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 id="262" r:id="rId3"/>
    <p:sldId id="263" r:id="rId4"/>
    <p:sldId id="264" r:id="rId5"/>
    <p:sldId id="265" r:id="rId6"/>
    <p:sldId id="266" r:id="rId7"/>
  </p:sldIdLst>
  <p:sldSz cx="18288000" cy="10287000"/>
  <p:notesSz cx="6858000" cy="9144000"/>
  <p:embeddedFontLst>
    <p:embeddedFont>
      <p:font typeface="Rosario" panose="020B0604020202020204" charset="0"/>
      <p:regular r:id="rId8"/>
    </p:embeddedFont>
    <p:embeddedFont>
      <p:font typeface="Rosario Bold" panose="020B0604020202020204" charset="0"/>
      <p:regular r:id="rId9"/>
    </p:embeddedFont>
    <p:embeddedFont>
      <p:font typeface="Source Sans Pro Bold" panose="020B0604020202020204"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20.svg"/><Relationship Id="rId10" Type="http://schemas.openxmlformats.org/officeDocument/2006/relationships/image" Target="../media/image11.png"/><Relationship Id="rId4" Type="http://schemas.openxmlformats.org/officeDocument/2006/relationships/image" Target="../media/image1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0" y="1479656"/>
            <a:ext cx="7620000" cy="7231939"/>
          </a:xfrm>
          <a:custGeom>
            <a:avLst/>
            <a:gdLst/>
            <a:ahLst/>
            <a:cxnLst/>
            <a:rect l="l" t="t" r="r" b="b"/>
            <a:pathLst>
              <a:path w="8191834" h="7231939">
                <a:moveTo>
                  <a:pt x="0" y="0"/>
                </a:moveTo>
                <a:lnTo>
                  <a:pt x="8191834" y="0"/>
                </a:lnTo>
                <a:lnTo>
                  <a:pt x="8191834" y="7231939"/>
                </a:lnTo>
                <a:lnTo>
                  <a:pt x="0" y="72319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6265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flipH="1">
            <a:off x="16691150" y="7694237"/>
            <a:ext cx="2034716" cy="2034716"/>
          </a:xfrm>
          <a:custGeom>
            <a:avLst/>
            <a:gdLst/>
            <a:ahLst/>
            <a:cxnLst/>
            <a:rect l="l" t="t" r="r" b="b"/>
            <a:pathLst>
              <a:path w="2034716" h="2034716">
                <a:moveTo>
                  <a:pt x="2034715" y="0"/>
                </a:moveTo>
                <a:lnTo>
                  <a:pt x="0" y="0"/>
                </a:lnTo>
                <a:lnTo>
                  <a:pt x="0" y="2034715"/>
                </a:lnTo>
                <a:lnTo>
                  <a:pt x="2034715" y="2034715"/>
                </a:lnTo>
                <a:lnTo>
                  <a:pt x="2034715"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sp>
      <p:sp>
        <p:nvSpPr>
          <p:cNvPr id="6" name="Freeform 6"/>
          <p:cNvSpPr/>
          <p:nvPr/>
        </p:nvSpPr>
        <p:spPr>
          <a:xfrm>
            <a:off x="-519778" y="499962"/>
            <a:ext cx="1959388" cy="1959388"/>
          </a:xfrm>
          <a:custGeom>
            <a:avLst/>
            <a:gdLst/>
            <a:ahLst/>
            <a:cxnLst/>
            <a:rect l="l" t="t" r="r" b="b"/>
            <a:pathLst>
              <a:path w="1959388" h="1959388">
                <a:moveTo>
                  <a:pt x="0" y="0"/>
                </a:moveTo>
                <a:lnTo>
                  <a:pt x="1959388" y="0"/>
                </a:lnTo>
                <a:lnTo>
                  <a:pt x="1959388" y="1959388"/>
                </a:lnTo>
                <a:lnTo>
                  <a:pt x="0" y="1959388"/>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7357970" y="1765936"/>
            <a:ext cx="11367895" cy="3947389"/>
          </a:xfrm>
          <a:prstGeom prst="rect">
            <a:avLst/>
          </a:prstGeom>
        </p:spPr>
        <p:txBody>
          <a:bodyPr lIns="0" tIns="0" rIns="0" bIns="0" rtlCol="0" anchor="t">
            <a:spAutoFit/>
          </a:bodyPr>
          <a:lstStyle/>
          <a:p>
            <a:pPr algn="ctr">
              <a:lnSpc>
                <a:spcPts val="6159"/>
              </a:lnSpc>
            </a:pPr>
            <a:r>
              <a:rPr lang="en-US" sz="6159" b="1" dirty="0">
                <a:solidFill>
                  <a:srgbClr val="008180"/>
                </a:solidFill>
                <a:latin typeface="Source Sans Pro Bold"/>
                <a:ea typeface="Source Sans Pro Bold"/>
                <a:cs typeface="Source Sans Pro Bold"/>
                <a:sym typeface="Source Sans Pro Bold"/>
              </a:rPr>
              <a:t>📦  </a:t>
            </a:r>
          </a:p>
          <a:p>
            <a:pPr algn="ctr">
              <a:lnSpc>
                <a:spcPts val="6159"/>
              </a:lnSpc>
            </a:pPr>
            <a:endParaRPr lang="en-US" sz="6159" b="1" dirty="0">
              <a:solidFill>
                <a:srgbClr val="008180"/>
              </a:solidFill>
              <a:latin typeface="Source Sans Pro Bold"/>
              <a:ea typeface="Source Sans Pro Bold"/>
              <a:cs typeface="Source Sans Pro Bold"/>
              <a:sym typeface="Source Sans Pro Bold"/>
            </a:endParaRPr>
          </a:p>
          <a:p>
            <a:pPr algn="ctr">
              <a:lnSpc>
                <a:spcPts val="6159"/>
              </a:lnSpc>
            </a:pPr>
            <a:r>
              <a:rPr lang="en-US" sz="6159" b="1" dirty="0">
                <a:solidFill>
                  <a:srgbClr val="FCC03E"/>
                </a:solidFill>
                <a:latin typeface="Source Sans Pro Bold"/>
                <a:ea typeface="Source Sans Pro Bold"/>
                <a:cs typeface="Source Sans Pro Bold"/>
                <a:sym typeface="Source Sans Pro Bold"/>
              </a:rPr>
              <a:t>PERSEDIAAN, BEBAN, DAN</a:t>
            </a:r>
          </a:p>
          <a:p>
            <a:pPr algn="ctr">
              <a:lnSpc>
                <a:spcPts val="6159"/>
              </a:lnSpc>
            </a:pPr>
            <a:endParaRPr lang="en-US" sz="6159" b="1" dirty="0">
              <a:solidFill>
                <a:srgbClr val="FCC03E"/>
              </a:solidFill>
              <a:latin typeface="Source Sans Pro Bold"/>
              <a:ea typeface="Source Sans Pro Bold"/>
              <a:cs typeface="Source Sans Pro Bold"/>
              <a:sym typeface="Source Sans Pro Bold"/>
            </a:endParaRPr>
          </a:p>
          <a:p>
            <a:pPr algn="ctr">
              <a:lnSpc>
                <a:spcPts val="6159"/>
              </a:lnSpc>
            </a:pPr>
            <a:r>
              <a:rPr lang="en-US" sz="6159" b="1" dirty="0">
                <a:solidFill>
                  <a:srgbClr val="F37C64"/>
                </a:solidFill>
                <a:latin typeface="Source Sans Pro Bold"/>
                <a:ea typeface="Source Sans Pro Bold"/>
                <a:cs typeface="Source Sans Pro Bold"/>
                <a:sym typeface="Source Sans Pro Bold"/>
              </a:rPr>
              <a:t> PENGUNGKAPAN</a:t>
            </a:r>
          </a:p>
        </p:txBody>
      </p:sp>
      <p:sp>
        <p:nvSpPr>
          <p:cNvPr id="8" name="Freeform 8"/>
          <p:cNvSpPr/>
          <p:nvPr/>
        </p:nvSpPr>
        <p:spPr>
          <a:xfrm>
            <a:off x="9844221" y="6494374"/>
            <a:ext cx="722461" cy="601449"/>
          </a:xfrm>
          <a:custGeom>
            <a:avLst/>
            <a:gdLst/>
            <a:ahLst/>
            <a:cxnLst/>
            <a:rect l="l" t="t" r="r" b="b"/>
            <a:pathLst>
              <a:path w="722461" h="601449">
                <a:moveTo>
                  <a:pt x="0" y="0"/>
                </a:moveTo>
                <a:lnTo>
                  <a:pt x="722461" y="0"/>
                </a:lnTo>
                <a:lnTo>
                  <a:pt x="722461" y="601449"/>
                </a:lnTo>
                <a:lnTo>
                  <a:pt x="0" y="6014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flipH="1">
            <a:off x="16329919" y="6494374"/>
            <a:ext cx="722461" cy="601449"/>
          </a:xfrm>
          <a:custGeom>
            <a:avLst/>
            <a:gdLst/>
            <a:ahLst/>
            <a:cxnLst/>
            <a:rect l="l" t="t" r="r" b="b"/>
            <a:pathLst>
              <a:path w="722461" h="601449">
                <a:moveTo>
                  <a:pt x="722461" y="0"/>
                </a:moveTo>
                <a:lnTo>
                  <a:pt x="0" y="0"/>
                </a:lnTo>
                <a:lnTo>
                  <a:pt x="0" y="601449"/>
                </a:lnTo>
                <a:lnTo>
                  <a:pt x="722461" y="601449"/>
                </a:lnTo>
                <a:lnTo>
                  <a:pt x="722461"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7848601" y="6728424"/>
            <a:ext cx="9951654" cy="4325608"/>
          </a:xfrm>
          <a:prstGeom prst="rect">
            <a:avLst/>
          </a:prstGeom>
        </p:spPr>
        <p:txBody>
          <a:bodyPr wrap="square" lIns="0" tIns="0" rIns="0" bIns="0" rtlCol="0" anchor="t">
            <a:spAutoFit/>
          </a:bodyPr>
          <a:lstStyle/>
          <a:p>
            <a:pPr algn="just">
              <a:lnSpc>
                <a:spcPts val="5599"/>
              </a:lnSpc>
            </a:pPr>
            <a:endParaRPr dirty="0"/>
          </a:p>
          <a:p>
            <a:pPr algn="just">
              <a:lnSpc>
                <a:spcPts val="5880"/>
              </a:lnSpc>
            </a:pPr>
            <a:r>
              <a:rPr lang="en-US" sz="4200" b="1" dirty="0">
                <a:solidFill>
                  <a:srgbClr val="000000"/>
                </a:solidFill>
                <a:latin typeface="Rosario Bold"/>
                <a:ea typeface="Rosario Bold"/>
                <a:cs typeface="Rosario Bold"/>
                <a:sym typeface="Rosario Bold"/>
              </a:rPr>
              <a:t>RIANTIONIAR GLORIA P (2023340350006)</a:t>
            </a:r>
          </a:p>
          <a:p>
            <a:pPr algn="just">
              <a:lnSpc>
                <a:spcPts val="5880"/>
              </a:lnSpc>
            </a:pPr>
            <a:r>
              <a:rPr lang="en-US" sz="4200" b="1" dirty="0">
                <a:solidFill>
                  <a:srgbClr val="000000"/>
                </a:solidFill>
                <a:latin typeface="Rosario Bold"/>
                <a:ea typeface="Rosario Bold"/>
                <a:cs typeface="Rosario Bold"/>
                <a:sym typeface="Rosario Bold"/>
              </a:rPr>
              <a:t>Dosen </a:t>
            </a:r>
            <a:r>
              <a:rPr lang="en-US" sz="4200" b="1" dirty="0" err="1">
                <a:solidFill>
                  <a:srgbClr val="000000"/>
                </a:solidFill>
                <a:latin typeface="Rosario Bold"/>
                <a:ea typeface="Rosario Bold"/>
                <a:cs typeface="Rosario Bold"/>
                <a:sym typeface="Rosario Bold"/>
              </a:rPr>
              <a:t>Pengampu</a:t>
            </a:r>
            <a:r>
              <a:rPr lang="en-US" sz="4200" b="1" dirty="0">
                <a:solidFill>
                  <a:srgbClr val="000000"/>
                </a:solidFill>
                <a:latin typeface="Rosario Bold"/>
                <a:ea typeface="Rosario Bold"/>
                <a:cs typeface="Rosario Bold"/>
                <a:sym typeface="Rosario Bold"/>
              </a:rPr>
              <a:t> : Drs. Suyadi, Ak., </a:t>
            </a:r>
            <a:r>
              <a:rPr lang="en-US" sz="4200" b="1" dirty="0" err="1">
                <a:solidFill>
                  <a:srgbClr val="000000"/>
                </a:solidFill>
                <a:latin typeface="Rosario Bold"/>
                <a:ea typeface="Rosario Bold"/>
                <a:cs typeface="Rosario Bold"/>
                <a:sym typeface="Rosario Bold"/>
              </a:rPr>
              <a:t>M.Com</a:t>
            </a:r>
            <a:endParaRPr lang="en-US" sz="4200" b="1" dirty="0">
              <a:solidFill>
                <a:srgbClr val="000000"/>
              </a:solidFill>
              <a:latin typeface="Rosario Bold"/>
              <a:ea typeface="Rosario Bold"/>
              <a:cs typeface="Rosario Bold"/>
              <a:sym typeface="Rosario Bold"/>
            </a:endParaRPr>
          </a:p>
          <a:p>
            <a:pPr algn="just">
              <a:lnSpc>
                <a:spcPts val="5599"/>
              </a:lnSpc>
            </a:pPr>
            <a:endParaRPr lang="en-US" sz="4200" b="1" dirty="0">
              <a:solidFill>
                <a:srgbClr val="000000"/>
              </a:solidFill>
              <a:latin typeface="Rosario Bold"/>
              <a:ea typeface="Rosario Bold"/>
              <a:cs typeface="Rosario Bold"/>
              <a:sym typeface="Rosario Bold"/>
            </a:endParaRPr>
          </a:p>
          <a:p>
            <a:pPr algn="just">
              <a:lnSpc>
                <a:spcPts val="5599"/>
              </a:lnSpc>
            </a:pPr>
            <a:r>
              <a:rPr lang="en-US" sz="3999" b="1" dirty="0">
                <a:solidFill>
                  <a:srgbClr val="F37C64"/>
                </a:solidFill>
                <a:latin typeface="Rosario Bold"/>
                <a:ea typeface="Rosario Bold"/>
                <a:cs typeface="Rosario Bold"/>
                <a:sym typeface="Rosario Bold"/>
              </a:rPr>
              <a:t>📚AKUNTANSI PERPAJAKAN</a:t>
            </a:r>
          </a:p>
          <a:p>
            <a:pPr algn="r">
              <a:lnSpc>
                <a:spcPts val="5599"/>
              </a:lnSpc>
            </a:pPr>
            <a:r>
              <a:rPr lang="en-US" sz="3999" dirty="0">
                <a:solidFill>
                  <a:srgbClr val="000000"/>
                </a:solidFill>
                <a:latin typeface="Rosario"/>
                <a:ea typeface="Rosario"/>
                <a:cs typeface="Rosario"/>
                <a:sym typeface="Rosario"/>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flipH="1">
            <a:off x="-549535" y="-124221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579210" y="3640003"/>
            <a:ext cx="19446420" cy="7035887"/>
            <a:chOff x="0" y="0"/>
            <a:chExt cx="5121691" cy="1853073"/>
          </a:xfrm>
        </p:grpSpPr>
        <p:sp>
          <p:nvSpPr>
            <p:cNvPr id="4" name="Freeform 4"/>
            <p:cNvSpPr/>
            <p:nvPr/>
          </p:nvSpPr>
          <p:spPr>
            <a:xfrm>
              <a:off x="0" y="0"/>
              <a:ext cx="5121691" cy="1853073"/>
            </a:xfrm>
            <a:custGeom>
              <a:avLst/>
              <a:gdLst/>
              <a:ahLst/>
              <a:cxnLst/>
              <a:rect l="l" t="t" r="r" b="b"/>
              <a:pathLst>
                <a:path w="5121691" h="1853073">
                  <a:moveTo>
                    <a:pt x="0" y="0"/>
                  </a:moveTo>
                  <a:lnTo>
                    <a:pt x="5121691" y="0"/>
                  </a:lnTo>
                  <a:lnTo>
                    <a:pt x="5121691" y="1853073"/>
                  </a:lnTo>
                  <a:lnTo>
                    <a:pt x="0" y="1853073"/>
                  </a:lnTo>
                  <a:close/>
                </a:path>
              </a:pathLst>
            </a:custGeom>
            <a:solidFill>
              <a:srgbClr val="FCC03E"/>
            </a:solidFill>
          </p:spPr>
        </p:sp>
        <p:sp>
          <p:nvSpPr>
            <p:cNvPr id="5" name="TextBox 5"/>
            <p:cNvSpPr txBox="1"/>
            <p:nvPr/>
          </p:nvSpPr>
          <p:spPr>
            <a:xfrm>
              <a:off x="0" y="-38100"/>
              <a:ext cx="5121691" cy="189117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flipH="1">
            <a:off x="15709640" y="979399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1651249" y="4373576"/>
            <a:ext cx="5974971" cy="5181930"/>
          </a:xfrm>
          <a:custGeom>
            <a:avLst/>
            <a:gdLst/>
            <a:ahLst/>
            <a:cxnLst/>
            <a:rect l="l" t="t" r="r" b="b"/>
            <a:pathLst>
              <a:path w="5974971" h="5181930">
                <a:moveTo>
                  <a:pt x="0" y="0"/>
                </a:moveTo>
                <a:lnTo>
                  <a:pt x="5974971" y="0"/>
                </a:lnTo>
                <a:lnTo>
                  <a:pt x="5974971" y="5181929"/>
                </a:lnTo>
                <a:lnTo>
                  <a:pt x="0" y="51819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000125" y="4476529"/>
            <a:ext cx="9617460" cy="4800600"/>
          </a:xfrm>
          <a:prstGeom prst="rect">
            <a:avLst/>
          </a:prstGeom>
        </p:spPr>
        <p:txBody>
          <a:bodyPr lIns="0" tIns="0" rIns="0" bIns="0" rtlCol="0" anchor="t">
            <a:spAutoFit/>
          </a:bodyPr>
          <a:lstStyle/>
          <a:p>
            <a:pPr algn="just">
              <a:lnSpc>
                <a:spcPts val="4200"/>
              </a:lnSpc>
            </a:pPr>
            <a:r>
              <a:rPr lang="en-US" sz="3500" b="1">
                <a:solidFill>
                  <a:srgbClr val="008180"/>
                </a:solidFill>
                <a:latin typeface="Rosario Bold"/>
                <a:ea typeface="Rosario Bold"/>
                <a:cs typeface="Rosario Bold"/>
                <a:sym typeface="Rosario Bold"/>
              </a:rPr>
              <a:t>Persediaan adalah aset yang dimiliki untuk dijual dalam kegiatan usaha normal atau dalam proses produksi.</a:t>
            </a:r>
          </a:p>
          <a:p>
            <a:pPr algn="just">
              <a:lnSpc>
                <a:spcPts val="4200"/>
              </a:lnSpc>
            </a:pPr>
            <a:endParaRPr lang="en-US" sz="3500" b="1">
              <a:solidFill>
                <a:srgbClr val="008180"/>
              </a:solidFill>
              <a:latin typeface="Rosario Bold"/>
              <a:ea typeface="Rosario Bold"/>
              <a:cs typeface="Rosario Bold"/>
              <a:sym typeface="Rosario Bold"/>
            </a:endParaRPr>
          </a:p>
          <a:p>
            <a:pPr algn="just">
              <a:lnSpc>
                <a:spcPts val="4200"/>
              </a:lnSpc>
            </a:pPr>
            <a:r>
              <a:rPr lang="en-US" sz="3500" b="1">
                <a:solidFill>
                  <a:srgbClr val="000000"/>
                </a:solidFill>
                <a:latin typeface="Rosario Bold"/>
                <a:ea typeface="Rosario Bold"/>
                <a:cs typeface="Rosario Bold"/>
                <a:sym typeface="Rosario Bold"/>
              </a:rPr>
              <a:t>Jenis - Jenis Persediaan:</a:t>
            </a:r>
          </a:p>
          <a:p>
            <a:pPr marL="755651" lvl="1" indent="-377825" algn="just">
              <a:lnSpc>
                <a:spcPts val="4200"/>
              </a:lnSpc>
              <a:buAutoNum type="arabicPeriod"/>
            </a:pPr>
            <a:r>
              <a:rPr lang="en-US" sz="3500" b="1">
                <a:solidFill>
                  <a:srgbClr val="F37C64"/>
                </a:solidFill>
                <a:latin typeface="Rosario Bold"/>
                <a:ea typeface="Rosario Bold"/>
                <a:cs typeface="Rosario Bold"/>
                <a:sym typeface="Rosario Bold"/>
              </a:rPr>
              <a:t>Bahan Baku</a:t>
            </a:r>
          </a:p>
          <a:p>
            <a:pPr marL="755651" lvl="1" indent="-377825" algn="just">
              <a:lnSpc>
                <a:spcPts val="4200"/>
              </a:lnSpc>
              <a:buAutoNum type="arabicPeriod"/>
            </a:pPr>
            <a:r>
              <a:rPr lang="en-US" sz="3500" b="1">
                <a:solidFill>
                  <a:srgbClr val="F37C64"/>
                </a:solidFill>
                <a:latin typeface="Rosario Bold"/>
                <a:ea typeface="Rosario Bold"/>
                <a:cs typeface="Rosario Bold"/>
                <a:sym typeface="Rosario Bold"/>
              </a:rPr>
              <a:t>Barang dalam proses</a:t>
            </a:r>
          </a:p>
          <a:p>
            <a:pPr marL="755651" lvl="1" indent="-377825" algn="just">
              <a:lnSpc>
                <a:spcPts val="4200"/>
              </a:lnSpc>
              <a:buAutoNum type="arabicPeriod"/>
            </a:pPr>
            <a:r>
              <a:rPr lang="en-US" sz="3500" b="1">
                <a:solidFill>
                  <a:srgbClr val="F37C64"/>
                </a:solidFill>
                <a:latin typeface="Rosario Bold"/>
                <a:ea typeface="Rosario Bold"/>
                <a:cs typeface="Rosario Bold"/>
                <a:sym typeface="Rosario Bold"/>
              </a:rPr>
              <a:t>Barang Jadi</a:t>
            </a:r>
          </a:p>
          <a:p>
            <a:pPr marL="755651" lvl="1" indent="-377825" algn="just">
              <a:lnSpc>
                <a:spcPts val="4200"/>
              </a:lnSpc>
              <a:buAutoNum type="arabicPeriod"/>
            </a:pPr>
            <a:r>
              <a:rPr lang="en-US" sz="3500" b="1">
                <a:solidFill>
                  <a:srgbClr val="F37C64"/>
                </a:solidFill>
                <a:latin typeface="Rosario Bold"/>
                <a:ea typeface="Rosario Bold"/>
                <a:cs typeface="Rosario Bold"/>
                <a:sym typeface="Rosario Bold"/>
              </a:rPr>
              <a:t>Barang Dagangan</a:t>
            </a:r>
          </a:p>
        </p:txBody>
      </p:sp>
      <p:sp>
        <p:nvSpPr>
          <p:cNvPr id="9" name="TextBox 9"/>
          <p:cNvSpPr txBox="1"/>
          <p:nvPr/>
        </p:nvSpPr>
        <p:spPr>
          <a:xfrm>
            <a:off x="1000125" y="1210523"/>
            <a:ext cx="10042139" cy="2228216"/>
          </a:xfrm>
          <a:prstGeom prst="rect">
            <a:avLst/>
          </a:prstGeom>
        </p:spPr>
        <p:txBody>
          <a:bodyPr lIns="0" tIns="0" rIns="0" bIns="0" rtlCol="0" anchor="t">
            <a:spAutoFit/>
          </a:bodyPr>
          <a:lstStyle/>
          <a:p>
            <a:pPr algn="l">
              <a:lnSpc>
                <a:spcPts val="8600"/>
              </a:lnSpc>
            </a:pPr>
            <a:r>
              <a:rPr lang="en-US" sz="8600" b="1">
                <a:solidFill>
                  <a:srgbClr val="008180"/>
                </a:solidFill>
                <a:latin typeface="Source Sans Pro Bold"/>
                <a:ea typeface="Source Sans Pro Bold"/>
                <a:cs typeface="Source Sans Pro Bold"/>
                <a:sym typeface="Source Sans Pro Bold"/>
              </a:rPr>
              <a:t>PENGERTIAN DAN </a:t>
            </a:r>
            <a:r>
              <a:rPr lang="en-US" sz="8600" b="1">
                <a:solidFill>
                  <a:srgbClr val="F37C64"/>
                </a:solidFill>
                <a:latin typeface="Source Sans Pro Bold"/>
                <a:ea typeface="Source Sans Pro Bold"/>
                <a:cs typeface="Source Sans Pro Bold"/>
                <a:sym typeface="Source Sans Pro Bold"/>
              </a:rPr>
              <a:t>JENIS PERSEDIAAN</a:t>
            </a:r>
          </a:p>
        </p:txBody>
      </p:sp>
      <p:sp>
        <p:nvSpPr>
          <p:cNvPr id="10" name="Freeform 10"/>
          <p:cNvSpPr/>
          <p:nvPr/>
        </p:nvSpPr>
        <p:spPr>
          <a:xfrm rot="-1096727">
            <a:off x="15409063" y="4261925"/>
            <a:ext cx="910420" cy="757924"/>
          </a:xfrm>
          <a:custGeom>
            <a:avLst/>
            <a:gdLst/>
            <a:ahLst/>
            <a:cxnLst/>
            <a:rect l="l" t="t" r="r" b="b"/>
            <a:pathLst>
              <a:path w="910420" h="757924">
                <a:moveTo>
                  <a:pt x="0" y="0"/>
                </a:moveTo>
                <a:lnTo>
                  <a:pt x="910419" y="0"/>
                </a:lnTo>
                <a:lnTo>
                  <a:pt x="910419" y="757924"/>
                </a:lnTo>
                <a:lnTo>
                  <a:pt x="0" y="7579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flipH="1">
            <a:off x="16759866" y="1426939"/>
            <a:ext cx="2212119" cy="1841589"/>
          </a:xfrm>
          <a:custGeom>
            <a:avLst/>
            <a:gdLst/>
            <a:ahLst/>
            <a:cxnLst/>
            <a:rect l="l" t="t" r="r" b="b"/>
            <a:pathLst>
              <a:path w="2212119" h="1841589">
                <a:moveTo>
                  <a:pt x="2212119" y="0"/>
                </a:moveTo>
                <a:lnTo>
                  <a:pt x="0" y="0"/>
                </a:lnTo>
                <a:lnTo>
                  <a:pt x="0" y="1841589"/>
                </a:lnTo>
                <a:lnTo>
                  <a:pt x="2212119" y="1841589"/>
                </a:lnTo>
                <a:lnTo>
                  <a:pt x="2212119"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6646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397043" y="1146399"/>
            <a:ext cx="15493915" cy="1184276"/>
          </a:xfrm>
          <a:prstGeom prst="rect">
            <a:avLst/>
          </a:prstGeom>
        </p:spPr>
        <p:txBody>
          <a:bodyPr lIns="0" tIns="0" rIns="0" bIns="0" rtlCol="0" anchor="t">
            <a:spAutoFit/>
          </a:bodyPr>
          <a:lstStyle/>
          <a:p>
            <a:pPr algn="ctr">
              <a:lnSpc>
                <a:spcPts val="9799"/>
              </a:lnSpc>
            </a:pPr>
            <a:r>
              <a:rPr lang="en-US" sz="6999" b="1">
                <a:solidFill>
                  <a:srgbClr val="008180"/>
                </a:solidFill>
                <a:latin typeface="Source Sans Pro Bold"/>
                <a:ea typeface="Source Sans Pro Bold"/>
                <a:cs typeface="Source Sans Pro Bold"/>
                <a:sym typeface="Source Sans Pro Bold"/>
              </a:rPr>
              <a:t>PENGUKURAN </a:t>
            </a:r>
            <a:r>
              <a:rPr lang="en-US" sz="6999" b="1">
                <a:solidFill>
                  <a:srgbClr val="F37C64"/>
                </a:solidFill>
                <a:latin typeface="Source Sans Pro Bold"/>
                <a:ea typeface="Source Sans Pro Bold"/>
                <a:cs typeface="Source Sans Pro Bold"/>
                <a:sym typeface="Source Sans Pro Bold"/>
              </a:rPr>
              <a:t>PERSEDIAAN</a:t>
            </a:r>
          </a:p>
        </p:txBody>
      </p:sp>
      <p:grpSp>
        <p:nvGrpSpPr>
          <p:cNvPr id="5" name="Group 5"/>
          <p:cNvGrpSpPr/>
          <p:nvPr/>
        </p:nvGrpSpPr>
        <p:grpSpPr>
          <a:xfrm>
            <a:off x="1087032" y="2469230"/>
            <a:ext cx="16127273" cy="6789070"/>
            <a:chOff x="0" y="0"/>
            <a:chExt cx="4167393" cy="1754340"/>
          </a:xfrm>
        </p:grpSpPr>
        <p:sp>
          <p:nvSpPr>
            <p:cNvPr id="6" name="Freeform 6"/>
            <p:cNvSpPr/>
            <p:nvPr/>
          </p:nvSpPr>
          <p:spPr>
            <a:xfrm>
              <a:off x="0" y="0"/>
              <a:ext cx="4167393" cy="1754340"/>
            </a:xfrm>
            <a:custGeom>
              <a:avLst/>
              <a:gdLst/>
              <a:ahLst/>
              <a:cxnLst/>
              <a:rect l="l" t="t" r="r" b="b"/>
              <a:pathLst>
                <a:path w="4167393" h="1754340">
                  <a:moveTo>
                    <a:pt x="9601" y="0"/>
                  </a:moveTo>
                  <a:lnTo>
                    <a:pt x="4157792" y="0"/>
                  </a:lnTo>
                  <a:cubicBezTo>
                    <a:pt x="4163095" y="0"/>
                    <a:pt x="4167393" y="4299"/>
                    <a:pt x="4167393" y="9601"/>
                  </a:cubicBezTo>
                  <a:lnTo>
                    <a:pt x="4167393" y="1744739"/>
                  </a:lnTo>
                  <a:cubicBezTo>
                    <a:pt x="4167393" y="1750042"/>
                    <a:pt x="4163095" y="1754340"/>
                    <a:pt x="4157792" y="1754340"/>
                  </a:cubicBezTo>
                  <a:lnTo>
                    <a:pt x="9601" y="1754340"/>
                  </a:lnTo>
                  <a:cubicBezTo>
                    <a:pt x="4299" y="1754340"/>
                    <a:pt x="0" y="1750042"/>
                    <a:pt x="0" y="1744739"/>
                  </a:cubicBezTo>
                  <a:lnTo>
                    <a:pt x="0" y="9601"/>
                  </a:lnTo>
                  <a:cubicBezTo>
                    <a:pt x="0" y="4299"/>
                    <a:pt x="4299" y="0"/>
                    <a:pt x="9601" y="0"/>
                  </a:cubicBezTo>
                  <a:close/>
                </a:path>
              </a:pathLst>
            </a:custGeom>
            <a:solidFill>
              <a:srgbClr val="FCC03E"/>
            </a:solidFill>
            <a:ln w="19050" cap="sq">
              <a:solidFill>
                <a:srgbClr val="000000"/>
              </a:solidFill>
              <a:prstDash val="solid"/>
              <a:miter/>
            </a:ln>
          </p:spPr>
        </p:sp>
        <p:sp>
          <p:nvSpPr>
            <p:cNvPr id="7" name="TextBox 7"/>
            <p:cNvSpPr txBox="1"/>
            <p:nvPr/>
          </p:nvSpPr>
          <p:spPr>
            <a:xfrm>
              <a:off x="0" y="-38100"/>
              <a:ext cx="4167393" cy="179244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8" name="TextBox 8"/>
          <p:cNvSpPr txBox="1"/>
          <p:nvPr/>
        </p:nvSpPr>
        <p:spPr>
          <a:xfrm>
            <a:off x="2630024" y="2736067"/>
            <a:ext cx="13027952" cy="6400800"/>
          </a:xfrm>
          <a:prstGeom prst="rect">
            <a:avLst/>
          </a:prstGeom>
        </p:spPr>
        <p:txBody>
          <a:bodyPr lIns="0" tIns="0" rIns="0" bIns="0" rtlCol="0" anchor="t">
            <a:spAutoFit/>
          </a:bodyPr>
          <a:lstStyle/>
          <a:p>
            <a:pPr algn="just">
              <a:lnSpc>
                <a:spcPts val="3600"/>
              </a:lnSpc>
            </a:pPr>
            <a:r>
              <a:rPr lang="en-US" sz="3000" b="1">
                <a:solidFill>
                  <a:srgbClr val="000000"/>
                </a:solidFill>
                <a:latin typeface="Rosario Bold"/>
                <a:ea typeface="Rosario Bold"/>
                <a:cs typeface="Rosario Bold"/>
                <a:sym typeface="Rosario Bold"/>
              </a:rPr>
              <a:t>Pada saat pengakuan awal, persediaan diukur sebesar biaya perolehan yang mencakup harga pembelian, biaya konversi seperti tenaga kerja dan overhead, serta biaya lain yang timbul untuk membawa persediaan ke lokasi dan kondisi saat ini. Setelah pengakuan awal, persediaan harus diukur berdasarkan nilai terendah antara biaya perolehan atau nilai realisasi bersih (net realizable value). Nilai realisasi bersih adalah harga jual estimasi dikurangi biaya penyelesaian dan biaya penjualan. </a:t>
            </a:r>
          </a:p>
          <a:p>
            <a:pPr algn="just">
              <a:lnSpc>
                <a:spcPts val="3600"/>
              </a:lnSpc>
            </a:pPr>
            <a:endParaRPr lang="en-US" sz="3000" b="1">
              <a:solidFill>
                <a:srgbClr val="000000"/>
              </a:solidFill>
              <a:latin typeface="Rosario Bold"/>
              <a:ea typeface="Rosario Bold"/>
              <a:cs typeface="Rosario Bold"/>
              <a:sym typeface="Rosario Bold"/>
            </a:endParaRPr>
          </a:p>
          <a:p>
            <a:pPr algn="just">
              <a:lnSpc>
                <a:spcPts val="3600"/>
              </a:lnSpc>
            </a:pPr>
            <a:r>
              <a:rPr lang="en-US" sz="3000" b="1">
                <a:solidFill>
                  <a:srgbClr val="008180"/>
                </a:solidFill>
                <a:latin typeface="Rosario Bold"/>
                <a:ea typeface="Rosario Bold"/>
                <a:cs typeface="Rosario Bold"/>
                <a:sym typeface="Rosario Bold"/>
              </a:rPr>
              <a:t>Dalam akuntansi perpajakan, metode penilaian persediaan yang diperbolehkan hanyalah:</a:t>
            </a:r>
          </a:p>
          <a:p>
            <a:pPr marL="647700" lvl="1" indent="-323850" algn="just">
              <a:lnSpc>
                <a:spcPts val="3600"/>
              </a:lnSpc>
              <a:buAutoNum type="arabicPeriod"/>
            </a:pPr>
            <a:r>
              <a:rPr lang="en-US" sz="3000" b="1">
                <a:solidFill>
                  <a:srgbClr val="000000"/>
                </a:solidFill>
                <a:latin typeface="Rosario Bold"/>
                <a:ea typeface="Rosario Bold"/>
                <a:cs typeface="Rosario Bold"/>
                <a:sym typeface="Rosario Bold"/>
              </a:rPr>
              <a:t>metode FIFO (First In, First Out)</a:t>
            </a:r>
          </a:p>
          <a:p>
            <a:pPr marL="647700" lvl="1" indent="-323850" algn="just">
              <a:lnSpc>
                <a:spcPts val="3600"/>
              </a:lnSpc>
              <a:buAutoNum type="arabicPeriod"/>
            </a:pPr>
            <a:r>
              <a:rPr lang="en-US" sz="3000" b="1">
                <a:solidFill>
                  <a:srgbClr val="000000"/>
                </a:solidFill>
                <a:latin typeface="Rosario Bold"/>
                <a:ea typeface="Rosario Bold"/>
                <a:cs typeface="Rosario Bold"/>
                <a:sym typeface="Rosario Bold"/>
              </a:rPr>
              <a:t>metode rata-rata tertimbang</a:t>
            </a:r>
          </a:p>
          <a:p>
            <a:pPr algn="just">
              <a:lnSpc>
                <a:spcPts val="3600"/>
              </a:lnSpc>
            </a:pPr>
            <a:r>
              <a:rPr lang="en-US" sz="3000" b="1">
                <a:solidFill>
                  <a:srgbClr val="008180"/>
                </a:solidFill>
                <a:latin typeface="Rosario Bold"/>
                <a:ea typeface="Rosario Bold"/>
                <a:cs typeface="Rosario Bold"/>
                <a:sym typeface="Rosario Bold"/>
              </a:rPr>
              <a:t>Penilaian yang tidak sesuai dapat mempengaruhi perhitungan HPP dan laba fiskal.</a:t>
            </a:r>
          </a:p>
        </p:txBody>
      </p:sp>
      <p:sp>
        <p:nvSpPr>
          <p:cNvPr id="9" name="Freeform 9"/>
          <p:cNvSpPr/>
          <p:nvPr/>
        </p:nvSpPr>
        <p:spPr>
          <a:xfrm>
            <a:off x="17406512" y="5017749"/>
            <a:ext cx="2933282" cy="2441957"/>
          </a:xfrm>
          <a:custGeom>
            <a:avLst/>
            <a:gdLst/>
            <a:ahLst/>
            <a:cxnLst/>
            <a:rect l="l" t="t" r="r" b="b"/>
            <a:pathLst>
              <a:path w="2933282" h="2441957">
                <a:moveTo>
                  <a:pt x="0" y="0"/>
                </a:moveTo>
                <a:lnTo>
                  <a:pt x="2933281" y="0"/>
                </a:lnTo>
                <a:lnTo>
                  <a:pt x="2933281" y="2441957"/>
                </a:lnTo>
                <a:lnTo>
                  <a:pt x="0" y="24419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a:off x="-2051793" y="5017749"/>
            <a:ext cx="2933282" cy="2441957"/>
          </a:xfrm>
          <a:custGeom>
            <a:avLst/>
            <a:gdLst/>
            <a:ahLst/>
            <a:cxnLst/>
            <a:rect l="l" t="t" r="r" b="b"/>
            <a:pathLst>
              <a:path w="2933282" h="2441957">
                <a:moveTo>
                  <a:pt x="2933281" y="0"/>
                </a:moveTo>
                <a:lnTo>
                  <a:pt x="0" y="0"/>
                </a:lnTo>
                <a:lnTo>
                  <a:pt x="0" y="2441957"/>
                </a:lnTo>
                <a:lnTo>
                  <a:pt x="2933281" y="2441957"/>
                </a:lnTo>
                <a:lnTo>
                  <a:pt x="2933281"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913338" y="5728644"/>
            <a:ext cx="2171301" cy="526541"/>
          </a:xfrm>
          <a:custGeom>
            <a:avLst/>
            <a:gdLst/>
            <a:ahLst/>
            <a:cxnLst/>
            <a:rect l="l" t="t" r="r" b="b"/>
            <a:pathLst>
              <a:path w="2171301" h="526541">
                <a:moveTo>
                  <a:pt x="0" y="0"/>
                </a:moveTo>
                <a:lnTo>
                  <a:pt x="2171301" y="0"/>
                </a:lnTo>
                <a:lnTo>
                  <a:pt x="2171301" y="526540"/>
                </a:lnTo>
                <a:lnTo>
                  <a:pt x="0" y="52654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12" name="Freeform 12"/>
          <p:cNvSpPr/>
          <p:nvPr/>
        </p:nvSpPr>
        <p:spPr>
          <a:xfrm rot="5400000" flipH="1">
            <a:off x="15024966" y="5483232"/>
            <a:ext cx="2171301" cy="526541"/>
          </a:xfrm>
          <a:custGeom>
            <a:avLst/>
            <a:gdLst/>
            <a:ahLst/>
            <a:cxnLst/>
            <a:rect l="l" t="t" r="r" b="b"/>
            <a:pathLst>
              <a:path w="2171301" h="526541">
                <a:moveTo>
                  <a:pt x="2171302" y="0"/>
                </a:moveTo>
                <a:lnTo>
                  <a:pt x="0" y="0"/>
                </a:lnTo>
                <a:lnTo>
                  <a:pt x="0" y="526540"/>
                </a:lnTo>
                <a:lnTo>
                  <a:pt x="2171302" y="526540"/>
                </a:lnTo>
                <a:lnTo>
                  <a:pt x="2171302"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grpSp>
        <p:nvGrpSpPr>
          <p:cNvPr id="2" name="Group 2"/>
          <p:cNvGrpSpPr/>
          <p:nvPr/>
        </p:nvGrpSpPr>
        <p:grpSpPr>
          <a:xfrm>
            <a:off x="6637267" y="7977235"/>
            <a:ext cx="1602527" cy="160252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4" name="TextBox 4"/>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10038016" y="8009591"/>
            <a:ext cx="1602527" cy="160252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8" name="Group 8"/>
          <p:cNvGrpSpPr/>
          <p:nvPr/>
        </p:nvGrpSpPr>
        <p:grpSpPr>
          <a:xfrm>
            <a:off x="1198554" y="7741014"/>
            <a:ext cx="6192816" cy="2074968"/>
            <a:chOff x="0" y="0"/>
            <a:chExt cx="1641272" cy="549926"/>
          </a:xfrm>
        </p:grpSpPr>
        <p:sp>
          <p:nvSpPr>
            <p:cNvPr id="9" name="Freeform 9"/>
            <p:cNvSpPr/>
            <p:nvPr/>
          </p:nvSpPr>
          <p:spPr>
            <a:xfrm>
              <a:off x="0" y="0"/>
              <a:ext cx="1641272" cy="549926"/>
            </a:xfrm>
            <a:custGeom>
              <a:avLst/>
              <a:gdLst/>
              <a:ahLst/>
              <a:cxnLst/>
              <a:rect l="l" t="t" r="r" b="b"/>
              <a:pathLst>
                <a:path w="1641272" h="549926">
                  <a:moveTo>
                    <a:pt x="25003" y="0"/>
                  </a:moveTo>
                  <a:lnTo>
                    <a:pt x="1616269" y="0"/>
                  </a:lnTo>
                  <a:cubicBezTo>
                    <a:pt x="1622900" y="0"/>
                    <a:pt x="1629260" y="2634"/>
                    <a:pt x="1633949" y="7323"/>
                  </a:cubicBezTo>
                  <a:cubicBezTo>
                    <a:pt x="1638638" y="12012"/>
                    <a:pt x="1641272" y="18372"/>
                    <a:pt x="1641272" y="25003"/>
                  </a:cubicBezTo>
                  <a:lnTo>
                    <a:pt x="1641272" y="524923"/>
                  </a:lnTo>
                  <a:cubicBezTo>
                    <a:pt x="1641272" y="538731"/>
                    <a:pt x="1630078" y="549926"/>
                    <a:pt x="1616269" y="549926"/>
                  </a:cubicBezTo>
                  <a:lnTo>
                    <a:pt x="25003" y="549926"/>
                  </a:lnTo>
                  <a:cubicBezTo>
                    <a:pt x="18372" y="549926"/>
                    <a:pt x="12012" y="547291"/>
                    <a:pt x="7323" y="542602"/>
                  </a:cubicBezTo>
                  <a:cubicBezTo>
                    <a:pt x="2634" y="537913"/>
                    <a:pt x="0" y="531554"/>
                    <a:pt x="0" y="524923"/>
                  </a:cubicBezTo>
                  <a:lnTo>
                    <a:pt x="0" y="25003"/>
                  </a:lnTo>
                  <a:cubicBezTo>
                    <a:pt x="0" y="18372"/>
                    <a:pt x="2634" y="12012"/>
                    <a:pt x="7323" y="7323"/>
                  </a:cubicBezTo>
                  <a:cubicBezTo>
                    <a:pt x="12012" y="2634"/>
                    <a:pt x="18372" y="0"/>
                    <a:pt x="25003" y="0"/>
                  </a:cubicBezTo>
                  <a:close/>
                </a:path>
              </a:pathLst>
            </a:custGeom>
            <a:solidFill>
              <a:srgbClr val="FCC03E"/>
            </a:solidFill>
            <a:ln w="19050" cap="sq">
              <a:solidFill>
                <a:srgbClr val="000000"/>
              </a:solidFill>
              <a:prstDash val="solid"/>
              <a:miter/>
            </a:ln>
          </p:spPr>
        </p:sp>
        <p:sp>
          <p:nvSpPr>
            <p:cNvPr id="10" name="TextBox 10"/>
            <p:cNvSpPr txBox="1"/>
            <p:nvPr/>
          </p:nvSpPr>
          <p:spPr>
            <a:xfrm>
              <a:off x="0" y="-38100"/>
              <a:ext cx="1641272" cy="588026"/>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1" name="Group 11"/>
          <p:cNvGrpSpPr/>
          <p:nvPr/>
        </p:nvGrpSpPr>
        <p:grpSpPr>
          <a:xfrm>
            <a:off x="6637267" y="5547448"/>
            <a:ext cx="1602527" cy="160252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038016" y="5570768"/>
            <a:ext cx="1602527" cy="160252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7" name="Group 17"/>
          <p:cNvGrpSpPr/>
          <p:nvPr/>
        </p:nvGrpSpPr>
        <p:grpSpPr>
          <a:xfrm>
            <a:off x="1255905" y="5334547"/>
            <a:ext cx="6172435" cy="2074968"/>
            <a:chOff x="0" y="0"/>
            <a:chExt cx="1635871" cy="549926"/>
          </a:xfrm>
        </p:grpSpPr>
        <p:sp>
          <p:nvSpPr>
            <p:cNvPr id="18" name="Freeform 18"/>
            <p:cNvSpPr/>
            <p:nvPr/>
          </p:nvSpPr>
          <p:spPr>
            <a:xfrm>
              <a:off x="0" y="0"/>
              <a:ext cx="1635870" cy="549926"/>
            </a:xfrm>
            <a:custGeom>
              <a:avLst/>
              <a:gdLst/>
              <a:ahLst/>
              <a:cxnLst/>
              <a:rect l="l" t="t" r="r" b="b"/>
              <a:pathLst>
                <a:path w="1635870" h="549926">
                  <a:moveTo>
                    <a:pt x="25085" y="0"/>
                  </a:moveTo>
                  <a:lnTo>
                    <a:pt x="1610785" y="0"/>
                  </a:lnTo>
                  <a:cubicBezTo>
                    <a:pt x="1624639" y="0"/>
                    <a:pt x="1635870" y="11231"/>
                    <a:pt x="1635870" y="25085"/>
                  </a:cubicBezTo>
                  <a:lnTo>
                    <a:pt x="1635870" y="524840"/>
                  </a:lnTo>
                  <a:cubicBezTo>
                    <a:pt x="1635870" y="538694"/>
                    <a:pt x="1624639" y="549926"/>
                    <a:pt x="1610785" y="549926"/>
                  </a:cubicBezTo>
                  <a:lnTo>
                    <a:pt x="25085" y="549926"/>
                  </a:lnTo>
                  <a:cubicBezTo>
                    <a:pt x="11231" y="549926"/>
                    <a:pt x="0" y="538694"/>
                    <a:pt x="0" y="524840"/>
                  </a:cubicBezTo>
                  <a:lnTo>
                    <a:pt x="0" y="25085"/>
                  </a:lnTo>
                  <a:cubicBezTo>
                    <a:pt x="0" y="11231"/>
                    <a:pt x="11231" y="0"/>
                    <a:pt x="25085" y="0"/>
                  </a:cubicBezTo>
                  <a:close/>
                </a:path>
              </a:pathLst>
            </a:custGeom>
            <a:solidFill>
              <a:srgbClr val="008180"/>
            </a:solidFill>
            <a:ln w="19050" cap="sq">
              <a:solidFill>
                <a:srgbClr val="000000"/>
              </a:solidFill>
              <a:prstDash val="solid"/>
              <a:miter/>
            </a:ln>
          </p:spPr>
        </p:sp>
        <p:sp>
          <p:nvSpPr>
            <p:cNvPr id="19" name="TextBox 19"/>
            <p:cNvSpPr txBox="1"/>
            <p:nvPr/>
          </p:nvSpPr>
          <p:spPr>
            <a:xfrm>
              <a:off x="0" y="-38100"/>
              <a:ext cx="1635871" cy="588026"/>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0" name="Group 20"/>
          <p:cNvGrpSpPr/>
          <p:nvPr/>
        </p:nvGrpSpPr>
        <p:grpSpPr>
          <a:xfrm>
            <a:off x="10839279" y="7741014"/>
            <a:ext cx="6172435" cy="2074968"/>
            <a:chOff x="0" y="0"/>
            <a:chExt cx="1635871" cy="549926"/>
          </a:xfrm>
        </p:grpSpPr>
        <p:sp>
          <p:nvSpPr>
            <p:cNvPr id="21" name="Freeform 21"/>
            <p:cNvSpPr/>
            <p:nvPr/>
          </p:nvSpPr>
          <p:spPr>
            <a:xfrm>
              <a:off x="0" y="0"/>
              <a:ext cx="1635870" cy="549926"/>
            </a:xfrm>
            <a:custGeom>
              <a:avLst/>
              <a:gdLst/>
              <a:ahLst/>
              <a:cxnLst/>
              <a:rect l="l" t="t" r="r" b="b"/>
              <a:pathLst>
                <a:path w="1635870" h="549926">
                  <a:moveTo>
                    <a:pt x="25085" y="0"/>
                  </a:moveTo>
                  <a:lnTo>
                    <a:pt x="1610785" y="0"/>
                  </a:lnTo>
                  <a:cubicBezTo>
                    <a:pt x="1624639" y="0"/>
                    <a:pt x="1635870" y="11231"/>
                    <a:pt x="1635870" y="25085"/>
                  </a:cubicBezTo>
                  <a:lnTo>
                    <a:pt x="1635870" y="524840"/>
                  </a:lnTo>
                  <a:cubicBezTo>
                    <a:pt x="1635870" y="538694"/>
                    <a:pt x="1624639" y="549926"/>
                    <a:pt x="1610785" y="549926"/>
                  </a:cubicBezTo>
                  <a:lnTo>
                    <a:pt x="25085" y="549926"/>
                  </a:lnTo>
                  <a:cubicBezTo>
                    <a:pt x="11231" y="549926"/>
                    <a:pt x="0" y="538694"/>
                    <a:pt x="0" y="524840"/>
                  </a:cubicBezTo>
                  <a:lnTo>
                    <a:pt x="0" y="25085"/>
                  </a:lnTo>
                  <a:cubicBezTo>
                    <a:pt x="0" y="11231"/>
                    <a:pt x="11231" y="0"/>
                    <a:pt x="25085" y="0"/>
                  </a:cubicBezTo>
                  <a:close/>
                </a:path>
              </a:pathLst>
            </a:custGeom>
            <a:solidFill>
              <a:srgbClr val="008180"/>
            </a:solidFill>
            <a:ln w="19050" cap="sq">
              <a:solidFill>
                <a:srgbClr val="000000"/>
              </a:solidFill>
              <a:prstDash val="solid"/>
              <a:miter/>
            </a:ln>
          </p:spPr>
        </p:sp>
        <p:sp>
          <p:nvSpPr>
            <p:cNvPr id="22" name="TextBox 22"/>
            <p:cNvSpPr txBox="1"/>
            <p:nvPr/>
          </p:nvSpPr>
          <p:spPr>
            <a:xfrm>
              <a:off x="0" y="-38100"/>
              <a:ext cx="1635871" cy="588026"/>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3" name="Group 23"/>
          <p:cNvGrpSpPr/>
          <p:nvPr/>
        </p:nvGrpSpPr>
        <p:grpSpPr>
          <a:xfrm>
            <a:off x="10917011" y="5334547"/>
            <a:ext cx="6172435" cy="2074968"/>
            <a:chOff x="0" y="0"/>
            <a:chExt cx="1635871" cy="549926"/>
          </a:xfrm>
        </p:grpSpPr>
        <p:sp>
          <p:nvSpPr>
            <p:cNvPr id="24" name="Freeform 24"/>
            <p:cNvSpPr/>
            <p:nvPr/>
          </p:nvSpPr>
          <p:spPr>
            <a:xfrm>
              <a:off x="0" y="0"/>
              <a:ext cx="1635870" cy="549926"/>
            </a:xfrm>
            <a:custGeom>
              <a:avLst/>
              <a:gdLst/>
              <a:ahLst/>
              <a:cxnLst/>
              <a:rect l="l" t="t" r="r" b="b"/>
              <a:pathLst>
                <a:path w="1635870" h="549926">
                  <a:moveTo>
                    <a:pt x="25085" y="0"/>
                  </a:moveTo>
                  <a:lnTo>
                    <a:pt x="1610785" y="0"/>
                  </a:lnTo>
                  <a:cubicBezTo>
                    <a:pt x="1624639" y="0"/>
                    <a:pt x="1635870" y="11231"/>
                    <a:pt x="1635870" y="25085"/>
                  </a:cubicBezTo>
                  <a:lnTo>
                    <a:pt x="1635870" y="524840"/>
                  </a:lnTo>
                  <a:cubicBezTo>
                    <a:pt x="1635870" y="538694"/>
                    <a:pt x="1624639" y="549926"/>
                    <a:pt x="1610785" y="549926"/>
                  </a:cubicBezTo>
                  <a:lnTo>
                    <a:pt x="25085" y="549926"/>
                  </a:lnTo>
                  <a:cubicBezTo>
                    <a:pt x="11231" y="549926"/>
                    <a:pt x="0" y="538694"/>
                    <a:pt x="0" y="524840"/>
                  </a:cubicBezTo>
                  <a:lnTo>
                    <a:pt x="0" y="25085"/>
                  </a:lnTo>
                  <a:cubicBezTo>
                    <a:pt x="0" y="11231"/>
                    <a:pt x="11231" y="0"/>
                    <a:pt x="25085" y="0"/>
                  </a:cubicBezTo>
                  <a:close/>
                </a:path>
              </a:pathLst>
            </a:custGeom>
            <a:solidFill>
              <a:srgbClr val="FCC03E"/>
            </a:solidFill>
            <a:ln w="19050" cap="sq">
              <a:solidFill>
                <a:srgbClr val="000000"/>
              </a:solidFill>
              <a:prstDash val="solid"/>
              <a:miter/>
            </a:ln>
          </p:spPr>
        </p:sp>
        <p:sp>
          <p:nvSpPr>
            <p:cNvPr id="25" name="TextBox 25"/>
            <p:cNvSpPr txBox="1"/>
            <p:nvPr/>
          </p:nvSpPr>
          <p:spPr>
            <a:xfrm>
              <a:off x="0" y="-38100"/>
              <a:ext cx="1635871" cy="588026"/>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6" name="Freeform 26"/>
          <p:cNvSpPr/>
          <p:nvPr/>
        </p:nvSpPr>
        <p:spPr>
          <a:xfrm>
            <a:off x="-1023632" y="4574575"/>
            <a:ext cx="2222186" cy="2222186"/>
          </a:xfrm>
          <a:custGeom>
            <a:avLst/>
            <a:gdLst/>
            <a:ahLst/>
            <a:cxnLst/>
            <a:rect l="l" t="t" r="r" b="b"/>
            <a:pathLst>
              <a:path w="2222186" h="2222186">
                <a:moveTo>
                  <a:pt x="0" y="0"/>
                </a:moveTo>
                <a:lnTo>
                  <a:pt x="2222186" y="0"/>
                </a:lnTo>
                <a:lnTo>
                  <a:pt x="2222186" y="2222186"/>
                </a:lnTo>
                <a:lnTo>
                  <a:pt x="0" y="2222186"/>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17089446" y="4551818"/>
            <a:ext cx="2222186" cy="2222186"/>
          </a:xfrm>
          <a:custGeom>
            <a:avLst/>
            <a:gdLst/>
            <a:ahLst/>
            <a:cxnLst/>
            <a:rect l="l" t="t" r="r" b="b"/>
            <a:pathLst>
              <a:path w="2222186" h="2222186">
                <a:moveTo>
                  <a:pt x="2222186" y="0"/>
                </a:moveTo>
                <a:lnTo>
                  <a:pt x="0" y="0"/>
                </a:lnTo>
                <a:lnTo>
                  <a:pt x="0" y="2222186"/>
                </a:lnTo>
                <a:lnTo>
                  <a:pt x="2222186" y="2222186"/>
                </a:lnTo>
                <a:lnTo>
                  <a:pt x="2222186"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28" name="Freeform 28"/>
          <p:cNvSpPr/>
          <p:nvPr/>
        </p:nvSpPr>
        <p:spPr>
          <a:xfrm>
            <a:off x="8163814" y="5772490"/>
            <a:ext cx="1960373" cy="2591839"/>
          </a:xfrm>
          <a:custGeom>
            <a:avLst/>
            <a:gdLst/>
            <a:ahLst/>
            <a:cxnLst/>
            <a:rect l="l" t="t" r="r" b="b"/>
            <a:pathLst>
              <a:path w="1960373" h="2591839">
                <a:moveTo>
                  <a:pt x="0" y="0"/>
                </a:moveTo>
                <a:lnTo>
                  <a:pt x="1960372" y="0"/>
                </a:lnTo>
                <a:lnTo>
                  <a:pt x="1960372" y="2591839"/>
                </a:lnTo>
                <a:lnTo>
                  <a:pt x="0" y="2591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9" name="TextBox 29"/>
          <p:cNvSpPr txBox="1"/>
          <p:nvPr/>
        </p:nvSpPr>
        <p:spPr>
          <a:xfrm>
            <a:off x="1514002" y="5662911"/>
            <a:ext cx="5561919" cy="990600"/>
          </a:xfrm>
          <a:prstGeom prst="rect">
            <a:avLst/>
          </a:prstGeom>
        </p:spPr>
        <p:txBody>
          <a:bodyPr lIns="0" tIns="0" rIns="0" bIns="0" rtlCol="0" anchor="t">
            <a:spAutoFit/>
          </a:bodyPr>
          <a:lstStyle/>
          <a:p>
            <a:pPr marL="712470" lvl="1" indent="-356235" algn="just">
              <a:lnSpc>
                <a:spcPts val="3960"/>
              </a:lnSpc>
              <a:buAutoNum type="arabicPeriod"/>
            </a:pPr>
            <a:r>
              <a:rPr lang="en-US" sz="3300" b="1">
                <a:solidFill>
                  <a:srgbClr val="FFF6E4"/>
                </a:solidFill>
                <a:latin typeface="Rosario Bold"/>
                <a:ea typeface="Rosario Bold"/>
                <a:cs typeface="Rosario Bold"/>
                <a:sym typeface="Rosario Bold"/>
              </a:rPr>
              <a:t>Beban pokok penjualan (COGS)</a:t>
            </a:r>
          </a:p>
        </p:txBody>
      </p:sp>
      <p:sp>
        <p:nvSpPr>
          <p:cNvPr id="30" name="TextBox 30"/>
          <p:cNvSpPr txBox="1"/>
          <p:nvPr/>
        </p:nvSpPr>
        <p:spPr>
          <a:xfrm>
            <a:off x="1028700" y="322057"/>
            <a:ext cx="16060746" cy="1184276"/>
          </a:xfrm>
          <a:prstGeom prst="rect">
            <a:avLst/>
          </a:prstGeom>
        </p:spPr>
        <p:txBody>
          <a:bodyPr lIns="0" tIns="0" rIns="0" bIns="0" rtlCol="0" anchor="t">
            <a:spAutoFit/>
          </a:bodyPr>
          <a:lstStyle/>
          <a:p>
            <a:pPr algn="ctr">
              <a:lnSpc>
                <a:spcPts val="9799"/>
              </a:lnSpc>
            </a:pPr>
            <a:r>
              <a:rPr lang="en-US" sz="6999" b="1">
                <a:solidFill>
                  <a:srgbClr val="F37C64"/>
                </a:solidFill>
                <a:latin typeface="Source Sans Pro Bold"/>
                <a:ea typeface="Source Sans Pro Bold"/>
                <a:cs typeface="Source Sans Pro Bold"/>
                <a:sym typeface="Source Sans Pro Bold"/>
              </a:rPr>
              <a:t>PENGERTIAN </a:t>
            </a:r>
            <a:r>
              <a:rPr lang="en-US" sz="6999" b="1">
                <a:solidFill>
                  <a:srgbClr val="008180"/>
                </a:solidFill>
                <a:latin typeface="Source Sans Pro Bold"/>
                <a:ea typeface="Source Sans Pro Bold"/>
                <a:cs typeface="Source Sans Pro Bold"/>
                <a:sym typeface="Source Sans Pro Bold"/>
              </a:rPr>
              <a:t>DAN </a:t>
            </a:r>
            <a:r>
              <a:rPr lang="en-US" sz="6999" b="1">
                <a:solidFill>
                  <a:srgbClr val="F37C64"/>
                </a:solidFill>
                <a:latin typeface="Source Sans Pro Bold"/>
                <a:ea typeface="Source Sans Pro Bold"/>
                <a:cs typeface="Source Sans Pro Bold"/>
                <a:sym typeface="Source Sans Pro Bold"/>
              </a:rPr>
              <a:t>PENGAKUAN </a:t>
            </a:r>
            <a:r>
              <a:rPr lang="en-US" sz="6999" b="1">
                <a:solidFill>
                  <a:srgbClr val="008180"/>
                </a:solidFill>
                <a:latin typeface="Source Sans Pro Bold"/>
                <a:ea typeface="Source Sans Pro Bold"/>
                <a:cs typeface="Source Sans Pro Bold"/>
                <a:sym typeface="Source Sans Pro Bold"/>
              </a:rPr>
              <a:t>BEBAN</a:t>
            </a:r>
          </a:p>
        </p:txBody>
      </p:sp>
      <p:sp>
        <p:nvSpPr>
          <p:cNvPr id="31" name="TextBox 31"/>
          <p:cNvSpPr txBox="1"/>
          <p:nvPr/>
        </p:nvSpPr>
        <p:spPr>
          <a:xfrm>
            <a:off x="7485490" y="5920665"/>
            <a:ext cx="609437" cy="807483"/>
          </a:xfrm>
          <a:prstGeom prst="rect">
            <a:avLst/>
          </a:prstGeom>
        </p:spPr>
        <p:txBody>
          <a:bodyPr lIns="0" tIns="0" rIns="0" bIns="0" rtlCol="0" anchor="t">
            <a:spAutoFit/>
          </a:bodyPr>
          <a:lstStyle/>
          <a:p>
            <a:pPr algn="ctr">
              <a:lnSpc>
                <a:spcPts val="6542"/>
              </a:lnSpc>
            </a:pPr>
            <a:r>
              <a:rPr lang="en-US" sz="4673" b="1">
                <a:solidFill>
                  <a:srgbClr val="000000"/>
                </a:solidFill>
                <a:latin typeface="Source Sans Pro Bold"/>
                <a:ea typeface="Source Sans Pro Bold"/>
                <a:cs typeface="Source Sans Pro Bold"/>
                <a:sym typeface="Source Sans Pro Bold"/>
              </a:rPr>
              <a:t>1</a:t>
            </a:r>
          </a:p>
        </p:txBody>
      </p:sp>
      <p:sp>
        <p:nvSpPr>
          <p:cNvPr id="32" name="TextBox 32"/>
          <p:cNvSpPr txBox="1"/>
          <p:nvPr/>
        </p:nvSpPr>
        <p:spPr>
          <a:xfrm>
            <a:off x="7428340" y="8327132"/>
            <a:ext cx="609437" cy="807483"/>
          </a:xfrm>
          <a:prstGeom prst="rect">
            <a:avLst/>
          </a:prstGeom>
        </p:spPr>
        <p:txBody>
          <a:bodyPr lIns="0" tIns="0" rIns="0" bIns="0" rtlCol="0" anchor="t">
            <a:spAutoFit/>
          </a:bodyPr>
          <a:lstStyle/>
          <a:p>
            <a:pPr algn="ctr">
              <a:lnSpc>
                <a:spcPts val="6542"/>
              </a:lnSpc>
            </a:pPr>
            <a:r>
              <a:rPr lang="en-US" sz="4673" b="1">
                <a:solidFill>
                  <a:srgbClr val="000000"/>
                </a:solidFill>
                <a:latin typeface="Source Sans Pro Bold"/>
                <a:ea typeface="Source Sans Pro Bold"/>
                <a:cs typeface="Source Sans Pro Bold"/>
                <a:sym typeface="Source Sans Pro Bold"/>
              </a:rPr>
              <a:t>3</a:t>
            </a:r>
          </a:p>
        </p:txBody>
      </p:sp>
      <p:sp>
        <p:nvSpPr>
          <p:cNvPr id="33" name="TextBox 33"/>
          <p:cNvSpPr txBox="1"/>
          <p:nvPr/>
        </p:nvSpPr>
        <p:spPr>
          <a:xfrm>
            <a:off x="10048206" y="5920665"/>
            <a:ext cx="609437" cy="807483"/>
          </a:xfrm>
          <a:prstGeom prst="rect">
            <a:avLst/>
          </a:prstGeom>
        </p:spPr>
        <p:txBody>
          <a:bodyPr lIns="0" tIns="0" rIns="0" bIns="0" rtlCol="0" anchor="t">
            <a:spAutoFit/>
          </a:bodyPr>
          <a:lstStyle/>
          <a:p>
            <a:pPr marL="0" lvl="0" indent="0" algn="ctr">
              <a:lnSpc>
                <a:spcPts val="6542"/>
              </a:lnSpc>
              <a:spcBef>
                <a:spcPct val="0"/>
              </a:spcBef>
            </a:pPr>
            <a:r>
              <a:rPr lang="en-US" sz="4673" b="1" u="none" strike="noStrike">
                <a:solidFill>
                  <a:srgbClr val="000000"/>
                </a:solidFill>
                <a:latin typeface="Source Sans Pro Bold"/>
                <a:ea typeface="Source Sans Pro Bold"/>
                <a:cs typeface="Source Sans Pro Bold"/>
                <a:sym typeface="Source Sans Pro Bold"/>
              </a:rPr>
              <a:t>2</a:t>
            </a:r>
          </a:p>
        </p:txBody>
      </p:sp>
      <p:sp>
        <p:nvSpPr>
          <p:cNvPr id="34" name="TextBox 34"/>
          <p:cNvSpPr txBox="1"/>
          <p:nvPr/>
        </p:nvSpPr>
        <p:spPr>
          <a:xfrm>
            <a:off x="10240033" y="8450817"/>
            <a:ext cx="609437" cy="807483"/>
          </a:xfrm>
          <a:prstGeom prst="rect">
            <a:avLst/>
          </a:prstGeom>
        </p:spPr>
        <p:txBody>
          <a:bodyPr lIns="0" tIns="0" rIns="0" bIns="0" rtlCol="0" anchor="t">
            <a:spAutoFit/>
          </a:bodyPr>
          <a:lstStyle/>
          <a:p>
            <a:pPr marL="0" lvl="0" indent="0" algn="ctr">
              <a:lnSpc>
                <a:spcPts val="6542"/>
              </a:lnSpc>
              <a:spcBef>
                <a:spcPct val="0"/>
              </a:spcBef>
            </a:pPr>
            <a:r>
              <a:rPr lang="en-US" sz="4673" b="1">
                <a:solidFill>
                  <a:srgbClr val="000000"/>
                </a:solidFill>
                <a:latin typeface="Source Sans Pro Bold"/>
                <a:ea typeface="Source Sans Pro Bold"/>
                <a:cs typeface="Source Sans Pro Bold"/>
                <a:sym typeface="Source Sans Pro Bold"/>
              </a:rPr>
              <a:t>4</a:t>
            </a:r>
          </a:p>
        </p:txBody>
      </p:sp>
      <p:sp>
        <p:nvSpPr>
          <p:cNvPr id="35" name="TextBox 35"/>
          <p:cNvSpPr txBox="1"/>
          <p:nvPr/>
        </p:nvSpPr>
        <p:spPr>
          <a:xfrm>
            <a:off x="1571146" y="8174109"/>
            <a:ext cx="5561919" cy="495300"/>
          </a:xfrm>
          <a:prstGeom prst="rect">
            <a:avLst/>
          </a:prstGeom>
        </p:spPr>
        <p:txBody>
          <a:bodyPr lIns="0" tIns="0" rIns="0" bIns="0" rtlCol="0" anchor="t">
            <a:spAutoFit/>
          </a:bodyPr>
          <a:lstStyle/>
          <a:p>
            <a:pPr algn="just">
              <a:lnSpc>
                <a:spcPts val="3960"/>
              </a:lnSpc>
            </a:pPr>
            <a:r>
              <a:rPr lang="en-US" sz="3300" b="1">
                <a:solidFill>
                  <a:srgbClr val="000000"/>
                </a:solidFill>
                <a:latin typeface="Rosario Bold"/>
                <a:ea typeface="Rosario Bold"/>
                <a:cs typeface="Rosario Bold"/>
                <a:sym typeface="Rosario Bold"/>
              </a:rPr>
              <a:t>2. Beban administrasi</a:t>
            </a:r>
          </a:p>
        </p:txBody>
      </p:sp>
      <p:sp>
        <p:nvSpPr>
          <p:cNvPr id="36" name="TextBox 36"/>
          <p:cNvSpPr txBox="1"/>
          <p:nvPr/>
        </p:nvSpPr>
        <p:spPr>
          <a:xfrm>
            <a:off x="11144745" y="8092698"/>
            <a:ext cx="5561919" cy="495300"/>
          </a:xfrm>
          <a:prstGeom prst="rect">
            <a:avLst/>
          </a:prstGeom>
        </p:spPr>
        <p:txBody>
          <a:bodyPr lIns="0" tIns="0" rIns="0" bIns="0" rtlCol="0" anchor="t">
            <a:spAutoFit/>
          </a:bodyPr>
          <a:lstStyle/>
          <a:p>
            <a:pPr algn="just">
              <a:lnSpc>
                <a:spcPts val="3960"/>
              </a:lnSpc>
            </a:pPr>
            <a:r>
              <a:rPr lang="en-US" sz="3300" b="1">
                <a:solidFill>
                  <a:srgbClr val="FFF6E4"/>
                </a:solidFill>
                <a:latin typeface="Rosario Bold"/>
                <a:ea typeface="Rosario Bold"/>
                <a:cs typeface="Rosario Bold"/>
                <a:sym typeface="Rosario Bold"/>
              </a:rPr>
              <a:t>4. Beban bunga</a:t>
            </a:r>
          </a:p>
        </p:txBody>
      </p:sp>
      <p:sp>
        <p:nvSpPr>
          <p:cNvPr id="37" name="TextBox 37"/>
          <p:cNvSpPr txBox="1"/>
          <p:nvPr/>
        </p:nvSpPr>
        <p:spPr>
          <a:xfrm>
            <a:off x="11222269" y="5914832"/>
            <a:ext cx="5561919" cy="495300"/>
          </a:xfrm>
          <a:prstGeom prst="rect">
            <a:avLst/>
          </a:prstGeom>
        </p:spPr>
        <p:txBody>
          <a:bodyPr lIns="0" tIns="0" rIns="0" bIns="0" rtlCol="0" anchor="t">
            <a:spAutoFit/>
          </a:bodyPr>
          <a:lstStyle/>
          <a:p>
            <a:pPr algn="just">
              <a:lnSpc>
                <a:spcPts val="3960"/>
              </a:lnSpc>
            </a:pPr>
            <a:r>
              <a:rPr lang="en-US" sz="3300" b="1">
                <a:solidFill>
                  <a:srgbClr val="000000"/>
                </a:solidFill>
                <a:latin typeface="Rosario Bold"/>
                <a:ea typeface="Rosario Bold"/>
                <a:cs typeface="Rosario Bold"/>
                <a:sym typeface="Rosario Bold"/>
              </a:rPr>
              <a:t>3. Beban penyusutan</a:t>
            </a:r>
          </a:p>
        </p:txBody>
      </p:sp>
      <p:sp>
        <p:nvSpPr>
          <p:cNvPr id="38" name="Freeform 38"/>
          <p:cNvSpPr/>
          <p:nvPr/>
        </p:nvSpPr>
        <p:spPr>
          <a:xfrm flipH="1">
            <a:off x="-549535" y="-124221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9" name="Freeform 39"/>
          <p:cNvSpPr/>
          <p:nvPr/>
        </p:nvSpPr>
        <p:spPr>
          <a:xfrm flipH="1">
            <a:off x="15709640" y="979399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flipH="1" flipV="1">
            <a:off x="16747000" y="0"/>
            <a:ext cx="2061961" cy="1716582"/>
          </a:xfrm>
          <a:custGeom>
            <a:avLst/>
            <a:gdLst/>
            <a:ahLst/>
            <a:cxnLst/>
            <a:rect l="l" t="t" r="r" b="b"/>
            <a:pathLst>
              <a:path w="2061961" h="1716582">
                <a:moveTo>
                  <a:pt x="2061960" y="1716582"/>
                </a:moveTo>
                <a:lnTo>
                  <a:pt x="0" y="1716582"/>
                </a:lnTo>
                <a:lnTo>
                  <a:pt x="0" y="0"/>
                </a:lnTo>
                <a:lnTo>
                  <a:pt x="2061960" y="0"/>
                </a:lnTo>
                <a:lnTo>
                  <a:pt x="2061960" y="1716582"/>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1" name="Freeform 41"/>
          <p:cNvSpPr/>
          <p:nvPr/>
        </p:nvSpPr>
        <p:spPr>
          <a:xfrm>
            <a:off x="-620273" y="8479515"/>
            <a:ext cx="1896558" cy="1578885"/>
          </a:xfrm>
          <a:custGeom>
            <a:avLst/>
            <a:gdLst/>
            <a:ahLst/>
            <a:cxnLst/>
            <a:rect l="l" t="t" r="r" b="b"/>
            <a:pathLst>
              <a:path w="1896558" h="1578885">
                <a:moveTo>
                  <a:pt x="0" y="0"/>
                </a:moveTo>
                <a:lnTo>
                  <a:pt x="1896559" y="0"/>
                </a:lnTo>
                <a:lnTo>
                  <a:pt x="1896559" y="1578885"/>
                </a:lnTo>
                <a:lnTo>
                  <a:pt x="0" y="15788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2" name="TextBox 42"/>
          <p:cNvSpPr txBox="1"/>
          <p:nvPr/>
        </p:nvSpPr>
        <p:spPr>
          <a:xfrm>
            <a:off x="781143" y="2059443"/>
            <a:ext cx="16725714" cy="3312795"/>
          </a:xfrm>
          <a:prstGeom prst="rect">
            <a:avLst/>
          </a:prstGeom>
        </p:spPr>
        <p:txBody>
          <a:bodyPr lIns="0" tIns="0" rIns="0" bIns="0" rtlCol="0" anchor="t">
            <a:spAutoFit/>
          </a:bodyPr>
          <a:lstStyle/>
          <a:p>
            <a:pPr algn="ctr">
              <a:lnSpc>
                <a:spcPts val="3779"/>
              </a:lnSpc>
            </a:pPr>
            <a:r>
              <a:rPr lang="en-US" sz="2700" b="1">
                <a:solidFill>
                  <a:srgbClr val="000000"/>
                </a:solidFill>
                <a:latin typeface="Source Sans Pro Bold"/>
                <a:ea typeface="Source Sans Pro Bold"/>
                <a:cs typeface="Source Sans Pro Bold"/>
                <a:sym typeface="Source Sans Pro Bold"/>
              </a:rPr>
              <a:t>BEBAN ADALAH PENURUNAN MANFAAT EKONOMI SELAMA SUATU PERIODE AKUNTANSI YANG MENYEBABKAN PENURUNAN EKUITAS DAN TIDAK BERKAITAN DENGAN PEMBAGIAN KEPADA PEMILIK. DALAM AKUNTANSI, BEBAN DIAKUI BERDASARKAN PRINSIP MATCHING ATAU KECOCOKAN, YAITU DIAKUI PADA PERIODE YANG SAMA DENGAN PENDAPATAN YANG DIHASILKAN. </a:t>
            </a:r>
          </a:p>
          <a:p>
            <a:pPr algn="ctr">
              <a:lnSpc>
                <a:spcPts val="3779"/>
              </a:lnSpc>
            </a:pPr>
            <a:r>
              <a:rPr lang="en-US" sz="2700" b="1">
                <a:solidFill>
                  <a:srgbClr val="008180"/>
                </a:solidFill>
                <a:latin typeface="Source Sans Pro Bold"/>
                <a:ea typeface="Source Sans Pro Bold"/>
                <a:cs typeface="Source Sans Pro Bold"/>
                <a:sym typeface="Source Sans Pro Bold"/>
              </a:rPr>
              <a:t>BEBAN DIAKUI SAAT TERJADI PENURUNAN MANFAAT EKONOMI, MISALNYA PENGELUARAN KAS ATAU BERKURANGNYA ASET.</a:t>
            </a:r>
          </a:p>
          <a:p>
            <a:pPr algn="ctr">
              <a:lnSpc>
                <a:spcPts val="3779"/>
              </a:lnSpc>
            </a:pPr>
            <a:r>
              <a:rPr lang="en-US" sz="2700" b="1">
                <a:solidFill>
                  <a:srgbClr val="000000"/>
                </a:solidFill>
                <a:latin typeface="Source Sans Pro Bold"/>
                <a:ea typeface="Source Sans Pro Bold"/>
                <a:cs typeface="Source Sans Pro Bold"/>
                <a:sym typeface="Source Sans Pro Bold"/>
              </a:rPr>
              <a:t> </a:t>
            </a:r>
            <a:r>
              <a:rPr lang="en-US" sz="2700" b="1">
                <a:solidFill>
                  <a:srgbClr val="F37C64"/>
                </a:solidFill>
                <a:latin typeface="Source Sans Pro Bold"/>
                <a:ea typeface="Source Sans Pro Bold"/>
                <a:cs typeface="Source Sans Pro Bold"/>
                <a:sym typeface="Source Sans Pro Bold"/>
              </a:rPr>
              <a:t>BEBAN DAPAT BERUPA: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6646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793881" y="-123825"/>
            <a:ext cx="14713575" cy="2306753"/>
          </a:xfrm>
          <a:prstGeom prst="rect">
            <a:avLst/>
          </a:prstGeom>
        </p:spPr>
        <p:txBody>
          <a:bodyPr lIns="0" tIns="0" rIns="0" bIns="0" rtlCol="0" anchor="t">
            <a:spAutoFit/>
          </a:bodyPr>
          <a:lstStyle/>
          <a:p>
            <a:pPr algn="ctr">
              <a:lnSpc>
                <a:spcPts val="9306"/>
              </a:lnSpc>
            </a:pPr>
            <a:r>
              <a:rPr lang="en-US" sz="6647" b="1">
                <a:solidFill>
                  <a:srgbClr val="008180"/>
                </a:solidFill>
                <a:latin typeface="Source Sans Pro Bold"/>
                <a:ea typeface="Source Sans Pro Bold"/>
                <a:cs typeface="Source Sans Pro Bold"/>
                <a:sym typeface="Source Sans Pro Bold"/>
              </a:rPr>
              <a:t>PENGUNGKAPAN PERSEDIAAN </a:t>
            </a:r>
          </a:p>
          <a:p>
            <a:pPr algn="ctr">
              <a:lnSpc>
                <a:spcPts val="9306"/>
              </a:lnSpc>
            </a:pPr>
            <a:r>
              <a:rPr lang="en-US" sz="6647" b="1">
                <a:solidFill>
                  <a:srgbClr val="F37C64"/>
                </a:solidFill>
                <a:latin typeface="Source Sans Pro Bold"/>
                <a:ea typeface="Source Sans Pro Bold"/>
                <a:cs typeface="Source Sans Pro Bold"/>
                <a:sym typeface="Source Sans Pro Bold"/>
              </a:rPr>
              <a:t>DAN BEBAN</a:t>
            </a:r>
          </a:p>
        </p:txBody>
      </p:sp>
      <p:grpSp>
        <p:nvGrpSpPr>
          <p:cNvPr id="5" name="Group 5"/>
          <p:cNvGrpSpPr/>
          <p:nvPr/>
        </p:nvGrpSpPr>
        <p:grpSpPr>
          <a:xfrm>
            <a:off x="1087032" y="2469230"/>
            <a:ext cx="16127273" cy="6789070"/>
            <a:chOff x="0" y="0"/>
            <a:chExt cx="4167393" cy="1754340"/>
          </a:xfrm>
        </p:grpSpPr>
        <p:sp>
          <p:nvSpPr>
            <p:cNvPr id="6" name="Freeform 6"/>
            <p:cNvSpPr/>
            <p:nvPr/>
          </p:nvSpPr>
          <p:spPr>
            <a:xfrm>
              <a:off x="0" y="0"/>
              <a:ext cx="4167393" cy="1754340"/>
            </a:xfrm>
            <a:custGeom>
              <a:avLst/>
              <a:gdLst/>
              <a:ahLst/>
              <a:cxnLst/>
              <a:rect l="l" t="t" r="r" b="b"/>
              <a:pathLst>
                <a:path w="4167393" h="1754340">
                  <a:moveTo>
                    <a:pt x="9601" y="0"/>
                  </a:moveTo>
                  <a:lnTo>
                    <a:pt x="4157792" y="0"/>
                  </a:lnTo>
                  <a:cubicBezTo>
                    <a:pt x="4163095" y="0"/>
                    <a:pt x="4167393" y="4299"/>
                    <a:pt x="4167393" y="9601"/>
                  </a:cubicBezTo>
                  <a:lnTo>
                    <a:pt x="4167393" y="1744739"/>
                  </a:lnTo>
                  <a:cubicBezTo>
                    <a:pt x="4167393" y="1750042"/>
                    <a:pt x="4163095" y="1754340"/>
                    <a:pt x="4157792" y="1754340"/>
                  </a:cubicBezTo>
                  <a:lnTo>
                    <a:pt x="9601" y="1754340"/>
                  </a:lnTo>
                  <a:cubicBezTo>
                    <a:pt x="4299" y="1754340"/>
                    <a:pt x="0" y="1750042"/>
                    <a:pt x="0" y="1744739"/>
                  </a:cubicBezTo>
                  <a:lnTo>
                    <a:pt x="0" y="9601"/>
                  </a:lnTo>
                  <a:cubicBezTo>
                    <a:pt x="0" y="4299"/>
                    <a:pt x="4299" y="0"/>
                    <a:pt x="9601" y="0"/>
                  </a:cubicBezTo>
                  <a:close/>
                </a:path>
              </a:pathLst>
            </a:custGeom>
            <a:solidFill>
              <a:srgbClr val="FCC03E"/>
            </a:solidFill>
            <a:ln w="19050" cap="sq">
              <a:solidFill>
                <a:srgbClr val="000000"/>
              </a:solidFill>
              <a:prstDash val="solid"/>
              <a:miter/>
            </a:ln>
          </p:spPr>
        </p:sp>
        <p:sp>
          <p:nvSpPr>
            <p:cNvPr id="7" name="TextBox 7"/>
            <p:cNvSpPr txBox="1"/>
            <p:nvPr/>
          </p:nvSpPr>
          <p:spPr>
            <a:xfrm>
              <a:off x="0" y="-38100"/>
              <a:ext cx="4167393" cy="179244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8" name="TextBox 8"/>
          <p:cNvSpPr txBox="1"/>
          <p:nvPr/>
        </p:nvSpPr>
        <p:spPr>
          <a:xfrm>
            <a:off x="2630024" y="2736067"/>
            <a:ext cx="13027952" cy="6172200"/>
          </a:xfrm>
          <a:prstGeom prst="rect">
            <a:avLst/>
          </a:prstGeom>
        </p:spPr>
        <p:txBody>
          <a:bodyPr lIns="0" tIns="0" rIns="0" bIns="0" rtlCol="0" anchor="t">
            <a:spAutoFit/>
          </a:bodyPr>
          <a:lstStyle/>
          <a:p>
            <a:pPr algn="just">
              <a:lnSpc>
                <a:spcPts val="4079"/>
              </a:lnSpc>
            </a:pPr>
            <a:r>
              <a:rPr lang="en-US" sz="3399" b="1">
                <a:solidFill>
                  <a:srgbClr val="000000"/>
                </a:solidFill>
                <a:latin typeface="Rosario Bold"/>
                <a:ea typeface="Rosario Bold"/>
                <a:cs typeface="Rosario Bold"/>
                <a:sym typeface="Rosario Bold"/>
              </a:rPr>
              <a:t>Dalam laporan keuangan, perusahaan harus mengungkapkan kebijakan akuntansi yang digunakan untuk menilai persediaan, jumlah total dan klasifikasi persediaan, nilai persediaan yang dijaminkan, serta nilai persediaan yang mengalami penurunan nilai.</a:t>
            </a:r>
          </a:p>
          <a:p>
            <a:pPr algn="just">
              <a:lnSpc>
                <a:spcPts val="4079"/>
              </a:lnSpc>
            </a:pPr>
            <a:endParaRPr lang="en-US" sz="3399" b="1">
              <a:solidFill>
                <a:srgbClr val="000000"/>
              </a:solidFill>
              <a:latin typeface="Rosario Bold"/>
              <a:ea typeface="Rosario Bold"/>
              <a:cs typeface="Rosario Bold"/>
              <a:sym typeface="Rosario Bold"/>
            </a:endParaRPr>
          </a:p>
          <a:p>
            <a:pPr algn="just">
              <a:lnSpc>
                <a:spcPts val="4079"/>
              </a:lnSpc>
            </a:pPr>
            <a:r>
              <a:rPr lang="en-US" sz="3399" b="1">
                <a:solidFill>
                  <a:srgbClr val="008180"/>
                </a:solidFill>
                <a:latin typeface="Rosario Bold"/>
                <a:ea typeface="Rosario Bold"/>
                <a:cs typeface="Rosario Bold"/>
                <a:sym typeface="Rosario Bold"/>
              </a:rPr>
              <a:t>Dalam laporan keuangan, harus diungkapkan:</a:t>
            </a:r>
          </a:p>
          <a:p>
            <a:pPr algn="just">
              <a:lnSpc>
                <a:spcPts val="4079"/>
              </a:lnSpc>
            </a:pPr>
            <a:endParaRPr lang="en-US" sz="3399" b="1">
              <a:solidFill>
                <a:srgbClr val="008180"/>
              </a:solidFill>
              <a:latin typeface="Rosario Bold"/>
              <a:ea typeface="Rosario Bold"/>
              <a:cs typeface="Rosario Bold"/>
              <a:sym typeface="Rosario Bold"/>
            </a:endParaRPr>
          </a:p>
          <a:p>
            <a:pPr marL="734059" lvl="1" indent="-367030" algn="just">
              <a:lnSpc>
                <a:spcPts val="4079"/>
              </a:lnSpc>
              <a:buAutoNum type="arabicPeriod"/>
            </a:pPr>
            <a:r>
              <a:rPr lang="en-US" sz="3399" b="1">
                <a:solidFill>
                  <a:srgbClr val="000000"/>
                </a:solidFill>
                <a:latin typeface="Rosario Bold"/>
                <a:ea typeface="Rosario Bold"/>
                <a:cs typeface="Rosario Bold"/>
                <a:sym typeface="Rosario Bold"/>
              </a:rPr>
              <a:t>Kebijakan akuntansi penilaian persediaan</a:t>
            </a:r>
          </a:p>
          <a:p>
            <a:pPr marL="734059" lvl="1" indent="-367030" algn="just">
              <a:lnSpc>
                <a:spcPts val="4079"/>
              </a:lnSpc>
              <a:buAutoNum type="arabicPeriod"/>
            </a:pPr>
            <a:r>
              <a:rPr lang="en-US" sz="3399" b="1">
                <a:solidFill>
                  <a:srgbClr val="000000"/>
                </a:solidFill>
                <a:latin typeface="Rosario Bold"/>
                <a:ea typeface="Rosario Bold"/>
                <a:cs typeface="Rosario Bold"/>
                <a:sym typeface="Rosario Bold"/>
              </a:rPr>
              <a:t>Jumlah tercatat persediaan menurut klasifikasinya</a:t>
            </a:r>
          </a:p>
          <a:p>
            <a:pPr marL="734059" lvl="1" indent="-367030" algn="just">
              <a:lnSpc>
                <a:spcPts val="4079"/>
              </a:lnSpc>
              <a:buAutoNum type="arabicPeriod"/>
            </a:pPr>
            <a:r>
              <a:rPr lang="en-US" sz="3399" b="1">
                <a:solidFill>
                  <a:srgbClr val="000000"/>
                </a:solidFill>
                <a:latin typeface="Rosario Bold"/>
                <a:ea typeface="Rosario Bold"/>
                <a:cs typeface="Rosario Bold"/>
                <a:sym typeface="Rosario Bold"/>
              </a:rPr>
              <a:t>Beban yang berkaitan dengan persediaan dan beban pokok penjualan</a:t>
            </a:r>
          </a:p>
          <a:p>
            <a:pPr marL="734059" lvl="1" indent="-367030" algn="just">
              <a:lnSpc>
                <a:spcPts val="4079"/>
              </a:lnSpc>
              <a:buAutoNum type="arabicPeriod"/>
            </a:pPr>
            <a:r>
              <a:rPr lang="en-US" sz="3399" b="1">
                <a:solidFill>
                  <a:srgbClr val="000000"/>
                </a:solidFill>
                <a:latin typeface="Rosario Bold"/>
                <a:ea typeface="Rosario Bold"/>
                <a:cs typeface="Rosario Bold"/>
                <a:sym typeface="Rosario Bold"/>
              </a:rPr>
              <a:t>Informasi penyusutan dan amortisasi aset tetap</a:t>
            </a:r>
          </a:p>
        </p:txBody>
      </p:sp>
      <p:sp>
        <p:nvSpPr>
          <p:cNvPr id="9" name="Freeform 9"/>
          <p:cNvSpPr/>
          <p:nvPr/>
        </p:nvSpPr>
        <p:spPr>
          <a:xfrm>
            <a:off x="17406512" y="5017749"/>
            <a:ext cx="2933282" cy="2441957"/>
          </a:xfrm>
          <a:custGeom>
            <a:avLst/>
            <a:gdLst/>
            <a:ahLst/>
            <a:cxnLst/>
            <a:rect l="l" t="t" r="r" b="b"/>
            <a:pathLst>
              <a:path w="2933282" h="2441957">
                <a:moveTo>
                  <a:pt x="0" y="0"/>
                </a:moveTo>
                <a:lnTo>
                  <a:pt x="2933281" y="0"/>
                </a:lnTo>
                <a:lnTo>
                  <a:pt x="2933281" y="2441957"/>
                </a:lnTo>
                <a:lnTo>
                  <a:pt x="0" y="24419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a:off x="-2051793" y="5017749"/>
            <a:ext cx="2933282" cy="2441957"/>
          </a:xfrm>
          <a:custGeom>
            <a:avLst/>
            <a:gdLst/>
            <a:ahLst/>
            <a:cxnLst/>
            <a:rect l="l" t="t" r="r" b="b"/>
            <a:pathLst>
              <a:path w="2933282" h="2441957">
                <a:moveTo>
                  <a:pt x="2933281" y="0"/>
                </a:moveTo>
                <a:lnTo>
                  <a:pt x="0" y="0"/>
                </a:lnTo>
                <a:lnTo>
                  <a:pt x="0" y="2441957"/>
                </a:lnTo>
                <a:lnTo>
                  <a:pt x="2933281" y="2441957"/>
                </a:lnTo>
                <a:lnTo>
                  <a:pt x="2933281"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913338" y="5728644"/>
            <a:ext cx="2171301" cy="526541"/>
          </a:xfrm>
          <a:custGeom>
            <a:avLst/>
            <a:gdLst/>
            <a:ahLst/>
            <a:cxnLst/>
            <a:rect l="l" t="t" r="r" b="b"/>
            <a:pathLst>
              <a:path w="2171301" h="526541">
                <a:moveTo>
                  <a:pt x="0" y="0"/>
                </a:moveTo>
                <a:lnTo>
                  <a:pt x="2171301" y="0"/>
                </a:lnTo>
                <a:lnTo>
                  <a:pt x="2171301" y="526540"/>
                </a:lnTo>
                <a:lnTo>
                  <a:pt x="0" y="52654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12" name="Freeform 12"/>
          <p:cNvSpPr/>
          <p:nvPr/>
        </p:nvSpPr>
        <p:spPr>
          <a:xfrm rot="5400000" flipH="1">
            <a:off x="15024966" y="5483232"/>
            <a:ext cx="2171301" cy="526541"/>
          </a:xfrm>
          <a:custGeom>
            <a:avLst/>
            <a:gdLst/>
            <a:ahLst/>
            <a:cxnLst/>
            <a:rect l="l" t="t" r="r" b="b"/>
            <a:pathLst>
              <a:path w="2171301" h="526541">
                <a:moveTo>
                  <a:pt x="2171302" y="0"/>
                </a:moveTo>
                <a:lnTo>
                  <a:pt x="0" y="0"/>
                </a:lnTo>
                <a:lnTo>
                  <a:pt x="0" y="526540"/>
                </a:lnTo>
                <a:lnTo>
                  <a:pt x="2171302" y="526540"/>
                </a:lnTo>
                <a:lnTo>
                  <a:pt x="2171302"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grpSp>
        <p:nvGrpSpPr>
          <p:cNvPr id="2" name="Group 2"/>
          <p:cNvGrpSpPr/>
          <p:nvPr/>
        </p:nvGrpSpPr>
        <p:grpSpPr>
          <a:xfrm>
            <a:off x="12500579" y="-360315"/>
            <a:ext cx="6945521" cy="11190240"/>
            <a:chOff x="0" y="0"/>
            <a:chExt cx="1829273" cy="2947224"/>
          </a:xfrm>
        </p:grpSpPr>
        <p:sp>
          <p:nvSpPr>
            <p:cNvPr id="3" name="Freeform 3"/>
            <p:cNvSpPr/>
            <p:nvPr/>
          </p:nvSpPr>
          <p:spPr>
            <a:xfrm>
              <a:off x="0" y="0"/>
              <a:ext cx="1829273" cy="2947224"/>
            </a:xfrm>
            <a:custGeom>
              <a:avLst/>
              <a:gdLst/>
              <a:ahLst/>
              <a:cxnLst/>
              <a:rect l="l" t="t" r="r" b="b"/>
              <a:pathLst>
                <a:path w="1829273" h="2947224">
                  <a:moveTo>
                    <a:pt x="0" y="0"/>
                  </a:moveTo>
                  <a:lnTo>
                    <a:pt x="1829273" y="0"/>
                  </a:lnTo>
                  <a:lnTo>
                    <a:pt x="1829273" y="2947224"/>
                  </a:lnTo>
                  <a:lnTo>
                    <a:pt x="0" y="2947224"/>
                  </a:lnTo>
                  <a:close/>
                </a:path>
              </a:pathLst>
            </a:custGeom>
            <a:solidFill>
              <a:srgbClr val="F37C64"/>
            </a:solidFill>
          </p:spPr>
        </p:sp>
        <p:sp>
          <p:nvSpPr>
            <p:cNvPr id="4" name="TextBox 4"/>
            <p:cNvSpPr txBox="1"/>
            <p:nvPr/>
          </p:nvSpPr>
          <p:spPr>
            <a:xfrm>
              <a:off x="0" y="-38100"/>
              <a:ext cx="1829273" cy="298532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549535" y="-124221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flipH="1" flipV="1">
            <a:off x="-549535" y="9796535"/>
            <a:ext cx="3099320" cy="1763795"/>
          </a:xfrm>
          <a:custGeom>
            <a:avLst/>
            <a:gdLst/>
            <a:ahLst/>
            <a:cxnLst/>
            <a:rect l="l" t="t" r="r" b="b"/>
            <a:pathLst>
              <a:path w="3099320" h="1763795">
                <a:moveTo>
                  <a:pt x="3099320" y="1763795"/>
                </a:moveTo>
                <a:lnTo>
                  <a:pt x="0" y="1763795"/>
                </a:lnTo>
                <a:lnTo>
                  <a:pt x="0" y="0"/>
                </a:lnTo>
                <a:lnTo>
                  <a:pt x="3099320" y="0"/>
                </a:lnTo>
                <a:lnTo>
                  <a:pt x="3099320" y="176379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0912044" y="1410529"/>
            <a:ext cx="5130638" cy="7993912"/>
          </a:xfrm>
          <a:custGeom>
            <a:avLst/>
            <a:gdLst/>
            <a:ahLst/>
            <a:cxnLst/>
            <a:rect l="l" t="t" r="r" b="b"/>
            <a:pathLst>
              <a:path w="5130638" h="7993912">
                <a:moveTo>
                  <a:pt x="0" y="0"/>
                </a:moveTo>
                <a:lnTo>
                  <a:pt x="5130638" y="0"/>
                </a:lnTo>
                <a:lnTo>
                  <a:pt x="5130638" y="7993911"/>
                </a:lnTo>
                <a:lnTo>
                  <a:pt x="0" y="79939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643811" y="2349439"/>
            <a:ext cx="9786250" cy="6934200"/>
          </a:xfrm>
          <a:prstGeom prst="rect">
            <a:avLst/>
          </a:prstGeom>
        </p:spPr>
        <p:txBody>
          <a:bodyPr lIns="0" tIns="0" rIns="0" bIns="0" rtlCol="0" anchor="t">
            <a:spAutoFit/>
          </a:bodyPr>
          <a:lstStyle/>
          <a:p>
            <a:pPr algn="just">
              <a:lnSpc>
                <a:spcPts val="3960"/>
              </a:lnSpc>
            </a:pPr>
            <a:r>
              <a:rPr lang="en-US" sz="3300" b="1">
                <a:solidFill>
                  <a:srgbClr val="F37C64"/>
                </a:solidFill>
                <a:latin typeface="Rosario Bold"/>
                <a:ea typeface="Rosario Bold"/>
                <a:cs typeface="Rosario Bold"/>
                <a:sym typeface="Rosario Bold"/>
              </a:rPr>
              <a:t>Klasifikasi dan pengukuran properti serta persediaan memiliki peran penting dalam menentukan posisi keuangan dan kewajiban pajak perusahaan. Properti diakui dan diukur berdasarkan biaya atau nilai wajar, sedangkan persediaan diukur berdasarkan biaya atau nilai realisasi bersih, mana yang lebih rendah. </a:t>
            </a:r>
          </a:p>
          <a:p>
            <a:pPr algn="just">
              <a:lnSpc>
                <a:spcPts val="3960"/>
              </a:lnSpc>
            </a:pPr>
            <a:endParaRPr lang="en-US" sz="3300" b="1">
              <a:solidFill>
                <a:srgbClr val="F37C64"/>
              </a:solidFill>
              <a:latin typeface="Rosario Bold"/>
              <a:ea typeface="Rosario Bold"/>
              <a:cs typeface="Rosario Bold"/>
              <a:sym typeface="Rosario Bold"/>
            </a:endParaRPr>
          </a:p>
          <a:p>
            <a:pPr algn="just">
              <a:lnSpc>
                <a:spcPts val="3960"/>
              </a:lnSpc>
            </a:pPr>
            <a:r>
              <a:rPr lang="en-US" sz="3300" b="1">
                <a:solidFill>
                  <a:srgbClr val="FCC03E"/>
                </a:solidFill>
                <a:latin typeface="Rosario Bold"/>
                <a:ea typeface="Rosario Bold"/>
                <a:cs typeface="Rosario Bold"/>
                <a:sym typeface="Rosario Bold"/>
              </a:rPr>
              <a:t>Beban atau biaya harus diakui secara wajar sesuai ketentuan akuntansi dan perpajakan agar laba kena pajak mencerminkan kondisi sebenarnya. Pengungkapan yang memadai atas seluruh elemen tersebut mencerminkan transparansi, akuntabilitas, serta kepatuhan perusahaan terhadap prinsip akuntansi dan peraturan perpajakan yang berlaku.</a:t>
            </a:r>
          </a:p>
        </p:txBody>
      </p:sp>
      <p:sp>
        <p:nvSpPr>
          <p:cNvPr id="9" name="TextBox 9"/>
          <p:cNvSpPr txBox="1"/>
          <p:nvPr/>
        </p:nvSpPr>
        <p:spPr>
          <a:xfrm>
            <a:off x="643811" y="1150895"/>
            <a:ext cx="9266375" cy="1041484"/>
          </a:xfrm>
          <a:prstGeom prst="rect">
            <a:avLst/>
          </a:prstGeom>
        </p:spPr>
        <p:txBody>
          <a:bodyPr lIns="0" tIns="0" rIns="0" bIns="0" rtlCol="0" anchor="t">
            <a:spAutoFit/>
          </a:bodyPr>
          <a:lstStyle/>
          <a:p>
            <a:pPr algn="l">
              <a:lnSpc>
                <a:spcPts val="7821"/>
              </a:lnSpc>
            </a:pPr>
            <a:r>
              <a:rPr lang="en-US" sz="7821" b="1">
                <a:solidFill>
                  <a:srgbClr val="008180"/>
                </a:solidFill>
                <a:latin typeface="Source Sans Pro Bold"/>
                <a:ea typeface="Source Sans Pro Bold"/>
                <a:cs typeface="Source Sans Pro Bold"/>
                <a:sym typeface="Source Sans Pro Bold"/>
              </a:rPr>
              <a:t>KESIMPULAN</a:t>
            </a:r>
          </a:p>
        </p:txBody>
      </p:sp>
      <p:sp>
        <p:nvSpPr>
          <p:cNvPr id="10" name="Freeform 10"/>
          <p:cNvSpPr/>
          <p:nvPr/>
        </p:nvSpPr>
        <p:spPr>
          <a:xfrm flipH="1">
            <a:off x="17140696" y="333375"/>
            <a:ext cx="1620769" cy="1349290"/>
          </a:xfrm>
          <a:custGeom>
            <a:avLst/>
            <a:gdLst/>
            <a:ahLst/>
            <a:cxnLst/>
            <a:rect l="l" t="t" r="r" b="b"/>
            <a:pathLst>
              <a:path w="1620769" h="1349290">
                <a:moveTo>
                  <a:pt x="1620769" y="0"/>
                </a:moveTo>
                <a:lnTo>
                  <a:pt x="0" y="0"/>
                </a:lnTo>
                <a:lnTo>
                  <a:pt x="0" y="1349290"/>
                </a:lnTo>
                <a:lnTo>
                  <a:pt x="1620769" y="1349290"/>
                </a:lnTo>
                <a:lnTo>
                  <a:pt x="1620769"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flipH="1" flipV="1">
            <a:off x="17140696" y="8729795"/>
            <a:ext cx="1620769" cy="1349290"/>
          </a:xfrm>
          <a:custGeom>
            <a:avLst/>
            <a:gdLst/>
            <a:ahLst/>
            <a:cxnLst/>
            <a:rect l="l" t="t" r="r" b="b"/>
            <a:pathLst>
              <a:path w="1620769" h="1349290">
                <a:moveTo>
                  <a:pt x="1620769" y="1349290"/>
                </a:moveTo>
                <a:lnTo>
                  <a:pt x="0" y="1349290"/>
                </a:lnTo>
                <a:lnTo>
                  <a:pt x="0" y="0"/>
                </a:lnTo>
                <a:lnTo>
                  <a:pt x="1620769" y="0"/>
                </a:lnTo>
                <a:lnTo>
                  <a:pt x="1620769" y="134929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421</Words>
  <Application>Microsoft Office PowerPoint</Application>
  <PresentationFormat>Custom</PresentationFormat>
  <Paragraphs>52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Source Sans Pro Bold</vt:lpstr>
      <vt:lpstr>Arial</vt:lpstr>
      <vt:lpstr>Rosario Bold</vt:lpstr>
      <vt:lpstr>Rosario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Hijau Kuning dan Merah Playful Ilustrasi Manajemen Keuangan Pribadi Presentation</dc:title>
  <dc:creator>organizer</dc:creator>
  <cp:lastModifiedBy>organizer</cp:lastModifiedBy>
  <cp:revision>5</cp:revision>
  <dcterms:created xsi:type="dcterms:W3CDTF">2006-08-16T00:00:00Z</dcterms:created>
  <dcterms:modified xsi:type="dcterms:W3CDTF">2025-11-19T10:59:08Z</dcterms:modified>
  <dc:identifier>DAG4Z5qwFz0</dc:identifier>
</cp:coreProperties>
</file>