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Lst>
  <p:sldSz cx="18288000" cy="10287000"/>
  <p:notesSz cx="6858000" cy="9144000"/>
  <p:embeddedFontLst>
    <p:embeddedFont>
      <p:font typeface="Rosario" panose="020B0604020202020204" charset="0"/>
      <p:regular r:id="rId7"/>
    </p:embeddedFont>
    <p:embeddedFont>
      <p:font typeface="Rosario Bold" panose="020B0604020202020204" charset="0"/>
      <p:regular r:id="rId8"/>
    </p:embeddedFont>
    <p:embeddedFont>
      <p:font typeface="Source Sans Pro Bold" panose="020B0604020202020204" charset="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1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8.svg"/><Relationship Id="rId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21.pn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0" y="1479656"/>
            <a:ext cx="8191834" cy="7231939"/>
          </a:xfrm>
          <a:custGeom>
            <a:avLst/>
            <a:gdLst/>
            <a:ahLst/>
            <a:cxnLst/>
            <a:rect l="l" t="t" r="r" b="b"/>
            <a:pathLst>
              <a:path w="8191834" h="7231939">
                <a:moveTo>
                  <a:pt x="0" y="0"/>
                </a:moveTo>
                <a:lnTo>
                  <a:pt x="8191834" y="0"/>
                </a:lnTo>
                <a:lnTo>
                  <a:pt x="8191834" y="7231939"/>
                </a:lnTo>
                <a:lnTo>
                  <a:pt x="0" y="72319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626545" y="-1196223"/>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462628" y="9728952"/>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H="1">
            <a:off x="16691150" y="7694237"/>
            <a:ext cx="2034716" cy="2034716"/>
          </a:xfrm>
          <a:custGeom>
            <a:avLst/>
            <a:gdLst/>
            <a:ahLst/>
            <a:cxnLst/>
            <a:rect l="l" t="t" r="r" b="b"/>
            <a:pathLst>
              <a:path w="2034716" h="2034716">
                <a:moveTo>
                  <a:pt x="2034715" y="0"/>
                </a:moveTo>
                <a:lnTo>
                  <a:pt x="0" y="0"/>
                </a:lnTo>
                <a:lnTo>
                  <a:pt x="0" y="2034715"/>
                </a:lnTo>
                <a:lnTo>
                  <a:pt x="2034715" y="2034715"/>
                </a:lnTo>
                <a:lnTo>
                  <a:pt x="2034715" y="0"/>
                </a:lnTo>
                <a:close/>
              </a:path>
            </a:pathLst>
          </a:custGeom>
          <a:blipFill>
            <a:blip r:embed="rId6">
              <a:alphaModFix amt="9999"/>
              <a:extLst>
                <a:ext uri="{96DAC541-7B7A-43D3-8B79-37D633B846F1}">
                  <asvg:svgBlip xmlns:asvg="http://schemas.microsoft.com/office/drawing/2016/SVG/main" r:embed="rId7"/>
                </a:ext>
              </a:extLst>
            </a:blip>
            <a:stretch>
              <a:fillRect/>
            </a:stretch>
          </a:blipFill>
        </p:spPr>
      </p:sp>
      <p:sp>
        <p:nvSpPr>
          <p:cNvPr id="6" name="Freeform 6"/>
          <p:cNvSpPr/>
          <p:nvPr/>
        </p:nvSpPr>
        <p:spPr>
          <a:xfrm>
            <a:off x="-519778" y="499962"/>
            <a:ext cx="1959388" cy="1959388"/>
          </a:xfrm>
          <a:custGeom>
            <a:avLst/>
            <a:gdLst/>
            <a:ahLst/>
            <a:cxnLst/>
            <a:rect l="l" t="t" r="r" b="b"/>
            <a:pathLst>
              <a:path w="1959388" h="1959388">
                <a:moveTo>
                  <a:pt x="0" y="0"/>
                </a:moveTo>
                <a:lnTo>
                  <a:pt x="1959388" y="0"/>
                </a:lnTo>
                <a:lnTo>
                  <a:pt x="1959388" y="1959388"/>
                </a:lnTo>
                <a:lnTo>
                  <a:pt x="0" y="1959388"/>
                </a:lnTo>
                <a:lnTo>
                  <a:pt x="0" y="0"/>
                </a:lnTo>
                <a:close/>
              </a:path>
            </a:pathLst>
          </a:custGeom>
          <a:blipFill>
            <a:blip r:embed="rId6">
              <a:alphaModFix amt="9999"/>
              <a:extLst>
                <a:ext uri="{96DAC541-7B7A-43D3-8B79-37D633B846F1}">
                  <asvg:svgBlip xmlns:asvg="http://schemas.microsoft.com/office/drawing/2016/SVG/main" r:embed="rId7"/>
                </a:ext>
              </a:extLst>
            </a:blip>
            <a:stretch>
              <a:fillRect/>
            </a:stretch>
          </a:blipFill>
        </p:spPr>
      </p:sp>
      <p:sp>
        <p:nvSpPr>
          <p:cNvPr id="7" name="TextBox 7"/>
          <p:cNvSpPr txBox="1"/>
          <p:nvPr/>
        </p:nvSpPr>
        <p:spPr>
          <a:xfrm>
            <a:off x="7357971" y="1765936"/>
            <a:ext cx="10930030" cy="3982565"/>
          </a:xfrm>
          <a:prstGeom prst="rect">
            <a:avLst/>
          </a:prstGeom>
        </p:spPr>
        <p:txBody>
          <a:bodyPr wrap="square" lIns="0" tIns="0" rIns="0" bIns="0" rtlCol="0" anchor="t">
            <a:spAutoFit/>
          </a:bodyPr>
          <a:lstStyle/>
          <a:p>
            <a:pPr algn="ctr">
              <a:lnSpc>
                <a:spcPts val="6159"/>
              </a:lnSpc>
            </a:pPr>
            <a:r>
              <a:rPr lang="en-US" sz="6159" b="1" dirty="0">
                <a:solidFill>
                  <a:srgbClr val="008180"/>
                </a:solidFill>
                <a:latin typeface="Source Sans Pro Bold"/>
                <a:ea typeface="Source Sans Pro Bold"/>
                <a:cs typeface="Source Sans Pro Bold"/>
                <a:sym typeface="Source Sans Pro Bold"/>
              </a:rPr>
              <a:t>KLASIFIKASI DAN PENGAKUAN </a:t>
            </a:r>
            <a:r>
              <a:rPr lang="en-US" sz="6159" b="1" dirty="0">
                <a:solidFill>
                  <a:srgbClr val="FCC03E"/>
                </a:solidFill>
                <a:latin typeface="Source Sans Pro Bold"/>
                <a:ea typeface="Source Sans Pro Bold"/>
                <a:cs typeface="Source Sans Pro Bold"/>
                <a:sym typeface="Source Sans Pro Bold"/>
              </a:rPr>
              <a:t>PROPERTI, INVESTASI,</a:t>
            </a:r>
            <a:r>
              <a:rPr lang="en-US" sz="6159" b="1" dirty="0">
                <a:solidFill>
                  <a:srgbClr val="008180"/>
                </a:solidFill>
                <a:latin typeface="Source Sans Pro Bold"/>
                <a:ea typeface="Source Sans Pro Bold"/>
                <a:cs typeface="Source Sans Pro Bold"/>
                <a:sym typeface="Source Sans Pro Bold"/>
              </a:rPr>
              <a:t> PENGUKURAN SETELAH </a:t>
            </a:r>
            <a:r>
              <a:rPr lang="en-US" sz="6159" b="1" dirty="0">
                <a:solidFill>
                  <a:srgbClr val="FCC03E"/>
                </a:solidFill>
                <a:latin typeface="Source Sans Pro Bold"/>
                <a:ea typeface="Source Sans Pro Bold"/>
                <a:cs typeface="Source Sans Pro Bold"/>
                <a:sym typeface="Source Sans Pro Bold"/>
              </a:rPr>
              <a:t>PENGAKUAN AWAL, </a:t>
            </a:r>
          </a:p>
          <a:p>
            <a:pPr algn="ctr">
              <a:lnSpc>
                <a:spcPts val="6159"/>
              </a:lnSpc>
            </a:pPr>
            <a:endParaRPr lang="en-US" sz="6159" b="1" dirty="0">
              <a:solidFill>
                <a:srgbClr val="FCC03E"/>
              </a:solidFill>
              <a:latin typeface="Source Sans Pro Bold"/>
              <a:ea typeface="Source Sans Pro Bold"/>
              <a:cs typeface="Source Sans Pro Bold"/>
              <a:sym typeface="Source Sans Pro Bold"/>
            </a:endParaRPr>
          </a:p>
        </p:txBody>
      </p:sp>
      <p:sp>
        <p:nvSpPr>
          <p:cNvPr id="8" name="Freeform 8"/>
          <p:cNvSpPr/>
          <p:nvPr/>
        </p:nvSpPr>
        <p:spPr>
          <a:xfrm>
            <a:off x="9844221" y="6494374"/>
            <a:ext cx="722461" cy="601449"/>
          </a:xfrm>
          <a:custGeom>
            <a:avLst/>
            <a:gdLst/>
            <a:ahLst/>
            <a:cxnLst/>
            <a:rect l="l" t="t" r="r" b="b"/>
            <a:pathLst>
              <a:path w="722461" h="601449">
                <a:moveTo>
                  <a:pt x="0" y="0"/>
                </a:moveTo>
                <a:lnTo>
                  <a:pt x="722461" y="0"/>
                </a:lnTo>
                <a:lnTo>
                  <a:pt x="722461" y="601449"/>
                </a:lnTo>
                <a:lnTo>
                  <a:pt x="0" y="6014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flipH="1">
            <a:off x="16329919" y="6494374"/>
            <a:ext cx="722461" cy="601449"/>
          </a:xfrm>
          <a:custGeom>
            <a:avLst/>
            <a:gdLst/>
            <a:ahLst/>
            <a:cxnLst/>
            <a:rect l="l" t="t" r="r" b="b"/>
            <a:pathLst>
              <a:path w="722461" h="601449">
                <a:moveTo>
                  <a:pt x="722461" y="0"/>
                </a:moveTo>
                <a:lnTo>
                  <a:pt x="0" y="0"/>
                </a:lnTo>
                <a:lnTo>
                  <a:pt x="0" y="601449"/>
                </a:lnTo>
                <a:lnTo>
                  <a:pt x="722461" y="601449"/>
                </a:lnTo>
                <a:lnTo>
                  <a:pt x="722461"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TextBox 10"/>
          <p:cNvSpPr txBox="1"/>
          <p:nvPr/>
        </p:nvSpPr>
        <p:spPr>
          <a:xfrm>
            <a:off x="7924801" y="6728424"/>
            <a:ext cx="9875454" cy="3607462"/>
          </a:xfrm>
          <a:prstGeom prst="rect">
            <a:avLst/>
          </a:prstGeom>
        </p:spPr>
        <p:txBody>
          <a:bodyPr wrap="square" lIns="0" tIns="0" rIns="0" bIns="0" rtlCol="0" anchor="t">
            <a:spAutoFit/>
          </a:bodyPr>
          <a:lstStyle/>
          <a:p>
            <a:pPr algn="just">
              <a:lnSpc>
                <a:spcPts val="5880"/>
              </a:lnSpc>
            </a:pPr>
            <a:r>
              <a:rPr lang="en-US" sz="4200" b="1" dirty="0">
                <a:solidFill>
                  <a:srgbClr val="000000"/>
                </a:solidFill>
                <a:latin typeface="Rosario Bold"/>
                <a:ea typeface="Rosario Bold"/>
                <a:cs typeface="Rosario Bold"/>
                <a:sym typeface="Rosario Bold"/>
              </a:rPr>
              <a:t>RIANTIONIAR GLORIA P (2023340350006)</a:t>
            </a:r>
          </a:p>
          <a:p>
            <a:pPr algn="just">
              <a:lnSpc>
                <a:spcPts val="5880"/>
              </a:lnSpc>
            </a:pPr>
            <a:r>
              <a:rPr lang="en-US" sz="4200" b="1" dirty="0">
                <a:solidFill>
                  <a:srgbClr val="000000"/>
                </a:solidFill>
                <a:latin typeface="Rosario Bold"/>
                <a:ea typeface="Rosario Bold"/>
                <a:cs typeface="Rosario Bold"/>
                <a:sym typeface="Rosario Bold"/>
              </a:rPr>
              <a:t>Dosen </a:t>
            </a:r>
            <a:r>
              <a:rPr lang="en-US" sz="4200" b="1" dirty="0" err="1">
                <a:solidFill>
                  <a:srgbClr val="000000"/>
                </a:solidFill>
                <a:latin typeface="Rosario Bold"/>
                <a:ea typeface="Rosario Bold"/>
                <a:cs typeface="Rosario Bold"/>
                <a:sym typeface="Rosario Bold"/>
              </a:rPr>
              <a:t>Pengampu</a:t>
            </a:r>
            <a:r>
              <a:rPr lang="en-US" sz="4200" b="1" dirty="0">
                <a:solidFill>
                  <a:srgbClr val="000000"/>
                </a:solidFill>
                <a:latin typeface="Rosario Bold"/>
                <a:ea typeface="Rosario Bold"/>
                <a:cs typeface="Rosario Bold"/>
                <a:sym typeface="Rosario Bold"/>
              </a:rPr>
              <a:t> : Drs. Suyadi, Ak., </a:t>
            </a:r>
            <a:r>
              <a:rPr lang="en-US" sz="4200" b="1" dirty="0" err="1">
                <a:solidFill>
                  <a:srgbClr val="000000"/>
                </a:solidFill>
                <a:latin typeface="Rosario Bold"/>
                <a:ea typeface="Rosario Bold"/>
                <a:cs typeface="Rosario Bold"/>
                <a:sym typeface="Rosario Bold"/>
              </a:rPr>
              <a:t>M.Com</a:t>
            </a:r>
            <a:endParaRPr lang="en-US" sz="4200" b="1" dirty="0">
              <a:solidFill>
                <a:srgbClr val="000000"/>
              </a:solidFill>
              <a:latin typeface="Rosario Bold"/>
              <a:ea typeface="Rosario Bold"/>
              <a:cs typeface="Rosario Bold"/>
              <a:sym typeface="Rosario Bold"/>
            </a:endParaRPr>
          </a:p>
          <a:p>
            <a:pPr algn="just">
              <a:lnSpc>
                <a:spcPts val="5599"/>
              </a:lnSpc>
            </a:pPr>
            <a:endParaRPr lang="en-US" sz="4200" b="1" dirty="0">
              <a:solidFill>
                <a:srgbClr val="000000"/>
              </a:solidFill>
              <a:latin typeface="Rosario Bold"/>
              <a:ea typeface="Rosario Bold"/>
              <a:cs typeface="Rosario Bold"/>
              <a:sym typeface="Rosario Bold"/>
            </a:endParaRPr>
          </a:p>
          <a:p>
            <a:pPr algn="just">
              <a:lnSpc>
                <a:spcPts val="5599"/>
              </a:lnSpc>
            </a:pPr>
            <a:r>
              <a:rPr lang="en-US" sz="3999" b="1" dirty="0">
                <a:solidFill>
                  <a:srgbClr val="F37C64"/>
                </a:solidFill>
                <a:latin typeface="Rosario Bold"/>
                <a:ea typeface="Rosario Bold"/>
                <a:cs typeface="Rosario Bold"/>
                <a:sym typeface="Rosario Bold"/>
              </a:rPr>
              <a:t>📚AKUNTANSI PERPAJAKAN</a:t>
            </a:r>
          </a:p>
          <a:p>
            <a:pPr algn="r">
              <a:lnSpc>
                <a:spcPts val="5599"/>
              </a:lnSpc>
            </a:pPr>
            <a:r>
              <a:rPr lang="en-US" sz="3999" dirty="0">
                <a:solidFill>
                  <a:srgbClr val="000000"/>
                </a:solidFill>
                <a:latin typeface="Rosario"/>
                <a:ea typeface="Rosario"/>
                <a:cs typeface="Rosario"/>
                <a:sym typeface="Rosario"/>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flipH="1">
            <a:off x="9853495" y="2692259"/>
            <a:ext cx="2034716" cy="2034716"/>
          </a:xfrm>
          <a:custGeom>
            <a:avLst/>
            <a:gdLst/>
            <a:ahLst/>
            <a:cxnLst/>
            <a:rect l="l" t="t" r="r" b="b"/>
            <a:pathLst>
              <a:path w="2034716" h="2034716">
                <a:moveTo>
                  <a:pt x="2034716" y="0"/>
                </a:moveTo>
                <a:lnTo>
                  <a:pt x="0" y="0"/>
                </a:lnTo>
                <a:lnTo>
                  <a:pt x="0" y="2034716"/>
                </a:lnTo>
                <a:lnTo>
                  <a:pt x="2034716" y="2034716"/>
                </a:lnTo>
                <a:lnTo>
                  <a:pt x="2034716" y="0"/>
                </a:lnTo>
                <a:close/>
              </a:path>
            </a:pathLst>
          </a:custGeom>
          <a:blipFill>
            <a:blip r:embed="rId2">
              <a:alphaModFix amt="30000"/>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9584614" y="1863584"/>
            <a:ext cx="8053478" cy="7013848"/>
          </a:xfrm>
          <a:custGeom>
            <a:avLst/>
            <a:gdLst/>
            <a:ahLst/>
            <a:cxnLst/>
            <a:rect l="l" t="t" r="r" b="b"/>
            <a:pathLst>
              <a:path w="8053478" h="7013848">
                <a:moveTo>
                  <a:pt x="8053478" y="0"/>
                </a:moveTo>
                <a:lnTo>
                  <a:pt x="0" y="0"/>
                </a:lnTo>
                <a:lnTo>
                  <a:pt x="0" y="7013848"/>
                </a:lnTo>
                <a:lnTo>
                  <a:pt x="8053478" y="7013848"/>
                </a:lnTo>
                <a:lnTo>
                  <a:pt x="8053478"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TextBox 4"/>
          <p:cNvSpPr txBox="1"/>
          <p:nvPr/>
        </p:nvSpPr>
        <p:spPr>
          <a:xfrm>
            <a:off x="895350" y="3020075"/>
            <a:ext cx="8291292" cy="7198847"/>
          </a:xfrm>
          <a:prstGeom prst="rect">
            <a:avLst/>
          </a:prstGeom>
        </p:spPr>
        <p:txBody>
          <a:bodyPr lIns="0" tIns="0" rIns="0" bIns="0" rtlCol="0" anchor="t">
            <a:spAutoFit/>
          </a:bodyPr>
          <a:lstStyle/>
          <a:p>
            <a:pPr algn="just">
              <a:lnSpc>
                <a:spcPts val="4095"/>
              </a:lnSpc>
            </a:pPr>
            <a:r>
              <a:rPr lang="en-US" sz="3150" b="1">
                <a:solidFill>
                  <a:srgbClr val="000000"/>
                </a:solidFill>
                <a:latin typeface="Rosario Bold"/>
                <a:ea typeface="Rosario Bold"/>
                <a:cs typeface="Rosario Bold"/>
                <a:sym typeface="Rosario Bold"/>
              </a:rPr>
              <a:t>Properti dalam konteks akuntansi perpajakan mencakup aset tetap berwujud seperti tanah, bangunan, mesin, kendaraan, dan peralatan yang digunakan untuk menghasilkan pendapatan.</a:t>
            </a:r>
          </a:p>
          <a:p>
            <a:pPr algn="just">
              <a:lnSpc>
                <a:spcPts val="4095"/>
              </a:lnSpc>
            </a:pPr>
            <a:endParaRPr lang="en-US" sz="3150" b="1">
              <a:solidFill>
                <a:srgbClr val="000000"/>
              </a:solidFill>
              <a:latin typeface="Rosario Bold"/>
              <a:ea typeface="Rosario Bold"/>
              <a:cs typeface="Rosario Bold"/>
              <a:sym typeface="Rosario Bold"/>
            </a:endParaRPr>
          </a:p>
          <a:p>
            <a:pPr algn="just">
              <a:lnSpc>
                <a:spcPts val="4095"/>
              </a:lnSpc>
            </a:pPr>
            <a:r>
              <a:rPr lang="en-US" sz="3150" b="1">
                <a:solidFill>
                  <a:srgbClr val="F37C64"/>
                </a:solidFill>
                <a:latin typeface="Rosario Bold"/>
                <a:ea typeface="Rosario Bold"/>
                <a:cs typeface="Rosario Bold"/>
                <a:sym typeface="Rosario Bold"/>
              </a:rPr>
              <a:t>KLASIFIKASI:</a:t>
            </a:r>
          </a:p>
          <a:p>
            <a:pPr marL="680085" lvl="1" indent="-340042" algn="just">
              <a:lnSpc>
                <a:spcPts val="4095"/>
              </a:lnSpc>
              <a:buFont typeface="Arial"/>
              <a:buChar char="•"/>
            </a:pPr>
            <a:r>
              <a:rPr lang="en-US" sz="3150" b="1">
                <a:solidFill>
                  <a:srgbClr val="008180"/>
                </a:solidFill>
                <a:latin typeface="Rosario Bold"/>
                <a:ea typeface="Rosario Bold"/>
                <a:cs typeface="Rosario Bold"/>
                <a:sym typeface="Rosario Bold"/>
              </a:rPr>
              <a:t>Properti untuk digunakan sendiri (owner-occupied property</a:t>
            </a:r>
            <a:r>
              <a:rPr lang="en-US" sz="3150" b="1">
                <a:solidFill>
                  <a:srgbClr val="000000"/>
                </a:solidFill>
                <a:latin typeface="Rosario Bold"/>
                <a:ea typeface="Rosario Bold"/>
                <a:cs typeface="Rosario Bold"/>
                <a:sym typeface="Rosario Bold"/>
              </a:rPr>
              <a:t>) → digunakan dalam kegiatan operasional.</a:t>
            </a:r>
          </a:p>
          <a:p>
            <a:pPr algn="just">
              <a:lnSpc>
                <a:spcPts val="4095"/>
              </a:lnSpc>
            </a:pPr>
            <a:endParaRPr lang="en-US" sz="3150" b="1">
              <a:solidFill>
                <a:srgbClr val="000000"/>
              </a:solidFill>
              <a:latin typeface="Rosario Bold"/>
              <a:ea typeface="Rosario Bold"/>
              <a:cs typeface="Rosario Bold"/>
              <a:sym typeface="Rosario Bold"/>
            </a:endParaRPr>
          </a:p>
          <a:p>
            <a:pPr marL="680085" lvl="1" indent="-340042" algn="just">
              <a:lnSpc>
                <a:spcPts val="4095"/>
              </a:lnSpc>
              <a:buFont typeface="Arial"/>
              <a:buChar char="•"/>
            </a:pPr>
            <a:r>
              <a:rPr lang="en-US" sz="3150" b="1">
                <a:solidFill>
                  <a:srgbClr val="008180"/>
                </a:solidFill>
                <a:latin typeface="Rosario Bold"/>
                <a:ea typeface="Rosario Bold"/>
                <a:cs typeface="Rosario Bold"/>
                <a:sym typeface="Rosario Bold"/>
              </a:rPr>
              <a:t>Properti investasi (investment property)</a:t>
            </a:r>
            <a:r>
              <a:rPr lang="en-US" sz="3150" b="1">
                <a:solidFill>
                  <a:srgbClr val="000000"/>
                </a:solidFill>
                <a:latin typeface="Rosario Bold"/>
                <a:ea typeface="Rosario Bold"/>
                <a:cs typeface="Rosario Bold"/>
                <a:sym typeface="Rosario Bold"/>
              </a:rPr>
              <a:t>      → dimiliki untuk memperoleh sewa atau kenaikan nilai (capital gain).</a:t>
            </a:r>
          </a:p>
          <a:p>
            <a:pPr algn="just">
              <a:lnSpc>
                <a:spcPts val="4125"/>
              </a:lnSpc>
            </a:pPr>
            <a:endParaRPr lang="en-US" sz="3150" b="1">
              <a:solidFill>
                <a:srgbClr val="000000"/>
              </a:solidFill>
              <a:latin typeface="Rosario Bold"/>
              <a:ea typeface="Rosario Bold"/>
              <a:cs typeface="Rosario Bold"/>
              <a:sym typeface="Rosario Bold"/>
            </a:endParaRPr>
          </a:p>
        </p:txBody>
      </p:sp>
      <p:sp>
        <p:nvSpPr>
          <p:cNvPr id="5" name="TextBox 5"/>
          <p:cNvSpPr txBox="1"/>
          <p:nvPr/>
        </p:nvSpPr>
        <p:spPr>
          <a:xfrm>
            <a:off x="895350" y="899937"/>
            <a:ext cx="8958145" cy="1724025"/>
          </a:xfrm>
          <a:prstGeom prst="rect">
            <a:avLst/>
          </a:prstGeom>
        </p:spPr>
        <p:txBody>
          <a:bodyPr lIns="0" tIns="0" rIns="0" bIns="0" rtlCol="0" anchor="t">
            <a:spAutoFit/>
          </a:bodyPr>
          <a:lstStyle/>
          <a:p>
            <a:pPr algn="l">
              <a:lnSpc>
                <a:spcPts val="6804"/>
              </a:lnSpc>
            </a:pPr>
            <a:r>
              <a:rPr lang="en-US" sz="5670" b="1">
                <a:solidFill>
                  <a:srgbClr val="008180"/>
                </a:solidFill>
                <a:latin typeface="Source Sans Pro Bold"/>
                <a:ea typeface="Source Sans Pro Bold"/>
                <a:cs typeface="Source Sans Pro Bold"/>
                <a:sym typeface="Source Sans Pro Bold"/>
              </a:rPr>
              <a:t>PENGERTIAN DAN </a:t>
            </a:r>
            <a:r>
              <a:rPr lang="en-US" sz="5670" b="1">
                <a:solidFill>
                  <a:srgbClr val="F37C64"/>
                </a:solidFill>
                <a:latin typeface="Source Sans Pro Bold"/>
                <a:ea typeface="Source Sans Pro Bold"/>
                <a:cs typeface="Source Sans Pro Bold"/>
                <a:sym typeface="Source Sans Pro Bold"/>
              </a:rPr>
              <a:t>KLASIFIKASI PROPERTI</a:t>
            </a:r>
          </a:p>
        </p:txBody>
      </p:sp>
      <p:sp>
        <p:nvSpPr>
          <p:cNvPr id="6" name="Freeform 6"/>
          <p:cNvSpPr/>
          <p:nvPr/>
        </p:nvSpPr>
        <p:spPr>
          <a:xfrm>
            <a:off x="15709640" y="-124221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520960" y="979399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8254798" y="1848203"/>
            <a:ext cx="931843" cy="775760"/>
          </a:xfrm>
          <a:custGeom>
            <a:avLst/>
            <a:gdLst/>
            <a:ahLst/>
            <a:cxnLst/>
            <a:rect l="l" t="t" r="r" b="b"/>
            <a:pathLst>
              <a:path w="931843" h="775760">
                <a:moveTo>
                  <a:pt x="0" y="0"/>
                </a:moveTo>
                <a:lnTo>
                  <a:pt x="931844" y="0"/>
                </a:lnTo>
                <a:lnTo>
                  <a:pt x="931844" y="775759"/>
                </a:lnTo>
                <a:lnTo>
                  <a:pt x="0" y="7757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626545" y="-1196223"/>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62628" y="9728952"/>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1594531" y="3922993"/>
            <a:ext cx="15098938" cy="2870959"/>
            <a:chOff x="0" y="0"/>
            <a:chExt cx="3705527" cy="704580"/>
          </a:xfrm>
        </p:grpSpPr>
        <p:sp>
          <p:nvSpPr>
            <p:cNvPr id="5" name="Freeform 5"/>
            <p:cNvSpPr/>
            <p:nvPr/>
          </p:nvSpPr>
          <p:spPr>
            <a:xfrm>
              <a:off x="0" y="0"/>
              <a:ext cx="3705527" cy="704580"/>
            </a:xfrm>
            <a:custGeom>
              <a:avLst/>
              <a:gdLst/>
              <a:ahLst/>
              <a:cxnLst/>
              <a:rect l="l" t="t" r="r" b="b"/>
              <a:pathLst>
                <a:path w="3705527" h="704580">
                  <a:moveTo>
                    <a:pt x="10255" y="0"/>
                  </a:moveTo>
                  <a:lnTo>
                    <a:pt x="3695272" y="0"/>
                  </a:lnTo>
                  <a:cubicBezTo>
                    <a:pt x="3697991" y="0"/>
                    <a:pt x="3700600" y="1080"/>
                    <a:pt x="3702523" y="3004"/>
                  </a:cubicBezTo>
                  <a:cubicBezTo>
                    <a:pt x="3704446" y="4927"/>
                    <a:pt x="3705527" y="7535"/>
                    <a:pt x="3705527" y="10255"/>
                  </a:cubicBezTo>
                  <a:lnTo>
                    <a:pt x="3705527" y="694325"/>
                  </a:lnTo>
                  <a:cubicBezTo>
                    <a:pt x="3705527" y="699989"/>
                    <a:pt x="3700935" y="704580"/>
                    <a:pt x="3695272" y="704580"/>
                  </a:cubicBezTo>
                  <a:lnTo>
                    <a:pt x="10255" y="704580"/>
                  </a:lnTo>
                  <a:cubicBezTo>
                    <a:pt x="4591" y="704580"/>
                    <a:pt x="0" y="699989"/>
                    <a:pt x="0" y="694325"/>
                  </a:cubicBezTo>
                  <a:lnTo>
                    <a:pt x="0" y="10255"/>
                  </a:lnTo>
                  <a:cubicBezTo>
                    <a:pt x="0" y="4591"/>
                    <a:pt x="4591" y="0"/>
                    <a:pt x="10255" y="0"/>
                  </a:cubicBezTo>
                  <a:close/>
                </a:path>
              </a:pathLst>
            </a:custGeom>
            <a:solidFill>
              <a:srgbClr val="008180"/>
            </a:solidFill>
            <a:ln w="19050" cap="sq">
              <a:solidFill>
                <a:srgbClr val="000000"/>
              </a:solidFill>
              <a:prstDash val="solid"/>
              <a:miter/>
            </a:ln>
          </p:spPr>
        </p:sp>
        <p:sp>
          <p:nvSpPr>
            <p:cNvPr id="6" name="TextBox 6"/>
            <p:cNvSpPr txBox="1"/>
            <p:nvPr/>
          </p:nvSpPr>
          <p:spPr>
            <a:xfrm>
              <a:off x="0" y="-38100"/>
              <a:ext cx="3705527" cy="74268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7" name="Group 7"/>
          <p:cNvGrpSpPr/>
          <p:nvPr/>
        </p:nvGrpSpPr>
        <p:grpSpPr>
          <a:xfrm>
            <a:off x="1594531" y="7063036"/>
            <a:ext cx="15098938" cy="3055851"/>
            <a:chOff x="0" y="0"/>
            <a:chExt cx="3705527" cy="749956"/>
          </a:xfrm>
        </p:grpSpPr>
        <p:sp>
          <p:nvSpPr>
            <p:cNvPr id="8" name="Freeform 8"/>
            <p:cNvSpPr/>
            <p:nvPr/>
          </p:nvSpPr>
          <p:spPr>
            <a:xfrm>
              <a:off x="0" y="0"/>
              <a:ext cx="3705527" cy="749956"/>
            </a:xfrm>
            <a:custGeom>
              <a:avLst/>
              <a:gdLst/>
              <a:ahLst/>
              <a:cxnLst/>
              <a:rect l="l" t="t" r="r" b="b"/>
              <a:pathLst>
                <a:path w="3705527" h="749956">
                  <a:moveTo>
                    <a:pt x="10255" y="0"/>
                  </a:moveTo>
                  <a:lnTo>
                    <a:pt x="3695272" y="0"/>
                  </a:lnTo>
                  <a:cubicBezTo>
                    <a:pt x="3697991" y="0"/>
                    <a:pt x="3700600" y="1080"/>
                    <a:pt x="3702523" y="3004"/>
                  </a:cubicBezTo>
                  <a:cubicBezTo>
                    <a:pt x="3704446" y="4927"/>
                    <a:pt x="3705527" y="7535"/>
                    <a:pt x="3705527" y="10255"/>
                  </a:cubicBezTo>
                  <a:lnTo>
                    <a:pt x="3705527" y="739701"/>
                  </a:lnTo>
                  <a:cubicBezTo>
                    <a:pt x="3705527" y="745365"/>
                    <a:pt x="3700935" y="749956"/>
                    <a:pt x="3695272" y="749956"/>
                  </a:cubicBezTo>
                  <a:lnTo>
                    <a:pt x="10255" y="749956"/>
                  </a:lnTo>
                  <a:cubicBezTo>
                    <a:pt x="4591" y="749956"/>
                    <a:pt x="0" y="745365"/>
                    <a:pt x="0" y="739701"/>
                  </a:cubicBezTo>
                  <a:lnTo>
                    <a:pt x="0" y="10255"/>
                  </a:lnTo>
                  <a:cubicBezTo>
                    <a:pt x="0" y="4591"/>
                    <a:pt x="4591" y="0"/>
                    <a:pt x="10255" y="0"/>
                  </a:cubicBezTo>
                  <a:close/>
                </a:path>
              </a:pathLst>
            </a:custGeom>
            <a:solidFill>
              <a:srgbClr val="FCC03E"/>
            </a:solidFill>
            <a:ln w="19050" cap="sq">
              <a:solidFill>
                <a:srgbClr val="000000"/>
              </a:solidFill>
              <a:prstDash val="solid"/>
              <a:miter/>
            </a:ln>
          </p:spPr>
        </p:sp>
        <p:sp>
          <p:nvSpPr>
            <p:cNvPr id="9" name="TextBox 9"/>
            <p:cNvSpPr txBox="1"/>
            <p:nvPr/>
          </p:nvSpPr>
          <p:spPr>
            <a:xfrm>
              <a:off x="0" y="-38100"/>
              <a:ext cx="3705527" cy="788056"/>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0" name="Group 10"/>
          <p:cNvGrpSpPr/>
          <p:nvPr/>
        </p:nvGrpSpPr>
        <p:grpSpPr>
          <a:xfrm>
            <a:off x="1807294" y="4074556"/>
            <a:ext cx="1228544" cy="122854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6E4"/>
            </a:solidFill>
            <a:ln w="19050" cap="sq">
              <a:solidFill>
                <a:srgbClr val="000000"/>
              </a:solidFill>
              <a:prstDash val="solid"/>
              <a:miter/>
            </a:ln>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807294" y="7282883"/>
            <a:ext cx="1228544" cy="1228544"/>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6E4"/>
            </a:solidFill>
            <a:ln w="19050" cap="sq">
              <a:solidFill>
                <a:srgbClr val="000000"/>
              </a:solidFill>
              <a:prstDash val="solid"/>
              <a:miter/>
            </a:ln>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2060660" y="4308923"/>
            <a:ext cx="701789" cy="759811"/>
          </a:xfrm>
          <a:custGeom>
            <a:avLst/>
            <a:gdLst/>
            <a:ahLst/>
            <a:cxnLst/>
            <a:rect l="l" t="t" r="r" b="b"/>
            <a:pathLst>
              <a:path w="701789" h="759811">
                <a:moveTo>
                  <a:pt x="0" y="0"/>
                </a:moveTo>
                <a:lnTo>
                  <a:pt x="701789" y="0"/>
                </a:lnTo>
                <a:lnTo>
                  <a:pt x="701789" y="759811"/>
                </a:lnTo>
                <a:lnTo>
                  <a:pt x="0" y="7598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17"/>
          <p:cNvSpPr/>
          <p:nvPr/>
        </p:nvSpPr>
        <p:spPr>
          <a:xfrm>
            <a:off x="2063905" y="7511023"/>
            <a:ext cx="779455" cy="741191"/>
          </a:xfrm>
          <a:custGeom>
            <a:avLst/>
            <a:gdLst/>
            <a:ahLst/>
            <a:cxnLst/>
            <a:rect l="l" t="t" r="r" b="b"/>
            <a:pathLst>
              <a:path w="779455" h="741191">
                <a:moveTo>
                  <a:pt x="0" y="0"/>
                </a:moveTo>
                <a:lnTo>
                  <a:pt x="779455" y="0"/>
                </a:lnTo>
                <a:lnTo>
                  <a:pt x="779455" y="741190"/>
                </a:lnTo>
                <a:lnTo>
                  <a:pt x="0" y="7411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TextBox 18"/>
          <p:cNvSpPr txBox="1"/>
          <p:nvPr/>
        </p:nvSpPr>
        <p:spPr>
          <a:xfrm>
            <a:off x="2060660" y="974520"/>
            <a:ext cx="15493915" cy="1184276"/>
          </a:xfrm>
          <a:prstGeom prst="rect">
            <a:avLst/>
          </a:prstGeom>
        </p:spPr>
        <p:txBody>
          <a:bodyPr lIns="0" tIns="0" rIns="0" bIns="0" rtlCol="0" anchor="t">
            <a:spAutoFit/>
          </a:bodyPr>
          <a:lstStyle/>
          <a:p>
            <a:pPr algn="ctr">
              <a:lnSpc>
                <a:spcPts val="9799"/>
              </a:lnSpc>
            </a:pPr>
            <a:r>
              <a:rPr lang="en-US" sz="6999" b="1">
                <a:solidFill>
                  <a:srgbClr val="008180"/>
                </a:solidFill>
                <a:latin typeface="Source Sans Pro Bold"/>
                <a:ea typeface="Source Sans Pro Bold"/>
                <a:cs typeface="Source Sans Pro Bold"/>
                <a:sym typeface="Source Sans Pro Bold"/>
              </a:rPr>
              <a:t>PENGAKUAN AWAL </a:t>
            </a:r>
            <a:r>
              <a:rPr lang="en-US" sz="6999" b="1">
                <a:solidFill>
                  <a:srgbClr val="F37C64"/>
                </a:solidFill>
                <a:latin typeface="Source Sans Pro Bold"/>
                <a:ea typeface="Source Sans Pro Bold"/>
                <a:cs typeface="Source Sans Pro Bold"/>
                <a:sym typeface="Source Sans Pro Bold"/>
              </a:rPr>
              <a:t>PROPERTI</a:t>
            </a:r>
          </a:p>
        </p:txBody>
      </p:sp>
      <p:sp>
        <p:nvSpPr>
          <p:cNvPr id="19" name="TextBox 19"/>
          <p:cNvSpPr txBox="1"/>
          <p:nvPr/>
        </p:nvSpPr>
        <p:spPr>
          <a:xfrm>
            <a:off x="3268030" y="2684743"/>
            <a:ext cx="12794882" cy="771525"/>
          </a:xfrm>
          <a:prstGeom prst="rect">
            <a:avLst/>
          </a:prstGeom>
        </p:spPr>
        <p:txBody>
          <a:bodyPr lIns="0" tIns="0" rIns="0" bIns="0" rtlCol="0" anchor="t">
            <a:spAutoFit/>
          </a:bodyPr>
          <a:lstStyle/>
          <a:p>
            <a:pPr algn="just">
              <a:lnSpc>
                <a:spcPts val="6000"/>
              </a:lnSpc>
            </a:pPr>
            <a:r>
              <a:rPr lang="en-US" sz="5000" b="1">
                <a:solidFill>
                  <a:srgbClr val="000000"/>
                </a:solidFill>
                <a:latin typeface="Rosario Bold"/>
                <a:ea typeface="Rosario Bold"/>
                <a:cs typeface="Rosario Bold"/>
                <a:sym typeface="Rosario Bold"/>
              </a:rPr>
              <a:t>Properti diakui sebagai aset bila:</a:t>
            </a:r>
          </a:p>
        </p:txBody>
      </p:sp>
      <p:sp>
        <p:nvSpPr>
          <p:cNvPr id="20" name="TextBox 20"/>
          <p:cNvSpPr txBox="1"/>
          <p:nvPr/>
        </p:nvSpPr>
        <p:spPr>
          <a:xfrm>
            <a:off x="3141052" y="4074556"/>
            <a:ext cx="13237334" cy="2457450"/>
          </a:xfrm>
          <a:prstGeom prst="rect">
            <a:avLst/>
          </a:prstGeom>
        </p:spPr>
        <p:txBody>
          <a:bodyPr lIns="0" tIns="0" rIns="0" bIns="0" rtlCol="0" anchor="t">
            <a:spAutoFit/>
          </a:bodyPr>
          <a:lstStyle/>
          <a:p>
            <a:pPr marL="582930" lvl="1" indent="-291465" algn="just">
              <a:lnSpc>
                <a:spcPts val="3240"/>
              </a:lnSpc>
              <a:buAutoNum type="arabicPeriod"/>
            </a:pPr>
            <a:r>
              <a:rPr lang="en-US" sz="2700" b="1">
                <a:solidFill>
                  <a:srgbClr val="FFF6E4"/>
                </a:solidFill>
                <a:latin typeface="Rosario Bold"/>
                <a:ea typeface="Rosario Bold"/>
                <a:cs typeface="Rosario Bold"/>
                <a:sym typeface="Rosario Bold"/>
              </a:rPr>
              <a:t>Besar kemungkinan manfaat ekonomi akan mengalir ke entitas.</a:t>
            </a:r>
          </a:p>
          <a:p>
            <a:pPr algn="just">
              <a:lnSpc>
                <a:spcPts val="3240"/>
              </a:lnSpc>
            </a:pPr>
            <a:endParaRPr lang="en-US" sz="2700" b="1">
              <a:solidFill>
                <a:srgbClr val="FFF6E4"/>
              </a:solidFill>
              <a:latin typeface="Rosario Bold"/>
              <a:ea typeface="Rosario Bold"/>
              <a:cs typeface="Rosario Bold"/>
              <a:sym typeface="Rosario Bold"/>
            </a:endParaRPr>
          </a:p>
          <a:p>
            <a:pPr algn="just">
              <a:lnSpc>
                <a:spcPts val="3240"/>
              </a:lnSpc>
            </a:pPr>
            <a:r>
              <a:rPr lang="en-US" sz="2700">
                <a:solidFill>
                  <a:srgbClr val="FFF6E4"/>
                </a:solidFill>
                <a:latin typeface="Rosario"/>
                <a:ea typeface="Rosario"/>
                <a:cs typeface="Rosario"/>
                <a:sym typeface="Rosario"/>
              </a:rPr>
              <a:t>Pengakuan awal properti dilakukan saat perusahaan pertama kali memperoleh atau membangun aset tersebut. Suatu properti diakui sebagai aset apabila terdapat kemungkinan besar manfaat ekonomi di masa depan yang akan mengalir ke entitas dan biaya perolehannya dapat diukur dengan andal.</a:t>
            </a:r>
          </a:p>
        </p:txBody>
      </p:sp>
      <p:sp>
        <p:nvSpPr>
          <p:cNvPr id="21" name="TextBox 21"/>
          <p:cNvSpPr txBox="1"/>
          <p:nvPr/>
        </p:nvSpPr>
        <p:spPr>
          <a:xfrm>
            <a:off x="3141052" y="7147420"/>
            <a:ext cx="13237334" cy="2828925"/>
          </a:xfrm>
          <a:prstGeom prst="rect">
            <a:avLst/>
          </a:prstGeom>
        </p:spPr>
        <p:txBody>
          <a:bodyPr lIns="0" tIns="0" rIns="0" bIns="0" rtlCol="0" anchor="t">
            <a:spAutoFit/>
          </a:bodyPr>
          <a:lstStyle/>
          <a:p>
            <a:pPr algn="just">
              <a:lnSpc>
                <a:spcPts val="3240"/>
              </a:lnSpc>
            </a:pPr>
            <a:r>
              <a:rPr lang="en-US" sz="2700" b="1">
                <a:solidFill>
                  <a:srgbClr val="000000"/>
                </a:solidFill>
                <a:latin typeface="Rosario Bold"/>
                <a:ea typeface="Rosario Bold"/>
                <a:cs typeface="Rosario Bold"/>
                <a:sym typeface="Rosario Bold"/>
              </a:rPr>
              <a:t>2. Biaya perolehan dapat diukur secara andal.</a:t>
            </a:r>
          </a:p>
          <a:p>
            <a:pPr algn="just">
              <a:lnSpc>
                <a:spcPts val="2966"/>
              </a:lnSpc>
            </a:pPr>
            <a:endParaRPr lang="en-US" sz="2700" b="1">
              <a:solidFill>
                <a:srgbClr val="000000"/>
              </a:solidFill>
              <a:latin typeface="Rosario Bold"/>
              <a:ea typeface="Rosario Bold"/>
              <a:cs typeface="Rosario Bold"/>
              <a:sym typeface="Rosario Bold"/>
            </a:endParaRPr>
          </a:p>
          <a:p>
            <a:pPr algn="just">
              <a:lnSpc>
                <a:spcPts val="3240"/>
              </a:lnSpc>
            </a:pPr>
            <a:r>
              <a:rPr lang="en-US" sz="2700" b="1">
                <a:solidFill>
                  <a:srgbClr val="000000"/>
                </a:solidFill>
                <a:latin typeface="Rosario Bold"/>
                <a:ea typeface="Rosario Bold"/>
                <a:cs typeface="Rosario Bold"/>
                <a:sym typeface="Rosario Bold"/>
              </a:rPr>
              <a:t>Biaya perolehan properti meliputi harga pembelian, biaya langsung seperti notaris, pengukuran tanah, biaya pembangunan, serta estimasi awal biaya pembongkaran atau pemindahan aset. Dengan demikian, nilai yang dicatat dalam laporan keuangan pada saat pengakuan awal merupakan total seluruh biaya yang diperlukan untuk membuat properti siap digunakan sesuai tujuannya.</a:t>
            </a:r>
          </a:p>
        </p:txBody>
      </p:sp>
      <p:sp>
        <p:nvSpPr>
          <p:cNvPr id="22" name="Freeform 22"/>
          <p:cNvSpPr/>
          <p:nvPr/>
        </p:nvSpPr>
        <p:spPr>
          <a:xfrm>
            <a:off x="2421566" y="1029598"/>
            <a:ext cx="1438972" cy="1197944"/>
          </a:xfrm>
          <a:custGeom>
            <a:avLst/>
            <a:gdLst/>
            <a:ahLst/>
            <a:cxnLst/>
            <a:rect l="l" t="t" r="r" b="b"/>
            <a:pathLst>
              <a:path w="1438972" h="1197944">
                <a:moveTo>
                  <a:pt x="0" y="0"/>
                </a:moveTo>
                <a:lnTo>
                  <a:pt x="1438972" y="0"/>
                </a:lnTo>
                <a:lnTo>
                  <a:pt x="1438972" y="1197945"/>
                </a:lnTo>
                <a:lnTo>
                  <a:pt x="0" y="119794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709640" y="-124221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20960" y="979399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V="1">
            <a:off x="6990749" y="2342941"/>
            <a:ext cx="4716170" cy="4570398"/>
          </a:xfrm>
          <a:custGeom>
            <a:avLst/>
            <a:gdLst/>
            <a:ahLst/>
            <a:cxnLst/>
            <a:rect l="l" t="t" r="r" b="b"/>
            <a:pathLst>
              <a:path w="4716170" h="4570398">
                <a:moveTo>
                  <a:pt x="0" y="4570398"/>
                </a:moveTo>
                <a:lnTo>
                  <a:pt x="4716170" y="4570398"/>
                </a:lnTo>
                <a:lnTo>
                  <a:pt x="4716170" y="0"/>
                </a:lnTo>
                <a:lnTo>
                  <a:pt x="0" y="0"/>
                </a:lnTo>
                <a:lnTo>
                  <a:pt x="0" y="4570398"/>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1888330" y="2778590"/>
            <a:ext cx="4516747" cy="4676775"/>
          </a:xfrm>
          <a:prstGeom prst="rect">
            <a:avLst/>
          </a:prstGeom>
        </p:spPr>
        <p:txBody>
          <a:bodyPr lIns="0" tIns="0" rIns="0" bIns="0" rtlCol="0" anchor="t">
            <a:spAutoFit/>
          </a:bodyPr>
          <a:lstStyle/>
          <a:p>
            <a:pPr marL="539749" lvl="1" indent="-269875" algn="just">
              <a:lnSpc>
                <a:spcPts val="2999"/>
              </a:lnSpc>
              <a:buAutoNum type="arabicPeriod"/>
            </a:pPr>
            <a:r>
              <a:rPr lang="en-US" sz="2499" b="1">
                <a:solidFill>
                  <a:srgbClr val="000000"/>
                </a:solidFill>
                <a:latin typeface="Rosario Bold"/>
                <a:ea typeface="Rosario Bold"/>
                <a:cs typeface="Rosario Bold"/>
                <a:sym typeface="Rosario Bold"/>
              </a:rPr>
              <a:t>Model Biaya (Cost Model):</a:t>
            </a:r>
          </a:p>
          <a:p>
            <a:pPr algn="just">
              <a:lnSpc>
                <a:spcPts val="2999"/>
              </a:lnSpc>
            </a:pPr>
            <a:endParaRPr lang="en-US" sz="2499" b="1">
              <a:solidFill>
                <a:srgbClr val="000000"/>
              </a:solidFill>
              <a:latin typeface="Rosario Bold"/>
              <a:ea typeface="Rosario Bold"/>
              <a:cs typeface="Rosario Bold"/>
              <a:sym typeface="Rosario Bold"/>
            </a:endParaRPr>
          </a:p>
          <a:p>
            <a:pPr algn="just">
              <a:lnSpc>
                <a:spcPts val="2999"/>
              </a:lnSpc>
            </a:pPr>
            <a:r>
              <a:rPr lang="en-US" sz="2499" b="1">
                <a:solidFill>
                  <a:srgbClr val="F37C64"/>
                </a:solidFill>
                <a:latin typeface="Rosario Bold"/>
                <a:ea typeface="Rosario Bold"/>
                <a:cs typeface="Rosario Bold"/>
                <a:sym typeface="Rosario Bold"/>
              </a:rPr>
              <a:t> Dalam model biaya, properti dicatat sebesar biaya perolehannya dikurangi akumulasi penyusutan dan rugi penurunan nilai.  </a:t>
            </a:r>
          </a:p>
          <a:p>
            <a:pPr algn="just">
              <a:lnSpc>
                <a:spcPts val="2999"/>
              </a:lnSpc>
            </a:pPr>
            <a:endParaRPr lang="en-US" sz="2499" b="1">
              <a:solidFill>
                <a:srgbClr val="F37C64"/>
              </a:solidFill>
              <a:latin typeface="Rosario Bold"/>
              <a:ea typeface="Rosario Bold"/>
              <a:cs typeface="Rosario Bold"/>
              <a:sym typeface="Rosario Bold"/>
            </a:endParaRPr>
          </a:p>
          <a:p>
            <a:pPr algn="just">
              <a:lnSpc>
                <a:spcPts val="2999"/>
              </a:lnSpc>
            </a:pPr>
            <a:r>
              <a:rPr lang="en-US" sz="2499" b="1">
                <a:solidFill>
                  <a:srgbClr val="FCC03E"/>
                </a:solidFill>
                <a:latin typeface="Rosario Bold"/>
                <a:ea typeface="Rosario Bold"/>
                <a:cs typeface="Rosario Bold"/>
                <a:sym typeface="Rosario Bold"/>
              </a:rPr>
              <a:t>Aset dicatat sebesar biaya perolehan dikurangi akumulasi penyusutan.</a:t>
            </a:r>
          </a:p>
          <a:p>
            <a:pPr algn="just">
              <a:lnSpc>
                <a:spcPts val="2376"/>
              </a:lnSpc>
            </a:pPr>
            <a:endParaRPr lang="en-US" sz="2499" b="1">
              <a:solidFill>
                <a:srgbClr val="FCC03E"/>
              </a:solidFill>
              <a:latin typeface="Rosario Bold"/>
              <a:ea typeface="Rosario Bold"/>
              <a:cs typeface="Rosario Bold"/>
              <a:sym typeface="Rosario Bold"/>
            </a:endParaRPr>
          </a:p>
          <a:p>
            <a:pPr algn="just">
              <a:lnSpc>
                <a:spcPts val="2376"/>
              </a:lnSpc>
            </a:pPr>
            <a:endParaRPr lang="en-US" sz="2499" b="1">
              <a:solidFill>
                <a:srgbClr val="FCC03E"/>
              </a:solidFill>
              <a:latin typeface="Rosario Bold"/>
              <a:ea typeface="Rosario Bold"/>
              <a:cs typeface="Rosario Bold"/>
              <a:sym typeface="Rosario Bold"/>
            </a:endParaRPr>
          </a:p>
        </p:txBody>
      </p:sp>
      <p:sp>
        <p:nvSpPr>
          <p:cNvPr id="6" name="TextBox 6"/>
          <p:cNvSpPr txBox="1"/>
          <p:nvPr/>
        </p:nvSpPr>
        <p:spPr>
          <a:xfrm>
            <a:off x="12198782" y="2778590"/>
            <a:ext cx="4322094" cy="3714750"/>
          </a:xfrm>
          <a:prstGeom prst="rect">
            <a:avLst/>
          </a:prstGeom>
        </p:spPr>
        <p:txBody>
          <a:bodyPr lIns="0" tIns="0" rIns="0" bIns="0" rtlCol="0" anchor="t">
            <a:spAutoFit/>
          </a:bodyPr>
          <a:lstStyle/>
          <a:p>
            <a:pPr algn="just">
              <a:lnSpc>
                <a:spcPts val="2999"/>
              </a:lnSpc>
            </a:pPr>
            <a:r>
              <a:rPr lang="en-US" sz="2499" b="1">
                <a:solidFill>
                  <a:srgbClr val="000000"/>
                </a:solidFill>
                <a:latin typeface="Rosario Bold"/>
                <a:ea typeface="Rosario Bold"/>
                <a:cs typeface="Rosario Bold"/>
                <a:sym typeface="Rosario Bold"/>
              </a:rPr>
              <a:t>2. Model Nilai Wajar (fair value model)</a:t>
            </a:r>
          </a:p>
          <a:p>
            <a:pPr algn="just">
              <a:lnSpc>
                <a:spcPts val="2999"/>
              </a:lnSpc>
            </a:pPr>
            <a:endParaRPr lang="en-US" sz="2499" b="1">
              <a:solidFill>
                <a:srgbClr val="000000"/>
              </a:solidFill>
              <a:latin typeface="Rosario Bold"/>
              <a:ea typeface="Rosario Bold"/>
              <a:cs typeface="Rosario Bold"/>
              <a:sym typeface="Rosario Bold"/>
            </a:endParaRPr>
          </a:p>
          <a:p>
            <a:pPr algn="just">
              <a:lnSpc>
                <a:spcPts val="2999"/>
              </a:lnSpc>
            </a:pPr>
            <a:r>
              <a:rPr lang="en-US" sz="2499" b="1">
                <a:solidFill>
                  <a:srgbClr val="F37C64"/>
                </a:solidFill>
                <a:latin typeface="Rosario Bold"/>
                <a:ea typeface="Rosario Bold"/>
                <a:cs typeface="Rosario Bold"/>
                <a:sym typeface="Rosario Bold"/>
              </a:rPr>
              <a:t>model nilai wajar, properti dinilai berdasarkan nilai pasarnya pada tanggal pelaporan dan setiap kenaikan atau penurunan nilai diakui dalam laba rugi periode berjalan.</a:t>
            </a:r>
          </a:p>
        </p:txBody>
      </p:sp>
      <p:sp>
        <p:nvSpPr>
          <p:cNvPr id="7" name="TextBox 7"/>
          <p:cNvSpPr txBox="1"/>
          <p:nvPr/>
        </p:nvSpPr>
        <p:spPr>
          <a:xfrm>
            <a:off x="7088298" y="7382522"/>
            <a:ext cx="4551362" cy="2228850"/>
          </a:xfrm>
          <a:prstGeom prst="rect">
            <a:avLst/>
          </a:prstGeom>
        </p:spPr>
        <p:txBody>
          <a:bodyPr lIns="0" tIns="0" rIns="0" bIns="0" rtlCol="0" anchor="t">
            <a:spAutoFit/>
          </a:bodyPr>
          <a:lstStyle/>
          <a:p>
            <a:pPr algn="just">
              <a:lnSpc>
                <a:spcPts val="2999"/>
              </a:lnSpc>
            </a:pPr>
            <a:r>
              <a:rPr lang="en-US" sz="2499" b="1">
                <a:solidFill>
                  <a:srgbClr val="008180"/>
                </a:solidFill>
                <a:latin typeface="Rosario Bold"/>
                <a:ea typeface="Rosario Bold"/>
                <a:cs typeface="Rosario Bold"/>
                <a:sym typeface="Rosario Bold"/>
              </a:rPr>
              <a:t>Setelah properti diakui sebagai aset, perusahaan harus menentukan metode pengukurannya. Terdapat dua model pengukuran yang diatur dalam PSAK, yaitu:</a:t>
            </a:r>
          </a:p>
        </p:txBody>
      </p:sp>
      <p:sp>
        <p:nvSpPr>
          <p:cNvPr id="8" name="TextBox 8"/>
          <p:cNvSpPr txBox="1"/>
          <p:nvPr/>
        </p:nvSpPr>
        <p:spPr>
          <a:xfrm>
            <a:off x="1028700" y="658750"/>
            <a:ext cx="16230600" cy="1028700"/>
          </a:xfrm>
          <a:prstGeom prst="rect">
            <a:avLst/>
          </a:prstGeom>
        </p:spPr>
        <p:txBody>
          <a:bodyPr lIns="0" tIns="0" rIns="0" bIns="0" rtlCol="0" anchor="t">
            <a:spAutoFit/>
          </a:bodyPr>
          <a:lstStyle/>
          <a:p>
            <a:pPr algn="ctr">
              <a:lnSpc>
                <a:spcPts val="8400"/>
              </a:lnSpc>
            </a:pPr>
            <a:r>
              <a:rPr lang="en-US" sz="6000" b="1">
                <a:solidFill>
                  <a:srgbClr val="008180"/>
                </a:solidFill>
                <a:latin typeface="Source Sans Pro Bold"/>
                <a:ea typeface="Source Sans Pro Bold"/>
                <a:cs typeface="Source Sans Pro Bold"/>
                <a:sym typeface="Source Sans Pro Bold"/>
              </a:rPr>
              <a:t>PENGUKURAN SETELAH </a:t>
            </a:r>
            <a:r>
              <a:rPr lang="en-US" sz="6000" b="1">
                <a:solidFill>
                  <a:srgbClr val="F37C64"/>
                </a:solidFill>
                <a:latin typeface="Source Sans Pro Bold"/>
                <a:ea typeface="Source Sans Pro Bold"/>
                <a:cs typeface="Source Sans Pro Bold"/>
                <a:sym typeface="Source Sans Pro Bold"/>
              </a:rPr>
              <a:t>PENGAKUAN AWAL</a:t>
            </a:r>
          </a:p>
        </p:txBody>
      </p:sp>
      <p:sp>
        <p:nvSpPr>
          <p:cNvPr id="9" name="TextBox 9"/>
          <p:cNvSpPr txBox="1"/>
          <p:nvPr/>
        </p:nvSpPr>
        <p:spPr>
          <a:xfrm>
            <a:off x="7041683" y="2880479"/>
            <a:ext cx="2102317" cy="1356561"/>
          </a:xfrm>
          <a:prstGeom prst="rect">
            <a:avLst/>
          </a:prstGeom>
        </p:spPr>
        <p:txBody>
          <a:bodyPr lIns="0" tIns="0" rIns="0" bIns="0" rtlCol="0" anchor="t">
            <a:spAutoFit/>
          </a:bodyPr>
          <a:lstStyle/>
          <a:p>
            <a:pPr algn="ctr">
              <a:lnSpc>
                <a:spcPts val="3639"/>
              </a:lnSpc>
            </a:pPr>
            <a:r>
              <a:rPr lang="en-US" sz="2599" b="1">
                <a:solidFill>
                  <a:srgbClr val="000000"/>
                </a:solidFill>
                <a:latin typeface="Source Sans Pro Bold"/>
                <a:ea typeface="Source Sans Pro Bold"/>
                <a:cs typeface="Source Sans Pro Bold"/>
                <a:sym typeface="Source Sans Pro Bold"/>
              </a:rPr>
              <a:t>MODEL BIAYA</a:t>
            </a:r>
          </a:p>
          <a:p>
            <a:pPr algn="ctr">
              <a:lnSpc>
                <a:spcPts val="3639"/>
              </a:lnSpc>
            </a:pPr>
            <a:r>
              <a:rPr lang="en-US" sz="2599" b="1">
                <a:solidFill>
                  <a:srgbClr val="000000"/>
                </a:solidFill>
                <a:latin typeface="Source Sans Pro Bold"/>
                <a:ea typeface="Source Sans Pro Bold"/>
                <a:cs typeface="Source Sans Pro Bold"/>
                <a:sym typeface="Source Sans Pro Bold"/>
              </a:rPr>
              <a:t>(COST MODEL)</a:t>
            </a:r>
          </a:p>
        </p:txBody>
      </p:sp>
      <p:sp>
        <p:nvSpPr>
          <p:cNvPr id="10" name="TextBox 10"/>
          <p:cNvSpPr txBox="1"/>
          <p:nvPr/>
        </p:nvSpPr>
        <p:spPr>
          <a:xfrm>
            <a:off x="8383192" y="4961165"/>
            <a:ext cx="1839841" cy="1237580"/>
          </a:xfrm>
          <a:prstGeom prst="rect">
            <a:avLst/>
          </a:prstGeom>
        </p:spPr>
        <p:txBody>
          <a:bodyPr lIns="0" tIns="0" rIns="0" bIns="0" rtlCol="0" anchor="t">
            <a:spAutoFit/>
          </a:bodyPr>
          <a:lstStyle/>
          <a:p>
            <a:pPr algn="ctr">
              <a:lnSpc>
                <a:spcPts val="2416"/>
              </a:lnSpc>
            </a:pPr>
            <a:r>
              <a:rPr lang="en-US" sz="2197" b="1">
                <a:solidFill>
                  <a:srgbClr val="FFF6E4"/>
                </a:solidFill>
                <a:latin typeface="Source Sans Pro Bold"/>
                <a:ea typeface="Source Sans Pro Bold"/>
                <a:cs typeface="Source Sans Pro Bold"/>
                <a:sym typeface="Source Sans Pro Bold"/>
              </a:rPr>
              <a:t>PENGUKURAN SETELAH PENGAKUAN AWAL</a:t>
            </a:r>
          </a:p>
        </p:txBody>
      </p:sp>
      <p:sp>
        <p:nvSpPr>
          <p:cNvPr id="11" name="TextBox 11"/>
          <p:cNvSpPr txBox="1"/>
          <p:nvPr/>
        </p:nvSpPr>
        <p:spPr>
          <a:xfrm>
            <a:off x="9532153" y="3052238"/>
            <a:ext cx="1927116" cy="898240"/>
          </a:xfrm>
          <a:prstGeom prst="rect">
            <a:avLst/>
          </a:prstGeom>
        </p:spPr>
        <p:txBody>
          <a:bodyPr lIns="0" tIns="0" rIns="0" bIns="0" rtlCol="0" anchor="t">
            <a:spAutoFit/>
          </a:bodyPr>
          <a:lstStyle/>
          <a:p>
            <a:pPr algn="ctr">
              <a:lnSpc>
                <a:spcPts val="3639"/>
              </a:lnSpc>
            </a:pPr>
            <a:r>
              <a:rPr lang="en-US" sz="2599" b="1">
                <a:solidFill>
                  <a:srgbClr val="000000"/>
                </a:solidFill>
                <a:latin typeface="Source Sans Pro Bold"/>
                <a:ea typeface="Source Sans Pro Bold"/>
                <a:cs typeface="Source Sans Pro Bold"/>
                <a:sym typeface="Source Sans Pro Bold"/>
              </a:rPr>
              <a:t>FAIR VALUE MODEL</a:t>
            </a:r>
          </a:p>
        </p:txBody>
      </p:sp>
      <p:sp>
        <p:nvSpPr>
          <p:cNvPr id="12" name="Freeform 12"/>
          <p:cNvSpPr/>
          <p:nvPr/>
        </p:nvSpPr>
        <p:spPr>
          <a:xfrm>
            <a:off x="-698005" y="626359"/>
            <a:ext cx="2061961" cy="1716582"/>
          </a:xfrm>
          <a:custGeom>
            <a:avLst/>
            <a:gdLst/>
            <a:ahLst/>
            <a:cxnLst/>
            <a:rect l="l" t="t" r="r" b="b"/>
            <a:pathLst>
              <a:path w="2061961" h="1716582">
                <a:moveTo>
                  <a:pt x="0" y="0"/>
                </a:moveTo>
                <a:lnTo>
                  <a:pt x="2061961" y="0"/>
                </a:lnTo>
                <a:lnTo>
                  <a:pt x="2061961" y="1716582"/>
                </a:lnTo>
                <a:lnTo>
                  <a:pt x="0" y="17165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flipH="1">
            <a:off x="16914529" y="6732364"/>
            <a:ext cx="2061961" cy="1716582"/>
          </a:xfrm>
          <a:custGeom>
            <a:avLst/>
            <a:gdLst/>
            <a:ahLst/>
            <a:cxnLst/>
            <a:rect l="l" t="t" r="r" b="b"/>
            <a:pathLst>
              <a:path w="2061961" h="1716582">
                <a:moveTo>
                  <a:pt x="2061961" y="0"/>
                </a:moveTo>
                <a:lnTo>
                  <a:pt x="0" y="0"/>
                </a:lnTo>
                <a:lnTo>
                  <a:pt x="0" y="1716583"/>
                </a:lnTo>
                <a:lnTo>
                  <a:pt x="2061961" y="1716583"/>
                </a:lnTo>
                <a:lnTo>
                  <a:pt x="2061961"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grpSp>
        <p:nvGrpSpPr>
          <p:cNvPr id="2" name="Group 2"/>
          <p:cNvGrpSpPr/>
          <p:nvPr/>
        </p:nvGrpSpPr>
        <p:grpSpPr>
          <a:xfrm>
            <a:off x="6637267" y="7977235"/>
            <a:ext cx="1602527" cy="1602527"/>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6E4"/>
            </a:solidFill>
            <a:ln w="19050" cap="sq">
              <a:solidFill>
                <a:srgbClr val="000000"/>
              </a:solidFill>
              <a:prstDash val="solid"/>
              <a:miter/>
            </a:ln>
          </p:spPr>
        </p:sp>
        <p:sp>
          <p:nvSpPr>
            <p:cNvPr id="4" name="TextBox 4"/>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5" name="Group 5"/>
          <p:cNvGrpSpPr/>
          <p:nvPr/>
        </p:nvGrpSpPr>
        <p:grpSpPr>
          <a:xfrm>
            <a:off x="10038016" y="8009591"/>
            <a:ext cx="1602527" cy="160252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6E4"/>
            </a:solidFill>
            <a:ln w="19050" cap="sq">
              <a:solidFill>
                <a:srgbClr val="000000"/>
              </a:solidFill>
              <a:prstDash val="solid"/>
              <a:miter/>
            </a:ln>
          </p:spPr>
        </p:sp>
        <p:sp>
          <p:nvSpPr>
            <p:cNvPr id="7" name="TextBox 7"/>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8" name="Group 8"/>
          <p:cNvGrpSpPr/>
          <p:nvPr/>
        </p:nvGrpSpPr>
        <p:grpSpPr>
          <a:xfrm>
            <a:off x="1198554" y="7741014"/>
            <a:ext cx="6192816" cy="2074968"/>
            <a:chOff x="0" y="0"/>
            <a:chExt cx="1641272" cy="549926"/>
          </a:xfrm>
        </p:grpSpPr>
        <p:sp>
          <p:nvSpPr>
            <p:cNvPr id="9" name="Freeform 9"/>
            <p:cNvSpPr/>
            <p:nvPr/>
          </p:nvSpPr>
          <p:spPr>
            <a:xfrm>
              <a:off x="0" y="0"/>
              <a:ext cx="1641272" cy="549926"/>
            </a:xfrm>
            <a:custGeom>
              <a:avLst/>
              <a:gdLst/>
              <a:ahLst/>
              <a:cxnLst/>
              <a:rect l="l" t="t" r="r" b="b"/>
              <a:pathLst>
                <a:path w="1641272" h="549926">
                  <a:moveTo>
                    <a:pt x="25003" y="0"/>
                  </a:moveTo>
                  <a:lnTo>
                    <a:pt x="1616269" y="0"/>
                  </a:lnTo>
                  <a:cubicBezTo>
                    <a:pt x="1622900" y="0"/>
                    <a:pt x="1629260" y="2634"/>
                    <a:pt x="1633949" y="7323"/>
                  </a:cubicBezTo>
                  <a:cubicBezTo>
                    <a:pt x="1638638" y="12012"/>
                    <a:pt x="1641272" y="18372"/>
                    <a:pt x="1641272" y="25003"/>
                  </a:cubicBezTo>
                  <a:lnTo>
                    <a:pt x="1641272" y="524923"/>
                  </a:lnTo>
                  <a:cubicBezTo>
                    <a:pt x="1641272" y="538731"/>
                    <a:pt x="1630078" y="549926"/>
                    <a:pt x="1616269" y="549926"/>
                  </a:cubicBezTo>
                  <a:lnTo>
                    <a:pt x="25003" y="549926"/>
                  </a:lnTo>
                  <a:cubicBezTo>
                    <a:pt x="18372" y="549926"/>
                    <a:pt x="12012" y="547291"/>
                    <a:pt x="7323" y="542602"/>
                  </a:cubicBezTo>
                  <a:cubicBezTo>
                    <a:pt x="2634" y="537913"/>
                    <a:pt x="0" y="531554"/>
                    <a:pt x="0" y="524923"/>
                  </a:cubicBezTo>
                  <a:lnTo>
                    <a:pt x="0" y="25003"/>
                  </a:lnTo>
                  <a:cubicBezTo>
                    <a:pt x="0" y="18372"/>
                    <a:pt x="2634" y="12012"/>
                    <a:pt x="7323" y="7323"/>
                  </a:cubicBezTo>
                  <a:cubicBezTo>
                    <a:pt x="12012" y="2634"/>
                    <a:pt x="18372" y="0"/>
                    <a:pt x="25003" y="0"/>
                  </a:cubicBezTo>
                  <a:close/>
                </a:path>
              </a:pathLst>
            </a:custGeom>
            <a:solidFill>
              <a:srgbClr val="FCC03E"/>
            </a:solidFill>
            <a:ln w="19050" cap="sq">
              <a:solidFill>
                <a:srgbClr val="000000"/>
              </a:solidFill>
              <a:prstDash val="solid"/>
              <a:miter/>
            </a:ln>
          </p:spPr>
        </p:sp>
        <p:sp>
          <p:nvSpPr>
            <p:cNvPr id="10" name="TextBox 10"/>
            <p:cNvSpPr txBox="1"/>
            <p:nvPr/>
          </p:nvSpPr>
          <p:spPr>
            <a:xfrm>
              <a:off x="0" y="-38100"/>
              <a:ext cx="1641272" cy="588026"/>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1" name="Group 11"/>
          <p:cNvGrpSpPr/>
          <p:nvPr/>
        </p:nvGrpSpPr>
        <p:grpSpPr>
          <a:xfrm>
            <a:off x="6637267" y="5547448"/>
            <a:ext cx="1602527" cy="160252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6E4"/>
            </a:solidFill>
            <a:ln w="19050" cap="sq">
              <a:solidFill>
                <a:srgbClr val="000000"/>
              </a:solidFill>
              <a:prstDash val="solid"/>
              <a:miter/>
            </a:ln>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0038016" y="5570768"/>
            <a:ext cx="1602527" cy="160252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6E4"/>
            </a:solidFill>
            <a:ln w="19050" cap="sq">
              <a:solidFill>
                <a:srgbClr val="000000"/>
              </a:solidFill>
              <a:prstDash val="solid"/>
              <a:miter/>
            </a:ln>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7" name="Group 17"/>
          <p:cNvGrpSpPr/>
          <p:nvPr/>
        </p:nvGrpSpPr>
        <p:grpSpPr>
          <a:xfrm>
            <a:off x="1255905" y="5334547"/>
            <a:ext cx="6172435" cy="2074968"/>
            <a:chOff x="0" y="0"/>
            <a:chExt cx="1635871" cy="549926"/>
          </a:xfrm>
        </p:grpSpPr>
        <p:sp>
          <p:nvSpPr>
            <p:cNvPr id="18" name="Freeform 18"/>
            <p:cNvSpPr/>
            <p:nvPr/>
          </p:nvSpPr>
          <p:spPr>
            <a:xfrm>
              <a:off x="0" y="0"/>
              <a:ext cx="1635870" cy="549926"/>
            </a:xfrm>
            <a:custGeom>
              <a:avLst/>
              <a:gdLst/>
              <a:ahLst/>
              <a:cxnLst/>
              <a:rect l="l" t="t" r="r" b="b"/>
              <a:pathLst>
                <a:path w="1635870" h="549926">
                  <a:moveTo>
                    <a:pt x="25085" y="0"/>
                  </a:moveTo>
                  <a:lnTo>
                    <a:pt x="1610785" y="0"/>
                  </a:lnTo>
                  <a:cubicBezTo>
                    <a:pt x="1624639" y="0"/>
                    <a:pt x="1635870" y="11231"/>
                    <a:pt x="1635870" y="25085"/>
                  </a:cubicBezTo>
                  <a:lnTo>
                    <a:pt x="1635870" y="524840"/>
                  </a:lnTo>
                  <a:cubicBezTo>
                    <a:pt x="1635870" y="538694"/>
                    <a:pt x="1624639" y="549926"/>
                    <a:pt x="1610785" y="549926"/>
                  </a:cubicBezTo>
                  <a:lnTo>
                    <a:pt x="25085" y="549926"/>
                  </a:lnTo>
                  <a:cubicBezTo>
                    <a:pt x="11231" y="549926"/>
                    <a:pt x="0" y="538694"/>
                    <a:pt x="0" y="524840"/>
                  </a:cubicBezTo>
                  <a:lnTo>
                    <a:pt x="0" y="25085"/>
                  </a:lnTo>
                  <a:cubicBezTo>
                    <a:pt x="0" y="11231"/>
                    <a:pt x="11231" y="0"/>
                    <a:pt x="25085" y="0"/>
                  </a:cubicBezTo>
                  <a:close/>
                </a:path>
              </a:pathLst>
            </a:custGeom>
            <a:solidFill>
              <a:srgbClr val="008180"/>
            </a:solidFill>
            <a:ln w="19050" cap="sq">
              <a:solidFill>
                <a:srgbClr val="000000"/>
              </a:solidFill>
              <a:prstDash val="solid"/>
              <a:miter/>
            </a:ln>
          </p:spPr>
        </p:sp>
        <p:sp>
          <p:nvSpPr>
            <p:cNvPr id="19" name="TextBox 19"/>
            <p:cNvSpPr txBox="1"/>
            <p:nvPr/>
          </p:nvSpPr>
          <p:spPr>
            <a:xfrm>
              <a:off x="0" y="-38100"/>
              <a:ext cx="1635871" cy="588026"/>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0" name="Group 20"/>
          <p:cNvGrpSpPr/>
          <p:nvPr/>
        </p:nvGrpSpPr>
        <p:grpSpPr>
          <a:xfrm>
            <a:off x="10839279" y="7741014"/>
            <a:ext cx="6172435" cy="2074968"/>
            <a:chOff x="0" y="0"/>
            <a:chExt cx="1635871" cy="549926"/>
          </a:xfrm>
        </p:grpSpPr>
        <p:sp>
          <p:nvSpPr>
            <p:cNvPr id="21" name="Freeform 21"/>
            <p:cNvSpPr/>
            <p:nvPr/>
          </p:nvSpPr>
          <p:spPr>
            <a:xfrm>
              <a:off x="0" y="0"/>
              <a:ext cx="1635870" cy="549926"/>
            </a:xfrm>
            <a:custGeom>
              <a:avLst/>
              <a:gdLst/>
              <a:ahLst/>
              <a:cxnLst/>
              <a:rect l="l" t="t" r="r" b="b"/>
              <a:pathLst>
                <a:path w="1635870" h="549926">
                  <a:moveTo>
                    <a:pt x="25085" y="0"/>
                  </a:moveTo>
                  <a:lnTo>
                    <a:pt x="1610785" y="0"/>
                  </a:lnTo>
                  <a:cubicBezTo>
                    <a:pt x="1624639" y="0"/>
                    <a:pt x="1635870" y="11231"/>
                    <a:pt x="1635870" y="25085"/>
                  </a:cubicBezTo>
                  <a:lnTo>
                    <a:pt x="1635870" y="524840"/>
                  </a:lnTo>
                  <a:cubicBezTo>
                    <a:pt x="1635870" y="538694"/>
                    <a:pt x="1624639" y="549926"/>
                    <a:pt x="1610785" y="549926"/>
                  </a:cubicBezTo>
                  <a:lnTo>
                    <a:pt x="25085" y="549926"/>
                  </a:lnTo>
                  <a:cubicBezTo>
                    <a:pt x="11231" y="549926"/>
                    <a:pt x="0" y="538694"/>
                    <a:pt x="0" y="524840"/>
                  </a:cubicBezTo>
                  <a:lnTo>
                    <a:pt x="0" y="25085"/>
                  </a:lnTo>
                  <a:cubicBezTo>
                    <a:pt x="0" y="11231"/>
                    <a:pt x="11231" y="0"/>
                    <a:pt x="25085" y="0"/>
                  </a:cubicBezTo>
                  <a:close/>
                </a:path>
              </a:pathLst>
            </a:custGeom>
            <a:solidFill>
              <a:srgbClr val="008180"/>
            </a:solidFill>
            <a:ln w="19050" cap="sq">
              <a:solidFill>
                <a:srgbClr val="000000"/>
              </a:solidFill>
              <a:prstDash val="solid"/>
              <a:miter/>
            </a:ln>
          </p:spPr>
        </p:sp>
        <p:sp>
          <p:nvSpPr>
            <p:cNvPr id="22" name="TextBox 22"/>
            <p:cNvSpPr txBox="1"/>
            <p:nvPr/>
          </p:nvSpPr>
          <p:spPr>
            <a:xfrm>
              <a:off x="0" y="-38100"/>
              <a:ext cx="1635871" cy="588026"/>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3" name="Group 23"/>
          <p:cNvGrpSpPr/>
          <p:nvPr/>
        </p:nvGrpSpPr>
        <p:grpSpPr>
          <a:xfrm>
            <a:off x="10917011" y="5334547"/>
            <a:ext cx="6172435" cy="2074968"/>
            <a:chOff x="0" y="0"/>
            <a:chExt cx="1635871" cy="549926"/>
          </a:xfrm>
        </p:grpSpPr>
        <p:sp>
          <p:nvSpPr>
            <p:cNvPr id="24" name="Freeform 24"/>
            <p:cNvSpPr/>
            <p:nvPr/>
          </p:nvSpPr>
          <p:spPr>
            <a:xfrm>
              <a:off x="0" y="0"/>
              <a:ext cx="1635870" cy="549926"/>
            </a:xfrm>
            <a:custGeom>
              <a:avLst/>
              <a:gdLst/>
              <a:ahLst/>
              <a:cxnLst/>
              <a:rect l="l" t="t" r="r" b="b"/>
              <a:pathLst>
                <a:path w="1635870" h="549926">
                  <a:moveTo>
                    <a:pt x="25085" y="0"/>
                  </a:moveTo>
                  <a:lnTo>
                    <a:pt x="1610785" y="0"/>
                  </a:lnTo>
                  <a:cubicBezTo>
                    <a:pt x="1624639" y="0"/>
                    <a:pt x="1635870" y="11231"/>
                    <a:pt x="1635870" y="25085"/>
                  </a:cubicBezTo>
                  <a:lnTo>
                    <a:pt x="1635870" y="524840"/>
                  </a:lnTo>
                  <a:cubicBezTo>
                    <a:pt x="1635870" y="538694"/>
                    <a:pt x="1624639" y="549926"/>
                    <a:pt x="1610785" y="549926"/>
                  </a:cubicBezTo>
                  <a:lnTo>
                    <a:pt x="25085" y="549926"/>
                  </a:lnTo>
                  <a:cubicBezTo>
                    <a:pt x="11231" y="549926"/>
                    <a:pt x="0" y="538694"/>
                    <a:pt x="0" y="524840"/>
                  </a:cubicBezTo>
                  <a:lnTo>
                    <a:pt x="0" y="25085"/>
                  </a:lnTo>
                  <a:cubicBezTo>
                    <a:pt x="0" y="11231"/>
                    <a:pt x="11231" y="0"/>
                    <a:pt x="25085" y="0"/>
                  </a:cubicBezTo>
                  <a:close/>
                </a:path>
              </a:pathLst>
            </a:custGeom>
            <a:solidFill>
              <a:srgbClr val="FCC03E"/>
            </a:solidFill>
            <a:ln w="19050" cap="sq">
              <a:solidFill>
                <a:srgbClr val="000000"/>
              </a:solidFill>
              <a:prstDash val="solid"/>
              <a:miter/>
            </a:ln>
          </p:spPr>
        </p:sp>
        <p:sp>
          <p:nvSpPr>
            <p:cNvPr id="25" name="TextBox 25"/>
            <p:cNvSpPr txBox="1"/>
            <p:nvPr/>
          </p:nvSpPr>
          <p:spPr>
            <a:xfrm>
              <a:off x="0" y="-38100"/>
              <a:ext cx="1635871" cy="588026"/>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26" name="Freeform 26"/>
          <p:cNvSpPr/>
          <p:nvPr/>
        </p:nvSpPr>
        <p:spPr>
          <a:xfrm>
            <a:off x="-1023632" y="4574575"/>
            <a:ext cx="2222186" cy="2222186"/>
          </a:xfrm>
          <a:custGeom>
            <a:avLst/>
            <a:gdLst/>
            <a:ahLst/>
            <a:cxnLst/>
            <a:rect l="l" t="t" r="r" b="b"/>
            <a:pathLst>
              <a:path w="2222186" h="2222186">
                <a:moveTo>
                  <a:pt x="0" y="0"/>
                </a:moveTo>
                <a:lnTo>
                  <a:pt x="2222186" y="0"/>
                </a:lnTo>
                <a:lnTo>
                  <a:pt x="2222186" y="2222186"/>
                </a:lnTo>
                <a:lnTo>
                  <a:pt x="0" y="2222186"/>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27" name="Freeform 27"/>
          <p:cNvSpPr/>
          <p:nvPr/>
        </p:nvSpPr>
        <p:spPr>
          <a:xfrm flipH="1">
            <a:off x="17089446" y="4551818"/>
            <a:ext cx="2222186" cy="2222186"/>
          </a:xfrm>
          <a:custGeom>
            <a:avLst/>
            <a:gdLst/>
            <a:ahLst/>
            <a:cxnLst/>
            <a:rect l="l" t="t" r="r" b="b"/>
            <a:pathLst>
              <a:path w="2222186" h="2222186">
                <a:moveTo>
                  <a:pt x="2222186" y="0"/>
                </a:moveTo>
                <a:lnTo>
                  <a:pt x="0" y="0"/>
                </a:lnTo>
                <a:lnTo>
                  <a:pt x="0" y="2222186"/>
                </a:lnTo>
                <a:lnTo>
                  <a:pt x="2222186" y="2222186"/>
                </a:lnTo>
                <a:lnTo>
                  <a:pt x="2222186"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28" name="Freeform 28"/>
          <p:cNvSpPr/>
          <p:nvPr/>
        </p:nvSpPr>
        <p:spPr>
          <a:xfrm>
            <a:off x="8163814" y="5772490"/>
            <a:ext cx="1960373" cy="2591839"/>
          </a:xfrm>
          <a:custGeom>
            <a:avLst/>
            <a:gdLst/>
            <a:ahLst/>
            <a:cxnLst/>
            <a:rect l="l" t="t" r="r" b="b"/>
            <a:pathLst>
              <a:path w="1960373" h="2591839">
                <a:moveTo>
                  <a:pt x="0" y="0"/>
                </a:moveTo>
                <a:lnTo>
                  <a:pt x="1960372" y="0"/>
                </a:lnTo>
                <a:lnTo>
                  <a:pt x="1960372" y="2591839"/>
                </a:lnTo>
                <a:lnTo>
                  <a:pt x="0" y="2591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9" name="TextBox 29"/>
          <p:cNvSpPr txBox="1"/>
          <p:nvPr/>
        </p:nvSpPr>
        <p:spPr>
          <a:xfrm>
            <a:off x="1514002" y="5662911"/>
            <a:ext cx="5561919" cy="1371600"/>
          </a:xfrm>
          <a:prstGeom prst="rect">
            <a:avLst/>
          </a:prstGeom>
        </p:spPr>
        <p:txBody>
          <a:bodyPr lIns="0" tIns="0" rIns="0" bIns="0" rtlCol="0" anchor="t">
            <a:spAutoFit/>
          </a:bodyPr>
          <a:lstStyle/>
          <a:p>
            <a:pPr marL="647700" lvl="1" indent="-323850" algn="just">
              <a:lnSpc>
                <a:spcPts val="3600"/>
              </a:lnSpc>
              <a:buAutoNum type="arabicPeriod"/>
            </a:pPr>
            <a:r>
              <a:rPr lang="en-US" sz="3000" b="1">
                <a:solidFill>
                  <a:srgbClr val="FFF6E4"/>
                </a:solidFill>
                <a:latin typeface="Rosario Bold"/>
                <a:ea typeface="Rosario Bold"/>
                <a:cs typeface="Rosario Bold"/>
                <a:sym typeface="Rosario Bold"/>
              </a:rPr>
              <a:t>Dasar pengukuran yang digunakan (biaya atau nilai wajar).</a:t>
            </a:r>
          </a:p>
        </p:txBody>
      </p:sp>
      <p:sp>
        <p:nvSpPr>
          <p:cNvPr id="30" name="TextBox 30"/>
          <p:cNvSpPr txBox="1"/>
          <p:nvPr/>
        </p:nvSpPr>
        <p:spPr>
          <a:xfrm>
            <a:off x="2871769" y="322057"/>
            <a:ext cx="12544462" cy="1184276"/>
          </a:xfrm>
          <a:prstGeom prst="rect">
            <a:avLst/>
          </a:prstGeom>
        </p:spPr>
        <p:txBody>
          <a:bodyPr lIns="0" tIns="0" rIns="0" bIns="0" rtlCol="0" anchor="t">
            <a:spAutoFit/>
          </a:bodyPr>
          <a:lstStyle/>
          <a:p>
            <a:pPr algn="ctr">
              <a:lnSpc>
                <a:spcPts val="9799"/>
              </a:lnSpc>
            </a:pPr>
            <a:r>
              <a:rPr lang="en-US" sz="6999" b="1">
                <a:solidFill>
                  <a:srgbClr val="F37C64"/>
                </a:solidFill>
                <a:latin typeface="Source Sans Pro Bold"/>
                <a:ea typeface="Source Sans Pro Bold"/>
                <a:cs typeface="Source Sans Pro Bold"/>
                <a:sym typeface="Source Sans Pro Bold"/>
              </a:rPr>
              <a:t>PENGUNGKAPAN </a:t>
            </a:r>
            <a:r>
              <a:rPr lang="en-US" sz="6999" b="1">
                <a:solidFill>
                  <a:srgbClr val="008180"/>
                </a:solidFill>
                <a:latin typeface="Source Sans Pro Bold"/>
                <a:ea typeface="Source Sans Pro Bold"/>
                <a:cs typeface="Source Sans Pro Bold"/>
                <a:sym typeface="Source Sans Pro Bold"/>
              </a:rPr>
              <a:t>PROPERTI</a:t>
            </a:r>
          </a:p>
        </p:txBody>
      </p:sp>
      <p:sp>
        <p:nvSpPr>
          <p:cNvPr id="31" name="TextBox 31"/>
          <p:cNvSpPr txBox="1"/>
          <p:nvPr/>
        </p:nvSpPr>
        <p:spPr>
          <a:xfrm>
            <a:off x="7485490" y="5920665"/>
            <a:ext cx="609437" cy="807483"/>
          </a:xfrm>
          <a:prstGeom prst="rect">
            <a:avLst/>
          </a:prstGeom>
        </p:spPr>
        <p:txBody>
          <a:bodyPr lIns="0" tIns="0" rIns="0" bIns="0" rtlCol="0" anchor="t">
            <a:spAutoFit/>
          </a:bodyPr>
          <a:lstStyle/>
          <a:p>
            <a:pPr algn="ctr">
              <a:lnSpc>
                <a:spcPts val="6542"/>
              </a:lnSpc>
            </a:pPr>
            <a:r>
              <a:rPr lang="en-US" sz="4673" b="1">
                <a:solidFill>
                  <a:srgbClr val="000000"/>
                </a:solidFill>
                <a:latin typeface="Source Sans Pro Bold"/>
                <a:ea typeface="Source Sans Pro Bold"/>
                <a:cs typeface="Source Sans Pro Bold"/>
                <a:sym typeface="Source Sans Pro Bold"/>
              </a:rPr>
              <a:t>1</a:t>
            </a:r>
          </a:p>
        </p:txBody>
      </p:sp>
      <p:sp>
        <p:nvSpPr>
          <p:cNvPr id="32" name="TextBox 32"/>
          <p:cNvSpPr txBox="1"/>
          <p:nvPr/>
        </p:nvSpPr>
        <p:spPr>
          <a:xfrm>
            <a:off x="7428340" y="8327132"/>
            <a:ext cx="609437" cy="807483"/>
          </a:xfrm>
          <a:prstGeom prst="rect">
            <a:avLst/>
          </a:prstGeom>
        </p:spPr>
        <p:txBody>
          <a:bodyPr lIns="0" tIns="0" rIns="0" bIns="0" rtlCol="0" anchor="t">
            <a:spAutoFit/>
          </a:bodyPr>
          <a:lstStyle/>
          <a:p>
            <a:pPr algn="ctr">
              <a:lnSpc>
                <a:spcPts val="6542"/>
              </a:lnSpc>
            </a:pPr>
            <a:r>
              <a:rPr lang="en-US" sz="4673" b="1">
                <a:solidFill>
                  <a:srgbClr val="000000"/>
                </a:solidFill>
                <a:latin typeface="Source Sans Pro Bold"/>
                <a:ea typeface="Source Sans Pro Bold"/>
                <a:cs typeface="Source Sans Pro Bold"/>
                <a:sym typeface="Source Sans Pro Bold"/>
              </a:rPr>
              <a:t>3</a:t>
            </a:r>
          </a:p>
        </p:txBody>
      </p:sp>
      <p:sp>
        <p:nvSpPr>
          <p:cNvPr id="33" name="TextBox 33"/>
          <p:cNvSpPr txBox="1"/>
          <p:nvPr/>
        </p:nvSpPr>
        <p:spPr>
          <a:xfrm>
            <a:off x="10048206" y="5920665"/>
            <a:ext cx="609437" cy="807483"/>
          </a:xfrm>
          <a:prstGeom prst="rect">
            <a:avLst/>
          </a:prstGeom>
        </p:spPr>
        <p:txBody>
          <a:bodyPr lIns="0" tIns="0" rIns="0" bIns="0" rtlCol="0" anchor="t">
            <a:spAutoFit/>
          </a:bodyPr>
          <a:lstStyle/>
          <a:p>
            <a:pPr marL="0" lvl="0" indent="0" algn="ctr">
              <a:lnSpc>
                <a:spcPts val="6542"/>
              </a:lnSpc>
              <a:spcBef>
                <a:spcPct val="0"/>
              </a:spcBef>
            </a:pPr>
            <a:r>
              <a:rPr lang="en-US" sz="4673" b="1" u="none" strike="noStrike">
                <a:solidFill>
                  <a:srgbClr val="000000"/>
                </a:solidFill>
                <a:latin typeface="Source Sans Pro Bold"/>
                <a:ea typeface="Source Sans Pro Bold"/>
                <a:cs typeface="Source Sans Pro Bold"/>
                <a:sym typeface="Source Sans Pro Bold"/>
              </a:rPr>
              <a:t>2</a:t>
            </a:r>
          </a:p>
        </p:txBody>
      </p:sp>
      <p:sp>
        <p:nvSpPr>
          <p:cNvPr id="34" name="TextBox 34"/>
          <p:cNvSpPr txBox="1"/>
          <p:nvPr/>
        </p:nvSpPr>
        <p:spPr>
          <a:xfrm>
            <a:off x="10240033" y="8450817"/>
            <a:ext cx="609437" cy="807483"/>
          </a:xfrm>
          <a:prstGeom prst="rect">
            <a:avLst/>
          </a:prstGeom>
        </p:spPr>
        <p:txBody>
          <a:bodyPr lIns="0" tIns="0" rIns="0" bIns="0" rtlCol="0" anchor="t">
            <a:spAutoFit/>
          </a:bodyPr>
          <a:lstStyle/>
          <a:p>
            <a:pPr marL="0" lvl="0" indent="0" algn="ctr">
              <a:lnSpc>
                <a:spcPts val="6542"/>
              </a:lnSpc>
              <a:spcBef>
                <a:spcPct val="0"/>
              </a:spcBef>
            </a:pPr>
            <a:r>
              <a:rPr lang="en-US" sz="4673" b="1">
                <a:solidFill>
                  <a:srgbClr val="000000"/>
                </a:solidFill>
                <a:latin typeface="Source Sans Pro Bold"/>
                <a:ea typeface="Source Sans Pro Bold"/>
                <a:cs typeface="Source Sans Pro Bold"/>
                <a:sym typeface="Source Sans Pro Bold"/>
              </a:rPr>
              <a:t>4</a:t>
            </a:r>
          </a:p>
        </p:txBody>
      </p:sp>
      <p:sp>
        <p:nvSpPr>
          <p:cNvPr id="35" name="TextBox 35"/>
          <p:cNvSpPr txBox="1"/>
          <p:nvPr/>
        </p:nvSpPr>
        <p:spPr>
          <a:xfrm>
            <a:off x="1571146" y="8174109"/>
            <a:ext cx="5561919" cy="914400"/>
          </a:xfrm>
          <a:prstGeom prst="rect">
            <a:avLst/>
          </a:prstGeom>
        </p:spPr>
        <p:txBody>
          <a:bodyPr lIns="0" tIns="0" rIns="0" bIns="0" rtlCol="0" anchor="t">
            <a:spAutoFit/>
          </a:bodyPr>
          <a:lstStyle/>
          <a:p>
            <a:pPr algn="just">
              <a:lnSpc>
                <a:spcPts val="3600"/>
              </a:lnSpc>
            </a:pPr>
            <a:r>
              <a:rPr lang="en-US" sz="3000" b="1">
                <a:solidFill>
                  <a:srgbClr val="000000"/>
                </a:solidFill>
                <a:latin typeface="Rosario Bold"/>
                <a:ea typeface="Rosario Bold"/>
                <a:cs typeface="Rosario Bold"/>
                <a:sym typeface="Rosario Bold"/>
              </a:rPr>
              <a:t>2. Metode penyusutan dan umur manfaat.</a:t>
            </a:r>
          </a:p>
        </p:txBody>
      </p:sp>
      <p:sp>
        <p:nvSpPr>
          <p:cNvPr id="36" name="TextBox 36"/>
          <p:cNvSpPr txBox="1"/>
          <p:nvPr/>
        </p:nvSpPr>
        <p:spPr>
          <a:xfrm>
            <a:off x="11222269" y="8092698"/>
            <a:ext cx="5561919" cy="1371600"/>
          </a:xfrm>
          <a:prstGeom prst="rect">
            <a:avLst/>
          </a:prstGeom>
        </p:spPr>
        <p:txBody>
          <a:bodyPr lIns="0" tIns="0" rIns="0" bIns="0" rtlCol="0" anchor="t">
            <a:spAutoFit/>
          </a:bodyPr>
          <a:lstStyle/>
          <a:p>
            <a:pPr algn="just">
              <a:lnSpc>
                <a:spcPts val="3600"/>
              </a:lnSpc>
            </a:pPr>
            <a:r>
              <a:rPr lang="en-US" sz="3000" b="1">
                <a:solidFill>
                  <a:srgbClr val="FFF6E4"/>
                </a:solidFill>
                <a:latin typeface="Rosario Bold"/>
                <a:ea typeface="Rosario Bold"/>
                <a:cs typeface="Rosario Bold"/>
                <a:sym typeface="Rosario Bold"/>
              </a:rPr>
              <a:t>4. Informasi mengenai properti investasi yang disewakan atau masih dalam proses konstruksi.</a:t>
            </a:r>
          </a:p>
        </p:txBody>
      </p:sp>
      <p:sp>
        <p:nvSpPr>
          <p:cNvPr id="37" name="TextBox 37"/>
          <p:cNvSpPr txBox="1"/>
          <p:nvPr/>
        </p:nvSpPr>
        <p:spPr>
          <a:xfrm>
            <a:off x="11222269" y="5914832"/>
            <a:ext cx="5561919" cy="914400"/>
          </a:xfrm>
          <a:prstGeom prst="rect">
            <a:avLst/>
          </a:prstGeom>
        </p:spPr>
        <p:txBody>
          <a:bodyPr lIns="0" tIns="0" rIns="0" bIns="0" rtlCol="0" anchor="t">
            <a:spAutoFit/>
          </a:bodyPr>
          <a:lstStyle/>
          <a:p>
            <a:pPr algn="just">
              <a:lnSpc>
                <a:spcPts val="3600"/>
              </a:lnSpc>
            </a:pPr>
            <a:r>
              <a:rPr lang="en-US" sz="3000" b="1">
                <a:solidFill>
                  <a:srgbClr val="000000"/>
                </a:solidFill>
                <a:latin typeface="Rosario Bold"/>
                <a:ea typeface="Rosario Bold"/>
                <a:cs typeface="Rosario Bold"/>
                <a:sym typeface="Rosario Bold"/>
              </a:rPr>
              <a:t>3. Rekonsiliasi nilai tercatat awal dan akhir periode.</a:t>
            </a:r>
          </a:p>
        </p:txBody>
      </p:sp>
      <p:sp>
        <p:nvSpPr>
          <p:cNvPr id="38" name="Freeform 38"/>
          <p:cNvSpPr/>
          <p:nvPr/>
        </p:nvSpPr>
        <p:spPr>
          <a:xfrm flipH="1">
            <a:off x="-549535" y="-124221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9" name="Freeform 39"/>
          <p:cNvSpPr/>
          <p:nvPr/>
        </p:nvSpPr>
        <p:spPr>
          <a:xfrm flipH="1">
            <a:off x="15709640" y="979399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0" name="Freeform 40"/>
          <p:cNvSpPr/>
          <p:nvPr/>
        </p:nvSpPr>
        <p:spPr>
          <a:xfrm flipH="1" flipV="1">
            <a:off x="16914529" y="648042"/>
            <a:ext cx="2061961" cy="1716582"/>
          </a:xfrm>
          <a:custGeom>
            <a:avLst/>
            <a:gdLst/>
            <a:ahLst/>
            <a:cxnLst/>
            <a:rect l="l" t="t" r="r" b="b"/>
            <a:pathLst>
              <a:path w="2061961" h="1716582">
                <a:moveTo>
                  <a:pt x="2061961" y="1716582"/>
                </a:moveTo>
                <a:lnTo>
                  <a:pt x="0" y="1716582"/>
                </a:lnTo>
                <a:lnTo>
                  <a:pt x="0" y="0"/>
                </a:lnTo>
                <a:lnTo>
                  <a:pt x="2061961" y="0"/>
                </a:lnTo>
                <a:lnTo>
                  <a:pt x="2061961" y="1716582"/>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1" name="Freeform 41"/>
          <p:cNvSpPr/>
          <p:nvPr/>
        </p:nvSpPr>
        <p:spPr>
          <a:xfrm>
            <a:off x="-620273" y="8479515"/>
            <a:ext cx="1896558" cy="1578885"/>
          </a:xfrm>
          <a:custGeom>
            <a:avLst/>
            <a:gdLst/>
            <a:ahLst/>
            <a:cxnLst/>
            <a:rect l="l" t="t" r="r" b="b"/>
            <a:pathLst>
              <a:path w="1896558" h="1578885">
                <a:moveTo>
                  <a:pt x="0" y="0"/>
                </a:moveTo>
                <a:lnTo>
                  <a:pt x="1896559" y="0"/>
                </a:lnTo>
                <a:lnTo>
                  <a:pt x="1896559" y="1578885"/>
                </a:lnTo>
                <a:lnTo>
                  <a:pt x="0" y="15788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2" name="TextBox 42"/>
          <p:cNvSpPr txBox="1"/>
          <p:nvPr/>
        </p:nvSpPr>
        <p:spPr>
          <a:xfrm>
            <a:off x="781143" y="2040393"/>
            <a:ext cx="16725714" cy="2454275"/>
          </a:xfrm>
          <a:prstGeom prst="rect">
            <a:avLst/>
          </a:prstGeom>
        </p:spPr>
        <p:txBody>
          <a:bodyPr lIns="0" tIns="0" rIns="0" bIns="0" rtlCol="0" anchor="t">
            <a:spAutoFit/>
          </a:bodyPr>
          <a:lstStyle/>
          <a:p>
            <a:pPr algn="ctr">
              <a:lnSpc>
                <a:spcPts val="4900"/>
              </a:lnSpc>
            </a:pPr>
            <a:r>
              <a:rPr lang="en-US" sz="3500" b="1">
                <a:solidFill>
                  <a:srgbClr val="000000"/>
                </a:solidFill>
                <a:latin typeface="Source Sans Pro Bold"/>
                <a:ea typeface="Source Sans Pro Bold"/>
                <a:cs typeface="Source Sans Pro Bold"/>
                <a:sym typeface="Source Sans Pro Bold"/>
              </a:rPr>
              <a:t>SETIAP ENTITAS WAJIB MENGUNGKAPKAN INFORMASI MENGENAI PROPERTINYA DALAM LAPORAN KEUANGAN AGAR PENGGUNA LAPORAN DAPAT MENILAI NILAI, RISIKO, DAN KEBIJAKAN AKUNTANSI YANG DITERAPKAN.</a:t>
            </a:r>
          </a:p>
          <a:p>
            <a:pPr algn="ctr">
              <a:lnSpc>
                <a:spcPts val="4900"/>
              </a:lnSpc>
            </a:pPr>
            <a:r>
              <a:rPr lang="en-US" sz="3500" b="1">
                <a:solidFill>
                  <a:srgbClr val="000000"/>
                </a:solidFill>
                <a:latin typeface="Source Sans Pro Bold"/>
                <a:ea typeface="Source Sans Pro Bold"/>
                <a:cs typeface="Source Sans Pro Bold"/>
                <a:sym typeface="Source Sans Pro Bold"/>
              </a:rPr>
              <a:t>PERUSAHAAN WAJIB MENGUNGKAPKAN: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405</Words>
  <Application>Microsoft Office PowerPoint</Application>
  <PresentationFormat>Custom</PresentationFormat>
  <Paragraphs>46</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Calibri</vt:lpstr>
      <vt:lpstr>Rosario Bold</vt:lpstr>
      <vt:lpstr>Arial</vt:lpstr>
      <vt:lpstr>Rosario</vt:lpstr>
      <vt:lpstr>Source Sans Pro Bold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Hijau Kuning dan Merah Playful Ilustrasi Manajemen Keuangan Pribadi Presentation</dc:title>
  <cp:lastModifiedBy>organizer</cp:lastModifiedBy>
  <cp:revision>5</cp:revision>
  <dcterms:created xsi:type="dcterms:W3CDTF">2006-08-16T00:00:00Z</dcterms:created>
  <dcterms:modified xsi:type="dcterms:W3CDTF">2025-11-19T10:58:04Z</dcterms:modified>
  <dc:identifier>DAG4Z5qwFz0</dc:identifier>
</cp:coreProperties>
</file>