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612 Bold" panose="020B0604020202020204" charset="0"/>
      <p:regular r:id="rId14"/>
    </p:embeddedFont>
    <p:embeddedFont>
      <p:font typeface="Luciole" panose="020B0604020202020204" charset="0"/>
      <p:regular r:id="rId15"/>
    </p:embeddedFont>
    <p:embeddedFont>
      <p:font typeface="Luciole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8445" y="2000844"/>
            <a:ext cx="14986703" cy="0"/>
          </a:xfrm>
          <a:prstGeom prst="line">
            <a:avLst/>
          </a:prstGeom>
          <a:ln w="47625" cap="flat">
            <a:solidFill>
              <a:srgbClr val="515594"/>
            </a:solidFill>
            <a:prstDash val="solid"/>
            <a:headEnd type="none" w="sm" len="sm"/>
            <a:tailEnd type="none" w="sm" len="sm"/>
          </a:ln>
        </p:spPr>
      </p:sp>
      <p:sp>
        <p:nvSpPr>
          <p:cNvPr id="3" name="Freeform 3"/>
          <p:cNvSpPr/>
          <p:nvPr/>
        </p:nvSpPr>
        <p:spPr>
          <a:xfrm flipH="1">
            <a:off x="8835101" y="831225"/>
            <a:ext cx="9099368" cy="8569950"/>
          </a:xfrm>
          <a:custGeom>
            <a:avLst/>
            <a:gdLst/>
            <a:ahLst/>
            <a:cxnLst/>
            <a:rect l="l" t="t" r="r" b="b"/>
            <a:pathLst>
              <a:path w="9099368" h="8569950">
                <a:moveTo>
                  <a:pt x="9099368" y="0"/>
                </a:moveTo>
                <a:lnTo>
                  <a:pt x="0" y="0"/>
                </a:lnTo>
                <a:lnTo>
                  <a:pt x="0" y="8569950"/>
                </a:lnTo>
                <a:lnTo>
                  <a:pt x="9099368" y="8569950"/>
                </a:lnTo>
                <a:lnTo>
                  <a:pt x="909936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98445" y="9401175"/>
            <a:ext cx="19484891" cy="1800985"/>
            <a:chOff x="0" y="0"/>
            <a:chExt cx="5131823" cy="474334"/>
          </a:xfrm>
        </p:grpSpPr>
        <p:sp>
          <p:nvSpPr>
            <p:cNvPr id="5" name="Freeform 5"/>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6" name="TextBox 6"/>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199574" y="3323674"/>
            <a:ext cx="6989435" cy="5116716"/>
            <a:chOff x="0" y="0"/>
            <a:chExt cx="1835966" cy="1344045"/>
          </a:xfrm>
        </p:grpSpPr>
        <p:sp>
          <p:nvSpPr>
            <p:cNvPr id="8" name="Freeform 8"/>
            <p:cNvSpPr/>
            <p:nvPr/>
          </p:nvSpPr>
          <p:spPr>
            <a:xfrm>
              <a:off x="0" y="0"/>
              <a:ext cx="1835966" cy="1344045"/>
            </a:xfrm>
            <a:custGeom>
              <a:avLst/>
              <a:gdLst/>
              <a:ahLst/>
              <a:cxnLst/>
              <a:rect l="l" t="t" r="r" b="b"/>
              <a:pathLst>
                <a:path w="1835966" h="1344045">
                  <a:moveTo>
                    <a:pt x="46522" y="0"/>
                  </a:moveTo>
                  <a:lnTo>
                    <a:pt x="1789444" y="0"/>
                  </a:lnTo>
                  <a:cubicBezTo>
                    <a:pt x="1801783" y="0"/>
                    <a:pt x="1813616" y="4901"/>
                    <a:pt x="1822340" y="13626"/>
                  </a:cubicBezTo>
                  <a:cubicBezTo>
                    <a:pt x="1831065" y="22350"/>
                    <a:pt x="1835966" y="34183"/>
                    <a:pt x="1835966" y="46522"/>
                  </a:cubicBezTo>
                  <a:lnTo>
                    <a:pt x="1835966" y="1297524"/>
                  </a:lnTo>
                  <a:cubicBezTo>
                    <a:pt x="1835966" y="1323217"/>
                    <a:pt x="1815138" y="1344045"/>
                    <a:pt x="1789444" y="1344045"/>
                  </a:cubicBezTo>
                  <a:lnTo>
                    <a:pt x="46522" y="1344045"/>
                  </a:lnTo>
                  <a:cubicBezTo>
                    <a:pt x="34183" y="1344045"/>
                    <a:pt x="22350" y="1339144"/>
                    <a:pt x="13626" y="1330419"/>
                  </a:cubicBezTo>
                  <a:cubicBezTo>
                    <a:pt x="4901" y="1321695"/>
                    <a:pt x="0" y="1309862"/>
                    <a:pt x="0" y="1297524"/>
                  </a:cubicBezTo>
                  <a:lnTo>
                    <a:pt x="0" y="46522"/>
                  </a:lnTo>
                  <a:cubicBezTo>
                    <a:pt x="0" y="34183"/>
                    <a:pt x="4901" y="22350"/>
                    <a:pt x="13626" y="13626"/>
                  </a:cubicBezTo>
                  <a:cubicBezTo>
                    <a:pt x="22350" y="4901"/>
                    <a:pt x="34183" y="0"/>
                    <a:pt x="46522" y="0"/>
                  </a:cubicBezTo>
                  <a:close/>
                </a:path>
              </a:pathLst>
            </a:custGeom>
            <a:solidFill>
              <a:srgbClr val="DE7A57"/>
            </a:solidFill>
          </p:spPr>
        </p:sp>
        <p:sp>
          <p:nvSpPr>
            <p:cNvPr id="9" name="TextBox 9"/>
            <p:cNvSpPr txBox="1"/>
            <p:nvPr/>
          </p:nvSpPr>
          <p:spPr>
            <a:xfrm>
              <a:off x="0" y="-38100"/>
              <a:ext cx="1835966" cy="1382145"/>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sp>
        <p:nvSpPr>
          <p:cNvPr id="10" name="Freeform 10"/>
          <p:cNvSpPr/>
          <p:nvPr/>
        </p:nvSpPr>
        <p:spPr>
          <a:xfrm rot="-5400000" flipH="1" flipV="1">
            <a:off x="7748473" y="7521160"/>
            <a:ext cx="481229" cy="1838458"/>
          </a:xfrm>
          <a:custGeom>
            <a:avLst/>
            <a:gdLst/>
            <a:ahLst/>
            <a:cxnLst/>
            <a:rect l="l" t="t" r="r" b="b"/>
            <a:pathLst>
              <a:path w="481229" h="1838458">
                <a:moveTo>
                  <a:pt x="481228" y="1838459"/>
                </a:moveTo>
                <a:lnTo>
                  <a:pt x="0" y="1838459"/>
                </a:lnTo>
                <a:lnTo>
                  <a:pt x="0" y="0"/>
                </a:lnTo>
                <a:lnTo>
                  <a:pt x="481228" y="0"/>
                </a:lnTo>
                <a:lnTo>
                  <a:pt x="481228" y="183845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V="1">
            <a:off x="-612733" y="-2494443"/>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flipH="1" flipV="1">
            <a:off x="13626675" y="-2006014"/>
            <a:ext cx="5202621" cy="4114800"/>
          </a:xfrm>
          <a:custGeom>
            <a:avLst/>
            <a:gdLst/>
            <a:ahLst/>
            <a:cxnLst/>
            <a:rect l="l" t="t" r="r" b="b"/>
            <a:pathLst>
              <a:path w="5202621" h="4114800">
                <a:moveTo>
                  <a:pt x="5202620" y="4114800"/>
                </a:moveTo>
                <a:lnTo>
                  <a:pt x="0" y="4114800"/>
                </a:lnTo>
                <a:lnTo>
                  <a:pt x="0" y="0"/>
                </a:lnTo>
                <a:lnTo>
                  <a:pt x="5202620" y="0"/>
                </a:lnTo>
                <a:lnTo>
                  <a:pt x="5202620"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6299422" y="1303378"/>
            <a:ext cx="752897" cy="862558"/>
          </a:xfrm>
          <a:custGeom>
            <a:avLst/>
            <a:gdLst/>
            <a:ahLst/>
            <a:cxnLst/>
            <a:rect l="l" t="t" r="r" b="b"/>
            <a:pathLst>
              <a:path w="752897" h="862558">
                <a:moveTo>
                  <a:pt x="0" y="0"/>
                </a:moveTo>
                <a:lnTo>
                  <a:pt x="752897" y="0"/>
                </a:lnTo>
                <a:lnTo>
                  <a:pt x="752897" y="862558"/>
                </a:lnTo>
                <a:lnTo>
                  <a:pt x="0" y="8625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6690363" y="1304896"/>
            <a:ext cx="427120" cy="427120"/>
          </a:xfrm>
          <a:custGeom>
            <a:avLst/>
            <a:gdLst/>
            <a:ahLst/>
            <a:cxnLst/>
            <a:rect l="l" t="t" r="r" b="b"/>
            <a:pathLst>
              <a:path w="427120" h="427120">
                <a:moveTo>
                  <a:pt x="0" y="0"/>
                </a:moveTo>
                <a:lnTo>
                  <a:pt x="427120" y="0"/>
                </a:lnTo>
                <a:lnTo>
                  <a:pt x="427120" y="427120"/>
                </a:lnTo>
                <a:lnTo>
                  <a:pt x="0" y="4271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1028700" y="1175047"/>
            <a:ext cx="6041158" cy="620144"/>
          </a:xfrm>
          <a:prstGeom prst="rect">
            <a:avLst/>
          </a:prstGeom>
        </p:spPr>
        <p:txBody>
          <a:bodyPr lIns="0" tIns="0" rIns="0" bIns="0" rtlCol="0" anchor="t">
            <a:spAutoFit/>
          </a:bodyPr>
          <a:lstStyle/>
          <a:p>
            <a:pPr algn="l">
              <a:lnSpc>
                <a:spcPts val="5100"/>
              </a:lnSpc>
            </a:pPr>
            <a:r>
              <a:rPr lang="en-US" sz="3642" b="1">
                <a:solidFill>
                  <a:srgbClr val="3B3D69"/>
                </a:solidFill>
                <a:latin typeface="B612 Bold"/>
                <a:ea typeface="B612 Bold"/>
                <a:cs typeface="B612 Bold"/>
                <a:sym typeface="B612 Bold"/>
              </a:rPr>
              <a:t>AKUNTANSI PERPAJAKAN</a:t>
            </a:r>
          </a:p>
        </p:txBody>
      </p:sp>
      <p:sp>
        <p:nvSpPr>
          <p:cNvPr id="16" name="TextBox 16"/>
          <p:cNvSpPr txBox="1"/>
          <p:nvPr/>
        </p:nvSpPr>
        <p:spPr>
          <a:xfrm>
            <a:off x="1543828" y="4521767"/>
            <a:ext cx="6300926" cy="2407920"/>
          </a:xfrm>
          <a:prstGeom prst="rect">
            <a:avLst/>
          </a:prstGeom>
        </p:spPr>
        <p:txBody>
          <a:bodyPr lIns="0" tIns="0" rIns="0" bIns="0" rtlCol="0" anchor="t">
            <a:spAutoFit/>
          </a:bodyPr>
          <a:lstStyle/>
          <a:p>
            <a:pPr algn="ctr">
              <a:lnSpc>
                <a:spcPts val="3779"/>
              </a:lnSpc>
            </a:pPr>
            <a:r>
              <a:rPr lang="en-US" sz="2700">
                <a:solidFill>
                  <a:srgbClr val="3B3D69"/>
                </a:solidFill>
                <a:latin typeface="Luciole"/>
                <a:ea typeface="Luciole"/>
                <a:cs typeface="Luciole"/>
                <a:sym typeface="Luciole"/>
              </a:rPr>
              <a:t>DEVI ROHMATUL NUR AZLINAH</a:t>
            </a:r>
          </a:p>
          <a:p>
            <a:pPr algn="ctr">
              <a:lnSpc>
                <a:spcPts val="3779"/>
              </a:lnSpc>
            </a:pPr>
            <a:r>
              <a:rPr lang="en-US" sz="2700">
                <a:solidFill>
                  <a:srgbClr val="3B3D69"/>
                </a:solidFill>
                <a:latin typeface="Luciole"/>
                <a:ea typeface="Luciole"/>
                <a:cs typeface="Luciole"/>
                <a:sym typeface="Luciole"/>
              </a:rPr>
              <a:t>2023340350007</a:t>
            </a:r>
          </a:p>
          <a:p>
            <a:pPr algn="ctr">
              <a:lnSpc>
                <a:spcPts val="3779"/>
              </a:lnSpc>
            </a:pPr>
            <a:endParaRPr lang="en-US" sz="2700">
              <a:solidFill>
                <a:srgbClr val="3B3D69"/>
              </a:solidFill>
              <a:latin typeface="Luciole"/>
              <a:ea typeface="Luciole"/>
              <a:cs typeface="Luciole"/>
              <a:sym typeface="Luciole"/>
            </a:endParaRPr>
          </a:p>
          <a:p>
            <a:pPr algn="ctr">
              <a:lnSpc>
                <a:spcPts val="3779"/>
              </a:lnSpc>
            </a:pPr>
            <a:r>
              <a:rPr lang="en-US" sz="2700">
                <a:solidFill>
                  <a:srgbClr val="3B3D69"/>
                </a:solidFill>
                <a:latin typeface="Luciole"/>
                <a:ea typeface="Luciole"/>
                <a:cs typeface="Luciole"/>
                <a:sym typeface="Luciole"/>
              </a:rPr>
              <a:t>Dosen Pengampu:</a:t>
            </a:r>
          </a:p>
          <a:p>
            <a:pPr algn="ctr">
              <a:lnSpc>
                <a:spcPts val="3779"/>
              </a:lnSpc>
            </a:pPr>
            <a:r>
              <a:rPr lang="en-US" sz="2700">
                <a:solidFill>
                  <a:srgbClr val="3B3D69"/>
                </a:solidFill>
                <a:latin typeface="Luciole"/>
                <a:ea typeface="Luciole"/>
                <a:cs typeface="Luciole"/>
                <a:sym typeface="Luciole"/>
              </a:rPr>
              <a:t>DRS. SUYADI, AK., M.COM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8445" y="9401175"/>
            <a:ext cx="19484891" cy="1800985"/>
            <a:chOff x="0" y="0"/>
            <a:chExt cx="5131823" cy="474334"/>
          </a:xfrm>
        </p:grpSpPr>
        <p:sp>
          <p:nvSpPr>
            <p:cNvPr id="3" name="Freeform 3"/>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4" name="TextBox 4"/>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129180" y="476618"/>
            <a:ext cx="16230600" cy="1185682"/>
          </a:xfrm>
          <a:prstGeom prst="rect">
            <a:avLst/>
          </a:prstGeom>
        </p:spPr>
        <p:txBody>
          <a:bodyPr lIns="0" tIns="0" rIns="0" bIns="0" rtlCol="0" anchor="t">
            <a:spAutoFit/>
          </a:bodyPr>
          <a:lstStyle/>
          <a:p>
            <a:pPr algn="ctr">
              <a:lnSpc>
                <a:spcPts val="9722"/>
              </a:lnSpc>
            </a:pPr>
            <a:r>
              <a:rPr lang="en-US" sz="6944" b="1">
                <a:solidFill>
                  <a:srgbClr val="515594"/>
                </a:solidFill>
                <a:latin typeface="B612 Bold"/>
                <a:ea typeface="B612 Bold"/>
                <a:cs typeface="B612 Bold"/>
                <a:sym typeface="B612 Bold"/>
              </a:rPr>
              <a:t>KESIMPULAN PRESENTASI</a:t>
            </a:r>
          </a:p>
        </p:txBody>
      </p:sp>
      <p:sp>
        <p:nvSpPr>
          <p:cNvPr id="6" name="TextBox 6"/>
          <p:cNvSpPr txBox="1"/>
          <p:nvPr/>
        </p:nvSpPr>
        <p:spPr>
          <a:xfrm>
            <a:off x="3127269" y="2418065"/>
            <a:ext cx="12234424" cy="6579048"/>
          </a:xfrm>
          <a:prstGeom prst="rect">
            <a:avLst/>
          </a:prstGeom>
        </p:spPr>
        <p:txBody>
          <a:bodyPr lIns="0" tIns="0" rIns="0" bIns="0" rtlCol="0" anchor="t">
            <a:spAutoFit/>
          </a:bodyPr>
          <a:lstStyle/>
          <a:p>
            <a:pPr algn="just">
              <a:lnSpc>
                <a:spcPts val="4740"/>
              </a:lnSpc>
            </a:pPr>
            <a:r>
              <a:rPr lang="en-US" sz="3386">
                <a:solidFill>
                  <a:srgbClr val="515594"/>
                </a:solidFill>
                <a:latin typeface="Luciole"/>
                <a:ea typeface="Luciole"/>
                <a:cs typeface="Luciole"/>
                <a:sym typeface="Luciole"/>
              </a:rPr>
              <a:t>Pihak berelasi memiliki hubungan istimewa yang dapat memengaruhi harga transaksi. Transfer pricing mengatur harga antar pihak tersebut, dan untuk menjamin kewajarannya digunakan metode berdasarkan prinsip kewajaran dan kelaziman usaha (arm’s length principle) agar transaksi tidak merugikan negara dari sisi pajak.</a:t>
            </a:r>
          </a:p>
          <a:p>
            <a:pPr algn="just">
              <a:lnSpc>
                <a:spcPts val="4740"/>
              </a:lnSpc>
            </a:pPr>
            <a:r>
              <a:rPr lang="en-US" sz="3386">
                <a:solidFill>
                  <a:srgbClr val="515594"/>
                </a:solidFill>
                <a:latin typeface="Luciole"/>
                <a:ea typeface="Luciole"/>
                <a:cs typeface="Luciole"/>
                <a:sym typeface="Luciole"/>
              </a:rPr>
              <a:t>MUF harus mencerminkan substansi ekonomi sebenarnya, bukan sekadar pilihan manajemen.</a:t>
            </a:r>
          </a:p>
          <a:p>
            <a:pPr algn="just">
              <a:lnSpc>
                <a:spcPts val="4740"/>
              </a:lnSpc>
            </a:pPr>
            <a:r>
              <a:rPr lang="en-US" sz="3386">
                <a:solidFill>
                  <a:srgbClr val="515594"/>
                </a:solidFill>
                <a:latin typeface="Luciole"/>
                <a:ea typeface="Luciole"/>
                <a:cs typeface="Luciole"/>
                <a:sym typeface="Luciole"/>
              </a:rPr>
              <a:t>Perubahan MUF hanya dilakukan bila terjadi perubahan signifikan dalam lingkungan ekonomi tempat entitas beroperasi.</a:t>
            </a:r>
          </a:p>
        </p:txBody>
      </p:sp>
      <p:grpSp>
        <p:nvGrpSpPr>
          <p:cNvPr id="7" name="Group 7"/>
          <p:cNvGrpSpPr/>
          <p:nvPr/>
        </p:nvGrpSpPr>
        <p:grpSpPr>
          <a:xfrm>
            <a:off x="2554975" y="2341839"/>
            <a:ext cx="13379011" cy="6622497"/>
            <a:chOff x="0" y="0"/>
            <a:chExt cx="3277042" cy="1622108"/>
          </a:xfrm>
        </p:grpSpPr>
        <p:sp>
          <p:nvSpPr>
            <p:cNvPr id="8" name="Freeform 8"/>
            <p:cNvSpPr/>
            <p:nvPr/>
          </p:nvSpPr>
          <p:spPr>
            <a:xfrm>
              <a:off x="0" y="0"/>
              <a:ext cx="3277042" cy="1622108"/>
            </a:xfrm>
            <a:custGeom>
              <a:avLst/>
              <a:gdLst/>
              <a:ahLst/>
              <a:cxnLst/>
              <a:rect l="l" t="t" r="r" b="b"/>
              <a:pathLst>
                <a:path w="3277042" h="1622108">
                  <a:moveTo>
                    <a:pt x="19096" y="0"/>
                  </a:moveTo>
                  <a:lnTo>
                    <a:pt x="3257946" y="0"/>
                  </a:lnTo>
                  <a:cubicBezTo>
                    <a:pt x="3263011" y="0"/>
                    <a:pt x="3267868" y="2012"/>
                    <a:pt x="3271449" y="5593"/>
                  </a:cubicBezTo>
                  <a:cubicBezTo>
                    <a:pt x="3275030" y="9174"/>
                    <a:pt x="3277042" y="14031"/>
                    <a:pt x="3277042" y="19096"/>
                  </a:cubicBezTo>
                  <a:lnTo>
                    <a:pt x="3277042" y="1603012"/>
                  </a:lnTo>
                  <a:cubicBezTo>
                    <a:pt x="3277042" y="1608077"/>
                    <a:pt x="3275030" y="1612934"/>
                    <a:pt x="3271449" y="1616515"/>
                  </a:cubicBezTo>
                  <a:cubicBezTo>
                    <a:pt x="3267868" y="1620096"/>
                    <a:pt x="3263011" y="1622108"/>
                    <a:pt x="3257946" y="1622108"/>
                  </a:cubicBezTo>
                  <a:lnTo>
                    <a:pt x="19096" y="1622108"/>
                  </a:lnTo>
                  <a:cubicBezTo>
                    <a:pt x="14031" y="1622108"/>
                    <a:pt x="9174" y="1620096"/>
                    <a:pt x="5593" y="1616515"/>
                  </a:cubicBezTo>
                  <a:cubicBezTo>
                    <a:pt x="2012" y="1612934"/>
                    <a:pt x="0" y="1608077"/>
                    <a:pt x="0" y="1603012"/>
                  </a:cubicBezTo>
                  <a:lnTo>
                    <a:pt x="0" y="19096"/>
                  </a:lnTo>
                  <a:cubicBezTo>
                    <a:pt x="0" y="14031"/>
                    <a:pt x="2012" y="9174"/>
                    <a:pt x="5593" y="5593"/>
                  </a:cubicBezTo>
                  <a:cubicBezTo>
                    <a:pt x="9174" y="2012"/>
                    <a:pt x="14031" y="0"/>
                    <a:pt x="19096" y="0"/>
                  </a:cubicBezTo>
                  <a:close/>
                </a:path>
              </a:pathLst>
            </a:custGeom>
            <a:solidFill>
              <a:srgbClr val="000000">
                <a:alpha val="0"/>
              </a:srgbClr>
            </a:solidFill>
            <a:ln w="38100" cap="rnd">
              <a:solidFill>
                <a:srgbClr val="515594"/>
              </a:solidFill>
              <a:prstDash val="solid"/>
              <a:round/>
            </a:ln>
          </p:spPr>
        </p:sp>
        <p:sp>
          <p:nvSpPr>
            <p:cNvPr id="9" name="TextBox 9"/>
            <p:cNvSpPr txBox="1"/>
            <p:nvPr/>
          </p:nvSpPr>
          <p:spPr>
            <a:xfrm>
              <a:off x="0" y="-38100"/>
              <a:ext cx="3277042" cy="1660208"/>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V="1">
            <a:off x="-146816" y="-2209800"/>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H="1" flipV="1">
            <a:off x="13232195" y="-220980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2" name="Freeform 12"/>
          <p:cNvSpPr/>
          <p:nvPr/>
        </p:nvSpPr>
        <p:spPr>
          <a:xfrm>
            <a:off x="17123495" y="2100449"/>
            <a:ext cx="787264" cy="901930"/>
          </a:xfrm>
          <a:custGeom>
            <a:avLst/>
            <a:gdLst/>
            <a:ahLst/>
            <a:cxnLst/>
            <a:rect l="l" t="t" r="r" b="b"/>
            <a:pathLst>
              <a:path w="787264" h="901930">
                <a:moveTo>
                  <a:pt x="0" y="0"/>
                </a:moveTo>
                <a:lnTo>
                  <a:pt x="787264" y="0"/>
                </a:lnTo>
                <a:lnTo>
                  <a:pt x="787264" y="901931"/>
                </a:lnTo>
                <a:lnTo>
                  <a:pt x="0" y="901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377241" y="2100449"/>
            <a:ext cx="787264" cy="901930"/>
          </a:xfrm>
          <a:custGeom>
            <a:avLst/>
            <a:gdLst/>
            <a:ahLst/>
            <a:cxnLst/>
            <a:rect l="l" t="t" r="r" b="b"/>
            <a:pathLst>
              <a:path w="787264" h="901930">
                <a:moveTo>
                  <a:pt x="787264" y="0"/>
                </a:moveTo>
                <a:lnTo>
                  <a:pt x="0" y="0"/>
                </a:lnTo>
                <a:lnTo>
                  <a:pt x="0" y="901931"/>
                </a:lnTo>
                <a:lnTo>
                  <a:pt x="787264" y="901931"/>
                </a:lnTo>
                <a:lnTo>
                  <a:pt x="78726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4004589" flipV="1">
            <a:off x="-2594738" y="3246009"/>
            <a:ext cx="5202621" cy="4114800"/>
          </a:xfrm>
          <a:custGeom>
            <a:avLst/>
            <a:gdLst/>
            <a:ahLst/>
            <a:cxnLst/>
            <a:rect l="l" t="t" r="r" b="b"/>
            <a:pathLst>
              <a:path w="5202621" h="4114800">
                <a:moveTo>
                  <a:pt x="0" y="4114800"/>
                </a:moveTo>
                <a:lnTo>
                  <a:pt x="5202620" y="4114800"/>
                </a:lnTo>
                <a:lnTo>
                  <a:pt x="520262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5" name="Freeform 15"/>
          <p:cNvSpPr/>
          <p:nvPr/>
        </p:nvSpPr>
        <p:spPr>
          <a:xfrm rot="4002000" flipH="1" flipV="1">
            <a:off x="15678930" y="3246009"/>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sp>
        <p:nvSpPr>
          <p:cNvPr id="2" name="Freeform 2"/>
          <p:cNvSpPr/>
          <p:nvPr/>
        </p:nvSpPr>
        <p:spPr>
          <a:xfrm>
            <a:off x="-53760" y="6391275"/>
            <a:ext cx="5202621" cy="4114800"/>
          </a:xfrm>
          <a:custGeom>
            <a:avLst/>
            <a:gdLst/>
            <a:ahLst/>
            <a:cxnLst/>
            <a:rect l="l" t="t" r="r" b="b"/>
            <a:pathLst>
              <a:path w="5202621" h="4114800">
                <a:moveTo>
                  <a:pt x="0" y="0"/>
                </a:moveTo>
                <a:lnTo>
                  <a:pt x="5202621" y="0"/>
                </a:lnTo>
                <a:lnTo>
                  <a:pt x="52026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085379" y="6391275"/>
            <a:ext cx="5202621" cy="4114800"/>
          </a:xfrm>
          <a:custGeom>
            <a:avLst/>
            <a:gdLst/>
            <a:ahLst/>
            <a:cxnLst/>
            <a:rect l="l" t="t" r="r" b="b"/>
            <a:pathLst>
              <a:path w="5202621" h="4114800">
                <a:moveTo>
                  <a:pt x="5202621" y="0"/>
                </a:moveTo>
                <a:lnTo>
                  <a:pt x="0" y="0"/>
                </a:lnTo>
                <a:lnTo>
                  <a:pt x="0" y="4114800"/>
                </a:lnTo>
                <a:lnTo>
                  <a:pt x="5202621" y="4114800"/>
                </a:lnTo>
                <a:lnTo>
                  <a:pt x="520262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443114" y="9370626"/>
            <a:ext cx="20456088" cy="1851799"/>
            <a:chOff x="0" y="0"/>
            <a:chExt cx="5387612" cy="487716"/>
          </a:xfrm>
        </p:grpSpPr>
        <p:sp>
          <p:nvSpPr>
            <p:cNvPr id="5" name="Freeform 5"/>
            <p:cNvSpPr/>
            <p:nvPr/>
          </p:nvSpPr>
          <p:spPr>
            <a:xfrm>
              <a:off x="0" y="0"/>
              <a:ext cx="5387612" cy="487716"/>
            </a:xfrm>
            <a:custGeom>
              <a:avLst/>
              <a:gdLst/>
              <a:ahLst/>
              <a:cxnLst/>
              <a:rect l="l" t="t" r="r" b="b"/>
              <a:pathLst>
                <a:path w="5387612" h="487716">
                  <a:moveTo>
                    <a:pt x="0" y="0"/>
                  </a:moveTo>
                  <a:lnTo>
                    <a:pt x="5387612" y="0"/>
                  </a:lnTo>
                  <a:lnTo>
                    <a:pt x="5387612" y="487716"/>
                  </a:lnTo>
                  <a:lnTo>
                    <a:pt x="0" y="487716"/>
                  </a:lnTo>
                  <a:close/>
                </a:path>
              </a:pathLst>
            </a:custGeom>
            <a:solidFill>
              <a:srgbClr val="DE7A57"/>
            </a:solidFill>
          </p:spPr>
        </p:sp>
        <p:sp>
          <p:nvSpPr>
            <p:cNvPr id="6" name="TextBox 6"/>
            <p:cNvSpPr txBox="1"/>
            <p:nvPr/>
          </p:nvSpPr>
          <p:spPr>
            <a:xfrm>
              <a:off x="0" y="-38100"/>
              <a:ext cx="5387612" cy="5258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53760" y="-1104900"/>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547550" y="2860864"/>
            <a:ext cx="13192900" cy="3781425"/>
          </a:xfrm>
          <a:prstGeom prst="rect">
            <a:avLst/>
          </a:prstGeom>
        </p:spPr>
        <p:txBody>
          <a:bodyPr lIns="0" tIns="0" rIns="0" bIns="0" rtlCol="0" anchor="t">
            <a:spAutoFit/>
          </a:bodyPr>
          <a:lstStyle/>
          <a:p>
            <a:pPr algn="ctr">
              <a:lnSpc>
                <a:spcPts val="14985"/>
              </a:lnSpc>
            </a:pPr>
            <a:r>
              <a:rPr lang="en-US" sz="12487" b="1">
                <a:solidFill>
                  <a:srgbClr val="FFFFFF"/>
                </a:solidFill>
                <a:latin typeface="B612 Bold"/>
                <a:ea typeface="B612 Bold"/>
                <a:cs typeface="B612 Bold"/>
                <a:sym typeface="B612 Bold"/>
              </a:rPr>
              <a:t>ADA YANG MAU</a:t>
            </a:r>
          </a:p>
          <a:p>
            <a:pPr algn="ctr">
              <a:lnSpc>
                <a:spcPts val="14985"/>
              </a:lnSpc>
            </a:pPr>
            <a:r>
              <a:rPr lang="en-US" sz="12487" b="1">
                <a:solidFill>
                  <a:srgbClr val="FFFFFF"/>
                </a:solidFill>
                <a:latin typeface="B612 Bold"/>
                <a:ea typeface="B612 Bold"/>
                <a:cs typeface="B612 Bold"/>
                <a:sym typeface="B612 Bold"/>
              </a:rPr>
              <a:t>BERTANYA?</a:t>
            </a:r>
          </a:p>
        </p:txBody>
      </p:sp>
      <p:sp>
        <p:nvSpPr>
          <p:cNvPr id="9" name="Freeform 9"/>
          <p:cNvSpPr/>
          <p:nvPr/>
        </p:nvSpPr>
        <p:spPr>
          <a:xfrm flipH="1" flipV="1">
            <a:off x="13085379" y="-110490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93637" y="3963152"/>
            <a:ext cx="1368063" cy="1567324"/>
          </a:xfrm>
          <a:custGeom>
            <a:avLst/>
            <a:gdLst/>
            <a:ahLst/>
            <a:cxnLst/>
            <a:rect l="l" t="t" r="r" b="b"/>
            <a:pathLst>
              <a:path w="1368063" h="1567324">
                <a:moveTo>
                  <a:pt x="1368063" y="0"/>
                </a:moveTo>
                <a:lnTo>
                  <a:pt x="0" y="0"/>
                </a:lnTo>
                <a:lnTo>
                  <a:pt x="0" y="1567324"/>
                </a:lnTo>
                <a:lnTo>
                  <a:pt x="1368063" y="1567324"/>
                </a:lnTo>
                <a:lnTo>
                  <a:pt x="13680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826300" y="3963152"/>
            <a:ext cx="1368063" cy="1567324"/>
          </a:xfrm>
          <a:custGeom>
            <a:avLst/>
            <a:gdLst/>
            <a:ahLst/>
            <a:cxnLst/>
            <a:rect l="l" t="t" r="r" b="b"/>
            <a:pathLst>
              <a:path w="1368063" h="1567324">
                <a:moveTo>
                  <a:pt x="0" y="0"/>
                </a:moveTo>
                <a:lnTo>
                  <a:pt x="1368063" y="0"/>
                </a:lnTo>
                <a:lnTo>
                  <a:pt x="1368063" y="1567324"/>
                </a:lnTo>
                <a:lnTo>
                  <a:pt x="0" y="15673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8445" y="2246899"/>
            <a:ext cx="14986703" cy="0"/>
          </a:xfrm>
          <a:prstGeom prst="line">
            <a:avLst/>
          </a:prstGeom>
          <a:ln w="47625" cap="flat">
            <a:solidFill>
              <a:srgbClr val="515594"/>
            </a:solidFill>
            <a:prstDash val="solid"/>
            <a:headEnd type="none" w="sm" len="sm"/>
            <a:tailEnd type="none" w="sm" len="sm"/>
          </a:ln>
        </p:spPr>
      </p:sp>
      <p:sp>
        <p:nvSpPr>
          <p:cNvPr id="3" name="Freeform 3"/>
          <p:cNvSpPr/>
          <p:nvPr/>
        </p:nvSpPr>
        <p:spPr>
          <a:xfrm flipH="1">
            <a:off x="9117411" y="1028700"/>
            <a:ext cx="8920034" cy="8401050"/>
          </a:xfrm>
          <a:custGeom>
            <a:avLst/>
            <a:gdLst/>
            <a:ahLst/>
            <a:cxnLst/>
            <a:rect l="l" t="t" r="r" b="b"/>
            <a:pathLst>
              <a:path w="8920034" h="8401050">
                <a:moveTo>
                  <a:pt x="8920034" y="0"/>
                </a:moveTo>
                <a:lnTo>
                  <a:pt x="0" y="0"/>
                </a:lnTo>
                <a:lnTo>
                  <a:pt x="0" y="8401050"/>
                </a:lnTo>
                <a:lnTo>
                  <a:pt x="8920034" y="8401050"/>
                </a:lnTo>
                <a:lnTo>
                  <a:pt x="892003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98445" y="9401175"/>
            <a:ext cx="19484891" cy="1800985"/>
            <a:chOff x="0" y="0"/>
            <a:chExt cx="5131823" cy="474334"/>
          </a:xfrm>
        </p:grpSpPr>
        <p:sp>
          <p:nvSpPr>
            <p:cNvPr id="5" name="Freeform 5"/>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6" name="TextBox 6"/>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5400000" flipH="1" flipV="1">
            <a:off x="7305534" y="7122010"/>
            <a:ext cx="471657" cy="1801890"/>
          </a:xfrm>
          <a:custGeom>
            <a:avLst/>
            <a:gdLst/>
            <a:ahLst/>
            <a:cxnLst/>
            <a:rect l="l" t="t" r="r" b="b"/>
            <a:pathLst>
              <a:path w="471657" h="1801890">
                <a:moveTo>
                  <a:pt x="471657" y="1801890"/>
                </a:moveTo>
                <a:lnTo>
                  <a:pt x="0" y="1801890"/>
                </a:lnTo>
                <a:lnTo>
                  <a:pt x="0" y="0"/>
                </a:lnTo>
                <a:lnTo>
                  <a:pt x="471657" y="0"/>
                </a:lnTo>
                <a:lnTo>
                  <a:pt x="471657" y="180189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612733" y="-2494443"/>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flipH="1" flipV="1">
            <a:off x="13698112" y="-2494443"/>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943241" y="2874985"/>
            <a:ext cx="7650295" cy="4270331"/>
          </a:xfrm>
          <a:prstGeom prst="rect">
            <a:avLst/>
          </a:prstGeom>
        </p:spPr>
        <p:txBody>
          <a:bodyPr lIns="0" tIns="0" rIns="0" bIns="0" rtlCol="0" anchor="t">
            <a:spAutoFit/>
          </a:bodyPr>
          <a:lstStyle/>
          <a:p>
            <a:pPr algn="l">
              <a:lnSpc>
                <a:spcPts val="15841"/>
              </a:lnSpc>
            </a:pPr>
            <a:r>
              <a:rPr lang="en-US" sz="13201" b="1">
                <a:solidFill>
                  <a:srgbClr val="3B3D69"/>
                </a:solidFill>
                <a:latin typeface="Luciole Bold"/>
                <a:ea typeface="Luciole Bold"/>
                <a:cs typeface="Luciole Bold"/>
                <a:sym typeface="Luciole Bold"/>
              </a:rPr>
              <a:t>TERIMA KASIH</a:t>
            </a:r>
          </a:p>
        </p:txBody>
      </p:sp>
      <p:sp>
        <p:nvSpPr>
          <p:cNvPr id="11" name="Freeform 11"/>
          <p:cNvSpPr/>
          <p:nvPr/>
        </p:nvSpPr>
        <p:spPr>
          <a:xfrm>
            <a:off x="7020408" y="5282567"/>
            <a:ext cx="1060865" cy="1215382"/>
          </a:xfrm>
          <a:custGeom>
            <a:avLst/>
            <a:gdLst/>
            <a:ahLst/>
            <a:cxnLst/>
            <a:rect l="l" t="t" r="r" b="b"/>
            <a:pathLst>
              <a:path w="1060865" h="1215382">
                <a:moveTo>
                  <a:pt x="0" y="0"/>
                </a:moveTo>
                <a:lnTo>
                  <a:pt x="1060864" y="0"/>
                </a:lnTo>
                <a:lnTo>
                  <a:pt x="1060864" y="1215382"/>
                </a:lnTo>
                <a:lnTo>
                  <a:pt x="0" y="12153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6299422" y="1303378"/>
            <a:ext cx="752897" cy="862558"/>
          </a:xfrm>
          <a:custGeom>
            <a:avLst/>
            <a:gdLst/>
            <a:ahLst/>
            <a:cxnLst/>
            <a:rect l="l" t="t" r="r" b="b"/>
            <a:pathLst>
              <a:path w="752897" h="862558">
                <a:moveTo>
                  <a:pt x="0" y="0"/>
                </a:moveTo>
                <a:lnTo>
                  <a:pt x="752897" y="0"/>
                </a:lnTo>
                <a:lnTo>
                  <a:pt x="752897" y="862558"/>
                </a:lnTo>
                <a:lnTo>
                  <a:pt x="0" y="8625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sp>
        <p:nvSpPr>
          <p:cNvPr id="2" name="Freeform 2"/>
          <p:cNvSpPr/>
          <p:nvPr/>
        </p:nvSpPr>
        <p:spPr>
          <a:xfrm>
            <a:off x="-53760" y="6391275"/>
            <a:ext cx="5202621" cy="4114800"/>
          </a:xfrm>
          <a:custGeom>
            <a:avLst/>
            <a:gdLst/>
            <a:ahLst/>
            <a:cxnLst/>
            <a:rect l="l" t="t" r="r" b="b"/>
            <a:pathLst>
              <a:path w="5202621" h="4114800">
                <a:moveTo>
                  <a:pt x="0" y="0"/>
                </a:moveTo>
                <a:lnTo>
                  <a:pt x="5202621" y="0"/>
                </a:lnTo>
                <a:lnTo>
                  <a:pt x="52026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085379" y="6391275"/>
            <a:ext cx="5202621" cy="4114800"/>
          </a:xfrm>
          <a:custGeom>
            <a:avLst/>
            <a:gdLst/>
            <a:ahLst/>
            <a:cxnLst/>
            <a:rect l="l" t="t" r="r" b="b"/>
            <a:pathLst>
              <a:path w="5202621" h="4114800">
                <a:moveTo>
                  <a:pt x="5202621" y="0"/>
                </a:moveTo>
                <a:lnTo>
                  <a:pt x="0" y="0"/>
                </a:lnTo>
                <a:lnTo>
                  <a:pt x="0" y="4114800"/>
                </a:lnTo>
                <a:lnTo>
                  <a:pt x="5202621" y="4114800"/>
                </a:lnTo>
                <a:lnTo>
                  <a:pt x="520262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443114" y="9370626"/>
            <a:ext cx="20456088" cy="1851799"/>
            <a:chOff x="0" y="0"/>
            <a:chExt cx="5387612" cy="487716"/>
          </a:xfrm>
        </p:grpSpPr>
        <p:sp>
          <p:nvSpPr>
            <p:cNvPr id="5" name="Freeform 5"/>
            <p:cNvSpPr/>
            <p:nvPr/>
          </p:nvSpPr>
          <p:spPr>
            <a:xfrm>
              <a:off x="0" y="0"/>
              <a:ext cx="5387612" cy="487716"/>
            </a:xfrm>
            <a:custGeom>
              <a:avLst/>
              <a:gdLst/>
              <a:ahLst/>
              <a:cxnLst/>
              <a:rect l="l" t="t" r="r" b="b"/>
              <a:pathLst>
                <a:path w="5387612" h="487716">
                  <a:moveTo>
                    <a:pt x="0" y="0"/>
                  </a:moveTo>
                  <a:lnTo>
                    <a:pt x="5387612" y="0"/>
                  </a:lnTo>
                  <a:lnTo>
                    <a:pt x="5387612" y="487716"/>
                  </a:lnTo>
                  <a:lnTo>
                    <a:pt x="0" y="487716"/>
                  </a:lnTo>
                  <a:close/>
                </a:path>
              </a:pathLst>
            </a:custGeom>
            <a:solidFill>
              <a:srgbClr val="DE7A57"/>
            </a:solidFill>
          </p:spPr>
        </p:sp>
        <p:sp>
          <p:nvSpPr>
            <p:cNvPr id="6" name="TextBox 6"/>
            <p:cNvSpPr txBox="1"/>
            <p:nvPr/>
          </p:nvSpPr>
          <p:spPr>
            <a:xfrm>
              <a:off x="0" y="-38100"/>
              <a:ext cx="5387612" cy="5258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53760" y="-1104900"/>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493790" y="1142999"/>
            <a:ext cx="13192900" cy="7648576"/>
          </a:xfrm>
          <a:prstGeom prst="rect">
            <a:avLst/>
          </a:prstGeom>
        </p:spPr>
        <p:txBody>
          <a:bodyPr lIns="0" tIns="0" rIns="0" bIns="0" rtlCol="0" anchor="t">
            <a:spAutoFit/>
          </a:bodyPr>
          <a:lstStyle/>
          <a:p>
            <a:pPr algn="ctr">
              <a:lnSpc>
                <a:spcPts val="10080"/>
              </a:lnSpc>
            </a:pPr>
            <a:r>
              <a:rPr lang="en-US" sz="8400" b="1">
                <a:solidFill>
                  <a:srgbClr val="FFFFFF"/>
                </a:solidFill>
                <a:latin typeface="B612 Bold"/>
                <a:ea typeface="B612 Bold"/>
                <a:cs typeface="B612 Bold"/>
                <a:sym typeface="B612 Bold"/>
              </a:rPr>
              <a:t>PIHAK-PIHAK BERELASI DAN BUKAN, TRANSFER PRICING DAN METODE KEWAJARAN HARGA TRANSAKSI ANTARA PIHAK BERELASI</a:t>
            </a:r>
          </a:p>
        </p:txBody>
      </p:sp>
      <p:sp>
        <p:nvSpPr>
          <p:cNvPr id="9" name="Freeform 9"/>
          <p:cNvSpPr/>
          <p:nvPr/>
        </p:nvSpPr>
        <p:spPr>
          <a:xfrm flipH="1" flipV="1">
            <a:off x="13085379" y="-110490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93637" y="3963152"/>
            <a:ext cx="1368063" cy="1567324"/>
          </a:xfrm>
          <a:custGeom>
            <a:avLst/>
            <a:gdLst/>
            <a:ahLst/>
            <a:cxnLst/>
            <a:rect l="l" t="t" r="r" b="b"/>
            <a:pathLst>
              <a:path w="1368063" h="1567324">
                <a:moveTo>
                  <a:pt x="1368063" y="0"/>
                </a:moveTo>
                <a:lnTo>
                  <a:pt x="0" y="0"/>
                </a:lnTo>
                <a:lnTo>
                  <a:pt x="0" y="1567324"/>
                </a:lnTo>
                <a:lnTo>
                  <a:pt x="1368063" y="1567324"/>
                </a:lnTo>
                <a:lnTo>
                  <a:pt x="13680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826300" y="3963152"/>
            <a:ext cx="1368063" cy="1567324"/>
          </a:xfrm>
          <a:custGeom>
            <a:avLst/>
            <a:gdLst/>
            <a:ahLst/>
            <a:cxnLst/>
            <a:rect l="l" t="t" r="r" b="b"/>
            <a:pathLst>
              <a:path w="1368063" h="1567324">
                <a:moveTo>
                  <a:pt x="0" y="0"/>
                </a:moveTo>
                <a:lnTo>
                  <a:pt x="1368063" y="0"/>
                </a:lnTo>
                <a:lnTo>
                  <a:pt x="1368063" y="1567324"/>
                </a:lnTo>
                <a:lnTo>
                  <a:pt x="0" y="15673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grpSp>
        <p:nvGrpSpPr>
          <p:cNvPr id="2" name="Group 2"/>
          <p:cNvGrpSpPr/>
          <p:nvPr/>
        </p:nvGrpSpPr>
        <p:grpSpPr>
          <a:xfrm>
            <a:off x="-900234" y="5143500"/>
            <a:ext cx="20088469" cy="6615473"/>
            <a:chOff x="0" y="0"/>
            <a:chExt cx="5290790" cy="1742347"/>
          </a:xfrm>
        </p:grpSpPr>
        <p:sp>
          <p:nvSpPr>
            <p:cNvPr id="3" name="Freeform 3"/>
            <p:cNvSpPr/>
            <p:nvPr/>
          </p:nvSpPr>
          <p:spPr>
            <a:xfrm>
              <a:off x="0" y="0"/>
              <a:ext cx="5290790" cy="1742347"/>
            </a:xfrm>
            <a:custGeom>
              <a:avLst/>
              <a:gdLst/>
              <a:ahLst/>
              <a:cxnLst/>
              <a:rect l="l" t="t" r="r" b="b"/>
              <a:pathLst>
                <a:path w="5290790" h="1742347">
                  <a:moveTo>
                    <a:pt x="0" y="0"/>
                  </a:moveTo>
                  <a:lnTo>
                    <a:pt x="5290790" y="0"/>
                  </a:lnTo>
                  <a:lnTo>
                    <a:pt x="5290790" y="1742347"/>
                  </a:lnTo>
                  <a:lnTo>
                    <a:pt x="0" y="1742347"/>
                  </a:lnTo>
                  <a:close/>
                </a:path>
              </a:pathLst>
            </a:custGeom>
            <a:solidFill>
              <a:srgbClr val="FFFFFF"/>
            </a:solidFill>
          </p:spPr>
        </p:sp>
        <p:sp>
          <p:nvSpPr>
            <p:cNvPr id="4" name="TextBox 4"/>
            <p:cNvSpPr txBox="1"/>
            <p:nvPr/>
          </p:nvSpPr>
          <p:spPr>
            <a:xfrm>
              <a:off x="0" y="-38100"/>
              <a:ext cx="5290790" cy="178044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429898" flipH="1" flipV="1">
            <a:off x="14179256" y="-1570310"/>
            <a:ext cx="5202621" cy="4114800"/>
          </a:xfrm>
          <a:custGeom>
            <a:avLst/>
            <a:gdLst/>
            <a:ahLst/>
            <a:cxnLst/>
            <a:rect l="l" t="t" r="r" b="b"/>
            <a:pathLst>
              <a:path w="5202621" h="4114800">
                <a:moveTo>
                  <a:pt x="5202620" y="4114800"/>
                </a:moveTo>
                <a:lnTo>
                  <a:pt x="0" y="4114800"/>
                </a:lnTo>
                <a:lnTo>
                  <a:pt x="0" y="0"/>
                </a:lnTo>
                <a:lnTo>
                  <a:pt x="5202620" y="0"/>
                </a:lnTo>
                <a:lnTo>
                  <a:pt x="520262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428000" flipV="1">
            <a:off x="-859513" y="-1570310"/>
            <a:ext cx="5202621" cy="4114800"/>
          </a:xfrm>
          <a:custGeom>
            <a:avLst/>
            <a:gdLst/>
            <a:ahLst/>
            <a:cxnLst/>
            <a:rect l="l" t="t" r="r" b="b"/>
            <a:pathLst>
              <a:path w="5202621" h="4114800">
                <a:moveTo>
                  <a:pt x="0" y="4114800"/>
                </a:moveTo>
                <a:lnTo>
                  <a:pt x="5202620" y="4114800"/>
                </a:lnTo>
                <a:lnTo>
                  <a:pt x="520262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639899" y="3004986"/>
            <a:ext cx="8151154" cy="6253314"/>
            <a:chOff x="0" y="0"/>
            <a:chExt cx="2456476" cy="1884532"/>
          </a:xfrm>
        </p:grpSpPr>
        <p:sp>
          <p:nvSpPr>
            <p:cNvPr id="8" name="Freeform 8"/>
            <p:cNvSpPr/>
            <p:nvPr/>
          </p:nvSpPr>
          <p:spPr>
            <a:xfrm>
              <a:off x="0" y="0"/>
              <a:ext cx="2456476" cy="1884532"/>
            </a:xfrm>
            <a:custGeom>
              <a:avLst/>
              <a:gdLst/>
              <a:ahLst/>
              <a:cxnLst/>
              <a:rect l="l" t="t" r="r" b="b"/>
              <a:pathLst>
                <a:path w="2456476" h="1884532">
                  <a:moveTo>
                    <a:pt x="28494" y="0"/>
                  </a:moveTo>
                  <a:lnTo>
                    <a:pt x="2427982" y="0"/>
                  </a:lnTo>
                  <a:cubicBezTo>
                    <a:pt x="2435539" y="0"/>
                    <a:pt x="2442787" y="3002"/>
                    <a:pt x="2448130" y="8346"/>
                  </a:cubicBezTo>
                  <a:cubicBezTo>
                    <a:pt x="2453474" y="13689"/>
                    <a:pt x="2456476" y="20937"/>
                    <a:pt x="2456476" y="28494"/>
                  </a:cubicBezTo>
                  <a:lnTo>
                    <a:pt x="2456476" y="1856039"/>
                  </a:lnTo>
                  <a:cubicBezTo>
                    <a:pt x="2456476" y="1871775"/>
                    <a:pt x="2443719" y="1884532"/>
                    <a:pt x="2427982" y="1884532"/>
                  </a:cubicBezTo>
                  <a:lnTo>
                    <a:pt x="28494" y="1884532"/>
                  </a:lnTo>
                  <a:cubicBezTo>
                    <a:pt x="12757" y="1884532"/>
                    <a:pt x="0" y="1871775"/>
                    <a:pt x="0" y="1856039"/>
                  </a:cubicBezTo>
                  <a:lnTo>
                    <a:pt x="0" y="28494"/>
                  </a:lnTo>
                  <a:cubicBezTo>
                    <a:pt x="0" y="12757"/>
                    <a:pt x="12757" y="0"/>
                    <a:pt x="28494" y="0"/>
                  </a:cubicBezTo>
                  <a:close/>
                </a:path>
              </a:pathLst>
            </a:custGeom>
            <a:solidFill>
              <a:srgbClr val="DE7A57"/>
            </a:solidFill>
            <a:ln w="38100" cap="rnd">
              <a:solidFill>
                <a:srgbClr val="515594"/>
              </a:solidFill>
              <a:prstDash val="solid"/>
              <a:round/>
            </a:ln>
          </p:spPr>
        </p:sp>
        <p:sp>
          <p:nvSpPr>
            <p:cNvPr id="9" name="TextBox 9"/>
            <p:cNvSpPr txBox="1"/>
            <p:nvPr/>
          </p:nvSpPr>
          <p:spPr>
            <a:xfrm>
              <a:off x="0" y="-38100"/>
              <a:ext cx="2456476" cy="192263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987144" y="3183655"/>
            <a:ext cx="7425619" cy="5943601"/>
          </a:xfrm>
          <a:prstGeom prst="rect">
            <a:avLst/>
          </a:prstGeom>
        </p:spPr>
        <p:txBody>
          <a:bodyPr lIns="0" tIns="0" rIns="0" bIns="0" rtlCol="0" anchor="t">
            <a:spAutoFit/>
          </a:bodyPr>
          <a:lstStyle/>
          <a:p>
            <a:pPr algn="just">
              <a:lnSpc>
                <a:spcPts val="4200"/>
              </a:lnSpc>
            </a:pPr>
            <a:r>
              <a:rPr lang="en-US" sz="3500" b="1">
                <a:solidFill>
                  <a:srgbClr val="3B3D69"/>
                </a:solidFill>
                <a:latin typeface="Luciole Bold"/>
                <a:ea typeface="Luciole Bold"/>
                <a:cs typeface="Luciole Bold"/>
                <a:sym typeface="Luciole Bold"/>
              </a:rPr>
              <a:t>Pihak berelasi</a:t>
            </a:r>
            <a:r>
              <a:rPr lang="en-US" sz="3500">
                <a:solidFill>
                  <a:srgbClr val="3B3D69"/>
                </a:solidFill>
                <a:latin typeface="Luciole"/>
                <a:ea typeface="Luciole"/>
                <a:cs typeface="Luciole"/>
                <a:sym typeface="Luciole"/>
              </a:rPr>
              <a:t> adalah dua atau lebih entitas atau individu yang memiliki hubungan istimewa (hubungan kepemilikan, pengendalian atau keluarga) yang dapat memengaruhi penentuan harga atau syarat transaksi.</a:t>
            </a:r>
          </a:p>
          <a:p>
            <a:pPr algn="just">
              <a:lnSpc>
                <a:spcPts val="4200"/>
              </a:lnSpc>
            </a:pPr>
            <a:r>
              <a:rPr lang="en-US" sz="3500">
                <a:solidFill>
                  <a:srgbClr val="3B3D69"/>
                </a:solidFill>
                <a:latin typeface="Luciole"/>
                <a:ea typeface="Luciole"/>
                <a:cs typeface="Luciole"/>
                <a:sym typeface="Luciole"/>
              </a:rPr>
              <a:t>Transaksi antara pihak berelasi berpotensi tidak mencerminkan harga pasar wajar karena adanya kepentingan tertentu. </a:t>
            </a:r>
          </a:p>
        </p:txBody>
      </p:sp>
      <p:sp>
        <p:nvSpPr>
          <p:cNvPr id="11" name="TextBox 11"/>
          <p:cNvSpPr txBox="1"/>
          <p:nvPr/>
        </p:nvSpPr>
        <p:spPr>
          <a:xfrm>
            <a:off x="1015439" y="-52916"/>
            <a:ext cx="16156286" cy="2751441"/>
          </a:xfrm>
          <a:prstGeom prst="rect">
            <a:avLst/>
          </a:prstGeom>
        </p:spPr>
        <p:txBody>
          <a:bodyPr lIns="0" tIns="0" rIns="0" bIns="0" rtlCol="0" anchor="t">
            <a:spAutoFit/>
          </a:bodyPr>
          <a:lstStyle/>
          <a:p>
            <a:pPr algn="ctr">
              <a:lnSpc>
                <a:spcPts val="11002"/>
              </a:lnSpc>
            </a:pPr>
            <a:r>
              <a:rPr lang="en-US" sz="7858" b="1">
                <a:solidFill>
                  <a:srgbClr val="FFFFFF"/>
                </a:solidFill>
                <a:latin typeface="B612 Bold"/>
                <a:ea typeface="B612 Bold"/>
                <a:cs typeface="B612 Bold"/>
                <a:sym typeface="B612 Bold"/>
              </a:rPr>
              <a:t>PENGERTIAN PIHAK BERELASI DAN BUKAN BERELASI</a:t>
            </a:r>
          </a:p>
        </p:txBody>
      </p:sp>
      <p:sp>
        <p:nvSpPr>
          <p:cNvPr id="12" name="Freeform 12"/>
          <p:cNvSpPr/>
          <p:nvPr/>
        </p:nvSpPr>
        <p:spPr>
          <a:xfrm>
            <a:off x="13243788" y="1009367"/>
            <a:ext cx="688517" cy="788801"/>
          </a:xfrm>
          <a:custGeom>
            <a:avLst/>
            <a:gdLst/>
            <a:ahLst/>
            <a:cxnLst/>
            <a:rect l="l" t="t" r="r" b="b"/>
            <a:pathLst>
              <a:path w="688517" h="788801">
                <a:moveTo>
                  <a:pt x="0" y="0"/>
                </a:moveTo>
                <a:lnTo>
                  <a:pt x="688517" y="0"/>
                </a:lnTo>
                <a:lnTo>
                  <a:pt x="688517" y="788801"/>
                </a:lnTo>
                <a:lnTo>
                  <a:pt x="0" y="7888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4355695" y="1009367"/>
            <a:ext cx="688517" cy="788801"/>
          </a:xfrm>
          <a:custGeom>
            <a:avLst/>
            <a:gdLst/>
            <a:ahLst/>
            <a:cxnLst/>
            <a:rect l="l" t="t" r="r" b="b"/>
            <a:pathLst>
              <a:path w="688517" h="788801">
                <a:moveTo>
                  <a:pt x="688517" y="0"/>
                </a:moveTo>
                <a:lnTo>
                  <a:pt x="0" y="0"/>
                </a:lnTo>
                <a:lnTo>
                  <a:pt x="0" y="788801"/>
                </a:lnTo>
                <a:lnTo>
                  <a:pt x="688517" y="788801"/>
                </a:lnTo>
                <a:lnTo>
                  <a:pt x="688517"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254881" y="9689856"/>
            <a:ext cx="9403643" cy="1194288"/>
            <a:chOff x="0" y="0"/>
            <a:chExt cx="2476680" cy="314545"/>
          </a:xfrm>
        </p:grpSpPr>
        <p:sp>
          <p:nvSpPr>
            <p:cNvPr id="15" name="Freeform 15"/>
            <p:cNvSpPr/>
            <p:nvPr/>
          </p:nvSpPr>
          <p:spPr>
            <a:xfrm>
              <a:off x="0" y="0"/>
              <a:ext cx="2476680" cy="314545"/>
            </a:xfrm>
            <a:custGeom>
              <a:avLst/>
              <a:gdLst/>
              <a:ahLst/>
              <a:cxnLst/>
              <a:rect l="l" t="t" r="r" b="b"/>
              <a:pathLst>
                <a:path w="2476680" h="314545">
                  <a:moveTo>
                    <a:pt x="0" y="0"/>
                  </a:moveTo>
                  <a:lnTo>
                    <a:pt x="2476680" y="0"/>
                  </a:lnTo>
                  <a:lnTo>
                    <a:pt x="2476680" y="314545"/>
                  </a:lnTo>
                  <a:lnTo>
                    <a:pt x="0" y="314545"/>
                  </a:lnTo>
                  <a:close/>
                </a:path>
              </a:pathLst>
            </a:custGeom>
            <a:solidFill>
              <a:srgbClr val="DE7A57"/>
            </a:solidFill>
          </p:spPr>
        </p:sp>
        <p:sp>
          <p:nvSpPr>
            <p:cNvPr id="16" name="TextBox 16"/>
            <p:cNvSpPr txBox="1"/>
            <p:nvPr/>
          </p:nvSpPr>
          <p:spPr>
            <a:xfrm>
              <a:off x="0" y="-38100"/>
              <a:ext cx="2476680" cy="35264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139238" y="9689856"/>
            <a:ext cx="9403643" cy="1194288"/>
            <a:chOff x="0" y="0"/>
            <a:chExt cx="2476680" cy="314545"/>
          </a:xfrm>
        </p:grpSpPr>
        <p:sp>
          <p:nvSpPr>
            <p:cNvPr id="18" name="Freeform 18"/>
            <p:cNvSpPr/>
            <p:nvPr/>
          </p:nvSpPr>
          <p:spPr>
            <a:xfrm>
              <a:off x="0" y="0"/>
              <a:ext cx="2476680" cy="314545"/>
            </a:xfrm>
            <a:custGeom>
              <a:avLst/>
              <a:gdLst/>
              <a:ahLst/>
              <a:cxnLst/>
              <a:rect l="l" t="t" r="r" b="b"/>
              <a:pathLst>
                <a:path w="2476680" h="314545">
                  <a:moveTo>
                    <a:pt x="0" y="0"/>
                  </a:moveTo>
                  <a:lnTo>
                    <a:pt x="2476680" y="0"/>
                  </a:lnTo>
                  <a:lnTo>
                    <a:pt x="2476680" y="314545"/>
                  </a:lnTo>
                  <a:lnTo>
                    <a:pt x="0" y="314545"/>
                  </a:lnTo>
                  <a:close/>
                </a:path>
              </a:pathLst>
            </a:custGeom>
            <a:solidFill>
              <a:srgbClr val="515594"/>
            </a:solidFill>
          </p:spPr>
        </p:sp>
        <p:sp>
          <p:nvSpPr>
            <p:cNvPr id="19" name="TextBox 19"/>
            <p:cNvSpPr txBox="1"/>
            <p:nvPr/>
          </p:nvSpPr>
          <p:spPr>
            <a:xfrm>
              <a:off x="0" y="-38100"/>
              <a:ext cx="2476680" cy="35264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765482" y="3004986"/>
            <a:ext cx="8151154" cy="6253314"/>
            <a:chOff x="0" y="0"/>
            <a:chExt cx="2456476" cy="1884532"/>
          </a:xfrm>
        </p:grpSpPr>
        <p:sp>
          <p:nvSpPr>
            <p:cNvPr id="21" name="Freeform 21"/>
            <p:cNvSpPr/>
            <p:nvPr/>
          </p:nvSpPr>
          <p:spPr>
            <a:xfrm>
              <a:off x="0" y="0"/>
              <a:ext cx="2456476" cy="1884532"/>
            </a:xfrm>
            <a:custGeom>
              <a:avLst/>
              <a:gdLst/>
              <a:ahLst/>
              <a:cxnLst/>
              <a:rect l="l" t="t" r="r" b="b"/>
              <a:pathLst>
                <a:path w="2456476" h="1884532">
                  <a:moveTo>
                    <a:pt x="28494" y="0"/>
                  </a:moveTo>
                  <a:lnTo>
                    <a:pt x="2427982" y="0"/>
                  </a:lnTo>
                  <a:cubicBezTo>
                    <a:pt x="2435539" y="0"/>
                    <a:pt x="2442787" y="3002"/>
                    <a:pt x="2448130" y="8346"/>
                  </a:cubicBezTo>
                  <a:cubicBezTo>
                    <a:pt x="2453474" y="13689"/>
                    <a:pt x="2456476" y="20937"/>
                    <a:pt x="2456476" y="28494"/>
                  </a:cubicBezTo>
                  <a:lnTo>
                    <a:pt x="2456476" y="1856039"/>
                  </a:lnTo>
                  <a:cubicBezTo>
                    <a:pt x="2456476" y="1871775"/>
                    <a:pt x="2443719" y="1884532"/>
                    <a:pt x="2427982" y="1884532"/>
                  </a:cubicBezTo>
                  <a:lnTo>
                    <a:pt x="28494" y="1884532"/>
                  </a:lnTo>
                  <a:cubicBezTo>
                    <a:pt x="12757" y="1884532"/>
                    <a:pt x="0" y="1871775"/>
                    <a:pt x="0" y="1856039"/>
                  </a:cubicBezTo>
                  <a:lnTo>
                    <a:pt x="0" y="28494"/>
                  </a:lnTo>
                  <a:cubicBezTo>
                    <a:pt x="0" y="12757"/>
                    <a:pt x="12757" y="0"/>
                    <a:pt x="28494" y="0"/>
                  </a:cubicBezTo>
                  <a:close/>
                </a:path>
              </a:pathLst>
            </a:custGeom>
            <a:solidFill>
              <a:srgbClr val="DE7A57"/>
            </a:solidFill>
            <a:ln w="38100" cap="rnd">
              <a:solidFill>
                <a:srgbClr val="515594"/>
              </a:solidFill>
              <a:prstDash val="solid"/>
              <a:round/>
            </a:ln>
          </p:spPr>
        </p:sp>
        <p:sp>
          <p:nvSpPr>
            <p:cNvPr id="22" name="TextBox 22"/>
            <p:cNvSpPr txBox="1"/>
            <p:nvPr/>
          </p:nvSpPr>
          <p:spPr>
            <a:xfrm>
              <a:off x="0" y="-38100"/>
              <a:ext cx="2456476" cy="1922632"/>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0219496" y="3183655"/>
            <a:ext cx="7425619" cy="5943601"/>
          </a:xfrm>
          <a:prstGeom prst="rect">
            <a:avLst/>
          </a:prstGeom>
        </p:spPr>
        <p:txBody>
          <a:bodyPr lIns="0" tIns="0" rIns="0" bIns="0" rtlCol="0" anchor="t">
            <a:spAutoFit/>
          </a:bodyPr>
          <a:lstStyle/>
          <a:p>
            <a:pPr algn="just">
              <a:lnSpc>
                <a:spcPts val="4200"/>
              </a:lnSpc>
            </a:pPr>
            <a:r>
              <a:rPr lang="en-US" sz="3500" b="1">
                <a:solidFill>
                  <a:srgbClr val="3B3D69"/>
                </a:solidFill>
                <a:latin typeface="Luciole Bold"/>
                <a:ea typeface="Luciole Bold"/>
                <a:cs typeface="Luciole Bold"/>
                <a:sym typeface="Luciole Bold"/>
              </a:rPr>
              <a:t>Pihak tidak berelasi </a:t>
            </a:r>
            <a:r>
              <a:rPr lang="en-US" sz="3500">
                <a:solidFill>
                  <a:srgbClr val="3B3D69"/>
                </a:solidFill>
                <a:latin typeface="Luciole"/>
                <a:ea typeface="Luciole"/>
                <a:cs typeface="Luciole"/>
                <a:sym typeface="Luciole"/>
              </a:rPr>
              <a:t>adalah entitas atau individu yang bertransaksi secara independen tanpa pengaruh pengendalian atau hubungan khusus.</a:t>
            </a:r>
          </a:p>
          <a:p>
            <a:pPr algn="just">
              <a:lnSpc>
                <a:spcPts val="4200"/>
              </a:lnSpc>
            </a:pPr>
            <a:r>
              <a:rPr lang="en-US" sz="3500">
                <a:solidFill>
                  <a:srgbClr val="3B3D69"/>
                </a:solidFill>
                <a:latin typeface="Luciole"/>
                <a:ea typeface="Luciole"/>
                <a:cs typeface="Luciole"/>
                <a:sym typeface="Luciole"/>
              </a:rPr>
              <a:t>Harga dan syarat transaksi antara pihak tidak berelasi umumnya mencerminkan kondisi pasar wajar karena masing-masing pihak berorientasi pada keuntungan sendiri.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sp>
        <p:nvSpPr>
          <p:cNvPr id="2" name="TextBox 2"/>
          <p:cNvSpPr txBox="1"/>
          <p:nvPr/>
        </p:nvSpPr>
        <p:spPr>
          <a:xfrm>
            <a:off x="3484122" y="3549867"/>
            <a:ext cx="11349636" cy="5006975"/>
          </a:xfrm>
          <a:prstGeom prst="rect">
            <a:avLst/>
          </a:prstGeom>
        </p:spPr>
        <p:txBody>
          <a:bodyPr lIns="0" tIns="0" rIns="0" bIns="0" rtlCol="0" anchor="t">
            <a:spAutoFit/>
          </a:bodyPr>
          <a:lstStyle/>
          <a:p>
            <a:pPr algn="just">
              <a:lnSpc>
                <a:spcPts val="4900"/>
              </a:lnSpc>
            </a:pPr>
            <a:r>
              <a:rPr lang="en-US" sz="3500" b="1">
                <a:solidFill>
                  <a:srgbClr val="FFFFFF"/>
                </a:solidFill>
                <a:latin typeface="Luciole Bold"/>
                <a:ea typeface="Luciole Bold"/>
                <a:cs typeface="Luciole Bold"/>
                <a:sym typeface="Luciole Bold"/>
              </a:rPr>
              <a:t>Transfer pricing</a:t>
            </a:r>
            <a:r>
              <a:rPr lang="en-US" sz="3500">
                <a:solidFill>
                  <a:srgbClr val="FFFFFF"/>
                </a:solidFill>
                <a:latin typeface="Luciole"/>
                <a:ea typeface="Luciole"/>
                <a:cs typeface="Luciole"/>
                <a:sym typeface="Luciole"/>
              </a:rPr>
              <a:t> adalah penetapan harga dalam transaksi antar pihak berelasi, baik dalam lingkup nasional maupun internasional.</a:t>
            </a:r>
          </a:p>
          <a:p>
            <a:pPr algn="just">
              <a:lnSpc>
                <a:spcPts val="4900"/>
              </a:lnSpc>
            </a:pPr>
            <a:r>
              <a:rPr lang="en-US" sz="3500">
                <a:solidFill>
                  <a:srgbClr val="FFFFFF"/>
                </a:solidFill>
                <a:latin typeface="Luciole"/>
                <a:ea typeface="Luciole"/>
                <a:cs typeface="Luciole"/>
                <a:sym typeface="Luciole"/>
              </a:rPr>
              <a:t>Tujuan awalnya adalah efisiensi internal antar divisi atau entitas dalam satu grup usaha, tetapi dalam praktik perpajakan, transfer pricing sering menjadi isu karena dapat digunakan untuk menggeser laba ke negara dengan tarif pajak lebih rendah.</a:t>
            </a:r>
          </a:p>
        </p:txBody>
      </p:sp>
      <p:grpSp>
        <p:nvGrpSpPr>
          <p:cNvPr id="3" name="Group 3"/>
          <p:cNvGrpSpPr/>
          <p:nvPr/>
        </p:nvGrpSpPr>
        <p:grpSpPr>
          <a:xfrm>
            <a:off x="-1443114" y="9370626"/>
            <a:ext cx="20456088" cy="1851799"/>
            <a:chOff x="0" y="0"/>
            <a:chExt cx="5387612" cy="487716"/>
          </a:xfrm>
        </p:grpSpPr>
        <p:sp>
          <p:nvSpPr>
            <p:cNvPr id="4" name="Freeform 4"/>
            <p:cNvSpPr/>
            <p:nvPr/>
          </p:nvSpPr>
          <p:spPr>
            <a:xfrm>
              <a:off x="0" y="0"/>
              <a:ext cx="5387612" cy="487716"/>
            </a:xfrm>
            <a:custGeom>
              <a:avLst/>
              <a:gdLst/>
              <a:ahLst/>
              <a:cxnLst/>
              <a:rect l="l" t="t" r="r" b="b"/>
              <a:pathLst>
                <a:path w="5387612" h="487716">
                  <a:moveTo>
                    <a:pt x="0" y="0"/>
                  </a:moveTo>
                  <a:lnTo>
                    <a:pt x="5387612" y="0"/>
                  </a:lnTo>
                  <a:lnTo>
                    <a:pt x="5387612" y="487716"/>
                  </a:lnTo>
                  <a:lnTo>
                    <a:pt x="0" y="487716"/>
                  </a:lnTo>
                  <a:close/>
                </a:path>
              </a:pathLst>
            </a:custGeom>
            <a:solidFill>
              <a:srgbClr val="DE7A57"/>
            </a:solidFill>
          </p:spPr>
        </p:sp>
        <p:sp>
          <p:nvSpPr>
            <p:cNvPr id="5" name="TextBox 5"/>
            <p:cNvSpPr txBox="1"/>
            <p:nvPr/>
          </p:nvSpPr>
          <p:spPr>
            <a:xfrm>
              <a:off x="0" y="-38100"/>
              <a:ext cx="5387612" cy="5258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06106" y="3692742"/>
            <a:ext cx="2609932" cy="3890142"/>
          </a:xfrm>
          <a:custGeom>
            <a:avLst/>
            <a:gdLst/>
            <a:ahLst/>
            <a:cxnLst/>
            <a:rect l="l" t="t" r="r" b="b"/>
            <a:pathLst>
              <a:path w="2609932" h="3890142">
                <a:moveTo>
                  <a:pt x="0" y="0"/>
                </a:moveTo>
                <a:lnTo>
                  <a:pt x="2609932" y="0"/>
                </a:lnTo>
                <a:lnTo>
                  <a:pt x="2609932" y="3890142"/>
                </a:lnTo>
                <a:lnTo>
                  <a:pt x="0" y="3890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5371962" y="3692742"/>
            <a:ext cx="2609932" cy="3890142"/>
          </a:xfrm>
          <a:custGeom>
            <a:avLst/>
            <a:gdLst/>
            <a:ahLst/>
            <a:cxnLst/>
            <a:rect l="l" t="t" r="r" b="b"/>
            <a:pathLst>
              <a:path w="2609932" h="3890142">
                <a:moveTo>
                  <a:pt x="2609932" y="0"/>
                </a:moveTo>
                <a:lnTo>
                  <a:pt x="0" y="0"/>
                </a:lnTo>
                <a:lnTo>
                  <a:pt x="0" y="3890142"/>
                </a:lnTo>
                <a:lnTo>
                  <a:pt x="2609932" y="3890142"/>
                </a:lnTo>
                <a:lnTo>
                  <a:pt x="260993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4256446" y="504537"/>
            <a:ext cx="9804988" cy="2658051"/>
          </a:xfrm>
          <a:prstGeom prst="rect">
            <a:avLst/>
          </a:prstGeom>
        </p:spPr>
        <p:txBody>
          <a:bodyPr lIns="0" tIns="0" rIns="0" bIns="0" rtlCol="0" anchor="t">
            <a:spAutoFit/>
          </a:bodyPr>
          <a:lstStyle/>
          <a:p>
            <a:pPr algn="ctr">
              <a:lnSpc>
                <a:spcPts val="10686"/>
              </a:lnSpc>
            </a:pPr>
            <a:r>
              <a:rPr lang="en-US" sz="7633" b="1">
                <a:solidFill>
                  <a:srgbClr val="FFFFFF"/>
                </a:solidFill>
                <a:latin typeface="B612 Bold"/>
                <a:ea typeface="B612 Bold"/>
                <a:cs typeface="B612 Bold"/>
                <a:sym typeface="B612 Bold"/>
              </a:rPr>
              <a:t>PENGERTIAN TRANSFER PRICING</a:t>
            </a:r>
          </a:p>
        </p:txBody>
      </p:sp>
      <p:sp>
        <p:nvSpPr>
          <p:cNvPr id="9" name="Freeform 9"/>
          <p:cNvSpPr/>
          <p:nvPr/>
        </p:nvSpPr>
        <p:spPr>
          <a:xfrm>
            <a:off x="14031554" y="1444510"/>
            <a:ext cx="787264" cy="901930"/>
          </a:xfrm>
          <a:custGeom>
            <a:avLst/>
            <a:gdLst/>
            <a:ahLst/>
            <a:cxnLst/>
            <a:rect l="l" t="t" r="r" b="b"/>
            <a:pathLst>
              <a:path w="787264" h="901930">
                <a:moveTo>
                  <a:pt x="0" y="0"/>
                </a:moveTo>
                <a:lnTo>
                  <a:pt x="787264" y="0"/>
                </a:lnTo>
                <a:lnTo>
                  <a:pt x="787264" y="901930"/>
                </a:lnTo>
                <a:lnTo>
                  <a:pt x="0" y="901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3469182" y="1444510"/>
            <a:ext cx="787264" cy="901930"/>
          </a:xfrm>
          <a:custGeom>
            <a:avLst/>
            <a:gdLst/>
            <a:ahLst/>
            <a:cxnLst/>
            <a:rect l="l" t="t" r="r" b="b"/>
            <a:pathLst>
              <a:path w="787264" h="901930">
                <a:moveTo>
                  <a:pt x="787264" y="0"/>
                </a:moveTo>
                <a:lnTo>
                  <a:pt x="0" y="0"/>
                </a:lnTo>
                <a:lnTo>
                  <a:pt x="0" y="901930"/>
                </a:lnTo>
                <a:lnTo>
                  <a:pt x="787264" y="901930"/>
                </a:lnTo>
                <a:lnTo>
                  <a:pt x="78726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V="1">
            <a:off x="-146816" y="-2209800"/>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flipH="1" flipV="1">
            <a:off x="13232195" y="-220980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9312" y="3999606"/>
            <a:ext cx="4879715" cy="2346014"/>
            <a:chOff x="0" y="0"/>
            <a:chExt cx="1415029" cy="680302"/>
          </a:xfrm>
        </p:grpSpPr>
        <p:sp>
          <p:nvSpPr>
            <p:cNvPr id="3" name="Freeform 3"/>
            <p:cNvSpPr/>
            <p:nvPr/>
          </p:nvSpPr>
          <p:spPr>
            <a:xfrm>
              <a:off x="0" y="0"/>
              <a:ext cx="1415029" cy="680301"/>
            </a:xfrm>
            <a:custGeom>
              <a:avLst/>
              <a:gdLst/>
              <a:ahLst/>
              <a:cxnLst/>
              <a:rect l="l" t="t" r="r" b="b"/>
              <a:pathLst>
                <a:path w="1415029" h="680301">
                  <a:moveTo>
                    <a:pt x="52356" y="0"/>
                  </a:moveTo>
                  <a:lnTo>
                    <a:pt x="1362673" y="0"/>
                  </a:lnTo>
                  <a:cubicBezTo>
                    <a:pt x="1376559" y="0"/>
                    <a:pt x="1389875" y="5516"/>
                    <a:pt x="1399694" y="15335"/>
                  </a:cubicBezTo>
                  <a:cubicBezTo>
                    <a:pt x="1409513" y="25153"/>
                    <a:pt x="1415029" y="38470"/>
                    <a:pt x="1415029" y="52356"/>
                  </a:cubicBezTo>
                  <a:lnTo>
                    <a:pt x="1415029" y="627945"/>
                  </a:lnTo>
                  <a:cubicBezTo>
                    <a:pt x="1415029" y="641831"/>
                    <a:pt x="1409513" y="655148"/>
                    <a:pt x="1399694" y="664967"/>
                  </a:cubicBezTo>
                  <a:cubicBezTo>
                    <a:pt x="1389875" y="674785"/>
                    <a:pt x="1376559" y="680301"/>
                    <a:pt x="1362673" y="680301"/>
                  </a:cubicBezTo>
                  <a:lnTo>
                    <a:pt x="52356" y="680301"/>
                  </a:lnTo>
                  <a:cubicBezTo>
                    <a:pt x="38470" y="680301"/>
                    <a:pt x="25153" y="674785"/>
                    <a:pt x="15335" y="664967"/>
                  </a:cubicBezTo>
                  <a:cubicBezTo>
                    <a:pt x="5516" y="655148"/>
                    <a:pt x="0" y="641831"/>
                    <a:pt x="0" y="627945"/>
                  </a:cubicBezTo>
                  <a:lnTo>
                    <a:pt x="0" y="52356"/>
                  </a:lnTo>
                  <a:cubicBezTo>
                    <a:pt x="0" y="38470"/>
                    <a:pt x="5516" y="25153"/>
                    <a:pt x="15335" y="15335"/>
                  </a:cubicBezTo>
                  <a:cubicBezTo>
                    <a:pt x="25153" y="5516"/>
                    <a:pt x="38470" y="0"/>
                    <a:pt x="52356" y="0"/>
                  </a:cubicBezTo>
                  <a:close/>
                </a:path>
              </a:pathLst>
            </a:custGeom>
            <a:solidFill>
              <a:srgbClr val="515594"/>
            </a:solidFill>
            <a:ln w="38100" cap="rnd">
              <a:solidFill>
                <a:srgbClr val="3B3D69"/>
              </a:solidFill>
              <a:prstDash val="solid"/>
              <a:round/>
            </a:ln>
          </p:spPr>
        </p:sp>
        <p:sp>
          <p:nvSpPr>
            <p:cNvPr id="4" name="TextBox 4"/>
            <p:cNvSpPr txBox="1"/>
            <p:nvPr/>
          </p:nvSpPr>
          <p:spPr>
            <a:xfrm>
              <a:off x="0" y="-38100"/>
              <a:ext cx="1415029" cy="71840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V="1">
            <a:off x="-106590" y="-2400368"/>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flipV="1">
            <a:off x="13191969" y="-2400368"/>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598445" y="9401175"/>
            <a:ext cx="19484891" cy="1800985"/>
            <a:chOff x="0" y="0"/>
            <a:chExt cx="5131823" cy="474334"/>
          </a:xfrm>
        </p:grpSpPr>
        <p:sp>
          <p:nvSpPr>
            <p:cNvPr id="8" name="Freeform 8"/>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9" name="TextBox 9"/>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028700" y="678747"/>
            <a:ext cx="16230600" cy="1035685"/>
          </a:xfrm>
          <a:prstGeom prst="rect">
            <a:avLst/>
          </a:prstGeom>
        </p:spPr>
        <p:txBody>
          <a:bodyPr lIns="0" tIns="0" rIns="0" bIns="0" rtlCol="0" anchor="t">
            <a:spAutoFit/>
          </a:bodyPr>
          <a:lstStyle/>
          <a:p>
            <a:pPr algn="ctr">
              <a:lnSpc>
                <a:spcPts val="8539"/>
              </a:lnSpc>
            </a:pPr>
            <a:r>
              <a:rPr lang="en-US" sz="6099" b="1">
                <a:solidFill>
                  <a:srgbClr val="515594"/>
                </a:solidFill>
                <a:latin typeface="B612 Bold"/>
                <a:ea typeface="B612 Bold"/>
                <a:cs typeface="B612 Bold"/>
                <a:sym typeface="B612 Bold"/>
              </a:rPr>
              <a:t>METODE PENENTUAN KEWAJARAN HARGA</a:t>
            </a:r>
          </a:p>
        </p:txBody>
      </p:sp>
      <p:sp>
        <p:nvSpPr>
          <p:cNvPr id="11" name="TextBox 11"/>
          <p:cNvSpPr txBox="1"/>
          <p:nvPr/>
        </p:nvSpPr>
        <p:spPr>
          <a:xfrm>
            <a:off x="1016386" y="2876482"/>
            <a:ext cx="16484093" cy="548220"/>
          </a:xfrm>
          <a:prstGeom prst="rect">
            <a:avLst/>
          </a:prstGeom>
        </p:spPr>
        <p:txBody>
          <a:bodyPr lIns="0" tIns="0" rIns="0" bIns="0" rtlCol="0" anchor="t">
            <a:spAutoFit/>
          </a:bodyPr>
          <a:lstStyle/>
          <a:p>
            <a:pPr algn="ctr">
              <a:lnSpc>
                <a:spcPts val="4451"/>
              </a:lnSpc>
            </a:pPr>
            <a:r>
              <a:rPr lang="en-US" sz="3179" b="1">
                <a:solidFill>
                  <a:srgbClr val="3B3D69"/>
                </a:solidFill>
                <a:latin typeface="B612 Bold"/>
                <a:ea typeface="B612 Bold"/>
                <a:cs typeface="B612 Bold"/>
                <a:sym typeface="B612 Bold"/>
              </a:rPr>
              <a:t>METODE YANG DIGUNAKAN MENURUT OECD DAN PMK NO.22/PMK.03/2020:</a:t>
            </a:r>
          </a:p>
        </p:txBody>
      </p:sp>
      <p:sp>
        <p:nvSpPr>
          <p:cNvPr id="12" name="TextBox 12"/>
          <p:cNvSpPr txBox="1"/>
          <p:nvPr/>
        </p:nvSpPr>
        <p:spPr>
          <a:xfrm>
            <a:off x="1392531" y="4225595"/>
            <a:ext cx="4702158" cy="2105025"/>
          </a:xfrm>
          <a:prstGeom prst="rect">
            <a:avLst/>
          </a:prstGeom>
        </p:spPr>
        <p:txBody>
          <a:bodyPr lIns="0" tIns="0" rIns="0" bIns="0" rtlCol="0" anchor="t">
            <a:spAutoFit/>
          </a:bodyPr>
          <a:lstStyle/>
          <a:p>
            <a:pPr algn="ctr">
              <a:lnSpc>
                <a:spcPts val="2399"/>
              </a:lnSpc>
            </a:pPr>
            <a:r>
              <a:rPr lang="en-US" sz="1999" b="1">
                <a:solidFill>
                  <a:srgbClr val="FFFFFF"/>
                </a:solidFill>
                <a:latin typeface="Luciole Bold"/>
                <a:ea typeface="Luciole Bold"/>
                <a:cs typeface="Luciole Bold"/>
                <a:sym typeface="Luciole Bold"/>
              </a:rPr>
              <a:t>Comparable Uncontrolled Price (CUP) Method</a:t>
            </a:r>
          </a:p>
          <a:p>
            <a:pPr algn="ctr">
              <a:lnSpc>
                <a:spcPts val="2399"/>
              </a:lnSpc>
            </a:pPr>
            <a:endParaRPr lang="en-US" sz="1999" b="1">
              <a:solidFill>
                <a:srgbClr val="FFFFFF"/>
              </a:solidFill>
              <a:latin typeface="Luciole Bold"/>
              <a:ea typeface="Luciole Bold"/>
              <a:cs typeface="Luciole Bold"/>
              <a:sym typeface="Luciole Bold"/>
            </a:endParaRPr>
          </a:p>
          <a:p>
            <a:pPr algn="just">
              <a:lnSpc>
                <a:spcPts val="2399"/>
              </a:lnSpc>
            </a:pPr>
            <a:r>
              <a:rPr lang="en-US" sz="1999">
                <a:solidFill>
                  <a:srgbClr val="FFFFFF"/>
                </a:solidFill>
                <a:latin typeface="Luciole"/>
                <a:ea typeface="Luciole"/>
                <a:cs typeface="Luciole"/>
                <a:sym typeface="Luciole"/>
              </a:rPr>
              <a:t>Membandingkan harga transaksi antar pihak berelasi dengan harga transaksi sejenis antar pihak independen.</a:t>
            </a:r>
          </a:p>
        </p:txBody>
      </p:sp>
      <p:sp>
        <p:nvSpPr>
          <p:cNvPr id="13" name="TextBox 13"/>
          <p:cNvSpPr txBox="1"/>
          <p:nvPr/>
        </p:nvSpPr>
        <p:spPr>
          <a:xfrm>
            <a:off x="1847834" y="1666807"/>
            <a:ext cx="14821197" cy="1276350"/>
          </a:xfrm>
          <a:prstGeom prst="rect">
            <a:avLst/>
          </a:prstGeom>
        </p:spPr>
        <p:txBody>
          <a:bodyPr lIns="0" tIns="0" rIns="0" bIns="0" rtlCol="0" anchor="t">
            <a:spAutoFit/>
          </a:bodyPr>
          <a:lstStyle/>
          <a:p>
            <a:pPr algn="ctr">
              <a:lnSpc>
                <a:spcPts val="3288"/>
              </a:lnSpc>
            </a:pPr>
            <a:r>
              <a:rPr lang="en-US" sz="2740">
                <a:solidFill>
                  <a:srgbClr val="DE7A57"/>
                </a:solidFill>
                <a:latin typeface="Luciole"/>
                <a:ea typeface="Luciole"/>
                <a:cs typeface="Luciole"/>
                <a:sym typeface="Luciole"/>
              </a:rPr>
              <a:t>Prinsip ini digunakan untuk memastikan bahwa harga transaksi antar pihak berelasi setara dengan harga yang akan diterapkan antar pihak independen dalam kondisi sebanding.</a:t>
            </a:r>
          </a:p>
        </p:txBody>
      </p:sp>
      <p:grpSp>
        <p:nvGrpSpPr>
          <p:cNvPr id="14" name="Group 14"/>
          <p:cNvGrpSpPr/>
          <p:nvPr/>
        </p:nvGrpSpPr>
        <p:grpSpPr>
          <a:xfrm>
            <a:off x="6704142" y="3970493"/>
            <a:ext cx="4879715" cy="2346014"/>
            <a:chOff x="0" y="0"/>
            <a:chExt cx="1415029" cy="680302"/>
          </a:xfrm>
        </p:grpSpPr>
        <p:sp>
          <p:nvSpPr>
            <p:cNvPr id="15" name="Freeform 15"/>
            <p:cNvSpPr/>
            <p:nvPr/>
          </p:nvSpPr>
          <p:spPr>
            <a:xfrm>
              <a:off x="0" y="0"/>
              <a:ext cx="1415029" cy="680301"/>
            </a:xfrm>
            <a:custGeom>
              <a:avLst/>
              <a:gdLst/>
              <a:ahLst/>
              <a:cxnLst/>
              <a:rect l="l" t="t" r="r" b="b"/>
              <a:pathLst>
                <a:path w="1415029" h="680301">
                  <a:moveTo>
                    <a:pt x="52356" y="0"/>
                  </a:moveTo>
                  <a:lnTo>
                    <a:pt x="1362673" y="0"/>
                  </a:lnTo>
                  <a:cubicBezTo>
                    <a:pt x="1376559" y="0"/>
                    <a:pt x="1389875" y="5516"/>
                    <a:pt x="1399694" y="15335"/>
                  </a:cubicBezTo>
                  <a:cubicBezTo>
                    <a:pt x="1409513" y="25153"/>
                    <a:pt x="1415029" y="38470"/>
                    <a:pt x="1415029" y="52356"/>
                  </a:cubicBezTo>
                  <a:lnTo>
                    <a:pt x="1415029" y="627945"/>
                  </a:lnTo>
                  <a:cubicBezTo>
                    <a:pt x="1415029" y="641831"/>
                    <a:pt x="1409513" y="655148"/>
                    <a:pt x="1399694" y="664967"/>
                  </a:cubicBezTo>
                  <a:cubicBezTo>
                    <a:pt x="1389875" y="674785"/>
                    <a:pt x="1376559" y="680301"/>
                    <a:pt x="1362673" y="680301"/>
                  </a:cubicBezTo>
                  <a:lnTo>
                    <a:pt x="52356" y="680301"/>
                  </a:lnTo>
                  <a:cubicBezTo>
                    <a:pt x="38470" y="680301"/>
                    <a:pt x="25153" y="674785"/>
                    <a:pt x="15335" y="664967"/>
                  </a:cubicBezTo>
                  <a:cubicBezTo>
                    <a:pt x="5516" y="655148"/>
                    <a:pt x="0" y="641831"/>
                    <a:pt x="0" y="627945"/>
                  </a:cubicBezTo>
                  <a:lnTo>
                    <a:pt x="0" y="52356"/>
                  </a:lnTo>
                  <a:cubicBezTo>
                    <a:pt x="0" y="38470"/>
                    <a:pt x="5516" y="25153"/>
                    <a:pt x="15335" y="15335"/>
                  </a:cubicBezTo>
                  <a:cubicBezTo>
                    <a:pt x="25153" y="5516"/>
                    <a:pt x="38470" y="0"/>
                    <a:pt x="52356" y="0"/>
                  </a:cubicBezTo>
                  <a:close/>
                </a:path>
              </a:pathLst>
            </a:custGeom>
            <a:solidFill>
              <a:srgbClr val="515594"/>
            </a:solidFill>
            <a:ln w="38100" cap="rnd">
              <a:solidFill>
                <a:srgbClr val="3B3D69"/>
              </a:solidFill>
              <a:prstDash val="solid"/>
              <a:round/>
            </a:ln>
          </p:spPr>
        </p:sp>
        <p:sp>
          <p:nvSpPr>
            <p:cNvPr id="16" name="TextBox 16"/>
            <p:cNvSpPr txBox="1"/>
            <p:nvPr/>
          </p:nvSpPr>
          <p:spPr>
            <a:xfrm>
              <a:off x="0" y="-38100"/>
              <a:ext cx="1415029" cy="71840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6792921" y="4225595"/>
            <a:ext cx="4702158" cy="1514475"/>
          </a:xfrm>
          <a:prstGeom prst="rect">
            <a:avLst/>
          </a:prstGeom>
        </p:spPr>
        <p:txBody>
          <a:bodyPr lIns="0" tIns="0" rIns="0" bIns="0" rtlCol="0" anchor="t">
            <a:spAutoFit/>
          </a:bodyPr>
          <a:lstStyle/>
          <a:p>
            <a:pPr algn="ctr">
              <a:lnSpc>
                <a:spcPts val="2399"/>
              </a:lnSpc>
            </a:pPr>
            <a:r>
              <a:rPr lang="en-US" sz="1999" b="1">
                <a:solidFill>
                  <a:srgbClr val="FFFFFF"/>
                </a:solidFill>
                <a:latin typeface="Luciole Bold"/>
                <a:ea typeface="Luciole Bold"/>
                <a:cs typeface="Luciole Bold"/>
                <a:sym typeface="Luciole Bold"/>
              </a:rPr>
              <a:t>Resale Price Method (RPM)</a:t>
            </a:r>
          </a:p>
          <a:p>
            <a:pPr algn="ctr">
              <a:lnSpc>
                <a:spcPts val="2399"/>
              </a:lnSpc>
            </a:pPr>
            <a:endParaRPr lang="en-US" sz="1999" b="1">
              <a:solidFill>
                <a:srgbClr val="FFFFFF"/>
              </a:solidFill>
              <a:latin typeface="Luciole Bold"/>
              <a:ea typeface="Luciole Bold"/>
              <a:cs typeface="Luciole Bold"/>
              <a:sym typeface="Luciole Bold"/>
            </a:endParaRPr>
          </a:p>
          <a:p>
            <a:pPr algn="ctr">
              <a:lnSpc>
                <a:spcPts val="2399"/>
              </a:lnSpc>
            </a:pPr>
            <a:r>
              <a:rPr lang="en-US" sz="1999">
                <a:solidFill>
                  <a:srgbClr val="FFFFFF"/>
                </a:solidFill>
                <a:latin typeface="Luciole"/>
                <a:ea typeface="Luciole"/>
                <a:cs typeface="Luciole"/>
                <a:sym typeface="Luciole"/>
              </a:rPr>
              <a:t>Menggunakan harga jual kembali kepada pihak independen dikurangi margin laba kotor wajar.</a:t>
            </a:r>
          </a:p>
        </p:txBody>
      </p:sp>
      <p:grpSp>
        <p:nvGrpSpPr>
          <p:cNvPr id="18" name="Group 18"/>
          <p:cNvGrpSpPr/>
          <p:nvPr/>
        </p:nvGrpSpPr>
        <p:grpSpPr>
          <a:xfrm>
            <a:off x="12222033" y="3970493"/>
            <a:ext cx="4879715" cy="2346014"/>
            <a:chOff x="0" y="0"/>
            <a:chExt cx="1415029" cy="680302"/>
          </a:xfrm>
        </p:grpSpPr>
        <p:sp>
          <p:nvSpPr>
            <p:cNvPr id="19" name="Freeform 19"/>
            <p:cNvSpPr/>
            <p:nvPr/>
          </p:nvSpPr>
          <p:spPr>
            <a:xfrm>
              <a:off x="0" y="0"/>
              <a:ext cx="1415029" cy="680301"/>
            </a:xfrm>
            <a:custGeom>
              <a:avLst/>
              <a:gdLst/>
              <a:ahLst/>
              <a:cxnLst/>
              <a:rect l="l" t="t" r="r" b="b"/>
              <a:pathLst>
                <a:path w="1415029" h="680301">
                  <a:moveTo>
                    <a:pt x="52356" y="0"/>
                  </a:moveTo>
                  <a:lnTo>
                    <a:pt x="1362673" y="0"/>
                  </a:lnTo>
                  <a:cubicBezTo>
                    <a:pt x="1376559" y="0"/>
                    <a:pt x="1389875" y="5516"/>
                    <a:pt x="1399694" y="15335"/>
                  </a:cubicBezTo>
                  <a:cubicBezTo>
                    <a:pt x="1409513" y="25153"/>
                    <a:pt x="1415029" y="38470"/>
                    <a:pt x="1415029" y="52356"/>
                  </a:cubicBezTo>
                  <a:lnTo>
                    <a:pt x="1415029" y="627945"/>
                  </a:lnTo>
                  <a:cubicBezTo>
                    <a:pt x="1415029" y="641831"/>
                    <a:pt x="1409513" y="655148"/>
                    <a:pt x="1399694" y="664967"/>
                  </a:cubicBezTo>
                  <a:cubicBezTo>
                    <a:pt x="1389875" y="674785"/>
                    <a:pt x="1376559" y="680301"/>
                    <a:pt x="1362673" y="680301"/>
                  </a:cubicBezTo>
                  <a:lnTo>
                    <a:pt x="52356" y="680301"/>
                  </a:lnTo>
                  <a:cubicBezTo>
                    <a:pt x="38470" y="680301"/>
                    <a:pt x="25153" y="674785"/>
                    <a:pt x="15335" y="664967"/>
                  </a:cubicBezTo>
                  <a:cubicBezTo>
                    <a:pt x="5516" y="655148"/>
                    <a:pt x="0" y="641831"/>
                    <a:pt x="0" y="627945"/>
                  </a:cubicBezTo>
                  <a:lnTo>
                    <a:pt x="0" y="52356"/>
                  </a:lnTo>
                  <a:cubicBezTo>
                    <a:pt x="0" y="38470"/>
                    <a:pt x="5516" y="25153"/>
                    <a:pt x="15335" y="15335"/>
                  </a:cubicBezTo>
                  <a:cubicBezTo>
                    <a:pt x="25153" y="5516"/>
                    <a:pt x="38470" y="0"/>
                    <a:pt x="52356" y="0"/>
                  </a:cubicBezTo>
                  <a:close/>
                </a:path>
              </a:pathLst>
            </a:custGeom>
            <a:solidFill>
              <a:srgbClr val="515594"/>
            </a:solidFill>
            <a:ln w="38100" cap="rnd">
              <a:solidFill>
                <a:srgbClr val="3B3D69"/>
              </a:solidFill>
              <a:prstDash val="solid"/>
              <a:round/>
            </a:ln>
          </p:spPr>
        </p:sp>
        <p:sp>
          <p:nvSpPr>
            <p:cNvPr id="20" name="TextBox 20"/>
            <p:cNvSpPr txBox="1"/>
            <p:nvPr/>
          </p:nvSpPr>
          <p:spPr>
            <a:xfrm>
              <a:off x="0" y="-38100"/>
              <a:ext cx="1415029" cy="718402"/>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2279183" y="4225595"/>
            <a:ext cx="4702158" cy="1514475"/>
          </a:xfrm>
          <a:prstGeom prst="rect">
            <a:avLst/>
          </a:prstGeom>
        </p:spPr>
        <p:txBody>
          <a:bodyPr lIns="0" tIns="0" rIns="0" bIns="0" rtlCol="0" anchor="t">
            <a:spAutoFit/>
          </a:bodyPr>
          <a:lstStyle/>
          <a:p>
            <a:pPr algn="ctr">
              <a:lnSpc>
                <a:spcPts val="2399"/>
              </a:lnSpc>
            </a:pPr>
            <a:r>
              <a:rPr lang="en-US" sz="1999" b="1">
                <a:solidFill>
                  <a:srgbClr val="FFFFFF"/>
                </a:solidFill>
                <a:latin typeface="Luciole Bold"/>
                <a:ea typeface="Luciole Bold"/>
                <a:cs typeface="Luciole Bold"/>
                <a:sym typeface="Luciole Bold"/>
              </a:rPr>
              <a:t>Cost Plus Method (CPM)</a:t>
            </a:r>
          </a:p>
          <a:p>
            <a:pPr algn="ctr">
              <a:lnSpc>
                <a:spcPts val="2399"/>
              </a:lnSpc>
            </a:pPr>
            <a:endParaRPr lang="en-US" sz="1999" b="1">
              <a:solidFill>
                <a:srgbClr val="FFFFFF"/>
              </a:solidFill>
              <a:latin typeface="Luciole Bold"/>
              <a:ea typeface="Luciole Bold"/>
              <a:cs typeface="Luciole Bold"/>
              <a:sym typeface="Luciole Bold"/>
            </a:endParaRPr>
          </a:p>
          <a:p>
            <a:pPr algn="ctr">
              <a:lnSpc>
                <a:spcPts val="2399"/>
              </a:lnSpc>
            </a:pPr>
            <a:r>
              <a:rPr lang="en-US" sz="1999">
                <a:solidFill>
                  <a:srgbClr val="FFFFFF"/>
                </a:solidFill>
                <a:latin typeface="Luciole"/>
                <a:ea typeface="Luciole"/>
                <a:cs typeface="Luciole"/>
                <a:sym typeface="Luciole"/>
              </a:rPr>
              <a:t>Menambahkan margin laba wajar pada biaya produksi atau perolehan barang/jasa.</a:t>
            </a:r>
          </a:p>
        </p:txBody>
      </p:sp>
      <p:grpSp>
        <p:nvGrpSpPr>
          <p:cNvPr id="22" name="Group 22"/>
          <p:cNvGrpSpPr/>
          <p:nvPr/>
        </p:nvGrpSpPr>
        <p:grpSpPr>
          <a:xfrm>
            <a:off x="4004089" y="6700390"/>
            <a:ext cx="4879715" cy="2346014"/>
            <a:chOff x="0" y="0"/>
            <a:chExt cx="1415029" cy="680302"/>
          </a:xfrm>
        </p:grpSpPr>
        <p:sp>
          <p:nvSpPr>
            <p:cNvPr id="23" name="Freeform 23"/>
            <p:cNvSpPr/>
            <p:nvPr/>
          </p:nvSpPr>
          <p:spPr>
            <a:xfrm>
              <a:off x="0" y="0"/>
              <a:ext cx="1415029" cy="680301"/>
            </a:xfrm>
            <a:custGeom>
              <a:avLst/>
              <a:gdLst/>
              <a:ahLst/>
              <a:cxnLst/>
              <a:rect l="l" t="t" r="r" b="b"/>
              <a:pathLst>
                <a:path w="1415029" h="680301">
                  <a:moveTo>
                    <a:pt x="52356" y="0"/>
                  </a:moveTo>
                  <a:lnTo>
                    <a:pt x="1362673" y="0"/>
                  </a:lnTo>
                  <a:cubicBezTo>
                    <a:pt x="1376559" y="0"/>
                    <a:pt x="1389875" y="5516"/>
                    <a:pt x="1399694" y="15335"/>
                  </a:cubicBezTo>
                  <a:cubicBezTo>
                    <a:pt x="1409513" y="25153"/>
                    <a:pt x="1415029" y="38470"/>
                    <a:pt x="1415029" y="52356"/>
                  </a:cubicBezTo>
                  <a:lnTo>
                    <a:pt x="1415029" y="627945"/>
                  </a:lnTo>
                  <a:cubicBezTo>
                    <a:pt x="1415029" y="641831"/>
                    <a:pt x="1409513" y="655148"/>
                    <a:pt x="1399694" y="664967"/>
                  </a:cubicBezTo>
                  <a:cubicBezTo>
                    <a:pt x="1389875" y="674785"/>
                    <a:pt x="1376559" y="680301"/>
                    <a:pt x="1362673" y="680301"/>
                  </a:cubicBezTo>
                  <a:lnTo>
                    <a:pt x="52356" y="680301"/>
                  </a:lnTo>
                  <a:cubicBezTo>
                    <a:pt x="38470" y="680301"/>
                    <a:pt x="25153" y="674785"/>
                    <a:pt x="15335" y="664967"/>
                  </a:cubicBezTo>
                  <a:cubicBezTo>
                    <a:pt x="5516" y="655148"/>
                    <a:pt x="0" y="641831"/>
                    <a:pt x="0" y="627945"/>
                  </a:cubicBezTo>
                  <a:lnTo>
                    <a:pt x="0" y="52356"/>
                  </a:lnTo>
                  <a:cubicBezTo>
                    <a:pt x="0" y="38470"/>
                    <a:pt x="5516" y="25153"/>
                    <a:pt x="15335" y="15335"/>
                  </a:cubicBezTo>
                  <a:cubicBezTo>
                    <a:pt x="25153" y="5516"/>
                    <a:pt x="38470" y="0"/>
                    <a:pt x="52356" y="0"/>
                  </a:cubicBezTo>
                  <a:close/>
                </a:path>
              </a:pathLst>
            </a:custGeom>
            <a:solidFill>
              <a:srgbClr val="515594"/>
            </a:solidFill>
            <a:ln w="38100" cap="rnd">
              <a:solidFill>
                <a:srgbClr val="3B3D69"/>
              </a:solidFill>
              <a:prstDash val="solid"/>
              <a:round/>
            </a:ln>
          </p:spPr>
        </p:sp>
        <p:sp>
          <p:nvSpPr>
            <p:cNvPr id="24" name="TextBox 24"/>
            <p:cNvSpPr txBox="1"/>
            <p:nvPr/>
          </p:nvSpPr>
          <p:spPr>
            <a:xfrm>
              <a:off x="0" y="-38100"/>
              <a:ext cx="1415029" cy="718402"/>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4092867" y="6850445"/>
            <a:ext cx="4702158" cy="2105025"/>
          </a:xfrm>
          <a:prstGeom prst="rect">
            <a:avLst/>
          </a:prstGeom>
        </p:spPr>
        <p:txBody>
          <a:bodyPr lIns="0" tIns="0" rIns="0" bIns="0" rtlCol="0" anchor="t">
            <a:spAutoFit/>
          </a:bodyPr>
          <a:lstStyle/>
          <a:p>
            <a:pPr algn="ctr">
              <a:lnSpc>
                <a:spcPts val="2399"/>
              </a:lnSpc>
            </a:pPr>
            <a:r>
              <a:rPr lang="en-US" sz="1999" b="1">
                <a:solidFill>
                  <a:srgbClr val="FFFFFF"/>
                </a:solidFill>
                <a:latin typeface="Luciole Bold"/>
                <a:ea typeface="Luciole Bold"/>
                <a:cs typeface="Luciole Bold"/>
                <a:sym typeface="Luciole Bold"/>
              </a:rPr>
              <a:t>Transactional Net Margin Method (TNMM)</a:t>
            </a:r>
          </a:p>
          <a:p>
            <a:pPr algn="ctr">
              <a:lnSpc>
                <a:spcPts val="2399"/>
              </a:lnSpc>
            </a:pPr>
            <a:endParaRPr lang="en-US" sz="1999" b="1">
              <a:solidFill>
                <a:srgbClr val="FFFFFF"/>
              </a:solidFill>
              <a:latin typeface="Luciole Bold"/>
              <a:ea typeface="Luciole Bold"/>
              <a:cs typeface="Luciole Bold"/>
              <a:sym typeface="Luciole Bold"/>
            </a:endParaRPr>
          </a:p>
          <a:p>
            <a:pPr algn="ctr">
              <a:lnSpc>
                <a:spcPts val="2399"/>
              </a:lnSpc>
            </a:pPr>
            <a:r>
              <a:rPr lang="en-US" sz="1999">
                <a:solidFill>
                  <a:srgbClr val="FFFFFF"/>
                </a:solidFill>
                <a:latin typeface="Luciole"/>
                <a:ea typeface="Luciole"/>
                <a:cs typeface="Luciole"/>
                <a:sym typeface="Luciole"/>
              </a:rPr>
              <a:t>Membandingkan margin laba bersih dari transaksi pihak berelasi dengan margin laba bersih dari pihak independen sejenis.</a:t>
            </a:r>
          </a:p>
        </p:txBody>
      </p:sp>
      <p:grpSp>
        <p:nvGrpSpPr>
          <p:cNvPr id="26" name="Group 26"/>
          <p:cNvGrpSpPr/>
          <p:nvPr/>
        </p:nvGrpSpPr>
        <p:grpSpPr>
          <a:xfrm>
            <a:off x="9782175" y="6609456"/>
            <a:ext cx="4879715" cy="2346014"/>
            <a:chOff x="0" y="0"/>
            <a:chExt cx="1415029" cy="680302"/>
          </a:xfrm>
        </p:grpSpPr>
        <p:sp>
          <p:nvSpPr>
            <p:cNvPr id="27" name="Freeform 27"/>
            <p:cNvSpPr/>
            <p:nvPr/>
          </p:nvSpPr>
          <p:spPr>
            <a:xfrm>
              <a:off x="0" y="0"/>
              <a:ext cx="1415029" cy="680301"/>
            </a:xfrm>
            <a:custGeom>
              <a:avLst/>
              <a:gdLst/>
              <a:ahLst/>
              <a:cxnLst/>
              <a:rect l="l" t="t" r="r" b="b"/>
              <a:pathLst>
                <a:path w="1415029" h="680301">
                  <a:moveTo>
                    <a:pt x="52356" y="0"/>
                  </a:moveTo>
                  <a:lnTo>
                    <a:pt x="1362673" y="0"/>
                  </a:lnTo>
                  <a:cubicBezTo>
                    <a:pt x="1376559" y="0"/>
                    <a:pt x="1389875" y="5516"/>
                    <a:pt x="1399694" y="15335"/>
                  </a:cubicBezTo>
                  <a:cubicBezTo>
                    <a:pt x="1409513" y="25153"/>
                    <a:pt x="1415029" y="38470"/>
                    <a:pt x="1415029" y="52356"/>
                  </a:cubicBezTo>
                  <a:lnTo>
                    <a:pt x="1415029" y="627945"/>
                  </a:lnTo>
                  <a:cubicBezTo>
                    <a:pt x="1415029" y="641831"/>
                    <a:pt x="1409513" y="655148"/>
                    <a:pt x="1399694" y="664967"/>
                  </a:cubicBezTo>
                  <a:cubicBezTo>
                    <a:pt x="1389875" y="674785"/>
                    <a:pt x="1376559" y="680301"/>
                    <a:pt x="1362673" y="680301"/>
                  </a:cubicBezTo>
                  <a:lnTo>
                    <a:pt x="52356" y="680301"/>
                  </a:lnTo>
                  <a:cubicBezTo>
                    <a:pt x="38470" y="680301"/>
                    <a:pt x="25153" y="674785"/>
                    <a:pt x="15335" y="664967"/>
                  </a:cubicBezTo>
                  <a:cubicBezTo>
                    <a:pt x="5516" y="655148"/>
                    <a:pt x="0" y="641831"/>
                    <a:pt x="0" y="627945"/>
                  </a:cubicBezTo>
                  <a:lnTo>
                    <a:pt x="0" y="52356"/>
                  </a:lnTo>
                  <a:cubicBezTo>
                    <a:pt x="0" y="38470"/>
                    <a:pt x="5516" y="25153"/>
                    <a:pt x="15335" y="15335"/>
                  </a:cubicBezTo>
                  <a:cubicBezTo>
                    <a:pt x="25153" y="5516"/>
                    <a:pt x="38470" y="0"/>
                    <a:pt x="52356" y="0"/>
                  </a:cubicBezTo>
                  <a:close/>
                </a:path>
              </a:pathLst>
            </a:custGeom>
            <a:solidFill>
              <a:srgbClr val="515594"/>
            </a:solidFill>
            <a:ln w="38100" cap="rnd">
              <a:solidFill>
                <a:srgbClr val="3B3D69"/>
              </a:solidFill>
              <a:prstDash val="solid"/>
              <a:round/>
            </a:ln>
          </p:spPr>
        </p:sp>
        <p:sp>
          <p:nvSpPr>
            <p:cNvPr id="28" name="TextBox 28"/>
            <p:cNvSpPr txBox="1"/>
            <p:nvPr/>
          </p:nvSpPr>
          <p:spPr>
            <a:xfrm>
              <a:off x="0" y="-38100"/>
              <a:ext cx="1415029" cy="718402"/>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9928103" y="6850445"/>
            <a:ext cx="4702158" cy="1514475"/>
          </a:xfrm>
          <a:prstGeom prst="rect">
            <a:avLst/>
          </a:prstGeom>
        </p:spPr>
        <p:txBody>
          <a:bodyPr lIns="0" tIns="0" rIns="0" bIns="0" rtlCol="0" anchor="t">
            <a:spAutoFit/>
          </a:bodyPr>
          <a:lstStyle/>
          <a:p>
            <a:pPr algn="ctr">
              <a:lnSpc>
                <a:spcPts val="2399"/>
              </a:lnSpc>
            </a:pPr>
            <a:r>
              <a:rPr lang="en-US" sz="1999" b="1">
                <a:solidFill>
                  <a:srgbClr val="FFFFFF"/>
                </a:solidFill>
                <a:latin typeface="Luciole Bold"/>
                <a:ea typeface="Luciole Bold"/>
                <a:cs typeface="Luciole Bold"/>
                <a:sym typeface="Luciole Bold"/>
              </a:rPr>
              <a:t>Profit Split Method (PSM)</a:t>
            </a:r>
          </a:p>
          <a:p>
            <a:pPr algn="ctr">
              <a:lnSpc>
                <a:spcPts val="2399"/>
              </a:lnSpc>
            </a:pPr>
            <a:endParaRPr lang="en-US" sz="1999" b="1">
              <a:solidFill>
                <a:srgbClr val="FFFFFF"/>
              </a:solidFill>
              <a:latin typeface="Luciole Bold"/>
              <a:ea typeface="Luciole Bold"/>
              <a:cs typeface="Luciole Bold"/>
              <a:sym typeface="Luciole Bold"/>
            </a:endParaRPr>
          </a:p>
          <a:p>
            <a:pPr algn="ctr">
              <a:lnSpc>
                <a:spcPts val="2399"/>
              </a:lnSpc>
            </a:pPr>
            <a:r>
              <a:rPr lang="en-US" sz="1999">
                <a:solidFill>
                  <a:srgbClr val="FFFFFF"/>
                </a:solidFill>
                <a:latin typeface="Luciole"/>
                <a:ea typeface="Luciole"/>
                <a:cs typeface="Luciole"/>
                <a:sym typeface="Luciole"/>
              </a:rPr>
              <a:t>Membagi laba gabungan antar pihak berelasi berdasarkan kontribusi ekonomi masing-masing pihak.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sp>
        <p:nvSpPr>
          <p:cNvPr id="2" name="Freeform 2"/>
          <p:cNvSpPr/>
          <p:nvPr/>
        </p:nvSpPr>
        <p:spPr>
          <a:xfrm>
            <a:off x="-53760" y="6391275"/>
            <a:ext cx="5202621" cy="4114800"/>
          </a:xfrm>
          <a:custGeom>
            <a:avLst/>
            <a:gdLst/>
            <a:ahLst/>
            <a:cxnLst/>
            <a:rect l="l" t="t" r="r" b="b"/>
            <a:pathLst>
              <a:path w="5202621" h="4114800">
                <a:moveTo>
                  <a:pt x="0" y="0"/>
                </a:moveTo>
                <a:lnTo>
                  <a:pt x="5202621" y="0"/>
                </a:lnTo>
                <a:lnTo>
                  <a:pt x="52026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085379" y="6391275"/>
            <a:ext cx="5202621" cy="4114800"/>
          </a:xfrm>
          <a:custGeom>
            <a:avLst/>
            <a:gdLst/>
            <a:ahLst/>
            <a:cxnLst/>
            <a:rect l="l" t="t" r="r" b="b"/>
            <a:pathLst>
              <a:path w="5202621" h="4114800">
                <a:moveTo>
                  <a:pt x="5202621" y="0"/>
                </a:moveTo>
                <a:lnTo>
                  <a:pt x="0" y="0"/>
                </a:lnTo>
                <a:lnTo>
                  <a:pt x="0" y="4114800"/>
                </a:lnTo>
                <a:lnTo>
                  <a:pt x="5202621" y="4114800"/>
                </a:lnTo>
                <a:lnTo>
                  <a:pt x="520262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443114" y="9370626"/>
            <a:ext cx="20456088" cy="1851799"/>
            <a:chOff x="0" y="0"/>
            <a:chExt cx="5387612" cy="487716"/>
          </a:xfrm>
        </p:grpSpPr>
        <p:sp>
          <p:nvSpPr>
            <p:cNvPr id="5" name="Freeform 5"/>
            <p:cNvSpPr/>
            <p:nvPr/>
          </p:nvSpPr>
          <p:spPr>
            <a:xfrm>
              <a:off x="0" y="0"/>
              <a:ext cx="5387612" cy="487716"/>
            </a:xfrm>
            <a:custGeom>
              <a:avLst/>
              <a:gdLst/>
              <a:ahLst/>
              <a:cxnLst/>
              <a:rect l="l" t="t" r="r" b="b"/>
              <a:pathLst>
                <a:path w="5387612" h="487716">
                  <a:moveTo>
                    <a:pt x="0" y="0"/>
                  </a:moveTo>
                  <a:lnTo>
                    <a:pt x="5387612" y="0"/>
                  </a:lnTo>
                  <a:lnTo>
                    <a:pt x="5387612" y="487716"/>
                  </a:lnTo>
                  <a:lnTo>
                    <a:pt x="0" y="487716"/>
                  </a:lnTo>
                  <a:close/>
                </a:path>
              </a:pathLst>
            </a:custGeom>
            <a:solidFill>
              <a:srgbClr val="DE7A57"/>
            </a:solidFill>
          </p:spPr>
        </p:sp>
        <p:sp>
          <p:nvSpPr>
            <p:cNvPr id="6" name="TextBox 6"/>
            <p:cNvSpPr txBox="1"/>
            <p:nvPr/>
          </p:nvSpPr>
          <p:spPr>
            <a:xfrm>
              <a:off x="0" y="-38100"/>
              <a:ext cx="5387612" cy="5258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53760" y="-1104900"/>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547550" y="2203639"/>
            <a:ext cx="13192900" cy="5095875"/>
          </a:xfrm>
          <a:prstGeom prst="rect">
            <a:avLst/>
          </a:prstGeom>
        </p:spPr>
        <p:txBody>
          <a:bodyPr lIns="0" tIns="0" rIns="0" bIns="0" rtlCol="0" anchor="t">
            <a:spAutoFit/>
          </a:bodyPr>
          <a:lstStyle/>
          <a:p>
            <a:pPr algn="ctr">
              <a:lnSpc>
                <a:spcPts val="10080"/>
              </a:lnSpc>
            </a:pPr>
            <a:r>
              <a:rPr lang="en-US" sz="8400" b="1">
                <a:solidFill>
                  <a:srgbClr val="FFFFFF"/>
                </a:solidFill>
                <a:latin typeface="B612 Bold"/>
                <a:ea typeface="B612 Bold"/>
                <a:cs typeface="B612 Bold"/>
                <a:sym typeface="B612 Bold"/>
              </a:rPr>
              <a:t>RUANG LINGKUP PERTIMBANGAN MATA UANG FUNGSIONAL (MUF) </a:t>
            </a:r>
          </a:p>
        </p:txBody>
      </p:sp>
      <p:sp>
        <p:nvSpPr>
          <p:cNvPr id="9" name="Freeform 9"/>
          <p:cNvSpPr/>
          <p:nvPr/>
        </p:nvSpPr>
        <p:spPr>
          <a:xfrm flipH="1" flipV="1">
            <a:off x="13085379" y="-110490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93637" y="3963152"/>
            <a:ext cx="1368063" cy="1567324"/>
          </a:xfrm>
          <a:custGeom>
            <a:avLst/>
            <a:gdLst/>
            <a:ahLst/>
            <a:cxnLst/>
            <a:rect l="l" t="t" r="r" b="b"/>
            <a:pathLst>
              <a:path w="1368063" h="1567324">
                <a:moveTo>
                  <a:pt x="1368063" y="0"/>
                </a:moveTo>
                <a:lnTo>
                  <a:pt x="0" y="0"/>
                </a:lnTo>
                <a:lnTo>
                  <a:pt x="0" y="1567324"/>
                </a:lnTo>
                <a:lnTo>
                  <a:pt x="1368063" y="1567324"/>
                </a:lnTo>
                <a:lnTo>
                  <a:pt x="13680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826300" y="3963152"/>
            <a:ext cx="1368063" cy="1567324"/>
          </a:xfrm>
          <a:custGeom>
            <a:avLst/>
            <a:gdLst/>
            <a:ahLst/>
            <a:cxnLst/>
            <a:rect l="l" t="t" r="r" b="b"/>
            <a:pathLst>
              <a:path w="1368063" h="1567324">
                <a:moveTo>
                  <a:pt x="0" y="0"/>
                </a:moveTo>
                <a:lnTo>
                  <a:pt x="1368063" y="0"/>
                </a:lnTo>
                <a:lnTo>
                  <a:pt x="1368063" y="1567324"/>
                </a:lnTo>
                <a:lnTo>
                  <a:pt x="0" y="15673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8445" y="9401175"/>
            <a:ext cx="19484891" cy="1800985"/>
            <a:chOff x="0" y="0"/>
            <a:chExt cx="5131823" cy="474334"/>
          </a:xfrm>
        </p:grpSpPr>
        <p:sp>
          <p:nvSpPr>
            <p:cNvPr id="3" name="Freeform 3"/>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4" name="TextBox 4"/>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04855" y="3631842"/>
            <a:ext cx="12878291" cy="3168023"/>
          </a:xfrm>
          <a:prstGeom prst="rect">
            <a:avLst/>
          </a:prstGeom>
        </p:spPr>
        <p:txBody>
          <a:bodyPr lIns="0" tIns="0" rIns="0" bIns="0" rtlCol="0" anchor="t">
            <a:spAutoFit/>
          </a:bodyPr>
          <a:lstStyle/>
          <a:p>
            <a:pPr algn="just">
              <a:lnSpc>
                <a:spcPts val="4989"/>
              </a:lnSpc>
            </a:pPr>
            <a:r>
              <a:rPr lang="en-US" sz="3564">
                <a:solidFill>
                  <a:srgbClr val="515594"/>
                </a:solidFill>
                <a:latin typeface="Luciole"/>
                <a:ea typeface="Luciole"/>
                <a:cs typeface="Luciole"/>
                <a:sym typeface="Luciole"/>
              </a:rPr>
              <a:t>Mata Uang Fungsional (MUF) adalah mata uang dari lingkungan ekonomi utama tempat entitas beroperasi. Penentuan MUF sangat penting karena memengaruhi bagaimana transaksi, laporan keuangan, dan kinerja keuangan disajikan.</a:t>
            </a:r>
          </a:p>
        </p:txBody>
      </p:sp>
      <p:sp>
        <p:nvSpPr>
          <p:cNvPr id="6" name="TextBox 6"/>
          <p:cNvSpPr txBox="1"/>
          <p:nvPr/>
        </p:nvSpPr>
        <p:spPr>
          <a:xfrm>
            <a:off x="-1467565" y="1049932"/>
            <a:ext cx="21223131" cy="1219835"/>
          </a:xfrm>
          <a:prstGeom prst="rect">
            <a:avLst/>
          </a:prstGeom>
        </p:spPr>
        <p:txBody>
          <a:bodyPr lIns="0" tIns="0" rIns="0" bIns="0" rtlCol="0" anchor="t">
            <a:spAutoFit/>
          </a:bodyPr>
          <a:lstStyle/>
          <a:p>
            <a:pPr algn="ctr">
              <a:lnSpc>
                <a:spcPts val="9940"/>
              </a:lnSpc>
            </a:pPr>
            <a:r>
              <a:rPr lang="en-US" sz="7100" b="1">
                <a:solidFill>
                  <a:srgbClr val="515594"/>
                </a:solidFill>
                <a:latin typeface="B612 Bold"/>
                <a:ea typeface="B612 Bold"/>
                <a:cs typeface="B612 Bold"/>
                <a:sym typeface="B612 Bold"/>
              </a:rPr>
              <a:t>PENGERTIAN MATA UANG FUNGSIONAL</a:t>
            </a:r>
          </a:p>
        </p:txBody>
      </p:sp>
      <p:sp>
        <p:nvSpPr>
          <p:cNvPr id="7" name="Freeform 7"/>
          <p:cNvSpPr/>
          <p:nvPr/>
        </p:nvSpPr>
        <p:spPr>
          <a:xfrm rot="-5400000" flipV="1">
            <a:off x="-2392721" y="4742465"/>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a:off x="15478100" y="4742465"/>
            <a:ext cx="5202621" cy="4114800"/>
          </a:xfrm>
          <a:custGeom>
            <a:avLst/>
            <a:gdLst/>
            <a:ahLst/>
            <a:cxnLst/>
            <a:rect l="l" t="t" r="r" b="b"/>
            <a:pathLst>
              <a:path w="5202621" h="4114800">
                <a:moveTo>
                  <a:pt x="0" y="0"/>
                </a:moveTo>
                <a:lnTo>
                  <a:pt x="5202621" y="0"/>
                </a:lnTo>
                <a:lnTo>
                  <a:pt x="52026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1836494" y="8295771"/>
            <a:ext cx="320835" cy="320835"/>
          </a:xfrm>
          <a:custGeom>
            <a:avLst/>
            <a:gdLst/>
            <a:ahLst/>
            <a:cxnLst/>
            <a:rect l="l" t="t" r="r" b="b"/>
            <a:pathLst>
              <a:path w="320835" h="320835">
                <a:moveTo>
                  <a:pt x="0" y="0"/>
                </a:moveTo>
                <a:lnTo>
                  <a:pt x="320835" y="0"/>
                </a:lnTo>
                <a:lnTo>
                  <a:pt x="320835" y="320836"/>
                </a:lnTo>
                <a:lnTo>
                  <a:pt x="0" y="320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6120362" y="8295771"/>
            <a:ext cx="320835" cy="320835"/>
          </a:xfrm>
          <a:custGeom>
            <a:avLst/>
            <a:gdLst/>
            <a:ahLst/>
            <a:cxnLst/>
            <a:rect l="l" t="t" r="r" b="b"/>
            <a:pathLst>
              <a:path w="320835" h="320835">
                <a:moveTo>
                  <a:pt x="320835" y="0"/>
                </a:moveTo>
                <a:lnTo>
                  <a:pt x="0" y="0"/>
                </a:lnTo>
                <a:lnTo>
                  <a:pt x="0" y="320836"/>
                </a:lnTo>
                <a:lnTo>
                  <a:pt x="320835" y="320836"/>
                </a:lnTo>
                <a:lnTo>
                  <a:pt x="320835"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8445" y="9401175"/>
            <a:ext cx="19484891" cy="1800985"/>
            <a:chOff x="0" y="0"/>
            <a:chExt cx="5131823" cy="474334"/>
          </a:xfrm>
        </p:grpSpPr>
        <p:sp>
          <p:nvSpPr>
            <p:cNvPr id="3" name="Freeform 3"/>
            <p:cNvSpPr/>
            <p:nvPr/>
          </p:nvSpPr>
          <p:spPr>
            <a:xfrm>
              <a:off x="0" y="0"/>
              <a:ext cx="5131823" cy="474333"/>
            </a:xfrm>
            <a:custGeom>
              <a:avLst/>
              <a:gdLst/>
              <a:ahLst/>
              <a:cxnLst/>
              <a:rect l="l" t="t" r="r" b="b"/>
              <a:pathLst>
                <a:path w="5131823" h="474333">
                  <a:moveTo>
                    <a:pt x="0" y="0"/>
                  </a:moveTo>
                  <a:lnTo>
                    <a:pt x="5131823" y="0"/>
                  </a:lnTo>
                  <a:lnTo>
                    <a:pt x="5131823" y="474333"/>
                  </a:lnTo>
                  <a:lnTo>
                    <a:pt x="0" y="474333"/>
                  </a:lnTo>
                  <a:close/>
                </a:path>
              </a:pathLst>
            </a:custGeom>
            <a:solidFill>
              <a:srgbClr val="515594"/>
            </a:solidFill>
          </p:spPr>
        </p:sp>
        <p:sp>
          <p:nvSpPr>
            <p:cNvPr id="4" name="TextBox 4"/>
            <p:cNvSpPr txBox="1"/>
            <p:nvPr/>
          </p:nvSpPr>
          <p:spPr>
            <a:xfrm>
              <a:off x="0" y="-38100"/>
              <a:ext cx="5131823" cy="51243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023860" y="1093240"/>
            <a:ext cx="12570343" cy="1590675"/>
          </a:xfrm>
          <a:prstGeom prst="rect">
            <a:avLst/>
          </a:prstGeom>
        </p:spPr>
        <p:txBody>
          <a:bodyPr lIns="0" tIns="0" rIns="0" bIns="0" rtlCol="0" anchor="t">
            <a:spAutoFit/>
          </a:bodyPr>
          <a:lstStyle/>
          <a:p>
            <a:pPr algn="ctr">
              <a:lnSpc>
                <a:spcPts val="4200"/>
              </a:lnSpc>
            </a:pPr>
            <a:r>
              <a:rPr lang="en-US" sz="3000" b="1">
                <a:solidFill>
                  <a:srgbClr val="515594"/>
                </a:solidFill>
                <a:latin typeface="B612 Bold"/>
                <a:ea typeface="B612 Bold"/>
                <a:cs typeface="B612 Bold"/>
                <a:sym typeface="B612 Bold"/>
              </a:rPr>
              <a:t>PENENTUAN MUF DIATUR DALAM STANDAR AKUNTANSI (MISALNYA, PSAK 10 ATAU IAS 21) DAN MELIBATKAN PENILAIAN ATAS INDIKATOR PRIMER DAN SEKUNDER YANG RELEVAN.</a:t>
            </a:r>
          </a:p>
        </p:txBody>
      </p:sp>
      <p:grpSp>
        <p:nvGrpSpPr>
          <p:cNvPr id="6" name="Group 6"/>
          <p:cNvGrpSpPr/>
          <p:nvPr/>
        </p:nvGrpSpPr>
        <p:grpSpPr>
          <a:xfrm>
            <a:off x="1028700" y="3283153"/>
            <a:ext cx="7070133" cy="5906260"/>
            <a:chOff x="0" y="0"/>
            <a:chExt cx="1922611" cy="1606114"/>
          </a:xfrm>
        </p:grpSpPr>
        <p:sp>
          <p:nvSpPr>
            <p:cNvPr id="7" name="Freeform 7"/>
            <p:cNvSpPr/>
            <p:nvPr/>
          </p:nvSpPr>
          <p:spPr>
            <a:xfrm>
              <a:off x="0" y="0"/>
              <a:ext cx="1922611" cy="1606114"/>
            </a:xfrm>
            <a:custGeom>
              <a:avLst/>
              <a:gdLst/>
              <a:ahLst/>
              <a:cxnLst/>
              <a:rect l="l" t="t" r="r" b="b"/>
              <a:pathLst>
                <a:path w="1922611" h="1606114">
                  <a:moveTo>
                    <a:pt x="36136" y="0"/>
                  </a:moveTo>
                  <a:lnTo>
                    <a:pt x="1886475" y="0"/>
                  </a:lnTo>
                  <a:cubicBezTo>
                    <a:pt x="1896059" y="0"/>
                    <a:pt x="1905250" y="3807"/>
                    <a:pt x="1912027" y="10584"/>
                  </a:cubicBezTo>
                  <a:cubicBezTo>
                    <a:pt x="1918804" y="17361"/>
                    <a:pt x="1922611" y="26552"/>
                    <a:pt x="1922611" y="36136"/>
                  </a:cubicBezTo>
                  <a:lnTo>
                    <a:pt x="1922611" y="1569978"/>
                  </a:lnTo>
                  <a:cubicBezTo>
                    <a:pt x="1922611" y="1579562"/>
                    <a:pt x="1918804" y="1588754"/>
                    <a:pt x="1912027" y="1595530"/>
                  </a:cubicBezTo>
                  <a:cubicBezTo>
                    <a:pt x="1905250" y="1602307"/>
                    <a:pt x="1896059" y="1606114"/>
                    <a:pt x="1886475" y="1606114"/>
                  </a:cubicBezTo>
                  <a:lnTo>
                    <a:pt x="36136" y="1606114"/>
                  </a:lnTo>
                  <a:cubicBezTo>
                    <a:pt x="26552" y="1606114"/>
                    <a:pt x="17361" y="1602307"/>
                    <a:pt x="10584" y="1595530"/>
                  </a:cubicBezTo>
                  <a:cubicBezTo>
                    <a:pt x="3807" y="1588754"/>
                    <a:pt x="0" y="1579562"/>
                    <a:pt x="0" y="1569978"/>
                  </a:cubicBezTo>
                  <a:lnTo>
                    <a:pt x="0" y="36136"/>
                  </a:lnTo>
                  <a:cubicBezTo>
                    <a:pt x="0" y="26552"/>
                    <a:pt x="3807" y="17361"/>
                    <a:pt x="10584" y="10584"/>
                  </a:cubicBezTo>
                  <a:cubicBezTo>
                    <a:pt x="17361" y="3807"/>
                    <a:pt x="26552" y="0"/>
                    <a:pt x="36136" y="0"/>
                  </a:cubicBezTo>
                  <a:close/>
                </a:path>
              </a:pathLst>
            </a:custGeom>
            <a:solidFill>
              <a:srgbClr val="000000">
                <a:alpha val="0"/>
              </a:srgbClr>
            </a:solidFill>
            <a:ln w="38100" cap="rnd">
              <a:solidFill>
                <a:srgbClr val="DE7A57"/>
              </a:solidFill>
              <a:prstDash val="solid"/>
              <a:round/>
            </a:ln>
          </p:spPr>
        </p:sp>
        <p:sp>
          <p:nvSpPr>
            <p:cNvPr id="8" name="TextBox 8"/>
            <p:cNvSpPr txBox="1"/>
            <p:nvPr/>
          </p:nvSpPr>
          <p:spPr>
            <a:xfrm>
              <a:off x="0" y="-38100"/>
              <a:ext cx="1922611" cy="164421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340730" y="3391165"/>
            <a:ext cx="6354050" cy="5604510"/>
          </a:xfrm>
          <a:prstGeom prst="rect">
            <a:avLst/>
          </a:prstGeom>
        </p:spPr>
        <p:txBody>
          <a:bodyPr lIns="0" tIns="0" rIns="0" bIns="0" rtlCol="0" anchor="t">
            <a:spAutoFit/>
          </a:bodyPr>
          <a:lstStyle/>
          <a:p>
            <a:pPr algn="just">
              <a:lnSpc>
                <a:spcPts val="2940"/>
              </a:lnSpc>
            </a:pPr>
            <a:r>
              <a:rPr lang="en-US" sz="2100" b="1">
                <a:solidFill>
                  <a:srgbClr val="515594"/>
                </a:solidFill>
                <a:latin typeface="Luciole Bold"/>
                <a:ea typeface="Luciole Bold"/>
                <a:cs typeface="Luciole Bold"/>
                <a:sym typeface="Luciole Bold"/>
              </a:rPr>
              <a:t>Indikator Primer (Faktor Utama)</a:t>
            </a:r>
            <a:r>
              <a:rPr lang="en-US" sz="2100">
                <a:solidFill>
                  <a:srgbClr val="515594"/>
                </a:solidFill>
                <a:latin typeface="Luciole"/>
                <a:ea typeface="Luciole"/>
                <a:cs typeface="Luciole"/>
                <a:sym typeface="Luciole"/>
              </a:rPr>
              <a:t> </a:t>
            </a:r>
          </a:p>
          <a:p>
            <a:pPr algn="just">
              <a:lnSpc>
                <a:spcPts val="2940"/>
              </a:lnSpc>
            </a:pPr>
            <a:r>
              <a:rPr lang="en-US" sz="2100">
                <a:solidFill>
                  <a:srgbClr val="515594"/>
                </a:solidFill>
                <a:latin typeface="Luciole"/>
                <a:ea typeface="Luciole"/>
                <a:cs typeface="Luciole"/>
                <a:sym typeface="Luciole"/>
              </a:rPr>
              <a:t>Indikator primer adalah faktor-faktor yang paling berpengaruh dalam penentuan MUF:</a:t>
            </a:r>
          </a:p>
          <a:p>
            <a:pPr algn="just">
              <a:lnSpc>
                <a:spcPts val="2940"/>
              </a:lnSpc>
            </a:pPr>
            <a:r>
              <a:rPr lang="en-US" sz="2100">
                <a:solidFill>
                  <a:srgbClr val="515594"/>
                </a:solidFill>
                <a:latin typeface="Luciole"/>
                <a:ea typeface="Luciole"/>
                <a:cs typeface="Luciole"/>
                <a:sym typeface="Luciole"/>
              </a:rPr>
              <a:t>Mata uang yang paling mempengaruhi harga jual barang dan jasa entitas (seringkali mata uang di mana harga jual tersebut didenominasi dan diselesaikan).</a:t>
            </a:r>
          </a:p>
          <a:p>
            <a:pPr algn="just">
              <a:lnSpc>
                <a:spcPts val="2940"/>
              </a:lnSpc>
            </a:pPr>
            <a:r>
              <a:rPr lang="en-US" sz="2100">
                <a:solidFill>
                  <a:srgbClr val="515594"/>
                </a:solidFill>
                <a:latin typeface="Luciole"/>
                <a:ea typeface="Luciole"/>
                <a:cs typeface="Luciole"/>
                <a:sym typeface="Luciole"/>
              </a:rPr>
              <a:t>Negara yang kekuatan persaingan dan peraturannya sebagian besar menentukan harga jual barang dan jasa entitas.</a:t>
            </a:r>
          </a:p>
          <a:p>
            <a:pPr algn="just">
              <a:lnSpc>
                <a:spcPts val="2940"/>
              </a:lnSpc>
            </a:pPr>
            <a:r>
              <a:rPr lang="en-US" sz="2100">
                <a:solidFill>
                  <a:srgbClr val="515594"/>
                </a:solidFill>
                <a:latin typeface="Luciole"/>
                <a:ea typeface="Luciole"/>
                <a:cs typeface="Luciole"/>
                <a:sym typeface="Luciole"/>
              </a:rPr>
              <a:t>Mata uang yang paling mempengaruhi biaya tenaga kerja, bahan baku, dan biaya lain dari pengadaan barang atau jasa (seringkali mata uang di mana biaya tersebut didenominasi dan diselesaikan).</a:t>
            </a:r>
          </a:p>
        </p:txBody>
      </p:sp>
      <p:sp>
        <p:nvSpPr>
          <p:cNvPr id="10" name="Freeform 10"/>
          <p:cNvSpPr/>
          <p:nvPr/>
        </p:nvSpPr>
        <p:spPr>
          <a:xfrm flipV="1">
            <a:off x="-310895" y="-1626869"/>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H="1" flipV="1">
            <a:off x="13396274" y="-1608308"/>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2052066" y="1518534"/>
            <a:ext cx="806763" cy="806763"/>
          </a:xfrm>
          <a:custGeom>
            <a:avLst/>
            <a:gdLst/>
            <a:ahLst/>
            <a:cxnLst/>
            <a:rect l="l" t="t" r="r" b="b"/>
            <a:pathLst>
              <a:path w="806763" h="806763">
                <a:moveTo>
                  <a:pt x="806762" y="0"/>
                </a:moveTo>
                <a:lnTo>
                  <a:pt x="0" y="0"/>
                </a:lnTo>
                <a:lnTo>
                  <a:pt x="0" y="806763"/>
                </a:lnTo>
                <a:lnTo>
                  <a:pt x="806762" y="806763"/>
                </a:lnTo>
                <a:lnTo>
                  <a:pt x="80676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94203" y="1518534"/>
            <a:ext cx="806763" cy="806763"/>
          </a:xfrm>
          <a:custGeom>
            <a:avLst/>
            <a:gdLst/>
            <a:ahLst/>
            <a:cxnLst/>
            <a:rect l="l" t="t" r="r" b="b"/>
            <a:pathLst>
              <a:path w="806763" h="806763">
                <a:moveTo>
                  <a:pt x="0" y="0"/>
                </a:moveTo>
                <a:lnTo>
                  <a:pt x="806763" y="0"/>
                </a:lnTo>
                <a:lnTo>
                  <a:pt x="806763" y="806763"/>
                </a:lnTo>
                <a:lnTo>
                  <a:pt x="0" y="8067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3384872" flipV="1">
            <a:off x="-2496278" y="5666288"/>
            <a:ext cx="5202621" cy="4114800"/>
          </a:xfrm>
          <a:custGeom>
            <a:avLst/>
            <a:gdLst/>
            <a:ahLst/>
            <a:cxnLst/>
            <a:rect l="l" t="t" r="r" b="b"/>
            <a:pathLst>
              <a:path w="5202621" h="4114800">
                <a:moveTo>
                  <a:pt x="0" y="4114800"/>
                </a:moveTo>
                <a:lnTo>
                  <a:pt x="5202621" y="4114800"/>
                </a:lnTo>
                <a:lnTo>
                  <a:pt x="5202621"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3384000" flipH="1" flipV="1">
            <a:off x="15562562" y="5666288"/>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8294855" y="4813982"/>
            <a:ext cx="1698290" cy="2057400"/>
          </a:xfrm>
          <a:custGeom>
            <a:avLst/>
            <a:gdLst/>
            <a:ahLst/>
            <a:cxnLst/>
            <a:rect l="l" t="t" r="r" b="b"/>
            <a:pathLst>
              <a:path w="1698290" h="2057400">
                <a:moveTo>
                  <a:pt x="0" y="0"/>
                </a:moveTo>
                <a:lnTo>
                  <a:pt x="1698290" y="0"/>
                </a:lnTo>
                <a:lnTo>
                  <a:pt x="169829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flipH="1">
            <a:off x="8698808" y="3398452"/>
            <a:ext cx="890385" cy="1020071"/>
          </a:xfrm>
          <a:custGeom>
            <a:avLst/>
            <a:gdLst/>
            <a:ahLst/>
            <a:cxnLst/>
            <a:rect l="l" t="t" r="r" b="b"/>
            <a:pathLst>
              <a:path w="890385" h="1020071">
                <a:moveTo>
                  <a:pt x="890384" y="0"/>
                </a:moveTo>
                <a:lnTo>
                  <a:pt x="0" y="0"/>
                </a:lnTo>
                <a:lnTo>
                  <a:pt x="0" y="1020071"/>
                </a:lnTo>
                <a:lnTo>
                  <a:pt x="890384" y="1020071"/>
                </a:lnTo>
                <a:lnTo>
                  <a:pt x="89038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flipH="1" flipV="1">
            <a:off x="8698808" y="7115351"/>
            <a:ext cx="890385" cy="1020071"/>
          </a:xfrm>
          <a:custGeom>
            <a:avLst/>
            <a:gdLst/>
            <a:ahLst/>
            <a:cxnLst/>
            <a:rect l="l" t="t" r="r" b="b"/>
            <a:pathLst>
              <a:path w="890385" h="1020071">
                <a:moveTo>
                  <a:pt x="890384" y="1020071"/>
                </a:moveTo>
                <a:lnTo>
                  <a:pt x="0" y="1020071"/>
                </a:lnTo>
                <a:lnTo>
                  <a:pt x="0" y="0"/>
                </a:lnTo>
                <a:lnTo>
                  <a:pt x="890384" y="0"/>
                </a:lnTo>
                <a:lnTo>
                  <a:pt x="890384" y="1020071"/>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9" name="Group 19"/>
          <p:cNvGrpSpPr/>
          <p:nvPr/>
        </p:nvGrpSpPr>
        <p:grpSpPr>
          <a:xfrm>
            <a:off x="10235179" y="3283153"/>
            <a:ext cx="7070133" cy="5906260"/>
            <a:chOff x="0" y="0"/>
            <a:chExt cx="1922611" cy="1606114"/>
          </a:xfrm>
        </p:grpSpPr>
        <p:sp>
          <p:nvSpPr>
            <p:cNvPr id="20" name="Freeform 20"/>
            <p:cNvSpPr/>
            <p:nvPr/>
          </p:nvSpPr>
          <p:spPr>
            <a:xfrm>
              <a:off x="0" y="0"/>
              <a:ext cx="1922611" cy="1606114"/>
            </a:xfrm>
            <a:custGeom>
              <a:avLst/>
              <a:gdLst/>
              <a:ahLst/>
              <a:cxnLst/>
              <a:rect l="l" t="t" r="r" b="b"/>
              <a:pathLst>
                <a:path w="1922611" h="1606114">
                  <a:moveTo>
                    <a:pt x="36136" y="0"/>
                  </a:moveTo>
                  <a:lnTo>
                    <a:pt x="1886475" y="0"/>
                  </a:lnTo>
                  <a:cubicBezTo>
                    <a:pt x="1896059" y="0"/>
                    <a:pt x="1905250" y="3807"/>
                    <a:pt x="1912027" y="10584"/>
                  </a:cubicBezTo>
                  <a:cubicBezTo>
                    <a:pt x="1918804" y="17361"/>
                    <a:pt x="1922611" y="26552"/>
                    <a:pt x="1922611" y="36136"/>
                  </a:cubicBezTo>
                  <a:lnTo>
                    <a:pt x="1922611" y="1569978"/>
                  </a:lnTo>
                  <a:cubicBezTo>
                    <a:pt x="1922611" y="1579562"/>
                    <a:pt x="1918804" y="1588754"/>
                    <a:pt x="1912027" y="1595530"/>
                  </a:cubicBezTo>
                  <a:cubicBezTo>
                    <a:pt x="1905250" y="1602307"/>
                    <a:pt x="1896059" y="1606114"/>
                    <a:pt x="1886475" y="1606114"/>
                  </a:cubicBezTo>
                  <a:lnTo>
                    <a:pt x="36136" y="1606114"/>
                  </a:lnTo>
                  <a:cubicBezTo>
                    <a:pt x="26552" y="1606114"/>
                    <a:pt x="17361" y="1602307"/>
                    <a:pt x="10584" y="1595530"/>
                  </a:cubicBezTo>
                  <a:cubicBezTo>
                    <a:pt x="3807" y="1588754"/>
                    <a:pt x="0" y="1579562"/>
                    <a:pt x="0" y="1569978"/>
                  </a:cubicBezTo>
                  <a:lnTo>
                    <a:pt x="0" y="36136"/>
                  </a:lnTo>
                  <a:cubicBezTo>
                    <a:pt x="0" y="26552"/>
                    <a:pt x="3807" y="17361"/>
                    <a:pt x="10584" y="10584"/>
                  </a:cubicBezTo>
                  <a:cubicBezTo>
                    <a:pt x="17361" y="3807"/>
                    <a:pt x="26552" y="0"/>
                    <a:pt x="36136" y="0"/>
                  </a:cubicBezTo>
                  <a:close/>
                </a:path>
              </a:pathLst>
            </a:custGeom>
            <a:solidFill>
              <a:srgbClr val="000000">
                <a:alpha val="0"/>
              </a:srgbClr>
            </a:solidFill>
            <a:ln w="38100" cap="rnd">
              <a:solidFill>
                <a:srgbClr val="DE7A57"/>
              </a:solidFill>
              <a:prstDash val="solid"/>
              <a:round/>
            </a:ln>
          </p:spPr>
        </p:sp>
        <p:sp>
          <p:nvSpPr>
            <p:cNvPr id="21" name="TextBox 21"/>
            <p:cNvSpPr txBox="1"/>
            <p:nvPr/>
          </p:nvSpPr>
          <p:spPr>
            <a:xfrm>
              <a:off x="0" y="-38100"/>
              <a:ext cx="1922611" cy="1644214"/>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593220" y="3391165"/>
            <a:ext cx="6354050" cy="3747135"/>
          </a:xfrm>
          <a:prstGeom prst="rect">
            <a:avLst/>
          </a:prstGeom>
        </p:spPr>
        <p:txBody>
          <a:bodyPr lIns="0" tIns="0" rIns="0" bIns="0" rtlCol="0" anchor="t">
            <a:spAutoFit/>
          </a:bodyPr>
          <a:lstStyle/>
          <a:p>
            <a:pPr algn="just">
              <a:lnSpc>
                <a:spcPts val="2940"/>
              </a:lnSpc>
            </a:pPr>
            <a:r>
              <a:rPr lang="en-US" sz="2100" b="1">
                <a:solidFill>
                  <a:srgbClr val="515594"/>
                </a:solidFill>
                <a:latin typeface="Luciole Bold"/>
                <a:ea typeface="Luciole Bold"/>
                <a:cs typeface="Luciole Bold"/>
                <a:sym typeface="Luciole Bold"/>
              </a:rPr>
              <a:t>Indikator Sekunder (Faktor Pendukung) </a:t>
            </a:r>
          </a:p>
          <a:p>
            <a:pPr algn="just">
              <a:lnSpc>
                <a:spcPts val="2940"/>
              </a:lnSpc>
            </a:pPr>
            <a:r>
              <a:rPr lang="en-US" sz="2100">
                <a:solidFill>
                  <a:srgbClr val="515594"/>
                </a:solidFill>
                <a:latin typeface="Luciole"/>
                <a:ea typeface="Luciole"/>
                <a:cs typeface="Luciole"/>
                <a:sym typeface="Luciole"/>
              </a:rPr>
              <a:t>Jika indikator primer tidak jelas, manajemen harus mempertimbangkan faktor-faktor tambahan ini:</a:t>
            </a:r>
          </a:p>
          <a:p>
            <a:pPr algn="just">
              <a:lnSpc>
                <a:spcPts val="2940"/>
              </a:lnSpc>
            </a:pPr>
            <a:r>
              <a:rPr lang="en-US" sz="2100">
                <a:solidFill>
                  <a:srgbClr val="515594"/>
                </a:solidFill>
                <a:latin typeface="Luciole"/>
                <a:ea typeface="Luciole"/>
                <a:cs typeface="Luciole"/>
                <a:sym typeface="Luciole"/>
              </a:rPr>
              <a:t>Mata uang di mana dana dari aktivitas pendanaan dihasilkan (misalnya, penerbitan instrumen utang dan ekuitas).</a:t>
            </a:r>
          </a:p>
          <a:p>
            <a:pPr algn="just">
              <a:lnSpc>
                <a:spcPts val="2940"/>
              </a:lnSpc>
            </a:pPr>
            <a:r>
              <a:rPr lang="en-US" sz="2100">
                <a:solidFill>
                  <a:srgbClr val="515594"/>
                </a:solidFill>
                <a:latin typeface="Luciole"/>
                <a:ea typeface="Luciole"/>
                <a:cs typeface="Luciole"/>
                <a:sym typeface="Luciole"/>
              </a:rPr>
              <a:t>Mata uang di mana penerimaan dari aktivitas operasi disimpan dan dipertahankan (misalnya, mata uang di mana entitas memegang kas).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15594"/>
        </a:solidFill>
        <a:effectLst/>
      </p:bgPr>
    </p:bg>
    <p:spTree>
      <p:nvGrpSpPr>
        <p:cNvPr id="1" name=""/>
        <p:cNvGrpSpPr/>
        <p:nvPr/>
      </p:nvGrpSpPr>
      <p:grpSpPr>
        <a:xfrm>
          <a:off x="0" y="0"/>
          <a:ext cx="0" cy="0"/>
          <a:chOff x="0" y="0"/>
          <a:chExt cx="0" cy="0"/>
        </a:xfrm>
      </p:grpSpPr>
      <p:grpSp>
        <p:nvGrpSpPr>
          <p:cNvPr id="2" name="Group 2"/>
          <p:cNvGrpSpPr/>
          <p:nvPr/>
        </p:nvGrpSpPr>
        <p:grpSpPr>
          <a:xfrm>
            <a:off x="-1443114" y="9370626"/>
            <a:ext cx="20456088" cy="1851799"/>
            <a:chOff x="0" y="0"/>
            <a:chExt cx="5387612" cy="487716"/>
          </a:xfrm>
        </p:grpSpPr>
        <p:sp>
          <p:nvSpPr>
            <p:cNvPr id="3" name="Freeform 3"/>
            <p:cNvSpPr/>
            <p:nvPr/>
          </p:nvSpPr>
          <p:spPr>
            <a:xfrm>
              <a:off x="0" y="0"/>
              <a:ext cx="5387612" cy="487716"/>
            </a:xfrm>
            <a:custGeom>
              <a:avLst/>
              <a:gdLst/>
              <a:ahLst/>
              <a:cxnLst/>
              <a:rect l="l" t="t" r="r" b="b"/>
              <a:pathLst>
                <a:path w="5387612" h="487716">
                  <a:moveTo>
                    <a:pt x="0" y="0"/>
                  </a:moveTo>
                  <a:lnTo>
                    <a:pt x="5387612" y="0"/>
                  </a:lnTo>
                  <a:lnTo>
                    <a:pt x="5387612" y="487716"/>
                  </a:lnTo>
                  <a:lnTo>
                    <a:pt x="0" y="487716"/>
                  </a:lnTo>
                  <a:close/>
                </a:path>
              </a:pathLst>
            </a:custGeom>
            <a:solidFill>
              <a:srgbClr val="DE7A57"/>
            </a:solidFill>
          </p:spPr>
        </p:sp>
        <p:sp>
          <p:nvSpPr>
            <p:cNvPr id="4" name="TextBox 4"/>
            <p:cNvSpPr txBox="1"/>
            <p:nvPr/>
          </p:nvSpPr>
          <p:spPr>
            <a:xfrm>
              <a:off x="0" y="-38100"/>
              <a:ext cx="5387612" cy="52581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767729" y="558351"/>
            <a:ext cx="12034402" cy="1668780"/>
          </a:xfrm>
          <a:prstGeom prst="rect">
            <a:avLst/>
          </a:prstGeom>
        </p:spPr>
        <p:txBody>
          <a:bodyPr lIns="0" tIns="0" rIns="0" bIns="0" rtlCol="0" anchor="t">
            <a:spAutoFit/>
          </a:bodyPr>
          <a:lstStyle/>
          <a:p>
            <a:pPr algn="ctr">
              <a:lnSpc>
                <a:spcPts val="6719"/>
              </a:lnSpc>
            </a:pPr>
            <a:r>
              <a:rPr lang="en-US" sz="4800" b="1">
                <a:solidFill>
                  <a:srgbClr val="FFFFFF"/>
                </a:solidFill>
                <a:latin typeface="B612 Bold"/>
                <a:ea typeface="B612 Bold"/>
                <a:cs typeface="B612 Bold"/>
                <a:sym typeface="B612 Bold"/>
              </a:rPr>
              <a:t>PERTIMBANGAN KHUSUS UNTUK OPERASI LUAR NEGERI (ENTITAS ANAK)</a:t>
            </a:r>
          </a:p>
        </p:txBody>
      </p:sp>
      <p:sp>
        <p:nvSpPr>
          <p:cNvPr id="6" name="TextBox 6"/>
          <p:cNvSpPr txBox="1"/>
          <p:nvPr/>
        </p:nvSpPr>
        <p:spPr>
          <a:xfrm>
            <a:off x="2150268" y="2761728"/>
            <a:ext cx="13987463" cy="6073830"/>
          </a:xfrm>
          <a:prstGeom prst="rect">
            <a:avLst/>
          </a:prstGeom>
        </p:spPr>
        <p:txBody>
          <a:bodyPr lIns="0" tIns="0" rIns="0" bIns="0" rtlCol="0" anchor="t">
            <a:spAutoFit/>
          </a:bodyPr>
          <a:lstStyle/>
          <a:p>
            <a:pPr algn="just">
              <a:lnSpc>
                <a:spcPts val="4812"/>
              </a:lnSpc>
            </a:pPr>
            <a:r>
              <a:rPr lang="en-US" sz="3437">
                <a:solidFill>
                  <a:srgbClr val="FFFFFF"/>
                </a:solidFill>
                <a:latin typeface="Luciole"/>
                <a:ea typeface="Luciole"/>
                <a:cs typeface="Luciole"/>
                <a:sym typeface="Luciole"/>
              </a:rPr>
              <a:t>Saat menentukan MUF untuk operasi di luar negeri (seperti entitas anak, cabang, atau asosiasi), pertimbangan tambahan diperlukan mengenai tingkat otonomi operasi tersebut dari entitas pelapor (induk):</a:t>
            </a:r>
          </a:p>
          <a:p>
            <a:pPr algn="just">
              <a:lnSpc>
                <a:spcPts val="4812"/>
              </a:lnSpc>
            </a:pPr>
            <a:r>
              <a:rPr lang="en-US" sz="3437">
                <a:solidFill>
                  <a:srgbClr val="FFFFFF"/>
                </a:solidFill>
                <a:latin typeface="Luciole"/>
                <a:ea typeface="Luciole"/>
                <a:cs typeface="Luciole"/>
                <a:sym typeface="Luciole"/>
              </a:rPr>
              <a:t>• Tingkat kemandirian operasional entitas luar negeri</a:t>
            </a:r>
          </a:p>
          <a:p>
            <a:pPr algn="just">
              <a:lnSpc>
                <a:spcPts val="4812"/>
              </a:lnSpc>
            </a:pPr>
            <a:r>
              <a:rPr lang="en-US" sz="3437">
                <a:solidFill>
                  <a:srgbClr val="FFFFFF"/>
                </a:solidFill>
                <a:latin typeface="Luciole"/>
                <a:ea typeface="Luciole"/>
                <a:cs typeface="Luciole"/>
                <a:sym typeface="Luciole"/>
              </a:rPr>
              <a:t>• Interaksi transaksi dengan entitas induk</a:t>
            </a:r>
          </a:p>
          <a:p>
            <a:pPr algn="just">
              <a:lnSpc>
                <a:spcPts val="4812"/>
              </a:lnSpc>
            </a:pPr>
            <a:r>
              <a:rPr lang="en-US" sz="3437">
                <a:solidFill>
                  <a:srgbClr val="FFFFFF"/>
                </a:solidFill>
                <a:latin typeface="Luciole"/>
                <a:ea typeface="Luciole"/>
                <a:cs typeface="Luciole"/>
                <a:sym typeface="Luciole"/>
              </a:rPr>
              <a:t>Jadi, MUF suatu entitas hanya dapat diubah jika terjadi perubahan pada transaksi, peristiwa, dan kondisi yang mendasari penentuannya (yaitu, perubahan dalam lingkungan ekonomi utama tempat entitas beroperasi).</a:t>
            </a:r>
          </a:p>
        </p:txBody>
      </p:sp>
      <p:sp>
        <p:nvSpPr>
          <p:cNvPr id="7" name="Freeform 7"/>
          <p:cNvSpPr/>
          <p:nvPr/>
        </p:nvSpPr>
        <p:spPr>
          <a:xfrm>
            <a:off x="14664765" y="1028700"/>
            <a:ext cx="823332" cy="823332"/>
          </a:xfrm>
          <a:custGeom>
            <a:avLst/>
            <a:gdLst/>
            <a:ahLst/>
            <a:cxnLst/>
            <a:rect l="l" t="t" r="r" b="b"/>
            <a:pathLst>
              <a:path w="823332" h="823332">
                <a:moveTo>
                  <a:pt x="0" y="0"/>
                </a:moveTo>
                <a:lnTo>
                  <a:pt x="823332" y="0"/>
                </a:lnTo>
                <a:lnTo>
                  <a:pt x="823332" y="823332"/>
                </a:lnTo>
                <a:lnTo>
                  <a:pt x="0" y="8233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2100601" y="1028700"/>
            <a:ext cx="823332" cy="823332"/>
          </a:xfrm>
          <a:custGeom>
            <a:avLst/>
            <a:gdLst/>
            <a:ahLst/>
            <a:cxnLst/>
            <a:rect l="l" t="t" r="r" b="b"/>
            <a:pathLst>
              <a:path w="823332" h="823332">
                <a:moveTo>
                  <a:pt x="823332" y="0"/>
                </a:moveTo>
                <a:lnTo>
                  <a:pt x="0" y="0"/>
                </a:lnTo>
                <a:lnTo>
                  <a:pt x="0" y="823332"/>
                </a:lnTo>
                <a:lnTo>
                  <a:pt x="823332" y="823332"/>
                </a:lnTo>
                <a:lnTo>
                  <a:pt x="82333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flipH="1">
            <a:off x="-1613087" y="-1625898"/>
            <a:ext cx="3232745" cy="3232745"/>
          </a:xfrm>
          <a:custGeom>
            <a:avLst/>
            <a:gdLst/>
            <a:ahLst/>
            <a:cxnLst/>
            <a:rect l="l" t="t" r="r" b="b"/>
            <a:pathLst>
              <a:path w="3232745" h="3232745">
                <a:moveTo>
                  <a:pt x="3232745" y="0"/>
                </a:moveTo>
                <a:lnTo>
                  <a:pt x="0" y="0"/>
                </a:lnTo>
                <a:lnTo>
                  <a:pt x="0" y="3232746"/>
                </a:lnTo>
                <a:lnTo>
                  <a:pt x="3232745" y="3232746"/>
                </a:lnTo>
                <a:lnTo>
                  <a:pt x="323274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6668342" y="-1625898"/>
            <a:ext cx="3232745" cy="3232745"/>
          </a:xfrm>
          <a:custGeom>
            <a:avLst/>
            <a:gdLst/>
            <a:ahLst/>
            <a:cxnLst/>
            <a:rect l="l" t="t" r="r" b="b"/>
            <a:pathLst>
              <a:path w="3232745" h="3232745">
                <a:moveTo>
                  <a:pt x="0" y="0"/>
                </a:moveTo>
                <a:lnTo>
                  <a:pt x="3232745" y="0"/>
                </a:lnTo>
                <a:lnTo>
                  <a:pt x="3232745" y="3232746"/>
                </a:lnTo>
                <a:lnTo>
                  <a:pt x="0" y="3232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004589" flipV="1">
            <a:off x="-2594738" y="2952750"/>
            <a:ext cx="5202621" cy="4114800"/>
          </a:xfrm>
          <a:custGeom>
            <a:avLst/>
            <a:gdLst/>
            <a:ahLst/>
            <a:cxnLst/>
            <a:rect l="l" t="t" r="r" b="b"/>
            <a:pathLst>
              <a:path w="5202621" h="4114800">
                <a:moveTo>
                  <a:pt x="0" y="4114800"/>
                </a:moveTo>
                <a:lnTo>
                  <a:pt x="5202620" y="4114800"/>
                </a:lnTo>
                <a:lnTo>
                  <a:pt x="5202620"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002000" flipH="1" flipV="1">
            <a:off x="15678930" y="2952750"/>
            <a:ext cx="5202621" cy="4114800"/>
          </a:xfrm>
          <a:custGeom>
            <a:avLst/>
            <a:gdLst/>
            <a:ahLst/>
            <a:cxnLst/>
            <a:rect l="l" t="t" r="r" b="b"/>
            <a:pathLst>
              <a:path w="5202621" h="4114800">
                <a:moveTo>
                  <a:pt x="5202621" y="4114800"/>
                </a:moveTo>
                <a:lnTo>
                  <a:pt x="0" y="4114800"/>
                </a:lnTo>
                <a:lnTo>
                  <a:pt x="0" y="0"/>
                </a:lnTo>
                <a:lnTo>
                  <a:pt x="5202621" y="0"/>
                </a:lnTo>
                <a:lnTo>
                  <a:pt x="5202621" y="411480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717</Words>
  <Application>Microsoft Office PowerPoint</Application>
  <PresentationFormat>Custom</PresentationFormat>
  <Paragraphs>58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Luciole Bold</vt:lpstr>
      <vt:lpstr>Luciole</vt:lpstr>
      <vt:lpstr>Calibri</vt:lpstr>
      <vt:lpstr>Arial</vt:lpstr>
      <vt:lpstr>B612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Akuntansi perpajakan - devi rohmatul nur a</dc:title>
  <dc:creator>devi</dc:creator>
  <cp:lastModifiedBy>nurohmatul@outlook.com</cp:lastModifiedBy>
  <cp:revision>1</cp:revision>
  <dcterms:created xsi:type="dcterms:W3CDTF">2006-08-16T00:00:00Z</dcterms:created>
  <dcterms:modified xsi:type="dcterms:W3CDTF">2025-11-05T03:59:36Z</dcterms:modified>
  <dc:identifier>DAG3p8b_otk</dc:identifier>
</cp:coreProperties>
</file>