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8"/>
  </p:notesMasterIdLst>
  <p:sldIdLst>
    <p:sldId id="259" r:id="rId2"/>
    <p:sldId id="287" r:id="rId3"/>
    <p:sldId id="284" r:id="rId4"/>
    <p:sldId id="260" r:id="rId5"/>
    <p:sldId id="261" r:id="rId6"/>
    <p:sldId id="270" r:id="rId7"/>
    <p:sldId id="263" r:id="rId8"/>
    <p:sldId id="264" r:id="rId9"/>
    <p:sldId id="269" r:id="rId10"/>
    <p:sldId id="266" r:id="rId11"/>
    <p:sldId id="267" r:id="rId12"/>
    <p:sldId id="268" r:id="rId13"/>
    <p:sldId id="271" r:id="rId14"/>
    <p:sldId id="272" r:id="rId15"/>
    <p:sldId id="273" r:id="rId16"/>
    <p:sldId id="274" r:id="rId17"/>
    <p:sldId id="28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6" r:id="rId2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7F58"/>
    <a:srgbClr val="E04E63"/>
    <a:srgbClr val="C2313E"/>
    <a:srgbClr val="B76537"/>
    <a:srgbClr val="BB7733"/>
    <a:srgbClr val="E0664E"/>
    <a:srgbClr val="680E17"/>
    <a:srgbClr val="37287B"/>
    <a:srgbClr val="5146AF"/>
    <a:srgbClr val="DA5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89" y="3318770"/>
            <a:ext cx="7904379" cy="89165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4251505"/>
            <a:ext cx="7904378" cy="636897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730" y="281175"/>
            <a:ext cx="8246070" cy="89984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350110"/>
            <a:ext cx="7474310" cy="339657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460824"/>
            <a:ext cx="642104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323749"/>
            <a:ext cx="6421041" cy="334411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79" y="281175"/>
            <a:ext cx="8076896" cy="90286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27917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27917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A6D995D-674D-402C-979F-A4D66E95C5C1}"/>
              </a:ext>
            </a:extLst>
          </p:cNvPr>
          <p:cNvSpPr txBox="1"/>
          <p:nvPr/>
        </p:nvSpPr>
        <p:spPr>
          <a:xfrm>
            <a:off x="143555" y="586585"/>
            <a:ext cx="778795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AKUNTANSI PERPAJAKAN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Pengampu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Drs. Suyadi,Ak.,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M.Com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Tiara (2023340350008)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E7F29-6C1E-4670-9E74-480E7DD68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1230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C000"/>
                </a:solidFill>
              </a:rPr>
              <a:t>Persamaan</a:t>
            </a:r>
            <a:r>
              <a:rPr lang="en-US" b="1" dirty="0">
                <a:solidFill>
                  <a:srgbClr val="FFC000"/>
                </a:solidFill>
              </a:rPr>
              <a:t> Antara </a:t>
            </a:r>
            <a:r>
              <a:rPr lang="en-US" b="1" dirty="0" err="1">
                <a:solidFill>
                  <a:srgbClr val="FFC000"/>
                </a:solidFill>
              </a:rPr>
              <a:t>Pembukuan</a:t>
            </a:r>
            <a:r>
              <a:rPr lang="en-US" b="1" dirty="0">
                <a:solidFill>
                  <a:srgbClr val="FFC000"/>
                </a:solidFill>
              </a:rPr>
              <a:t> dan </a:t>
            </a:r>
            <a:r>
              <a:rPr lang="en-US" b="1" dirty="0" err="1">
                <a:solidFill>
                  <a:srgbClr val="FFC000"/>
                </a:solidFill>
              </a:rPr>
              <a:t>Pencatatan</a:t>
            </a: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r>
              <a:rPr lang="en-US" dirty="0" err="1"/>
              <a:t>Pencatatan</a:t>
            </a:r>
            <a:r>
              <a:rPr lang="en-US" dirty="0"/>
              <a:t> dan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menunaikan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.</a:t>
            </a:r>
          </a:p>
          <a:p>
            <a:r>
              <a:rPr lang="en-US" dirty="0" err="1"/>
              <a:t>Pencatatan</a:t>
            </a:r>
            <a:r>
              <a:rPr lang="en-US" dirty="0"/>
              <a:t> dan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 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 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terutang</a:t>
            </a:r>
            <a:r>
              <a:rPr lang="en-US" dirty="0"/>
              <a:t>.</a:t>
            </a:r>
          </a:p>
          <a:p>
            <a:r>
              <a:rPr lang="en-US" dirty="0" err="1"/>
              <a:t>Pencatatan</a:t>
            </a:r>
            <a:r>
              <a:rPr lang="en-US" dirty="0"/>
              <a:t> dan </a:t>
            </a:r>
            <a:r>
              <a:rPr lang="en-US" dirty="0" err="1"/>
              <a:t>Pembukuan</a:t>
            </a:r>
            <a:r>
              <a:rPr lang="en-US" dirty="0"/>
              <a:t> juga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F6024-7001-4B35-A0FA-8011A5F2E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281176"/>
            <a:ext cx="6871725" cy="47338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C000"/>
                </a:solidFill>
              </a:rPr>
              <a:t>Perbedaan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antara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Pembukuan</a:t>
            </a:r>
            <a:r>
              <a:rPr lang="en-US" b="1" dirty="0">
                <a:solidFill>
                  <a:srgbClr val="FFC000"/>
                </a:solidFill>
              </a:rPr>
              <a:t> dan </a:t>
            </a:r>
            <a:r>
              <a:rPr lang="en-US" b="1" dirty="0" err="1">
                <a:solidFill>
                  <a:srgbClr val="FFC000"/>
                </a:solidFill>
              </a:rPr>
              <a:t>Pencatatan</a:t>
            </a:r>
            <a:endParaRPr lang="en-US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dan </a:t>
            </a:r>
            <a:r>
              <a:rPr lang="en-US" dirty="0" err="1"/>
              <a:t>pencatatan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b="1" dirty="0" err="1">
                <a:solidFill>
                  <a:srgbClr val="FFC000"/>
                </a:solidFill>
              </a:rPr>
              <a:t>Subjek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Pajak</a:t>
            </a:r>
            <a:r>
              <a:rPr lang="en-US" b="1" dirty="0">
                <a:solidFill>
                  <a:srgbClr val="FFC000"/>
                </a:solidFill>
              </a:rPr>
              <a:t> 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yang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dan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oleh WP Badan </a:t>
            </a:r>
            <a:r>
              <a:rPr lang="en-US" dirty="0" err="1"/>
              <a:t>atau</a:t>
            </a:r>
            <a:r>
              <a:rPr lang="en-US" dirty="0"/>
              <a:t>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 Orang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Pribadi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(WP OP)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09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12A49-18C0-4F70-9D28-298BFE2E8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5811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WP OP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peredaran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 </a:t>
            </a:r>
            <a:r>
              <a:rPr lang="en-US" dirty="0" err="1"/>
              <a:t>setara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Rp4 </a:t>
            </a:r>
            <a:r>
              <a:rPr lang="en-US" dirty="0" err="1"/>
              <a:t>miliar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WP OP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kata lain, WP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diharuskan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Norma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(NTPN)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 </a:t>
            </a:r>
            <a:r>
              <a:rPr lang="en-US" dirty="0" err="1"/>
              <a:t>Jenderal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(DJP)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61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FC56B-185F-408E-B71C-30A2F82E4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4284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 </a:t>
            </a:r>
            <a:r>
              <a:rPr lang="en-US" b="1" dirty="0" err="1">
                <a:solidFill>
                  <a:srgbClr val="FFC000"/>
                </a:solidFill>
              </a:rPr>
              <a:t>Syarat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pembukuan</a:t>
            </a:r>
            <a:r>
              <a:rPr lang="en-US" b="1" dirty="0">
                <a:solidFill>
                  <a:srgbClr val="FFC000"/>
                </a:solidFill>
              </a:rPr>
              <a:t> dan </a:t>
            </a:r>
            <a:r>
              <a:rPr lang="en-US" b="1" dirty="0" err="1">
                <a:solidFill>
                  <a:srgbClr val="FFC000"/>
                </a:solidFill>
              </a:rPr>
              <a:t>pencatatan</a:t>
            </a:r>
            <a:endParaRPr lang="en-US" b="1" dirty="0">
              <a:solidFill>
                <a:srgbClr val="FFC000"/>
              </a:solidFill>
            </a:endParaRPr>
          </a:p>
          <a:p>
            <a:endParaRPr lang="en-US" b="1" dirty="0"/>
          </a:p>
          <a:p>
            <a:pPr marL="0" indent="0">
              <a:buNone/>
            </a:pP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dan </a:t>
            </a:r>
            <a:r>
              <a:rPr lang="en-US" dirty="0" err="1"/>
              <a:t>pencatatan</a:t>
            </a:r>
            <a:r>
              <a:rPr lang="en-US" dirty="0"/>
              <a:t> juga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persyaratannya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Adapun</a:t>
            </a:r>
            <a:r>
              <a:rPr lang="en-US" b="1" dirty="0"/>
              <a:t> </a:t>
            </a:r>
            <a:r>
              <a:rPr lang="en-US" b="1" dirty="0" err="1"/>
              <a:t>syarat-syarat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penyelenggaraan</a:t>
            </a:r>
            <a:r>
              <a:rPr lang="en-US" b="1" dirty="0"/>
              <a:t> </a:t>
            </a:r>
            <a:r>
              <a:rPr lang="en-US" b="1" dirty="0" err="1"/>
              <a:t>pembukuan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berikut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itikad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.</a:t>
            </a:r>
          </a:p>
          <a:p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di Indonesia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Latin, </a:t>
            </a:r>
            <a:r>
              <a:rPr lang="en-US" dirty="0" err="1"/>
              <a:t>angka</a:t>
            </a:r>
            <a:r>
              <a:rPr lang="en-US" dirty="0"/>
              <a:t> Arab,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rupiah dan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yang </a:t>
            </a:r>
            <a:r>
              <a:rPr lang="en-US" dirty="0" err="1"/>
              <a:t>diizinkan</a:t>
            </a:r>
            <a:r>
              <a:rPr lang="en-US" dirty="0"/>
              <a:t> oleh Menteri </a:t>
            </a:r>
            <a:r>
              <a:rPr lang="en-US" dirty="0" err="1"/>
              <a:t>Keuangan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67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61302-1F15-40F5-B988-BBA405018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58115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dan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rupiah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oleh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Menteri </a:t>
            </a:r>
            <a:r>
              <a:rPr lang="en-US" dirty="0" err="1"/>
              <a:t>Keuangan</a:t>
            </a:r>
            <a:r>
              <a:rPr lang="en-US" dirty="0"/>
              <a:t>.</a:t>
            </a:r>
          </a:p>
          <a:p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dan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stelsel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stelsel</a:t>
            </a:r>
            <a:r>
              <a:rPr lang="en-US" dirty="0"/>
              <a:t> kas.</a:t>
            </a:r>
          </a:p>
          <a:p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, </a:t>
            </a:r>
            <a:r>
              <a:rPr lang="en-US" dirty="0" err="1"/>
              <a:t>kewajiban</a:t>
            </a:r>
            <a:r>
              <a:rPr lang="en-US" dirty="0"/>
              <a:t>, modal, </a:t>
            </a:r>
            <a:r>
              <a:rPr lang="en-US" dirty="0" err="1"/>
              <a:t>penghasilan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dan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terutang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0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0C7D7-A141-4685-9BCA-FD4484954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6421041" cy="33441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C000"/>
                </a:solidFill>
              </a:rPr>
              <a:t>Sedangkan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syarat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pencatatan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meliputi</a:t>
            </a:r>
            <a:r>
              <a:rPr lang="en-US" b="1" dirty="0">
                <a:solidFill>
                  <a:srgbClr val="FFC000"/>
                </a:solidFill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setahun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kronologis</a:t>
            </a:r>
            <a:r>
              <a:rPr lang="en-US" dirty="0"/>
              <a:t>.</a:t>
            </a:r>
          </a:p>
          <a:p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dan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.</a:t>
            </a:r>
          </a:p>
          <a:p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latin</a:t>
            </a:r>
            <a:r>
              <a:rPr lang="en-US" dirty="0"/>
              <a:t>, </a:t>
            </a:r>
            <a:r>
              <a:rPr lang="en-US" dirty="0" err="1"/>
              <a:t>angka</a:t>
            </a:r>
            <a:r>
              <a:rPr lang="en-US" dirty="0"/>
              <a:t> Arab dan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rupiah dan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61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457C-DF38-47DC-841D-16E081DE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27574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peredaran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/dan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/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yang </a:t>
            </a:r>
            <a:r>
              <a:rPr lang="en-US" dirty="0" err="1"/>
              <a:t>pengenaan</a:t>
            </a:r>
            <a:r>
              <a:rPr lang="en-US" dirty="0"/>
              <a:t> </a:t>
            </a:r>
            <a:r>
              <a:rPr lang="en-US" dirty="0" err="1"/>
              <a:t>pajaknya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final.</a:t>
            </a:r>
          </a:p>
          <a:p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r>
              <a:rPr lang="en-US" dirty="0" err="1"/>
              <a:t>Wajib</a:t>
            </a:r>
            <a:r>
              <a:rPr lang="en-US" dirty="0"/>
              <a:t> orang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dan </a:t>
            </a:r>
            <a:r>
              <a:rPr lang="en-US" dirty="0" err="1"/>
              <a:t>kewajiban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39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3AC0C-B4EF-4460-BF3F-BB926AB34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70" y="1960930"/>
            <a:ext cx="6719019" cy="763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PENGUKURAN ASET DAN LIABILITAS PAJAK KINI DAN PAJAK TANGGUHAN</a:t>
            </a:r>
          </a:p>
        </p:txBody>
      </p:sp>
    </p:spTree>
    <p:extLst>
      <p:ext uri="{BB962C8B-B14F-4D97-AF65-F5344CB8AC3E}">
        <p14:creationId xmlns:p14="http://schemas.microsoft.com/office/powerpoint/2010/main" val="1726134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C2C0B-0546-437F-BF2B-6C884193F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0" y="44467"/>
            <a:ext cx="6421041" cy="431171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FFC000"/>
                </a:solidFill>
              </a:rPr>
              <a:t>PAJAK KINI DAN PAJAK TANGGUHAN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589A82-0157-458F-984F-C739B2549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475637"/>
            <a:ext cx="6421041" cy="4386687"/>
          </a:xfrm>
        </p:spPr>
        <p:txBody>
          <a:bodyPr>
            <a:normAutofit fontScale="550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srgbClr val="FFC000"/>
                </a:solidFill>
                <a:latin typeface="Google Sans"/>
              </a:rPr>
              <a:t>Pengertian</a:t>
            </a:r>
            <a:r>
              <a:rPr lang="en-US" altLang="en-US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FFC000"/>
                </a:solidFill>
                <a:latin typeface="Google Sans"/>
              </a:rPr>
              <a:t>Kini</a:t>
            </a:r>
            <a:endParaRPr lang="en-US" altLang="en-US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adalah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jumlah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penghasilan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terutang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harus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dibayarkan</a:t>
            </a:r>
            <a:r>
              <a:rPr lang="en-US" altLang="en-US" dirty="0">
                <a:latin typeface="Google Sans"/>
              </a:rPr>
              <a:t> oleh </a:t>
            </a:r>
            <a:r>
              <a:rPr lang="en-US" altLang="en-US" dirty="0" err="1">
                <a:latin typeface="Google Sans"/>
              </a:rPr>
              <a:t>suatu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perusahaan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kepada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otoritas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untuk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periode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laporan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berjalan</a:t>
            </a:r>
            <a:r>
              <a:rPr lang="en-US" altLang="en-US" dirty="0">
                <a:latin typeface="Google Sans"/>
              </a:rPr>
              <a:t> dan </a:t>
            </a:r>
            <a:r>
              <a:rPr lang="en-US" altLang="en-US" dirty="0" err="1">
                <a:latin typeface="Google Sans"/>
              </a:rPr>
              <a:t>periode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sebelumnya</a:t>
            </a:r>
            <a:r>
              <a:rPr lang="en-US" altLang="en-US" dirty="0">
                <a:latin typeface="Google Sans"/>
              </a:rPr>
              <a:t>. </a:t>
            </a:r>
            <a:r>
              <a:rPr lang="en-US" altLang="en-US" dirty="0" err="1">
                <a:latin typeface="Google Sans"/>
              </a:rPr>
              <a:t>Istilah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berbeda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tangguhan</a:t>
            </a:r>
            <a:r>
              <a:rPr lang="en-US" altLang="en-US" dirty="0">
                <a:latin typeface="Google Sans"/>
              </a:rPr>
              <a:t>, yang </a:t>
            </a:r>
            <a:r>
              <a:rPr lang="en-US" altLang="en-US" dirty="0" err="1">
                <a:latin typeface="Google Sans"/>
              </a:rPr>
              <a:t>mengacu</a:t>
            </a:r>
            <a:r>
              <a:rPr lang="en-US" altLang="en-US" dirty="0">
                <a:latin typeface="Google Sans"/>
              </a:rPr>
              <a:t> pada </a:t>
            </a:r>
            <a:r>
              <a:rPr lang="en-US" altLang="en-US" dirty="0" err="1">
                <a:latin typeface="Google Sans"/>
              </a:rPr>
              <a:t>kewajiban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aset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di masa </a:t>
            </a:r>
            <a:r>
              <a:rPr lang="en-US" altLang="en-US" dirty="0" err="1">
                <a:latin typeface="Google Sans"/>
              </a:rPr>
              <a:t>depan</a:t>
            </a:r>
            <a:r>
              <a:rPr lang="en-US" altLang="en-US" dirty="0">
                <a:latin typeface="Google Sans"/>
              </a:rPr>
              <a:t>.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Berikut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adalah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poin-poin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penting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mengenai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Dasar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perhitungan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dihitung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berdasarkan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kena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perusahaan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yaitu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disesuaikan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peraturan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perpajakan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berlaku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dirty="0" err="1">
                <a:latin typeface="Google Sans"/>
              </a:rPr>
              <a:t>koreksi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fiskal</a:t>
            </a:r>
            <a:r>
              <a:rPr lang="en-US" altLang="en-US" dirty="0">
                <a:latin typeface="Google Sans"/>
              </a:rPr>
              <a:t>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Pencatatan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Dalam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laporan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keuangan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dicatat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sebagai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kewajiban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lancar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i="1" dirty="0">
                <a:latin typeface="Google Sans"/>
              </a:rPr>
              <a:t>current liability</a:t>
            </a:r>
            <a:r>
              <a:rPr lang="en-US" altLang="en-US" dirty="0">
                <a:latin typeface="Google Sans"/>
              </a:rPr>
              <a:t>)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belum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dibayar</a:t>
            </a:r>
            <a:r>
              <a:rPr lang="en-US" altLang="en-US" dirty="0">
                <a:latin typeface="Google Sans"/>
              </a:rPr>
              <a:t>. </a:t>
            </a:r>
            <a:r>
              <a:rPr lang="en-US" altLang="en-US" dirty="0" err="1">
                <a:latin typeface="Google Sans"/>
              </a:rPr>
              <a:t>Sebaliknya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ada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kelebihan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pembayaran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maka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dicatat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sebagai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aset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lancar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i="1" dirty="0">
                <a:latin typeface="Google Sans"/>
              </a:rPr>
              <a:t>current asset</a:t>
            </a:r>
            <a:r>
              <a:rPr lang="en-US" altLang="en-US" dirty="0">
                <a:latin typeface="Google Sans"/>
              </a:rPr>
              <a:t>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Waktu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pembayaran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berkaitan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transaksi</a:t>
            </a:r>
            <a:r>
              <a:rPr lang="en-US" altLang="en-US" dirty="0">
                <a:latin typeface="Google Sans"/>
              </a:rPr>
              <a:t> dan </a:t>
            </a:r>
            <a:r>
              <a:rPr lang="en-US" altLang="en-US" dirty="0" err="1">
                <a:latin typeface="Google Sans"/>
              </a:rPr>
              <a:t>peristiwa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sudah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terjadi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terutang</a:t>
            </a:r>
            <a:r>
              <a:rPr lang="en-US" altLang="en-US" dirty="0">
                <a:latin typeface="Google Sans"/>
              </a:rPr>
              <a:t> pada </a:t>
            </a:r>
            <a:r>
              <a:rPr lang="en-US" altLang="en-US" dirty="0" err="1">
                <a:latin typeface="Google Sans"/>
              </a:rPr>
              <a:t>tanggal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laporan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keuangan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Standar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Konsep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diatur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dalam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standar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seperti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Pernyataan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Standar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Keuangan</a:t>
            </a:r>
            <a:r>
              <a:rPr lang="en-US" altLang="en-US" dirty="0">
                <a:latin typeface="Google Sans"/>
              </a:rPr>
              <a:t> (PSAK) No. 46 di Indonesia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31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15405-B212-4C3B-9398-7E4C51C8E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6421041" cy="3344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dan </a:t>
            </a:r>
            <a:r>
              <a:rPr lang="en-US" dirty="0" err="1"/>
              <a:t>liabilitas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pada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(</a:t>
            </a:r>
            <a:r>
              <a:rPr lang="en-US" dirty="0" err="1"/>
              <a:t>liabilitas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dipulihkan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(</a:t>
            </a:r>
            <a:r>
              <a:rPr lang="en-US" dirty="0" err="1"/>
              <a:t>aset</a:t>
            </a:r>
            <a:r>
              <a:rPr lang="en-US" dirty="0"/>
              <a:t>)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.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pelapora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02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7299B3-9733-47CD-8025-F6559C5E59D1}"/>
              </a:ext>
            </a:extLst>
          </p:cNvPr>
          <p:cNvSpPr txBox="1"/>
          <p:nvPr/>
        </p:nvSpPr>
        <p:spPr>
          <a:xfrm>
            <a:off x="143555" y="1502815"/>
            <a:ext cx="77879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WAJIB PAJAK WAJIB PEMBUKUAN DAN CATATAN, SYARAT PEMBUKUAN DAN PENCATATAN</a:t>
            </a:r>
          </a:p>
        </p:txBody>
      </p:sp>
    </p:spTree>
    <p:extLst>
      <p:ext uri="{BB962C8B-B14F-4D97-AF65-F5344CB8AC3E}">
        <p14:creationId xmlns:p14="http://schemas.microsoft.com/office/powerpoint/2010/main" val="181392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334B-CFCC-42CA-9106-6B373BB47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281175"/>
            <a:ext cx="6421041" cy="4275740"/>
          </a:xfrm>
        </p:spPr>
        <p:txBody>
          <a:bodyPr>
            <a:normAutofit fontScale="625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Pengukuran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liabilitas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kini</a:t>
            </a:r>
            <a:endParaRPr lang="en-US" altLang="en-US" sz="36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Liabilitas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timbul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ketika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sebuah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entitas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memiliki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terutang</a:t>
            </a:r>
            <a:r>
              <a:rPr lang="en-US" altLang="en-US" dirty="0">
                <a:latin typeface="Google Sans"/>
              </a:rPr>
              <a:t> pada </a:t>
            </a:r>
            <a:r>
              <a:rPr lang="en-US" altLang="en-US" dirty="0" err="1">
                <a:latin typeface="Google Sans"/>
              </a:rPr>
              <a:t>periode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berjalan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periode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sebelumnya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tetapi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belum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membayarnya</a:t>
            </a:r>
            <a:r>
              <a:rPr lang="en-US" altLang="en-US" dirty="0">
                <a:latin typeface="Google Sans"/>
              </a:rPr>
              <a:t>.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Cara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mengukur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liabilitas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kini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Hitung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laba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kena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Mulai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dari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akuntansi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komersial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kemudian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lakukan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penyesuaian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untuk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perbedaan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permanen</a:t>
            </a:r>
            <a:r>
              <a:rPr lang="en-US" altLang="en-US" dirty="0">
                <a:latin typeface="Google Sans"/>
              </a:rPr>
              <a:t> dan </a:t>
            </a:r>
            <a:r>
              <a:rPr lang="en-US" altLang="en-US" dirty="0" err="1">
                <a:latin typeface="Google Sans"/>
              </a:rPr>
              <a:t>sementara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dirty="0" err="1">
                <a:latin typeface="Google Sans"/>
              </a:rPr>
              <a:t>koreksi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fiskal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positif</a:t>
            </a:r>
            <a:r>
              <a:rPr lang="en-US" altLang="en-US" dirty="0">
                <a:latin typeface="Google Sans"/>
              </a:rPr>
              <a:t> dan </a:t>
            </a:r>
            <a:r>
              <a:rPr lang="en-US" altLang="en-US" dirty="0" err="1">
                <a:latin typeface="Google Sans"/>
              </a:rPr>
              <a:t>negatif</a:t>
            </a:r>
            <a:r>
              <a:rPr lang="en-US" altLang="en-US" dirty="0">
                <a:latin typeface="Google Sans"/>
              </a:rPr>
              <a:t>) </a:t>
            </a:r>
            <a:r>
              <a:rPr lang="en-US" altLang="en-US" dirty="0" err="1">
                <a:latin typeface="Google Sans"/>
              </a:rPr>
              <a:t>untuk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mendapatkan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fiskal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kena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Tentukan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tarif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yang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berlaku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Gunakan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tarif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penghasilan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ditetapkan</a:t>
            </a:r>
            <a:r>
              <a:rPr lang="en-US" altLang="en-US" dirty="0">
                <a:latin typeface="Google Sans"/>
              </a:rPr>
              <a:t> oleh </a:t>
            </a:r>
            <a:r>
              <a:rPr lang="en-US" altLang="en-US" dirty="0" err="1">
                <a:latin typeface="Google Sans"/>
              </a:rPr>
              <a:t>pemerintah</a:t>
            </a:r>
            <a:r>
              <a:rPr lang="en-US" altLang="en-US" dirty="0">
                <a:latin typeface="Google Sans"/>
              </a:rPr>
              <a:t>. Di Indonesia, </a:t>
            </a:r>
            <a:r>
              <a:rPr lang="en-US" altLang="en-US" dirty="0" err="1">
                <a:latin typeface="Google Sans"/>
              </a:rPr>
              <a:t>tarif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PPh</a:t>
            </a:r>
            <a:r>
              <a:rPr lang="en-US" altLang="en-US" dirty="0">
                <a:latin typeface="Google Sans"/>
              </a:rPr>
              <a:t> Badan </a:t>
            </a:r>
            <a:r>
              <a:rPr lang="en-US" altLang="en-US" dirty="0" err="1">
                <a:latin typeface="Google Sans"/>
              </a:rPr>
              <a:t>saat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adalah</a:t>
            </a:r>
            <a:r>
              <a:rPr lang="en-US" altLang="en-US" dirty="0">
                <a:latin typeface="Google Sans"/>
              </a:rPr>
              <a:t> 22%.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Hitung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liabilitas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Kalikan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laba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kena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tarif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berlaku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457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D27B5D-FAAE-4255-9B26-AEE21BE5D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6"/>
            <a:ext cx="6421041" cy="3970330"/>
          </a:xfrm>
        </p:spPr>
        <p:txBody>
          <a:bodyPr>
            <a:normAutofit fontScale="700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Pengukuran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aset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kini</a:t>
            </a:r>
            <a:endParaRPr lang="en-US" altLang="en-US" sz="36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Aset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muncul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ketika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entitas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melakukan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pembayaran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lebih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dari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jumlah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seharusnya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terutang</a:t>
            </a:r>
            <a:r>
              <a:rPr lang="en-US" altLang="en-US" dirty="0">
                <a:latin typeface="Google Sans"/>
              </a:rPr>
              <a:t>. </a:t>
            </a:r>
            <a:r>
              <a:rPr lang="en-US" altLang="en-US" dirty="0" err="1">
                <a:latin typeface="Google Sans"/>
              </a:rPr>
              <a:t>Kelebihan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pembayaran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ini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dapat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dikompensasikan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dikembalikan</a:t>
            </a:r>
            <a:r>
              <a:rPr lang="en-US" altLang="en-US" dirty="0">
                <a:latin typeface="Google Sans"/>
              </a:rPr>
              <a:t> oleh </a:t>
            </a:r>
            <a:r>
              <a:rPr lang="en-US" altLang="en-US" dirty="0" err="1">
                <a:latin typeface="Google Sans"/>
              </a:rPr>
              <a:t>otoritas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perpajakan</a:t>
            </a:r>
            <a:r>
              <a:rPr lang="en-US" altLang="en-US" dirty="0">
                <a:latin typeface="Google Sans"/>
              </a:rPr>
              <a:t>.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>
              <a:solidFill>
                <a:srgbClr val="FFC000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Cara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mengukur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aset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kini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Bandingkan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yang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telah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dibayar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dengan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liabilitas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Hitung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selisih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antara</a:t>
            </a:r>
            <a:r>
              <a:rPr lang="en-US" altLang="en-US" dirty="0">
                <a:latin typeface="Google Sans"/>
              </a:rPr>
              <a:t> total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sudah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dibayarkan</a:t>
            </a:r>
            <a:r>
              <a:rPr lang="en-US" altLang="en-US" dirty="0">
                <a:latin typeface="Google Sans"/>
              </a:rPr>
              <a:t> (</a:t>
            </a:r>
            <a:r>
              <a:rPr lang="en-US" altLang="en-US" dirty="0" err="1">
                <a:latin typeface="Google Sans"/>
              </a:rPr>
              <a:t>misalnya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melalui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angsuran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PPh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Pasal</a:t>
            </a:r>
            <a:r>
              <a:rPr lang="en-US" altLang="en-US" dirty="0">
                <a:latin typeface="Google Sans"/>
              </a:rPr>
              <a:t> 25)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total </a:t>
            </a:r>
            <a:r>
              <a:rPr lang="en-US" altLang="en-US" dirty="0" err="1">
                <a:latin typeface="Google Sans"/>
              </a:rPr>
              <a:t>liabilitas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Tentukan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besarnya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aset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: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jumlah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dibayarkan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lebih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besar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dari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liabilitas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maka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selisihnya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diakui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sebagai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aset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kini</a:t>
            </a:r>
            <a:endParaRPr lang="en-US" altLang="en-US" dirty="0">
              <a:latin typeface="Google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94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C83DB-E984-418B-864E-5EF8D73F9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86585"/>
            <a:ext cx="6421041" cy="33441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C000"/>
                </a:solidFill>
              </a:rPr>
              <a:t>Pengertian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Pajak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Tangguhan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tangguhan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(</a:t>
            </a:r>
            <a:r>
              <a:rPr lang="en-US" dirty="0" err="1"/>
              <a:t>komersial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(</a:t>
            </a:r>
            <a:r>
              <a:rPr lang="en-US" dirty="0" err="1"/>
              <a:t>fiskal</a:t>
            </a:r>
            <a:r>
              <a:rPr lang="en-US" dirty="0"/>
              <a:t>).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dan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87D8FE-274C-4DEC-BC02-12C6C7FCF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86585"/>
            <a:ext cx="6421041" cy="4123035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600" dirty="0" err="1">
                <a:latin typeface="Google Sans"/>
              </a:rPr>
              <a:t>Pengukuran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aset</a:t>
            </a:r>
            <a:r>
              <a:rPr lang="en-US" altLang="en-US" sz="1600" dirty="0">
                <a:latin typeface="Google Sans"/>
              </a:rPr>
              <a:t> dan </a:t>
            </a:r>
            <a:r>
              <a:rPr lang="en-US" altLang="en-US" sz="1600" dirty="0" err="1">
                <a:latin typeface="Google Sans"/>
              </a:rPr>
              <a:t>liabilitas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tangguhan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didasarkan</a:t>
            </a:r>
            <a:r>
              <a:rPr lang="en-US" altLang="en-US" sz="1600" dirty="0">
                <a:latin typeface="Google Sans"/>
              </a:rPr>
              <a:t> pada </a:t>
            </a:r>
            <a:r>
              <a:rPr lang="en-US" altLang="en-US" sz="1600" dirty="0" err="1">
                <a:latin typeface="Google Sans"/>
              </a:rPr>
              <a:t>perbedaan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temporer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antara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nilai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tercatat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aset</a:t>
            </a:r>
            <a:r>
              <a:rPr lang="en-US" altLang="en-US" sz="1600" dirty="0">
                <a:latin typeface="Google Sans"/>
              </a:rPr>
              <a:t> dan </a:t>
            </a:r>
            <a:r>
              <a:rPr lang="en-US" altLang="en-US" sz="1600" dirty="0" err="1">
                <a:latin typeface="Google Sans"/>
              </a:rPr>
              <a:t>liabilitas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dalam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laporan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keuangan</a:t>
            </a:r>
            <a:r>
              <a:rPr lang="en-US" altLang="en-US" sz="1600" dirty="0">
                <a:latin typeface="Google Sans"/>
              </a:rPr>
              <a:t> (</a:t>
            </a:r>
            <a:r>
              <a:rPr lang="en-US" altLang="en-US" sz="1600" dirty="0" err="1">
                <a:latin typeface="Google Sans"/>
              </a:rPr>
              <a:t>menurut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akuntansi</a:t>
            </a:r>
            <a:r>
              <a:rPr lang="en-US" altLang="en-US" sz="1600" dirty="0">
                <a:latin typeface="Google Sans"/>
              </a:rPr>
              <a:t>) </a:t>
            </a:r>
            <a:r>
              <a:rPr lang="en-US" altLang="en-US" sz="1600" dirty="0" err="1">
                <a:latin typeface="Google Sans"/>
              </a:rPr>
              <a:t>dengan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dasar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pengenaan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pajaknya</a:t>
            </a:r>
            <a:r>
              <a:rPr lang="en-US" altLang="en-US" sz="1600" dirty="0">
                <a:latin typeface="Google Sans"/>
              </a:rPr>
              <a:t> (</a:t>
            </a:r>
            <a:r>
              <a:rPr lang="en-US" altLang="en-US" sz="1600" dirty="0" err="1">
                <a:latin typeface="Google Sans"/>
              </a:rPr>
              <a:t>menurut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peraturan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perpajakan</a:t>
            </a:r>
            <a:r>
              <a:rPr lang="en-US" altLang="en-US" sz="1600" dirty="0">
                <a:latin typeface="Google Sans"/>
              </a:rPr>
              <a:t>), </a:t>
            </a:r>
            <a:r>
              <a:rPr lang="en-US" altLang="en-US" sz="1600" dirty="0" err="1">
                <a:latin typeface="Google Sans"/>
              </a:rPr>
              <a:t>dikalikan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dengan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tarif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</a:t>
            </a:r>
            <a:r>
              <a:rPr lang="en-US" altLang="en-US" sz="1600" dirty="0">
                <a:latin typeface="Google Sans"/>
              </a:rPr>
              <a:t> yang </a:t>
            </a:r>
            <a:r>
              <a:rPr lang="en-US" altLang="en-US" sz="1600" dirty="0" err="1">
                <a:latin typeface="Google Sans"/>
              </a:rPr>
              <a:t>berlaku</a:t>
            </a:r>
            <a:r>
              <a:rPr lang="en-US" altLang="en-US" sz="1600" dirty="0">
                <a:latin typeface="Google Sans"/>
              </a:rPr>
              <a:t>. Proses </a:t>
            </a:r>
            <a:r>
              <a:rPr lang="en-US" altLang="en-US" sz="1600" dirty="0" err="1">
                <a:latin typeface="Google Sans"/>
              </a:rPr>
              <a:t>ini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diatur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dalam</a:t>
            </a:r>
            <a:r>
              <a:rPr lang="en-US" altLang="en-US" sz="1600" dirty="0">
                <a:latin typeface="Google Sans"/>
              </a:rPr>
              <a:t> PSAK 46 </a:t>
            </a:r>
            <a:r>
              <a:rPr lang="en-US" altLang="en-US" sz="1600" dirty="0" err="1">
                <a:latin typeface="Google Sans"/>
              </a:rPr>
              <a:t>tentang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Penghasilan</a:t>
            </a:r>
            <a:r>
              <a:rPr lang="en-US" altLang="en-US" sz="1600" dirty="0">
                <a:latin typeface="Google Sans"/>
              </a:rPr>
              <a:t>.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6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Proses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pengukuran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aset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dan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liabilitas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tangguhan</a:t>
            </a:r>
            <a:endParaRPr lang="en-US" altLang="en-US" sz="16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6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Identifikasi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perbedaan</a:t>
            </a:r>
            <a:r>
              <a:rPr lang="en-US" altLang="en-US" sz="1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1600" b="1" dirty="0" err="1">
                <a:solidFill>
                  <a:srgbClr val="FFC000"/>
                </a:solidFill>
                <a:latin typeface="Google Sans"/>
              </a:rPr>
              <a:t>temporer</a:t>
            </a:r>
            <a:endParaRPr lang="en-US" altLang="en-US" sz="1600" dirty="0">
              <a:solidFill>
                <a:srgbClr val="FFC000"/>
              </a:solidFill>
              <a:latin typeface="Google Sans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600" b="1" dirty="0" err="1">
                <a:latin typeface="Google Sans"/>
              </a:rPr>
              <a:t>Perbedaan</a:t>
            </a:r>
            <a:r>
              <a:rPr lang="en-US" altLang="en-US" sz="1600" b="1" dirty="0">
                <a:latin typeface="Google Sans"/>
              </a:rPr>
              <a:t> </a:t>
            </a:r>
            <a:r>
              <a:rPr lang="en-US" altLang="en-US" sz="1600" b="1" dirty="0" err="1">
                <a:latin typeface="Google Sans"/>
              </a:rPr>
              <a:t>temporer</a:t>
            </a:r>
            <a:r>
              <a:rPr lang="en-US" altLang="en-US" sz="1600" b="1" dirty="0">
                <a:latin typeface="Google Sans"/>
              </a:rPr>
              <a:t> </a:t>
            </a:r>
            <a:r>
              <a:rPr lang="en-US" altLang="en-US" sz="1600" b="1" dirty="0" err="1">
                <a:latin typeface="Google Sans"/>
              </a:rPr>
              <a:t>kena</a:t>
            </a:r>
            <a:r>
              <a:rPr lang="en-US" altLang="en-US" sz="1600" b="1" dirty="0">
                <a:latin typeface="Google Sans"/>
              </a:rPr>
              <a:t> </a:t>
            </a:r>
            <a:r>
              <a:rPr lang="en-US" altLang="en-US" sz="1600" b="1" dirty="0" err="1">
                <a:latin typeface="Google Sans"/>
              </a:rPr>
              <a:t>pajak</a:t>
            </a:r>
            <a:r>
              <a:rPr lang="en-US" altLang="en-US" sz="1600" b="1" dirty="0">
                <a:latin typeface="Google Sans"/>
              </a:rPr>
              <a:t>:</a:t>
            </a:r>
            <a:r>
              <a:rPr lang="en-US" altLang="en-US" sz="1600" dirty="0">
                <a:latin typeface="Google Sans"/>
              </a:rPr>
              <a:t> </a:t>
            </a:r>
            <a:r>
              <a:rPr lang="en-US" altLang="en-US" sz="1600" dirty="0" err="1">
                <a:latin typeface="Google Sans"/>
              </a:rPr>
              <a:t>Terjadi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ketika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nilai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tercatat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aset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lebih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tinggi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dari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dasar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pengenaan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</a:t>
            </a:r>
            <a:r>
              <a:rPr lang="en-US" altLang="en-US" sz="1600" dirty="0">
                <a:latin typeface="Google Sans"/>
              </a:rPr>
              <a:t>, </a:t>
            </a:r>
            <a:r>
              <a:rPr lang="en-US" altLang="en-US" sz="1600" dirty="0" err="1">
                <a:latin typeface="Google Sans"/>
              </a:rPr>
              <a:t>atau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nilai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tercatat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liabilitas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lebih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rendah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dari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dasar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pengenaan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pajaknya</a:t>
            </a:r>
            <a:r>
              <a:rPr lang="en-US" altLang="en-US" sz="1600" dirty="0">
                <a:latin typeface="Google Sans"/>
              </a:rPr>
              <a:t>. </a:t>
            </a:r>
            <a:r>
              <a:rPr lang="en-US" altLang="en-US" sz="1600" dirty="0" err="1">
                <a:latin typeface="Google Sans"/>
              </a:rPr>
              <a:t>Perbedaan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ini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menciptakan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liabilitas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pajak</a:t>
            </a:r>
            <a:r>
              <a:rPr lang="en-US" altLang="en-US" sz="1600" dirty="0">
                <a:latin typeface="Google Sans"/>
              </a:rPr>
              <a:t> </a:t>
            </a:r>
            <a:r>
              <a:rPr lang="en-US" altLang="en-US" sz="1600" dirty="0" err="1">
                <a:latin typeface="Google Sans"/>
              </a:rPr>
              <a:t>tangguhan</a:t>
            </a:r>
            <a:r>
              <a:rPr lang="en-US" altLang="en-US" sz="1600" dirty="0">
                <a:latin typeface="Google Sans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80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D233E-5BB0-406B-8768-46A6D80DF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433880"/>
            <a:ext cx="7024430" cy="4275740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lvl="1"/>
            <a:r>
              <a:rPr lang="en-US" b="1" dirty="0" err="1">
                <a:solidFill>
                  <a:srgbClr val="FFC000"/>
                </a:solidFill>
              </a:rPr>
              <a:t>Perbedaan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temporer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dapat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dikurangkan</a:t>
            </a:r>
            <a:r>
              <a:rPr lang="en-US" b="1" dirty="0">
                <a:solidFill>
                  <a:srgbClr val="FFC000"/>
                </a:solidFill>
              </a:rPr>
              <a:t>:</a:t>
            </a:r>
            <a:r>
              <a:rPr lang="en-US" dirty="0"/>
              <a:t> 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tercatat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pengenaan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tercatat</a:t>
            </a:r>
            <a:r>
              <a:rPr lang="en-US" dirty="0"/>
              <a:t> </a:t>
            </a:r>
            <a:r>
              <a:rPr lang="en-US" dirty="0" err="1"/>
              <a:t>liabilitas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pengenaan</a:t>
            </a:r>
            <a:r>
              <a:rPr lang="en-US" dirty="0"/>
              <a:t> </a:t>
            </a:r>
            <a:r>
              <a:rPr lang="en-US" dirty="0" err="1"/>
              <a:t>pajaknya</a:t>
            </a:r>
            <a:r>
              <a:rPr lang="en-US" dirty="0"/>
              <a:t>.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tangguhan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2. </a:t>
            </a:r>
            <a:r>
              <a:rPr lang="en-US" b="1" dirty="0" err="1">
                <a:solidFill>
                  <a:srgbClr val="FFC000"/>
                </a:solidFill>
              </a:rPr>
              <a:t>Tentukan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tarif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pajak</a:t>
            </a:r>
            <a:endParaRPr lang="en-US" dirty="0">
              <a:solidFill>
                <a:srgbClr val="FFC000"/>
              </a:solidFill>
            </a:endParaRPr>
          </a:p>
          <a:p>
            <a:pPr lvl="1"/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tangguhan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temporer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berbalik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terealisasi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Tarif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481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C5363-BCE5-4E28-8934-80F9366AB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86585"/>
            <a:ext cx="6421041" cy="412303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300" b="1" dirty="0">
                <a:solidFill>
                  <a:srgbClr val="FFC000"/>
                </a:solidFill>
              </a:rPr>
              <a:t>3. </a:t>
            </a:r>
            <a:r>
              <a:rPr lang="en-US" sz="3300" b="1" dirty="0" err="1">
                <a:solidFill>
                  <a:srgbClr val="FFC000"/>
                </a:solidFill>
              </a:rPr>
              <a:t>Lakukan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perhitungan</a:t>
            </a:r>
            <a:endParaRPr lang="en-US" sz="33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300" b="1" dirty="0"/>
          </a:p>
          <a:p>
            <a:pPr marL="0" indent="0">
              <a:buNone/>
            </a:pPr>
            <a:r>
              <a:rPr lang="en-US" sz="3300" dirty="0" err="1"/>
              <a:t>Aset</a:t>
            </a:r>
            <a:r>
              <a:rPr lang="en-US" sz="3300" dirty="0"/>
              <a:t> dan </a:t>
            </a:r>
            <a:r>
              <a:rPr lang="en-US" sz="3300" dirty="0" err="1"/>
              <a:t>liabilitas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</a:t>
            </a:r>
            <a:r>
              <a:rPr lang="en-US" sz="3300" dirty="0" err="1"/>
              <a:t>tangguhan</a:t>
            </a:r>
            <a:r>
              <a:rPr lang="en-US" sz="3300" dirty="0"/>
              <a:t> </a:t>
            </a:r>
            <a:r>
              <a:rPr lang="en-US" sz="3300" dirty="0" err="1"/>
              <a:t>dihitung</a:t>
            </a:r>
            <a:r>
              <a:rPr lang="en-US" sz="3300" dirty="0"/>
              <a:t> </a:t>
            </a:r>
            <a:r>
              <a:rPr lang="en-US" sz="3300" dirty="0" err="1"/>
              <a:t>dengan</a:t>
            </a:r>
            <a:r>
              <a:rPr lang="en-US" sz="3300" dirty="0"/>
              <a:t> </a:t>
            </a:r>
            <a:r>
              <a:rPr lang="en-US" sz="3300" dirty="0" err="1"/>
              <a:t>mengalikan</a:t>
            </a:r>
            <a:r>
              <a:rPr lang="en-US" sz="3300" dirty="0"/>
              <a:t> total </a:t>
            </a:r>
            <a:r>
              <a:rPr lang="en-US" sz="3300" dirty="0" err="1"/>
              <a:t>perbedaan</a:t>
            </a:r>
            <a:r>
              <a:rPr lang="en-US" sz="3300" dirty="0"/>
              <a:t> </a:t>
            </a:r>
            <a:r>
              <a:rPr lang="en-US" sz="3300" dirty="0" err="1"/>
              <a:t>temporer</a:t>
            </a:r>
            <a:r>
              <a:rPr lang="en-US" sz="3300" dirty="0"/>
              <a:t> </a:t>
            </a:r>
            <a:r>
              <a:rPr lang="en-US" sz="3300" dirty="0" err="1"/>
              <a:t>dengan</a:t>
            </a:r>
            <a:r>
              <a:rPr lang="en-US" sz="3300" dirty="0"/>
              <a:t> </a:t>
            </a:r>
            <a:r>
              <a:rPr lang="en-US" sz="3300" dirty="0" err="1"/>
              <a:t>tarif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yang </a:t>
            </a:r>
            <a:r>
              <a:rPr lang="en-US" sz="3300" dirty="0" err="1"/>
              <a:t>berlaku</a:t>
            </a:r>
            <a:endParaRPr lang="en-US" sz="3300" dirty="0"/>
          </a:p>
          <a:p>
            <a:pPr marL="0" indent="0">
              <a:buNone/>
            </a:pPr>
            <a:endParaRPr lang="en-US" sz="33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rgbClr val="FFC000"/>
                </a:solidFill>
              </a:rPr>
              <a:t>4. </a:t>
            </a:r>
            <a:r>
              <a:rPr lang="en-US" sz="3300" b="1" dirty="0" err="1">
                <a:solidFill>
                  <a:srgbClr val="FFC000"/>
                </a:solidFill>
              </a:rPr>
              <a:t>Pertimbangkan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kemungkinan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pemulihan</a:t>
            </a:r>
            <a:r>
              <a:rPr lang="en-US" sz="3300" b="1" dirty="0">
                <a:solidFill>
                  <a:srgbClr val="FFC000"/>
                </a:solidFill>
              </a:rPr>
              <a:t> (</a:t>
            </a:r>
            <a:r>
              <a:rPr lang="en-US" sz="3300" b="1" dirty="0" err="1">
                <a:solidFill>
                  <a:srgbClr val="FFC000"/>
                </a:solidFill>
              </a:rPr>
              <a:t>khusus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aset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pajak</a:t>
            </a:r>
            <a:r>
              <a:rPr lang="en-US" sz="3300" b="1" dirty="0">
                <a:solidFill>
                  <a:srgbClr val="FFC000"/>
                </a:solidFill>
              </a:rPr>
              <a:t> </a:t>
            </a:r>
            <a:r>
              <a:rPr lang="en-US" sz="3300" b="1" dirty="0" err="1">
                <a:solidFill>
                  <a:srgbClr val="FFC000"/>
                </a:solidFill>
              </a:rPr>
              <a:t>tangguhan</a:t>
            </a:r>
            <a:r>
              <a:rPr lang="en-US" sz="3300" b="1" dirty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endParaRPr lang="en-US" sz="3300" b="1" dirty="0"/>
          </a:p>
          <a:p>
            <a:r>
              <a:rPr lang="en-US" sz="3300" dirty="0" err="1"/>
              <a:t>Aset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</a:t>
            </a:r>
            <a:r>
              <a:rPr lang="en-US" sz="3300" dirty="0" err="1"/>
              <a:t>tangguhan</a:t>
            </a:r>
            <a:r>
              <a:rPr lang="en-US" sz="3300" dirty="0"/>
              <a:t> </a:t>
            </a:r>
            <a:r>
              <a:rPr lang="en-US" sz="3300" dirty="0" err="1"/>
              <a:t>hanya</a:t>
            </a:r>
            <a:r>
              <a:rPr lang="en-US" sz="3300" dirty="0"/>
              <a:t> </a:t>
            </a:r>
            <a:r>
              <a:rPr lang="en-US" sz="3300" dirty="0" err="1"/>
              <a:t>boleh</a:t>
            </a:r>
            <a:r>
              <a:rPr lang="en-US" sz="3300" dirty="0"/>
              <a:t> </a:t>
            </a:r>
            <a:r>
              <a:rPr lang="en-US" sz="3300" dirty="0" err="1"/>
              <a:t>diakui</a:t>
            </a:r>
            <a:r>
              <a:rPr lang="en-US" sz="3300" dirty="0"/>
              <a:t> </a:t>
            </a:r>
            <a:r>
              <a:rPr lang="en-US" sz="3300" dirty="0" err="1"/>
              <a:t>sepanjang</a:t>
            </a:r>
            <a:r>
              <a:rPr lang="en-US" sz="3300" dirty="0"/>
              <a:t> </a:t>
            </a:r>
            <a:r>
              <a:rPr lang="en-US" sz="3300" dirty="0" err="1"/>
              <a:t>kemungkinan</a:t>
            </a:r>
            <a:r>
              <a:rPr lang="en-US" sz="3300" dirty="0"/>
              <a:t> </a:t>
            </a:r>
            <a:r>
              <a:rPr lang="en-US" sz="3300" dirty="0" err="1"/>
              <a:t>besar</a:t>
            </a:r>
            <a:r>
              <a:rPr lang="en-US" sz="3300" dirty="0"/>
              <a:t> (</a:t>
            </a:r>
            <a:r>
              <a:rPr lang="en-US" sz="3300" dirty="0" err="1"/>
              <a:t>lebih</a:t>
            </a:r>
            <a:r>
              <a:rPr lang="en-US" sz="3300" dirty="0"/>
              <a:t> </a:t>
            </a:r>
            <a:r>
              <a:rPr lang="en-US" sz="3300" dirty="0" err="1"/>
              <a:t>mungkin</a:t>
            </a:r>
            <a:r>
              <a:rPr lang="en-US" sz="3300" dirty="0"/>
              <a:t> </a:t>
            </a:r>
            <a:r>
              <a:rPr lang="en-US" sz="3300" dirty="0" err="1"/>
              <a:t>daripada</a:t>
            </a:r>
            <a:r>
              <a:rPr lang="en-US" sz="3300" dirty="0"/>
              <a:t> </a:t>
            </a:r>
            <a:r>
              <a:rPr lang="en-US" sz="3300" dirty="0" err="1"/>
              <a:t>tidak</a:t>
            </a:r>
            <a:r>
              <a:rPr lang="en-US" sz="3300" dirty="0"/>
              <a:t>) </a:t>
            </a:r>
            <a:r>
              <a:rPr lang="en-US" sz="3300" dirty="0" err="1"/>
              <a:t>bahwa</a:t>
            </a:r>
            <a:r>
              <a:rPr lang="en-US" sz="3300" dirty="0"/>
              <a:t> </a:t>
            </a:r>
            <a:r>
              <a:rPr lang="en-US" sz="3300" dirty="0" err="1"/>
              <a:t>laba</a:t>
            </a:r>
            <a:r>
              <a:rPr lang="en-US" sz="3300" dirty="0"/>
              <a:t> </a:t>
            </a:r>
            <a:r>
              <a:rPr lang="en-US" sz="3300" dirty="0" err="1"/>
              <a:t>kena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di masa </a:t>
            </a:r>
            <a:r>
              <a:rPr lang="en-US" sz="3300" dirty="0" err="1"/>
              <a:t>depan</a:t>
            </a:r>
            <a:r>
              <a:rPr lang="en-US" sz="3300" dirty="0"/>
              <a:t> </a:t>
            </a:r>
            <a:r>
              <a:rPr lang="en-US" sz="3300" dirty="0" err="1"/>
              <a:t>akan</a:t>
            </a:r>
            <a:r>
              <a:rPr lang="en-US" sz="3300" dirty="0"/>
              <a:t> </a:t>
            </a:r>
            <a:r>
              <a:rPr lang="en-US" sz="3300" dirty="0" err="1"/>
              <a:t>tersedia</a:t>
            </a:r>
            <a:r>
              <a:rPr lang="en-US" sz="3300" dirty="0"/>
              <a:t> </a:t>
            </a:r>
            <a:r>
              <a:rPr lang="en-US" sz="3300" dirty="0" err="1"/>
              <a:t>untuk</a:t>
            </a:r>
            <a:r>
              <a:rPr lang="en-US" sz="3300" dirty="0"/>
              <a:t> </a:t>
            </a:r>
            <a:r>
              <a:rPr lang="en-US" sz="3300" dirty="0" err="1"/>
              <a:t>mengompensasi</a:t>
            </a:r>
            <a:r>
              <a:rPr lang="en-US" sz="3300" dirty="0"/>
              <a:t> </a:t>
            </a:r>
            <a:r>
              <a:rPr lang="en-US" sz="3300" dirty="0" err="1"/>
              <a:t>perbedaan</a:t>
            </a:r>
            <a:r>
              <a:rPr lang="en-US" sz="3300" dirty="0"/>
              <a:t> </a:t>
            </a:r>
            <a:r>
              <a:rPr lang="en-US" sz="3300" dirty="0" err="1"/>
              <a:t>temporer</a:t>
            </a:r>
            <a:r>
              <a:rPr lang="en-US" sz="3300" dirty="0"/>
              <a:t> yang </a:t>
            </a:r>
            <a:r>
              <a:rPr lang="en-US" sz="3300" dirty="0" err="1"/>
              <a:t>dapat</a:t>
            </a:r>
            <a:r>
              <a:rPr lang="en-US" sz="3300" dirty="0"/>
              <a:t> </a:t>
            </a:r>
            <a:r>
              <a:rPr lang="en-US" sz="3300" dirty="0" err="1"/>
              <a:t>dikurangkan</a:t>
            </a:r>
            <a:r>
              <a:rPr lang="en-US" sz="3300" dirty="0"/>
              <a:t>.</a:t>
            </a:r>
          </a:p>
          <a:p>
            <a:pPr marL="0" indent="0">
              <a:buNone/>
            </a:pPr>
            <a:endParaRPr lang="en-US" sz="3300" dirty="0"/>
          </a:p>
          <a:p>
            <a:r>
              <a:rPr lang="en-US" sz="3300" dirty="0" err="1"/>
              <a:t>Manajemen</a:t>
            </a:r>
            <a:r>
              <a:rPr lang="en-US" sz="3300" dirty="0"/>
              <a:t> </a:t>
            </a:r>
            <a:r>
              <a:rPr lang="en-US" sz="3300" dirty="0" err="1"/>
              <a:t>harus</a:t>
            </a:r>
            <a:r>
              <a:rPr lang="en-US" sz="3300" dirty="0"/>
              <a:t> </a:t>
            </a:r>
            <a:r>
              <a:rPr lang="en-US" sz="3300" dirty="0" err="1"/>
              <a:t>membuat</a:t>
            </a:r>
            <a:r>
              <a:rPr lang="en-US" sz="3300" dirty="0"/>
              <a:t> </a:t>
            </a:r>
            <a:r>
              <a:rPr lang="en-US" sz="3300" dirty="0" err="1"/>
              <a:t>estimasi</a:t>
            </a:r>
            <a:r>
              <a:rPr lang="en-US" sz="3300" dirty="0"/>
              <a:t> </a:t>
            </a:r>
            <a:r>
              <a:rPr lang="en-US" sz="3300" dirty="0" err="1"/>
              <a:t>laba</a:t>
            </a:r>
            <a:r>
              <a:rPr lang="en-US" sz="3300" dirty="0"/>
              <a:t> </a:t>
            </a:r>
            <a:r>
              <a:rPr lang="en-US" sz="3300" dirty="0" err="1"/>
              <a:t>kena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di masa </a:t>
            </a:r>
            <a:r>
              <a:rPr lang="en-US" sz="3300" dirty="0" err="1"/>
              <a:t>depan</a:t>
            </a:r>
            <a:r>
              <a:rPr lang="en-US" sz="3300" dirty="0"/>
              <a:t> </a:t>
            </a:r>
            <a:r>
              <a:rPr lang="en-US" sz="3300" dirty="0" err="1"/>
              <a:t>untuk</a:t>
            </a:r>
            <a:r>
              <a:rPr lang="en-US" sz="3300" dirty="0"/>
              <a:t> </a:t>
            </a:r>
            <a:r>
              <a:rPr lang="en-US" sz="3300" dirty="0" err="1"/>
              <a:t>menentukan</a:t>
            </a:r>
            <a:r>
              <a:rPr lang="en-US" sz="3300" dirty="0"/>
              <a:t> </a:t>
            </a:r>
            <a:r>
              <a:rPr lang="en-US" sz="3300" dirty="0" err="1"/>
              <a:t>apakah</a:t>
            </a:r>
            <a:r>
              <a:rPr lang="en-US" sz="3300" dirty="0"/>
              <a:t> </a:t>
            </a:r>
            <a:r>
              <a:rPr lang="en-US" sz="3300" dirty="0" err="1"/>
              <a:t>manfaat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r>
              <a:rPr lang="en-US" sz="3300" dirty="0"/>
              <a:t> </a:t>
            </a:r>
            <a:r>
              <a:rPr lang="en-US" sz="3300" dirty="0" err="1"/>
              <a:t>tangguhan</a:t>
            </a:r>
            <a:r>
              <a:rPr lang="en-US" sz="3300" dirty="0"/>
              <a:t> </a:t>
            </a:r>
            <a:r>
              <a:rPr lang="en-US" sz="3300" dirty="0" err="1"/>
              <a:t>dapat</a:t>
            </a:r>
            <a:r>
              <a:rPr lang="en-US" sz="3300" dirty="0"/>
              <a:t> </a:t>
            </a:r>
            <a:r>
              <a:rPr lang="en-US" sz="3300" dirty="0" err="1"/>
              <a:t>dimanfaatkan</a:t>
            </a:r>
            <a:endParaRPr lang="en-US" sz="33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863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BA289-799C-45E5-A6C4-3DC1C9D37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EC19E-2A3F-4A2D-AAAB-29733F98E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323749"/>
            <a:ext cx="7177135" cy="33441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yang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merefleksikan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dan </a:t>
            </a:r>
            <a:r>
              <a:rPr lang="en-US" dirty="0" err="1"/>
              <a:t>pencatatan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dan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,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tangguhan</a:t>
            </a:r>
            <a:r>
              <a:rPr lang="en-US" dirty="0"/>
              <a:t>, dan </a:t>
            </a:r>
            <a:r>
              <a:rPr lang="en-US" dirty="0" err="1"/>
              <a:t>liabilitas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tangguhan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dan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dan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para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3967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37D5AD-576B-4071-9B03-0D82E82F5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70" y="891995"/>
            <a:ext cx="6421041" cy="3775867"/>
          </a:xfrm>
        </p:spPr>
        <p:txBody>
          <a:bodyPr>
            <a:normAutofit fontScale="400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800" b="1" dirty="0" err="1">
                <a:solidFill>
                  <a:srgbClr val="FFC000"/>
                </a:solidFill>
                <a:latin typeface="Google Sans"/>
              </a:rPr>
              <a:t>Pengertian</a:t>
            </a:r>
            <a:r>
              <a:rPr lang="en-US" altLang="en-US" sz="38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800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sz="38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800" b="1" dirty="0" err="1">
                <a:solidFill>
                  <a:srgbClr val="FFC000"/>
                </a:solidFill>
                <a:latin typeface="Google Sans"/>
              </a:rPr>
              <a:t>pajak</a:t>
            </a:r>
            <a:endParaRPr lang="en-US" altLang="en-US" sz="38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800" dirty="0">
              <a:solidFill>
                <a:srgbClr val="FFC000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800" dirty="0" err="1">
                <a:latin typeface="Google Sans"/>
              </a:rPr>
              <a:t>Wajib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Pajak</a:t>
            </a:r>
            <a:r>
              <a:rPr lang="en-US" altLang="en-US" sz="3800" dirty="0">
                <a:latin typeface="Google Sans"/>
              </a:rPr>
              <a:t> (WP) </a:t>
            </a:r>
            <a:r>
              <a:rPr lang="en-US" altLang="en-US" sz="3800" dirty="0" err="1">
                <a:latin typeface="Google Sans"/>
              </a:rPr>
              <a:t>adalah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setiap</a:t>
            </a:r>
            <a:r>
              <a:rPr lang="en-US" altLang="en-US" sz="3800" dirty="0">
                <a:latin typeface="Google Sans"/>
              </a:rPr>
              <a:t> orang </a:t>
            </a:r>
            <a:r>
              <a:rPr lang="en-US" altLang="en-US" sz="3800" dirty="0" err="1">
                <a:latin typeface="Google Sans"/>
              </a:rPr>
              <a:t>pribadi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atau</a:t>
            </a:r>
            <a:r>
              <a:rPr lang="en-US" altLang="en-US" sz="3800" dirty="0">
                <a:latin typeface="Google Sans"/>
              </a:rPr>
              <a:t> badan yang, </a:t>
            </a:r>
            <a:r>
              <a:rPr lang="en-US" altLang="en-US" sz="3800" dirty="0" err="1">
                <a:latin typeface="Google Sans"/>
              </a:rPr>
              <a:t>menurut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ketentuan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peraturan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perundang-undangan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perpajakan</a:t>
            </a:r>
            <a:r>
              <a:rPr lang="en-US" altLang="en-US" sz="3800" dirty="0">
                <a:latin typeface="Google Sans"/>
              </a:rPr>
              <a:t>, </a:t>
            </a:r>
            <a:r>
              <a:rPr lang="en-US" altLang="en-US" sz="3800" dirty="0" err="1">
                <a:latin typeface="Google Sans"/>
              </a:rPr>
              <a:t>diwajibkan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untuk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melaksanakan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kewajiban</a:t>
            </a:r>
            <a:r>
              <a:rPr lang="en-US" altLang="en-US" sz="3800" dirty="0">
                <a:latin typeface="Google Sans"/>
              </a:rPr>
              <a:t> </a:t>
            </a:r>
            <a:r>
              <a:rPr lang="en-US" altLang="en-US" sz="3800" dirty="0" err="1">
                <a:latin typeface="Google Sans"/>
              </a:rPr>
              <a:t>perpajakan</a:t>
            </a:r>
            <a:endParaRPr lang="en-US" altLang="en-US" sz="3800" dirty="0">
              <a:latin typeface="Google Sans"/>
            </a:endParaRPr>
          </a:p>
          <a:p>
            <a:r>
              <a:rPr lang="en-US" sz="3800" b="1" dirty="0">
                <a:solidFill>
                  <a:srgbClr val="FFC000"/>
                </a:solidFill>
              </a:rPr>
              <a:t>Orang </a:t>
            </a:r>
            <a:r>
              <a:rPr lang="en-US" sz="3800" b="1" dirty="0" err="1">
                <a:solidFill>
                  <a:srgbClr val="FFC000"/>
                </a:solidFill>
              </a:rPr>
              <a:t>pribadi</a:t>
            </a:r>
            <a:r>
              <a:rPr lang="en-US" sz="3800" b="1" dirty="0"/>
              <a:t>:</a:t>
            </a:r>
            <a:r>
              <a:rPr lang="en-US" sz="3800" dirty="0"/>
              <a:t> </a:t>
            </a:r>
            <a:r>
              <a:rPr lang="en-US" sz="3800" dirty="0" err="1"/>
              <a:t>individu</a:t>
            </a:r>
            <a:r>
              <a:rPr lang="en-US" sz="3800" dirty="0"/>
              <a:t> yang </a:t>
            </a:r>
            <a:r>
              <a:rPr lang="en-US" sz="3800" dirty="0" err="1"/>
              <a:t>telah</a:t>
            </a:r>
            <a:r>
              <a:rPr lang="en-US" sz="3800" dirty="0"/>
              <a:t> </a:t>
            </a:r>
            <a:r>
              <a:rPr lang="en-US" sz="3800" dirty="0" err="1"/>
              <a:t>memenuhi</a:t>
            </a:r>
            <a:r>
              <a:rPr lang="en-US" sz="3800" dirty="0"/>
              <a:t> </a:t>
            </a:r>
            <a:r>
              <a:rPr lang="en-US" sz="3800" dirty="0" err="1"/>
              <a:t>syarat</a:t>
            </a:r>
            <a:r>
              <a:rPr lang="en-US" sz="3800" dirty="0"/>
              <a:t> </a:t>
            </a:r>
            <a:r>
              <a:rPr lang="en-US" sz="3800" dirty="0" err="1"/>
              <a:t>subjektif</a:t>
            </a:r>
            <a:r>
              <a:rPr lang="en-US" sz="3800" dirty="0"/>
              <a:t> dan </a:t>
            </a:r>
            <a:r>
              <a:rPr lang="en-US" sz="3800" dirty="0" err="1"/>
              <a:t>objektif</a:t>
            </a:r>
            <a:r>
              <a:rPr lang="en-US" sz="3800" dirty="0"/>
              <a:t>, </a:t>
            </a:r>
            <a:r>
              <a:rPr lang="en-US" sz="3800" dirty="0" err="1"/>
              <a:t>seperti</a:t>
            </a:r>
            <a:r>
              <a:rPr lang="en-US" sz="3800" dirty="0"/>
              <a:t> </a:t>
            </a:r>
            <a:r>
              <a:rPr lang="en-US" sz="3800" dirty="0" err="1"/>
              <a:t>memiliki</a:t>
            </a:r>
            <a:r>
              <a:rPr lang="en-US" sz="3800" dirty="0"/>
              <a:t> </a:t>
            </a:r>
            <a:r>
              <a:rPr lang="en-US" sz="3800" dirty="0" err="1"/>
              <a:t>penghasilan</a:t>
            </a:r>
            <a:r>
              <a:rPr lang="en-US" sz="3800" dirty="0"/>
              <a:t> di </a:t>
            </a:r>
            <a:r>
              <a:rPr lang="en-US" sz="3800" dirty="0" err="1"/>
              <a:t>atas</a:t>
            </a:r>
            <a:r>
              <a:rPr lang="en-US" sz="3800" dirty="0"/>
              <a:t> </a:t>
            </a:r>
            <a:r>
              <a:rPr lang="en-US" sz="3800" dirty="0" err="1"/>
              <a:t>Penghasilan</a:t>
            </a:r>
            <a:r>
              <a:rPr lang="en-US" sz="3800" dirty="0"/>
              <a:t> </a:t>
            </a:r>
            <a:r>
              <a:rPr lang="en-US" sz="3800" dirty="0" err="1"/>
              <a:t>Tidak</a:t>
            </a:r>
            <a:r>
              <a:rPr lang="en-US" sz="3800" dirty="0"/>
              <a:t> </a:t>
            </a:r>
            <a:r>
              <a:rPr lang="en-US" sz="3800" dirty="0" err="1"/>
              <a:t>Kena</a:t>
            </a:r>
            <a:r>
              <a:rPr lang="en-US" sz="3800" dirty="0"/>
              <a:t> </a:t>
            </a:r>
            <a:r>
              <a:rPr lang="en-US" sz="3800" dirty="0" err="1"/>
              <a:t>Pajak</a:t>
            </a:r>
            <a:r>
              <a:rPr lang="en-US" sz="3800" dirty="0"/>
              <a:t> (PTKP), yang </a:t>
            </a:r>
            <a:r>
              <a:rPr lang="en-US" sz="3800" dirty="0" err="1"/>
              <a:t>saat</a:t>
            </a:r>
            <a:r>
              <a:rPr lang="en-US" sz="3800" dirty="0"/>
              <a:t> </a:t>
            </a:r>
            <a:r>
              <a:rPr lang="en-US" sz="3800" dirty="0" err="1"/>
              <a:t>ini</a:t>
            </a:r>
            <a:r>
              <a:rPr lang="en-US" sz="3800" dirty="0"/>
              <a:t> </a:t>
            </a:r>
            <a:r>
              <a:rPr lang="en-US" sz="3800" dirty="0" err="1"/>
              <a:t>sebesar</a:t>
            </a:r>
            <a:r>
              <a:rPr lang="en-US" sz="3800" dirty="0"/>
              <a:t> Rp54 </a:t>
            </a:r>
            <a:r>
              <a:rPr lang="en-US" sz="3800" dirty="0" err="1"/>
              <a:t>juta</a:t>
            </a:r>
            <a:r>
              <a:rPr lang="en-US" sz="3800" dirty="0"/>
              <a:t> per </a:t>
            </a:r>
            <a:r>
              <a:rPr lang="en-US" sz="3800" dirty="0" err="1"/>
              <a:t>tahun</a:t>
            </a:r>
            <a:r>
              <a:rPr lang="en-US" sz="3800" dirty="0"/>
              <a:t>.</a:t>
            </a:r>
          </a:p>
          <a:p>
            <a:r>
              <a:rPr lang="en-US" sz="3800" b="1" dirty="0">
                <a:solidFill>
                  <a:srgbClr val="FFC000"/>
                </a:solidFill>
              </a:rPr>
              <a:t>Badan</a:t>
            </a:r>
            <a:r>
              <a:rPr lang="en-US" sz="3800" b="1" dirty="0"/>
              <a:t>:</a:t>
            </a:r>
            <a:r>
              <a:rPr lang="en-US" sz="3800" dirty="0"/>
              <a:t> </a:t>
            </a:r>
            <a:r>
              <a:rPr lang="en-US" sz="3800" dirty="0" err="1"/>
              <a:t>sekumpulan</a:t>
            </a:r>
            <a:r>
              <a:rPr lang="en-US" sz="3800" dirty="0"/>
              <a:t> orang dan/</a:t>
            </a:r>
            <a:r>
              <a:rPr lang="en-US" sz="3800" dirty="0" err="1"/>
              <a:t>atau</a:t>
            </a:r>
            <a:r>
              <a:rPr lang="en-US" sz="3800" dirty="0"/>
              <a:t> modal yang </a:t>
            </a:r>
            <a:r>
              <a:rPr lang="en-US" sz="3800" dirty="0" err="1"/>
              <a:t>merupakan</a:t>
            </a:r>
            <a:r>
              <a:rPr lang="en-US" sz="3800" dirty="0"/>
              <a:t> </a:t>
            </a:r>
            <a:r>
              <a:rPr lang="en-US" sz="3800" dirty="0" err="1"/>
              <a:t>kesatuan</a:t>
            </a:r>
            <a:r>
              <a:rPr lang="en-US" sz="3800" dirty="0"/>
              <a:t>, </a:t>
            </a:r>
            <a:r>
              <a:rPr lang="en-US" sz="3800" dirty="0" err="1"/>
              <a:t>baik</a:t>
            </a:r>
            <a:r>
              <a:rPr lang="en-US" sz="3800" dirty="0"/>
              <a:t> yang </a:t>
            </a:r>
            <a:r>
              <a:rPr lang="en-US" sz="3800" dirty="0" err="1"/>
              <a:t>melakukan</a:t>
            </a:r>
            <a:r>
              <a:rPr lang="en-US" sz="3800" dirty="0"/>
              <a:t> </a:t>
            </a:r>
            <a:r>
              <a:rPr lang="en-US" sz="3800" dirty="0" err="1"/>
              <a:t>usaha</a:t>
            </a:r>
            <a:r>
              <a:rPr lang="en-US" sz="3800" dirty="0"/>
              <a:t> </a:t>
            </a:r>
            <a:r>
              <a:rPr lang="en-US" sz="3800" dirty="0" err="1"/>
              <a:t>maupun</a:t>
            </a:r>
            <a:r>
              <a:rPr lang="en-US" sz="3800" dirty="0"/>
              <a:t> </a:t>
            </a:r>
            <a:r>
              <a:rPr lang="en-US" sz="3800" dirty="0" err="1"/>
              <a:t>tidak</a:t>
            </a:r>
            <a:r>
              <a:rPr lang="en-US" sz="3800" dirty="0"/>
              <a:t>, yang </a:t>
            </a:r>
            <a:r>
              <a:rPr lang="en-US" sz="3800" dirty="0" err="1"/>
              <a:t>mencakup</a:t>
            </a:r>
            <a:r>
              <a:rPr lang="en-US" sz="3800" dirty="0"/>
              <a:t> </a:t>
            </a:r>
            <a:r>
              <a:rPr lang="en-US" sz="3800" dirty="0" err="1"/>
              <a:t>perseroan</a:t>
            </a:r>
            <a:r>
              <a:rPr lang="en-US" sz="3800" dirty="0"/>
              <a:t> </a:t>
            </a:r>
            <a:r>
              <a:rPr lang="en-US" sz="3800" dirty="0" err="1"/>
              <a:t>terbatas</a:t>
            </a:r>
            <a:r>
              <a:rPr lang="en-US" sz="3800" dirty="0"/>
              <a:t>, </a:t>
            </a:r>
            <a:r>
              <a:rPr lang="en-US" sz="3800" dirty="0" err="1"/>
              <a:t>perseroan</a:t>
            </a:r>
            <a:r>
              <a:rPr lang="en-US" sz="3800" dirty="0"/>
              <a:t> </a:t>
            </a:r>
            <a:r>
              <a:rPr lang="en-US" sz="3800" dirty="0" err="1"/>
              <a:t>komanditer</a:t>
            </a:r>
            <a:r>
              <a:rPr lang="en-US" sz="3800" dirty="0"/>
              <a:t>, BUMN, BUMD, </a:t>
            </a:r>
            <a:r>
              <a:rPr lang="en-US" sz="3800" dirty="0" err="1"/>
              <a:t>firma</a:t>
            </a:r>
            <a:r>
              <a:rPr lang="en-US" sz="3800" dirty="0"/>
              <a:t>, </a:t>
            </a:r>
            <a:r>
              <a:rPr lang="en-US" sz="3800" dirty="0" err="1"/>
              <a:t>kongsi</a:t>
            </a:r>
            <a:r>
              <a:rPr lang="en-US" sz="3800" dirty="0"/>
              <a:t>, </a:t>
            </a:r>
            <a:r>
              <a:rPr lang="en-US" sz="3800" dirty="0" err="1"/>
              <a:t>koperasi</a:t>
            </a:r>
            <a:r>
              <a:rPr lang="en-US" sz="3800" dirty="0"/>
              <a:t>, </a:t>
            </a:r>
            <a:r>
              <a:rPr lang="en-US" sz="3800" dirty="0" err="1"/>
              <a:t>yayasan</a:t>
            </a:r>
            <a:r>
              <a:rPr lang="en-US" sz="3800" dirty="0"/>
              <a:t>, dan </a:t>
            </a:r>
            <a:r>
              <a:rPr lang="en-US" sz="3800" dirty="0" err="1"/>
              <a:t>lainnya</a:t>
            </a:r>
            <a:r>
              <a:rPr lang="en-US" sz="3800" dirty="0"/>
              <a:t>.</a:t>
            </a:r>
          </a:p>
          <a:p>
            <a:r>
              <a:rPr lang="en-US" sz="3800" b="1" dirty="0" err="1">
                <a:solidFill>
                  <a:srgbClr val="FFC000"/>
                </a:solidFill>
              </a:rPr>
              <a:t>Warisan</a:t>
            </a:r>
            <a:r>
              <a:rPr lang="en-US" sz="3800" b="1" dirty="0">
                <a:solidFill>
                  <a:srgbClr val="FFC000"/>
                </a:solidFill>
              </a:rPr>
              <a:t> </a:t>
            </a:r>
            <a:r>
              <a:rPr lang="en-US" sz="3800" b="1" dirty="0" err="1">
                <a:solidFill>
                  <a:srgbClr val="FFC000"/>
                </a:solidFill>
              </a:rPr>
              <a:t>belum</a:t>
            </a:r>
            <a:r>
              <a:rPr lang="en-US" sz="3800" b="1" dirty="0">
                <a:solidFill>
                  <a:srgbClr val="FFC000"/>
                </a:solidFill>
              </a:rPr>
              <a:t> </a:t>
            </a:r>
            <a:r>
              <a:rPr lang="en-US" sz="3800" b="1" dirty="0" err="1">
                <a:solidFill>
                  <a:srgbClr val="FFC000"/>
                </a:solidFill>
              </a:rPr>
              <a:t>terbagi</a:t>
            </a:r>
            <a:r>
              <a:rPr lang="en-US" sz="3800" b="1" dirty="0"/>
              <a:t>:</a:t>
            </a:r>
            <a:r>
              <a:rPr lang="en-US" sz="3800" dirty="0"/>
              <a:t> </a:t>
            </a:r>
            <a:r>
              <a:rPr lang="en-US" sz="3800" dirty="0" err="1"/>
              <a:t>warisan</a:t>
            </a:r>
            <a:r>
              <a:rPr lang="en-US" sz="3800" dirty="0"/>
              <a:t> </a:t>
            </a:r>
            <a:r>
              <a:rPr lang="en-US" sz="3800" dirty="0" err="1"/>
              <a:t>dari</a:t>
            </a:r>
            <a:r>
              <a:rPr lang="en-US" sz="3800" dirty="0"/>
              <a:t> </a:t>
            </a:r>
            <a:r>
              <a:rPr lang="en-US" sz="3800" dirty="0" err="1"/>
              <a:t>pewaris</a:t>
            </a:r>
            <a:r>
              <a:rPr lang="en-US" sz="3800" dirty="0"/>
              <a:t> yang </a:t>
            </a:r>
            <a:r>
              <a:rPr lang="en-US" sz="3800" dirty="0" err="1"/>
              <a:t>belum</a:t>
            </a:r>
            <a:r>
              <a:rPr lang="en-US" sz="3800" dirty="0"/>
              <a:t> </a:t>
            </a:r>
            <a:r>
              <a:rPr lang="en-US" sz="3800" dirty="0" err="1"/>
              <a:t>dibagi</a:t>
            </a:r>
            <a:r>
              <a:rPr lang="en-US" sz="3800" dirty="0"/>
              <a:t> </a:t>
            </a:r>
            <a:r>
              <a:rPr lang="en-US" sz="3800" dirty="0" err="1"/>
              <a:t>kepada</a:t>
            </a:r>
            <a:r>
              <a:rPr lang="en-US" sz="3800" dirty="0"/>
              <a:t> </a:t>
            </a:r>
            <a:r>
              <a:rPr lang="en-US" sz="3800" dirty="0" err="1"/>
              <a:t>ahli</a:t>
            </a:r>
            <a:r>
              <a:rPr lang="en-US" sz="3800" dirty="0"/>
              <a:t> </a:t>
            </a:r>
            <a:r>
              <a:rPr lang="en-US" sz="3800" dirty="0" err="1"/>
              <a:t>waris</a:t>
            </a:r>
            <a:r>
              <a:rPr lang="en-US" sz="3800" dirty="0"/>
              <a:t>, di mana </a:t>
            </a:r>
            <a:r>
              <a:rPr lang="en-US" sz="3800" dirty="0" err="1"/>
              <a:t>warisan</a:t>
            </a:r>
            <a:r>
              <a:rPr lang="en-US" sz="3800" dirty="0"/>
              <a:t> </a:t>
            </a:r>
            <a:r>
              <a:rPr lang="en-US" sz="3800" dirty="0" err="1"/>
              <a:t>tersebut</a:t>
            </a:r>
            <a:r>
              <a:rPr lang="en-US" sz="3800" dirty="0"/>
              <a:t> </a:t>
            </a:r>
            <a:r>
              <a:rPr lang="en-US" sz="3800" dirty="0" err="1"/>
              <a:t>berfungsi</a:t>
            </a:r>
            <a:r>
              <a:rPr lang="en-US" sz="3800" dirty="0"/>
              <a:t> </a:t>
            </a:r>
            <a:r>
              <a:rPr lang="en-US" sz="3800" dirty="0" err="1"/>
              <a:t>sebagai</a:t>
            </a:r>
            <a:r>
              <a:rPr lang="en-US" sz="3800" dirty="0"/>
              <a:t> </a:t>
            </a:r>
            <a:r>
              <a:rPr lang="en-US" sz="3800" dirty="0" err="1"/>
              <a:t>subjek</a:t>
            </a:r>
            <a:r>
              <a:rPr lang="en-US" sz="3800" dirty="0"/>
              <a:t> </a:t>
            </a:r>
            <a:r>
              <a:rPr lang="en-US" sz="3800" dirty="0" err="1"/>
              <a:t>pajak</a:t>
            </a:r>
            <a:r>
              <a:rPr lang="en-US" sz="3800" dirty="0"/>
              <a:t>.</a:t>
            </a:r>
          </a:p>
          <a:p>
            <a:r>
              <a:rPr lang="en-US" sz="3800" b="1" dirty="0" err="1">
                <a:solidFill>
                  <a:srgbClr val="FFC000"/>
                </a:solidFill>
              </a:rPr>
              <a:t>Instansi</a:t>
            </a:r>
            <a:r>
              <a:rPr lang="en-US" sz="3800" b="1" dirty="0">
                <a:solidFill>
                  <a:srgbClr val="FFC000"/>
                </a:solidFill>
              </a:rPr>
              <a:t> </a:t>
            </a:r>
            <a:r>
              <a:rPr lang="en-US" sz="3800" b="1" dirty="0" err="1">
                <a:solidFill>
                  <a:srgbClr val="FFC000"/>
                </a:solidFill>
              </a:rPr>
              <a:t>pemerintah</a:t>
            </a:r>
            <a:r>
              <a:rPr lang="en-US" sz="3800" b="1" dirty="0"/>
              <a:t>:</a:t>
            </a:r>
            <a:r>
              <a:rPr lang="en-US" sz="3800" dirty="0"/>
              <a:t> </a:t>
            </a:r>
            <a:r>
              <a:rPr lang="en-US" sz="3800" dirty="0" err="1"/>
              <a:t>lembaga</a:t>
            </a:r>
            <a:r>
              <a:rPr lang="en-US" sz="3800" dirty="0"/>
              <a:t> </a:t>
            </a:r>
            <a:r>
              <a:rPr lang="en-US" sz="3800" dirty="0" err="1"/>
              <a:t>pemerintah</a:t>
            </a:r>
            <a:r>
              <a:rPr lang="en-US" sz="3800" dirty="0"/>
              <a:t> yang </a:t>
            </a:r>
            <a:r>
              <a:rPr lang="en-US" sz="3800" dirty="0" err="1"/>
              <a:t>ditunjuk</a:t>
            </a:r>
            <a:r>
              <a:rPr lang="en-US" sz="3800" dirty="0"/>
              <a:t> </a:t>
            </a:r>
            <a:r>
              <a:rPr lang="en-US" sz="3800" dirty="0" err="1"/>
              <a:t>sebagai</a:t>
            </a:r>
            <a:r>
              <a:rPr lang="en-US" sz="3800" dirty="0"/>
              <a:t> </a:t>
            </a:r>
            <a:r>
              <a:rPr lang="en-US" sz="3800" dirty="0" err="1"/>
              <a:t>pemotong</a:t>
            </a:r>
            <a:r>
              <a:rPr lang="en-US" sz="3800" dirty="0"/>
              <a:t> dan/</a:t>
            </a:r>
            <a:r>
              <a:rPr lang="en-US" sz="3800" dirty="0" err="1"/>
              <a:t>atau</a:t>
            </a:r>
            <a:r>
              <a:rPr lang="en-US" sz="3800" dirty="0"/>
              <a:t> </a:t>
            </a:r>
            <a:r>
              <a:rPr lang="en-US" sz="3800" dirty="0" err="1"/>
              <a:t>pemungut</a:t>
            </a:r>
            <a:r>
              <a:rPr lang="en-US" sz="3800" dirty="0"/>
              <a:t> </a:t>
            </a:r>
            <a:r>
              <a:rPr lang="en-US" sz="3800" dirty="0" err="1"/>
              <a:t>pajak</a:t>
            </a:r>
            <a:r>
              <a:rPr lang="en-US" sz="3800" dirty="0"/>
              <a:t> </a:t>
            </a:r>
            <a:r>
              <a:rPr lang="en-US" sz="3800" dirty="0" err="1"/>
              <a:t>sesuai</a:t>
            </a:r>
            <a:r>
              <a:rPr lang="en-US" sz="3800" dirty="0"/>
              <a:t> </a:t>
            </a:r>
            <a:r>
              <a:rPr lang="en-US" sz="3800" dirty="0" err="1"/>
              <a:t>ketentuan</a:t>
            </a:r>
            <a:endParaRPr lang="en-US" sz="3800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5BAC8D-694F-4BEE-905D-7BD68327F610}"/>
              </a:ext>
            </a:extLst>
          </p:cNvPr>
          <p:cNvSpPr txBox="1"/>
          <p:nvPr/>
        </p:nvSpPr>
        <p:spPr>
          <a:xfrm>
            <a:off x="605943" y="244805"/>
            <a:ext cx="51987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Pajak</a:t>
            </a:r>
            <a:endParaRPr lang="en-US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65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BA2B04B-A3F4-421B-ACA5-65758D20683A}"/>
              </a:ext>
            </a:extLst>
          </p:cNvPr>
          <p:cNvSpPr txBox="1">
            <a:spLocks/>
          </p:cNvSpPr>
          <p:nvPr/>
        </p:nvSpPr>
        <p:spPr>
          <a:xfrm>
            <a:off x="601670" y="891995"/>
            <a:ext cx="6421041" cy="377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E6730DA-E1F1-4CB7-B395-C08EC24C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586585"/>
            <a:ext cx="6421041" cy="3344113"/>
          </a:xfrm>
        </p:spPr>
        <p:txBody>
          <a:bodyPr>
            <a:normAutofit fontScale="775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Jenis-jenis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di Indonesia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Secara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umum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terbagi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menjadi</a:t>
            </a:r>
            <a:r>
              <a:rPr lang="en-US" altLang="en-US" dirty="0">
                <a:latin typeface="Google Sans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Orang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Pribadi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individu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memiliki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penghasilan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dari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pekerjaan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usaha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Badan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entitas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bisnis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seperti</a:t>
            </a:r>
            <a:r>
              <a:rPr lang="en-US" altLang="en-US" dirty="0">
                <a:latin typeface="Google Sans"/>
              </a:rPr>
              <a:t> PT, CV,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koperasi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Bendahara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instansi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pemerintah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ditunjuk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untuk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memotong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memungut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endParaRPr lang="en-US" altLang="en-US" dirty="0">
              <a:latin typeface="Google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39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714179-986A-4868-A42F-2756345CD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281175"/>
            <a:ext cx="6421041" cy="4275740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Kewajiban</a:t>
            </a:r>
            <a:r>
              <a:rPr lang="en-US" altLang="en-US" sz="24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sz="24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pajak</a:t>
            </a:r>
            <a:endParaRPr lang="en-US" altLang="en-US" sz="24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>
              <a:solidFill>
                <a:srgbClr val="FFC000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err="1">
                <a:latin typeface="Google Sans"/>
              </a:rPr>
              <a:t>Wajib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pajak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memiliki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beberapa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kewajiban</a:t>
            </a:r>
            <a:r>
              <a:rPr lang="en-US" altLang="en-US" sz="2400" dirty="0">
                <a:latin typeface="Google Sans"/>
              </a:rPr>
              <a:t>, </a:t>
            </a:r>
            <a:r>
              <a:rPr lang="en-US" altLang="en-US" sz="2400" dirty="0" err="1">
                <a:latin typeface="Google Sans"/>
              </a:rPr>
              <a:t>antara</a:t>
            </a:r>
            <a:r>
              <a:rPr lang="en-US" altLang="en-US" sz="2400" dirty="0">
                <a:latin typeface="Google Sans"/>
              </a:rPr>
              <a:t> lain:</a:t>
            </a:r>
            <a:endParaRPr lang="en-US" altLang="en-US" sz="2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Mendaftarkan</a:t>
            </a:r>
            <a:r>
              <a:rPr lang="en-US" altLang="en-US" sz="24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diri</a:t>
            </a:r>
            <a:r>
              <a:rPr lang="en-US" altLang="en-US" sz="2400" b="1" dirty="0">
                <a:latin typeface="Google Sans"/>
              </a:rPr>
              <a:t>:</a:t>
            </a:r>
            <a:r>
              <a:rPr lang="en-US" altLang="en-US" sz="2400" dirty="0">
                <a:latin typeface="Google Sans"/>
              </a:rPr>
              <a:t> </a:t>
            </a:r>
            <a:r>
              <a:rPr lang="en-US" altLang="en-US" sz="2400" dirty="0" err="1">
                <a:latin typeface="Google Sans"/>
              </a:rPr>
              <a:t>Mendaftarkan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diri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ke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kantor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pajak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untuk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mendapatkan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Nomor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Pokok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Wajib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Pajak</a:t>
            </a:r>
            <a:r>
              <a:rPr lang="en-US" altLang="en-US" sz="2400" dirty="0">
                <a:latin typeface="Google Sans"/>
              </a:rPr>
              <a:t> (NPWP).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Menghitung</a:t>
            </a:r>
            <a:r>
              <a:rPr lang="en-US" altLang="en-US" sz="24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sz="2400" b="1" dirty="0">
                <a:latin typeface="Google Sans"/>
              </a:rPr>
              <a:t>:</a:t>
            </a:r>
            <a:r>
              <a:rPr lang="en-US" altLang="en-US" sz="2400" dirty="0">
                <a:latin typeface="Google Sans"/>
              </a:rPr>
              <a:t> </a:t>
            </a:r>
            <a:r>
              <a:rPr lang="en-US" altLang="en-US" sz="2400" dirty="0" err="1">
                <a:latin typeface="Google Sans"/>
              </a:rPr>
              <a:t>Menghitung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sendiri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jumlah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pajak</a:t>
            </a:r>
            <a:r>
              <a:rPr lang="en-US" altLang="en-US" sz="2400" dirty="0">
                <a:latin typeface="Google Sans"/>
              </a:rPr>
              <a:t> yang </a:t>
            </a:r>
            <a:r>
              <a:rPr lang="en-US" altLang="en-US" sz="2400" dirty="0" err="1">
                <a:latin typeface="Google Sans"/>
              </a:rPr>
              <a:t>harus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dibayar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sesuai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dengan</a:t>
            </a:r>
            <a:r>
              <a:rPr lang="en-US" altLang="en-US" sz="2400" dirty="0">
                <a:latin typeface="Google Sans"/>
              </a:rPr>
              <a:t> </a:t>
            </a:r>
            <a:r>
              <a:rPr lang="en-US" altLang="en-US" sz="2400" dirty="0" err="1">
                <a:latin typeface="Google Sans"/>
              </a:rPr>
              <a:t>peraturan</a:t>
            </a:r>
            <a:r>
              <a:rPr lang="en-US" altLang="en-US" sz="2400" dirty="0">
                <a:latin typeface="Google Sans"/>
              </a:rPr>
              <a:t> yang </a:t>
            </a:r>
            <a:r>
              <a:rPr lang="en-US" altLang="en-US" sz="2400" dirty="0" err="1">
                <a:latin typeface="Google Sans"/>
              </a:rPr>
              <a:t>berlaku</a:t>
            </a:r>
            <a:r>
              <a:rPr lang="en-US" altLang="en-US" sz="2400" dirty="0">
                <a:latin typeface="Google Sans"/>
              </a:rPr>
              <a:t> (</a:t>
            </a:r>
            <a:r>
              <a:rPr lang="en-US" altLang="en-US" sz="2400" dirty="0" err="1">
                <a:latin typeface="Google Sans"/>
              </a:rPr>
              <a:t>sistem</a:t>
            </a:r>
            <a:r>
              <a:rPr lang="en-US" altLang="en-US" sz="2400" dirty="0">
                <a:latin typeface="Google Sans"/>
              </a:rPr>
              <a:t> </a:t>
            </a:r>
            <a:r>
              <a:rPr lang="en-US" altLang="en-US" sz="2400" i="1" dirty="0">
                <a:latin typeface="Google Sans"/>
              </a:rPr>
              <a:t>self-assessment</a:t>
            </a:r>
            <a:r>
              <a:rPr lang="en-US" altLang="en-US" sz="2400" dirty="0">
                <a:latin typeface="Google Sans"/>
              </a:rPr>
              <a:t>).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2891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82C31-3829-49E5-B423-38274505A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81175"/>
            <a:ext cx="7024430" cy="4581150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Menyetor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Membayar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menyetorkan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telah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dihitung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</a:t>
            </a:r>
            <a:r>
              <a:rPr lang="en-US" altLang="en-US" dirty="0">
                <a:latin typeface="Google Sans"/>
              </a:rPr>
              <a:t> kas negara.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Melaporkan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Menyampaikan</a:t>
            </a:r>
            <a:r>
              <a:rPr lang="en-US" altLang="en-US" dirty="0">
                <a:latin typeface="Google Sans"/>
              </a:rPr>
              <a:t> Surat </a:t>
            </a:r>
            <a:r>
              <a:rPr lang="en-US" altLang="en-US" dirty="0" err="1">
                <a:latin typeface="Google Sans"/>
              </a:rPr>
              <a:t>Pemberitahuan</a:t>
            </a:r>
            <a:r>
              <a:rPr lang="en-US" altLang="en-US" dirty="0">
                <a:latin typeface="Google Sans"/>
              </a:rPr>
              <a:t> (SPT) </a:t>
            </a:r>
            <a:r>
              <a:rPr lang="en-US" altLang="en-US" dirty="0" err="1">
                <a:latin typeface="Google Sans"/>
              </a:rPr>
              <a:t>Tahunan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atas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penghasilan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diperoleh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Bekerja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sama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saat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pemeriksaan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ada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pemeriksaan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harus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memberikan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dokumen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dibutuhkan</a:t>
            </a:r>
            <a:r>
              <a:rPr lang="en-US" altLang="en-US" dirty="0">
                <a:latin typeface="Google Sans"/>
              </a:rPr>
              <a:t> dan </a:t>
            </a:r>
            <a:r>
              <a:rPr lang="en-US" altLang="en-US" dirty="0" err="1">
                <a:latin typeface="Google Sans"/>
              </a:rPr>
              <a:t>meminjamkan</a:t>
            </a:r>
            <a:r>
              <a:rPr lang="en-US" altLang="en-US" dirty="0">
                <a:latin typeface="Google Sans"/>
              </a:rPr>
              <a:t> data yang </a:t>
            </a:r>
            <a:r>
              <a:rPr lang="en-US" altLang="en-US" dirty="0" err="1">
                <a:latin typeface="Google Sans"/>
              </a:rPr>
              <a:t>relevan</a:t>
            </a:r>
            <a:endParaRPr lang="en-US" altLang="en-US" dirty="0">
              <a:latin typeface="Google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3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50E11-1298-46A6-AB8A-74BA0212C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899693"/>
            <a:ext cx="6421041" cy="3344113"/>
          </a:xfrm>
        </p:spPr>
        <p:txBody>
          <a:bodyPr>
            <a:normAutofit fontScale="775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Hak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wajib</a:t>
            </a:r>
            <a:r>
              <a:rPr lang="en-US" altLang="en-US" sz="3600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sz="3600" b="1" dirty="0" err="1">
                <a:solidFill>
                  <a:srgbClr val="FFC000"/>
                </a:solidFill>
                <a:latin typeface="Google Sans"/>
              </a:rPr>
              <a:t>pajak</a:t>
            </a:r>
            <a:endParaRPr lang="en-US" altLang="en-US" sz="3600" b="1" dirty="0">
              <a:solidFill>
                <a:srgbClr val="FFC000"/>
              </a:solidFill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latin typeface="Google Sans"/>
              </a:rPr>
              <a:t>Selain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kewajiban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juga </a:t>
            </a:r>
            <a:r>
              <a:rPr lang="en-US" altLang="en-US" dirty="0" err="1">
                <a:latin typeface="Google Sans"/>
              </a:rPr>
              <a:t>memiliki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hak</a:t>
            </a:r>
            <a:r>
              <a:rPr lang="en-US" altLang="en-US" dirty="0">
                <a:latin typeface="Google Sans"/>
              </a:rPr>
              <a:t>: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Hak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pengembalian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kelebihan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pajak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berhak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mendapatkan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pengembalian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membayar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lebih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dari</a:t>
            </a:r>
            <a:r>
              <a:rPr lang="en-US" altLang="en-US" dirty="0">
                <a:latin typeface="Google Sans"/>
              </a:rPr>
              <a:t> yang </a:t>
            </a:r>
            <a:r>
              <a:rPr lang="en-US" altLang="en-US" dirty="0" err="1">
                <a:latin typeface="Google Sans"/>
              </a:rPr>
              <a:t>seharusnya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terutang</a:t>
            </a:r>
            <a:r>
              <a:rPr lang="en-US" altLang="en-US" dirty="0">
                <a:latin typeface="Google Sans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Hak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keberatan</a:t>
            </a:r>
            <a:r>
              <a:rPr lang="en-US" altLang="en-US" b="1" dirty="0">
                <a:solidFill>
                  <a:srgbClr val="FFC000"/>
                </a:solidFill>
                <a:latin typeface="Google Sans"/>
              </a:rPr>
              <a:t>, banding, dan </a:t>
            </a:r>
            <a:r>
              <a:rPr lang="en-US" altLang="en-US" b="1" dirty="0" err="1">
                <a:solidFill>
                  <a:srgbClr val="FFC000"/>
                </a:solidFill>
                <a:latin typeface="Google Sans"/>
              </a:rPr>
              <a:t>gugatan</a:t>
            </a:r>
            <a:r>
              <a:rPr lang="en-US" altLang="en-US" b="1" dirty="0">
                <a:latin typeface="Google Sans"/>
              </a:rPr>
              <a:t>:</a:t>
            </a:r>
            <a:r>
              <a:rPr lang="en-US" altLang="en-US" dirty="0">
                <a:latin typeface="Google Sans"/>
              </a:rPr>
              <a:t> 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berhak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mengajukan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keberatan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tidak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setuju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dengan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hasil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pemeriksaan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. </a:t>
            </a:r>
            <a:r>
              <a:rPr lang="en-US" altLang="en-US" dirty="0" err="1">
                <a:latin typeface="Google Sans"/>
              </a:rPr>
              <a:t>Jika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keberatan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ditolak</a:t>
            </a:r>
            <a:r>
              <a:rPr lang="en-US" altLang="en-US" dirty="0">
                <a:latin typeface="Google Sans"/>
              </a:rPr>
              <a:t>, </a:t>
            </a:r>
            <a:r>
              <a:rPr lang="en-US" altLang="en-US" dirty="0" err="1">
                <a:latin typeface="Google Sans"/>
              </a:rPr>
              <a:t>wajib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pajak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bisa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mengajukan</a:t>
            </a:r>
            <a:r>
              <a:rPr lang="en-US" altLang="en-US" dirty="0">
                <a:latin typeface="Google Sans"/>
              </a:rPr>
              <a:t> banding </a:t>
            </a:r>
            <a:r>
              <a:rPr lang="en-US" altLang="en-US" dirty="0" err="1">
                <a:latin typeface="Google Sans"/>
              </a:rPr>
              <a:t>atau</a:t>
            </a:r>
            <a:r>
              <a:rPr lang="en-US" altLang="en-US" dirty="0">
                <a:latin typeface="Google Sans"/>
              </a:rPr>
              <a:t> </a:t>
            </a:r>
            <a:r>
              <a:rPr lang="en-US" altLang="en-US" dirty="0" err="1">
                <a:latin typeface="Google Sans"/>
              </a:rPr>
              <a:t>gugatan</a:t>
            </a:r>
            <a:endParaRPr lang="en-US" altLang="en-US" dirty="0">
              <a:latin typeface="Google San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45622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5D540BF-BB5C-40A3-ACDF-40FD816B1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75" y="357527"/>
            <a:ext cx="6421041" cy="44284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 </a:t>
            </a:r>
            <a:r>
              <a:rPr lang="en-US" sz="3600" b="1" dirty="0" err="1">
                <a:solidFill>
                  <a:srgbClr val="FFC000"/>
                </a:solidFill>
              </a:rPr>
              <a:t>Pembukuan</a:t>
            </a:r>
            <a:r>
              <a:rPr lang="en-US" sz="3600" b="1" dirty="0">
                <a:solidFill>
                  <a:srgbClr val="FFC000"/>
                </a:solidFill>
              </a:rPr>
              <a:t> dan </a:t>
            </a:r>
            <a:r>
              <a:rPr lang="en-US" sz="3600" b="1" dirty="0" err="1">
                <a:solidFill>
                  <a:srgbClr val="FFC000"/>
                </a:solidFill>
              </a:rPr>
              <a:t>Pencatatan</a:t>
            </a:r>
            <a:endParaRPr lang="en-US" sz="36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6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dan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(UU) </a:t>
            </a:r>
            <a:r>
              <a:rPr lang="en-US" dirty="0" err="1"/>
              <a:t>Nomor</a:t>
            </a:r>
            <a:r>
              <a:rPr lang="en-US" dirty="0"/>
              <a:t> 6 </a:t>
            </a:r>
            <a:r>
              <a:rPr lang="en-US" dirty="0" err="1"/>
              <a:t>Tahun</a:t>
            </a:r>
            <a:r>
              <a:rPr lang="en-US" dirty="0"/>
              <a:t> 193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dan Tata Cara </a:t>
            </a:r>
            <a:r>
              <a:rPr lang="en-US" dirty="0" err="1"/>
              <a:t>Perpajakan</a:t>
            </a:r>
            <a:r>
              <a:rPr lang="en-US" dirty="0"/>
              <a:t> (KUP).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Namun</a:t>
            </a:r>
            <a:r>
              <a:rPr lang="en-US" dirty="0"/>
              <a:t>, UU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kali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28 </a:t>
            </a:r>
            <a:r>
              <a:rPr lang="en-US" dirty="0" err="1"/>
              <a:t>Tahun</a:t>
            </a:r>
            <a:r>
              <a:rPr lang="en-US" dirty="0"/>
              <a:t> 2007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pada 1 </a:t>
            </a:r>
            <a:r>
              <a:rPr lang="en-US" dirty="0" err="1"/>
              <a:t>Januari</a:t>
            </a:r>
            <a:r>
              <a:rPr lang="en-US" dirty="0"/>
              <a:t> 2008.</a:t>
            </a:r>
          </a:p>
          <a:p>
            <a:pPr marL="0" indent="0">
              <a:buNone/>
            </a:pPr>
            <a:endParaRPr lang="en-US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 dirty="0">
              <a:latin typeface="Google San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49994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AE7DD-E205-4A9F-AD88-3F2B0082F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281175"/>
            <a:ext cx="6871725" cy="44284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28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Pasal</a:t>
            </a:r>
            <a:r>
              <a:rPr lang="en-US" dirty="0"/>
              <a:t> 1 Ayat 29,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proses </a:t>
            </a:r>
            <a:r>
              <a:rPr lang="en-US" dirty="0" err="1"/>
              <a:t>pencatatan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 dan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Harta</a:t>
            </a:r>
            <a:endParaRPr lang="en-US" dirty="0"/>
          </a:p>
          <a:p>
            <a:r>
              <a:rPr lang="en-US" dirty="0" err="1"/>
              <a:t>Kewajiban</a:t>
            </a:r>
            <a:endParaRPr lang="en-US" dirty="0"/>
          </a:p>
          <a:p>
            <a:r>
              <a:rPr lang="en-US" dirty="0"/>
              <a:t>Modal</a:t>
            </a:r>
          </a:p>
          <a:p>
            <a:r>
              <a:rPr lang="en-US" dirty="0" err="1"/>
              <a:t>Penghasilan</a:t>
            </a:r>
            <a:endParaRPr lang="en-US" dirty="0"/>
          </a:p>
          <a:p>
            <a:r>
              <a:rPr lang="en-US" dirty="0" err="1"/>
              <a:t>Biaya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dan </a:t>
            </a:r>
            <a:r>
              <a:rPr lang="en-US" dirty="0" err="1"/>
              <a:t>penyerahan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55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1732</Words>
  <Application>Microsoft Office PowerPoint</Application>
  <PresentationFormat>On-screen Show (16:9)</PresentationFormat>
  <Paragraphs>149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Google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PENGUKURAN ASET DAN LIABILITAS PAJAK KINI DAN PAJAK TANGGUHAN</vt:lpstr>
      <vt:lpstr>PAJAK KINI DAN PAJAK TANGGUHAN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2017-08-01T15:40:51Z</dcterms:created>
  <dcterms:modified xsi:type="dcterms:W3CDTF">2025-11-19T10:22:30Z</dcterms:modified>
</cp:coreProperties>
</file>