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BeeZee" panose="020B0604020202020204" charset="0"/>
      <p:regular r:id="rId13"/>
    </p:embeddedFont>
    <p:embeddedFont>
      <p:font typeface="ABeeZee Bold" panose="020B0604020202020204" charset="0"/>
      <p:regular r:id="rId14"/>
    </p:embeddedFont>
    <p:embeddedFont>
      <p:font typeface="ABeeZee Bold Italics" panose="020B0604020202020204" charset="0"/>
      <p:regular r:id="rId15"/>
    </p:embeddedFont>
    <p:embeddedFont>
      <p:font typeface="Bernoru SemiCondense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02"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62050" y="1791886"/>
            <a:ext cx="8295475" cy="2822322"/>
          </a:xfrm>
          <a:prstGeom prst="rect">
            <a:avLst/>
          </a:prstGeom>
        </p:spPr>
        <p:txBody>
          <a:bodyPr lIns="0" tIns="0" rIns="0" bIns="0" rtlCol="0" anchor="t">
            <a:spAutoFit/>
          </a:bodyPr>
          <a:lstStyle/>
          <a:p>
            <a:pPr algn="l">
              <a:lnSpc>
                <a:spcPts val="10978"/>
              </a:lnSpc>
            </a:pPr>
            <a:r>
              <a:rPr lang="en-US" sz="9980">
                <a:solidFill>
                  <a:srgbClr val="06053F"/>
                </a:solidFill>
                <a:latin typeface="Bernoru SemiCondensed"/>
                <a:ea typeface="Bernoru SemiCondensed"/>
                <a:cs typeface="Bernoru SemiCondensed"/>
                <a:sym typeface="Bernoru SemiCondensed"/>
              </a:rPr>
              <a:t>AKUNTANSI</a:t>
            </a:r>
          </a:p>
          <a:p>
            <a:pPr algn="l">
              <a:lnSpc>
                <a:spcPts val="10978"/>
              </a:lnSpc>
            </a:pPr>
            <a:r>
              <a:rPr lang="en-US" sz="9980">
                <a:solidFill>
                  <a:srgbClr val="F3630F"/>
                </a:solidFill>
                <a:latin typeface="Bernoru SemiCondensed"/>
                <a:ea typeface="Bernoru SemiCondensed"/>
                <a:cs typeface="Bernoru SemiCondensed"/>
                <a:sym typeface="Bernoru SemiCondensed"/>
              </a:rPr>
              <a:t>PERPAJAKAN</a:t>
            </a:r>
            <a:r>
              <a:rPr lang="en-US" sz="9980">
                <a:solidFill>
                  <a:srgbClr val="06053F"/>
                </a:solidFill>
                <a:latin typeface="Bernoru SemiCondensed"/>
                <a:ea typeface="Bernoru SemiCondensed"/>
                <a:cs typeface="Bernoru SemiCondensed"/>
                <a:sym typeface="Bernoru SemiCondensed"/>
              </a:rPr>
              <a:t> </a:t>
            </a:r>
          </a:p>
        </p:txBody>
      </p:sp>
      <p:grpSp>
        <p:nvGrpSpPr>
          <p:cNvPr id="3" name="Group 3"/>
          <p:cNvGrpSpPr/>
          <p:nvPr/>
        </p:nvGrpSpPr>
        <p:grpSpPr>
          <a:xfrm>
            <a:off x="8671115" y="-429360"/>
            <a:ext cx="11878824" cy="10016449"/>
            <a:chOff x="0" y="0"/>
            <a:chExt cx="4397909" cy="3708400"/>
          </a:xfrm>
        </p:grpSpPr>
        <p:sp>
          <p:nvSpPr>
            <p:cNvPr id="4" name="Freeform 4"/>
            <p:cNvSpPr/>
            <p:nvPr/>
          </p:nvSpPr>
          <p:spPr>
            <a:xfrm>
              <a:off x="0" y="0"/>
              <a:ext cx="4397909" cy="3708400"/>
            </a:xfrm>
            <a:custGeom>
              <a:avLst/>
              <a:gdLst/>
              <a:ahLst/>
              <a:cxnLst/>
              <a:rect l="l" t="t" r="r" b="b"/>
              <a:pathLst>
                <a:path w="4397909" h="3708400">
                  <a:moveTo>
                    <a:pt x="3298432" y="0"/>
                  </a:moveTo>
                  <a:lnTo>
                    <a:pt x="1099477" y="0"/>
                  </a:lnTo>
                  <a:lnTo>
                    <a:pt x="0" y="1854200"/>
                  </a:lnTo>
                  <a:lnTo>
                    <a:pt x="1099477" y="3708400"/>
                  </a:lnTo>
                  <a:lnTo>
                    <a:pt x="3298432" y="3708400"/>
                  </a:lnTo>
                  <a:lnTo>
                    <a:pt x="4397909" y="1854200"/>
                  </a:lnTo>
                  <a:close/>
                </a:path>
              </a:pathLst>
            </a:custGeom>
            <a:solidFill>
              <a:srgbClr val="06053F"/>
            </a:solidFill>
            <a:ln w="12700">
              <a:solidFill>
                <a:srgbClr val="000000"/>
              </a:solidFill>
            </a:ln>
          </p:spPr>
        </p:sp>
      </p:grpSp>
      <p:grpSp>
        <p:nvGrpSpPr>
          <p:cNvPr id="5" name="Group 5"/>
          <p:cNvGrpSpPr/>
          <p:nvPr/>
        </p:nvGrpSpPr>
        <p:grpSpPr>
          <a:xfrm>
            <a:off x="8968600" y="-429360"/>
            <a:ext cx="11878824" cy="10016449"/>
            <a:chOff x="0" y="0"/>
            <a:chExt cx="4397909" cy="3708400"/>
          </a:xfrm>
        </p:grpSpPr>
        <p:sp>
          <p:nvSpPr>
            <p:cNvPr id="6" name="Freeform 6"/>
            <p:cNvSpPr/>
            <p:nvPr/>
          </p:nvSpPr>
          <p:spPr>
            <a:xfrm>
              <a:off x="0" y="0"/>
              <a:ext cx="4397909" cy="3708400"/>
            </a:xfrm>
            <a:custGeom>
              <a:avLst/>
              <a:gdLst/>
              <a:ahLst/>
              <a:cxnLst/>
              <a:rect l="l" t="t" r="r" b="b"/>
              <a:pathLst>
                <a:path w="4397909" h="3708400">
                  <a:moveTo>
                    <a:pt x="3298432" y="0"/>
                  </a:moveTo>
                  <a:lnTo>
                    <a:pt x="1099477" y="0"/>
                  </a:lnTo>
                  <a:lnTo>
                    <a:pt x="0" y="1854200"/>
                  </a:lnTo>
                  <a:lnTo>
                    <a:pt x="1099477" y="3708400"/>
                  </a:lnTo>
                  <a:lnTo>
                    <a:pt x="3298432" y="3708400"/>
                  </a:lnTo>
                  <a:lnTo>
                    <a:pt x="4397909" y="1854200"/>
                  </a:lnTo>
                  <a:close/>
                </a:path>
              </a:pathLst>
            </a:custGeom>
            <a:solidFill>
              <a:srgbClr val="F3630F"/>
            </a:solidFill>
            <a:ln w="12700">
              <a:solidFill>
                <a:srgbClr val="000000"/>
              </a:solidFill>
            </a:ln>
          </p:spPr>
        </p:sp>
      </p:grpSp>
      <p:grpSp>
        <p:nvGrpSpPr>
          <p:cNvPr id="7" name="Group 7"/>
          <p:cNvGrpSpPr/>
          <p:nvPr/>
        </p:nvGrpSpPr>
        <p:grpSpPr>
          <a:xfrm>
            <a:off x="9277350" y="-429360"/>
            <a:ext cx="11878824" cy="10016449"/>
            <a:chOff x="0" y="0"/>
            <a:chExt cx="4397909" cy="3708400"/>
          </a:xfrm>
        </p:grpSpPr>
        <p:sp>
          <p:nvSpPr>
            <p:cNvPr id="8" name="Freeform 8"/>
            <p:cNvSpPr/>
            <p:nvPr/>
          </p:nvSpPr>
          <p:spPr>
            <a:xfrm>
              <a:off x="0" y="0"/>
              <a:ext cx="4397909" cy="3708400"/>
            </a:xfrm>
            <a:custGeom>
              <a:avLst/>
              <a:gdLst/>
              <a:ahLst/>
              <a:cxnLst/>
              <a:rect l="l" t="t" r="r" b="b"/>
              <a:pathLst>
                <a:path w="4397909" h="3708400">
                  <a:moveTo>
                    <a:pt x="3298432" y="0"/>
                  </a:moveTo>
                  <a:lnTo>
                    <a:pt x="1099477" y="0"/>
                  </a:lnTo>
                  <a:lnTo>
                    <a:pt x="0" y="1854200"/>
                  </a:lnTo>
                  <a:lnTo>
                    <a:pt x="1099477" y="3708400"/>
                  </a:lnTo>
                  <a:lnTo>
                    <a:pt x="3298432" y="3708400"/>
                  </a:lnTo>
                  <a:lnTo>
                    <a:pt x="4397909" y="1854200"/>
                  </a:lnTo>
                  <a:close/>
                </a:path>
              </a:pathLst>
            </a:custGeom>
            <a:blipFill>
              <a:blip r:embed="rId2"/>
              <a:stretch>
                <a:fillRect l="-13280" r="-13280"/>
              </a:stretch>
            </a:blipFill>
          </p:spPr>
        </p:sp>
      </p:grpSp>
      <p:grpSp>
        <p:nvGrpSpPr>
          <p:cNvPr id="9" name="Group 9"/>
          <p:cNvGrpSpPr/>
          <p:nvPr/>
        </p:nvGrpSpPr>
        <p:grpSpPr>
          <a:xfrm>
            <a:off x="14345581" y="6637134"/>
            <a:ext cx="6810594" cy="4278950"/>
            <a:chOff x="0" y="0"/>
            <a:chExt cx="812800" cy="510665"/>
          </a:xfrm>
        </p:grpSpPr>
        <p:sp>
          <p:nvSpPr>
            <p:cNvPr id="10" name="Freeform 10"/>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id="11" name="TextBox 11"/>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106965" y="-4238682"/>
            <a:ext cx="6810594" cy="5257857"/>
            <a:chOff x="0" y="0"/>
            <a:chExt cx="812800" cy="627491"/>
          </a:xfrm>
        </p:grpSpPr>
        <p:sp>
          <p:nvSpPr>
            <p:cNvPr id="13" name="Freeform 13"/>
            <p:cNvSpPr/>
            <p:nvPr/>
          </p:nvSpPr>
          <p:spPr>
            <a:xfrm>
              <a:off x="0" y="0"/>
              <a:ext cx="812800" cy="627491"/>
            </a:xfrm>
            <a:custGeom>
              <a:avLst/>
              <a:gdLst/>
              <a:ahLst/>
              <a:cxnLst/>
              <a:rect l="l" t="t" r="r" b="b"/>
              <a:pathLst>
                <a:path w="812800" h="627491">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id="14" name="TextBox 14"/>
            <p:cNvSpPr txBox="1"/>
            <p:nvPr/>
          </p:nvSpPr>
          <p:spPr>
            <a:xfrm>
              <a:off x="114300" y="-38100"/>
              <a:ext cx="584200" cy="665591"/>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0420834" y="8776609"/>
            <a:ext cx="5280478" cy="3317611"/>
            <a:chOff x="0" y="0"/>
            <a:chExt cx="812800" cy="510665"/>
          </a:xfrm>
        </p:grpSpPr>
        <p:sp>
          <p:nvSpPr>
            <p:cNvPr id="16" name="Freeform 16"/>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id="17" name="TextBox 17"/>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2267774" y="7664435"/>
            <a:ext cx="5280478" cy="3845308"/>
            <a:chOff x="0" y="0"/>
            <a:chExt cx="812800" cy="591891"/>
          </a:xfrm>
        </p:grpSpPr>
        <p:sp>
          <p:nvSpPr>
            <p:cNvPr id="19" name="Freeform 19"/>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20" name="TextBox 20"/>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2218082" y="-3336403"/>
            <a:ext cx="5280478" cy="3845308"/>
            <a:chOff x="0" y="0"/>
            <a:chExt cx="812800" cy="591891"/>
          </a:xfrm>
        </p:grpSpPr>
        <p:sp>
          <p:nvSpPr>
            <p:cNvPr id="22" name="Freeform 22"/>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23" name="TextBox 23"/>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647920" y="9324226"/>
            <a:ext cx="10925270" cy="1610908"/>
            <a:chOff x="0" y="0"/>
            <a:chExt cx="2877437" cy="424272"/>
          </a:xfrm>
        </p:grpSpPr>
        <p:sp>
          <p:nvSpPr>
            <p:cNvPr id="25" name="Freeform 25"/>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06053F"/>
            </a:solidFill>
          </p:spPr>
        </p:sp>
        <p:sp>
          <p:nvSpPr>
            <p:cNvPr id="26" name="TextBox 26"/>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938671" y="9725211"/>
            <a:ext cx="10925270" cy="1610908"/>
            <a:chOff x="0" y="0"/>
            <a:chExt cx="2877437" cy="424272"/>
          </a:xfrm>
        </p:grpSpPr>
        <p:sp>
          <p:nvSpPr>
            <p:cNvPr id="28" name="Freeform 28"/>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F3630F"/>
            </a:solidFill>
          </p:spPr>
        </p:sp>
        <p:sp>
          <p:nvSpPr>
            <p:cNvPr id="29" name="TextBox 29"/>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1974056" y="9372253"/>
            <a:ext cx="2174034" cy="324129"/>
          </a:xfrm>
          <a:custGeom>
            <a:avLst/>
            <a:gdLst/>
            <a:ahLst/>
            <a:cxnLst/>
            <a:rect l="l" t="t" r="r" b="b"/>
            <a:pathLst>
              <a:path w="2174034" h="324129">
                <a:moveTo>
                  <a:pt x="0" y="0"/>
                </a:moveTo>
                <a:lnTo>
                  <a:pt x="2174034" y="0"/>
                </a:lnTo>
                <a:lnTo>
                  <a:pt x="2174034" y="324129"/>
                </a:lnTo>
                <a:lnTo>
                  <a:pt x="0" y="3241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1" name="Freeform 31"/>
          <p:cNvSpPr/>
          <p:nvPr/>
        </p:nvSpPr>
        <p:spPr>
          <a:xfrm>
            <a:off x="8063826" y="678255"/>
            <a:ext cx="1393699" cy="1317679"/>
          </a:xfrm>
          <a:custGeom>
            <a:avLst/>
            <a:gdLst/>
            <a:ahLst/>
            <a:cxnLst/>
            <a:rect l="l" t="t" r="r" b="b"/>
            <a:pathLst>
              <a:path w="1393699" h="1317679">
                <a:moveTo>
                  <a:pt x="0" y="0"/>
                </a:moveTo>
                <a:lnTo>
                  <a:pt x="1393699" y="0"/>
                </a:lnTo>
                <a:lnTo>
                  <a:pt x="1393699" y="1317679"/>
                </a:lnTo>
                <a:lnTo>
                  <a:pt x="0" y="13176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2" name="TextBox 32"/>
          <p:cNvSpPr txBox="1"/>
          <p:nvPr/>
        </p:nvSpPr>
        <p:spPr>
          <a:xfrm>
            <a:off x="1162050" y="4850455"/>
            <a:ext cx="8446663" cy="1238250"/>
          </a:xfrm>
          <a:prstGeom prst="rect">
            <a:avLst/>
          </a:prstGeom>
        </p:spPr>
        <p:txBody>
          <a:bodyPr lIns="0" tIns="0" rIns="0" bIns="0" rtlCol="0" anchor="t">
            <a:spAutoFit/>
          </a:bodyPr>
          <a:lstStyle/>
          <a:p>
            <a:pPr algn="l">
              <a:lnSpc>
                <a:spcPts val="4800"/>
              </a:lnSpc>
            </a:pPr>
            <a:r>
              <a:rPr lang="en-US" sz="4000">
                <a:solidFill>
                  <a:srgbClr val="06053F"/>
                </a:solidFill>
                <a:latin typeface="ABeeZee Bold"/>
                <a:ea typeface="ABeeZee Bold"/>
                <a:cs typeface="ABeeZee Bold"/>
                <a:sym typeface="ABeeZee Bold"/>
              </a:rPr>
              <a:t>AKUNTANSI KEUANGAN DAN PELAPORAN PAJAK</a:t>
            </a:r>
          </a:p>
        </p:txBody>
      </p:sp>
      <p:sp>
        <p:nvSpPr>
          <p:cNvPr id="33" name="TextBox 33"/>
          <p:cNvSpPr txBox="1"/>
          <p:nvPr/>
        </p:nvSpPr>
        <p:spPr>
          <a:xfrm>
            <a:off x="1162050" y="6551409"/>
            <a:ext cx="8295475" cy="2066925"/>
          </a:xfrm>
          <a:prstGeom prst="rect">
            <a:avLst/>
          </a:prstGeom>
        </p:spPr>
        <p:txBody>
          <a:bodyPr lIns="0" tIns="0" rIns="0" bIns="0" rtlCol="0" anchor="t">
            <a:spAutoFit/>
          </a:bodyPr>
          <a:lstStyle/>
          <a:p>
            <a:pPr algn="ctr">
              <a:lnSpc>
                <a:spcPts val="4785"/>
              </a:lnSpc>
            </a:pPr>
            <a:r>
              <a:rPr lang="en-US" sz="3300">
                <a:solidFill>
                  <a:srgbClr val="000000"/>
                </a:solidFill>
                <a:latin typeface="ABeeZee Bold"/>
                <a:ea typeface="ABeeZee Bold"/>
                <a:cs typeface="ABeeZee Bold"/>
                <a:sym typeface="ABeeZee Bold"/>
              </a:rPr>
              <a:t>NIKEN AYU DWI ANJANI (2023340350012)</a:t>
            </a:r>
          </a:p>
          <a:p>
            <a:pPr algn="ctr">
              <a:lnSpc>
                <a:spcPts val="2320"/>
              </a:lnSpc>
            </a:pPr>
            <a:endParaRPr lang="en-US" sz="3300">
              <a:solidFill>
                <a:srgbClr val="000000"/>
              </a:solidFill>
              <a:latin typeface="ABeeZee Bold"/>
              <a:ea typeface="ABeeZee Bold"/>
              <a:cs typeface="ABeeZee Bold"/>
              <a:sym typeface="ABeeZee Bold"/>
            </a:endParaRPr>
          </a:p>
          <a:p>
            <a:pPr algn="ctr">
              <a:lnSpc>
                <a:spcPts val="4785"/>
              </a:lnSpc>
            </a:pPr>
            <a:r>
              <a:rPr lang="en-US" sz="3300">
                <a:solidFill>
                  <a:srgbClr val="F3630F"/>
                </a:solidFill>
                <a:latin typeface="ABeeZee Bold"/>
                <a:ea typeface="ABeeZee Bold"/>
                <a:cs typeface="ABeeZee Bold"/>
                <a:sym typeface="ABeeZee Bold"/>
              </a:rPr>
              <a:t>DOSEN PENGAMPU : </a:t>
            </a:r>
          </a:p>
          <a:p>
            <a:pPr algn="ctr">
              <a:lnSpc>
                <a:spcPts val="4785"/>
              </a:lnSpc>
            </a:pPr>
            <a:r>
              <a:rPr lang="en-US" sz="3300">
                <a:solidFill>
                  <a:srgbClr val="000000"/>
                </a:solidFill>
                <a:latin typeface="ABeeZee Bold"/>
                <a:ea typeface="ABeeZee Bold"/>
                <a:cs typeface="ABeeZee Bold"/>
                <a:sym typeface="ABeeZee Bold"/>
              </a:rPr>
              <a:t>DRS. SUYADI, AK.,M.COM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36584" y="4311999"/>
            <a:ext cx="6359688" cy="1022912"/>
            <a:chOff x="0" y="0"/>
            <a:chExt cx="1597690" cy="256977"/>
          </a:xfrm>
        </p:grpSpPr>
        <p:sp>
          <p:nvSpPr>
            <p:cNvPr id="3" name="Freeform 3"/>
            <p:cNvSpPr/>
            <p:nvPr/>
          </p:nvSpPr>
          <p:spPr>
            <a:xfrm>
              <a:off x="0" y="0"/>
              <a:ext cx="1597690" cy="256977"/>
            </a:xfrm>
            <a:custGeom>
              <a:avLst/>
              <a:gdLst/>
              <a:ahLst/>
              <a:cxnLst/>
              <a:rect l="l" t="t" r="r" b="b"/>
              <a:pathLst>
                <a:path w="1597690" h="256977">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F3630F"/>
            </a:solidFill>
          </p:spPr>
        </p:sp>
        <p:sp>
          <p:nvSpPr>
            <p:cNvPr id="4" name="TextBox 4"/>
            <p:cNvSpPr txBox="1"/>
            <p:nvPr/>
          </p:nvSpPr>
          <p:spPr>
            <a:xfrm>
              <a:off x="0" y="-38100"/>
              <a:ext cx="1597690" cy="29507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536584" y="5649797"/>
            <a:ext cx="6359688" cy="1022912"/>
            <a:chOff x="0" y="0"/>
            <a:chExt cx="1597690" cy="256977"/>
          </a:xfrm>
        </p:grpSpPr>
        <p:sp>
          <p:nvSpPr>
            <p:cNvPr id="6" name="Freeform 6"/>
            <p:cNvSpPr/>
            <p:nvPr/>
          </p:nvSpPr>
          <p:spPr>
            <a:xfrm>
              <a:off x="0" y="0"/>
              <a:ext cx="1597690" cy="256977"/>
            </a:xfrm>
            <a:custGeom>
              <a:avLst/>
              <a:gdLst/>
              <a:ahLst/>
              <a:cxnLst/>
              <a:rect l="l" t="t" r="r" b="b"/>
              <a:pathLst>
                <a:path w="1597690" h="256977">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06053F"/>
            </a:solidFill>
          </p:spPr>
        </p:sp>
        <p:sp>
          <p:nvSpPr>
            <p:cNvPr id="7" name="TextBox 7"/>
            <p:cNvSpPr txBox="1"/>
            <p:nvPr/>
          </p:nvSpPr>
          <p:spPr>
            <a:xfrm>
              <a:off x="0" y="-38100"/>
              <a:ext cx="1597690" cy="295077"/>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536584" y="6988818"/>
            <a:ext cx="6359688" cy="1022912"/>
            <a:chOff x="0" y="0"/>
            <a:chExt cx="1597690" cy="256977"/>
          </a:xfrm>
        </p:grpSpPr>
        <p:sp>
          <p:nvSpPr>
            <p:cNvPr id="9" name="Freeform 9"/>
            <p:cNvSpPr/>
            <p:nvPr/>
          </p:nvSpPr>
          <p:spPr>
            <a:xfrm>
              <a:off x="0" y="0"/>
              <a:ext cx="1597690" cy="256977"/>
            </a:xfrm>
            <a:custGeom>
              <a:avLst/>
              <a:gdLst/>
              <a:ahLst/>
              <a:cxnLst/>
              <a:rect l="l" t="t" r="r" b="b"/>
              <a:pathLst>
                <a:path w="1597690" h="256977">
                  <a:moveTo>
                    <a:pt x="46259" y="0"/>
                  </a:moveTo>
                  <a:lnTo>
                    <a:pt x="1551431" y="0"/>
                  </a:lnTo>
                  <a:cubicBezTo>
                    <a:pt x="1576979" y="0"/>
                    <a:pt x="1597690" y="20711"/>
                    <a:pt x="1597690" y="46259"/>
                  </a:cubicBezTo>
                  <a:lnTo>
                    <a:pt x="1597690" y="210718"/>
                  </a:lnTo>
                  <a:cubicBezTo>
                    <a:pt x="1597690" y="236267"/>
                    <a:pt x="1576979" y="256977"/>
                    <a:pt x="1551431" y="256977"/>
                  </a:cubicBezTo>
                  <a:lnTo>
                    <a:pt x="46259" y="256977"/>
                  </a:lnTo>
                  <a:cubicBezTo>
                    <a:pt x="20711" y="256977"/>
                    <a:pt x="0" y="236267"/>
                    <a:pt x="0" y="210718"/>
                  </a:cubicBezTo>
                  <a:lnTo>
                    <a:pt x="0" y="46259"/>
                  </a:lnTo>
                  <a:cubicBezTo>
                    <a:pt x="0" y="20711"/>
                    <a:pt x="20711" y="0"/>
                    <a:pt x="46259" y="0"/>
                  </a:cubicBezTo>
                  <a:close/>
                </a:path>
              </a:pathLst>
            </a:custGeom>
            <a:solidFill>
              <a:srgbClr val="F3630F"/>
            </a:solidFill>
          </p:spPr>
        </p:sp>
        <p:sp>
          <p:nvSpPr>
            <p:cNvPr id="10" name="TextBox 10"/>
            <p:cNvSpPr txBox="1"/>
            <p:nvPr/>
          </p:nvSpPr>
          <p:spPr>
            <a:xfrm>
              <a:off x="0" y="-38100"/>
              <a:ext cx="1597690" cy="295077"/>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028700" y="2219325"/>
            <a:ext cx="17548402" cy="1511649"/>
          </a:xfrm>
          <a:prstGeom prst="rect">
            <a:avLst/>
          </a:prstGeom>
        </p:spPr>
        <p:txBody>
          <a:bodyPr lIns="0" tIns="0" rIns="0" bIns="0" rtlCol="0" anchor="t">
            <a:spAutoFit/>
          </a:bodyPr>
          <a:lstStyle/>
          <a:p>
            <a:pPr algn="l">
              <a:lnSpc>
                <a:spcPts val="11529"/>
              </a:lnSpc>
            </a:pPr>
            <a:r>
              <a:rPr lang="en-US" sz="10481">
                <a:solidFill>
                  <a:srgbClr val="06053F"/>
                </a:solidFill>
                <a:latin typeface="Bernoru SemiCondensed"/>
                <a:ea typeface="Bernoru SemiCondensed"/>
                <a:cs typeface="Bernoru SemiCondensed"/>
                <a:sym typeface="Bernoru SemiCondensed"/>
              </a:rPr>
              <a:t>PERANAN KEDUANYA</a:t>
            </a:r>
          </a:p>
        </p:txBody>
      </p:sp>
      <p:sp>
        <p:nvSpPr>
          <p:cNvPr id="12" name="TextBox 12"/>
          <p:cNvSpPr txBox="1"/>
          <p:nvPr/>
        </p:nvSpPr>
        <p:spPr>
          <a:xfrm>
            <a:off x="1028700" y="4302474"/>
            <a:ext cx="7343053" cy="3343275"/>
          </a:xfrm>
          <a:prstGeom prst="rect">
            <a:avLst/>
          </a:prstGeom>
        </p:spPr>
        <p:txBody>
          <a:bodyPr lIns="0" tIns="0" rIns="0" bIns="0" rtlCol="0" anchor="t">
            <a:spAutoFit/>
          </a:bodyPr>
          <a:lstStyle/>
          <a:p>
            <a:pPr marL="679045" lvl="1" indent="-339523" algn="just">
              <a:lnSpc>
                <a:spcPts val="3774"/>
              </a:lnSpc>
              <a:buFont typeface="Arial"/>
              <a:buChar char="•"/>
            </a:pPr>
            <a:r>
              <a:rPr lang="en-US" sz="3145">
                <a:solidFill>
                  <a:srgbClr val="06053F"/>
                </a:solidFill>
                <a:latin typeface="ABeeZee"/>
                <a:ea typeface="ABeeZee"/>
                <a:cs typeface="ABeeZee"/>
                <a:sym typeface="ABeeZee"/>
              </a:rPr>
              <a:t>Meningkatkan tata kelola (good governance) perusahaan.</a:t>
            </a:r>
          </a:p>
          <a:p>
            <a:pPr marL="679045" lvl="1" indent="-339523" algn="just">
              <a:lnSpc>
                <a:spcPts val="3774"/>
              </a:lnSpc>
              <a:buFont typeface="Arial"/>
              <a:buChar char="•"/>
            </a:pPr>
            <a:r>
              <a:rPr lang="en-US" sz="3145">
                <a:solidFill>
                  <a:srgbClr val="06053F"/>
                </a:solidFill>
                <a:latin typeface="ABeeZee"/>
                <a:ea typeface="ABeeZee"/>
                <a:cs typeface="ABeeZee"/>
                <a:sym typeface="ABeeZee"/>
              </a:rPr>
              <a:t>Menjamin akurasi dan keandalan informasi fiskal.</a:t>
            </a:r>
          </a:p>
          <a:p>
            <a:pPr marL="679045" lvl="1" indent="-339523" algn="just">
              <a:lnSpc>
                <a:spcPts val="3774"/>
              </a:lnSpc>
              <a:buFont typeface="Arial"/>
              <a:buChar char="•"/>
            </a:pPr>
            <a:r>
              <a:rPr lang="en-US" sz="3145">
                <a:solidFill>
                  <a:srgbClr val="06053F"/>
                </a:solidFill>
                <a:latin typeface="ABeeZee"/>
                <a:ea typeface="ABeeZee"/>
                <a:cs typeface="ABeeZee"/>
                <a:sym typeface="ABeeZee"/>
              </a:rPr>
              <a:t>Mencegah terjadinya kesalahan perhitungan pajak dan menghindari sanksi hukum.</a:t>
            </a:r>
          </a:p>
        </p:txBody>
      </p:sp>
      <p:sp>
        <p:nvSpPr>
          <p:cNvPr id="13" name="TextBox 13"/>
          <p:cNvSpPr txBox="1"/>
          <p:nvPr/>
        </p:nvSpPr>
        <p:spPr>
          <a:xfrm>
            <a:off x="10092959" y="4524803"/>
            <a:ext cx="5246939" cy="578254"/>
          </a:xfrm>
          <a:prstGeom prst="rect">
            <a:avLst/>
          </a:prstGeom>
        </p:spPr>
        <p:txBody>
          <a:bodyPr lIns="0" tIns="0" rIns="0" bIns="0" rtlCol="0" anchor="t">
            <a:spAutoFit/>
          </a:bodyPr>
          <a:lstStyle/>
          <a:p>
            <a:pPr algn="ctr">
              <a:lnSpc>
                <a:spcPts val="4403"/>
              </a:lnSpc>
            </a:pPr>
            <a:r>
              <a:rPr lang="en-US" sz="3669">
                <a:solidFill>
                  <a:srgbClr val="06053F">
                    <a:alpha val="14902"/>
                  </a:srgbClr>
                </a:solidFill>
                <a:latin typeface="ABeeZee Bold"/>
                <a:ea typeface="ABeeZee Bold"/>
                <a:cs typeface="ABeeZee Bold"/>
                <a:sym typeface="ABeeZee Bold"/>
              </a:rPr>
              <a:t>AKUNTANSI PERPAKAN</a:t>
            </a:r>
          </a:p>
        </p:txBody>
      </p:sp>
      <p:sp>
        <p:nvSpPr>
          <p:cNvPr id="14" name="TextBox 14"/>
          <p:cNvSpPr txBox="1"/>
          <p:nvPr/>
        </p:nvSpPr>
        <p:spPr>
          <a:xfrm>
            <a:off x="9775392" y="5862601"/>
            <a:ext cx="5882072" cy="578254"/>
          </a:xfrm>
          <a:prstGeom prst="rect">
            <a:avLst/>
          </a:prstGeom>
        </p:spPr>
        <p:txBody>
          <a:bodyPr lIns="0" tIns="0" rIns="0" bIns="0" rtlCol="0" anchor="t">
            <a:spAutoFit/>
          </a:bodyPr>
          <a:lstStyle/>
          <a:p>
            <a:pPr algn="ctr">
              <a:lnSpc>
                <a:spcPts val="4403"/>
              </a:lnSpc>
            </a:pPr>
            <a:r>
              <a:rPr lang="en-US" sz="3669">
                <a:solidFill>
                  <a:srgbClr val="FFFFFF">
                    <a:alpha val="14902"/>
                  </a:srgbClr>
                </a:solidFill>
                <a:latin typeface="ABeeZee Bold"/>
                <a:ea typeface="ABeeZee Bold"/>
                <a:cs typeface="ABeeZee Bold"/>
                <a:sym typeface="ABeeZee Bold"/>
              </a:rPr>
              <a:t>AKUNTANSI PERPAKAN</a:t>
            </a:r>
          </a:p>
        </p:txBody>
      </p:sp>
      <p:sp>
        <p:nvSpPr>
          <p:cNvPr id="15" name="TextBox 15"/>
          <p:cNvSpPr txBox="1"/>
          <p:nvPr/>
        </p:nvSpPr>
        <p:spPr>
          <a:xfrm>
            <a:off x="9298976" y="7247351"/>
            <a:ext cx="6834904" cy="578254"/>
          </a:xfrm>
          <a:prstGeom prst="rect">
            <a:avLst/>
          </a:prstGeom>
        </p:spPr>
        <p:txBody>
          <a:bodyPr lIns="0" tIns="0" rIns="0" bIns="0" rtlCol="0" anchor="t">
            <a:spAutoFit/>
          </a:bodyPr>
          <a:lstStyle/>
          <a:p>
            <a:pPr algn="ctr">
              <a:lnSpc>
                <a:spcPts val="4403"/>
              </a:lnSpc>
            </a:pPr>
            <a:r>
              <a:rPr lang="en-US" sz="3669">
                <a:solidFill>
                  <a:srgbClr val="06053F">
                    <a:alpha val="14902"/>
                  </a:srgbClr>
                </a:solidFill>
                <a:latin typeface="ABeeZee Bold"/>
                <a:ea typeface="ABeeZee Bold"/>
                <a:cs typeface="ABeeZee Bold"/>
                <a:sym typeface="ABeeZee Bold"/>
              </a:rPr>
              <a:t>AKUNTANSI PERPAKAN</a:t>
            </a:r>
          </a:p>
        </p:txBody>
      </p:sp>
      <p:sp>
        <p:nvSpPr>
          <p:cNvPr id="16" name="Freeform 16"/>
          <p:cNvSpPr/>
          <p:nvPr/>
        </p:nvSpPr>
        <p:spPr>
          <a:xfrm>
            <a:off x="13585473" y="1372407"/>
            <a:ext cx="1572819" cy="1487029"/>
          </a:xfrm>
          <a:custGeom>
            <a:avLst/>
            <a:gdLst/>
            <a:ahLst/>
            <a:cxnLst/>
            <a:rect l="l" t="t" r="r" b="b"/>
            <a:pathLst>
              <a:path w="1572819" h="1487029">
                <a:moveTo>
                  <a:pt x="0" y="0"/>
                </a:moveTo>
                <a:lnTo>
                  <a:pt x="1572819" y="0"/>
                </a:lnTo>
                <a:lnTo>
                  <a:pt x="1572819" y="1487029"/>
                </a:lnTo>
                <a:lnTo>
                  <a:pt x="0" y="1487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17"/>
          <p:cNvGrpSpPr/>
          <p:nvPr/>
        </p:nvGrpSpPr>
        <p:grpSpPr>
          <a:xfrm>
            <a:off x="16133881" y="7319818"/>
            <a:ext cx="6439299" cy="4045674"/>
            <a:chOff x="0" y="0"/>
            <a:chExt cx="812800" cy="510665"/>
          </a:xfrm>
        </p:grpSpPr>
        <p:sp>
          <p:nvSpPr>
            <p:cNvPr id="18" name="Freeform 18"/>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id="19" name="TextBox 19"/>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2486140" y="9155582"/>
            <a:ext cx="4992601" cy="3136744"/>
            <a:chOff x="0" y="0"/>
            <a:chExt cx="812800" cy="510665"/>
          </a:xfrm>
        </p:grpSpPr>
        <p:sp>
          <p:nvSpPr>
            <p:cNvPr id="21" name="Freeform 21"/>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id="22" name="TextBox 22"/>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4232390" y="8358359"/>
            <a:ext cx="4992601" cy="3635673"/>
            <a:chOff x="0" y="0"/>
            <a:chExt cx="812800" cy="591891"/>
          </a:xfrm>
        </p:grpSpPr>
        <p:sp>
          <p:nvSpPr>
            <p:cNvPr id="24" name="Freeform 24"/>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25" name="TextBox 25"/>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a:off x="13954684" y="9718753"/>
            <a:ext cx="2055512" cy="306458"/>
          </a:xfrm>
          <a:custGeom>
            <a:avLst/>
            <a:gdLst/>
            <a:ahLst/>
            <a:cxnLst/>
            <a:rect l="l" t="t" r="r" b="b"/>
            <a:pathLst>
              <a:path w="2055512" h="306458">
                <a:moveTo>
                  <a:pt x="0" y="0"/>
                </a:moveTo>
                <a:lnTo>
                  <a:pt x="2055513" y="0"/>
                </a:lnTo>
                <a:lnTo>
                  <a:pt x="2055513" y="306458"/>
                </a:lnTo>
                <a:lnTo>
                  <a:pt x="0" y="3064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7" name="Group 27"/>
          <p:cNvGrpSpPr/>
          <p:nvPr/>
        </p:nvGrpSpPr>
        <p:grpSpPr>
          <a:xfrm>
            <a:off x="-405951" y="9778023"/>
            <a:ext cx="10925270" cy="1610908"/>
            <a:chOff x="0" y="0"/>
            <a:chExt cx="2877437" cy="424272"/>
          </a:xfrm>
        </p:grpSpPr>
        <p:sp>
          <p:nvSpPr>
            <p:cNvPr id="28" name="Freeform 28"/>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F3630F"/>
            </a:solidFill>
          </p:spPr>
        </p:sp>
        <p:sp>
          <p:nvSpPr>
            <p:cNvPr id="29" name="TextBox 29"/>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5493050" y="9778023"/>
            <a:ext cx="10925270" cy="1610908"/>
            <a:chOff x="0" y="0"/>
            <a:chExt cx="2877437" cy="424272"/>
          </a:xfrm>
        </p:grpSpPr>
        <p:sp>
          <p:nvSpPr>
            <p:cNvPr id="31" name="Freeform 31"/>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06053F"/>
            </a:solidFill>
          </p:spPr>
        </p:sp>
        <p:sp>
          <p:nvSpPr>
            <p:cNvPr id="32" name="TextBox 32"/>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25302" y="1461830"/>
            <a:ext cx="12237397" cy="1085852"/>
          </a:xfrm>
          <a:prstGeom prst="rect">
            <a:avLst/>
          </a:prstGeom>
        </p:spPr>
        <p:txBody>
          <a:bodyPr lIns="0" tIns="0" rIns="0" bIns="0" rtlCol="0" anchor="t">
            <a:spAutoFit/>
          </a:bodyPr>
          <a:lstStyle/>
          <a:p>
            <a:pPr algn="ctr">
              <a:lnSpc>
                <a:spcPts val="8250"/>
              </a:lnSpc>
            </a:pPr>
            <a:r>
              <a:rPr lang="en-US" sz="7500">
                <a:solidFill>
                  <a:srgbClr val="06053F"/>
                </a:solidFill>
                <a:latin typeface="Bernoru SemiCondensed"/>
                <a:ea typeface="Bernoru SemiCondensed"/>
                <a:cs typeface="Bernoru SemiCondensed"/>
                <a:sym typeface="Bernoru SemiCondensed"/>
              </a:rPr>
              <a:t>KESIMPULAN PRESENTASI</a:t>
            </a:r>
          </a:p>
        </p:txBody>
      </p:sp>
      <p:sp>
        <p:nvSpPr>
          <p:cNvPr id="3" name="TextBox 3"/>
          <p:cNvSpPr txBox="1"/>
          <p:nvPr/>
        </p:nvSpPr>
        <p:spPr>
          <a:xfrm>
            <a:off x="3589143" y="3356591"/>
            <a:ext cx="11109714" cy="5048250"/>
          </a:xfrm>
          <a:prstGeom prst="rect">
            <a:avLst/>
          </a:prstGeom>
        </p:spPr>
        <p:txBody>
          <a:bodyPr lIns="0" tIns="0" rIns="0" bIns="0" rtlCol="0" anchor="t">
            <a:spAutoFit/>
          </a:bodyPr>
          <a:lstStyle/>
          <a:p>
            <a:pPr algn="just">
              <a:lnSpc>
                <a:spcPts val="3600"/>
              </a:lnSpc>
            </a:pPr>
            <a:r>
              <a:rPr lang="en-US" sz="3000">
                <a:solidFill>
                  <a:srgbClr val="06053F"/>
                </a:solidFill>
                <a:latin typeface="ABeeZee"/>
                <a:ea typeface="ABeeZee"/>
                <a:cs typeface="ABeeZee"/>
                <a:sym typeface="ABeeZee"/>
              </a:rPr>
              <a:t>Akuntansi keuangan berfungsi mencatat, mengklasifikasi, dan melaporkan transaksi keuangan perusahaan sesuai Standar Akuntansi Keuangan (SAK). Pelaporan pajak adalah kewajiban wajib pajak untuk melaporkan penghasilan, harta, dan pajak terutang melalui SPT Masa dan SPT Tahunan secara benar dan tepat waktu. Keduanya saling berkaitan, karena data dari akuntansi keuangan menjadi dasar perhitungan pajak, sedangkan akuntansi perpajakan menyesuaikan laporan tersebut dengan ketentuan fiskal melalui proses rekonsiliasi fiskal untuk memastikan kepatuhan dan keakuratan pelaporan pajak.</a:t>
            </a:r>
          </a:p>
        </p:txBody>
      </p:sp>
      <p:grpSp>
        <p:nvGrpSpPr>
          <p:cNvPr id="4" name="Group 4"/>
          <p:cNvGrpSpPr/>
          <p:nvPr/>
        </p:nvGrpSpPr>
        <p:grpSpPr>
          <a:xfrm>
            <a:off x="16133881" y="7319818"/>
            <a:ext cx="6439299" cy="4045674"/>
            <a:chOff x="0" y="0"/>
            <a:chExt cx="812800" cy="510665"/>
          </a:xfrm>
        </p:grpSpPr>
        <p:sp>
          <p:nvSpPr>
            <p:cNvPr id="5" name="Freeform 5"/>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id="6" name="TextBox 6"/>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486140" y="9155582"/>
            <a:ext cx="4992601" cy="3136744"/>
            <a:chOff x="0" y="0"/>
            <a:chExt cx="812800" cy="510665"/>
          </a:xfrm>
        </p:grpSpPr>
        <p:sp>
          <p:nvSpPr>
            <p:cNvPr id="8" name="Freeform 8"/>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id="9" name="TextBox 9"/>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4232390" y="8358359"/>
            <a:ext cx="4992601" cy="3635673"/>
            <a:chOff x="0" y="0"/>
            <a:chExt cx="812800" cy="591891"/>
          </a:xfrm>
        </p:grpSpPr>
        <p:sp>
          <p:nvSpPr>
            <p:cNvPr id="11" name="Freeform 11"/>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12" name="TextBox 12"/>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3954684" y="9718753"/>
            <a:ext cx="2055512" cy="306458"/>
          </a:xfrm>
          <a:custGeom>
            <a:avLst/>
            <a:gdLst/>
            <a:ahLst/>
            <a:cxnLst/>
            <a:rect l="l" t="t" r="r" b="b"/>
            <a:pathLst>
              <a:path w="2055512" h="306458">
                <a:moveTo>
                  <a:pt x="0" y="0"/>
                </a:moveTo>
                <a:lnTo>
                  <a:pt x="2055513" y="0"/>
                </a:lnTo>
                <a:lnTo>
                  <a:pt x="2055513" y="306458"/>
                </a:lnTo>
                <a:lnTo>
                  <a:pt x="0" y="3064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4" name="Group 14"/>
          <p:cNvGrpSpPr/>
          <p:nvPr/>
        </p:nvGrpSpPr>
        <p:grpSpPr>
          <a:xfrm>
            <a:off x="-405951" y="9816123"/>
            <a:ext cx="10925270" cy="1610908"/>
            <a:chOff x="0" y="0"/>
            <a:chExt cx="2877437" cy="424272"/>
          </a:xfrm>
        </p:grpSpPr>
        <p:sp>
          <p:nvSpPr>
            <p:cNvPr id="15" name="Freeform 15"/>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F3630F"/>
            </a:solidFill>
          </p:spPr>
        </p:sp>
        <p:sp>
          <p:nvSpPr>
            <p:cNvPr id="16" name="TextBox 16"/>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5493050" y="9816123"/>
            <a:ext cx="10925270" cy="1610908"/>
            <a:chOff x="0" y="0"/>
            <a:chExt cx="2877437" cy="424272"/>
          </a:xfrm>
        </p:grpSpPr>
        <p:sp>
          <p:nvSpPr>
            <p:cNvPr id="18" name="Freeform 18"/>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06053F"/>
            </a:solidFill>
          </p:spPr>
        </p:sp>
        <p:sp>
          <p:nvSpPr>
            <p:cNvPr id="19" name="TextBox 19"/>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a:off x="1028700" y="4631812"/>
            <a:ext cx="1572819" cy="1487029"/>
          </a:xfrm>
          <a:custGeom>
            <a:avLst/>
            <a:gdLst/>
            <a:ahLst/>
            <a:cxnLst/>
            <a:rect l="l" t="t" r="r" b="b"/>
            <a:pathLst>
              <a:path w="1572819" h="1487029">
                <a:moveTo>
                  <a:pt x="0" y="0"/>
                </a:moveTo>
                <a:lnTo>
                  <a:pt x="1572819" y="0"/>
                </a:lnTo>
                <a:lnTo>
                  <a:pt x="1572819" y="1487029"/>
                </a:lnTo>
                <a:lnTo>
                  <a:pt x="0" y="14870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Freeform 21"/>
          <p:cNvSpPr/>
          <p:nvPr/>
        </p:nvSpPr>
        <p:spPr>
          <a:xfrm>
            <a:off x="15686481" y="4631812"/>
            <a:ext cx="1572819" cy="1487029"/>
          </a:xfrm>
          <a:custGeom>
            <a:avLst/>
            <a:gdLst/>
            <a:ahLst/>
            <a:cxnLst/>
            <a:rect l="l" t="t" r="r" b="b"/>
            <a:pathLst>
              <a:path w="1572819" h="1487029">
                <a:moveTo>
                  <a:pt x="0" y="0"/>
                </a:moveTo>
                <a:lnTo>
                  <a:pt x="1572819" y="0"/>
                </a:lnTo>
                <a:lnTo>
                  <a:pt x="1572819" y="1487029"/>
                </a:lnTo>
                <a:lnTo>
                  <a:pt x="0" y="14870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7300" y="1846454"/>
            <a:ext cx="12596703" cy="2153922"/>
          </a:xfrm>
          <a:prstGeom prst="rect">
            <a:avLst/>
          </a:prstGeom>
        </p:spPr>
        <p:txBody>
          <a:bodyPr lIns="0" tIns="0" rIns="0" bIns="0" rtlCol="0" anchor="t">
            <a:spAutoFit/>
          </a:bodyPr>
          <a:lstStyle/>
          <a:p>
            <a:pPr algn="l">
              <a:lnSpc>
                <a:spcPts val="8360"/>
              </a:lnSpc>
            </a:pPr>
            <a:r>
              <a:rPr lang="en-US" sz="7600" spc="243">
                <a:solidFill>
                  <a:srgbClr val="06053F"/>
                </a:solidFill>
                <a:latin typeface="Bernoru SemiCondensed"/>
                <a:ea typeface="Bernoru SemiCondensed"/>
                <a:cs typeface="Bernoru SemiCondensed"/>
                <a:sym typeface="Bernoru SemiCondensed"/>
              </a:rPr>
              <a:t>PENGERTIAN AKUNTANSI </a:t>
            </a:r>
          </a:p>
          <a:p>
            <a:pPr algn="l">
              <a:lnSpc>
                <a:spcPts val="8360"/>
              </a:lnSpc>
            </a:pPr>
            <a:r>
              <a:rPr lang="en-US" sz="7600" spc="1520">
                <a:solidFill>
                  <a:srgbClr val="06053F"/>
                </a:solidFill>
                <a:latin typeface="Bernoru SemiCondensed"/>
                <a:ea typeface="Bernoru SemiCondensed"/>
                <a:cs typeface="Bernoru SemiCondensed"/>
                <a:sym typeface="Bernoru SemiCondensed"/>
              </a:rPr>
              <a:t>KEUANGAN</a:t>
            </a:r>
          </a:p>
        </p:txBody>
      </p:sp>
      <p:sp>
        <p:nvSpPr>
          <p:cNvPr id="3" name="TextBox 3"/>
          <p:cNvSpPr txBox="1"/>
          <p:nvPr/>
        </p:nvSpPr>
        <p:spPr>
          <a:xfrm>
            <a:off x="1257300" y="4705918"/>
            <a:ext cx="11706986" cy="4133850"/>
          </a:xfrm>
          <a:prstGeom prst="rect">
            <a:avLst/>
          </a:prstGeom>
        </p:spPr>
        <p:txBody>
          <a:bodyPr lIns="0" tIns="0" rIns="0" bIns="0" rtlCol="0" anchor="t">
            <a:spAutoFit/>
          </a:bodyPr>
          <a:lstStyle/>
          <a:p>
            <a:pPr algn="just">
              <a:lnSpc>
                <a:spcPts val="3600"/>
              </a:lnSpc>
            </a:pPr>
            <a:r>
              <a:rPr lang="en-US" sz="3000">
                <a:solidFill>
                  <a:srgbClr val="06053F"/>
                </a:solidFill>
                <a:latin typeface="ABeeZee Bold"/>
                <a:ea typeface="ABeeZee Bold"/>
                <a:cs typeface="ABeeZee Bold"/>
                <a:sym typeface="ABeeZee Bold"/>
              </a:rPr>
              <a:t>Akuntansi keuangan </a:t>
            </a:r>
            <a:r>
              <a:rPr lang="en-US" sz="3000">
                <a:solidFill>
                  <a:srgbClr val="06053F"/>
                </a:solidFill>
                <a:latin typeface="ABeeZee"/>
                <a:ea typeface="ABeeZee"/>
                <a:cs typeface="ABeeZee"/>
                <a:sym typeface="ABeeZee"/>
              </a:rPr>
              <a:t>adalah cabang akuntansi yang berfokus pada proses pencatatan, penggolongan, pengikhtisaran, dan pelaporan transaksi keuangan suatu entitas ekonomi dalam periode tertentu. Tujuan utama akuntansi keuangan adalah menyajikan laporan keuangan yang menggambarkan kondisi keuangan, hasil operasi, serta arus kas perusahaan secara wajar dan dapat dipercaya oleh pihak internal maupun eksternal.</a:t>
            </a:r>
          </a:p>
          <a:p>
            <a:pPr algn="just">
              <a:lnSpc>
                <a:spcPts val="3600"/>
              </a:lnSpc>
            </a:pPr>
            <a:endParaRPr lang="en-US" sz="3000">
              <a:solidFill>
                <a:srgbClr val="06053F"/>
              </a:solidFill>
              <a:latin typeface="ABeeZee"/>
              <a:ea typeface="ABeeZee"/>
              <a:cs typeface="ABeeZee"/>
              <a:sym typeface="ABeeZee"/>
            </a:endParaRPr>
          </a:p>
        </p:txBody>
      </p:sp>
      <p:grpSp>
        <p:nvGrpSpPr>
          <p:cNvPr id="4" name="Group 4"/>
          <p:cNvGrpSpPr/>
          <p:nvPr/>
        </p:nvGrpSpPr>
        <p:grpSpPr>
          <a:xfrm>
            <a:off x="-2741781" y="-4229157"/>
            <a:ext cx="6810594" cy="5257857"/>
            <a:chOff x="0" y="0"/>
            <a:chExt cx="812800" cy="627491"/>
          </a:xfrm>
        </p:grpSpPr>
        <p:sp>
          <p:nvSpPr>
            <p:cNvPr id="5" name="Freeform 5"/>
            <p:cNvSpPr/>
            <p:nvPr/>
          </p:nvSpPr>
          <p:spPr>
            <a:xfrm>
              <a:off x="0" y="0"/>
              <a:ext cx="812800" cy="627491"/>
            </a:xfrm>
            <a:custGeom>
              <a:avLst/>
              <a:gdLst/>
              <a:ahLst/>
              <a:cxnLst/>
              <a:rect l="l" t="t" r="r" b="b"/>
              <a:pathLst>
                <a:path w="812800" h="627491">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id="6" name="TextBox 6"/>
            <p:cNvSpPr txBox="1"/>
            <p:nvPr/>
          </p:nvSpPr>
          <p:spPr>
            <a:xfrm>
              <a:off x="114300" y="-38100"/>
              <a:ext cx="584200" cy="665591"/>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3854003" y="9136434"/>
            <a:ext cx="6810594" cy="5257857"/>
            <a:chOff x="0" y="0"/>
            <a:chExt cx="812800" cy="627491"/>
          </a:xfrm>
        </p:grpSpPr>
        <p:sp>
          <p:nvSpPr>
            <p:cNvPr id="8" name="Freeform 8"/>
            <p:cNvSpPr/>
            <p:nvPr/>
          </p:nvSpPr>
          <p:spPr>
            <a:xfrm>
              <a:off x="0" y="0"/>
              <a:ext cx="812800" cy="627491"/>
            </a:xfrm>
            <a:custGeom>
              <a:avLst/>
              <a:gdLst/>
              <a:ahLst/>
              <a:cxnLst/>
              <a:rect l="l" t="t" r="r" b="b"/>
              <a:pathLst>
                <a:path w="812800" h="627491">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id="9" name="TextBox 9"/>
            <p:cNvSpPr txBox="1"/>
            <p:nvPr/>
          </p:nvSpPr>
          <p:spPr>
            <a:xfrm>
              <a:off x="114300" y="-38100"/>
              <a:ext cx="584200" cy="66559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52898" y="-3326878"/>
            <a:ext cx="5280478" cy="3845308"/>
            <a:chOff x="0" y="0"/>
            <a:chExt cx="812800" cy="591891"/>
          </a:xfrm>
        </p:grpSpPr>
        <p:sp>
          <p:nvSpPr>
            <p:cNvPr id="11" name="Freeform 11"/>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12" name="TextBox 12"/>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4619061" y="9716927"/>
            <a:ext cx="5280478" cy="3845308"/>
            <a:chOff x="0" y="0"/>
            <a:chExt cx="812800" cy="591891"/>
          </a:xfrm>
        </p:grpSpPr>
        <p:sp>
          <p:nvSpPr>
            <p:cNvPr id="14" name="Freeform 14"/>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15" name="TextBox 15"/>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4082603" y="5953129"/>
            <a:ext cx="1572819" cy="1487029"/>
          </a:xfrm>
          <a:custGeom>
            <a:avLst/>
            <a:gdLst/>
            <a:ahLst/>
            <a:cxnLst/>
            <a:rect l="l" t="t" r="r" b="b"/>
            <a:pathLst>
              <a:path w="1572819" h="1487029">
                <a:moveTo>
                  <a:pt x="0" y="0"/>
                </a:moveTo>
                <a:lnTo>
                  <a:pt x="1572820" y="0"/>
                </a:lnTo>
                <a:lnTo>
                  <a:pt x="1572820" y="1487029"/>
                </a:lnTo>
                <a:lnTo>
                  <a:pt x="0" y="1487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17"/>
          <p:cNvGrpSpPr/>
          <p:nvPr/>
        </p:nvGrpSpPr>
        <p:grpSpPr>
          <a:xfrm>
            <a:off x="13462955" y="-1922654"/>
            <a:ext cx="5280478" cy="3845308"/>
            <a:chOff x="0" y="0"/>
            <a:chExt cx="812800" cy="591891"/>
          </a:xfrm>
        </p:grpSpPr>
        <p:sp>
          <p:nvSpPr>
            <p:cNvPr id="18" name="Freeform 18"/>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19" name="TextBox 19"/>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854003" y="-1926861"/>
            <a:ext cx="5280478" cy="3317611"/>
            <a:chOff x="0" y="0"/>
            <a:chExt cx="812800" cy="510665"/>
          </a:xfrm>
        </p:grpSpPr>
        <p:sp>
          <p:nvSpPr>
            <p:cNvPr id="21" name="Freeform 21"/>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id="22" name="TextBox 22"/>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5407225" y="518430"/>
            <a:ext cx="2174034" cy="324129"/>
          </a:xfrm>
          <a:custGeom>
            <a:avLst/>
            <a:gdLst/>
            <a:ahLst/>
            <a:cxnLst/>
            <a:rect l="l" t="t" r="r" b="b"/>
            <a:pathLst>
              <a:path w="2174034" h="324129">
                <a:moveTo>
                  <a:pt x="0" y="0"/>
                </a:moveTo>
                <a:lnTo>
                  <a:pt x="2174034" y="0"/>
                </a:lnTo>
                <a:lnTo>
                  <a:pt x="2174034" y="324129"/>
                </a:lnTo>
                <a:lnTo>
                  <a:pt x="0" y="324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4" name="Group 24"/>
          <p:cNvGrpSpPr/>
          <p:nvPr/>
        </p:nvGrpSpPr>
        <p:grpSpPr>
          <a:xfrm>
            <a:off x="-405951" y="9906004"/>
            <a:ext cx="10925270" cy="1610908"/>
            <a:chOff x="0" y="0"/>
            <a:chExt cx="2877437" cy="424272"/>
          </a:xfrm>
        </p:grpSpPr>
        <p:sp>
          <p:nvSpPr>
            <p:cNvPr id="25" name="Freeform 25"/>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F3630F"/>
            </a:solidFill>
          </p:spPr>
        </p:sp>
        <p:sp>
          <p:nvSpPr>
            <p:cNvPr id="26" name="TextBox 26"/>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5493050" y="9906004"/>
            <a:ext cx="10925270" cy="1610908"/>
            <a:chOff x="0" y="0"/>
            <a:chExt cx="2877437" cy="424272"/>
          </a:xfrm>
        </p:grpSpPr>
        <p:sp>
          <p:nvSpPr>
            <p:cNvPr id="28" name="Freeform 28"/>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06053F"/>
            </a:solidFill>
          </p:spPr>
        </p:sp>
        <p:sp>
          <p:nvSpPr>
            <p:cNvPr id="29" name="TextBox 29"/>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9153525" y="3501159"/>
            <a:ext cx="1952273" cy="291066"/>
          </a:xfrm>
          <a:custGeom>
            <a:avLst/>
            <a:gdLst/>
            <a:ahLst/>
            <a:cxnLst/>
            <a:rect l="l" t="t" r="r" b="b"/>
            <a:pathLst>
              <a:path w="1952273" h="291066">
                <a:moveTo>
                  <a:pt x="0" y="0"/>
                </a:moveTo>
                <a:lnTo>
                  <a:pt x="1952273" y="0"/>
                </a:lnTo>
                <a:lnTo>
                  <a:pt x="1952273" y="291067"/>
                </a:lnTo>
                <a:lnTo>
                  <a:pt x="0" y="2910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85850"/>
            <a:ext cx="13230252" cy="2133602"/>
          </a:xfrm>
          <a:prstGeom prst="rect">
            <a:avLst/>
          </a:prstGeom>
        </p:spPr>
        <p:txBody>
          <a:bodyPr lIns="0" tIns="0" rIns="0" bIns="0" rtlCol="0" anchor="t">
            <a:spAutoFit/>
          </a:bodyPr>
          <a:lstStyle/>
          <a:p>
            <a:pPr algn="l">
              <a:lnSpc>
                <a:spcPts val="8250"/>
              </a:lnSpc>
            </a:pPr>
            <a:r>
              <a:rPr lang="en-US" sz="7500" spc="510">
                <a:solidFill>
                  <a:srgbClr val="06053F"/>
                </a:solidFill>
                <a:latin typeface="Bernoru SemiCondensed"/>
                <a:ea typeface="Bernoru SemiCondensed"/>
                <a:cs typeface="Bernoru SemiCondensed"/>
                <a:sym typeface="Bernoru SemiCondensed"/>
              </a:rPr>
              <a:t>PENJELASAN AKUNTANSI KEUANGAN</a:t>
            </a:r>
          </a:p>
        </p:txBody>
      </p:sp>
      <p:grpSp>
        <p:nvGrpSpPr>
          <p:cNvPr id="3" name="Group 3"/>
          <p:cNvGrpSpPr/>
          <p:nvPr/>
        </p:nvGrpSpPr>
        <p:grpSpPr>
          <a:xfrm>
            <a:off x="1028700" y="4051513"/>
            <a:ext cx="6615126" cy="4802627"/>
            <a:chOff x="0" y="0"/>
            <a:chExt cx="1222702" cy="887690"/>
          </a:xfrm>
        </p:grpSpPr>
        <p:sp>
          <p:nvSpPr>
            <p:cNvPr id="4" name="Freeform 4"/>
            <p:cNvSpPr/>
            <p:nvPr/>
          </p:nvSpPr>
          <p:spPr>
            <a:xfrm>
              <a:off x="0" y="0"/>
              <a:ext cx="1222702" cy="887690"/>
            </a:xfrm>
            <a:custGeom>
              <a:avLst/>
              <a:gdLst/>
              <a:ahLst/>
              <a:cxnLst/>
              <a:rect l="l" t="t" r="r" b="b"/>
              <a:pathLst>
                <a:path w="1222702" h="887690">
                  <a:moveTo>
                    <a:pt x="64368" y="0"/>
                  </a:moveTo>
                  <a:lnTo>
                    <a:pt x="1158334" y="0"/>
                  </a:lnTo>
                  <a:cubicBezTo>
                    <a:pt x="1193884" y="0"/>
                    <a:pt x="1222702" y="28819"/>
                    <a:pt x="1222702" y="64368"/>
                  </a:cubicBezTo>
                  <a:lnTo>
                    <a:pt x="1222702" y="823322"/>
                  </a:lnTo>
                  <a:cubicBezTo>
                    <a:pt x="1222702" y="858872"/>
                    <a:pt x="1193884" y="887690"/>
                    <a:pt x="1158334" y="887690"/>
                  </a:cubicBezTo>
                  <a:lnTo>
                    <a:pt x="64368" y="887690"/>
                  </a:lnTo>
                  <a:cubicBezTo>
                    <a:pt x="28819" y="887690"/>
                    <a:pt x="0" y="858872"/>
                    <a:pt x="0" y="823322"/>
                  </a:cubicBezTo>
                  <a:lnTo>
                    <a:pt x="0" y="64368"/>
                  </a:lnTo>
                  <a:cubicBezTo>
                    <a:pt x="0" y="28819"/>
                    <a:pt x="28819" y="0"/>
                    <a:pt x="64368" y="0"/>
                  </a:cubicBezTo>
                  <a:close/>
                </a:path>
              </a:pathLst>
            </a:custGeom>
            <a:solidFill>
              <a:srgbClr val="F3630F"/>
            </a:solidFill>
          </p:spPr>
        </p:sp>
        <p:sp>
          <p:nvSpPr>
            <p:cNvPr id="5" name="TextBox 5"/>
            <p:cNvSpPr txBox="1"/>
            <p:nvPr/>
          </p:nvSpPr>
          <p:spPr>
            <a:xfrm>
              <a:off x="0" y="-38100"/>
              <a:ext cx="1222702" cy="92579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701870" y="3986930"/>
            <a:ext cx="6771872" cy="4867210"/>
            <a:chOff x="0" y="0"/>
            <a:chExt cx="1233778" cy="886764"/>
          </a:xfrm>
        </p:grpSpPr>
        <p:sp>
          <p:nvSpPr>
            <p:cNvPr id="7" name="Freeform 7"/>
            <p:cNvSpPr/>
            <p:nvPr/>
          </p:nvSpPr>
          <p:spPr>
            <a:xfrm>
              <a:off x="0" y="0"/>
              <a:ext cx="1233778" cy="886764"/>
            </a:xfrm>
            <a:custGeom>
              <a:avLst/>
              <a:gdLst/>
              <a:ahLst/>
              <a:cxnLst/>
              <a:rect l="l" t="t" r="r" b="b"/>
              <a:pathLst>
                <a:path w="1233778" h="886764">
                  <a:moveTo>
                    <a:pt x="62879" y="0"/>
                  </a:moveTo>
                  <a:lnTo>
                    <a:pt x="1170899" y="0"/>
                  </a:lnTo>
                  <a:cubicBezTo>
                    <a:pt x="1187575" y="0"/>
                    <a:pt x="1203569" y="6625"/>
                    <a:pt x="1215361" y="18417"/>
                  </a:cubicBezTo>
                  <a:cubicBezTo>
                    <a:pt x="1227153" y="30209"/>
                    <a:pt x="1233778" y="46202"/>
                    <a:pt x="1233778" y="62879"/>
                  </a:cubicBezTo>
                  <a:lnTo>
                    <a:pt x="1233778" y="823886"/>
                  </a:lnTo>
                  <a:cubicBezTo>
                    <a:pt x="1233778" y="858613"/>
                    <a:pt x="1205626" y="886764"/>
                    <a:pt x="1170899" y="886764"/>
                  </a:cubicBezTo>
                  <a:lnTo>
                    <a:pt x="62879" y="886764"/>
                  </a:lnTo>
                  <a:cubicBezTo>
                    <a:pt x="46202" y="886764"/>
                    <a:pt x="30209" y="880139"/>
                    <a:pt x="18417" y="868347"/>
                  </a:cubicBezTo>
                  <a:cubicBezTo>
                    <a:pt x="6625" y="856555"/>
                    <a:pt x="0" y="840562"/>
                    <a:pt x="0" y="823886"/>
                  </a:cubicBezTo>
                  <a:lnTo>
                    <a:pt x="0" y="62879"/>
                  </a:lnTo>
                  <a:cubicBezTo>
                    <a:pt x="0" y="46202"/>
                    <a:pt x="6625" y="30209"/>
                    <a:pt x="18417" y="18417"/>
                  </a:cubicBezTo>
                  <a:cubicBezTo>
                    <a:pt x="30209" y="6625"/>
                    <a:pt x="46202" y="0"/>
                    <a:pt x="62879" y="0"/>
                  </a:cubicBezTo>
                  <a:close/>
                </a:path>
              </a:pathLst>
            </a:custGeom>
            <a:solidFill>
              <a:srgbClr val="06053F"/>
            </a:solidFill>
          </p:spPr>
        </p:sp>
        <p:sp>
          <p:nvSpPr>
            <p:cNvPr id="8" name="TextBox 8"/>
            <p:cNvSpPr txBox="1"/>
            <p:nvPr/>
          </p:nvSpPr>
          <p:spPr>
            <a:xfrm>
              <a:off x="0" y="-38100"/>
              <a:ext cx="1233778" cy="924864"/>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05951" y="9778023"/>
            <a:ext cx="10925270" cy="1610908"/>
            <a:chOff x="0" y="0"/>
            <a:chExt cx="2877437" cy="424272"/>
          </a:xfrm>
        </p:grpSpPr>
        <p:sp>
          <p:nvSpPr>
            <p:cNvPr id="10" name="Freeform 10"/>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F3630F"/>
            </a:solidFill>
          </p:spPr>
        </p:sp>
        <p:sp>
          <p:nvSpPr>
            <p:cNvPr id="11" name="TextBox 11"/>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5493050" y="9778023"/>
            <a:ext cx="10925270" cy="1610908"/>
            <a:chOff x="0" y="0"/>
            <a:chExt cx="2877437" cy="424272"/>
          </a:xfrm>
        </p:grpSpPr>
        <p:sp>
          <p:nvSpPr>
            <p:cNvPr id="13" name="Freeform 13"/>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06053F"/>
            </a:solidFill>
          </p:spPr>
        </p:sp>
        <p:sp>
          <p:nvSpPr>
            <p:cNvPr id="14" name="TextBox 14"/>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5168696" y="8685678"/>
            <a:ext cx="6810594" cy="4278950"/>
            <a:chOff x="0" y="0"/>
            <a:chExt cx="812800" cy="510665"/>
          </a:xfrm>
        </p:grpSpPr>
        <p:sp>
          <p:nvSpPr>
            <p:cNvPr id="16" name="Freeform 16"/>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id="17" name="TextBox 17"/>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2273268" y="9579820"/>
            <a:ext cx="5280478" cy="3845308"/>
            <a:chOff x="0" y="0"/>
            <a:chExt cx="812800" cy="591891"/>
          </a:xfrm>
        </p:grpSpPr>
        <p:sp>
          <p:nvSpPr>
            <p:cNvPr id="19" name="Freeform 19"/>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20" name="TextBox 20"/>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13595877" y="1426070"/>
            <a:ext cx="1572819" cy="1487029"/>
          </a:xfrm>
          <a:custGeom>
            <a:avLst/>
            <a:gdLst/>
            <a:ahLst/>
            <a:cxnLst/>
            <a:rect l="l" t="t" r="r" b="b"/>
            <a:pathLst>
              <a:path w="1572819" h="1487029">
                <a:moveTo>
                  <a:pt x="0" y="0"/>
                </a:moveTo>
                <a:lnTo>
                  <a:pt x="1572819" y="0"/>
                </a:lnTo>
                <a:lnTo>
                  <a:pt x="1572819" y="1487029"/>
                </a:lnTo>
                <a:lnTo>
                  <a:pt x="0" y="1487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TextBox 22"/>
          <p:cNvSpPr txBox="1"/>
          <p:nvPr/>
        </p:nvSpPr>
        <p:spPr>
          <a:xfrm>
            <a:off x="1634034" y="4652261"/>
            <a:ext cx="5404458" cy="3829050"/>
          </a:xfrm>
          <a:prstGeom prst="rect">
            <a:avLst/>
          </a:prstGeom>
        </p:spPr>
        <p:txBody>
          <a:bodyPr lIns="0" tIns="0" rIns="0" bIns="0" rtlCol="0" anchor="t">
            <a:spAutoFit/>
          </a:bodyPr>
          <a:lstStyle/>
          <a:p>
            <a:pPr algn="l">
              <a:lnSpc>
                <a:spcPts val="3299"/>
              </a:lnSpc>
            </a:pPr>
            <a:r>
              <a:rPr lang="en-US" sz="2749">
                <a:solidFill>
                  <a:srgbClr val="FFFFFF"/>
                </a:solidFill>
                <a:latin typeface="ABeeZee Bold"/>
                <a:ea typeface="ABeeZee Bold"/>
                <a:cs typeface="ABeeZee Bold"/>
                <a:sym typeface="ABeeZee Bold"/>
              </a:rPr>
              <a:t>Laporan keuangan utama meliputi:</a:t>
            </a:r>
          </a:p>
          <a:p>
            <a:pPr algn="l">
              <a:lnSpc>
                <a:spcPts val="1199"/>
              </a:lnSpc>
            </a:pPr>
            <a:endParaRPr lang="en-US" sz="2749">
              <a:solidFill>
                <a:srgbClr val="FFFFFF"/>
              </a:solidFill>
              <a:latin typeface="ABeeZee Bold"/>
              <a:ea typeface="ABeeZee Bold"/>
              <a:cs typeface="ABeeZee Bold"/>
              <a:sym typeface="ABeeZee Bold"/>
            </a:endParaRPr>
          </a:p>
          <a:p>
            <a:pPr marL="593717" lvl="1" indent="-296859" algn="l">
              <a:lnSpc>
                <a:spcPts val="3299"/>
              </a:lnSpc>
              <a:buFont typeface="Arial"/>
              <a:buChar char="•"/>
            </a:pPr>
            <a:r>
              <a:rPr lang="en-US" sz="2749">
                <a:solidFill>
                  <a:srgbClr val="FFFFFF"/>
                </a:solidFill>
                <a:latin typeface="ABeeZee"/>
                <a:ea typeface="ABeeZee"/>
                <a:cs typeface="ABeeZee"/>
                <a:sym typeface="ABeeZee"/>
              </a:rPr>
              <a:t>Laporan Posisi Keuangan (Neraca)</a:t>
            </a:r>
          </a:p>
          <a:p>
            <a:pPr marL="593717" lvl="1" indent="-296859" algn="l">
              <a:lnSpc>
                <a:spcPts val="3299"/>
              </a:lnSpc>
              <a:buFont typeface="Arial"/>
              <a:buChar char="•"/>
            </a:pPr>
            <a:r>
              <a:rPr lang="en-US" sz="2749">
                <a:solidFill>
                  <a:srgbClr val="FFFFFF"/>
                </a:solidFill>
                <a:latin typeface="ABeeZee"/>
                <a:ea typeface="ABeeZee"/>
                <a:cs typeface="ABeeZee"/>
                <a:sym typeface="ABeeZee"/>
              </a:rPr>
              <a:t>Laporan Laba Rugi</a:t>
            </a:r>
          </a:p>
          <a:p>
            <a:pPr marL="593717" lvl="1" indent="-296859" algn="l">
              <a:lnSpc>
                <a:spcPts val="3299"/>
              </a:lnSpc>
              <a:buFont typeface="Arial"/>
              <a:buChar char="•"/>
            </a:pPr>
            <a:r>
              <a:rPr lang="en-US" sz="2749">
                <a:solidFill>
                  <a:srgbClr val="FFFFFF"/>
                </a:solidFill>
                <a:latin typeface="ABeeZee"/>
                <a:ea typeface="ABeeZee"/>
                <a:cs typeface="ABeeZee"/>
                <a:sym typeface="ABeeZee"/>
              </a:rPr>
              <a:t>Laporan Arus Kas</a:t>
            </a:r>
          </a:p>
          <a:p>
            <a:pPr marL="593717" lvl="1" indent="-296859" algn="l">
              <a:lnSpc>
                <a:spcPts val="3299"/>
              </a:lnSpc>
              <a:buFont typeface="Arial"/>
              <a:buChar char="•"/>
            </a:pPr>
            <a:r>
              <a:rPr lang="en-US" sz="2749">
                <a:solidFill>
                  <a:srgbClr val="FFFFFF"/>
                </a:solidFill>
                <a:latin typeface="ABeeZee"/>
                <a:ea typeface="ABeeZee"/>
                <a:cs typeface="ABeeZee"/>
                <a:sym typeface="ABeeZee"/>
              </a:rPr>
              <a:t>Laporan Perubahan Ekuitas</a:t>
            </a:r>
          </a:p>
          <a:p>
            <a:pPr marL="593717" lvl="1" indent="-296859" algn="l">
              <a:lnSpc>
                <a:spcPts val="3299"/>
              </a:lnSpc>
              <a:buFont typeface="Arial"/>
              <a:buChar char="•"/>
            </a:pPr>
            <a:r>
              <a:rPr lang="en-US" sz="2749">
                <a:solidFill>
                  <a:srgbClr val="FFFFFF"/>
                </a:solidFill>
                <a:latin typeface="ABeeZee"/>
                <a:ea typeface="ABeeZee"/>
                <a:cs typeface="ABeeZee"/>
                <a:sym typeface="ABeeZee"/>
              </a:rPr>
              <a:t>Catatan atas Laporan Keuangan</a:t>
            </a:r>
          </a:p>
        </p:txBody>
      </p:sp>
      <p:sp>
        <p:nvSpPr>
          <p:cNvPr id="23" name="TextBox 23"/>
          <p:cNvSpPr txBox="1"/>
          <p:nvPr/>
        </p:nvSpPr>
        <p:spPr>
          <a:xfrm>
            <a:off x="9323355" y="4671311"/>
            <a:ext cx="5532518" cy="3781425"/>
          </a:xfrm>
          <a:prstGeom prst="rect">
            <a:avLst/>
          </a:prstGeom>
        </p:spPr>
        <p:txBody>
          <a:bodyPr lIns="0" tIns="0" rIns="0" bIns="0" rtlCol="0" anchor="t">
            <a:spAutoFit/>
          </a:bodyPr>
          <a:lstStyle/>
          <a:p>
            <a:pPr algn="just">
              <a:lnSpc>
                <a:spcPts val="3349"/>
              </a:lnSpc>
            </a:pPr>
            <a:r>
              <a:rPr lang="en-US" sz="2791">
                <a:solidFill>
                  <a:srgbClr val="FFFFFF"/>
                </a:solidFill>
                <a:latin typeface="ABeeZee"/>
                <a:ea typeface="ABeeZee"/>
                <a:cs typeface="ABeeZee"/>
                <a:sym typeface="ABeeZee"/>
              </a:rPr>
              <a:t>Akuntansi keuangan disusun berdasarkan Standar Akuntansi Keuangan (SAK) dan digunakan sebagai dasar pengambilan keputusan manajerial, penilaian kinerja oleh investor, penilaian kelayakan kredit, serta sebagai acuan perhitungan pajak oleh pemerintah.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25765" y="-252206"/>
            <a:ext cx="12797877" cy="10791412"/>
            <a:chOff x="0" y="0"/>
            <a:chExt cx="4397909" cy="3708400"/>
          </a:xfrm>
        </p:grpSpPr>
        <p:sp>
          <p:nvSpPr>
            <p:cNvPr id="3" name="Freeform 3"/>
            <p:cNvSpPr/>
            <p:nvPr/>
          </p:nvSpPr>
          <p:spPr>
            <a:xfrm>
              <a:off x="0" y="0"/>
              <a:ext cx="4397909" cy="3708400"/>
            </a:xfrm>
            <a:custGeom>
              <a:avLst/>
              <a:gdLst/>
              <a:ahLst/>
              <a:cxnLst/>
              <a:rect l="l" t="t" r="r" b="b"/>
              <a:pathLst>
                <a:path w="4397909" h="3708400">
                  <a:moveTo>
                    <a:pt x="3298432" y="0"/>
                  </a:moveTo>
                  <a:lnTo>
                    <a:pt x="1099477" y="0"/>
                  </a:lnTo>
                  <a:lnTo>
                    <a:pt x="0" y="1854200"/>
                  </a:lnTo>
                  <a:lnTo>
                    <a:pt x="1099477" y="3708400"/>
                  </a:lnTo>
                  <a:lnTo>
                    <a:pt x="3298432" y="3708400"/>
                  </a:lnTo>
                  <a:lnTo>
                    <a:pt x="4397909" y="1854200"/>
                  </a:lnTo>
                  <a:close/>
                </a:path>
              </a:pathLst>
            </a:custGeom>
            <a:solidFill>
              <a:srgbClr val="F3630F"/>
            </a:solidFill>
            <a:ln w="12700">
              <a:solidFill>
                <a:srgbClr val="000000"/>
              </a:solidFill>
            </a:ln>
          </p:spPr>
        </p:sp>
      </p:grpSp>
      <p:grpSp>
        <p:nvGrpSpPr>
          <p:cNvPr id="4" name="Group 4"/>
          <p:cNvGrpSpPr/>
          <p:nvPr/>
        </p:nvGrpSpPr>
        <p:grpSpPr>
          <a:xfrm>
            <a:off x="9891472" y="-252206"/>
            <a:ext cx="12797877" cy="10791412"/>
            <a:chOff x="0" y="0"/>
            <a:chExt cx="4397909" cy="3708400"/>
          </a:xfrm>
        </p:grpSpPr>
        <p:sp>
          <p:nvSpPr>
            <p:cNvPr id="5" name="Freeform 5"/>
            <p:cNvSpPr/>
            <p:nvPr/>
          </p:nvSpPr>
          <p:spPr>
            <a:xfrm>
              <a:off x="0" y="0"/>
              <a:ext cx="4397909" cy="3708400"/>
            </a:xfrm>
            <a:custGeom>
              <a:avLst/>
              <a:gdLst/>
              <a:ahLst/>
              <a:cxnLst/>
              <a:rect l="l" t="t" r="r" b="b"/>
              <a:pathLst>
                <a:path w="4397909" h="3708400">
                  <a:moveTo>
                    <a:pt x="3298432" y="0"/>
                  </a:moveTo>
                  <a:lnTo>
                    <a:pt x="1099477" y="0"/>
                  </a:lnTo>
                  <a:lnTo>
                    <a:pt x="0" y="1854200"/>
                  </a:lnTo>
                  <a:lnTo>
                    <a:pt x="1099477" y="3708400"/>
                  </a:lnTo>
                  <a:lnTo>
                    <a:pt x="3298432" y="3708400"/>
                  </a:lnTo>
                  <a:lnTo>
                    <a:pt x="4397909" y="1854200"/>
                  </a:lnTo>
                  <a:close/>
                </a:path>
              </a:pathLst>
            </a:custGeom>
            <a:blipFill>
              <a:blip r:embed="rId2"/>
              <a:stretch>
                <a:fillRect l="-26561"/>
              </a:stretch>
            </a:blipFill>
          </p:spPr>
        </p:sp>
      </p:grpSp>
      <p:sp>
        <p:nvSpPr>
          <p:cNvPr id="6" name="TextBox 6"/>
          <p:cNvSpPr txBox="1"/>
          <p:nvPr/>
        </p:nvSpPr>
        <p:spPr>
          <a:xfrm>
            <a:off x="1234271" y="732583"/>
            <a:ext cx="7976404" cy="2955927"/>
          </a:xfrm>
          <a:prstGeom prst="rect">
            <a:avLst/>
          </a:prstGeom>
        </p:spPr>
        <p:txBody>
          <a:bodyPr lIns="0" tIns="0" rIns="0" bIns="0" rtlCol="0" anchor="t">
            <a:spAutoFit/>
          </a:bodyPr>
          <a:lstStyle/>
          <a:p>
            <a:pPr algn="l">
              <a:lnSpc>
                <a:spcPts val="7700"/>
              </a:lnSpc>
            </a:pPr>
            <a:r>
              <a:rPr lang="en-US" sz="7000" spc="1029">
                <a:solidFill>
                  <a:srgbClr val="06053F"/>
                </a:solidFill>
                <a:latin typeface="Bernoru SemiCondensed"/>
                <a:ea typeface="Bernoru SemiCondensed"/>
                <a:cs typeface="Bernoru SemiCondensed"/>
                <a:sym typeface="Bernoru SemiCondensed"/>
              </a:rPr>
              <a:t>PENGERTIAN PELAPORAN </a:t>
            </a:r>
          </a:p>
          <a:p>
            <a:pPr algn="l">
              <a:lnSpc>
                <a:spcPts val="7700"/>
              </a:lnSpc>
            </a:pPr>
            <a:r>
              <a:rPr lang="en-US" sz="7000" spc="2877">
                <a:solidFill>
                  <a:srgbClr val="06053F"/>
                </a:solidFill>
                <a:latin typeface="Bernoru SemiCondensed"/>
                <a:ea typeface="Bernoru SemiCondensed"/>
                <a:cs typeface="Bernoru SemiCondensed"/>
                <a:sym typeface="Bernoru SemiCondensed"/>
              </a:rPr>
              <a:t>PAJAK</a:t>
            </a:r>
          </a:p>
        </p:txBody>
      </p:sp>
      <p:sp>
        <p:nvSpPr>
          <p:cNvPr id="7" name="Freeform 7"/>
          <p:cNvSpPr/>
          <p:nvPr/>
        </p:nvSpPr>
        <p:spPr>
          <a:xfrm>
            <a:off x="7494981" y="2072434"/>
            <a:ext cx="1361758" cy="1287480"/>
          </a:xfrm>
          <a:custGeom>
            <a:avLst/>
            <a:gdLst/>
            <a:ahLst/>
            <a:cxnLst/>
            <a:rect l="l" t="t" r="r" b="b"/>
            <a:pathLst>
              <a:path w="1361758" h="1287480">
                <a:moveTo>
                  <a:pt x="0" y="0"/>
                </a:moveTo>
                <a:lnTo>
                  <a:pt x="1361757" y="0"/>
                </a:lnTo>
                <a:lnTo>
                  <a:pt x="1361757" y="1287480"/>
                </a:lnTo>
                <a:lnTo>
                  <a:pt x="0" y="12874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8" name="Group 8"/>
          <p:cNvGrpSpPr/>
          <p:nvPr/>
        </p:nvGrpSpPr>
        <p:grpSpPr>
          <a:xfrm>
            <a:off x="-4583313" y="-3981507"/>
            <a:ext cx="6810594" cy="5257857"/>
            <a:chOff x="0" y="0"/>
            <a:chExt cx="812800" cy="627491"/>
          </a:xfrm>
        </p:grpSpPr>
        <p:sp>
          <p:nvSpPr>
            <p:cNvPr id="9" name="Freeform 9"/>
            <p:cNvSpPr/>
            <p:nvPr/>
          </p:nvSpPr>
          <p:spPr>
            <a:xfrm>
              <a:off x="0" y="0"/>
              <a:ext cx="812800" cy="627491"/>
            </a:xfrm>
            <a:custGeom>
              <a:avLst/>
              <a:gdLst/>
              <a:ahLst/>
              <a:cxnLst/>
              <a:rect l="l" t="t" r="r" b="b"/>
              <a:pathLst>
                <a:path w="812800" h="627491">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id="10" name="TextBox 10"/>
            <p:cNvSpPr txBox="1"/>
            <p:nvPr/>
          </p:nvSpPr>
          <p:spPr>
            <a:xfrm>
              <a:off x="114300" y="-38100"/>
              <a:ext cx="584200" cy="665591"/>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694430" y="-3079228"/>
            <a:ext cx="5280478" cy="3845308"/>
            <a:chOff x="0" y="0"/>
            <a:chExt cx="812800" cy="591891"/>
          </a:xfrm>
        </p:grpSpPr>
        <p:sp>
          <p:nvSpPr>
            <p:cNvPr id="12" name="Freeform 12"/>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13" name="TextBox 13"/>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234271" y="4106117"/>
            <a:ext cx="7765342" cy="5724525"/>
          </a:xfrm>
          <a:prstGeom prst="rect">
            <a:avLst/>
          </a:prstGeom>
        </p:spPr>
        <p:txBody>
          <a:bodyPr lIns="0" tIns="0" rIns="0" bIns="0" rtlCol="0" anchor="t">
            <a:spAutoFit/>
          </a:bodyPr>
          <a:lstStyle/>
          <a:p>
            <a:pPr algn="just">
              <a:lnSpc>
                <a:spcPts val="3000"/>
              </a:lnSpc>
            </a:pPr>
            <a:r>
              <a:rPr lang="en-US" sz="2500">
                <a:solidFill>
                  <a:srgbClr val="F3630F"/>
                </a:solidFill>
                <a:latin typeface="ABeeZee Bold"/>
                <a:ea typeface="ABeeZee Bold"/>
                <a:cs typeface="ABeeZee Bold"/>
                <a:sym typeface="ABeeZee Bold"/>
              </a:rPr>
              <a:t>Pelaporan pajak</a:t>
            </a:r>
            <a:r>
              <a:rPr lang="en-US" sz="2500">
                <a:solidFill>
                  <a:srgbClr val="06053F"/>
                </a:solidFill>
                <a:latin typeface="ABeeZee Bold"/>
                <a:ea typeface="ABeeZee Bold"/>
                <a:cs typeface="ABeeZee Bold"/>
                <a:sym typeface="ABeeZee Bold"/>
              </a:rPr>
              <a:t> </a:t>
            </a:r>
            <a:r>
              <a:rPr lang="en-US" sz="2500">
                <a:solidFill>
                  <a:srgbClr val="06053F"/>
                </a:solidFill>
                <a:latin typeface="ABeeZee"/>
                <a:ea typeface="ABeeZee"/>
                <a:cs typeface="ABeeZee"/>
                <a:sym typeface="ABeeZee"/>
              </a:rPr>
              <a:t>adalah proses penyampaian informasi kepada otoritas pajak mengenai penghasilan, harta, kewajiban, serta jumlah pajak yang terutang atau telah dibayar oleh wajib pajak dalam periode tertentu. Tujuan utamanya adalah memastikan bahwa wajib pajak telah memenuhi kewajiban perpajakannya secara benar, lengkap, dan tepat waktu sesuai dengan Undang-Undang Perpajakan yang berlaku.</a:t>
            </a:r>
          </a:p>
          <a:p>
            <a:pPr algn="just">
              <a:lnSpc>
                <a:spcPts val="3000"/>
              </a:lnSpc>
            </a:pPr>
            <a:endParaRPr lang="en-US" sz="2500">
              <a:solidFill>
                <a:srgbClr val="06053F"/>
              </a:solidFill>
              <a:latin typeface="ABeeZee"/>
              <a:ea typeface="ABeeZee"/>
              <a:cs typeface="ABeeZee"/>
              <a:sym typeface="ABeeZee"/>
            </a:endParaRPr>
          </a:p>
          <a:p>
            <a:pPr algn="just">
              <a:lnSpc>
                <a:spcPts val="3000"/>
              </a:lnSpc>
            </a:pPr>
            <a:r>
              <a:rPr lang="en-US" sz="2500">
                <a:solidFill>
                  <a:srgbClr val="06053F"/>
                </a:solidFill>
                <a:latin typeface="ABeeZee"/>
                <a:ea typeface="ABeeZee"/>
                <a:cs typeface="ABeeZee"/>
                <a:sym typeface="ABeeZee"/>
              </a:rPr>
              <a:t>Pelaporan pajak dilakukan melalui </a:t>
            </a:r>
            <a:r>
              <a:rPr lang="en-US" sz="2500">
                <a:solidFill>
                  <a:srgbClr val="06053F"/>
                </a:solidFill>
                <a:latin typeface="ABeeZee Bold"/>
                <a:ea typeface="ABeeZee Bold"/>
                <a:cs typeface="ABeeZee Bold"/>
                <a:sym typeface="ABeeZee Bold"/>
              </a:rPr>
              <a:t>Surat Pemberitahuan (SPT)</a:t>
            </a:r>
            <a:r>
              <a:rPr lang="en-US" sz="2500">
                <a:solidFill>
                  <a:srgbClr val="06053F"/>
                </a:solidFill>
                <a:latin typeface="ABeeZee"/>
                <a:ea typeface="ABeeZee"/>
                <a:cs typeface="ABeeZee"/>
                <a:sym typeface="ABeeZee"/>
              </a:rPr>
              <a:t>, yang menjadi sarana resmi bagi wajib pajak untuk melaporkan kegiatan perpajakan kepada Direktorat Jenderal Pajak (DJP).</a:t>
            </a:r>
          </a:p>
          <a:p>
            <a:pPr algn="just">
              <a:lnSpc>
                <a:spcPts val="3000"/>
              </a:lnSpc>
            </a:pPr>
            <a:endParaRPr lang="en-US" sz="2500">
              <a:solidFill>
                <a:srgbClr val="06053F"/>
              </a:solidFill>
              <a:latin typeface="ABeeZee"/>
              <a:ea typeface="ABeeZee"/>
              <a:cs typeface="ABeeZee"/>
              <a:sym typeface="ABeeZe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06965" y="-4238682"/>
            <a:ext cx="6810594" cy="5257857"/>
            <a:chOff x="0" y="0"/>
            <a:chExt cx="812800" cy="627491"/>
          </a:xfrm>
        </p:grpSpPr>
        <p:sp>
          <p:nvSpPr>
            <p:cNvPr id="3" name="Freeform 3"/>
            <p:cNvSpPr/>
            <p:nvPr/>
          </p:nvSpPr>
          <p:spPr>
            <a:xfrm>
              <a:off x="0" y="0"/>
              <a:ext cx="812800" cy="627491"/>
            </a:xfrm>
            <a:custGeom>
              <a:avLst/>
              <a:gdLst/>
              <a:ahLst/>
              <a:cxnLst/>
              <a:rect l="l" t="t" r="r" b="b"/>
              <a:pathLst>
                <a:path w="812800" h="627491">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id="4" name="TextBox 4"/>
            <p:cNvSpPr txBox="1"/>
            <p:nvPr/>
          </p:nvSpPr>
          <p:spPr>
            <a:xfrm>
              <a:off x="114300" y="-38100"/>
              <a:ext cx="584200" cy="66559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218082" y="-3336403"/>
            <a:ext cx="5280478" cy="3845308"/>
            <a:chOff x="0" y="0"/>
            <a:chExt cx="812800" cy="591891"/>
          </a:xfrm>
        </p:grpSpPr>
        <p:sp>
          <p:nvSpPr>
            <p:cNvPr id="6" name="Freeform 6"/>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7" name="TextBox 7"/>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5230617" y="6814025"/>
            <a:ext cx="6810594" cy="4278950"/>
            <a:chOff x="0" y="0"/>
            <a:chExt cx="812800" cy="510665"/>
          </a:xfrm>
        </p:grpSpPr>
        <p:sp>
          <p:nvSpPr>
            <p:cNvPr id="9" name="Freeform 9"/>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id="10" name="TextBox 10"/>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305871" y="8953500"/>
            <a:ext cx="5280478" cy="3317611"/>
            <a:chOff x="0" y="0"/>
            <a:chExt cx="812800" cy="510665"/>
          </a:xfrm>
        </p:grpSpPr>
        <p:sp>
          <p:nvSpPr>
            <p:cNvPr id="12" name="Freeform 12"/>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id="13" name="TextBox 13"/>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152810" y="7841326"/>
            <a:ext cx="5280478" cy="3845308"/>
            <a:chOff x="0" y="0"/>
            <a:chExt cx="812800" cy="591891"/>
          </a:xfrm>
        </p:grpSpPr>
        <p:sp>
          <p:nvSpPr>
            <p:cNvPr id="15" name="Freeform 15"/>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16" name="TextBox 16"/>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2859092" y="9549144"/>
            <a:ext cx="2174034" cy="324129"/>
          </a:xfrm>
          <a:custGeom>
            <a:avLst/>
            <a:gdLst/>
            <a:ahLst/>
            <a:cxnLst/>
            <a:rect l="l" t="t" r="r" b="b"/>
            <a:pathLst>
              <a:path w="2174034" h="324129">
                <a:moveTo>
                  <a:pt x="0" y="0"/>
                </a:moveTo>
                <a:lnTo>
                  <a:pt x="2174035" y="0"/>
                </a:lnTo>
                <a:lnTo>
                  <a:pt x="2174035"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Freeform 18"/>
          <p:cNvSpPr/>
          <p:nvPr/>
        </p:nvSpPr>
        <p:spPr>
          <a:xfrm>
            <a:off x="15230617" y="2353507"/>
            <a:ext cx="1572819" cy="1487029"/>
          </a:xfrm>
          <a:custGeom>
            <a:avLst/>
            <a:gdLst/>
            <a:ahLst/>
            <a:cxnLst/>
            <a:rect l="l" t="t" r="r" b="b"/>
            <a:pathLst>
              <a:path w="1572819" h="1487029">
                <a:moveTo>
                  <a:pt x="0" y="0"/>
                </a:moveTo>
                <a:lnTo>
                  <a:pt x="1572820" y="0"/>
                </a:lnTo>
                <a:lnTo>
                  <a:pt x="1572820" y="1487029"/>
                </a:lnTo>
                <a:lnTo>
                  <a:pt x="0" y="14870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TextBox 19"/>
          <p:cNvSpPr txBox="1"/>
          <p:nvPr/>
        </p:nvSpPr>
        <p:spPr>
          <a:xfrm>
            <a:off x="5537531" y="658060"/>
            <a:ext cx="11265906" cy="1285872"/>
          </a:xfrm>
          <a:prstGeom prst="rect">
            <a:avLst/>
          </a:prstGeom>
        </p:spPr>
        <p:txBody>
          <a:bodyPr lIns="0" tIns="0" rIns="0" bIns="0" rtlCol="0" anchor="t">
            <a:spAutoFit/>
          </a:bodyPr>
          <a:lstStyle/>
          <a:p>
            <a:pPr algn="r">
              <a:lnSpc>
                <a:spcPts val="9899"/>
              </a:lnSpc>
            </a:pPr>
            <a:r>
              <a:rPr lang="en-US" sz="8999">
                <a:solidFill>
                  <a:srgbClr val="06053F"/>
                </a:solidFill>
                <a:latin typeface="Bernoru SemiCondensed"/>
                <a:ea typeface="Bernoru SemiCondensed"/>
                <a:cs typeface="Bernoru SemiCondensed"/>
                <a:sym typeface="Bernoru SemiCondensed"/>
              </a:rPr>
              <a:t>PELAPORAN PAJAK</a:t>
            </a:r>
          </a:p>
        </p:txBody>
      </p:sp>
      <p:sp>
        <p:nvSpPr>
          <p:cNvPr id="20" name="TextBox 20"/>
          <p:cNvSpPr txBox="1"/>
          <p:nvPr/>
        </p:nvSpPr>
        <p:spPr>
          <a:xfrm>
            <a:off x="2129509" y="2343982"/>
            <a:ext cx="12903618" cy="7019947"/>
          </a:xfrm>
          <a:prstGeom prst="rect">
            <a:avLst/>
          </a:prstGeom>
        </p:spPr>
        <p:txBody>
          <a:bodyPr lIns="0" tIns="0" rIns="0" bIns="0" rtlCol="0" anchor="t">
            <a:spAutoFit/>
          </a:bodyPr>
          <a:lstStyle/>
          <a:p>
            <a:pPr algn="l">
              <a:lnSpc>
                <a:spcPts val="3359"/>
              </a:lnSpc>
            </a:pPr>
            <a:r>
              <a:rPr lang="en-US" sz="2799">
                <a:solidFill>
                  <a:srgbClr val="06053F"/>
                </a:solidFill>
                <a:latin typeface="ABeeZee"/>
                <a:ea typeface="ABeeZee"/>
                <a:cs typeface="ABeeZee"/>
                <a:sym typeface="ABeeZee"/>
              </a:rPr>
              <a:t>Berdasarkan periodenya, SPT dibedakan menjadi:</a:t>
            </a:r>
          </a:p>
          <a:p>
            <a:pPr algn="l">
              <a:lnSpc>
                <a:spcPts val="960"/>
              </a:lnSpc>
            </a:pPr>
            <a:endParaRPr lang="en-US" sz="2799">
              <a:solidFill>
                <a:srgbClr val="06053F"/>
              </a:solidFill>
              <a:latin typeface="ABeeZee"/>
              <a:ea typeface="ABeeZee"/>
              <a:cs typeface="ABeeZee"/>
              <a:sym typeface="ABeeZee"/>
            </a:endParaRPr>
          </a:p>
          <a:p>
            <a:pPr marL="604516" lvl="1" indent="-302258" algn="l">
              <a:lnSpc>
                <a:spcPts val="3359"/>
              </a:lnSpc>
              <a:buFont typeface="Arial"/>
              <a:buChar char="•"/>
            </a:pPr>
            <a:r>
              <a:rPr lang="en-US" sz="2799">
                <a:solidFill>
                  <a:srgbClr val="06053F"/>
                </a:solidFill>
                <a:latin typeface="ABeeZee Bold"/>
                <a:ea typeface="ABeeZee Bold"/>
                <a:cs typeface="ABeeZee Bold"/>
                <a:sym typeface="ABeeZee Bold"/>
              </a:rPr>
              <a:t>SPT Masa</a:t>
            </a:r>
            <a:r>
              <a:rPr lang="en-US" sz="2799">
                <a:solidFill>
                  <a:srgbClr val="06053F"/>
                </a:solidFill>
                <a:latin typeface="ABeeZee"/>
                <a:ea typeface="ABeeZee"/>
                <a:cs typeface="ABeeZee"/>
                <a:sym typeface="ABeeZee"/>
              </a:rPr>
              <a:t>, </a:t>
            </a:r>
            <a:r>
              <a:rPr lang="en-US" sz="2799">
                <a:solidFill>
                  <a:srgbClr val="F3630F"/>
                </a:solidFill>
                <a:latin typeface="ABeeZee"/>
                <a:ea typeface="ABeeZee"/>
                <a:cs typeface="ABeeZee"/>
                <a:sym typeface="ABeeZee"/>
              </a:rPr>
              <a:t>yaitu pelaporan pajak yang dilakukan setiap bulan, misalnya untuk PPN dan PPh Pasal 21, 23, atau 25.</a:t>
            </a:r>
          </a:p>
          <a:p>
            <a:pPr marL="604516" lvl="1" indent="-302258" algn="l">
              <a:lnSpc>
                <a:spcPts val="3359"/>
              </a:lnSpc>
              <a:buFont typeface="Arial"/>
              <a:buChar char="•"/>
            </a:pPr>
            <a:r>
              <a:rPr lang="en-US" sz="2799">
                <a:solidFill>
                  <a:srgbClr val="06053F"/>
                </a:solidFill>
                <a:latin typeface="ABeeZee Bold"/>
                <a:ea typeface="ABeeZee Bold"/>
                <a:cs typeface="ABeeZee Bold"/>
                <a:sym typeface="ABeeZee Bold"/>
              </a:rPr>
              <a:t>SPT Tahunan</a:t>
            </a:r>
            <a:r>
              <a:rPr lang="en-US" sz="2799">
                <a:solidFill>
                  <a:srgbClr val="06053F"/>
                </a:solidFill>
                <a:latin typeface="ABeeZee"/>
                <a:ea typeface="ABeeZee"/>
                <a:cs typeface="ABeeZee"/>
                <a:sym typeface="ABeeZee"/>
              </a:rPr>
              <a:t>, </a:t>
            </a:r>
            <a:r>
              <a:rPr lang="en-US" sz="2799">
                <a:solidFill>
                  <a:srgbClr val="F3630F"/>
                </a:solidFill>
                <a:latin typeface="ABeeZee"/>
                <a:ea typeface="ABeeZee"/>
                <a:cs typeface="ABeeZee"/>
                <a:sym typeface="ABeeZee"/>
              </a:rPr>
              <a:t>yaitu pelaporan pajak yang dilakukan setiap tahun untuk PPh Orang Pribadi dan PPh Badan.</a:t>
            </a:r>
          </a:p>
          <a:p>
            <a:pPr algn="l">
              <a:lnSpc>
                <a:spcPts val="2159"/>
              </a:lnSpc>
            </a:pPr>
            <a:endParaRPr lang="en-US" sz="2799">
              <a:solidFill>
                <a:srgbClr val="F3630F"/>
              </a:solidFill>
              <a:latin typeface="ABeeZee"/>
              <a:ea typeface="ABeeZee"/>
              <a:cs typeface="ABeeZee"/>
              <a:sym typeface="ABeeZee"/>
            </a:endParaRPr>
          </a:p>
          <a:p>
            <a:pPr algn="l">
              <a:lnSpc>
                <a:spcPts val="3359"/>
              </a:lnSpc>
            </a:pPr>
            <a:r>
              <a:rPr lang="en-US" sz="2799">
                <a:solidFill>
                  <a:srgbClr val="06053F"/>
                </a:solidFill>
                <a:latin typeface="ABeeZee"/>
                <a:ea typeface="ABeeZee"/>
                <a:cs typeface="ABeeZee"/>
                <a:sym typeface="ABeeZee"/>
              </a:rPr>
              <a:t>          Dalam pelaporannya, wajib pajak harus menghitung pajak terutang, mengisi formulir SPT, melampirkan dokumen pendukung (seperti bukti potong, faktur pajak, dan laporan keuangan), serta menyampaikan laporan tersebut secara manual atau elektronik (melalui e-Filing atau e-SPT).</a:t>
            </a:r>
          </a:p>
          <a:p>
            <a:pPr algn="l">
              <a:lnSpc>
                <a:spcPts val="2159"/>
              </a:lnSpc>
            </a:pPr>
            <a:endParaRPr lang="en-US" sz="2799">
              <a:solidFill>
                <a:srgbClr val="06053F"/>
              </a:solidFill>
              <a:latin typeface="ABeeZee"/>
              <a:ea typeface="ABeeZee"/>
              <a:cs typeface="ABeeZee"/>
              <a:sym typeface="ABeeZee"/>
            </a:endParaRPr>
          </a:p>
          <a:p>
            <a:pPr algn="l">
              <a:lnSpc>
                <a:spcPts val="3359"/>
              </a:lnSpc>
            </a:pPr>
            <a:r>
              <a:rPr lang="en-US" sz="2799">
                <a:solidFill>
                  <a:srgbClr val="06053F"/>
                </a:solidFill>
                <a:latin typeface="ABeeZee"/>
                <a:ea typeface="ABeeZee"/>
                <a:cs typeface="ABeeZee"/>
                <a:sym typeface="ABeeZee"/>
              </a:rPr>
              <a:t>           Pelaporan pajak tidak hanya merupakan kewajiban hukum, tetapi juga mencerminkan tingkat kepatuhan fiskal dan transparansi keuangan suatu perusahaan. Kesalahan dalam pelaporan pajak dapat menimbulkan sanksi administratif seperti denda, bunga, bahkan pidana pajak apabila dilakukan dengan unsur kesengajaan.</a:t>
            </a:r>
          </a:p>
          <a:p>
            <a:pPr algn="l">
              <a:lnSpc>
                <a:spcPts val="3359"/>
              </a:lnSpc>
            </a:pPr>
            <a:endParaRPr lang="en-US" sz="2799">
              <a:solidFill>
                <a:srgbClr val="06053F"/>
              </a:solidFill>
              <a:latin typeface="ABeeZee"/>
              <a:ea typeface="ABeeZee"/>
              <a:cs typeface="ABeeZee"/>
              <a:sym typeface="ABeeZee"/>
            </a:endParaRPr>
          </a:p>
        </p:txBody>
      </p:sp>
      <p:grpSp>
        <p:nvGrpSpPr>
          <p:cNvPr id="21" name="Group 21"/>
          <p:cNvGrpSpPr/>
          <p:nvPr/>
        </p:nvGrpSpPr>
        <p:grpSpPr>
          <a:xfrm>
            <a:off x="-405951" y="9778023"/>
            <a:ext cx="10925270" cy="1610908"/>
            <a:chOff x="0" y="0"/>
            <a:chExt cx="2877437" cy="424272"/>
          </a:xfrm>
        </p:grpSpPr>
        <p:sp>
          <p:nvSpPr>
            <p:cNvPr id="22" name="Freeform 22"/>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F3630F"/>
            </a:solidFill>
          </p:spPr>
        </p:sp>
        <p:sp>
          <p:nvSpPr>
            <p:cNvPr id="23" name="TextBox 23"/>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5493050" y="9778023"/>
            <a:ext cx="10925270" cy="1610908"/>
            <a:chOff x="0" y="0"/>
            <a:chExt cx="2877437" cy="424272"/>
          </a:xfrm>
        </p:grpSpPr>
        <p:sp>
          <p:nvSpPr>
            <p:cNvPr id="25" name="Freeform 25"/>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06053F"/>
            </a:solidFill>
          </p:spPr>
        </p:sp>
        <p:sp>
          <p:nvSpPr>
            <p:cNvPr id="26" name="TextBox 26"/>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85850"/>
            <a:ext cx="13230252" cy="1915162"/>
          </a:xfrm>
          <a:prstGeom prst="rect">
            <a:avLst/>
          </a:prstGeom>
        </p:spPr>
        <p:txBody>
          <a:bodyPr lIns="0" tIns="0" rIns="0" bIns="0" rtlCol="0" anchor="t">
            <a:spAutoFit/>
          </a:bodyPr>
          <a:lstStyle/>
          <a:p>
            <a:pPr algn="l">
              <a:lnSpc>
                <a:spcPts val="7480"/>
              </a:lnSpc>
            </a:pPr>
            <a:r>
              <a:rPr lang="en-US" sz="6800">
                <a:solidFill>
                  <a:srgbClr val="215B63"/>
                </a:solidFill>
                <a:latin typeface="Bernoru SemiCondensed"/>
                <a:ea typeface="Bernoru SemiCondensed"/>
                <a:cs typeface="Bernoru SemiCondensed"/>
                <a:sym typeface="Bernoru SemiCondensed"/>
              </a:rPr>
              <a:t>HUBUNGAN AKUNTANSI KEUANGAN DAN AKUNTANSI PERPAJAKAN</a:t>
            </a:r>
          </a:p>
        </p:txBody>
      </p:sp>
      <p:grpSp>
        <p:nvGrpSpPr>
          <p:cNvPr id="3" name="Group 3"/>
          <p:cNvGrpSpPr/>
          <p:nvPr/>
        </p:nvGrpSpPr>
        <p:grpSpPr>
          <a:xfrm>
            <a:off x="1028700" y="3798093"/>
            <a:ext cx="14425746" cy="5123158"/>
            <a:chOff x="0" y="0"/>
            <a:chExt cx="2666373" cy="946936"/>
          </a:xfrm>
        </p:grpSpPr>
        <p:sp>
          <p:nvSpPr>
            <p:cNvPr id="4" name="Freeform 4"/>
            <p:cNvSpPr/>
            <p:nvPr/>
          </p:nvSpPr>
          <p:spPr>
            <a:xfrm>
              <a:off x="0" y="0"/>
              <a:ext cx="2666373" cy="946936"/>
            </a:xfrm>
            <a:custGeom>
              <a:avLst/>
              <a:gdLst/>
              <a:ahLst/>
              <a:cxnLst/>
              <a:rect l="l" t="t" r="r" b="b"/>
              <a:pathLst>
                <a:path w="2666373" h="946936">
                  <a:moveTo>
                    <a:pt x="29517" y="0"/>
                  </a:moveTo>
                  <a:lnTo>
                    <a:pt x="2636856" y="0"/>
                  </a:lnTo>
                  <a:cubicBezTo>
                    <a:pt x="2644685" y="0"/>
                    <a:pt x="2652192" y="3110"/>
                    <a:pt x="2657728" y="8645"/>
                  </a:cubicBezTo>
                  <a:cubicBezTo>
                    <a:pt x="2663263" y="14181"/>
                    <a:pt x="2666373" y="21689"/>
                    <a:pt x="2666373" y="29517"/>
                  </a:cubicBezTo>
                  <a:lnTo>
                    <a:pt x="2666373" y="917418"/>
                  </a:lnTo>
                  <a:cubicBezTo>
                    <a:pt x="2666373" y="925247"/>
                    <a:pt x="2663263" y="932755"/>
                    <a:pt x="2657728" y="938290"/>
                  </a:cubicBezTo>
                  <a:cubicBezTo>
                    <a:pt x="2652192" y="943826"/>
                    <a:pt x="2644685" y="946936"/>
                    <a:pt x="2636856" y="946936"/>
                  </a:cubicBezTo>
                  <a:lnTo>
                    <a:pt x="29517" y="946936"/>
                  </a:lnTo>
                  <a:cubicBezTo>
                    <a:pt x="21689" y="946936"/>
                    <a:pt x="14181" y="943826"/>
                    <a:pt x="8645" y="938290"/>
                  </a:cubicBezTo>
                  <a:cubicBezTo>
                    <a:pt x="3110" y="932755"/>
                    <a:pt x="0" y="925247"/>
                    <a:pt x="0" y="917418"/>
                  </a:cubicBezTo>
                  <a:lnTo>
                    <a:pt x="0" y="29517"/>
                  </a:lnTo>
                  <a:cubicBezTo>
                    <a:pt x="0" y="21689"/>
                    <a:pt x="3110" y="14181"/>
                    <a:pt x="8645" y="8645"/>
                  </a:cubicBezTo>
                  <a:cubicBezTo>
                    <a:pt x="14181" y="3110"/>
                    <a:pt x="21689" y="0"/>
                    <a:pt x="29517" y="0"/>
                  </a:cubicBezTo>
                  <a:close/>
                </a:path>
              </a:pathLst>
            </a:custGeom>
            <a:solidFill>
              <a:srgbClr val="F3630F">
                <a:alpha val="50980"/>
              </a:srgbClr>
            </a:solidFill>
            <a:ln w="85725" cap="rnd">
              <a:solidFill>
                <a:srgbClr val="215B63">
                  <a:alpha val="50980"/>
                </a:srgbClr>
              </a:solidFill>
              <a:prstDash val="solid"/>
              <a:round/>
            </a:ln>
          </p:spPr>
        </p:sp>
        <p:sp>
          <p:nvSpPr>
            <p:cNvPr id="5" name="TextBox 5"/>
            <p:cNvSpPr txBox="1"/>
            <p:nvPr/>
          </p:nvSpPr>
          <p:spPr>
            <a:xfrm>
              <a:off x="0" y="-38100"/>
              <a:ext cx="2666373" cy="98503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05951" y="9778023"/>
            <a:ext cx="10925270" cy="1610908"/>
            <a:chOff x="0" y="0"/>
            <a:chExt cx="2877437" cy="424272"/>
          </a:xfrm>
        </p:grpSpPr>
        <p:sp>
          <p:nvSpPr>
            <p:cNvPr id="7" name="Freeform 7"/>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F3630F"/>
            </a:solidFill>
          </p:spPr>
        </p:sp>
        <p:sp>
          <p:nvSpPr>
            <p:cNvPr id="8" name="TextBox 8"/>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5493050" y="9778023"/>
            <a:ext cx="10925270" cy="1610908"/>
            <a:chOff x="0" y="0"/>
            <a:chExt cx="2877437" cy="424272"/>
          </a:xfrm>
        </p:grpSpPr>
        <p:sp>
          <p:nvSpPr>
            <p:cNvPr id="10" name="Freeform 10"/>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06053F"/>
            </a:solidFill>
          </p:spPr>
        </p:sp>
        <p:sp>
          <p:nvSpPr>
            <p:cNvPr id="11" name="TextBox 11"/>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5168696" y="8685678"/>
            <a:ext cx="6810594" cy="4278950"/>
            <a:chOff x="0" y="0"/>
            <a:chExt cx="812800" cy="510665"/>
          </a:xfrm>
        </p:grpSpPr>
        <p:sp>
          <p:nvSpPr>
            <p:cNvPr id="13" name="Freeform 13"/>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id="14" name="TextBox 14"/>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2273268" y="9579820"/>
            <a:ext cx="5280478" cy="3845308"/>
            <a:chOff x="0" y="0"/>
            <a:chExt cx="812800" cy="591891"/>
          </a:xfrm>
        </p:grpSpPr>
        <p:sp>
          <p:nvSpPr>
            <p:cNvPr id="16" name="Freeform 16"/>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17" name="TextBox 17"/>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4105515" y="1426070"/>
            <a:ext cx="1572819" cy="1487029"/>
          </a:xfrm>
          <a:custGeom>
            <a:avLst/>
            <a:gdLst/>
            <a:ahLst/>
            <a:cxnLst/>
            <a:rect l="l" t="t" r="r" b="b"/>
            <a:pathLst>
              <a:path w="1572819" h="1487029">
                <a:moveTo>
                  <a:pt x="0" y="0"/>
                </a:moveTo>
                <a:lnTo>
                  <a:pt x="1572819" y="0"/>
                </a:lnTo>
                <a:lnTo>
                  <a:pt x="1572819" y="1487029"/>
                </a:lnTo>
                <a:lnTo>
                  <a:pt x="0" y="1487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9" name="Group 19"/>
          <p:cNvGrpSpPr/>
          <p:nvPr/>
        </p:nvGrpSpPr>
        <p:grpSpPr>
          <a:xfrm>
            <a:off x="10519320" y="7960230"/>
            <a:ext cx="3086100" cy="447318"/>
            <a:chOff x="0" y="0"/>
            <a:chExt cx="812800" cy="117812"/>
          </a:xfrm>
        </p:grpSpPr>
        <p:sp>
          <p:nvSpPr>
            <p:cNvPr id="20" name="Freeform 20"/>
            <p:cNvSpPr/>
            <p:nvPr/>
          </p:nvSpPr>
          <p:spPr>
            <a:xfrm>
              <a:off x="0" y="0"/>
              <a:ext cx="812800" cy="117812"/>
            </a:xfrm>
            <a:custGeom>
              <a:avLst/>
              <a:gdLst/>
              <a:ahLst/>
              <a:cxnLst/>
              <a:rect l="l" t="t" r="r" b="b"/>
              <a:pathLst>
                <a:path w="812800" h="117812">
                  <a:moveTo>
                    <a:pt x="47664" y="0"/>
                  </a:moveTo>
                  <a:lnTo>
                    <a:pt x="765136" y="0"/>
                  </a:lnTo>
                  <a:cubicBezTo>
                    <a:pt x="791460" y="0"/>
                    <a:pt x="812800" y="21340"/>
                    <a:pt x="812800" y="47664"/>
                  </a:cubicBezTo>
                  <a:lnTo>
                    <a:pt x="812800" y="70148"/>
                  </a:lnTo>
                  <a:cubicBezTo>
                    <a:pt x="812800" y="82789"/>
                    <a:pt x="807778" y="94913"/>
                    <a:pt x="798839" y="103852"/>
                  </a:cubicBezTo>
                  <a:cubicBezTo>
                    <a:pt x="789901" y="112790"/>
                    <a:pt x="777777" y="117812"/>
                    <a:pt x="765136" y="117812"/>
                  </a:cubicBezTo>
                  <a:lnTo>
                    <a:pt x="47664" y="117812"/>
                  </a:lnTo>
                  <a:cubicBezTo>
                    <a:pt x="21340" y="117812"/>
                    <a:pt x="0" y="96472"/>
                    <a:pt x="0" y="70148"/>
                  </a:cubicBezTo>
                  <a:lnTo>
                    <a:pt x="0" y="47664"/>
                  </a:lnTo>
                  <a:cubicBezTo>
                    <a:pt x="0" y="21340"/>
                    <a:pt x="21340" y="0"/>
                    <a:pt x="47664" y="0"/>
                  </a:cubicBezTo>
                  <a:close/>
                </a:path>
              </a:pathLst>
            </a:custGeom>
            <a:solidFill>
              <a:srgbClr val="232855"/>
            </a:solidFill>
          </p:spPr>
        </p:sp>
        <p:sp>
          <p:nvSpPr>
            <p:cNvPr id="21" name="TextBox 21"/>
            <p:cNvSpPr txBox="1"/>
            <p:nvPr/>
          </p:nvSpPr>
          <p:spPr>
            <a:xfrm>
              <a:off x="0" y="-38100"/>
              <a:ext cx="812800" cy="155912"/>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724572" y="4302272"/>
            <a:ext cx="13034003" cy="4105275"/>
          </a:xfrm>
          <a:prstGeom prst="rect">
            <a:avLst/>
          </a:prstGeom>
        </p:spPr>
        <p:txBody>
          <a:bodyPr lIns="0" tIns="0" rIns="0" bIns="0" rtlCol="0" anchor="t">
            <a:spAutoFit/>
          </a:bodyPr>
          <a:lstStyle/>
          <a:p>
            <a:pPr algn="l">
              <a:lnSpc>
                <a:spcPts val="3240"/>
              </a:lnSpc>
            </a:pPr>
            <a:r>
              <a:rPr lang="en-US" sz="2700">
                <a:solidFill>
                  <a:srgbClr val="FFFFFF"/>
                </a:solidFill>
                <a:latin typeface="ABeeZee Bold"/>
                <a:ea typeface="ABeeZee Bold"/>
                <a:cs typeface="ABeeZee Bold"/>
                <a:sym typeface="ABeeZee Bold"/>
              </a:rPr>
              <a:t>Akuntansi keuangan dan akuntansi perpajakan memiliki hubungan yang sangat erat, karena keduanya sama-sama berfungsi untuk mencatat dan melaporkan aktivitas keuangan perusahaan. Namun, keduanya memiliki tujuan, dasar hukum, metode pengakuan, dan sudut pandang yang berbeda.</a:t>
            </a:r>
          </a:p>
          <a:p>
            <a:pPr algn="l">
              <a:lnSpc>
                <a:spcPts val="3240"/>
              </a:lnSpc>
            </a:pPr>
            <a:endParaRPr lang="en-US" sz="2700">
              <a:solidFill>
                <a:srgbClr val="FFFFFF"/>
              </a:solidFill>
              <a:latin typeface="ABeeZee Bold"/>
              <a:ea typeface="ABeeZee Bold"/>
              <a:cs typeface="ABeeZee Bold"/>
              <a:sym typeface="ABeeZee Bold"/>
            </a:endParaRPr>
          </a:p>
          <a:p>
            <a:pPr algn="l">
              <a:lnSpc>
                <a:spcPts val="3240"/>
              </a:lnSpc>
            </a:pPr>
            <a:r>
              <a:rPr lang="en-US" sz="2700">
                <a:solidFill>
                  <a:srgbClr val="FFFFFF"/>
                </a:solidFill>
                <a:latin typeface="ABeeZee Bold"/>
                <a:ea typeface="ABeeZee Bold"/>
                <a:cs typeface="ABeeZee Bold"/>
                <a:sym typeface="ABeeZee Bold"/>
              </a:rPr>
              <a:t>Meskipun berbeda dalam tujuan, akuntansi keuangan menjadi sumber utama data bagi akuntansi perpajakan. Setiap transaksi keuangan yang dicatat dalam sistem akuntansi keuangan akan digunakan sebagai dasar untuk menghitung laba kena pajak, yaitu laba yang telah disesuaikan berdasarkan peraturan perpajakan. Proses penyesuaian ini disebut</a:t>
            </a:r>
            <a:r>
              <a:rPr lang="en-US" sz="2700" i="1">
                <a:solidFill>
                  <a:srgbClr val="FFFFFF"/>
                </a:solidFill>
                <a:latin typeface="ABeeZee Bold Italics"/>
                <a:ea typeface="ABeeZee Bold Italics"/>
                <a:cs typeface="ABeeZee Bold Italics"/>
                <a:sym typeface="ABeeZee Bold Italics"/>
              </a:rPr>
              <a:t> rekonsiliasi fiskal</a:t>
            </a:r>
            <a:r>
              <a:rPr lang="en-US" sz="2700">
                <a:solidFill>
                  <a:srgbClr val="FFFFFF"/>
                </a:solidFill>
                <a:latin typeface="ABeeZee Bold"/>
                <a:ea typeface="ABeeZee Bold"/>
                <a:cs typeface="ABeeZee Bold"/>
                <a:sym typeface="ABeeZee Bold"/>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58719" y="909234"/>
            <a:ext cx="10404235" cy="1160145"/>
          </a:xfrm>
          <a:prstGeom prst="rect">
            <a:avLst/>
          </a:prstGeom>
        </p:spPr>
        <p:txBody>
          <a:bodyPr lIns="0" tIns="0" rIns="0" bIns="0" rtlCol="0" anchor="t">
            <a:spAutoFit/>
          </a:bodyPr>
          <a:lstStyle/>
          <a:p>
            <a:pPr algn="l">
              <a:lnSpc>
                <a:spcPts val="8910"/>
              </a:lnSpc>
            </a:pPr>
            <a:r>
              <a:rPr lang="en-US" sz="8100" spc="259">
                <a:solidFill>
                  <a:srgbClr val="215B63">
                    <a:alpha val="37647"/>
                  </a:srgbClr>
                </a:solidFill>
                <a:latin typeface="Bernoru SemiCondensed"/>
                <a:ea typeface="Bernoru SemiCondensed"/>
                <a:cs typeface="Bernoru SemiCondensed"/>
                <a:sym typeface="Bernoru SemiCondensed"/>
              </a:rPr>
              <a:t>REKONSILIASI FISKAL</a:t>
            </a:r>
          </a:p>
        </p:txBody>
      </p:sp>
      <p:sp>
        <p:nvSpPr>
          <p:cNvPr id="3" name="TextBox 3"/>
          <p:cNvSpPr txBox="1"/>
          <p:nvPr/>
        </p:nvSpPr>
        <p:spPr>
          <a:xfrm>
            <a:off x="1028700" y="2323574"/>
            <a:ext cx="15465542" cy="7752442"/>
          </a:xfrm>
          <a:prstGeom prst="rect">
            <a:avLst/>
          </a:prstGeom>
        </p:spPr>
        <p:txBody>
          <a:bodyPr lIns="0" tIns="0" rIns="0" bIns="0" rtlCol="0" anchor="t">
            <a:spAutoFit/>
          </a:bodyPr>
          <a:lstStyle/>
          <a:p>
            <a:pPr algn="l">
              <a:lnSpc>
                <a:spcPts val="3564"/>
              </a:lnSpc>
            </a:pPr>
            <a:r>
              <a:rPr lang="en-US" sz="2700">
                <a:solidFill>
                  <a:srgbClr val="06053F"/>
                </a:solidFill>
                <a:latin typeface="ABeeZee"/>
                <a:ea typeface="ABeeZee"/>
                <a:cs typeface="ABeeZee"/>
                <a:sym typeface="ABeeZee"/>
              </a:rPr>
              <a:t>               Rekonsiliasi fiskal dilakukan karena adanya perbedaan antara laba akuntansi (komersial) dan laba fiskal (menurut pajak). Perbedaan ini dapat disebabkan oleh dua hal, yaitu:</a:t>
            </a:r>
          </a:p>
          <a:p>
            <a:pPr algn="l">
              <a:lnSpc>
                <a:spcPts val="3564"/>
              </a:lnSpc>
            </a:pPr>
            <a:r>
              <a:rPr lang="en-US" sz="2700">
                <a:solidFill>
                  <a:srgbClr val="06053F"/>
                </a:solidFill>
                <a:latin typeface="ABeeZee"/>
                <a:ea typeface="ABeeZee"/>
                <a:cs typeface="ABeeZee"/>
                <a:sym typeface="ABeeZee"/>
              </a:rPr>
              <a:t>  1. </a:t>
            </a:r>
            <a:r>
              <a:rPr lang="en-US" sz="2700">
                <a:solidFill>
                  <a:srgbClr val="F3630F"/>
                </a:solidFill>
                <a:latin typeface="ABeeZee Bold"/>
                <a:ea typeface="ABeeZee Bold"/>
                <a:cs typeface="ABeeZee Bold"/>
                <a:sym typeface="ABeeZee Bold"/>
              </a:rPr>
              <a:t>Perbedaan Permanen (Permanent Difference)</a:t>
            </a:r>
          </a:p>
          <a:p>
            <a:pPr algn="l">
              <a:lnSpc>
                <a:spcPts val="3564"/>
              </a:lnSpc>
            </a:pPr>
            <a:r>
              <a:rPr lang="en-US" sz="2700">
                <a:solidFill>
                  <a:srgbClr val="06053F"/>
                </a:solidFill>
                <a:latin typeface="ABeeZee"/>
                <a:ea typeface="ABeeZee"/>
                <a:cs typeface="ABeeZee"/>
                <a:sym typeface="ABeeZee"/>
              </a:rPr>
              <a:t>      Merupakan perbedaan yang sifatnya tetap dan tidak akan dikoreksi di masa mendatang.      </a:t>
            </a:r>
          </a:p>
          <a:p>
            <a:pPr algn="l">
              <a:lnSpc>
                <a:spcPts val="3564"/>
              </a:lnSpc>
            </a:pPr>
            <a:r>
              <a:rPr lang="en-US" sz="2700">
                <a:solidFill>
                  <a:srgbClr val="06053F"/>
                </a:solidFill>
                <a:latin typeface="ABeeZee"/>
                <a:ea typeface="ABeeZee"/>
                <a:cs typeface="ABeeZee"/>
                <a:sym typeface="ABeeZee"/>
              </a:rPr>
              <a:t>      Misalnya:</a:t>
            </a:r>
          </a:p>
          <a:p>
            <a:pPr marL="1165887" lvl="2" indent="-388629" algn="l">
              <a:lnSpc>
                <a:spcPts val="3564"/>
              </a:lnSpc>
              <a:buFont typeface="Arial"/>
              <a:buChar char="⚬"/>
            </a:pPr>
            <a:r>
              <a:rPr lang="en-US" sz="2700">
                <a:solidFill>
                  <a:srgbClr val="06053F"/>
                </a:solidFill>
                <a:latin typeface="ABeeZee"/>
                <a:ea typeface="ABeeZee"/>
                <a:cs typeface="ABeeZee"/>
                <a:sym typeface="ABeeZee"/>
              </a:rPr>
              <a:t>Biaya yang diakui secara akuntansi tetapi tidak boleh dikurangkan secara fiskal, seperti denda dan sanksi administrasi pajak.</a:t>
            </a:r>
          </a:p>
          <a:p>
            <a:pPr marL="1165887" lvl="2" indent="-388629" algn="l">
              <a:lnSpc>
                <a:spcPts val="3564"/>
              </a:lnSpc>
              <a:buFont typeface="Arial"/>
              <a:buChar char="⚬"/>
            </a:pPr>
            <a:r>
              <a:rPr lang="en-US" sz="2700">
                <a:solidFill>
                  <a:srgbClr val="06053F"/>
                </a:solidFill>
                <a:latin typeface="ABeeZee"/>
                <a:ea typeface="ABeeZee"/>
                <a:cs typeface="ABeeZee"/>
                <a:sym typeface="ABeeZee"/>
              </a:rPr>
              <a:t>Penghasilan yang tidak dikenakan pajak, seperti dividen yang telah dikenai pajak final.</a:t>
            </a:r>
          </a:p>
          <a:p>
            <a:pPr algn="l">
              <a:lnSpc>
                <a:spcPts val="1056"/>
              </a:lnSpc>
            </a:pPr>
            <a:endParaRPr lang="en-US" sz="2700">
              <a:solidFill>
                <a:srgbClr val="06053F"/>
              </a:solidFill>
              <a:latin typeface="ABeeZee"/>
              <a:ea typeface="ABeeZee"/>
              <a:cs typeface="ABeeZee"/>
              <a:sym typeface="ABeeZee"/>
            </a:endParaRPr>
          </a:p>
          <a:p>
            <a:pPr algn="l">
              <a:lnSpc>
                <a:spcPts val="3564"/>
              </a:lnSpc>
            </a:pPr>
            <a:r>
              <a:rPr lang="en-US" sz="2700">
                <a:solidFill>
                  <a:srgbClr val="06053F"/>
                </a:solidFill>
                <a:latin typeface="ABeeZee"/>
                <a:ea typeface="ABeeZee"/>
                <a:cs typeface="ABeeZee"/>
                <a:sym typeface="ABeeZee"/>
              </a:rPr>
              <a:t>  2. </a:t>
            </a:r>
            <a:r>
              <a:rPr lang="en-US" sz="2700">
                <a:solidFill>
                  <a:srgbClr val="F3630F"/>
                </a:solidFill>
                <a:latin typeface="ABeeZee Bold"/>
                <a:ea typeface="ABeeZee Bold"/>
                <a:cs typeface="ABeeZee Bold"/>
                <a:sym typeface="ABeeZee Bold"/>
              </a:rPr>
              <a:t>Perbedaan Temporer (Temporary Difference)</a:t>
            </a:r>
          </a:p>
          <a:p>
            <a:pPr algn="l">
              <a:lnSpc>
                <a:spcPts val="3564"/>
              </a:lnSpc>
            </a:pPr>
            <a:r>
              <a:rPr lang="en-US" sz="2700">
                <a:solidFill>
                  <a:srgbClr val="06053F"/>
                </a:solidFill>
                <a:latin typeface="ABeeZee"/>
                <a:ea typeface="ABeeZee"/>
                <a:cs typeface="ABeeZee"/>
                <a:sym typeface="ABeeZee"/>
              </a:rPr>
              <a:t>      Merupakan perbedaan yang hanya terjadi pada periode tertentu dan akan berbalik pada </a:t>
            </a:r>
          </a:p>
          <a:p>
            <a:pPr algn="l">
              <a:lnSpc>
                <a:spcPts val="3564"/>
              </a:lnSpc>
            </a:pPr>
            <a:r>
              <a:rPr lang="en-US" sz="2700">
                <a:solidFill>
                  <a:srgbClr val="06053F"/>
                </a:solidFill>
                <a:latin typeface="ABeeZee"/>
                <a:ea typeface="ABeeZee"/>
                <a:cs typeface="ABeeZee"/>
                <a:sym typeface="ABeeZee"/>
              </a:rPr>
              <a:t>      periode berikutnya. Misalnya:</a:t>
            </a:r>
          </a:p>
          <a:p>
            <a:pPr marL="1165887" lvl="2" indent="-388629" algn="l">
              <a:lnSpc>
                <a:spcPts val="3564"/>
              </a:lnSpc>
              <a:buFont typeface="Arial"/>
              <a:buChar char="⚬"/>
            </a:pPr>
            <a:r>
              <a:rPr lang="en-US" sz="2700">
                <a:solidFill>
                  <a:srgbClr val="06053F"/>
                </a:solidFill>
                <a:latin typeface="ABeeZee"/>
                <a:ea typeface="ABeeZee"/>
                <a:cs typeface="ABeeZee"/>
                <a:sym typeface="ABeeZee"/>
              </a:rPr>
              <a:t>Penyusutan aset tetap yang metode atau tarifnya berbeda antara akuntansi dan pajak.</a:t>
            </a:r>
          </a:p>
          <a:p>
            <a:pPr marL="1165887" lvl="2" indent="-388629" algn="l">
              <a:lnSpc>
                <a:spcPts val="3564"/>
              </a:lnSpc>
              <a:buFont typeface="Arial"/>
              <a:buChar char="⚬"/>
            </a:pPr>
            <a:r>
              <a:rPr lang="en-US" sz="2700">
                <a:solidFill>
                  <a:srgbClr val="06053F"/>
                </a:solidFill>
                <a:latin typeface="ABeeZee"/>
                <a:ea typeface="ABeeZee"/>
                <a:cs typeface="ABeeZee"/>
                <a:sym typeface="ABeeZee"/>
              </a:rPr>
              <a:t>Pendapatan yang diakui lebih awal dalam akuntansi, namun secara fiskal diakui kemudian.</a:t>
            </a:r>
          </a:p>
          <a:p>
            <a:pPr algn="l">
              <a:lnSpc>
                <a:spcPts val="3564"/>
              </a:lnSpc>
            </a:pPr>
            <a:endParaRPr lang="en-US" sz="2700">
              <a:solidFill>
                <a:srgbClr val="06053F"/>
              </a:solidFill>
              <a:latin typeface="ABeeZee"/>
              <a:ea typeface="ABeeZee"/>
              <a:cs typeface="ABeeZee"/>
              <a:sym typeface="ABeeZee"/>
            </a:endParaRPr>
          </a:p>
        </p:txBody>
      </p:sp>
      <p:grpSp>
        <p:nvGrpSpPr>
          <p:cNvPr id="4" name="Group 4"/>
          <p:cNvGrpSpPr/>
          <p:nvPr/>
        </p:nvGrpSpPr>
        <p:grpSpPr>
          <a:xfrm>
            <a:off x="-2741781" y="-4229157"/>
            <a:ext cx="6810594" cy="5257857"/>
            <a:chOff x="0" y="0"/>
            <a:chExt cx="812800" cy="627491"/>
          </a:xfrm>
        </p:grpSpPr>
        <p:sp>
          <p:nvSpPr>
            <p:cNvPr id="5" name="Freeform 5"/>
            <p:cNvSpPr/>
            <p:nvPr/>
          </p:nvSpPr>
          <p:spPr>
            <a:xfrm>
              <a:off x="0" y="0"/>
              <a:ext cx="812800" cy="627491"/>
            </a:xfrm>
            <a:custGeom>
              <a:avLst/>
              <a:gdLst/>
              <a:ahLst/>
              <a:cxnLst/>
              <a:rect l="l" t="t" r="r" b="b"/>
              <a:pathLst>
                <a:path w="812800" h="627491">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id="6" name="TextBox 6"/>
            <p:cNvSpPr txBox="1"/>
            <p:nvPr/>
          </p:nvSpPr>
          <p:spPr>
            <a:xfrm>
              <a:off x="114300" y="-38100"/>
              <a:ext cx="584200" cy="665591"/>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3854003" y="9136434"/>
            <a:ext cx="6810594" cy="5257857"/>
            <a:chOff x="0" y="0"/>
            <a:chExt cx="812800" cy="627491"/>
          </a:xfrm>
        </p:grpSpPr>
        <p:sp>
          <p:nvSpPr>
            <p:cNvPr id="8" name="Freeform 8"/>
            <p:cNvSpPr/>
            <p:nvPr/>
          </p:nvSpPr>
          <p:spPr>
            <a:xfrm>
              <a:off x="0" y="0"/>
              <a:ext cx="812800" cy="627491"/>
            </a:xfrm>
            <a:custGeom>
              <a:avLst/>
              <a:gdLst/>
              <a:ahLst/>
              <a:cxnLst/>
              <a:rect l="l" t="t" r="r" b="b"/>
              <a:pathLst>
                <a:path w="812800" h="627491">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id="9" name="TextBox 9"/>
            <p:cNvSpPr txBox="1"/>
            <p:nvPr/>
          </p:nvSpPr>
          <p:spPr>
            <a:xfrm>
              <a:off x="114300" y="-38100"/>
              <a:ext cx="584200" cy="66559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52898" y="-3326878"/>
            <a:ext cx="5280478" cy="3845308"/>
            <a:chOff x="0" y="0"/>
            <a:chExt cx="812800" cy="591891"/>
          </a:xfrm>
        </p:grpSpPr>
        <p:sp>
          <p:nvSpPr>
            <p:cNvPr id="11" name="Freeform 11"/>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12" name="TextBox 12"/>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4619061" y="9716927"/>
            <a:ext cx="5280478" cy="3845308"/>
            <a:chOff x="0" y="0"/>
            <a:chExt cx="812800" cy="591891"/>
          </a:xfrm>
        </p:grpSpPr>
        <p:sp>
          <p:nvSpPr>
            <p:cNvPr id="14" name="Freeform 14"/>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15" name="TextBox 15"/>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6472890" y="7303937"/>
            <a:ext cx="1572819" cy="1487029"/>
          </a:xfrm>
          <a:custGeom>
            <a:avLst/>
            <a:gdLst/>
            <a:ahLst/>
            <a:cxnLst/>
            <a:rect l="l" t="t" r="r" b="b"/>
            <a:pathLst>
              <a:path w="1572819" h="1487029">
                <a:moveTo>
                  <a:pt x="0" y="0"/>
                </a:moveTo>
                <a:lnTo>
                  <a:pt x="1572820" y="0"/>
                </a:lnTo>
                <a:lnTo>
                  <a:pt x="1572820" y="1487029"/>
                </a:lnTo>
                <a:lnTo>
                  <a:pt x="0" y="14870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7" name="Group 17"/>
          <p:cNvGrpSpPr/>
          <p:nvPr/>
        </p:nvGrpSpPr>
        <p:grpSpPr>
          <a:xfrm>
            <a:off x="13462955" y="-1922654"/>
            <a:ext cx="5280478" cy="3845308"/>
            <a:chOff x="0" y="0"/>
            <a:chExt cx="812800" cy="591891"/>
          </a:xfrm>
        </p:grpSpPr>
        <p:sp>
          <p:nvSpPr>
            <p:cNvPr id="18" name="Freeform 18"/>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19" name="TextBox 19"/>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3854003" y="-1926861"/>
            <a:ext cx="5280478" cy="3317611"/>
            <a:chOff x="0" y="0"/>
            <a:chExt cx="812800" cy="510665"/>
          </a:xfrm>
        </p:grpSpPr>
        <p:sp>
          <p:nvSpPr>
            <p:cNvPr id="21" name="Freeform 21"/>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id="22" name="TextBox 22"/>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5407225" y="518430"/>
            <a:ext cx="2174034" cy="324129"/>
          </a:xfrm>
          <a:custGeom>
            <a:avLst/>
            <a:gdLst/>
            <a:ahLst/>
            <a:cxnLst/>
            <a:rect l="l" t="t" r="r" b="b"/>
            <a:pathLst>
              <a:path w="2174034" h="324129">
                <a:moveTo>
                  <a:pt x="0" y="0"/>
                </a:moveTo>
                <a:lnTo>
                  <a:pt x="2174034" y="0"/>
                </a:lnTo>
                <a:lnTo>
                  <a:pt x="2174034" y="324129"/>
                </a:lnTo>
                <a:lnTo>
                  <a:pt x="0" y="3241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4" name="Group 24"/>
          <p:cNvGrpSpPr/>
          <p:nvPr/>
        </p:nvGrpSpPr>
        <p:grpSpPr>
          <a:xfrm>
            <a:off x="-405951" y="9906004"/>
            <a:ext cx="10925270" cy="1610908"/>
            <a:chOff x="0" y="0"/>
            <a:chExt cx="2877437" cy="424272"/>
          </a:xfrm>
        </p:grpSpPr>
        <p:sp>
          <p:nvSpPr>
            <p:cNvPr id="25" name="Freeform 25"/>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F3630F"/>
            </a:solidFill>
          </p:spPr>
        </p:sp>
        <p:sp>
          <p:nvSpPr>
            <p:cNvPr id="26" name="TextBox 26"/>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5493050" y="9906004"/>
            <a:ext cx="10925270" cy="1610908"/>
            <a:chOff x="0" y="0"/>
            <a:chExt cx="2877437" cy="424272"/>
          </a:xfrm>
        </p:grpSpPr>
        <p:sp>
          <p:nvSpPr>
            <p:cNvPr id="28" name="Freeform 28"/>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06053F"/>
            </a:solidFill>
          </p:spPr>
        </p:sp>
        <p:sp>
          <p:nvSpPr>
            <p:cNvPr id="29" name="TextBox 29"/>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4678560" y="9368710"/>
            <a:ext cx="1952273" cy="291066"/>
          </a:xfrm>
          <a:custGeom>
            <a:avLst/>
            <a:gdLst/>
            <a:ahLst/>
            <a:cxnLst/>
            <a:rect l="l" t="t" r="r" b="b"/>
            <a:pathLst>
              <a:path w="1952273" h="291066">
                <a:moveTo>
                  <a:pt x="0" y="0"/>
                </a:moveTo>
                <a:lnTo>
                  <a:pt x="1952273" y="0"/>
                </a:lnTo>
                <a:lnTo>
                  <a:pt x="1952273" y="291067"/>
                </a:lnTo>
                <a:lnTo>
                  <a:pt x="0" y="2910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44054" y="0"/>
            <a:ext cx="11931590" cy="10287000"/>
            <a:chOff x="0" y="0"/>
            <a:chExt cx="4100215" cy="3535062"/>
          </a:xfrm>
        </p:grpSpPr>
        <p:sp>
          <p:nvSpPr>
            <p:cNvPr id="3" name="Freeform 3"/>
            <p:cNvSpPr/>
            <p:nvPr/>
          </p:nvSpPr>
          <p:spPr>
            <a:xfrm>
              <a:off x="0" y="0"/>
              <a:ext cx="4100215" cy="3535062"/>
            </a:xfrm>
            <a:custGeom>
              <a:avLst/>
              <a:gdLst/>
              <a:ahLst/>
              <a:cxnLst/>
              <a:rect l="l" t="t" r="r" b="b"/>
              <a:pathLst>
                <a:path w="4100215" h="3535062">
                  <a:moveTo>
                    <a:pt x="3075161" y="0"/>
                  </a:moveTo>
                  <a:lnTo>
                    <a:pt x="1025054" y="0"/>
                  </a:lnTo>
                  <a:lnTo>
                    <a:pt x="0" y="1767531"/>
                  </a:lnTo>
                  <a:lnTo>
                    <a:pt x="1025054" y="3535062"/>
                  </a:lnTo>
                  <a:lnTo>
                    <a:pt x="3075161" y="3535062"/>
                  </a:lnTo>
                  <a:lnTo>
                    <a:pt x="4100215" y="1767531"/>
                  </a:lnTo>
                  <a:close/>
                </a:path>
              </a:pathLst>
            </a:custGeom>
            <a:solidFill>
              <a:srgbClr val="06053F"/>
            </a:solidFill>
            <a:ln w="12700">
              <a:solidFill>
                <a:srgbClr val="000000"/>
              </a:solidFill>
            </a:ln>
          </p:spPr>
        </p:sp>
      </p:grpSp>
      <p:grpSp>
        <p:nvGrpSpPr>
          <p:cNvPr id="4" name="Group 4"/>
          <p:cNvGrpSpPr/>
          <p:nvPr/>
        </p:nvGrpSpPr>
        <p:grpSpPr>
          <a:xfrm>
            <a:off x="10599977" y="0"/>
            <a:ext cx="11931590" cy="10287000"/>
            <a:chOff x="0" y="0"/>
            <a:chExt cx="4100215" cy="3535062"/>
          </a:xfrm>
        </p:grpSpPr>
        <p:sp>
          <p:nvSpPr>
            <p:cNvPr id="5" name="Freeform 5"/>
            <p:cNvSpPr/>
            <p:nvPr/>
          </p:nvSpPr>
          <p:spPr>
            <a:xfrm>
              <a:off x="0" y="0"/>
              <a:ext cx="4100215" cy="3535062"/>
            </a:xfrm>
            <a:custGeom>
              <a:avLst/>
              <a:gdLst/>
              <a:ahLst/>
              <a:cxnLst/>
              <a:rect l="l" t="t" r="r" b="b"/>
              <a:pathLst>
                <a:path w="4100215" h="3535062">
                  <a:moveTo>
                    <a:pt x="3075161" y="0"/>
                  </a:moveTo>
                  <a:lnTo>
                    <a:pt x="1025054" y="0"/>
                  </a:lnTo>
                  <a:lnTo>
                    <a:pt x="0" y="1767531"/>
                  </a:lnTo>
                  <a:lnTo>
                    <a:pt x="1025054" y="3535062"/>
                  </a:lnTo>
                  <a:lnTo>
                    <a:pt x="3075161" y="3535062"/>
                  </a:lnTo>
                  <a:lnTo>
                    <a:pt x="4100215" y="1767531"/>
                  </a:lnTo>
                  <a:close/>
                </a:path>
              </a:pathLst>
            </a:custGeom>
            <a:solidFill>
              <a:srgbClr val="F3630F"/>
            </a:solidFill>
            <a:ln w="12700">
              <a:solidFill>
                <a:srgbClr val="000000"/>
              </a:solidFill>
            </a:ln>
          </p:spPr>
        </p:sp>
      </p:grpSp>
      <p:grpSp>
        <p:nvGrpSpPr>
          <p:cNvPr id="6" name="Group 6"/>
          <p:cNvGrpSpPr/>
          <p:nvPr/>
        </p:nvGrpSpPr>
        <p:grpSpPr>
          <a:xfrm>
            <a:off x="10940929" y="0"/>
            <a:ext cx="11931590" cy="10287000"/>
            <a:chOff x="0" y="0"/>
            <a:chExt cx="4100215" cy="3535062"/>
          </a:xfrm>
        </p:grpSpPr>
        <p:sp>
          <p:nvSpPr>
            <p:cNvPr id="7" name="Freeform 7"/>
            <p:cNvSpPr/>
            <p:nvPr/>
          </p:nvSpPr>
          <p:spPr>
            <a:xfrm>
              <a:off x="0" y="0"/>
              <a:ext cx="4100215" cy="3535062"/>
            </a:xfrm>
            <a:custGeom>
              <a:avLst/>
              <a:gdLst/>
              <a:ahLst/>
              <a:cxnLst/>
              <a:rect l="l" t="t" r="r" b="b"/>
              <a:pathLst>
                <a:path w="4100215" h="3535062">
                  <a:moveTo>
                    <a:pt x="3075161" y="0"/>
                  </a:moveTo>
                  <a:lnTo>
                    <a:pt x="1025054" y="0"/>
                  </a:lnTo>
                  <a:lnTo>
                    <a:pt x="0" y="1767531"/>
                  </a:lnTo>
                  <a:lnTo>
                    <a:pt x="1025054" y="3535062"/>
                  </a:lnTo>
                  <a:lnTo>
                    <a:pt x="3075161" y="3535062"/>
                  </a:lnTo>
                  <a:lnTo>
                    <a:pt x="4100215" y="1767531"/>
                  </a:lnTo>
                  <a:close/>
                </a:path>
              </a:pathLst>
            </a:custGeom>
            <a:blipFill>
              <a:blip r:embed="rId2"/>
              <a:stretch>
                <a:fillRect l="-10604" r="-18801"/>
              </a:stretch>
            </a:blipFill>
          </p:spPr>
        </p:sp>
      </p:grpSp>
      <p:grpSp>
        <p:nvGrpSpPr>
          <p:cNvPr id="8" name="Group 8"/>
          <p:cNvGrpSpPr/>
          <p:nvPr/>
        </p:nvGrpSpPr>
        <p:grpSpPr>
          <a:xfrm>
            <a:off x="1028700" y="7372029"/>
            <a:ext cx="2038675" cy="203867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630F"/>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3597702" y="7372029"/>
            <a:ext cx="2038675" cy="203867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053F"/>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6163871" y="7372029"/>
            <a:ext cx="2038675" cy="203867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630F"/>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9053000" y="7647852"/>
            <a:ext cx="1572819" cy="1487029"/>
          </a:xfrm>
          <a:custGeom>
            <a:avLst/>
            <a:gdLst/>
            <a:ahLst/>
            <a:cxnLst/>
            <a:rect l="l" t="t" r="r" b="b"/>
            <a:pathLst>
              <a:path w="1572819" h="1487029">
                <a:moveTo>
                  <a:pt x="0" y="0"/>
                </a:moveTo>
                <a:lnTo>
                  <a:pt x="1572819" y="0"/>
                </a:lnTo>
                <a:lnTo>
                  <a:pt x="1572819" y="1487029"/>
                </a:lnTo>
                <a:lnTo>
                  <a:pt x="0" y="14870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p:cNvSpPr/>
          <p:nvPr/>
        </p:nvSpPr>
        <p:spPr>
          <a:xfrm>
            <a:off x="1479501" y="7723175"/>
            <a:ext cx="1137072" cy="1374483"/>
          </a:xfrm>
          <a:custGeom>
            <a:avLst/>
            <a:gdLst/>
            <a:ahLst/>
            <a:cxnLst/>
            <a:rect l="l" t="t" r="r" b="b"/>
            <a:pathLst>
              <a:path w="1137072" h="1374483">
                <a:moveTo>
                  <a:pt x="0" y="0"/>
                </a:moveTo>
                <a:lnTo>
                  <a:pt x="1137072" y="0"/>
                </a:lnTo>
                <a:lnTo>
                  <a:pt x="1137072" y="1374483"/>
                </a:lnTo>
                <a:lnTo>
                  <a:pt x="0" y="1374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Freeform 19"/>
          <p:cNvSpPr/>
          <p:nvPr/>
        </p:nvSpPr>
        <p:spPr>
          <a:xfrm>
            <a:off x="4077253" y="7813433"/>
            <a:ext cx="1076740" cy="1193966"/>
          </a:xfrm>
          <a:custGeom>
            <a:avLst/>
            <a:gdLst/>
            <a:ahLst/>
            <a:cxnLst/>
            <a:rect l="l" t="t" r="r" b="b"/>
            <a:pathLst>
              <a:path w="1076740" h="1193966">
                <a:moveTo>
                  <a:pt x="0" y="0"/>
                </a:moveTo>
                <a:lnTo>
                  <a:pt x="1076740" y="0"/>
                </a:lnTo>
                <a:lnTo>
                  <a:pt x="1076740" y="1193966"/>
                </a:lnTo>
                <a:lnTo>
                  <a:pt x="0" y="11939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a:off x="6564691" y="7647852"/>
            <a:ext cx="1237035" cy="1374483"/>
          </a:xfrm>
          <a:custGeom>
            <a:avLst/>
            <a:gdLst/>
            <a:ahLst/>
            <a:cxnLst/>
            <a:rect l="l" t="t" r="r" b="b"/>
            <a:pathLst>
              <a:path w="1237035" h="1374483">
                <a:moveTo>
                  <a:pt x="0" y="0"/>
                </a:moveTo>
                <a:lnTo>
                  <a:pt x="1237035" y="0"/>
                </a:lnTo>
                <a:lnTo>
                  <a:pt x="1237035" y="1374482"/>
                </a:lnTo>
                <a:lnTo>
                  <a:pt x="0" y="13744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1" name="Group 21"/>
          <p:cNvGrpSpPr/>
          <p:nvPr/>
        </p:nvGrpSpPr>
        <p:grpSpPr>
          <a:xfrm>
            <a:off x="-405951" y="9906004"/>
            <a:ext cx="10925270" cy="1610908"/>
            <a:chOff x="0" y="0"/>
            <a:chExt cx="2877437" cy="424272"/>
          </a:xfrm>
        </p:grpSpPr>
        <p:sp>
          <p:nvSpPr>
            <p:cNvPr id="22" name="Freeform 22"/>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F3630F"/>
            </a:solidFill>
          </p:spPr>
        </p:sp>
        <p:sp>
          <p:nvSpPr>
            <p:cNvPr id="23" name="TextBox 23"/>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5493050" y="9906004"/>
            <a:ext cx="10925270" cy="1610908"/>
            <a:chOff x="0" y="0"/>
            <a:chExt cx="2877437" cy="424272"/>
          </a:xfrm>
        </p:grpSpPr>
        <p:sp>
          <p:nvSpPr>
            <p:cNvPr id="25" name="Freeform 25"/>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06053F"/>
            </a:solidFill>
          </p:spPr>
        </p:sp>
        <p:sp>
          <p:nvSpPr>
            <p:cNvPr id="26" name="TextBox 26"/>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028700" y="1019175"/>
            <a:ext cx="8634755" cy="5953125"/>
          </a:xfrm>
          <a:prstGeom prst="rect">
            <a:avLst/>
          </a:prstGeom>
        </p:spPr>
        <p:txBody>
          <a:bodyPr lIns="0" tIns="0" rIns="0" bIns="0" rtlCol="0" anchor="t">
            <a:spAutoFit/>
          </a:bodyPr>
          <a:lstStyle/>
          <a:p>
            <a:pPr algn="just">
              <a:lnSpc>
                <a:spcPts val="3972"/>
              </a:lnSpc>
            </a:pPr>
            <a:r>
              <a:rPr lang="en-US" sz="3310">
                <a:solidFill>
                  <a:srgbClr val="06053F"/>
                </a:solidFill>
                <a:latin typeface="ABeeZee"/>
                <a:ea typeface="ABeeZee"/>
                <a:cs typeface="ABeeZee"/>
                <a:sym typeface="ABeeZee"/>
              </a:rPr>
              <a:t>Dengan demikian, akuntansi keuangan berfungsi sebagai titik awal untuk menentukan dasar perhitungan pajak, sedangkan akuntansi perpajakan bertugas menyesuaikan laporan tersebut sesuai aturan fiskal. Keduanya saling melengkapi, karena tanpa laporan keuangan yang baik, perhitungan pajak tidak dapat dilakukan dengan akurat, dan tanpa penyesuaian fiskal, laporan pajak tidak akan sesuai dengan peraturan yang berlaku.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96821"/>
            <a:ext cx="14901832" cy="2133602"/>
          </a:xfrm>
          <a:prstGeom prst="rect">
            <a:avLst/>
          </a:prstGeom>
        </p:spPr>
        <p:txBody>
          <a:bodyPr lIns="0" tIns="0" rIns="0" bIns="0" rtlCol="0" anchor="t">
            <a:spAutoFit/>
          </a:bodyPr>
          <a:lstStyle/>
          <a:p>
            <a:pPr algn="l">
              <a:lnSpc>
                <a:spcPts val="8250"/>
              </a:lnSpc>
            </a:pPr>
            <a:r>
              <a:rPr lang="en-US" sz="7500" spc="945">
                <a:solidFill>
                  <a:srgbClr val="06053F"/>
                </a:solidFill>
                <a:latin typeface="Bernoru SemiCondensed"/>
                <a:ea typeface="Bernoru SemiCondensed"/>
                <a:cs typeface="Bernoru SemiCondensed"/>
                <a:sym typeface="Bernoru SemiCondensed"/>
              </a:rPr>
              <a:t>FUNGSI AKUNTANSI </a:t>
            </a:r>
          </a:p>
          <a:p>
            <a:pPr algn="l">
              <a:lnSpc>
                <a:spcPts val="8250"/>
              </a:lnSpc>
            </a:pPr>
            <a:r>
              <a:rPr lang="en-US" sz="7500">
                <a:solidFill>
                  <a:srgbClr val="06053F"/>
                </a:solidFill>
                <a:latin typeface="Bernoru SemiCondensed"/>
                <a:ea typeface="Bernoru SemiCondensed"/>
                <a:cs typeface="Bernoru SemiCondensed"/>
                <a:sym typeface="Bernoru SemiCondensed"/>
              </a:rPr>
              <a:t>KEUANGAN DAN PELAPORAN PAJAK</a:t>
            </a:r>
          </a:p>
        </p:txBody>
      </p:sp>
      <p:sp>
        <p:nvSpPr>
          <p:cNvPr id="3" name="Freeform 3"/>
          <p:cNvSpPr/>
          <p:nvPr/>
        </p:nvSpPr>
        <p:spPr>
          <a:xfrm>
            <a:off x="12047731" y="1062810"/>
            <a:ext cx="2174034" cy="324129"/>
          </a:xfrm>
          <a:custGeom>
            <a:avLst/>
            <a:gdLst/>
            <a:ahLst/>
            <a:cxnLst/>
            <a:rect l="l" t="t" r="r" b="b"/>
            <a:pathLst>
              <a:path w="2174034" h="324129">
                <a:moveTo>
                  <a:pt x="0" y="0"/>
                </a:moveTo>
                <a:lnTo>
                  <a:pt x="2174034" y="0"/>
                </a:lnTo>
                <a:lnTo>
                  <a:pt x="2174034"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4240815" y="9458325"/>
            <a:ext cx="6810594" cy="5257857"/>
            <a:chOff x="0" y="0"/>
            <a:chExt cx="812800" cy="627491"/>
          </a:xfrm>
        </p:grpSpPr>
        <p:sp>
          <p:nvSpPr>
            <p:cNvPr id="5" name="Freeform 5"/>
            <p:cNvSpPr/>
            <p:nvPr/>
          </p:nvSpPr>
          <p:spPr>
            <a:xfrm>
              <a:off x="0" y="0"/>
              <a:ext cx="812800" cy="627491"/>
            </a:xfrm>
            <a:custGeom>
              <a:avLst/>
              <a:gdLst/>
              <a:ahLst/>
              <a:cxnLst/>
              <a:rect l="l" t="t" r="r" b="b"/>
              <a:pathLst>
                <a:path w="812800" h="627491">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id="6" name="TextBox 6"/>
            <p:cNvSpPr txBox="1"/>
            <p:nvPr/>
          </p:nvSpPr>
          <p:spPr>
            <a:xfrm>
              <a:off x="114300" y="-38100"/>
              <a:ext cx="584200" cy="665591"/>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5005873" y="9924517"/>
            <a:ext cx="5280478" cy="3845308"/>
            <a:chOff x="0" y="0"/>
            <a:chExt cx="812800" cy="591891"/>
          </a:xfrm>
        </p:grpSpPr>
        <p:sp>
          <p:nvSpPr>
            <p:cNvPr id="8" name="Freeform 8"/>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9" name="TextBox 9"/>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5452237" y="-2673733"/>
            <a:ext cx="5280478" cy="3845308"/>
            <a:chOff x="0" y="0"/>
            <a:chExt cx="812800" cy="591891"/>
          </a:xfrm>
        </p:grpSpPr>
        <p:sp>
          <p:nvSpPr>
            <p:cNvPr id="11" name="Freeform 11"/>
            <p:cNvSpPr/>
            <p:nvPr/>
          </p:nvSpPr>
          <p:spPr>
            <a:xfrm>
              <a:off x="0" y="0"/>
              <a:ext cx="812800" cy="591891"/>
            </a:xfrm>
            <a:custGeom>
              <a:avLst/>
              <a:gdLst/>
              <a:ahLst/>
              <a:cxnLst/>
              <a:rect l="l" t="t" r="r" b="b"/>
              <a:pathLst>
                <a:path w="812800" h="591891">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id="12" name="TextBox 12"/>
            <p:cNvSpPr txBox="1"/>
            <p:nvPr/>
          </p:nvSpPr>
          <p:spPr>
            <a:xfrm>
              <a:off x="114300" y="-38100"/>
              <a:ext cx="584200" cy="629991"/>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15843285" y="-2677940"/>
            <a:ext cx="5280478" cy="3317611"/>
            <a:chOff x="0" y="0"/>
            <a:chExt cx="812800" cy="510665"/>
          </a:xfrm>
        </p:grpSpPr>
        <p:sp>
          <p:nvSpPr>
            <p:cNvPr id="14" name="Freeform 14"/>
            <p:cNvSpPr/>
            <p:nvPr/>
          </p:nvSpPr>
          <p:spPr>
            <a:xfrm>
              <a:off x="0" y="0"/>
              <a:ext cx="812800" cy="510665"/>
            </a:xfrm>
            <a:custGeom>
              <a:avLst/>
              <a:gdLst/>
              <a:ahLst/>
              <a:cxnLst/>
              <a:rect l="l" t="t" r="r" b="b"/>
              <a:pathLst>
                <a:path w="812800" h="510665">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id="15" name="TextBox 15"/>
            <p:cNvSpPr txBox="1"/>
            <p:nvPr/>
          </p:nvSpPr>
          <p:spPr>
            <a:xfrm>
              <a:off x="114300" y="-38100"/>
              <a:ext cx="584200" cy="54876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405951" y="9906004"/>
            <a:ext cx="10925270" cy="1610908"/>
            <a:chOff x="0" y="0"/>
            <a:chExt cx="2877437" cy="424272"/>
          </a:xfrm>
        </p:grpSpPr>
        <p:sp>
          <p:nvSpPr>
            <p:cNvPr id="17" name="Freeform 17"/>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F3630F"/>
            </a:solidFill>
          </p:spPr>
        </p:sp>
        <p:sp>
          <p:nvSpPr>
            <p:cNvPr id="18" name="TextBox 18"/>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493050" y="9906004"/>
            <a:ext cx="10925270" cy="1610908"/>
            <a:chOff x="0" y="0"/>
            <a:chExt cx="2877437" cy="424272"/>
          </a:xfrm>
        </p:grpSpPr>
        <p:sp>
          <p:nvSpPr>
            <p:cNvPr id="20" name="Freeform 20"/>
            <p:cNvSpPr/>
            <p:nvPr/>
          </p:nvSpPr>
          <p:spPr>
            <a:xfrm>
              <a:off x="0" y="0"/>
              <a:ext cx="2877438" cy="424272"/>
            </a:xfrm>
            <a:custGeom>
              <a:avLst/>
              <a:gdLst/>
              <a:ahLst/>
              <a:cxnLst/>
              <a:rect l="l" t="t" r="r" b="b"/>
              <a:pathLst>
                <a:path w="2877438" h="424272">
                  <a:moveTo>
                    <a:pt x="203200" y="0"/>
                  </a:moveTo>
                  <a:lnTo>
                    <a:pt x="2877438" y="0"/>
                  </a:lnTo>
                  <a:lnTo>
                    <a:pt x="2674238" y="424272"/>
                  </a:lnTo>
                  <a:lnTo>
                    <a:pt x="0" y="424272"/>
                  </a:lnTo>
                  <a:lnTo>
                    <a:pt x="203200" y="0"/>
                  </a:lnTo>
                  <a:close/>
                </a:path>
              </a:pathLst>
            </a:custGeom>
            <a:solidFill>
              <a:srgbClr val="06053F"/>
            </a:solidFill>
          </p:spPr>
        </p:sp>
        <p:sp>
          <p:nvSpPr>
            <p:cNvPr id="21" name="TextBox 21"/>
            <p:cNvSpPr txBox="1"/>
            <p:nvPr/>
          </p:nvSpPr>
          <p:spPr>
            <a:xfrm>
              <a:off x="101600" y="-38100"/>
              <a:ext cx="2674237" cy="462372"/>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2746001" y="5939988"/>
            <a:ext cx="16366252" cy="3318312"/>
            <a:chOff x="0" y="0"/>
            <a:chExt cx="3025045" cy="613338"/>
          </a:xfrm>
        </p:grpSpPr>
        <p:sp>
          <p:nvSpPr>
            <p:cNvPr id="23" name="Freeform 23"/>
            <p:cNvSpPr/>
            <p:nvPr/>
          </p:nvSpPr>
          <p:spPr>
            <a:xfrm>
              <a:off x="0" y="0"/>
              <a:ext cx="3025045" cy="613338"/>
            </a:xfrm>
            <a:custGeom>
              <a:avLst/>
              <a:gdLst/>
              <a:ahLst/>
              <a:cxnLst/>
              <a:rect l="l" t="t" r="r" b="b"/>
              <a:pathLst>
                <a:path w="3025045" h="613338">
                  <a:moveTo>
                    <a:pt x="26017" y="0"/>
                  </a:moveTo>
                  <a:lnTo>
                    <a:pt x="2999028" y="0"/>
                  </a:lnTo>
                  <a:cubicBezTo>
                    <a:pt x="3013397" y="0"/>
                    <a:pt x="3025045" y="11648"/>
                    <a:pt x="3025045" y="26017"/>
                  </a:cubicBezTo>
                  <a:lnTo>
                    <a:pt x="3025045" y="587321"/>
                  </a:lnTo>
                  <a:cubicBezTo>
                    <a:pt x="3025045" y="601690"/>
                    <a:pt x="3013397" y="613338"/>
                    <a:pt x="2999028" y="613338"/>
                  </a:cubicBezTo>
                  <a:lnTo>
                    <a:pt x="26017" y="613338"/>
                  </a:lnTo>
                  <a:cubicBezTo>
                    <a:pt x="11648" y="613338"/>
                    <a:pt x="0" y="601690"/>
                    <a:pt x="0" y="587321"/>
                  </a:cubicBezTo>
                  <a:lnTo>
                    <a:pt x="0" y="26017"/>
                  </a:lnTo>
                  <a:cubicBezTo>
                    <a:pt x="0" y="11648"/>
                    <a:pt x="11648" y="0"/>
                    <a:pt x="26017" y="0"/>
                  </a:cubicBezTo>
                  <a:close/>
                </a:path>
              </a:pathLst>
            </a:custGeom>
            <a:solidFill>
              <a:srgbClr val="F3630F"/>
            </a:solidFill>
          </p:spPr>
        </p:sp>
        <p:sp>
          <p:nvSpPr>
            <p:cNvPr id="24" name="TextBox 24"/>
            <p:cNvSpPr txBox="1"/>
            <p:nvPr/>
          </p:nvSpPr>
          <p:spPr>
            <a:xfrm>
              <a:off x="0" y="-38100"/>
              <a:ext cx="3025045" cy="651438"/>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616331" y="3292804"/>
            <a:ext cx="14838096" cy="3392072"/>
            <a:chOff x="0" y="0"/>
            <a:chExt cx="2703375" cy="618007"/>
          </a:xfrm>
        </p:grpSpPr>
        <p:sp>
          <p:nvSpPr>
            <p:cNvPr id="26" name="Freeform 26"/>
            <p:cNvSpPr/>
            <p:nvPr/>
          </p:nvSpPr>
          <p:spPr>
            <a:xfrm>
              <a:off x="0" y="0"/>
              <a:ext cx="2703375" cy="618007"/>
            </a:xfrm>
            <a:custGeom>
              <a:avLst/>
              <a:gdLst/>
              <a:ahLst/>
              <a:cxnLst/>
              <a:rect l="l" t="t" r="r" b="b"/>
              <a:pathLst>
                <a:path w="2703375" h="618007">
                  <a:moveTo>
                    <a:pt x="28697" y="0"/>
                  </a:moveTo>
                  <a:lnTo>
                    <a:pt x="2674678" y="0"/>
                  </a:lnTo>
                  <a:cubicBezTo>
                    <a:pt x="2682289" y="0"/>
                    <a:pt x="2689588" y="3023"/>
                    <a:pt x="2694970" y="8405"/>
                  </a:cubicBezTo>
                  <a:cubicBezTo>
                    <a:pt x="2700351" y="13787"/>
                    <a:pt x="2703375" y="21086"/>
                    <a:pt x="2703375" y="28697"/>
                  </a:cubicBezTo>
                  <a:lnTo>
                    <a:pt x="2703375" y="589310"/>
                  </a:lnTo>
                  <a:cubicBezTo>
                    <a:pt x="2703375" y="605159"/>
                    <a:pt x="2690527" y="618007"/>
                    <a:pt x="2674678" y="618007"/>
                  </a:cubicBezTo>
                  <a:lnTo>
                    <a:pt x="28697" y="618007"/>
                  </a:lnTo>
                  <a:cubicBezTo>
                    <a:pt x="21086" y="618007"/>
                    <a:pt x="13787" y="614983"/>
                    <a:pt x="8405" y="609602"/>
                  </a:cubicBezTo>
                  <a:cubicBezTo>
                    <a:pt x="3023" y="604220"/>
                    <a:pt x="0" y="596921"/>
                    <a:pt x="0" y="589310"/>
                  </a:cubicBezTo>
                  <a:lnTo>
                    <a:pt x="0" y="28697"/>
                  </a:lnTo>
                  <a:cubicBezTo>
                    <a:pt x="0" y="21086"/>
                    <a:pt x="3023" y="13787"/>
                    <a:pt x="8405" y="8405"/>
                  </a:cubicBezTo>
                  <a:cubicBezTo>
                    <a:pt x="13787" y="3023"/>
                    <a:pt x="21086" y="0"/>
                    <a:pt x="28697" y="0"/>
                  </a:cubicBezTo>
                  <a:close/>
                </a:path>
              </a:pathLst>
            </a:custGeom>
            <a:solidFill>
              <a:srgbClr val="06053F"/>
            </a:solidFill>
          </p:spPr>
        </p:sp>
        <p:sp>
          <p:nvSpPr>
            <p:cNvPr id="27" name="TextBox 27"/>
            <p:cNvSpPr txBox="1"/>
            <p:nvPr/>
          </p:nvSpPr>
          <p:spPr>
            <a:xfrm>
              <a:off x="0" y="-38100"/>
              <a:ext cx="2703375" cy="656107"/>
            </a:xfrm>
            <a:prstGeom prst="rect">
              <a:avLst/>
            </a:prstGeom>
          </p:spPr>
          <p:txBody>
            <a:bodyPr lIns="50800" tIns="50800" rIns="50800" bIns="50800" rtlCol="0" anchor="ctr"/>
            <a:lstStyle/>
            <a:p>
              <a:pPr algn="ctr">
                <a:lnSpc>
                  <a:spcPts val="2659"/>
                </a:lnSpc>
              </a:pPr>
              <a:endParaRPr/>
            </a:p>
          </p:txBody>
        </p:sp>
      </p:grpSp>
      <p:sp>
        <p:nvSpPr>
          <p:cNvPr id="28" name="TextBox 28"/>
          <p:cNvSpPr txBox="1"/>
          <p:nvPr/>
        </p:nvSpPr>
        <p:spPr>
          <a:xfrm>
            <a:off x="3192364" y="6837276"/>
            <a:ext cx="14900111" cy="1966389"/>
          </a:xfrm>
          <a:prstGeom prst="rect">
            <a:avLst/>
          </a:prstGeom>
        </p:spPr>
        <p:txBody>
          <a:bodyPr lIns="0" tIns="0" rIns="0" bIns="0" rtlCol="0" anchor="t">
            <a:spAutoFit/>
          </a:bodyPr>
          <a:lstStyle/>
          <a:p>
            <a:pPr algn="just">
              <a:lnSpc>
                <a:spcPts val="3600"/>
              </a:lnSpc>
            </a:pPr>
            <a:r>
              <a:rPr lang="en-US" sz="3000">
                <a:solidFill>
                  <a:srgbClr val="FFFFFF"/>
                </a:solidFill>
                <a:latin typeface="ABeeZee Bold"/>
                <a:ea typeface="ABeeZee Bold"/>
                <a:cs typeface="ABeeZee Bold"/>
                <a:sym typeface="ABeeZee Bold"/>
              </a:rPr>
              <a:t>Fungsi Pelaporan Pajak</a:t>
            </a:r>
          </a:p>
          <a:p>
            <a:pPr algn="just">
              <a:lnSpc>
                <a:spcPts val="960"/>
              </a:lnSpc>
            </a:pPr>
            <a:endParaRPr lang="en-US" sz="3000">
              <a:solidFill>
                <a:srgbClr val="FFFFFF"/>
              </a:solidFill>
              <a:latin typeface="ABeeZee Bold"/>
              <a:ea typeface="ABeeZee Bold"/>
              <a:cs typeface="ABeeZee Bold"/>
              <a:sym typeface="ABeeZee Bold"/>
            </a:endParaRPr>
          </a:p>
          <a:p>
            <a:pPr marL="647711" lvl="1" indent="-323855" algn="just">
              <a:lnSpc>
                <a:spcPts val="3600"/>
              </a:lnSpc>
              <a:buFont typeface="Arial"/>
              <a:buChar char="•"/>
            </a:pPr>
            <a:r>
              <a:rPr lang="en-US" sz="3000">
                <a:solidFill>
                  <a:srgbClr val="FFFFFF"/>
                </a:solidFill>
                <a:latin typeface="ABeeZee"/>
                <a:ea typeface="ABeeZee"/>
                <a:cs typeface="ABeeZee"/>
                <a:sym typeface="ABeeZee"/>
              </a:rPr>
              <a:t>Sebagai bukti kepatuhan wajib pajak terhadap peraturan perpajakan.</a:t>
            </a:r>
          </a:p>
          <a:p>
            <a:pPr marL="647711" lvl="1" indent="-323855" algn="just">
              <a:lnSpc>
                <a:spcPts val="3600"/>
              </a:lnSpc>
              <a:buFont typeface="Arial"/>
              <a:buChar char="•"/>
            </a:pPr>
            <a:r>
              <a:rPr lang="en-US" sz="3000">
                <a:solidFill>
                  <a:srgbClr val="FFFFFF"/>
                </a:solidFill>
                <a:latin typeface="ABeeZee"/>
                <a:ea typeface="ABeeZee"/>
                <a:cs typeface="ABeeZee"/>
                <a:sym typeface="ABeeZee"/>
              </a:rPr>
              <a:t>Sebagai sumber data bagi pemerintah untuk menghitung penerimaan negara.</a:t>
            </a:r>
          </a:p>
          <a:p>
            <a:pPr marL="647711" lvl="1" indent="-323855" algn="just">
              <a:lnSpc>
                <a:spcPts val="3600"/>
              </a:lnSpc>
              <a:buFont typeface="Arial"/>
              <a:buChar char="•"/>
            </a:pPr>
            <a:r>
              <a:rPr lang="en-US" sz="3000">
                <a:solidFill>
                  <a:srgbClr val="FFFFFF"/>
                </a:solidFill>
                <a:latin typeface="ABeeZee"/>
                <a:ea typeface="ABeeZee"/>
                <a:cs typeface="ABeeZee"/>
                <a:sym typeface="ABeeZee"/>
              </a:rPr>
              <a:t>Sebagai alat kontrol dan transparansi dalam sistem administrasi perpajakan.</a:t>
            </a:r>
          </a:p>
        </p:txBody>
      </p:sp>
      <p:sp>
        <p:nvSpPr>
          <p:cNvPr id="29" name="TextBox 29"/>
          <p:cNvSpPr txBox="1"/>
          <p:nvPr/>
        </p:nvSpPr>
        <p:spPr>
          <a:xfrm>
            <a:off x="1028700" y="3475519"/>
            <a:ext cx="12747656" cy="2851150"/>
          </a:xfrm>
          <a:prstGeom prst="rect">
            <a:avLst/>
          </a:prstGeom>
        </p:spPr>
        <p:txBody>
          <a:bodyPr lIns="0" tIns="0" rIns="0" bIns="0" rtlCol="0" anchor="t">
            <a:spAutoFit/>
          </a:bodyPr>
          <a:lstStyle/>
          <a:p>
            <a:pPr algn="just">
              <a:lnSpc>
                <a:spcPts val="3600"/>
              </a:lnSpc>
            </a:pPr>
            <a:r>
              <a:rPr lang="en-US" sz="3000">
                <a:solidFill>
                  <a:srgbClr val="FFFFFF"/>
                </a:solidFill>
                <a:latin typeface="ABeeZee Bold"/>
                <a:ea typeface="ABeeZee Bold"/>
                <a:cs typeface="ABeeZee Bold"/>
                <a:sym typeface="ABeeZee Bold"/>
              </a:rPr>
              <a:t>Fungsi Akuntansi Keuangan</a:t>
            </a:r>
          </a:p>
          <a:p>
            <a:pPr algn="just">
              <a:lnSpc>
                <a:spcPts val="719"/>
              </a:lnSpc>
            </a:pPr>
            <a:endParaRPr lang="en-US" sz="3000">
              <a:solidFill>
                <a:srgbClr val="FFFFFF"/>
              </a:solidFill>
              <a:latin typeface="ABeeZee Bold"/>
              <a:ea typeface="ABeeZee Bold"/>
              <a:cs typeface="ABeeZee Bold"/>
              <a:sym typeface="ABeeZee Bold"/>
            </a:endParaRPr>
          </a:p>
          <a:p>
            <a:pPr marL="647712" lvl="1" indent="-323856" algn="just">
              <a:lnSpc>
                <a:spcPts val="3600"/>
              </a:lnSpc>
              <a:buFont typeface="Arial"/>
              <a:buChar char="•"/>
            </a:pPr>
            <a:r>
              <a:rPr lang="en-US" sz="3000">
                <a:solidFill>
                  <a:srgbClr val="FFFFFF"/>
                </a:solidFill>
                <a:latin typeface="ABeeZee"/>
                <a:ea typeface="ABeeZee"/>
                <a:cs typeface="ABeeZee"/>
                <a:sym typeface="ABeeZee"/>
              </a:rPr>
              <a:t>Menyediakan informasi keuangan yang relevan bagi pengambilan keputusan.</a:t>
            </a:r>
          </a:p>
          <a:p>
            <a:pPr marL="647712" lvl="1" indent="-323856" algn="just">
              <a:lnSpc>
                <a:spcPts val="3600"/>
              </a:lnSpc>
              <a:buFont typeface="Arial"/>
              <a:buChar char="•"/>
            </a:pPr>
            <a:r>
              <a:rPr lang="en-US" sz="3000">
                <a:solidFill>
                  <a:srgbClr val="FFFFFF"/>
                </a:solidFill>
                <a:latin typeface="ABeeZee"/>
                <a:ea typeface="ABeeZee"/>
                <a:cs typeface="ABeeZee"/>
                <a:sym typeface="ABeeZee"/>
              </a:rPr>
              <a:t>Menjadi alat evaluasi kinerja keuangan dan profitabilitas perusahaan.</a:t>
            </a:r>
          </a:p>
          <a:p>
            <a:pPr marL="647712" lvl="1" indent="-323856" algn="just">
              <a:lnSpc>
                <a:spcPts val="3600"/>
              </a:lnSpc>
              <a:buFont typeface="Arial"/>
              <a:buChar char="•"/>
            </a:pPr>
            <a:r>
              <a:rPr lang="en-US" sz="3000">
                <a:solidFill>
                  <a:srgbClr val="FFFFFF"/>
                </a:solidFill>
                <a:latin typeface="ABeeZee"/>
                <a:ea typeface="ABeeZee"/>
                <a:cs typeface="ABeeZee"/>
                <a:sym typeface="ABeeZee"/>
              </a:rPr>
              <a:t>Menjadi dasar penyusunan laporan pajak yang benar dan sah.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862</Words>
  <Application>Microsoft Office PowerPoint</Application>
  <PresentationFormat>Custom</PresentationFormat>
  <Paragraphs>72</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ABeeZee Bold</vt:lpstr>
      <vt:lpstr>ABeeZee</vt:lpstr>
      <vt:lpstr>Bernoru SemiCondensed</vt:lpstr>
      <vt:lpstr>ABeeZee Bold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Oranye dan Biru Tua Minimalist Pengaruh Kebijakan Ekonomi Presentation</dc:title>
  <cp:lastModifiedBy>organizer</cp:lastModifiedBy>
  <cp:revision>3</cp:revision>
  <dcterms:created xsi:type="dcterms:W3CDTF">2006-08-16T00:00:00Z</dcterms:created>
  <dcterms:modified xsi:type="dcterms:W3CDTF">2025-11-15T12:47:57Z</dcterms:modified>
  <dc:identifier>DAG1lHK2T54</dc:identifier>
</cp:coreProperties>
</file>