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Gelasio" panose="020B0604020202020204" charset="0"/>
      <p:regular r:id="rId13"/>
    </p:embeddedFont>
    <p:embeddedFont>
      <p:font typeface="Lato" panose="020F0502020204030203" pitchFamily="3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2" d="100"/>
          <a:sy n="72" d="100"/>
        </p:scale>
        <p:origin x="52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2352913"/>
            <a:ext cx="13042821" cy="1417558"/>
          </a:xfrm>
          <a:prstGeom prst="rect">
            <a:avLst/>
          </a:prstGeom>
          <a:noFill/>
          <a:ln/>
        </p:spPr>
        <p:txBody>
          <a:bodyPr wrap="square" lIns="0" tIns="0" rIns="0" bIns="0" rtlCol="0" anchor="t"/>
          <a:lstStyle/>
          <a:p>
            <a:pPr marL="0" indent="0" algn="ctr">
              <a:lnSpc>
                <a:spcPts val="5550"/>
              </a:lnSpc>
              <a:buNone/>
            </a:pPr>
            <a:r>
              <a:rPr lang="en-US" sz="4450" b="1" dirty="0">
                <a:solidFill>
                  <a:srgbClr val="312F2B"/>
                </a:solidFill>
                <a:latin typeface="Gelasio" pitchFamily="34" charset="0"/>
                <a:ea typeface="Gelasio" pitchFamily="34" charset="-122"/>
                <a:cs typeface="Gelasio" pitchFamily="34" charset="-120"/>
              </a:rPr>
              <a:t>Akuntansi Internasional untuk Goodwill dan Aset Tidak Berwujud</a:t>
            </a:r>
            <a:endParaRPr lang="en-US" sz="4450" dirty="0"/>
          </a:p>
        </p:txBody>
      </p:sp>
      <p:sp>
        <p:nvSpPr>
          <p:cNvPr id="5" name="Text 2"/>
          <p:cNvSpPr/>
          <p:nvPr/>
        </p:nvSpPr>
        <p:spPr>
          <a:xfrm>
            <a:off x="793790" y="4110633"/>
            <a:ext cx="13042821" cy="362903"/>
          </a:xfrm>
          <a:prstGeom prst="rect">
            <a:avLst/>
          </a:prstGeom>
          <a:noFill/>
          <a:ln/>
        </p:spPr>
        <p:txBody>
          <a:bodyPr wrap="none" lIns="0" tIns="0" rIns="0" bIns="0" rtlCol="0" anchor="t"/>
          <a:lstStyle/>
          <a:p>
            <a:pPr marL="0" indent="0" algn="ctr">
              <a:lnSpc>
                <a:spcPts val="2850"/>
              </a:lnSpc>
              <a:buNone/>
            </a:pPr>
            <a:endParaRPr lang="en-US" sz="1750" dirty="0"/>
          </a:p>
        </p:txBody>
      </p:sp>
      <p:sp>
        <p:nvSpPr>
          <p:cNvPr id="6" name="Text 3"/>
          <p:cNvSpPr/>
          <p:nvPr/>
        </p:nvSpPr>
        <p:spPr>
          <a:xfrm>
            <a:off x="3777615" y="4813697"/>
            <a:ext cx="7075170" cy="1640266"/>
          </a:xfrm>
          <a:prstGeom prst="rect">
            <a:avLst/>
          </a:prstGeom>
          <a:noFill/>
          <a:ln/>
        </p:spPr>
        <p:txBody>
          <a:bodyPr wrap="square" lIns="0" tIns="0" rIns="0" bIns="0" rtlCol="0" anchor="t"/>
          <a:lstStyle/>
          <a:p>
            <a:pPr marL="0" indent="0" algn="ctr">
              <a:lnSpc>
                <a:spcPts val="2750"/>
              </a:lnSpc>
              <a:buNone/>
            </a:pPr>
            <a:r>
              <a:rPr lang="en-US" sz="2200" dirty="0">
                <a:solidFill>
                  <a:srgbClr val="312F2B"/>
                </a:solidFill>
                <a:latin typeface="Gelasio" pitchFamily="34" charset="0"/>
                <a:ea typeface="Gelasio" pitchFamily="34" charset="-122"/>
                <a:cs typeface="Gelasio" pitchFamily="34" charset="-120"/>
              </a:rPr>
              <a:t>NAMA : </a:t>
            </a:r>
            <a:r>
              <a:rPr lang="en-US" sz="2200" dirty="0" err="1">
                <a:solidFill>
                  <a:srgbClr val="312F2B"/>
                </a:solidFill>
                <a:latin typeface="Gelasio" pitchFamily="34" charset="0"/>
                <a:ea typeface="Gelasio" pitchFamily="34" charset="-122"/>
                <a:cs typeface="Gelasio" pitchFamily="34" charset="-120"/>
              </a:rPr>
              <a:t>Arjhu</a:t>
            </a:r>
            <a:r>
              <a:rPr lang="en-US" sz="2200" dirty="0">
                <a:solidFill>
                  <a:srgbClr val="312F2B"/>
                </a:solidFill>
                <a:latin typeface="Gelasio" pitchFamily="34" charset="0"/>
                <a:ea typeface="Gelasio" pitchFamily="34" charset="-122"/>
                <a:cs typeface="Gelasio" pitchFamily="34" charset="-120"/>
              </a:rPr>
              <a:t> Wita Gulo</a:t>
            </a:r>
            <a:br>
              <a:rPr lang="en-US" sz="2200" dirty="0">
                <a:solidFill>
                  <a:srgbClr val="312F2B"/>
                </a:solidFill>
                <a:latin typeface="Gelasio" pitchFamily="34" charset="0"/>
                <a:ea typeface="Gelasio" pitchFamily="34" charset="-122"/>
                <a:cs typeface="Gelasio" pitchFamily="34" charset="-120"/>
              </a:rPr>
            </a:br>
            <a:r>
              <a:rPr lang="en-US" sz="2200" dirty="0">
                <a:solidFill>
                  <a:srgbClr val="312F2B"/>
                </a:solidFill>
                <a:latin typeface="Gelasio" pitchFamily="34" charset="0"/>
                <a:ea typeface="Gelasio" pitchFamily="34" charset="-122"/>
                <a:cs typeface="Gelasio" pitchFamily="34" charset="-120"/>
              </a:rPr>
              <a:t>NIM : 2022340350006</a:t>
            </a:r>
            <a:br>
              <a:rPr lang="en-US" sz="2200" dirty="0">
                <a:solidFill>
                  <a:srgbClr val="312F2B"/>
                </a:solidFill>
                <a:latin typeface="Gelasio" pitchFamily="34" charset="0"/>
                <a:ea typeface="Gelasio" pitchFamily="34" charset="-122"/>
                <a:cs typeface="Gelasio" pitchFamily="34" charset="-120"/>
              </a:rPr>
            </a:br>
            <a:r>
              <a:rPr lang="en-US" sz="2200" dirty="0">
                <a:solidFill>
                  <a:srgbClr val="312F2B"/>
                </a:solidFill>
                <a:latin typeface="Gelasio" pitchFamily="34" charset="0"/>
                <a:ea typeface="Gelasio" pitchFamily="34" charset="-122"/>
                <a:cs typeface="Gelasio" pitchFamily="34" charset="-120"/>
              </a:rPr>
              <a:t> AKUNTANSI INTERNASIONAL</a:t>
            </a:r>
          </a:p>
          <a:p>
            <a:pPr marL="0" indent="0" algn="ctr">
              <a:lnSpc>
                <a:spcPts val="2750"/>
              </a:lnSpc>
              <a:buNone/>
            </a:pPr>
            <a:r>
              <a:rPr lang="en-US" sz="2200" dirty="0">
                <a:solidFill>
                  <a:srgbClr val="312F2B"/>
                </a:solidFill>
                <a:latin typeface="Gelasio" pitchFamily="34" charset="0"/>
                <a:cs typeface="Gelasio" pitchFamily="34" charset="-120"/>
              </a:rPr>
              <a:t>Dosen </a:t>
            </a:r>
            <a:r>
              <a:rPr lang="en-US" sz="2200" dirty="0" err="1">
                <a:solidFill>
                  <a:srgbClr val="312F2B"/>
                </a:solidFill>
                <a:latin typeface="Gelasio" pitchFamily="34" charset="0"/>
                <a:cs typeface="Gelasio" pitchFamily="34" charset="-120"/>
              </a:rPr>
              <a:t>Pengampu</a:t>
            </a:r>
            <a:r>
              <a:rPr lang="en-US" sz="2200" dirty="0">
                <a:solidFill>
                  <a:srgbClr val="312F2B"/>
                </a:solidFill>
                <a:latin typeface="Gelasio" pitchFamily="34" charset="0"/>
                <a:cs typeface="Gelasio" pitchFamily="34" charset="-120"/>
              </a:rPr>
              <a:t> : Drs. Suyadi, Ak., </a:t>
            </a:r>
            <a:r>
              <a:rPr lang="en-US" sz="2200" dirty="0" err="1">
                <a:solidFill>
                  <a:srgbClr val="312F2B"/>
                </a:solidFill>
                <a:latin typeface="Gelasio" pitchFamily="34" charset="0"/>
                <a:cs typeface="Gelasio" pitchFamily="34" charset="-120"/>
              </a:rPr>
              <a:t>M.Com</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980128"/>
            <a:ext cx="7643098"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Kesimpulan dan Rekomendasi</a:t>
            </a:r>
            <a:endParaRPr lang="en-US" sz="4450" dirty="0"/>
          </a:p>
        </p:txBody>
      </p:sp>
      <p:sp>
        <p:nvSpPr>
          <p:cNvPr id="5" name="Text 2"/>
          <p:cNvSpPr/>
          <p:nvPr/>
        </p:nvSpPr>
        <p:spPr>
          <a:xfrm>
            <a:off x="793790" y="3029069"/>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Lato" pitchFamily="34" charset="0"/>
                <a:ea typeface="Lato" pitchFamily="34" charset="-122"/>
                <a:cs typeface="Lato" pitchFamily="34" charset="-120"/>
              </a:rPr>
              <a:t>Goodwill dan aset tidak berwujud</a:t>
            </a:r>
            <a:r>
              <a:rPr lang="en-US" sz="1750" dirty="0">
                <a:solidFill>
                  <a:srgbClr val="272525"/>
                </a:solidFill>
                <a:latin typeface="Lato" pitchFamily="34" charset="0"/>
                <a:ea typeface="Lato" pitchFamily="34" charset="-122"/>
                <a:cs typeface="Lato" pitchFamily="34" charset="-120"/>
              </a:rPr>
              <a:t> adalah kunci nilai tambah perusahaan modern, mencerminkan kemampuan inovasi dan keunggulan kompetitif.</a:t>
            </a:r>
            <a:endParaRPr lang="en-US" sz="1750" dirty="0"/>
          </a:p>
        </p:txBody>
      </p:sp>
      <p:sp>
        <p:nvSpPr>
          <p:cNvPr id="6" name="Text 3"/>
          <p:cNvSpPr/>
          <p:nvPr/>
        </p:nvSpPr>
        <p:spPr>
          <a:xfrm>
            <a:off x="793790" y="3834170"/>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Lato" pitchFamily="34" charset="0"/>
                <a:ea typeface="Lato" pitchFamily="34" charset="-122"/>
                <a:cs typeface="Lato" pitchFamily="34" charset="-120"/>
              </a:rPr>
              <a:t>Kerangka akuntansi internasional</a:t>
            </a:r>
            <a:r>
              <a:rPr lang="en-US" sz="1750" dirty="0">
                <a:solidFill>
                  <a:srgbClr val="272525"/>
                </a:solidFill>
                <a:latin typeface="Lato" pitchFamily="34" charset="0"/>
                <a:ea typeface="Lato" pitchFamily="34" charset="-122"/>
                <a:cs typeface="Lato" pitchFamily="34" charset="-120"/>
              </a:rPr>
              <a:t> memberikan pedoman yang jelas untuk pengakuan, pengukuran, dan pelaporan, memastikan konsistensi global.</a:t>
            </a:r>
            <a:endParaRPr lang="en-US" sz="1750" dirty="0"/>
          </a:p>
        </p:txBody>
      </p:sp>
      <p:sp>
        <p:nvSpPr>
          <p:cNvPr id="7" name="Text 4"/>
          <p:cNvSpPr/>
          <p:nvPr/>
        </p:nvSpPr>
        <p:spPr>
          <a:xfrm>
            <a:off x="793790" y="463927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Perusahaan harus rutin melakukan </a:t>
            </a:r>
            <a:r>
              <a:rPr lang="en-US" sz="1750" b="1" dirty="0">
                <a:solidFill>
                  <a:srgbClr val="272525"/>
                </a:solidFill>
                <a:latin typeface="Lato" pitchFamily="34" charset="0"/>
                <a:ea typeface="Lato" pitchFamily="34" charset="-122"/>
                <a:cs typeface="Lato" pitchFamily="34" charset="-120"/>
              </a:rPr>
              <a:t>uji penurunan nilai</a:t>
            </a:r>
            <a:r>
              <a:rPr lang="en-US" sz="1750" dirty="0">
                <a:solidFill>
                  <a:srgbClr val="272525"/>
                </a:solidFill>
                <a:latin typeface="Lato" pitchFamily="34" charset="0"/>
                <a:ea typeface="Lato" pitchFamily="34" charset="-122"/>
                <a:cs typeface="Lato" pitchFamily="34" charset="-120"/>
              </a:rPr>
              <a:t> dan transparan dalam pelaporan untuk menjaga kepercayaan investor.</a:t>
            </a:r>
            <a:endParaRPr lang="en-US" sz="1750" dirty="0"/>
          </a:p>
        </p:txBody>
      </p:sp>
      <p:sp>
        <p:nvSpPr>
          <p:cNvPr id="8" name="Text 5"/>
          <p:cNvSpPr/>
          <p:nvPr/>
        </p:nvSpPr>
        <p:spPr>
          <a:xfrm>
            <a:off x="793790" y="508146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Investasi strategis dalam </a:t>
            </a:r>
            <a:r>
              <a:rPr lang="en-US" sz="1750" b="1" dirty="0">
                <a:solidFill>
                  <a:srgbClr val="272525"/>
                </a:solidFill>
                <a:latin typeface="Lato" pitchFamily="34" charset="0"/>
                <a:ea typeface="Lato" pitchFamily="34" charset="-122"/>
                <a:cs typeface="Lato" pitchFamily="34" charset="-120"/>
              </a:rPr>
              <a:t>R&amp;D</a:t>
            </a:r>
            <a:r>
              <a:rPr lang="en-US" sz="1750" dirty="0">
                <a:solidFill>
                  <a:srgbClr val="272525"/>
                </a:solidFill>
                <a:latin typeface="Lato" pitchFamily="34" charset="0"/>
                <a:ea typeface="Lato" pitchFamily="34" charset="-122"/>
                <a:cs typeface="Lato" pitchFamily="34" charset="-120"/>
              </a:rPr>
              <a:t> dan perlindungan aset tak berwujud akan memperkuat posisi pasar dan menarik investasi.</a:t>
            </a:r>
            <a:endParaRPr lang="en-US" sz="1750" dirty="0"/>
          </a:p>
        </p:txBody>
      </p:sp>
      <p:sp>
        <p:nvSpPr>
          <p:cNvPr id="9" name="Text 6"/>
          <p:cNvSpPr/>
          <p:nvPr/>
        </p:nvSpPr>
        <p:spPr>
          <a:xfrm>
            <a:off x="793790" y="5523667"/>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Mari tingkatkan pemahaman dan penerapan akuntansi aset tidak berwujud untuk </a:t>
            </a:r>
            <a:r>
              <a:rPr lang="en-US" sz="1750" b="1" dirty="0">
                <a:solidFill>
                  <a:srgbClr val="272525"/>
                </a:solidFill>
                <a:latin typeface="Lato" pitchFamily="34" charset="0"/>
                <a:ea typeface="Lato" pitchFamily="34" charset="-122"/>
                <a:cs typeface="Lato" pitchFamily="34" charset="-120"/>
              </a:rPr>
              <a:t>masa depan bisnis yang berkelanjutan</a:t>
            </a:r>
            <a:r>
              <a:rPr lang="en-US" sz="1750" dirty="0">
                <a:solidFill>
                  <a:srgbClr val="272525"/>
                </a:solidFill>
                <a:latin typeface="Lato" pitchFamily="34" charset="0"/>
                <a:ea typeface="Lato" pitchFamily="34" charset="-122"/>
                <a:cs typeface="Lato" pitchFamily="34" charset="-120"/>
              </a:rPr>
              <a:t> dan inovatif.</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826181"/>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Pentingnya Aset Tidak Berwujud dalam Bisnis Modern</a:t>
            </a:r>
            <a:endParaRPr lang="en-US" sz="4450" dirty="0"/>
          </a:p>
        </p:txBody>
      </p:sp>
      <p:sp>
        <p:nvSpPr>
          <p:cNvPr id="5" name="Shape 2"/>
          <p:cNvSpPr/>
          <p:nvPr/>
        </p:nvSpPr>
        <p:spPr>
          <a:xfrm>
            <a:off x="793790" y="3583900"/>
            <a:ext cx="4196358" cy="2819519"/>
          </a:xfrm>
          <a:prstGeom prst="roundRect">
            <a:avLst>
              <a:gd name="adj" fmla="val 5189"/>
            </a:avLst>
          </a:prstGeom>
          <a:solidFill>
            <a:srgbClr val="FFFFFF">
              <a:alpha val="95000"/>
            </a:srgbClr>
          </a:solidFill>
          <a:ln w="30480">
            <a:solidFill>
              <a:srgbClr val="E5E5E0"/>
            </a:solidFill>
            <a:prstDash val="solid"/>
          </a:ln>
        </p:spPr>
      </p:sp>
      <p:sp>
        <p:nvSpPr>
          <p:cNvPr id="6" name="Shape 3"/>
          <p:cNvSpPr/>
          <p:nvPr/>
        </p:nvSpPr>
        <p:spPr>
          <a:xfrm>
            <a:off x="763310" y="3583900"/>
            <a:ext cx="121920" cy="2819519"/>
          </a:xfrm>
          <a:prstGeom prst="roundRect">
            <a:avLst>
              <a:gd name="adj" fmla="val 78139"/>
            </a:avLst>
          </a:prstGeom>
          <a:solidFill>
            <a:srgbClr val="E5E5E0"/>
          </a:solidFill>
          <a:ln/>
        </p:spPr>
      </p:sp>
      <p:sp>
        <p:nvSpPr>
          <p:cNvPr id="7" name="Text 4"/>
          <p:cNvSpPr/>
          <p:nvPr/>
        </p:nvSpPr>
        <p:spPr>
          <a:xfrm>
            <a:off x="1142524" y="384119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Sumber Utama Nilai</a:t>
            </a:r>
            <a:endParaRPr lang="en-US" sz="2200" dirty="0"/>
          </a:p>
        </p:txBody>
      </p:sp>
      <p:sp>
        <p:nvSpPr>
          <p:cNvPr id="8" name="Text 5"/>
          <p:cNvSpPr/>
          <p:nvPr/>
        </p:nvSpPr>
        <p:spPr>
          <a:xfrm>
            <a:off x="1142524" y="4331613"/>
            <a:ext cx="359033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Aset tidak berwujud seperti merek, paten, dan goodwill kini menjadi sumber utama nilai perusahaan di era ekonomi digital yang semakin kompleks.</a:t>
            </a:r>
            <a:endParaRPr lang="en-US" sz="1750" dirty="0"/>
          </a:p>
        </p:txBody>
      </p:sp>
      <p:sp>
        <p:nvSpPr>
          <p:cNvPr id="9" name="Shape 6"/>
          <p:cNvSpPr/>
          <p:nvPr/>
        </p:nvSpPr>
        <p:spPr>
          <a:xfrm>
            <a:off x="5216962" y="3583900"/>
            <a:ext cx="4196358" cy="2819519"/>
          </a:xfrm>
          <a:prstGeom prst="roundRect">
            <a:avLst>
              <a:gd name="adj" fmla="val 5189"/>
            </a:avLst>
          </a:prstGeom>
          <a:solidFill>
            <a:srgbClr val="FFFFFF">
              <a:alpha val="95000"/>
            </a:srgbClr>
          </a:solidFill>
          <a:ln w="30480">
            <a:solidFill>
              <a:srgbClr val="CECEC9"/>
            </a:solidFill>
            <a:prstDash val="solid"/>
          </a:ln>
        </p:spPr>
      </p:sp>
      <p:sp>
        <p:nvSpPr>
          <p:cNvPr id="10" name="Shape 7"/>
          <p:cNvSpPr/>
          <p:nvPr/>
        </p:nvSpPr>
        <p:spPr>
          <a:xfrm>
            <a:off x="5186482" y="3583900"/>
            <a:ext cx="121920" cy="2819519"/>
          </a:xfrm>
          <a:prstGeom prst="roundRect">
            <a:avLst>
              <a:gd name="adj" fmla="val 78139"/>
            </a:avLst>
          </a:prstGeom>
          <a:solidFill>
            <a:srgbClr val="E5E5E0"/>
          </a:solidFill>
          <a:ln/>
        </p:spPr>
      </p:sp>
      <p:sp>
        <p:nvSpPr>
          <p:cNvPr id="11" name="Text 8"/>
          <p:cNvSpPr/>
          <p:nvPr/>
        </p:nvSpPr>
        <p:spPr>
          <a:xfrm>
            <a:off x="5565696" y="384119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Dominasi Teknologi</a:t>
            </a:r>
            <a:endParaRPr lang="en-US" sz="2200" dirty="0"/>
          </a:p>
        </p:txBody>
      </p:sp>
      <p:sp>
        <p:nvSpPr>
          <p:cNvPr id="12" name="Text 9"/>
          <p:cNvSpPr/>
          <p:nvPr/>
        </p:nvSpPr>
        <p:spPr>
          <a:xfrm>
            <a:off x="5565696" y="4331613"/>
            <a:ext cx="359033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Contoh perusahaan teknologi besar yang mengandalkan </a:t>
            </a:r>
            <a:r>
              <a:rPr lang="en-US" sz="1750" b="1" dirty="0">
                <a:solidFill>
                  <a:srgbClr val="272525"/>
                </a:solidFill>
                <a:latin typeface="Lato" pitchFamily="34" charset="0"/>
                <a:ea typeface="Lato" pitchFamily="34" charset="-122"/>
                <a:cs typeface="Lato" pitchFamily="34" charset="-120"/>
              </a:rPr>
              <a:t>brand</a:t>
            </a:r>
            <a:r>
              <a:rPr lang="en-US" sz="1750" dirty="0">
                <a:solidFill>
                  <a:srgbClr val="272525"/>
                </a:solidFill>
                <a:latin typeface="Lato" pitchFamily="34" charset="0"/>
                <a:ea typeface="Lato" pitchFamily="34" charset="-122"/>
                <a:cs typeface="Lato" pitchFamily="34" charset="-120"/>
              </a:rPr>
              <a:t> dan </a:t>
            </a:r>
            <a:r>
              <a:rPr lang="en-US" sz="1750" b="1" dirty="0">
                <a:solidFill>
                  <a:srgbClr val="272525"/>
                </a:solidFill>
                <a:latin typeface="Lato" pitchFamily="34" charset="0"/>
                <a:ea typeface="Lato" pitchFamily="34" charset="-122"/>
                <a:cs typeface="Lato" pitchFamily="34" charset="-120"/>
              </a:rPr>
              <a:t>inovasi</a:t>
            </a:r>
            <a:r>
              <a:rPr lang="en-US" sz="1750" dirty="0">
                <a:solidFill>
                  <a:srgbClr val="272525"/>
                </a:solidFill>
                <a:latin typeface="Lato" pitchFamily="34" charset="0"/>
                <a:ea typeface="Lato" pitchFamily="34" charset="-122"/>
                <a:cs typeface="Lato" pitchFamily="34" charset="-120"/>
              </a:rPr>
              <a:t>, bukan hanya aset fisik, menunjukkan pergeseran fokus nilai.</a:t>
            </a:r>
            <a:endParaRPr lang="en-US" sz="1750" dirty="0"/>
          </a:p>
        </p:txBody>
      </p:sp>
      <p:sp>
        <p:nvSpPr>
          <p:cNvPr id="13" name="Shape 10"/>
          <p:cNvSpPr/>
          <p:nvPr/>
        </p:nvSpPr>
        <p:spPr>
          <a:xfrm>
            <a:off x="9640133" y="3583900"/>
            <a:ext cx="4196358" cy="2819519"/>
          </a:xfrm>
          <a:prstGeom prst="roundRect">
            <a:avLst>
              <a:gd name="adj" fmla="val 5189"/>
            </a:avLst>
          </a:prstGeom>
          <a:solidFill>
            <a:srgbClr val="FFFFFF">
              <a:alpha val="95000"/>
            </a:srgbClr>
          </a:solidFill>
          <a:ln w="30480">
            <a:solidFill>
              <a:srgbClr val="CECEC9"/>
            </a:solidFill>
            <a:prstDash val="solid"/>
          </a:ln>
        </p:spPr>
      </p:sp>
      <p:sp>
        <p:nvSpPr>
          <p:cNvPr id="14" name="Shape 11"/>
          <p:cNvSpPr/>
          <p:nvPr/>
        </p:nvSpPr>
        <p:spPr>
          <a:xfrm>
            <a:off x="9609653" y="3583900"/>
            <a:ext cx="121920" cy="2819519"/>
          </a:xfrm>
          <a:prstGeom prst="roundRect">
            <a:avLst>
              <a:gd name="adj" fmla="val 78139"/>
            </a:avLst>
          </a:prstGeom>
          <a:solidFill>
            <a:srgbClr val="E5E5E0"/>
          </a:solidFill>
          <a:ln/>
        </p:spPr>
      </p:sp>
      <p:sp>
        <p:nvSpPr>
          <p:cNvPr id="15" name="Text 12"/>
          <p:cNvSpPr/>
          <p:nvPr/>
        </p:nvSpPr>
        <p:spPr>
          <a:xfrm>
            <a:off x="9988868" y="3841194"/>
            <a:ext cx="3014782"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Transparansi Akuntansi</a:t>
            </a:r>
            <a:endParaRPr lang="en-US" sz="2200" dirty="0"/>
          </a:p>
        </p:txBody>
      </p:sp>
      <p:sp>
        <p:nvSpPr>
          <p:cNvPr id="16" name="Text 13"/>
          <p:cNvSpPr/>
          <p:nvPr/>
        </p:nvSpPr>
        <p:spPr>
          <a:xfrm>
            <a:off x="9988868" y="4331613"/>
            <a:ext cx="359033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Menurut PSAK dan IFRS, pengakuan aset tak berwujud meningkatkan transparansi dan akurasi nilai perusahaan di mata investor dan publik.</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2246471"/>
            <a:ext cx="11607284"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Kerangka Konseptual Akuntansi Internasional</a:t>
            </a:r>
            <a:endParaRPr lang="en-US" sz="4450" dirty="0"/>
          </a:p>
        </p:txBody>
      </p:sp>
      <p:sp>
        <p:nvSpPr>
          <p:cNvPr id="5" name="Text 2"/>
          <p:cNvSpPr/>
          <p:nvPr/>
        </p:nvSpPr>
        <p:spPr>
          <a:xfrm>
            <a:off x="793790" y="3295412"/>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Kerangka ini mendefinisikan aset tidak berwujud sebagai sumber daya yang dapat diidentifikasi, tidak berwujud, dan memberikan manfaat ekonomi di masa depan. Ini mencakup hak eksklusif, teknologi, dan hubungan pelanggan yang berharga.</a:t>
            </a:r>
            <a:endParaRPr lang="en-US" sz="1750" dirty="0"/>
          </a:p>
        </p:txBody>
      </p:sp>
      <p:sp>
        <p:nvSpPr>
          <p:cNvPr id="6" name="Text 3"/>
          <p:cNvSpPr/>
          <p:nvPr/>
        </p:nvSpPr>
        <p:spPr>
          <a:xfrm>
            <a:off x="793790" y="427636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PSAK 22 dan IFRS 3 mengatur perlakuan akuntansi penggabungan usaha dan pengakuan goodwill. Standar ini memastikan konsistensi dalam pelaporan secara global, mendukung perbandingan antar perusahaan.</a:t>
            </a:r>
            <a:endParaRPr lang="en-US" sz="1750" dirty="0"/>
          </a:p>
        </p:txBody>
      </p:sp>
      <p:sp>
        <p:nvSpPr>
          <p:cNvPr id="7" name="Text 4"/>
          <p:cNvSpPr/>
          <p:nvPr/>
        </p:nvSpPr>
        <p:spPr>
          <a:xfrm>
            <a:off x="793790" y="525732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Goodwill muncul saat harga pembelian suatu entitas melebihi nilai wajar aset bersih yang diakuisisi, merefleksikan nilai sinergi dan reputasi yang tak terukur.</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731163"/>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Respon Pasar Modal terhadap Pengungkapan Goodwill dan Aset Tak Berwujud</a:t>
            </a:r>
            <a:endParaRPr lang="en-US" sz="4450" dirty="0"/>
          </a:p>
        </p:txBody>
      </p:sp>
      <p:pic>
        <p:nvPicPr>
          <p:cNvPr id="5" name="Image 1" descr="preencoded.png"/>
          <p:cNvPicPr>
            <a:picLocks noChangeAspect="1"/>
          </p:cNvPicPr>
          <p:nvPr/>
        </p:nvPicPr>
        <p:blipFill>
          <a:blip r:embed="rId4"/>
          <a:stretch>
            <a:fillRect/>
          </a:stretch>
        </p:blipFill>
        <p:spPr>
          <a:xfrm>
            <a:off x="793790" y="2488883"/>
            <a:ext cx="1134070" cy="1669852"/>
          </a:xfrm>
          <a:prstGeom prst="rect">
            <a:avLst/>
          </a:prstGeom>
        </p:spPr>
      </p:pic>
      <p:sp>
        <p:nvSpPr>
          <p:cNvPr id="6" name="Text 2"/>
          <p:cNvSpPr/>
          <p:nvPr/>
        </p:nvSpPr>
        <p:spPr>
          <a:xfrm>
            <a:off x="2154674" y="271569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Valuasi Positif</a:t>
            </a:r>
            <a:endParaRPr lang="en-US" sz="2200" dirty="0"/>
          </a:p>
        </p:txBody>
      </p:sp>
      <p:sp>
        <p:nvSpPr>
          <p:cNvPr id="7" name="Text 3"/>
          <p:cNvSpPr/>
          <p:nvPr/>
        </p:nvSpPr>
        <p:spPr>
          <a:xfrm>
            <a:off x="2154674" y="3206115"/>
            <a:ext cx="11681936"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Investor menilai goodwill sebagai indikator </a:t>
            </a:r>
            <a:r>
              <a:rPr lang="en-US" sz="1750" b="1" dirty="0">
                <a:solidFill>
                  <a:srgbClr val="272525"/>
                </a:solidFill>
                <a:latin typeface="Lato" pitchFamily="34" charset="0"/>
                <a:ea typeface="Lato" pitchFamily="34" charset="-122"/>
                <a:cs typeface="Lato" pitchFamily="34" charset="-120"/>
              </a:rPr>
              <a:t>keunggulan kompetitif</a:t>
            </a:r>
            <a:r>
              <a:rPr lang="en-US" sz="1750" dirty="0">
                <a:solidFill>
                  <a:srgbClr val="272525"/>
                </a:solidFill>
                <a:latin typeface="Lato" pitchFamily="34" charset="0"/>
                <a:ea typeface="Lato" pitchFamily="34" charset="-122"/>
                <a:cs typeface="Lato" pitchFamily="34" charset="-120"/>
              </a:rPr>
              <a:t> dan potensi pertumbuhan jangka panjang. Perusahaan dengan goodwill tinggi seringkali mendapatkan valuasi pasar yang lebih baik.</a:t>
            </a:r>
            <a:endParaRPr lang="en-US" sz="1750" dirty="0"/>
          </a:p>
        </p:txBody>
      </p:sp>
      <p:pic>
        <p:nvPicPr>
          <p:cNvPr id="8" name="Image 2" descr="preencoded.png"/>
          <p:cNvPicPr>
            <a:picLocks noChangeAspect="1"/>
          </p:cNvPicPr>
          <p:nvPr/>
        </p:nvPicPr>
        <p:blipFill>
          <a:blip r:embed="rId5"/>
          <a:stretch>
            <a:fillRect/>
          </a:stretch>
        </p:blipFill>
        <p:spPr>
          <a:xfrm>
            <a:off x="793790" y="4158734"/>
            <a:ext cx="1134070" cy="1669852"/>
          </a:xfrm>
          <a:prstGeom prst="rect">
            <a:avLst/>
          </a:prstGeom>
        </p:spPr>
      </p:pic>
      <p:sp>
        <p:nvSpPr>
          <p:cNvPr id="9" name="Text 4"/>
          <p:cNvSpPr/>
          <p:nvPr/>
        </p:nvSpPr>
        <p:spPr>
          <a:xfrm>
            <a:off x="2154674" y="43855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Analisis Mendalam</a:t>
            </a:r>
            <a:endParaRPr lang="en-US" sz="2200" dirty="0"/>
          </a:p>
        </p:txBody>
      </p:sp>
      <p:sp>
        <p:nvSpPr>
          <p:cNvPr id="10" name="Text 5"/>
          <p:cNvSpPr/>
          <p:nvPr/>
        </p:nvSpPr>
        <p:spPr>
          <a:xfrm>
            <a:off x="2154674" y="4875967"/>
            <a:ext cx="11681936"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Studi menunjukkan bahwa pasar modal cermat menganalisis pengungkapan aset tidak berwujud untuk memahami prospek masa depan perusahaan, bukan hanya kinerja masa lalu.</a:t>
            </a:r>
            <a:endParaRPr lang="en-US" sz="1750" dirty="0"/>
          </a:p>
        </p:txBody>
      </p:sp>
      <p:pic>
        <p:nvPicPr>
          <p:cNvPr id="11" name="Image 3" descr="preencoded.png"/>
          <p:cNvPicPr>
            <a:picLocks noChangeAspect="1"/>
          </p:cNvPicPr>
          <p:nvPr/>
        </p:nvPicPr>
        <p:blipFill>
          <a:blip r:embed="rId6"/>
          <a:stretch>
            <a:fillRect/>
          </a:stretch>
        </p:blipFill>
        <p:spPr>
          <a:xfrm>
            <a:off x="793790" y="5828586"/>
            <a:ext cx="1134070" cy="1669852"/>
          </a:xfrm>
          <a:prstGeom prst="rect">
            <a:avLst/>
          </a:prstGeom>
        </p:spPr>
      </p:pic>
      <p:sp>
        <p:nvSpPr>
          <p:cNvPr id="12" name="Text 6"/>
          <p:cNvSpPr/>
          <p:nvPr/>
        </p:nvSpPr>
        <p:spPr>
          <a:xfrm>
            <a:off x="2154674" y="6055400"/>
            <a:ext cx="2932867"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Risiko Penurunan Nilai</a:t>
            </a:r>
            <a:endParaRPr lang="en-US" sz="2200" dirty="0"/>
          </a:p>
        </p:txBody>
      </p:sp>
      <p:sp>
        <p:nvSpPr>
          <p:cNvPr id="13" name="Text 7"/>
          <p:cNvSpPr/>
          <p:nvPr/>
        </p:nvSpPr>
        <p:spPr>
          <a:xfrm>
            <a:off x="2154674" y="6545818"/>
            <a:ext cx="11681936"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Namun, risiko penurunan nilai (impairment) goodwill dapat memicu reaksi negatif pasar dan berdampak pada harga saham. Transparansi adalah kunci.</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2246471"/>
            <a:ext cx="11251287"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Apa itu Goodwill? Definisi dan Contoh Nyata</a:t>
            </a:r>
            <a:endParaRPr lang="en-US" sz="4450" dirty="0"/>
          </a:p>
        </p:txBody>
      </p:sp>
      <p:sp>
        <p:nvSpPr>
          <p:cNvPr id="5" name="Text 2"/>
          <p:cNvSpPr/>
          <p:nvPr/>
        </p:nvSpPr>
        <p:spPr>
          <a:xfrm>
            <a:off x="793790" y="3295412"/>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272525"/>
                </a:solidFill>
                <a:latin typeface="Lato" pitchFamily="34" charset="0"/>
                <a:ea typeface="Lato" pitchFamily="34" charset="-122"/>
                <a:cs typeface="Lato" pitchFamily="34" charset="-120"/>
              </a:rPr>
              <a:t>Goodwill</a:t>
            </a:r>
            <a:r>
              <a:rPr lang="en-US" sz="1750" dirty="0">
                <a:solidFill>
                  <a:srgbClr val="272525"/>
                </a:solidFill>
                <a:latin typeface="Lato" pitchFamily="34" charset="0"/>
                <a:ea typeface="Lato" pitchFamily="34" charset="-122"/>
                <a:cs typeface="Lato" pitchFamily="34" charset="-120"/>
              </a:rPr>
              <a:t> adalah nilai lebih yang tidak berwujud, seperti reputasi yang kuat, loyalitas pelanggan yang tinggi, dan keunggulan merek yang tak ternilai harganya.</a:t>
            </a:r>
            <a:endParaRPr lang="en-US" sz="1750" dirty="0"/>
          </a:p>
        </p:txBody>
      </p:sp>
      <p:sp>
        <p:nvSpPr>
          <p:cNvPr id="6" name="Text 3"/>
          <p:cNvSpPr/>
          <p:nvPr/>
        </p:nvSpPr>
        <p:spPr>
          <a:xfrm>
            <a:off x="793790" y="427636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Contoh nyata: Akuisisi perusahaan kafe populer dengan harga jauh di atas nilai aset fisiknya menghasilkan goodwill yang signifikan, karena pembeli membayar untuk basis pelanggan setia dan citra merek.</a:t>
            </a:r>
            <a:endParaRPr lang="en-US" sz="1750" dirty="0"/>
          </a:p>
        </p:txBody>
      </p:sp>
      <p:sp>
        <p:nvSpPr>
          <p:cNvPr id="7" name="Text 4"/>
          <p:cNvSpPr/>
          <p:nvPr/>
        </p:nvSpPr>
        <p:spPr>
          <a:xfrm>
            <a:off x="793790" y="525732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Goodwill dicatat sebagai aset tidak berwujud di neraca perusahaan dan diuji penurunan nilainya secara berkala (sesuai PSAK 48) untuk memastikan nilainya tetap relevan.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820817"/>
            <a:ext cx="13042821" cy="1346835"/>
          </a:xfrm>
          <a:prstGeom prst="rect">
            <a:avLst/>
          </a:prstGeom>
          <a:noFill/>
          <a:ln/>
        </p:spPr>
        <p:txBody>
          <a:bodyPr wrap="square" lIns="0" tIns="0" rIns="0" bIns="0" rtlCol="0" anchor="t"/>
          <a:lstStyle/>
          <a:p>
            <a:pPr marL="0" indent="0" algn="l">
              <a:lnSpc>
                <a:spcPts val="5300"/>
              </a:lnSpc>
              <a:buNone/>
            </a:pPr>
            <a:r>
              <a:rPr lang="en-US" sz="4200" dirty="0">
                <a:solidFill>
                  <a:srgbClr val="312F2B"/>
                </a:solidFill>
                <a:latin typeface="Gelasio" pitchFamily="34" charset="0"/>
                <a:ea typeface="Gelasio" pitchFamily="34" charset="-122"/>
                <a:cs typeface="Gelasio" pitchFamily="34" charset="-120"/>
              </a:rPr>
              <a:t>Brand, Trademark, Patent, dan Aset Tak Berwujud Terkait</a:t>
            </a:r>
            <a:endParaRPr lang="en-US" sz="42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2490788"/>
            <a:ext cx="646390" cy="646390"/>
          </a:xfrm>
          <a:prstGeom prst="rect">
            <a:avLst/>
          </a:prstGeom>
        </p:spPr>
      </p:pic>
      <p:sp>
        <p:nvSpPr>
          <p:cNvPr id="6" name="Text 2"/>
          <p:cNvSpPr/>
          <p:nvPr/>
        </p:nvSpPr>
        <p:spPr>
          <a:xfrm>
            <a:off x="793790" y="340649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Brand &amp; Trademark</a:t>
            </a:r>
            <a:endParaRPr lang="en-US" sz="2100" dirty="0"/>
          </a:p>
        </p:txBody>
      </p:sp>
      <p:sp>
        <p:nvSpPr>
          <p:cNvPr id="7" name="Text 3"/>
          <p:cNvSpPr/>
          <p:nvPr/>
        </p:nvSpPr>
        <p:spPr>
          <a:xfrm>
            <a:off x="793790" y="3872270"/>
            <a:ext cx="6386751" cy="689610"/>
          </a:xfrm>
          <a:prstGeom prst="rect">
            <a:avLst/>
          </a:prstGeom>
          <a:noFill/>
          <a:ln/>
        </p:spPr>
        <p:txBody>
          <a:bodyPr wrap="square" lIns="0" tIns="0" rIns="0" bIns="0" rtlCol="0" anchor="t"/>
          <a:lstStyle/>
          <a:p>
            <a:pPr marL="0" indent="0" algn="l">
              <a:lnSpc>
                <a:spcPts val="2700"/>
              </a:lnSpc>
              <a:buNone/>
            </a:pPr>
            <a:r>
              <a:rPr lang="en-US" sz="1650" dirty="0">
                <a:solidFill>
                  <a:srgbClr val="272525"/>
                </a:solidFill>
                <a:latin typeface="Lato" pitchFamily="34" charset="0"/>
                <a:ea typeface="Lato" pitchFamily="34" charset="-122"/>
                <a:cs typeface="Lato" pitchFamily="34" charset="-120"/>
              </a:rPr>
              <a:t>Memberikan identitas unik dan perlindungan hukum, meningkatkan </a:t>
            </a:r>
            <a:r>
              <a:rPr lang="en-US" sz="1650" b="1" dirty="0">
                <a:solidFill>
                  <a:srgbClr val="272525"/>
                </a:solidFill>
                <a:latin typeface="Lato" pitchFamily="34" charset="0"/>
                <a:ea typeface="Lato" pitchFamily="34" charset="-122"/>
                <a:cs typeface="Lato" pitchFamily="34" charset="-120"/>
              </a:rPr>
              <a:t>nilai pasar</a:t>
            </a:r>
            <a:r>
              <a:rPr lang="en-US" sz="1650" dirty="0">
                <a:solidFill>
                  <a:srgbClr val="272525"/>
                </a:solidFill>
                <a:latin typeface="Lato" pitchFamily="34" charset="0"/>
                <a:ea typeface="Lato" pitchFamily="34" charset="-122"/>
                <a:cs typeface="Lato" pitchFamily="34" charset="-120"/>
              </a:rPr>
              <a:t> dan kepercayaan konsumen. Contoh: Logo Apple.</a:t>
            </a:r>
            <a:endParaRPr lang="en-US" sz="16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9860" y="2490788"/>
            <a:ext cx="646390" cy="646390"/>
          </a:xfrm>
          <a:prstGeom prst="rect">
            <a:avLst/>
          </a:prstGeom>
        </p:spPr>
      </p:pic>
      <p:sp>
        <p:nvSpPr>
          <p:cNvPr id="9" name="Text 4"/>
          <p:cNvSpPr/>
          <p:nvPr/>
        </p:nvSpPr>
        <p:spPr>
          <a:xfrm>
            <a:off x="7449860" y="340649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Patent</a:t>
            </a:r>
            <a:endParaRPr lang="en-US" sz="2100" dirty="0"/>
          </a:p>
        </p:txBody>
      </p:sp>
      <p:sp>
        <p:nvSpPr>
          <p:cNvPr id="10" name="Text 5"/>
          <p:cNvSpPr/>
          <p:nvPr/>
        </p:nvSpPr>
        <p:spPr>
          <a:xfrm>
            <a:off x="7449860" y="3872270"/>
            <a:ext cx="6386751" cy="689610"/>
          </a:xfrm>
          <a:prstGeom prst="rect">
            <a:avLst/>
          </a:prstGeom>
          <a:noFill/>
          <a:ln/>
        </p:spPr>
        <p:txBody>
          <a:bodyPr wrap="square" lIns="0" tIns="0" rIns="0" bIns="0" rtlCol="0" anchor="t"/>
          <a:lstStyle/>
          <a:p>
            <a:pPr marL="0" indent="0" algn="l">
              <a:lnSpc>
                <a:spcPts val="2700"/>
              </a:lnSpc>
              <a:buNone/>
            </a:pPr>
            <a:r>
              <a:rPr lang="en-US" sz="1650" dirty="0">
                <a:solidFill>
                  <a:srgbClr val="272525"/>
                </a:solidFill>
                <a:latin typeface="Lato" pitchFamily="34" charset="0"/>
                <a:ea typeface="Lato" pitchFamily="34" charset="-122"/>
                <a:cs typeface="Lato" pitchFamily="34" charset="-120"/>
              </a:rPr>
              <a:t>Melindungi inovasi teknologi, memberikan hak eksklusif kepada pencipta selama periode tertentu, dan potensi pendapatan lisensi.</a:t>
            </a:r>
            <a:endParaRPr lang="en-US" sz="165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790" y="4992767"/>
            <a:ext cx="646390" cy="646390"/>
          </a:xfrm>
          <a:prstGeom prst="rect">
            <a:avLst/>
          </a:prstGeom>
        </p:spPr>
      </p:pic>
      <p:sp>
        <p:nvSpPr>
          <p:cNvPr id="12" name="Text 6"/>
          <p:cNvSpPr/>
          <p:nvPr/>
        </p:nvSpPr>
        <p:spPr>
          <a:xfrm>
            <a:off x="793790" y="590847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Daftar Pelanggan</a:t>
            </a:r>
            <a:endParaRPr lang="en-US" sz="2100" dirty="0"/>
          </a:p>
        </p:txBody>
      </p:sp>
      <p:sp>
        <p:nvSpPr>
          <p:cNvPr id="13" name="Text 7"/>
          <p:cNvSpPr/>
          <p:nvPr/>
        </p:nvSpPr>
        <p:spPr>
          <a:xfrm>
            <a:off x="793790" y="6374249"/>
            <a:ext cx="6386751" cy="1034415"/>
          </a:xfrm>
          <a:prstGeom prst="rect">
            <a:avLst/>
          </a:prstGeom>
          <a:noFill/>
          <a:ln/>
        </p:spPr>
        <p:txBody>
          <a:bodyPr wrap="square" lIns="0" tIns="0" rIns="0" bIns="0" rtlCol="0" anchor="t"/>
          <a:lstStyle/>
          <a:p>
            <a:pPr marL="0" indent="0" algn="l">
              <a:lnSpc>
                <a:spcPts val="2700"/>
              </a:lnSpc>
              <a:buNone/>
            </a:pPr>
            <a:r>
              <a:rPr lang="en-US" sz="1650" dirty="0">
                <a:solidFill>
                  <a:srgbClr val="272525"/>
                </a:solidFill>
                <a:latin typeface="Lato" pitchFamily="34" charset="0"/>
                <a:ea typeface="Lato" pitchFamily="34" charset="-122"/>
                <a:cs typeface="Lato" pitchFamily="34" charset="-120"/>
              </a:rPr>
              <a:t>Basis data pelanggan yang kuat dapat dianggap sebagai aset tidak berwujud jika dapat diidentifikasi dan menghasilkan manfaat ekonomi.</a:t>
            </a:r>
            <a:endParaRPr lang="en-US" sz="1650" dirty="0"/>
          </a:p>
        </p:txBody>
      </p:sp>
      <p:pic>
        <p:nvPicPr>
          <p:cNvPr id="14"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9860" y="4992767"/>
            <a:ext cx="646390" cy="646390"/>
          </a:xfrm>
          <a:prstGeom prst="rect">
            <a:avLst/>
          </a:prstGeom>
        </p:spPr>
      </p:pic>
      <p:sp>
        <p:nvSpPr>
          <p:cNvPr id="15" name="Text 8"/>
          <p:cNvSpPr/>
          <p:nvPr/>
        </p:nvSpPr>
        <p:spPr>
          <a:xfrm>
            <a:off x="7449860" y="590847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Sistem &amp; Proses</a:t>
            </a:r>
            <a:endParaRPr lang="en-US" sz="2100" dirty="0"/>
          </a:p>
        </p:txBody>
      </p:sp>
      <p:sp>
        <p:nvSpPr>
          <p:cNvPr id="16" name="Text 9"/>
          <p:cNvSpPr/>
          <p:nvPr/>
        </p:nvSpPr>
        <p:spPr>
          <a:xfrm>
            <a:off x="7449860" y="6374249"/>
            <a:ext cx="6386751" cy="1034415"/>
          </a:xfrm>
          <a:prstGeom prst="rect">
            <a:avLst/>
          </a:prstGeom>
          <a:noFill/>
          <a:ln/>
        </p:spPr>
        <p:txBody>
          <a:bodyPr wrap="square" lIns="0" tIns="0" rIns="0" bIns="0" rtlCol="0" anchor="t"/>
          <a:lstStyle/>
          <a:p>
            <a:pPr marL="0" indent="0" algn="l">
              <a:lnSpc>
                <a:spcPts val="2700"/>
              </a:lnSpc>
              <a:buNone/>
            </a:pPr>
            <a:r>
              <a:rPr lang="en-US" sz="1650" dirty="0">
                <a:solidFill>
                  <a:srgbClr val="272525"/>
                </a:solidFill>
                <a:latin typeface="Lato" pitchFamily="34" charset="0"/>
                <a:ea typeface="Lato" pitchFamily="34" charset="-122"/>
                <a:cs typeface="Lato" pitchFamily="34" charset="-120"/>
              </a:rPr>
              <a:t>Proses operasional yang efisien atau perangkat lunak khusus juga dapat menjadi aset tidak berwujud jika memberikan keunggulan kompetitif.</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68260"/>
          </a:xfrm>
          <a:prstGeom prst="rect">
            <a:avLst/>
          </a:prstGeom>
        </p:spPr>
      </p:pic>
      <p:sp>
        <p:nvSpPr>
          <p:cNvPr id="3" name="Text 0"/>
          <p:cNvSpPr/>
          <p:nvPr/>
        </p:nvSpPr>
        <p:spPr>
          <a:xfrm>
            <a:off x="793790" y="2917388"/>
            <a:ext cx="12341304" cy="566976"/>
          </a:xfrm>
          <a:prstGeom prst="rect">
            <a:avLst/>
          </a:prstGeom>
          <a:noFill/>
          <a:ln/>
        </p:spPr>
        <p:txBody>
          <a:bodyPr wrap="none" lIns="0" tIns="0" rIns="0" bIns="0" rtlCol="0" anchor="t"/>
          <a:lstStyle/>
          <a:p>
            <a:pPr marL="0" indent="0" algn="l">
              <a:lnSpc>
                <a:spcPts val="4450"/>
              </a:lnSpc>
              <a:buNone/>
            </a:pPr>
            <a:r>
              <a:rPr lang="en-US" sz="3550" dirty="0">
                <a:solidFill>
                  <a:srgbClr val="312F2B"/>
                </a:solidFill>
                <a:latin typeface="Gelasio" pitchFamily="34" charset="0"/>
                <a:ea typeface="Gelasio" pitchFamily="34" charset="-122"/>
                <a:cs typeface="Gelasio" pitchFamily="34" charset="-120"/>
              </a:rPr>
              <a:t>Pendekatan Akuntansi Goodwill: Pengakuan dan Pengukuran</a:t>
            </a:r>
            <a:endParaRPr lang="en-US" sz="3550" dirty="0"/>
          </a:p>
        </p:txBody>
      </p:sp>
      <p:sp>
        <p:nvSpPr>
          <p:cNvPr id="4" name="Text 1"/>
          <p:cNvSpPr/>
          <p:nvPr/>
        </p:nvSpPr>
        <p:spPr>
          <a:xfrm>
            <a:off x="793790" y="3756541"/>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Gelasio Light" pitchFamily="34" charset="0"/>
                <a:ea typeface="Gelasio Light" pitchFamily="34" charset="-122"/>
                <a:cs typeface="Gelasio Light" pitchFamily="34" charset="-120"/>
              </a:rPr>
              <a:t>01</a:t>
            </a:r>
            <a:endParaRPr lang="en-US" sz="1400" dirty="0"/>
          </a:p>
        </p:txBody>
      </p:sp>
      <p:sp>
        <p:nvSpPr>
          <p:cNvPr id="5" name="Shape 2"/>
          <p:cNvSpPr/>
          <p:nvPr/>
        </p:nvSpPr>
        <p:spPr>
          <a:xfrm>
            <a:off x="793790" y="4042053"/>
            <a:ext cx="6430685" cy="22860"/>
          </a:xfrm>
          <a:prstGeom prst="rect">
            <a:avLst/>
          </a:prstGeom>
          <a:solidFill>
            <a:srgbClr val="E5E5E0"/>
          </a:solidFill>
          <a:ln/>
        </p:spPr>
      </p:sp>
      <p:sp>
        <p:nvSpPr>
          <p:cNvPr id="6" name="Text 3"/>
          <p:cNvSpPr/>
          <p:nvPr/>
        </p:nvSpPr>
        <p:spPr>
          <a:xfrm>
            <a:off x="793790" y="4178498"/>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272525"/>
                </a:solidFill>
                <a:latin typeface="Gelasio" pitchFamily="34" charset="0"/>
                <a:ea typeface="Gelasio" pitchFamily="34" charset="-122"/>
                <a:cs typeface="Gelasio" pitchFamily="34" charset="-120"/>
              </a:rPr>
              <a:t>Perhitungan Awal</a:t>
            </a:r>
            <a:endParaRPr lang="en-US" sz="1750" dirty="0"/>
          </a:p>
        </p:txBody>
      </p:sp>
      <p:sp>
        <p:nvSpPr>
          <p:cNvPr id="7" name="Text 4"/>
          <p:cNvSpPr/>
          <p:nvPr/>
        </p:nvSpPr>
        <p:spPr>
          <a:xfrm>
            <a:off x="793790" y="4570809"/>
            <a:ext cx="6430685" cy="870823"/>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Lato" pitchFamily="34" charset="0"/>
                <a:ea typeface="Lato" pitchFamily="34" charset="-122"/>
                <a:cs typeface="Lato" pitchFamily="34" charset="-120"/>
              </a:rPr>
              <a:t>Goodwill dihitung sebagai selisih antara harga pembelian suatu perusahaan dengan nilai wajar aset bersih yang diakuisisi. </a:t>
            </a:r>
            <a:r>
              <a:rPr lang="en-US" sz="1400" b="1" dirty="0">
                <a:solidFill>
                  <a:srgbClr val="272525"/>
                </a:solidFill>
                <a:latin typeface="Lato" pitchFamily="34" charset="0"/>
                <a:ea typeface="Lato" pitchFamily="34" charset="-122"/>
                <a:cs typeface="Lato" pitchFamily="34" charset="-120"/>
              </a:rPr>
              <a:t>Goodwill = Harga Pembelian – Nilai Wajar Aset Bersih</a:t>
            </a:r>
            <a:r>
              <a:rPr lang="en-US" sz="1400" dirty="0">
                <a:solidFill>
                  <a:srgbClr val="272525"/>
                </a:solidFill>
                <a:latin typeface="Lato" pitchFamily="34" charset="0"/>
                <a:ea typeface="Lato" pitchFamily="34" charset="-122"/>
                <a:cs typeface="Lato" pitchFamily="34" charset="-120"/>
              </a:rPr>
              <a:t>.</a:t>
            </a:r>
            <a:endParaRPr lang="en-US" sz="1400" dirty="0"/>
          </a:p>
        </p:txBody>
      </p:sp>
      <p:sp>
        <p:nvSpPr>
          <p:cNvPr id="8" name="Text 5"/>
          <p:cNvSpPr/>
          <p:nvPr/>
        </p:nvSpPr>
        <p:spPr>
          <a:xfrm>
            <a:off x="7405926" y="3756541"/>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Gelasio Light" pitchFamily="34" charset="0"/>
                <a:ea typeface="Gelasio Light" pitchFamily="34" charset="-122"/>
                <a:cs typeface="Gelasio Light" pitchFamily="34" charset="-120"/>
              </a:rPr>
              <a:t>02</a:t>
            </a:r>
            <a:endParaRPr lang="en-US" sz="1400" dirty="0"/>
          </a:p>
        </p:txBody>
      </p:sp>
      <p:sp>
        <p:nvSpPr>
          <p:cNvPr id="9" name="Shape 6"/>
          <p:cNvSpPr/>
          <p:nvPr/>
        </p:nvSpPr>
        <p:spPr>
          <a:xfrm>
            <a:off x="7405926" y="4042053"/>
            <a:ext cx="6430685" cy="22860"/>
          </a:xfrm>
          <a:prstGeom prst="rect">
            <a:avLst/>
          </a:prstGeom>
          <a:solidFill>
            <a:srgbClr val="E5E5E0"/>
          </a:solidFill>
          <a:ln/>
        </p:spPr>
      </p:sp>
      <p:sp>
        <p:nvSpPr>
          <p:cNvPr id="10" name="Text 7"/>
          <p:cNvSpPr/>
          <p:nvPr/>
        </p:nvSpPr>
        <p:spPr>
          <a:xfrm>
            <a:off x="7405926" y="4178498"/>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272525"/>
                </a:solidFill>
                <a:latin typeface="Gelasio" pitchFamily="34" charset="0"/>
                <a:ea typeface="Gelasio" pitchFamily="34" charset="-122"/>
                <a:cs typeface="Gelasio" pitchFamily="34" charset="-120"/>
              </a:rPr>
              <a:t>Tidak Disusutkan</a:t>
            </a:r>
            <a:endParaRPr lang="en-US" sz="1750" dirty="0"/>
          </a:p>
        </p:txBody>
      </p:sp>
      <p:sp>
        <p:nvSpPr>
          <p:cNvPr id="11" name="Text 8"/>
          <p:cNvSpPr/>
          <p:nvPr/>
        </p:nvSpPr>
        <p:spPr>
          <a:xfrm>
            <a:off x="7405926" y="4570809"/>
            <a:ext cx="6430685" cy="580549"/>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Lato" pitchFamily="34" charset="0"/>
                <a:ea typeface="Lato" pitchFamily="34" charset="-122"/>
                <a:cs typeface="Lato" pitchFamily="34" charset="-120"/>
              </a:rPr>
              <a:t>Berbeda dengan aset fisik, goodwill tidak disusutkan secara periodik. Sebaliknya, nilainya dipertahankan di neraca sampai terjadi peristiwa tertentu.</a:t>
            </a:r>
            <a:endParaRPr lang="en-US" sz="1400" dirty="0"/>
          </a:p>
        </p:txBody>
      </p:sp>
      <p:sp>
        <p:nvSpPr>
          <p:cNvPr id="12" name="Text 9"/>
          <p:cNvSpPr/>
          <p:nvPr/>
        </p:nvSpPr>
        <p:spPr>
          <a:xfrm>
            <a:off x="793790" y="5759172"/>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Gelasio Light" pitchFamily="34" charset="0"/>
                <a:ea typeface="Gelasio Light" pitchFamily="34" charset="-122"/>
                <a:cs typeface="Gelasio Light" pitchFamily="34" charset="-120"/>
              </a:rPr>
              <a:t>03</a:t>
            </a:r>
            <a:endParaRPr lang="en-US" sz="1400" dirty="0"/>
          </a:p>
        </p:txBody>
      </p:sp>
      <p:sp>
        <p:nvSpPr>
          <p:cNvPr id="13" name="Shape 10"/>
          <p:cNvSpPr/>
          <p:nvPr/>
        </p:nvSpPr>
        <p:spPr>
          <a:xfrm>
            <a:off x="793790" y="6044684"/>
            <a:ext cx="6430685" cy="22860"/>
          </a:xfrm>
          <a:prstGeom prst="rect">
            <a:avLst/>
          </a:prstGeom>
          <a:solidFill>
            <a:srgbClr val="E5E5E0"/>
          </a:solidFill>
          <a:ln/>
        </p:spPr>
      </p:sp>
      <p:sp>
        <p:nvSpPr>
          <p:cNvPr id="14" name="Text 11"/>
          <p:cNvSpPr/>
          <p:nvPr/>
        </p:nvSpPr>
        <p:spPr>
          <a:xfrm>
            <a:off x="793790" y="6181130"/>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272525"/>
                </a:solidFill>
                <a:latin typeface="Gelasio" pitchFamily="34" charset="0"/>
                <a:ea typeface="Gelasio" pitchFamily="34" charset="-122"/>
                <a:cs typeface="Gelasio" pitchFamily="34" charset="-120"/>
              </a:rPr>
              <a:t>Uji Penurunan Nilai</a:t>
            </a:r>
            <a:endParaRPr lang="en-US" sz="1750" dirty="0"/>
          </a:p>
        </p:txBody>
      </p:sp>
      <p:sp>
        <p:nvSpPr>
          <p:cNvPr id="15" name="Text 12"/>
          <p:cNvSpPr/>
          <p:nvPr/>
        </p:nvSpPr>
        <p:spPr>
          <a:xfrm>
            <a:off x="793790" y="6573441"/>
            <a:ext cx="6430685" cy="580549"/>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Lato" pitchFamily="34" charset="0"/>
                <a:ea typeface="Lato" pitchFamily="34" charset="-122"/>
                <a:cs typeface="Lato" pitchFamily="34" charset="-120"/>
              </a:rPr>
              <a:t>Goodwill wajib diuji penurunan nilai (</a:t>
            </a:r>
            <a:r>
              <a:rPr lang="en-US" sz="1400" b="1" dirty="0">
                <a:solidFill>
                  <a:srgbClr val="272525"/>
                </a:solidFill>
                <a:latin typeface="Lato" pitchFamily="34" charset="0"/>
                <a:ea typeface="Lato" pitchFamily="34" charset="-122"/>
                <a:cs typeface="Lato" pitchFamily="34" charset="-120"/>
              </a:rPr>
              <a:t>impairment test</a:t>
            </a:r>
            <a:r>
              <a:rPr lang="en-US" sz="1400" dirty="0">
                <a:solidFill>
                  <a:srgbClr val="272525"/>
                </a:solidFill>
                <a:latin typeface="Lato" pitchFamily="34" charset="0"/>
                <a:ea typeface="Lato" pitchFamily="34" charset="-122"/>
                <a:cs typeface="Lato" pitchFamily="34" charset="-120"/>
              </a:rPr>
              <a:t>) setidaknya setiap tahun atau lebih sering jika ada indikasi penurunan nilai. Ini sesuai dengan PSAK 48.</a:t>
            </a:r>
            <a:endParaRPr lang="en-US" sz="1400" dirty="0"/>
          </a:p>
        </p:txBody>
      </p:sp>
      <p:sp>
        <p:nvSpPr>
          <p:cNvPr id="16" name="Text 13"/>
          <p:cNvSpPr/>
          <p:nvPr/>
        </p:nvSpPr>
        <p:spPr>
          <a:xfrm>
            <a:off x="7405926" y="5759172"/>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Gelasio Light" pitchFamily="34" charset="0"/>
                <a:ea typeface="Gelasio Light" pitchFamily="34" charset="-122"/>
                <a:cs typeface="Gelasio Light" pitchFamily="34" charset="-120"/>
              </a:rPr>
              <a:t>04</a:t>
            </a:r>
            <a:endParaRPr lang="en-US" sz="1400" dirty="0"/>
          </a:p>
        </p:txBody>
      </p:sp>
      <p:sp>
        <p:nvSpPr>
          <p:cNvPr id="17" name="Shape 14"/>
          <p:cNvSpPr/>
          <p:nvPr/>
        </p:nvSpPr>
        <p:spPr>
          <a:xfrm>
            <a:off x="7405926" y="6044684"/>
            <a:ext cx="6430685" cy="22860"/>
          </a:xfrm>
          <a:prstGeom prst="rect">
            <a:avLst/>
          </a:prstGeom>
          <a:solidFill>
            <a:srgbClr val="E5E5E0"/>
          </a:solidFill>
          <a:ln/>
        </p:spPr>
      </p:sp>
      <p:sp>
        <p:nvSpPr>
          <p:cNvPr id="18" name="Text 15"/>
          <p:cNvSpPr/>
          <p:nvPr/>
        </p:nvSpPr>
        <p:spPr>
          <a:xfrm>
            <a:off x="7405926" y="6181130"/>
            <a:ext cx="2290167" cy="283488"/>
          </a:xfrm>
          <a:prstGeom prst="rect">
            <a:avLst/>
          </a:prstGeom>
          <a:noFill/>
          <a:ln/>
        </p:spPr>
        <p:txBody>
          <a:bodyPr wrap="none" lIns="0" tIns="0" rIns="0" bIns="0" rtlCol="0" anchor="t"/>
          <a:lstStyle/>
          <a:p>
            <a:pPr marL="0" indent="0" algn="l">
              <a:lnSpc>
                <a:spcPts val="2200"/>
              </a:lnSpc>
              <a:buNone/>
            </a:pPr>
            <a:r>
              <a:rPr lang="en-US" sz="1750" dirty="0">
                <a:solidFill>
                  <a:srgbClr val="272525"/>
                </a:solidFill>
                <a:latin typeface="Gelasio" pitchFamily="34" charset="0"/>
                <a:ea typeface="Gelasio" pitchFamily="34" charset="-122"/>
                <a:cs typeface="Gelasio" pitchFamily="34" charset="-120"/>
              </a:rPr>
              <a:t>Pencatatan Penurunan</a:t>
            </a:r>
            <a:endParaRPr lang="en-US" sz="1750" dirty="0"/>
          </a:p>
        </p:txBody>
      </p:sp>
      <p:sp>
        <p:nvSpPr>
          <p:cNvPr id="19" name="Text 16"/>
          <p:cNvSpPr/>
          <p:nvPr/>
        </p:nvSpPr>
        <p:spPr>
          <a:xfrm>
            <a:off x="7405926" y="6573441"/>
            <a:ext cx="6430685" cy="870823"/>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Lato" pitchFamily="34" charset="0"/>
                <a:ea typeface="Lato" pitchFamily="34" charset="-122"/>
                <a:cs typeface="Lato" pitchFamily="34" charset="-120"/>
              </a:rPr>
              <a:t>Jika hasil uji menunjukkan penurunan nilai, jumlah penurunan tersebut dicatat sebagai beban non-kas pada laporan laba rugi, mempengaruhi profitabilitas perusahaan.</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2067877"/>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Penelitian dan Pengembangan (R&amp;D) sebagai Sumber Aset Tidak Berwujud</a:t>
            </a:r>
            <a:endParaRPr lang="en-US" sz="4450" dirty="0"/>
          </a:p>
        </p:txBody>
      </p:sp>
      <p:sp>
        <p:nvSpPr>
          <p:cNvPr id="5" name="Text 2"/>
          <p:cNvSpPr/>
          <p:nvPr/>
        </p:nvSpPr>
        <p:spPr>
          <a:xfrm>
            <a:off x="793790" y="3825597"/>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R&amp;D merupakan tulang punggung inovasi, menghasilkan penemuan dan teknologi baru yang menjadi dasar paten, merek, dan keunggulan kompetitif.</a:t>
            </a:r>
            <a:endParaRPr lang="en-US" sz="1750" dirty="0"/>
          </a:p>
        </p:txBody>
      </p:sp>
      <p:sp>
        <p:nvSpPr>
          <p:cNvPr id="6" name="Text 3"/>
          <p:cNvSpPr/>
          <p:nvPr/>
        </p:nvSpPr>
        <p:spPr>
          <a:xfrm>
            <a:off x="793790" y="4630698"/>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Biaya R&amp;D dapat dikapitalisasi sebagai aset tidak berwujud jika memenuhi kriteria tertentu sesuai PSAK 19 dan IFRS, yaitu jika probabilitas manfaat ekonomi masa depan tinggi dan biayanya dapat diukur secara andal.</a:t>
            </a:r>
            <a:endParaRPr lang="en-US" sz="1750" dirty="0"/>
          </a:p>
        </p:txBody>
      </p:sp>
      <p:sp>
        <p:nvSpPr>
          <p:cNvPr id="7" name="Text 4"/>
          <p:cNvSpPr/>
          <p:nvPr/>
        </p:nvSpPr>
        <p:spPr>
          <a:xfrm>
            <a:off x="793790" y="5435798"/>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Lato" pitchFamily="34" charset="0"/>
                <a:ea typeface="Lato" pitchFamily="34" charset="-122"/>
                <a:cs typeface="Lato" pitchFamily="34" charset="-120"/>
              </a:rPr>
              <a:t>Investasi dalam R&amp;D tidak hanya menciptakan aset baru, tetapi juga meningkatkan nilai perusahaan dan daya saing jangka panjang di pasar yang dinamis.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667589"/>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Studi Kasus: Implementasi Akuntansi Goodwill di Indonesia</a:t>
            </a:r>
            <a:endParaRPr lang="en-US" sz="4450" dirty="0"/>
          </a:p>
        </p:txBody>
      </p:sp>
      <p:sp>
        <p:nvSpPr>
          <p:cNvPr id="5" name="Shape 2"/>
          <p:cNvSpPr/>
          <p:nvPr/>
        </p:nvSpPr>
        <p:spPr>
          <a:xfrm>
            <a:off x="793790" y="3425309"/>
            <a:ext cx="4196358" cy="3136702"/>
          </a:xfrm>
          <a:prstGeom prst="roundRect">
            <a:avLst>
              <a:gd name="adj" fmla="val 17355"/>
            </a:avLst>
          </a:prstGeom>
          <a:solidFill>
            <a:srgbClr val="FFFFFF"/>
          </a:solidFill>
          <a:ln w="7620">
            <a:solidFill>
              <a:srgbClr val="E5E5E5"/>
            </a:solidFill>
            <a:prstDash val="solid"/>
          </a:ln>
        </p:spPr>
      </p:sp>
      <p:sp>
        <p:nvSpPr>
          <p:cNvPr id="6" name="Text 3"/>
          <p:cNvSpPr/>
          <p:nvPr/>
        </p:nvSpPr>
        <p:spPr>
          <a:xfrm>
            <a:off x="1028224" y="365974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Gelasio" pitchFamily="34" charset="0"/>
                <a:ea typeface="Gelasio" pitchFamily="34" charset="-122"/>
                <a:cs typeface="Gelasio" pitchFamily="34" charset="-120"/>
              </a:rPr>
              <a:t>Adopsi PSAK 22</a:t>
            </a:r>
            <a:endParaRPr lang="en-US" sz="2200" dirty="0"/>
          </a:p>
        </p:txBody>
      </p:sp>
      <p:sp>
        <p:nvSpPr>
          <p:cNvPr id="7" name="Text 4"/>
          <p:cNvSpPr/>
          <p:nvPr/>
        </p:nvSpPr>
        <p:spPr>
          <a:xfrm>
            <a:off x="1028224" y="4150162"/>
            <a:ext cx="3727490" cy="1814513"/>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Lato" pitchFamily="34" charset="0"/>
                <a:ea typeface="Lato" pitchFamily="34" charset="-122"/>
                <a:cs typeface="Lato" pitchFamily="34" charset="-120"/>
              </a:rPr>
              <a:t>Banyak perusahaan Indonesia telah mengadopsi PSAK 22 untuk pencatatan penggabungan usaha dan pengakuan goodwill, selaras dengan standar internasional.</a:t>
            </a:r>
            <a:endParaRPr lang="en-US" sz="1750" dirty="0"/>
          </a:p>
        </p:txBody>
      </p:sp>
      <p:sp>
        <p:nvSpPr>
          <p:cNvPr id="8" name="Shape 5"/>
          <p:cNvSpPr/>
          <p:nvPr/>
        </p:nvSpPr>
        <p:spPr>
          <a:xfrm>
            <a:off x="5216962" y="3425309"/>
            <a:ext cx="4196358" cy="3136702"/>
          </a:xfrm>
          <a:prstGeom prst="roundRect">
            <a:avLst>
              <a:gd name="adj" fmla="val 17355"/>
            </a:avLst>
          </a:prstGeom>
          <a:solidFill>
            <a:srgbClr val="FFFFFF"/>
          </a:solidFill>
          <a:ln w="7620">
            <a:solidFill>
              <a:srgbClr val="E5E5E5"/>
            </a:solidFill>
            <a:prstDash val="solid"/>
          </a:ln>
        </p:spPr>
      </p:sp>
      <p:sp>
        <p:nvSpPr>
          <p:cNvPr id="9" name="Text 6"/>
          <p:cNvSpPr/>
          <p:nvPr/>
        </p:nvSpPr>
        <p:spPr>
          <a:xfrm>
            <a:off x="5451396" y="365974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Gelasio" pitchFamily="34" charset="0"/>
                <a:ea typeface="Gelasio" pitchFamily="34" charset="-122"/>
                <a:cs typeface="Gelasio" pitchFamily="34" charset="-120"/>
              </a:rPr>
              <a:t>Laporan Konsolidasi</a:t>
            </a:r>
            <a:endParaRPr lang="en-US" sz="2200" dirty="0"/>
          </a:p>
        </p:txBody>
      </p:sp>
      <p:sp>
        <p:nvSpPr>
          <p:cNvPr id="10" name="Text 7"/>
          <p:cNvSpPr/>
          <p:nvPr/>
        </p:nvSpPr>
        <p:spPr>
          <a:xfrm>
            <a:off x="5451396" y="4150162"/>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Lato" pitchFamily="34" charset="0"/>
                <a:ea typeface="Lato" pitchFamily="34" charset="-122"/>
                <a:cs typeface="Lato" pitchFamily="34" charset="-120"/>
              </a:rPr>
              <a:t>Contoh, perusahaan manufaktur besar mencatat goodwill secara terpisah dalam laporan keuangan konsolidasi mereka, memberikan gambaran yang jelas kepada pemangku kepentingan.</a:t>
            </a:r>
            <a:endParaRPr lang="en-US" sz="1750" dirty="0"/>
          </a:p>
        </p:txBody>
      </p:sp>
      <p:sp>
        <p:nvSpPr>
          <p:cNvPr id="11" name="Shape 8"/>
          <p:cNvSpPr/>
          <p:nvPr/>
        </p:nvSpPr>
        <p:spPr>
          <a:xfrm>
            <a:off x="9640133" y="3425309"/>
            <a:ext cx="4196358" cy="3136702"/>
          </a:xfrm>
          <a:prstGeom prst="roundRect">
            <a:avLst>
              <a:gd name="adj" fmla="val 17355"/>
            </a:avLst>
          </a:prstGeom>
          <a:solidFill>
            <a:srgbClr val="FFFFFF"/>
          </a:solidFill>
          <a:ln w="7620">
            <a:solidFill>
              <a:srgbClr val="E5E5E5"/>
            </a:solidFill>
            <a:prstDash val="solid"/>
          </a:ln>
        </p:spPr>
      </p:sp>
      <p:sp>
        <p:nvSpPr>
          <p:cNvPr id="12" name="Text 9"/>
          <p:cNvSpPr/>
          <p:nvPr/>
        </p:nvSpPr>
        <p:spPr>
          <a:xfrm>
            <a:off x="9874568" y="365974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Gelasio" pitchFamily="34" charset="0"/>
                <a:ea typeface="Gelasio" pitchFamily="34" charset="-122"/>
                <a:cs typeface="Gelasio" pitchFamily="34" charset="-120"/>
              </a:rPr>
              <a:t>Uji Impairment Rutin</a:t>
            </a:r>
            <a:endParaRPr lang="en-US" sz="2200" dirty="0"/>
          </a:p>
        </p:txBody>
      </p:sp>
      <p:sp>
        <p:nvSpPr>
          <p:cNvPr id="13" name="Text 10"/>
          <p:cNvSpPr/>
          <p:nvPr/>
        </p:nvSpPr>
        <p:spPr>
          <a:xfrm>
            <a:off x="9874568" y="4150162"/>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Lato" pitchFamily="34" charset="0"/>
                <a:ea typeface="Lato" pitchFamily="34" charset="-122"/>
                <a:cs typeface="Lato" pitchFamily="34" charset="-120"/>
              </a:rPr>
              <a:t>Pengujian impairment rutin memastikan bahwa nilai goodwill yang dilaporkan realistis, menjaga transparansi dan kepercayaan investor terhadap laporan keuangan perusahaan.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882</Words>
  <Application>Microsoft Office PowerPoint</Application>
  <PresentationFormat>Custom</PresentationFormat>
  <Paragraphs>74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Gelasio Light</vt:lpstr>
      <vt:lpstr>Lato</vt:lpstr>
      <vt:lpstr>Arial</vt:lpstr>
      <vt:lpstr>Gelasio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organizer</cp:lastModifiedBy>
  <cp:revision>4</cp:revision>
  <dcterms:created xsi:type="dcterms:W3CDTF">2025-11-16T16:05:19Z</dcterms:created>
  <dcterms:modified xsi:type="dcterms:W3CDTF">2025-11-20T14:41:59Z</dcterms:modified>
</cp:coreProperties>
</file>