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Gill Sans MT" panose="020B0502020104020203" pitchFamily="34" charset="0"/>
      <p:regular r:id="rId13"/>
      <p:bold r:id="rId14"/>
      <p:italic r:id="rId15"/>
      <p:boldItalic r:id="rId16"/>
    </p:embeddedFont>
    <p:embeddedFont>
      <p:font typeface="Inconsolata" pitchFamily="1" charset="0"/>
      <p:regular r:id="rId17"/>
    </p:embeddedFont>
    <p:embeddedFont>
      <p:font typeface="Montserrat Black" panose="00000A00000000000000" pitchFamily="2"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01" autoAdjust="0"/>
    <p:restoredTop sz="94610"/>
  </p:normalViewPr>
  <p:slideViewPr>
    <p:cSldViewPr snapToGrid="0" snapToObjects="1">
      <p:cViewPr varScale="1">
        <p:scale>
          <a:sx n="72" d="100"/>
          <a:sy n="72" d="100"/>
        </p:scale>
        <p:origin x="6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y poerba" userId="88df3fd01025aaa5" providerId="LiveId" clId="{DFCF6B1D-896B-4D3D-8936-8DA8535BBC6B}"/>
    <pc:docChg chg="undo custSel modSld">
      <pc:chgData name="gery poerba" userId="88df3fd01025aaa5" providerId="LiveId" clId="{DFCF6B1D-896B-4D3D-8936-8DA8535BBC6B}" dt="2025-11-09T16:27:09.964" v="84" actId="1076"/>
      <pc:docMkLst>
        <pc:docMk/>
      </pc:docMkLst>
      <pc:sldChg chg="addSp delSp modSp mod">
        <pc:chgData name="gery poerba" userId="88df3fd01025aaa5" providerId="LiveId" clId="{DFCF6B1D-896B-4D3D-8936-8DA8535BBC6B}" dt="2025-11-09T16:18:16.738" v="43" actId="255"/>
        <pc:sldMkLst>
          <pc:docMk/>
          <pc:sldMk cId="0" sldId="256"/>
        </pc:sldMkLst>
        <pc:spChg chg="mod">
          <ac:chgData name="gery poerba" userId="88df3fd01025aaa5" providerId="LiveId" clId="{DFCF6B1D-896B-4D3D-8936-8DA8535BBC6B}" dt="2025-11-09T16:18:16.738" v="43" actId="255"/>
          <ac:spMkLst>
            <pc:docMk/>
            <pc:sldMk cId="0" sldId="256"/>
            <ac:spMk id="4" creationId="{00000000-0000-0000-0000-000000000000}"/>
          </ac:spMkLst>
        </pc:spChg>
        <pc:picChg chg="add del">
          <ac:chgData name="gery poerba" userId="88df3fd01025aaa5" providerId="LiveId" clId="{DFCF6B1D-896B-4D3D-8936-8DA8535BBC6B}" dt="2025-11-09T16:14:32.851" v="2" actId="478"/>
          <ac:picMkLst>
            <pc:docMk/>
            <pc:sldMk cId="0" sldId="256"/>
            <ac:picMk id="2" creationId="{00000000-0000-0000-0000-000000000000}"/>
          </ac:picMkLst>
        </pc:picChg>
      </pc:sldChg>
      <pc:sldChg chg="modSp mod">
        <pc:chgData name="gery poerba" userId="88df3fd01025aaa5" providerId="LiveId" clId="{DFCF6B1D-896B-4D3D-8936-8DA8535BBC6B}" dt="2025-11-09T16:19:15.499" v="44" actId="1076"/>
        <pc:sldMkLst>
          <pc:docMk/>
          <pc:sldMk cId="0" sldId="258"/>
        </pc:sldMkLst>
        <pc:spChg chg="mod">
          <ac:chgData name="gery poerba" userId="88df3fd01025aaa5" providerId="LiveId" clId="{DFCF6B1D-896B-4D3D-8936-8DA8535BBC6B}" dt="2025-11-09T16:19:15.499" v="44" actId="1076"/>
          <ac:spMkLst>
            <pc:docMk/>
            <pc:sldMk cId="0" sldId="258"/>
            <ac:spMk id="10" creationId="{00000000-0000-0000-0000-000000000000}"/>
          </ac:spMkLst>
        </pc:spChg>
      </pc:sldChg>
      <pc:sldChg chg="modSp mod">
        <pc:chgData name="gery poerba" userId="88df3fd01025aaa5" providerId="LiveId" clId="{DFCF6B1D-896B-4D3D-8936-8DA8535BBC6B}" dt="2025-11-09T16:20:11.238" v="46" actId="14100"/>
        <pc:sldMkLst>
          <pc:docMk/>
          <pc:sldMk cId="0" sldId="259"/>
        </pc:sldMkLst>
        <pc:spChg chg="mod">
          <ac:chgData name="gery poerba" userId="88df3fd01025aaa5" providerId="LiveId" clId="{DFCF6B1D-896B-4D3D-8936-8DA8535BBC6B}" dt="2025-11-09T16:20:11.238" v="46" actId="14100"/>
          <ac:spMkLst>
            <pc:docMk/>
            <pc:sldMk cId="0" sldId="259"/>
            <ac:spMk id="6" creationId="{00000000-0000-0000-0000-000000000000}"/>
          </ac:spMkLst>
        </pc:spChg>
      </pc:sldChg>
      <pc:sldChg chg="modSp mod">
        <pc:chgData name="gery poerba" userId="88df3fd01025aaa5" providerId="LiveId" clId="{DFCF6B1D-896B-4D3D-8936-8DA8535BBC6B}" dt="2025-11-09T16:21:04.306" v="49" actId="20577"/>
        <pc:sldMkLst>
          <pc:docMk/>
          <pc:sldMk cId="0" sldId="260"/>
        </pc:sldMkLst>
        <pc:spChg chg="mod">
          <ac:chgData name="gery poerba" userId="88df3fd01025aaa5" providerId="LiveId" clId="{DFCF6B1D-896B-4D3D-8936-8DA8535BBC6B}" dt="2025-11-09T16:21:04.306" v="49" actId="20577"/>
          <ac:spMkLst>
            <pc:docMk/>
            <pc:sldMk cId="0" sldId="260"/>
            <ac:spMk id="4" creationId="{00000000-0000-0000-0000-000000000000}"/>
          </ac:spMkLst>
        </pc:spChg>
      </pc:sldChg>
      <pc:sldChg chg="modSp mod">
        <pc:chgData name="gery poerba" userId="88df3fd01025aaa5" providerId="LiveId" clId="{DFCF6B1D-896B-4D3D-8936-8DA8535BBC6B}" dt="2025-11-09T16:23:27.211" v="61" actId="1076"/>
        <pc:sldMkLst>
          <pc:docMk/>
          <pc:sldMk cId="0" sldId="262"/>
        </pc:sldMkLst>
        <pc:spChg chg="mod">
          <ac:chgData name="gery poerba" userId="88df3fd01025aaa5" providerId="LiveId" clId="{DFCF6B1D-896B-4D3D-8936-8DA8535BBC6B}" dt="2025-11-09T16:22:39.658" v="54" actId="1076"/>
          <ac:spMkLst>
            <pc:docMk/>
            <pc:sldMk cId="0" sldId="262"/>
            <ac:spMk id="11" creationId="{00000000-0000-0000-0000-000000000000}"/>
          </ac:spMkLst>
        </pc:spChg>
        <pc:spChg chg="mod">
          <ac:chgData name="gery poerba" userId="88df3fd01025aaa5" providerId="LiveId" clId="{DFCF6B1D-896B-4D3D-8936-8DA8535BBC6B}" dt="2025-11-09T16:22:54.877" v="56" actId="1076"/>
          <ac:spMkLst>
            <pc:docMk/>
            <pc:sldMk cId="0" sldId="262"/>
            <ac:spMk id="14" creationId="{00000000-0000-0000-0000-000000000000}"/>
          </ac:spMkLst>
        </pc:spChg>
        <pc:spChg chg="mod">
          <ac:chgData name="gery poerba" userId="88df3fd01025aaa5" providerId="LiveId" clId="{DFCF6B1D-896B-4D3D-8936-8DA8535BBC6B}" dt="2025-11-09T16:23:27.211" v="61" actId="1076"/>
          <ac:spMkLst>
            <pc:docMk/>
            <pc:sldMk cId="0" sldId="262"/>
            <ac:spMk id="15" creationId="{00000000-0000-0000-0000-000000000000}"/>
          </ac:spMkLst>
        </pc:spChg>
        <pc:picChg chg="mod">
          <ac:chgData name="gery poerba" userId="88df3fd01025aaa5" providerId="LiveId" clId="{DFCF6B1D-896B-4D3D-8936-8DA8535BBC6B}" dt="2025-11-09T16:22:45.424" v="55" actId="1076"/>
          <ac:picMkLst>
            <pc:docMk/>
            <pc:sldMk cId="0" sldId="262"/>
            <ac:picMk id="10" creationId="{00000000-0000-0000-0000-000000000000}"/>
          </ac:picMkLst>
        </pc:picChg>
        <pc:picChg chg="mod">
          <ac:chgData name="gery poerba" userId="88df3fd01025aaa5" providerId="LiveId" clId="{DFCF6B1D-896B-4D3D-8936-8DA8535BBC6B}" dt="2025-11-09T16:23:10.293" v="59" actId="1076"/>
          <ac:picMkLst>
            <pc:docMk/>
            <pc:sldMk cId="0" sldId="262"/>
            <ac:picMk id="13" creationId="{00000000-0000-0000-0000-000000000000}"/>
          </ac:picMkLst>
        </pc:picChg>
      </pc:sldChg>
      <pc:sldChg chg="modSp mod">
        <pc:chgData name="gery poerba" userId="88df3fd01025aaa5" providerId="LiveId" clId="{DFCF6B1D-896B-4D3D-8936-8DA8535BBC6B}" dt="2025-11-09T16:24:20.498" v="65" actId="1076"/>
        <pc:sldMkLst>
          <pc:docMk/>
          <pc:sldMk cId="0" sldId="263"/>
        </pc:sldMkLst>
        <pc:spChg chg="mod">
          <ac:chgData name="gery poerba" userId="88df3fd01025aaa5" providerId="LiveId" clId="{DFCF6B1D-896B-4D3D-8936-8DA8535BBC6B}" dt="2025-11-09T16:24:15.504" v="64" actId="1076"/>
          <ac:spMkLst>
            <pc:docMk/>
            <pc:sldMk cId="0" sldId="263"/>
            <ac:spMk id="12" creationId="{00000000-0000-0000-0000-000000000000}"/>
          </ac:spMkLst>
        </pc:spChg>
        <pc:spChg chg="mod">
          <ac:chgData name="gery poerba" userId="88df3fd01025aaa5" providerId="LiveId" clId="{DFCF6B1D-896B-4D3D-8936-8DA8535BBC6B}" dt="2025-11-09T16:24:05.876" v="63" actId="1076"/>
          <ac:spMkLst>
            <pc:docMk/>
            <pc:sldMk cId="0" sldId="263"/>
            <ac:spMk id="13" creationId="{00000000-0000-0000-0000-000000000000}"/>
          </ac:spMkLst>
        </pc:spChg>
        <pc:spChg chg="mod">
          <ac:chgData name="gery poerba" userId="88df3fd01025aaa5" providerId="LiveId" clId="{DFCF6B1D-896B-4D3D-8936-8DA8535BBC6B}" dt="2025-11-09T16:24:01.536" v="62" actId="1076"/>
          <ac:spMkLst>
            <pc:docMk/>
            <pc:sldMk cId="0" sldId="263"/>
            <ac:spMk id="14" creationId="{00000000-0000-0000-0000-000000000000}"/>
          </ac:spMkLst>
        </pc:spChg>
        <pc:spChg chg="mod">
          <ac:chgData name="gery poerba" userId="88df3fd01025aaa5" providerId="LiveId" clId="{DFCF6B1D-896B-4D3D-8936-8DA8535BBC6B}" dt="2025-11-09T16:24:20.498" v="65" actId="1076"/>
          <ac:spMkLst>
            <pc:docMk/>
            <pc:sldMk cId="0" sldId="263"/>
            <ac:spMk id="15" creationId="{00000000-0000-0000-0000-000000000000}"/>
          </ac:spMkLst>
        </pc:spChg>
      </pc:sldChg>
      <pc:sldChg chg="modSp mod">
        <pc:chgData name="gery poerba" userId="88df3fd01025aaa5" providerId="LiveId" clId="{DFCF6B1D-896B-4D3D-8936-8DA8535BBC6B}" dt="2025-11-09T16:27:09.964" v="84" actId="1076"/>
        <pc:sldMkLst>
          <pc:docMk/>
          <pc:sldMk cId="0" sldId="264"/>
        </pc:sldMkLst>
        <pc:spChg chg="mod">
          <ac:chgData name="gery poerba" userId="88df3fd01025aaa5" providerId="LiveId" clId="{DFCF6B1D-896B-4D3D-8936-8DA8535BBC6B}" dt="2025-11-09T16:25:50.837" v="74" actId="255"/>
          <ac:spMkLst>
            <pc:docMk/>
            <pc:sldMk cId="0" sldId="264"/>
            <ac:spMk id="4" creationId="{00000000-0000-0000-0000-000000000000}"/>
          </ac:spMkLst>
        </pc:spChg>
        <pc:spChg chg="mod">
          <ac:chgData name="gery poerba" userId="88df3fd01025aaa5" providerId="LiveId" clId="{DFCF6B1D-896B-4D3D-8936-8DA8535BBC6B}" dt="2025-11-09T16:26:04.598" v="77" actId="255"/>
          <ac:spMkLst>
            <pc:docMk/>
            <pc:sldMk cId="0" sldId="264"/>
            <ac:spMk id="5" creationId="{00000000-0000-0000-0000-000000000000}"/>
          </ac:spMkLst>
        </pc:spChg>
        <pc:spChg chg="mod">
          <ac:chgData name="gery poerba" userId="88df3fd01025aaa5" providerId="LiveId" clId="{DFCF6B1D-896B-4D3D-8936-8DA8535BBC6B}" dt="2025-11-09T16:25:43.026" v="73" actId="255"/>
          <ac:spMkLst>
            <pc:docMk/>
            <pc:sldMk cId="0" sldId="264"/>
            <ac:spMk id="6" creationId="{00000000-0000-0000-0000-000000000000}"/>
          </ac:spMkLst>
        </pc:spChg>
        <pc:spChg chg="mod">
          <ac:chgData name="gery poerba" userId="88df3fd01025aaa5" providerId="LiveId" clId="{DFCF6B1D-896B-4D3D-8936-8DA8535BBC6B}" dt="2025-11-09T16:25:33.721" v="72" actId="255"/>
          <ac:spMkLst>
            <pc:docMk/>
            <pc:sldMk cId="0" sldId="264"/>
            <ac:spMk id="8" creationId="{00000000-0000-0000-0000-000000000000}"/>
          </ac:spMkLst>
        </pc:spChg>
        <pc:spChg chg="mod">
          <ac:chgData name="gery poerba" userId="88df3fd01025aaa5" providerId="LiveId" clId="{DFCF6B1D-896B-4D3D-8936-8DA8535BBC6B}" dt="2025-11-09T16:25:27.157" v="71" actId="255"/>
          <ac:spMkLst>
            <pc:docMk/>
            <pc:sldMk cId="0" sldId="264"/>
            <ac:spMk id="10" creationId="{00000000-0000-0000-0000-000000000000}"/>
          </ac:spMkLst>
        </pc:spChg>
        <pc:spChg chg="mod">
          <ac:chgData name="gery poerba" userId="88df3fd01025aaa5" providerId="LiveId" clId="{DFCF6B1D-896B-4D3D-8936-8DA8535BBC6B}" dt="2025-11-09T16:25:03.183" v="68" actId="255"/>
          <ac:spMkLst>
            <pc:docMk/>
            <pc:sldMk cId="0" sldId="264"/>
            <ac:spMk id="12" creationId="{00000000-0000-0000-0000-000000000000}"/>
          </ac:spMkLst>
        </pc:spChg>
        <pc:spChg chg="mod">
          <ac:chgData name="gery poerba" userId="88df3fd01025aaa5" providerId="LiveId" clId="{DFCF6B1D-896B-4D3D-8936-8DA8535BBC6B}" dt="2025-11-09T16:27:09.964" v="84" actId="1076"/>
          <ac:spMkLst>
            <pc:docMk/>
            <pc:sldMk cId="0" sldId="264"/>
            <ac:spMk id="14" creationId="{00000000-0000-0000-0000-000000000000}"/>
          </ac:spMkLst>
        </pc:spChg>
        <pc:picChg chg="mod">
          <ac:chgData name="gery poerba" userId="88df3fd01025aaa5" providerId="LiveId" clId="{DFCF6B1D-896B-4D3D-8936-8DA8535BBC6B}" dt="2025-11-09T16:25:57.204" v="76" actId="1076"/>
          <ac:picMkLst>
            <pc:docMk/>
            <pc:sldMk cId="0" sldId="264"/>
            <ac:picMk id="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14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01335" y="962758"/>
            <a:ext cx="10364488" cy="3049717"/>
          </a:xfrm>
        </p:spPr>
        <p:txBody>
          <a:bodyPr bIns="0" anchor="b">
            <a:normAutofit/>
          </a:bodyPr>
          <a:lstStyle>
            <a:lvl1pPr algn="l">
              <a:defRPr sz="7920"/>
            </a:lvl1pPr>
          </a:lstStyle>
          <a:p>
            <a:r>
              <a:rPr lang="en-US"/>
              <a:t>Click to edit Master title style</a:t>
            </a:r>
            <a:endParaRPr lang="en-US" dirty="0"/>
          </a:p>
        </p:txBody>
      </p:sp>
      <p:sp>
        <p:nvSpPr>
          <p:cNvPr id="3" name="Subtitle 2"/>
          <p:cNvSpPr>
            <a:spLocks noGrp="1"/>
          </p:cNvSpPr>
          <p:nvPr>
            <p:ph type="subTitle" idx="1"/>
          </p:nvPr>
        </p:nvSpPr>
        <p:spPr>
          <a:xfrm>
            <a:off x="2901336" y="4237446"/>
            <a:ext cx="10364486" cy="1173145"/>
          </a:xfrm>
        </p:spPr>
        <p:txBody>
          <a:bodyPr tIns="91440" bIns="91440">
            <a:normAutofit/>
          </a:bodyPr>
          <a:lstStyle>
            <a:lvl1pPr marL="0" indent="0" algn="l">
              <a:buNone/>
              <a:defRPr sz="2160" b="0" cap="all" baseline="0">
                <a:solidFill>
                  <a:schemeClr val="tx1"/>
                </a:solidFill>
              </a:defRPr>
            </a:lvl1pPr>
            <a:lvl2pPr marL="548640" indent="0" algn="ctr">
              <a:buNone/>
              <a:defRPr sz="216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11/19/2025</a:t>
            </a:fld>
            <a:endParaRPr lang="en-US" dirty="0"/>
          </a:p>
        </p:txBody>
      </p:sp>
      <p:sp>
        <p:nvSpPr>
          <p:cNvPr id="5" name="Footer Placeholder 4"/>
          <p:cNvSpPr>
            <a:spLocks noGrp="1"/>
          </p:cNvSpPr>
          <p:nvPr>
            <p:ph type="ftr" sz="quarter" idx="11"/>
          </p:nvPr>
        </p:nvSpPr>
        <p:spPr>
          <a:xfrm>
            <a:off x="2899801" y="395169"/>
            <a:ext cx="5968698" cy="371041"/>
          </a:xfrm>
        </p:spPr>
        <p:txBody>
          <a:bodyPr/>
          <a:lstStyle/>
          <a:p>
            <a:endParaRPr lang="en-US" dirty="0"/>
          </a:p>
        </p:txBody>
      </p:sp>
      <p:sp>
        <p:nvSpPr>
          <p:cNvPr id="6" name="Slide Number Placeholder 5"/>
          <p:cNvSpPr>
            <a:spLocks noGrp="1"/>
          </p:cNvSpPr>
          <p:nvPr>
            <p:ph type="sldNum" sz="quarter" idx="12"/>
          </p:nvPr>
        </p:nvSpPr>
        <p:spPr>
          <a:xfrm>
            <a:off x="1725197" y="958767"/>
            <a:ext cx="973223" cy="604294"/>
          </a:xfrm>
        </p:spPr>
        <p:txBody>
          <a:bodyPr/>
          <a:lstStyle/>
          <a:p>
            <a:fld id="{6D22F896-40B5-4ADD-8801-0D06FADFA095}" type="slidenum">
              <a:rPr lang="en-US" dirty="0"/>
              <a:t>‹#›</a:t>
            </a:fld>
            <a:endParaRPr lang="en-US" dirty="0"/>
          </a:p>
        </p:txBody>
      </p:sp>
      <p:cxnSp>
        <p:nvCxnSpPr>
          <p:cNvPr id="15" name="Straight Connector 14"/>
          <p:cNvCxnSpPr/>
          <p:nvPr/>
        </p:nvCxnSpPr>
        <p:spPr>
          <a:xfrm>
            <a:off x="2901336" y="4234250"/>
            <a:ext cx="1036448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1913566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744675" y="2216506"/>
            <a:ext cx="1152902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47944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326933" y="958768"/>
            <a:ext cx="1938890" cy="559186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33606" y="958768"/>
            <a:ext cx="9394596" cy="55918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1326933" y="958768"/>
            <a:ext cx="0" cy="559186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720744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335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070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303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888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612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952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342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2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744675" y="2216506"/>
            <a:ext cx="1152902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581910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114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17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45087" y="2107356"/>
            <a:ext cx="10371785" cy="2265540"/>
          </a:xfrm>
        </p:spPr>
        <p:txBody>
          <a:bodyPr anchor="b">
            <a:normAutofit/>
          </a:bodyPr>
          <a:lstStyle>
            <a:lvl1pPr algn="l">
              <a:defRPr sz="4320"/>
            </a:lvl1pPr>
          </a:lstStyle>
          <a:p>
            <a:r>
              <a:rPr lang="en-US"/>
              <a:t>Click to edit Master title style</a:t>
            </a:r>
            <a:endParaRPr lang="en-US" dirty="0"/>
          </a:p>
        </p:txBody>
      </p:sp>
      <p:sp>
        <p:nvSpPr>
          <p:cNvPr id="3" name="Text Placeholder 2"/>
          <p:cNvSpPr>
            <a:spLocks noGrp="1"/>
          </p:cNvSpPr>
          <p:nvPr>
            <p:ph type="body" idx="1"/>
          </p:nvPr>
        </p:nvSpPr>
        <p:spPr>
          <a:xfrm>
            <a:off x="1745087" y="4567435"/>
            <a:ext cx="10356535" cy="1215515"/>
          </a:xfrm>
        </p:spPr>
        <p:txBody>
          <a:bodyPr tIns="91440">
            <a:normAutofit/>
          </a:bodyPr>
          <a:lstStyle>
            <a:lvl1pPr marL="0" indent="0" algn="l">
              <a:buNone/>
              <a:defRPr sz="2160">
                <a:solidFill>
                  <a:schemeClr val="tx1"/>
                </a:solidFill>
              </a:defRPr>
            </a:lvl1pPr>
            <a:lvl2pPr marL="548640" indent="0">
              <a:buNone/>
              <a:defRPr sz="216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745087" y="4565982"/>
            <a:ext cx="103565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037645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9061" y="965867"/>
            <a:ext cx="11526762" cy="127116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736797" y="2413054"/>
            <a:ext cx="5574182" cy="4138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96525" y="2420812"/>
            <a:ext cx="5574182" cy="4129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744675" y="2216506"/>
            <a:ext cx="1152902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00702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6630" y="964996"/>
            <a:ext cx="11529193" cy="126758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736629" y="2423459"/>
            <a:ext cx="5574182" cy="962332"/>
          </a:xfrm>
        </p:spPr>
        <p:txBody>
          <a:bodyPr anchor="b">
            <a:normAutofit/>
          </a:bodyPr>
          <a:lstStyle>
            <a:lvl1pPr marL="0" indent="0">
              <a:lnSpc>
                <a:spcPct val="100000"/>
              </a:lnSpc>
              <a:buNone/>
              <a:defRPr sz="2640" b="0" cap="all" baseline="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736629" y="3389124"/>
            <a:ext cx="5574182" cy="3173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94835" y="2427604"/>
            <a:ext cx="5574182" cy="962684"/>
          </a:xfrm>
        </p:spPr>
        <p:txBody>
          <a:bodyPr anchor="b">
            <a:normAutofit/>
          </a:bodyPr>
          <a:lstStyle>
            <a:lvl1pPr marL="0" indent="0">
              <a:lnSpc>
                <a:spcPct val="100000"/>
              </a:lnSpc>
              <a:buNone/>
              <a:defRPr sz="2640" b="0" cap="all" baseline="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694835" y="3385790"/>
            <a:ext cx="5574182" cy="31648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744675" y="2216506"/>
            <a:ext cx="1152902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868341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744675" y="2216506"/>
            <a:ext cx="1152902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3810198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528004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3606" y="958768"/>
            <a:ext cx="3927719" cy="2696540"/>
          </a:xfrm>
        </p:spPr>
        <p:txBody>
          <a:bodyPr anchor="b">
            <a:normAutofit/>
          </a:bodyPr>
          <a:lstStyle>
            <a:lvl1pPr algn="l">
              <a:defRPr sz="2880"/>
            </a:lvl1pPr>
          </a:lstStyle>
          <a:p>
            <a:r>
              <a:rPr lang="en-US"/>
              <a:t>Click to edit Master title style</a:t>
            </a:r>
            <a:endParaRPr lang="en-US" dirty="0"/>
          </a:p>
        </p:txBody>
      </p:sp>
      <p:sp>
        <p:nvSpPr>
          <p:cNvPr id="3" name="Content Placeholder 2"/>
          <p:cNvSpPr>
            <a:spLocks noGrp="1"/>
          </p:cNvSpPr>
          <p:nvPr>
            <p:ph idx="1"/>
          </p:nvPr>
        </p:nvSpPr>
        <p:spPr>
          <a:xfrm>
            <a:off x="6052457" y="958769"/>
            <a:ext cx="7214964" cy="559059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33606" y="3846590"/>
            <a:ext cx="3930016" cy="2697817"/>
          </a:xfrm>
        </p:spPr>
        <p:txBody>
          <a:bodyPr/>
          <a:lstStyle>
            <a:lvl1pPr marL="0" indent="0" algn="l">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737936" y="3846589"/>
            <a:ext cx="392338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04114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8972865" y="578605"/>
            <a:ext cx="4889440" cy="617892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741447" y="1355416"/>
            <a:ext cx="6638794" cy="2196701"/>
          </a:xfrm>
        </p:spPr>
        <p:txBody>
          <a:bodyPr anchor="b">
            <a:normAutofit/>
          </a:bodyPr>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9268" y="1347051"/>
            <a:ext cx="3349405" cy="4639592"/>
          </a:xfrm>
          <a:solidFill>
            <a:schemeClr val="bg1">
              <a:lumMod val="85000"/>
            </a:schemeClr>
          </a:solidFill>
          <a:ln w="9525" cap="sq">
            <a:noFill/>
            <a:miter lim="800000"/>
          </a:ln>
          <a:effectLst/>
        </p:spPr>
        <p:txBody>
          <a:bodyPr anchor="t"/>
          <a:lstStyle>
            <a:lvl1pPr marL="0" indent="0" algn="ctr">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740395" y="3775191"/>
            <a:ext cx="6629285" cy="2404490"/>
          </a:xfrm>
        </p:spPr>
        <p:txBody>
          <a:bodyPr>
            <a:normAutofit/>
          </a:bodyPr>
          <a:lstStyle>
            <a:lvl1pPr marL="0" indent="0" algn="l">
              <a:buNone/>
              <a:defRPr sz="216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a:xfrm>
            <a:off x="1736859" y="6563828"/>
            <a:ext cx="6632821" cy="384148"/>
          </a:xfrm>
        </p:spPr>
        <p:txBody>
          <a:bodyPr/>
          <a:lstStyle>
            <a:lvl1pPr algn="l">
              <a:defRPr/>
            </a:lvl1pPr>
          </a:lstStyle>
          <a:p>
            <a:fld id="{48A87A34-81AB-432B-8DAE-1953F412C126}" type="datetimeFigureOut">
              <a:rPr lang="en-US" dirty="0"/>
              <a:pPr/>
              <a:t>11/19/2025</a:t>
            </a:fld>
            <a:endParaRPr lang="en-US" dirty="0"/>
          </a:p>
        </p:txBody>
      </p:sp>
      <p:sp>
        <p:nvSpPr>
          <p:cNvPr id="6" name="Footer Placeholder 5"/>
          <p:cNvSpPr>
            <a:spLocks noGrp="1"/>
          </p:cNvSpPr>
          <p:nvPr>
            <p:ph type="ftr" sz="quarter" idx="11"/>
          </p:nvPr>
        </p:nvSpPr>
        <p:spPr>
          <a:xfrm>
            <a:off x="1736858" y="382369"/>
            <a:ext cx="6649205" cy="385117"/>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736859" y="3772326"/>
            <a:ext cx="663282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5705908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423372"/>
            <a:ext cx="14630400" cy="49271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t="1538" b="-1538"/>
          <a:stretch/>
        </p:blipFill>
        <p:spPr bwMode="black">
          <a:xfrm>
            <a:off x="0" y="7351776"/>
            <a:ext cx="14630400" cy="891540"/>
          </a:xfrm>
          <a:prstGeom prst="rect">
            <a:avLst/>
          </a:prstGeom>
        </p:spPr>
      </p:pic>
      <p:sp>
        <p:nvSpPr>
          <p:cNvPr id="2" name="Title Placeholder 1"/>
          <p:cNvSpPr>
            <a:spLocks noGrp="1"/>
          </p:cNvSpPr>
          <p:nvPr>
            <p:ph type="title"/>
          </p:nvPr>
        </p:nvSpPr>
        <p:spPr>
          <a:xfrm>
            <a:off x="1741895" y="965423"/>
            <a:ext cx="11523930" cy="125908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741895" y="2418879"/>
            <a:ext cx="11523930" cy="41407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64966" y="396445"/>
            <a:ext cx="4200858" cy="371041"/>
          </a:xfrm>
          <a:prstGeom prst="rect">
            <a:avLst/>
          </a:prstGeom>
        </p:spPr>
        <p:txBody>
          <a:bodyPr vert="horz" lIns="91440" tIns="45720" rIns="91440" bIns="45720" rtlCol="0" anchor="ctr"/>
          <a:lstStyle>
            <a:lvl1pPr algn="r">
              <a:defRPr sz="1200">
                <a:solidFill>
                  <a:schemeClr val="tx1">
                    <a:tint val="75000"/>
                  </a:schemeClr>
                </a:solidFill>
              </a:defRPr>
            </a:lvl1pPr>
          </a:lstStyle>
          <a:p>
            <a:fld id="{48A87A34-81AB-432B-8DAE-1953F412C126}" type="datetimeFigureOut">
              <a:rPr lang="en-US" dirty="0"/>
              <a:pPr/>
              <a:t>11/19/2025</a:t>
            </a:fld>
            <a:endParaRPr lang="en-US" dirty="0"/>
          </a:p>
        </p:txBody>
      </p:sp>
      <p:sp>
        <p:nvSpPr>
          <p:cNvPr id="5" name="Footer Placeholder 4"/>
          <p:cNvSpPr>
            <a:spLocks noGrp="1"/>
          </p:cNvSpPr>
          <p:nvPr>
            <p:ph type="ftr" sz="quarter" idx="3"/>
          </p:nvPr>
        </p:nvSpPr>
        <p:spPr>
          <a:xfrm>
            <a:off x="1741895" y="395169"/>
            <a:ext cx="7126603" cy="37104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76073" y="958767"/>
            <a:ext cx="973223" cy="604294"/>
          </a:xfrm>
          <a:prstGeom prst="rect">
            <a:avLst/>
          </a:prstGeom>
        </p:spPr>
        <p:txBody>
          <a:bodyPr vert="horz" lIns="91440" tIns="45720" rIns="91440" bIns="45720" rtlCol="0" anchor="t"/>
          <a:lstStyle>
            <a:lvl1pPr algn="r">
              <a:defRPr sz="336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7354096"/>
            <a:ext cx="146304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741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sldNum="0" hdr="0" ftr="0" dt="0"/>
  <p:txStyles>
    <p:titleStyle>
      <a:lvl1pPr algn="l" defTabSz="1097280" rtl="0" eaLnBrk="1" latinLnBrk="0" hangingPunct="1">
        <a:lnSpc>
          <a:spcPct val="90000"/>
        </a:lnSpc>
        <a:spcBef>
          <a:spcPct val="0"/>
        </a:spcBef>
        <a:buNone/>
        <a:defRPr sz="3840" b="0" i="0" kern="1200" cap="all">
          <a:solidFill>
            <a:schemeClr val="tx1"/>
          </a:solidFill>
          <a:effectLst/>
          <a:latin typeface="+mj-lt"/>
          <a:ea typeface="+mj-ea"/>
          <a:cs typeface="+mj-cs"/>
        </a:defRPr>
      </a:lvl1pPr>
    </p:titleStyle>
    <p:bodyStyle>
      <a:lvl1pPr marL="274320" indent="-274320" algn="l" defTabSz="1097280" rtl="0" eaLnBrk="1" latinLnBrk="0" hangingPunct="1">
        <a:lnSpc>
          <a:spcPct val="120000"/>
        </a:lnSpc>
        <a:spcBef>
          <a:spcPts val="120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1pPr>
      <a:lvl2pPr marL="822960" indent="-274320" algn="l" defTabSz="1097280" rtl="0" eaLnBrk="1" latinLnBrk="0" hangingPunct="1">
        <a:lnSpc>
          <a:spcPct val="120000"/>
        </a:lnSpc>
        <a:spcBef>
          <a:spcPts val="600"/>
        </a:spcBef>
        <a:buClr>
          <a:schemeClr val="accent1"/>
        </a:buClr>
        <a:buSzPct val="100000"/>
        <a:buFont typeface="Arial" panose="020B0604020202020204" pitchFamily="34" charset="0"/>
        <a:buChar char="•"/>
        <a:defRPr sz="2160" kern="1200" cap="none" baseline="0">
          <a:solidFill>
            <a:schemeClr val="tx1"/>
          </a:solidFill>
          <a:effectLst/>
          <a:latin typeface="+mn-lt"/>
          <a:ea typeface="+mn-ea"/>
          <a:cs typeface="+mn-cs"/>
        </a:defRPr>
      </a:lvl2pPr>
      <a:lvl3pPr marL="1371600" indent="-274320" algn="l" defTabSz="1097280" rtl="0" eaLnBrk="1" latinLnBrk="0" hangingPunct="1">
        <a:lnSpc>
          <a:spcPct val="120000"/>
        </a:lnSpc>
        <a:spcBef>
          <a:spcPts val="600"/>
        </a:spcBef>
        <a:buClr>
          <a:schemeClr val="accent1"/>
        </a:buClr>
        <a:buSzPct val="100000"/>
        <a:buFont typeface="Arial" panose="020B0604020202020204" pitchFamily="34" charset="0"/>
        <a:buChar char="•"/>
        <a:defRPr sz="1920" kern="1200">
          <a:solidFill>
            <a:schemeClr val="tx1"/>
          </a:solidFill>
          <a:effectLst/>
          <a:latin typeface="+mn-lt"/>
          <a:ea typeface="+mn-ea"/>
          <a:cs typeface="+mn-cs"/>
        </a:defRPr>
      </a:lvl3pPr>
      <a:lvl4pPr marL="1920240" indent="-274320" algn="l" defTabSz="1097280" rtl="0" eaLnBrk="1" latinLnBrk="0" hangingPunct="1">
        <a:lnSpc>
          <a:spcPct val="120000"/>
        </a:lnSpc>
        <a:spcBef>
          <a:spcPts val="600"/>
        </a:spcBef>
        <a:buClr>
          <a:schemeClr val="accent1"/>
        </a:buClr>
        <a:buSzPct val="100000"/>
        <a:buFont typeface="Arial" panose="020B0604020202020204" pitchFamily="34" charset="0"/>
        <a:buChar char="•"/>
        <a:defRPr sz="1680" kern="1200" cap="none" baseline="0">
          <a:solidFill>
            <a:schemeClr val="tx1"/>
          </a:solidFill>
          <a:effectLst/>
          <a:latin typeface="+mn-lt"/>
          <a:ea typeface="+mn-ea"/>
          <a:cs typeface="+mn-cs"/>
        </a:defRPr>
      </a:lvl4pPr>
      <a:lvl5pPr marL="2468880" indent="-274320" algn="l" defTabSz="1097280" rtl="0" eaLnBrk="1" latinLnBrk="0" hangingPunct="1">
        <a:lnSpc>
          <a:spcPct val="120000"/>
        </a:lnSpc>
        <a:spcBef>
          <a:spcPts val="600"/>
        </a:spcBef>
        <a:buClr>
          <a:schemeClr val="accent1"/>
        </a:buClr>
        <a:buSzPct val="100000"/>
        <a:buFont typeface="Arial" panose="020B0604020202020204" pitchFamily="34" charset="0"/>
        <a:buChar char="•"/>
        <a:defRPr sz="1440" kern="1200">
          <a:solidFill>
            <a:schemeClr val="tx1"/>
          </a:solidFill>
          <a:effectLst/>
          <a:latin typeface="+mn-lt"/>
          <a:ea typeface="+mn-ea"/>
          <a:cs typeface="+mn-cs"/>
        </a:defRPr>
      </a:lvl5pPr>
      <a:lvl6pPr marL="3017520" indent="-274320" algn="l" defTabSz="1097280" rtl="0" eaLnBrk="1" latinLnBrk="0" hangingPunct="1">
        <a:lnSpc>
          <a:spcPct val="120000"/>
        </a:lnSpc>
        <a:spcBef>
          <a:spcPts val="600"/>
        </a:spcBef>
        <a:buClr>
          <a:schemeClr val="accent1"/>
        </a:buClr>
        <a:buSzPct val="100000"/>
        <a:buFont typeface="Arial" panose="020B0604020202020204" pitchFamily="34" charset="0"/>
        <a:buChar char="•"/>
        <a:defRPr sz="1440" kern="1200">
          <a:solidFill>
            <a:schemeClr val="tx1"/>
          </a:solidFill>
          <a:effectLst/>
          <a:latin typeface="+mn-lt"/>
          <a:ea typeface="+mn-ea"/>
          <a:cs typeface="+mn-cs"/>
        </a:defRPr>
      </a:lvl6pPr>
      <a:lvl7pPr marL="3566160" indent="-274320" algn="l" defTabSz="1097280" rtl="0" eaLnBrk="1" latinLnBrk="0" hangingPunct="1">
        <a:lnSpc>
          <a:spcPct val="120000"/>
        </a:lnSpc>
        <a:spcBef>
          <a:spcPts val="600"/>
        </a:spcBef>
        <a:buClr>
          <a:schemeClr val="accent1"/>
        </a:buClr>
        <a:buSzPct val="100000"/>
        <a:buFont typeface="Arial" panose="020B0604020202020204" pitchFamily="34" charset="0"/>
        <a:buChar char="•"/>
        <a:defRPr sz="1440" kern="1200">
          <a:solidFill>
            <a:schemeClr val="tx1"/>
          </a:solidFill>
          <a:effectLst/>
          <a:latin typeface="+mn-lt"/>
          <a:ea typeface="+mn-ea"/>
          <a:cs typeface="+mn-cs"/>
        </a:defRPr>
      </a:lvl7pPr>
      <a:lvl8pPr marL="4114800" indent="-274320" algn="l" defTabSz="1097280" rtl="0" eaLnBrk="1" latinLnBrk="0" hangingPunct="1">
        <a:lnSpc>
          <a:spcPct val="120000"/>
        </a:lnSpc>
        <a:spcBef>
          <a:spcPts val="600"/>
        </a:spcBef>
        <a:buClr>
          <a:schemeClr val="accent1"/>
        </a:buClr>
        <a:buSzPct val="100000"/>
        <a:buFont typeface="Arial" panose="020B0604020202020204" pitchFamily="34" charset="0"/>
        <a:buChar char="•"/>
        <a:defRPr sz="1440" kern="1200" baseline="0">
          <a:solidFill>
            <a:schemeClr val="tx1"/>
          </a:solidFill>
          <a:effectLst/>
          <a:latin typeface="+mn-lt"/>
          <a:ea typeface="+mn-ea"/>
          <a:cs typeface="+mn-cs"/>
        </a:defRPr>
      </a:lvl8pPr>
      <a:lvl9pPr marL="4663440" indent="-274320" algn="l" defTabSz="1097280" rtl="0" eaLnBrk="1" latinLnBrk="0" hangingPunct="1">
        <a:lnSpc>
          <a:spcPct val="120000"/>
        </a:lnSpc>
        <a:spcBef>
          <a:spcPts val="600"/>
        </a:spcBef>
        <a:buClr>
          <a:schemeClr val="accent1"/>
        </a:buClr>
        <a:buSzPct val="100000"/>
        <a:buFont typeface="Arial" panose="020B0604020202020204" pitchFamily="34" charset="0"/>
        <a:buChar char="•"/>
        <a:defRPr sz="1440" kern="1200" baseline="0">
          <a:solidFill>
            <a:schemeClr val="tx1"/>
          </a:solidFill>
          <a:effectLst/>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164199"/>
            <a:ext cx="7556421" cy="2835116"/>
          </a:xfrm>
          <a:prstGeom prst="rect">
            <a:avLst/>
          </a:prstGeom>
          <a:noFill/>
          <a:ln/>
        </p:spPr>
        <p:txBody>
          <a:bodyPr wrap="square" lIns="0" tIns="0" rIns="0" bIns="0" rtlCol="0" anchor="t"/>
          <a:lstStyle/>
          <a:p>
            <a:pPr marL="0" indent="0" algn="l">
              <a:lnSpc>
                <a:spcPts val="5550"/>
              </a:lnSpc>
              <a:buNone/>
            </a:pPr>
            <a:r>
              <a:rPr lang="en-US" sz="4450" b="1" dirty="0">
                <a:solidFill>
                  <a:srgbClr val="151617"/>
                </a:solidFill>
                <a:latin typeface="Montserrat Black" pitchFamily="34" charset="0"/>
                <a:ea typeface="Montserrat Black" pitchFamily="34" charset="-122"/>
                <a:cs typeface="Montserrat Black" pitchFamily="34" charset="-120"/>
              </a:rPr>
              <a:t>Tekanan untuk Harmonisasi Akuntansi Internasional dan Pengungkapan</a:t>
            </a:r>
            <a:endParaRPr lang="en-US" sz="4450" dirty="0"/>
          </a:p>
        </p:txBody>
      </p:sp>
      <p:sp>
        <p:nvSpPr>
          <p:cNvPr id="4" name="Text 1"/>
          <p:cNvSpPr/>
          <p:nvPr/>
        </p:nvSpPr>
        <p:spPr>
          <a:xfrm>
            <a:off x="6280190" y="5339477"/>
            <a:ext cx="7556421" cy="1582318"/>
          </a:xfrm>
          <a:prstGeom prst="rect">
            <a:avLst/>
          </a:prstGeom>
          <a:noFill/>
          <a:ln/>
        </p:spPr>
        <p:txBody>
          <a:bodyPr wrap="square" lIns="0" tIns="0" rIns="0" bIns="0" rtlCol="0" anchor="t"/>
          <a:lstStyle/>
          <a:p>
            <a:pPr marL="0" indent="0" algn="l">
              <a:lnSpc>
                <a:spcPts val="2850"/>
              </a:lnSpc>
              <a:buNone/>
            </a:pPr>
            <a:r>
              <a:rPr lang="en-US" sz="2400" b="1" dirty="0">
                <a:solidFill>
                  <a:srgbClr val="151617"/>
                </a:solidFill>
                <a:latin typeface="Inconsolata" pitchFamily="34" charset="0"/>
                <a:ea typeface="Inconsolata" pitchFamily="34" charset="-122"/>
              </a:rPr>
              <a:t>oleh: </a:t>
            </a:r>
          </a:p>
          <a:p>
            <a:pPr marL="0" indent="0" algn="l">
              <a:lnSpc>
                <a:spcPts val="2850"/>
              </a:lnSpc>
              <a:buNone/>
            </a:pPr>
            <a:r>
              <a:rPr lang="en-US" sz="2400" dirty="0">
                <a:solidFill>
                  <a:srgbClr val="151617"/>
                </a:solidFill>
                <a:latin typeface="Inconsolata" pitchFamily="34" charset="0"/>
                <a:ea typeface="Inconsolata" pitchFamily="34" charset="-122"/>
              </a:rPr>
              <a:t>NAMA: Gracia Siska </a:t>
            </a:r>
            <a:r>
              <a:rPr lang="en-US" sz="2400" dirty="0" err="1">
                <a:solidFill>
                  <a:srgbClr val="151617"/>
                </a:solidFill>
                <a:latin typeface="Inconsolata" pitchFamily="34" charset="0"/>
                <a:ea typeface="Inconsolata" pitchFamily="34" charset="-122"/>
              </a:rPr>
              <a:t>Adelweis</a:t>
            </a:r>
            <a:r>
              <a:rPr lang="en-US" sz="2400" dirty="0">
                <a:solidFill>
                  <a:srgbClr val="151617"/>
                </a:solidFill>
                <a:latin typeface="Inconsolata" pitchFamily="34" charset="0"/>
                <a:ea typeface="Inconsolata" pitchFamily="34" charset="-122"/>
              </a:rPr>
              <a:t> </a:t>
            </a:r>
            <a:r>
              <a:rPr lang="en-US" sz="2400" dirty="0" err="1">
                <a:solidFill>
                  <a:srgbClr val="151617"/>
                </a:solidFill>
                <a:latin typeface="Inconsolata" pitchFamily="34" charset="0"/>
                <a:ea typeface="Inconsolata" pitchFamily="34" charset="-122"/>
              </a:rPr>
              <a:t>Purba</a:t>
            </a:r>
            <a:endParaRPr lang="en-US" sz="2400" dirty="0">
              <a:solidFill>
                <a:srgbClr val="151617"/>
              </a:solidFill>
              <a:latin typeface="Inconsolata" pitchFamily="34" charset="0"/>
              <a:ea typeface="Inconsolata" pitchFamily="34" charset="-122"/>
            </a:endParaRPr>
          </a:p>
          <a:p>
            <a:pPr marL="0" indent="0" algn="l">
              <a:lnSpc>
                <a:spcPts val="2850"/>
              </a:lnSpc>
              <a:buNone/>
            </a:pPr>
            <a:r>
              <a:rPr lang="en-US" sz="2400" dirty="0">
                <a:solidFill>
                  <a:srgbClr val="151617"/>
                </a:solidFill>
                <a:latin typeface="Inconsolata" pitchFamily="34" charset="0"/>
                <a:ea typeface="Inconsolata" pitchFamily="34" charset="-122"/>
              </a:rPr>
              <a:t>NIM : 2022340350008</a:t>
            </a:r>
          </a:p>
          <a:p>
            <a:pPr marL="0" indent="0" algn="l">
              <a:lnSpc>
                <a:spcPts val="2850"/>
              </a:lnSpc>
              <a:buNone/>
            </a:pPr>
            <a:r>
              <a:rPr lang="en-US" sz="2400" dirty="0" err="1">
                <a:solidFill>
                  <a:srgbClr val="151617"/>
                </a:solidFill>
                <a:latin typeface="Inconsolata" pitchFamily="34" charset="0"/>
                <a:ea typeface="Inconsolata" pitchFamily="34" charset="-122"/>
              </a:rPr>
              <a:t>Dossen</a:t>
            </a:r>
            <a:r>
              <a:rPr lang="en-US" sz="2400" dirty="0">
                <a:solidFill>
                  <a:srgbClr val="151617"/>
                </a:solidFill>
                <a:latin typeface="Inconsolata" pitchFamily="34" charset="0"/>
                <a:ea typeface="Inconsolata" pitchFamily="34" charset="-122"/>
              </a:rPr>
              <a:t> </a:t>
            </a:r>
            <a:r>
              <a:rPr lang="en-US" sz="2400" dirty="0" err="1">
                <a:solidFill>
                  <a:srgbClr val="151617"/>
                </a:solidFill>
                <a:latin typeface="Inconsolata" pitchFamily="34" charset="0"/>
                <a:ea typeface="Inconsolata" pitchFamily="34" charset="-122"/>
              </a:rPr>
              <a:t>Pengampu</a:t>
            </a:r>
            <a:r>
              <a:rPr lang="en-US" sz="2400" dirty="0">
                <a:solidFill>
                  <a:srgbClr val="151617"/>
                </a:solidFill>
                <a:latin typeface="Inconsolata" pitchFamily="34" charset="0"/>
                <a:ea typeface="Inconsolata" pitchFamily="34" charset="-122"/>
              </a:rPr>
              <a:t> : Drs. Suyadi, Ak., </a:t>
            </a:r>
            <a:r>
              <a:rPr lang="en-US" sz="2400" dirty="0" err="1">
                <a:solidFill>
                  <a:srgbClr val="151617"/>
                </a:solidFill>
                <a:latin typeface="Inconsolata" pitchFamily="34" charset="0"/>
                <a:ea typeface="Inconsolata" pitchFamily="34" charset="-122"/>
              </a:rPr>
              <a:t>M.Com</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52582" y="694134"/>
            <a:ext cx="6904792" cy="466249"/>
          </a:xfrm>
          <a:prstGeom prst="rect">
            <a:avLst/>
          </a:prstGeom>
          <a:noFill/>
          <a:ln/>
        </p:spPr>
        <p:txBody>
          <a:bodyPr wrap="none" lIns="0" tIns="0" rIns="0" bIns="0" rtlCol="0" anchor="t"/>
          <a:lstStyle/>
          <a:p>
            <a:pPr marL="0" indent="0" algn="l">
              <a:lnSpc>
                <a:spcPts val="3650"/>
              </a:lnSpc>
              <a:buNone/>
            </a:pPr>
            <a:r>
              <a:rPr lang="en-US" sz="2900" b="1" dirty="0">
                <a:solidFill>
                  <a:srgbClr val="151617"/>
                </a:solidFill>
                <a:latin typeface="Montserrat Black" pitchFamily="34" charset="0"/>
                <a:ea typeface="Montserrat Black" pitchFamily="34" charset="-122"/>
                <a:cs typeface="Montserrat Black" pitchFamily="34" charset="-120"/>
              </a:rPr>
              <a:t>Kesimpulan dan Arah Masa Depan</a:t>
            </a:r>
            <a:endParaRPr lang="en-US" sz="2900" dirty="0"/>
          </a:p>
        </p:txBody>
      </p:sp>
      <p:sp>
        <p:nvSpPr>
          <p:cNvPr id="4" name="Text 1"/>
          <p:cNvSpPr/>
          <p:nvPr/>
        </p:nvSpPr>
        <p:spPr>
          <a:xfrm>
            <a:off x="652582" y="1440061"/>
            <a:ext cx="7838837" cy="1491258"/>
          </a:xfrm>
          <a:prstGeom prst="rect">
            <a:avLst/>
          </a:prstGeom>
          <a:noFill/>
          <a:ln/>
        </p:spPr>
        <p:txBody>
          <a:bodyPr wrap="square" lIns="0" tIns="0" rIns="0" bIns="0" rtlCol="0" anchor="t"/>
          <a:lstStyle/>
          <a:p>
            <a:pPr marL="0" indent="0" algn="l">
              <a:lnSpc>
                <a:spcPts val="2300"/>
              </a:lnSpc>
              <a:buNone/>
            </a:pPr>
            <a:r>
              <a:rPr lang="en-US" sz="1450" dirty="0">
                <a:solidFill>
                  <a:srgbClr val="151617"/>
                </a:solidFill>
                <a:latin typeface="Inconsolata" pitchFamily="34" charset="0"/>
                <a:ea typeface="Inconsolata" pitchFamily="34" charset="-122"/>
                <a:cs typeface="Inconsolata" pitchFamily="34" charset="-120"/>
              </a:rPr>
              <a:t>Harmonisasi akuntansi internasional merupakan proses kompleks yang melibatkan negosiasi berkelanjutan antara enam kelompok stakeholder utama dengan prioritas berbeda. Kesuksesan reformasi akuntansi global memerlukan:</a:t>
            </a:r>
            <a:endParaRPr lang="en-US" sz="1450" dirty="0"/>
          </a:p>
        </p:txBody>
      </p:sp>
      <p:sp>
        <p:nvSpPr>
          <p:cNvPr id="5" name="Shape 2"/>
          <p:cNvSpPr/>
          <p:nvPr/>
        </p:nvSpPr>
        <p:spPr>
          <a:xfrm>
            <a:off x="652582" y="3420785"/>
            <a:ext cx="3826193" cy="1973342"/>
          </a:xfrm>
          <a:prstGeom prst="roundRect">
            <a:avLst>
              <a:gd name="adj" fmla="val 5561"/>
            </a:avLst>
          </a:prstGeom>
          <a:solidFill>
            <a:srgbClr val="F8ECE4"/>
          </a:solidFill>
          <a:ln/>
          <a:effectLst>
            <a:outerShdw dist="16510" dir="2700000" algn="bl" rotWithShape="0">
              <a:srgbClr val="151617">
                <a:alpha val="100000"/>
              </a:srgbClr>
            </a:outerShdw>
          </a:effectLst>
        </p:spPr>
      </p:sp>
      <p:sp>
        <p:nvSpPr>
          <p:cNvPr id="6" name="Shape 3"/>
          <p:cNvSpPr/>
          <p:nvPr/>
        </p:nvSpPr>
        <p:spPr>
          <a:xfrm>
            <a:off x="652582" y="3397925"/>
            <a:ext cx="3826193" cy="91440"/>
          </a:xfrm>
          <a:prstGeom prst="roundRect">
            <a:avLst>
              <a:gd name="adj" fmla="val 10000"/>
            </a:avLst>
          </a:prstGeom>
          <a:solidFill>
            <a:srgbClr val="151617"/>
          </a:solidFill>
          <a:ln/>
        </p:spPr>
      </p:sp>
      <p:sp>
        <p:nvSpPr>
          <p:cNvPr id="7" name="Shape 4"/>
          <p:cNvSpPr/>
          <p:nvPr/>
        </p:nvSpPr>
        <p:spPr>
          <a:xfrm>
            <a:off x="2286000" y="3141107"/>
            <a:ext cx="559356" cy="559356"/>
          </a:xfrm>
          <a:prstGeom prst="roundRect">
            <a:avLst>
              <a:gd name="adj" fmla="val 163474"/>
            </a:avLst>
          </a:prstGeom>
          <a:solidFill>
            <a:srgbClr val="151617"/>
          </a:solidFill>
          <a:ln/>
        </p:spPr>
      </p:sp>
      <p:sp>
        <p:nvSpPr>
          <p:cNvPr id="8" name="Text 5"/>
          <p:cNvSpPr/>
          <p:nvPr/>
        </p:nvSpPr>
        <p:spPr>
          <a:xfrm>
            <a:off x="2453759" y="3280886"/>
            <a:ext cx="223718" cy="279678"/>
          </a:xfrm>
          <a:prstGeom prst="rect">
            <a:avLst/>
          </a:prstGeom>
          <a:noFill/>
          <a:ln/>
        </p:spPr>
        <p:txBody>
          <a:bodyPr wrap="none" lIns="0" tIns="0" rIns="0" bIns="0" rtlCol="0" anchor="t"/>
          <a:lstStyle/>
          <a:p>
            <a:pPr marL="0" indent="0" algn="l">
              <a:lnSpc>
                <a:spcPts val="2800"/>
              </a:lnSpc>
              <a:buNone/>
            </a:pPr>
            <a:r>
              <a:rPr lang="en-US" sz="1750" b="1" dirty="0">
                <a:solidFill>
                  <a:srgbClr val="FFFFFF"/>
                </a:solidFill>
                <a:latin typeface="Montserrat Black" pitchFamily="34" charset="0"/>
                <a:ea typeface="Montserrat Black" pitchFamily="34" charset="-122"/>
                <a:cs typeface="Montserrat Black" pitchFamily="34" charset="-120"/>
              </a:rPr>
              <a:t>1</a:t>
            </a:r>
            <a:endParaRPr lang="en-US" sz="1750" dirty="0"/>
          </a:p>
        </p:txBody>
      </p:sp>
      <p:sp>
        <p:nvSpPr>
          <p:cNvPr id="9" name="Text 6"/>
          <p:cNvSpPr/>
          <p:nvPr/>
        </p:nvSpPr>
        <p:spPr>
          <a:xfrm>
            <a:off x="861893" y="3886914"/>
            <a:ext cx="2331006" cy="291346"/>
          </a:xfrm>
          <a:prstGeom prst="rect">
            <a:avLst/>
          </a:prstGeom>
          <a:noFill/>
          <a:ln/>
        </p:spPr>
        <p:txBody>
          <a:bodyPr wrap="none" lIns="0" tIns="0" rIns="0" bIns="0" rtlCol="0" anchor="t"/>
          <a:lstStyle/>
          <a:p>
            <a:pPr marL="0" indent="0" algn="l">
              <a:lnSpc>
                <a:spcPts val="2250"/>
              </a:lnSpc>
              <a:buNone/>
            </a:pPr>
            <a:r>
              <a:rPr lang="en-US" sz="1800" b="1" dirty="0">
                <a:solidFill>
                  <a:srgbClr val="151617"/>
                </a:solidFill>
                <a:latin typeface="Montserrat Black" pitchFamily="34" charset="0"/>
                <a:ea typeface="Montserrat Black" pitchFamily="34" charset="-122"/>
                <a:cs typeface="Montserrat Black" pitchFamily="34" charset="-120"/>
              </a:rPr>
              <a:t>Dialog Inklusif</a:t>
            </a:r>
            <a:endParaRPr lang="en-US" sz="1800" dirty="0"/>
          </a:p>
        </p:txBody>
      </p:sp>
      <p:sp>
        <p:nvSpPr>
          <p:cNvPr id="10" name="Text 7"/>
          <p:cNvSpPr/>
          <p:nvPr/>
        </p:nvSpPr>
        <p:spPr>
          <a:xfrm>
            <a:off x="861893" y="4290060"/>
            <a:ext cx="3407569" cy="894755"/>
          </a:xfrm>
          <a:prstGeom prst="rect">
            <a:avLst/>
          </a:prstGeom>
          <a:noFill/>
          <a:ln/>
        </p:spPr>
        <p:txBody>
          <a:bodyPr wrap="square" lIns="0" tIns="0" rIns="0" bIns="0" rtlCol="0" anchor="t"/>
          <a:lstStyle/>
          <a:p>
            <a:pPr marL="0" indent="0" algn="l">
              <a:lnSpc>
                <a:spcPts val="2300"/>
              </a:lnSpc>
              <a:buNone/>
            </a:pPr>
            <a:r>
              <a:rPr lang="en-US" sz="1450" dirty="0">
                <a:solidFill>
                  <a:srgbClr val="151617"/>
                </a:solidFill>
                <a:latin typeface="Inconsolata" pitchFamily="34" charset="0"/>
                <a:ea typeface="Inconsolata" pitchFamily="34" charset="-122"/>
                <a:cs typeface="Inconsolata" pitchFamily="34" charset="-120"/>
              </a:rPr>
              <a:t>Melibatkan semua pemangku kepentingan dalam pengembangan standar internasional</a:t>
            </a:r>
            <a:endParaRPr lang="en-US" sz="1450" dirty="0"/>
          </a:p>
        </p:txBody>
      </p:sp>
      <p:sp>
        <p:nvSpPr>
          <p:cNvPr id="11" name="Shape 8"/>
          <p:cNvSpPr/>
          <p:nvPr/>
        </p:nvSpPr>
        <p:spPr>
          <a:xfrm>
            <a:off x="4665226" y="3420785"/>
            <a:ext cx="3826193" cy="1973342"/>
          </a:xfrm>
          <a:prstGeom prst="roundRect">
            <a:avLst>
              <a:gd name="adj" fmla="val 5561"/>
            </a:avLst>
          </a:prstGeom>
          <a:solidFill>
            <a:srgbClr val="F8ECE4"/>
          </a:solidFill>
          <a:ln/>
          <a:effectLst>
            <a:outerShdw dist="16510" dir="2700000" algn="bl" rotWithShape="0">
              <a:srgbClr val="151617">
                <a:alpha val="100000"/>
              </a:srgbClr>
            </a:outerShdw>
          </a:effectLst>
        </p:spPr>
      </p:sp>
      <p:sp>
        <p:nvSpPr>
          <p:cNvPr id="12" name="Shape 9"/>
          <p:cNvSpPr/>
          <p:nvPr/>
        </p:nvSpPr>
        <p:spPr>
          <a:xfrm>
            <a:off x="4665226" y="3397925"/>
            <a:ext cx="3826193" cy="91440"/>
          </a:xfrm>
          <a:prstGeom prst="roundRect">
            <a:avLst>
              <a:gd name="adj" fmla="val 10000"/>
            </a:avLst>
          </a:prstGeom>
          <a:solidFill>
            <a:srgbClr val="151617"/>
          </a:solidFill>
          <a:ln/>
        </p:spPr>
      </p:sp>
      <p:sp>
        <p:nvSpPr>
          <p:cNvPr id="13" name="Shape 10"/>
          <p:cNvSpPr/>
          <p:nvPr/>
        </p:nvSpPr>
        <p:spPr>
          <a:xfrm>
            <a:off x="6298644" y="3141107"/>
            <a:ext cx="559356" cy="559356"/>
          </a:xfrm>
          <a:prstGeom prst="roundRect">
            <a:avLst>
              <a:gd name="adj" fmla="val 163474"/>
            </a:avLst>
          </a:prstGeom>
          <a:solidFill>
            <a:srgbClr val="151617"/>
          </a:solidFill>
          <a:ln/>
        </p:spPr>
      </p:sp>
      <p:sp>
        <p:nvSpPr>
          <p:cNvPr id="14" name="Text 11"/>
          <p:cNvSpPr/>
          <p:nvPr/>
        </p:nvSpPr>
        <p:spPr>
          <a:xfrm>
            <a:off x="6466403" y="3280886"/>
            <a:ext cx="223718" cy="279678"/>
          </a:xfrm>
          <a:prstGeom prst="rect">
            <a:avLst/>
          </a:prstGeom>
          <a:noFill/>
          <a:ln/>
        </p:spPr>
        <p:txBody>
          <a:bodyPr wrap="none" lIns="0" tIns="0" rIns="0" bIns="0" rtlCol="0" anchor="t"/>
          <a:lstStyle/>
          <a:p>
            <a:pPr marL="0" indent="0" algn="l">
              <a:lnSpc>
                <a:spcPts val="2800"/>
              </a:lnSpc>
              <a:buNone/>
            </a:pPr>
            <a:r>
              <a:rPr lang="en-US" sz="1750" b="1" dirty="0">
                <a:solidFill>
                  <a:srgbClr val="FFFFFF"/>
                </a:solidFill>
                <a:latin typeface="Montserrat Black" pitchFamily="34" charset="0"/>
                <a:ea typeface="Montserrat Black" pitchFamily="34" charset="-122"/>
                <a:cs typeface="Montserrat Black" pitchFamily="34" charset="-120"/>
              </a:rPr>
              <a:t>2</a:t>
            </a:r>
            <a:endParaRPr lang="en-US" sz="1750" dirty="0"/>
          </a:p>
        </p:txBody>
      </p:sp>
      <p:sp>
        <p:nvSpPr>
          <p:cNvPr id="15" name="Text 12"/>
          <p:cNvSpPr/>
          <p:nvPr/>
        </p:nvSpPr>
        <p:spPr>
          <a:xfrm>
            <a:off x="4874538" y="3886914"/>
            <a:ext cx="3325297" cy="291346"/>
          </a:xfrm>
          <a:prstGeom prst="rect">
            <a:avLst/>
          </a:prstGeom>
          <a:noFill/>
          <a:ln/>
        </p:spPr>
        <p:txBody>
          <a:bodyPr wrap="none" lIns="0" tIns="0" rIns="0" bIns="0" rtlCol="0" anchor="t"/>
          <a:lstStyle/>
          <a:p>
            <a:pPr marL="0" indent="0" algn="l">
              <a:lnSpc>
                <a:spcPts val="2250"/>
              </a:lnSpc>
              <a:buNone/>
            </a:pPr>
            <a:r>
              <a:rPr lang="en-US" sz="1800" b="1" dirty="0">
                <a:solidFill>
                  <a:srgbClr val="151617"/>
                </a:solidFill>
                <a:latin typeface="Montserrat Black" pitchFamily="34" charset="0"/>
                <a:ea typeface="Montserrat Black" pitchFamily="34" charset="-122"/>
                <a:cs typeface="Montserrat Black" pitchFamily="34" charset="-120"/>
              </a:rPr>
              <a:t>Fleksibilitas Implementasi</a:t>
            </a:r>
            <a:endParaRPr lang="en-US" sz="1800" dirty="0"/>
          </a:p>
        </p:txBody>
      </p:sp>
      <p:sp>
        <p:nvSpPr>
          <p:cNvPr id="16" name="Text 13"/>
          <p:cNvSpPr/>
          <p:nvPr/>
        </p:nvSpPr>
        <p:spPr>
          <a:xfrm>
            <a:off x="4874538" y="4290060"/>
            <a:ext cx="3407569" cy="894755"/>
          </a:xfrm>
          <a:prstGeom prst="rect">
            <a:avLst/>
          </a:prstGeom>
          <a:noFill/>
          <a:ln/>
        </p:spPr>
        <p:txBody>
          <a:bodyPr wrap="square" lIns="0" tIns="0" rIns="0" bIns="0" rtlCol="0" anchor="t"/>
          <a:lstStyle/>
          <a:p>
            <a:pPr marL="0" indent="0" algn="l">
              <a:lnSpc>
                <a:spcPts val="2300"/>
              </a:lnSpc>
              <a:buNone/>
            </a:pPr>
            <a:r>
              <a:rPr lang="en-US" sz="1450" dirty="0">
                <a:solidFill>
                  <a:srgbClr val="151617"/>
                </a:solidFill>
                <a:latin typeface="Inconsolata" pitchFamily="34" charset="0"/>
                <a:ea typeface="Inconsolata" pitchFamily="34" charset="-122"/>
                <a:cs typeface="Inconsolata" pitchFamily="34" charset="-120"/>
              </a:rPr>
              <a:t>Memungkinkan adaptasi lokal yang konsisten dengan prinsip-prinsip fundamental standar global</a:t>
            </a:r>
            <a:endParaRPr lang="en-US" sz="1450" dirty="0"/>
          </a:p>
        </p:txBody>
      </p:sp>
      <p:sp>
        <p:nvSpPr>
          <p:cNvPr id="17" name="Shape 14"/>
          <p:cNvSpPr/>
          <p:nvPr/>
        </p:nvSpPr>
        <p:spPr>
          <a:xfrm>
            <a:off x="652582" y="5860256"/>
            <a:ext cx="7838837" cy="1675090"/>
          </a:xfrm>
          <a:prstGeom prst="roundRect">
            <a:avLst>
              <a:gd name="adj" fmla="val 6551"/>
            </a:avLst>
          </a:prstGeom>
          <a:solidFill>
            <a:srgbClr val="F8ECE4"/>
          </a:solidFill>
          <a:ln/>
          <a:effectLst>
            <a:outerShdw dist="16510" dir="2700000" algn="bl" rotWithShape="0">
              <a:srgbClr val="151617">
                <a:alpha val="100000"/>
              </a:srgbClr>
            </a:outerShdw>
          </a:effectLst>
        </p:spPr>
      </p:sp>
      <p:sp>
        <p:nvSpPr>
          <p:cNvPr id="18" name="Shape 15"/>
          <p:cNvSpPr/>
          <p:nvPr/>
        </p:nvSpPr>
        <p:spPr>
          <a:xfrm>
            <a:off x="652582" y="5837396"/>
            <a:ext cx="7838837" cy="91440"/>
          </a:xfrm>
          <a:prstGeom prst="roundRect">
            <a:avLst>
              <a:gd name="adj" fmla="val 10000"/>
            </a:avLst>
          </a:prstGeom>
          <a:solidFill>
            <a:srgbClr val="151617"/>
          </a:solidFill>
          <a:ln/>
        </p:spPr>
      </p:sp>
      <p:sp>
        <p:nvSpPr>
          <p:cNvPr id="19" name="Shape 16"/>
          <p:cNvSpPr/>
          <p:nvPr/>
        </p:nvSpPr>
        <p:spPr>
          <a:xfrm>
            <a:off x="4292322" y="5580578"/>
            <a:ext cx="559356" cy="559356"/>
          </a:xfrm>
          <a:prstGeom prst="roundRect">
            <a:avLst>
              <a:gd name="adj" fmla="val 163474"/>
            </a:avLst>
          </a:prstGeom>
          <a:solidFill>
            <a:srgbClr val="151617"/>
          </a:solidFill>
          <a:ln/>
        </p:spPr>
      </p:sp>
      <p:sp>
        <p:nvSpPr>
          <p:cNvPr id="20" name="Text 17"/>
          <p:cNvSpPr/>
          <p:nvPr/>
        </p:nvSpPr>
        <p:spPr>
          <a:xfrm>
            <a:off x="4460081" y="5720358"/>
            <a:ext cx="223718" cy="279678"/>
          </a:xfrm>
          <a:prstGeom prst="rect">
            <a:avLst/>
          </a:prstGeom>
          <a:noFill/>
          <a:ln/>
        </p:spPr>
        <p:txBody>
          <a:bodyPr wrap="none" lIns="0" tIns="0" rIns="0" bIns="0" rtlCol="0" anchor="t"/>
          <a:lstStyle/>
          <a:p>
            <a:pPr marL="0" indent="0" algn="l">
              <a:lnSpc>
                <a:spcPts val="2800"/>
              </a:lnSpc>
              <a:buNone/>
            </a:pPr>
            <a:r>
              <a:rPr lang="en-US" sz="1750" b="1" dirty="0">
                <a:solidFill>
                  <a:srgbClr val="FFFFFF"/>
                </a:solidFill>
                <a:latin typeface="Montserrat Black" pitchFamily="34" charset="0"/>
                <a:ea typeface="Montserrat Black" pitchFamily="34" charset="-122"/>
                <a:cs typeface="Montserrat Black" pitchFamily="34" charset="-120"/>
              </a:rPr>
              <a:t>3</a:t>
            </a:r>
            <a:endParaRPr lang="en-US" sz="1750" dirty="0"/>
          </a:p>
        </p:txBody>
      </p:sp>
      <p:sp>
        <p:nvSpPr>
          <p:cNvPr id="21" name="Text 18"/>
          <p:cNvSpPr/>
          <p:nvPr/>
        </p:nvSpPr>
        <p:spPr>
          <a:xfrm>
            <a:off x="861893" y="6326386"/>
            <a:ext cx="3783568" cy="291346"/>
          </a:xfrm>
          <a:prstGeom prst="rect">
            <a:avLst/>
          </a:prstGeom>
          <a:noFill/>
          <a:ln/>
        </p:spPr>
        <p:txBody>
          <a:bodyPr wrap="none" lIns="0" tIns="0" rIns="0" bIns="0" rtlCol="0" anchor="t"/>
          <a:lstStyle/>
          <a:p>
            <a:pPr marL="0" indent="0" algn="l">
              <a:lnSpc>
                <a:spcPts val="2250"/>
              </a:lnSpc>
              <a:buNone/>
            </a:pPr>
            <a:r>
              <a:rPr lang="en-US" sz="1800" b="1" dirty="0">
                <a:solidFill>
                  <a:srgbClr val="151617"/>
                </a:solidFill>
                <a:latin typeface="Montserrat Black" pitchFamily="34" charset="0"/>
                <a:ea typeface="Montserrat Black" pitchFamily="34" charset="-122"/>
                <a:cs typeface="Montserrat Black" pitchFamily="34" charset="-120"/>
              </a:rPr>
              <a:t>Pengungkapan Komprehensif</a:t>
            </a:r>
            <a:endParaRPr lang="en-US" sz="1800" dirty="0"/>
          </a:p>
        </p:txBody>
      </p:sp>
      <p:sp>
        <p:nvSpPr>
          <p:cNvPr id="22" name="Text 19"/>
          <p:cNvSpPr/>
          <p:nvPr/>
        </p:nvSpPr>
        <p:spPr>
          <a:xfrm>
            <a:off x="861893" y="6729532"/>
            <a:ext cx="7420213" cy="596503"/>
          </a:xfrm>
          <a:prstGeom prst="rect">
            <a:avLst/>
          </a:prstGeom>
          <a:noFill/>
          <a:ln/>
        </p:spPr>
        <p:txBody>
          <a:bodyPr wrap="square" lIns="0" tIns="0" rIns="0" bIns="0" rtlCol="0" anchor="t"/>
          <a:lstStyle/>
          <a:p>
            <a:pPr marL="0" indent="0" algn="l">
              <a:lnSpc>
                <a:spcPts val="2300"/>
              </a:lnSpc>
              <a:buNone/>
            </a:pPr>
            <a:r>
              <a:rPr lang="en-US" sz="1450" dirty="0">
                <a:solidFill>
                  <a:srgbClr val="151617"/>
                </a:solidFill>
                <a:latin typeface="Inconsolata" pitchFamily="34" charset="0"/>
                <a:ea typeface="Inconsolata" pitchFamily="34" charset="-122"/>
                <a:cs typeface="Inconsolata" pitchFamily="34" charset="-120"/>
              </a:rPr>
              <a:t>Melampaui metrik finansial untuk mencakup dampak sosial, lingkungan, dan tanggung jawab perusahaan</a:t>
            </a:r>
            <a:endParaRPr lang="en-US" sz="14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391013"/>
            <a:ext cx="5595461" cy="566976"/>
          </a:xfrm>
          <a:prstGeom prst="rect">
            <a:avLst/>
          </a:prstGeom>
          <a:noFill/>
          <a:ln/>
        </p:spPr>
        <p:txBody>
          <a:bodyPr wrap="none" lIns="0" tIns="0" rIns="0" bIns="0" rtlCol="0" anchor="t"/>
          <a:lstStyle/>
          <a:p>
            <a:pPr marL="0" indent="0" algn="l">
              <a:lnSpc>
                <a:spcPts val="4450"/>
              </a:lnSpc>
              <a:buNone/>
            </a:pPr>
            <a:r>
              <a:rPr lang="en-US" sz="3550" b="1" dirty="0">
                <a:solidFill>
                  <a:srgbClr val="151617"/>
                </a:solidFill>
                <a:latin typeface="Montserrat Black" pitchFamily="34" charset="0"/>
                <a:ea typeface="Montserrat Black" pitchFamily="34" charset="-122"/>
                <a:cs typeface="Montserrat Black" pitchFamily="34" charset="-120"/>
              </a:rPr>
              <a:t>Konteks dan Relevansi</a:t>
            </a:r>
            <a:endParaRPr lang="en-US" sz="3550" dirty="0"/>
          </a:p>
        </p:txBody>
      </p:sp>
      <p:sp>
        <p:nvSpPr>
          <p:cNvPr id="4" name="Text 1"/>
          <p:cNvSpPr/>
          <p:nvPr/>
        </p:nvSpPr>
        <p:spPr>
          <a:xfrm>
            <a:off x="6280190" y="3298150"/>
            <a:ext cx="7556421" cy="2540318"/>
          </a:xfrm>
          <a:prstGeom prst="rect">
            <a:avLst/>
          </a:prstGeom>
          <a:noFill/>
          <a:ln/>
        </p:spPr>
        <p:txBody>
          <a:bodyPr wrap="square" lIns="0" tIns="0" rIns="0" bIns="0" rtlCol="0" anchor="t"/>
          <a:lstStyle/>
          <a:p>
            <a:pPr marL="0" indent="0" algn="l">
              <a:lnSpc>
                <a:spcPts val="2850"/>
              </a:lnSpc>
              <a:buNone/>
            </a:pPr>
            <a:r>
              <a:rPr lang="en-US" sz="2000" dirty="0">
                <a:solidFill>
                  <a:srgbClr val="151617"/>
                </a:solidFill>
                <a:latin typeface="Inconsolata" pitchFamily="34" charset="0"/>
                <a:ea typeface="Inconsolata" pitchFamily="34" charset="-122"/>
                <a:cs typeface="Inconsolata" pitchFamily="34" charset="-120"/>
              </a:rPr>
              <a:t>	</a:t>
            </a:r>
            <a:r>
              <a:rPr lang="en-US" sz="2000" dirty="0" err="1">
                <a:solidFill>
                  <a:srgbClr val="151617"/>
                </a:solidFill>
                <a:latin typeface="Inconsolata" pitchFamily="34" charset="0"/>
                <a:ea typeface="Inconsolata" pitchFamily="34" charset="-122"/>
                <a:cs typeface="Inconsolata" pitchFamily="34" charset="-120"/>
              </a:rPr>
              <a:t>Harmonisasi</a:t>
            </a:r>
            <a:r>
              <a:rPr lang="en-US" sz="2000" dirty="0">
                <a:solidFill>
                  <a:srgbClr val="151617"/>
                </a:solidFill>
                <a:latin typeface="Inconsolata" pitchFamily="34" charset="0"/>
                <a:ea typeface="Inconsolata" pitchFamily="34" charset="-122"/>
                <a:cs typeface="Inconsolata" pitchFamily="34" charset="-120"/>
              </a:rPr>
              <a:t> akuntansi internasional merupakan isu krusial yang melibatkan berbagai pemangku kepentingan dengan kepentingan berbeda. Reformasi ini berdampak pada transparansi finansial, kepercayaan pasar, dan kebijakan ekonomi global. Presentasi ini menganalisis perspektif enam kelompok stakeholder utama dalam debat harmonisasi standar akuntansi dan pengungkapan informasi keuangan.</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484126"/>
            <a:ext cx="8980408" cy="566976"/>
          </a:xfrm>
          <a:prstGeom prst="rect">
            <a:avLst/>
          </a:prstGeom>
          <a:noFill/>
          <a:ln/>
        </p:spPr>
        <p:txBody>
          <a:bodyPr wrap="none" lIns="0" tIns="0" rIns="0" bIns="0" rtlCol="0" anchor="t"/>
          <a:lstStyle/>
          <a:p>
            <a:pPr marL="0" indent="0" algn="l">
              <a:lnSpc>
                <a:spcPts val="4450"/>
              </a:lnSpc>
              <a:buNone/>
            </a:pPr>
            <a:r>
              <a:rPr lang="en-US" sz="3550" b="1" dirty="0">
                <a:solidFill>
                  <a:srgbClr val="151617"/>
                </a:solidFill>
                <a:latin typeface="Montserrat Black" pitchFamily="34" charset="0"/>
                <a:ea typeface="Montserrat Black" pitchFamily="34" charset="-122"/>
                <a:cs typeface="Montserrat Black" pitchFamily="34" charset="-120"/>
              </a:rPr>
              <a:t>Pemerintah dan Kepentingan Publik</a:t>
            </a:r>
            <a:endParaRPr lang="en-US" sz="3550" dirty="0"/>
          </a:p>
        </p:txBody>
      </p:sp>
      <p:sp>
        <p:nvSpPr>
          <p:cNvPr id="4" name="Text 1"/>
          <p:cNvSpPr/>
          <p:nvPr/>
        </p:nvSpPr>
        <p:spPr>
          <a:xfrm>
            <a:off x="793790" y="461807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Prioritas Utama</a:t>
            </a:r>
            <a:endParaRPr lang="en-US" sz="2200" dirty="0"/>
          </a:p>
        </p:txBody>
      </p:sp>
      <p:sp>
        <p:nvSpPr>
          <p:cNvPr id="5" name="Text 2"/>
          <p:cNvSpPr/>
          <p:nvPr/>
        </p:nvSpPr>
        <p:spPr>
          <a:xfrm>
            <a:off x="793790" y="519922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1617"/>
                </a:solidFill>
                <a:latin typeface="Inconsolata" pitchFamily="34" charset="0"/>
                <a:ea typeface="Inconsolata" pitchFamily="34" charset="-122"/>
                <a:cs typeface="Inconsolata" pitchFamily="34" charset="-120"/>
              </a:rPr>
              <a:t>Stabilitas ekonomi nasional</a:t>
            </a:r>
            <a:endParaRPr lang="en-US" sz="1750" dirty="0"/>
          </a:p>
        </p:txBody>
      </p:sp>
      <p:sp>
        <p:nvSpPr>
          <p:cNvPr id="6" name="Text 3"/>
          <p:cNvSpPr/>
          <p:nvPr/>
        </p:nvSpPr>
        <p:spPr>
          <a:xfrm>
            <a:off x="793790" y="5641419"/>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1617"/>
                </a:solidFill>
                <a:latin typeface="Inconsolata" pitchFamily="34" charset="0"/>
                <a:ea typeface="Inconsolata" pitchFamily="34" charset="-122"/>
                <a:cs typeface="Inconsolata" pitchFamily="34" charset="-120"/>
              </a:rPr>
              <a:t>Perlindungan konsumen dan investor lokal</a:t>
            </a:r>
            <a:endParaRPr lang="en-US" sz="1750" dirty="0"/>
          </a:p>
        </p:txBody>
      </p:sp>
      <p:sp>
        <p:nvSpPr>
          <p:cNvPr id="7" name="Text 4"/>
          <p:cNvSpPr/>
          <p:nvPr/>
        </p:nvSpPr>
        <p:spPr>
          <a:xfrm>
            <a:off x="793790" y="608361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1617"/>
                </a:solidFill>
                <a:latin typeface="Inconsolata" pitchFamily="34" charset="0"/>
                <a:ea typeface="Inconsolata" pitchFamily="34" charset="-122"/>
                <a:cs typeface="Inconsolata" pitchFamily="34" charset="-120"/>
              </a:rPr>
              <a:t>Kebijakan regulasi yang independen</a:t>
            </a:r>
            <a:endParaRPr lang="en-US" sz="1750" dirty="0"/>
          </a:p>
        </p:txBody>
      </p:sp>
      <p:sp>
        <p:nvSpPr>
          <p:cNvPr id="8" name="Text 5"/>
          <p:cNvSpPr/>
          <p:nvPr/>
        </p:nvSpPr>
        <p:spPr>
          <a:xfrm>
            <a:off x="793790" y="6525816"/>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1617"/>
                </a:solidFill>
                <a:latin typeface="Inconsolata" pitchFamily="34" charset="0"/>
                <a:ea typeface="Inconsolata" pitchFamily="34" charset="-122"/>
                <a:cs typeface="Inconsolata" pitchFamily="34" charset="-120"/>
              </a:rPr>
              <a:t>Penerimaan pajak yang optimal</a:t>
            </a:r>
            <a:endParaRPr lang="en-US" sz="1750" dirty="0"/>
          </a:p>
        </p:txBody>
      </p:sp>
      <p:sp>
        <p:nvSpPr>
          <p:cNvPr id="9" name="Text 6"/>
          <p:cNvSpPr/>
          <p:nvPr/>
        </p:nvSpPr>
        <p:spPr>
          <a:xfrm>
            <a:off x="7599521" y="461807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Tantangan</a:t>
            </a:r>
            <a:endParaRPr lang="en-US" sz="2200" dirty="0"/>
          </a:p>
        </p:txBody>
      </p:sp>
      <p:sp>
        <p:nvSpPr>
          <p:cNvPr id="10" name="Text 7"/>
          <p:cNvSpPr/>
          <p:nvPr/>
        </p:nvSpPr>
        <p:spPr>
          <a:xfrm>
            <a:off x="7599521" y="5026751"/>
            <a:ext cx="6244709" cy="2177415"/>
          </a:xfrm>
          <a:prstGeom prst="rect">
            <a:avLst/>
          </a:prstGeom>
          <a:noFill/>
          <a:ln/>
        </p:spPr>
        <p:txBody>
          <a:bodyPr wrap="squar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Pemerintah khawatir harmonisasi global dapat membatasi otonomi regulasi nasional dan mengurangi kemampuan mereka menerapkan kebijakan ekonomi yang disesuaikan dengan kondisi lokal. Standar internasional mungkin tidak mencerminkan karakteristik unik ekonomi masing-masing negara.</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24826" y="746522"/>
            <a:ext cx="7667149" cy="1054894"/>
          </a:xfrm>
          <a:prstGeom prst="rect">
            <a:avLst/>
          </a:prstGeom>
          <a:noFill/>
          <a:ln/>
        </p:spPr>
        <p:txBody>
          <a:bodyPr wrap="square" lIns="0" tIns="0" rIns="0" bIns="0" rtlCol="0" anchor="t"/>
          <a:lstStyle/>
          <a:p>
            <a:pPr marL="0" indent="0" algn="l">
              <a:lnSpc>
                <a:spcPts val="4150"/>
              </a:lnSpc>
              <a:buNone/>
            </a:pPr>
            <a:r>
              <a:rPr lang="en-US" sz="3300" b="1" dirty="0">
                <a:solidFill>
                  <a:srgbClr val="151617"/>
                </a:solidFill>
                <a:latin typeface="Montserrat Black" pitchFamily="34" charset="0"/>
                <a:ea typeface="Montserrat Black" pitchFamily="34" charset="-122"/>
                <a:cs typeface="Montserrat Black" pitchFamily="34" charset="-120"/>
              </a:rPr>
              <a:t>Lembaga Perdagangan, Tenaga Kerja, dan Masyarakat</a:t>
            </a:r>
            <a:endParaRPr lang="en-US" sz="3300" dirty="0"/>
          </a:p>
        </p:txBody>
      </p:sp>
      <p:sp>
        <p:nvSpPr>
          <p:cNvPr id="4" name="Shape 1"/>
          <p:cNvSpPr/>
          <p:nvPr/>
        </p:nvSpPr>
        <p:spPr>
          <a:xfrm>
            <a:off x="6224826" y="2117884"/>
            <a:ext cx="3728085" cy="3248144"/>
          </a:xfrm>
          <a:prstGeom prst="roundRect">
            <a:avLst>
              <a:gd name="adj" fmla="val 282"/>
            </a:avLst>
          </a:prstGeom>
          <a:solidFill>
            <a:srgbClr val="F8ECE4"/>
          </a:solidFill>
          <a:ln w="7620">
            <a:solidFill>
              <a:srgbClr val="151617"/>
            </a:solidFill>
            <a:prstDash val="solid"/>
          </a:ln>
          <a:effectLst>
            <a:outerShdw dist="19050" dir="2700000" algn="bl" rotWithShape="0">
              <a:srgbClr val="151617">
                <a:alpha val="100000"/>
              </a:srgbClr>
            </a:outerShdw>
          </a:effectLst>
        </p:spPr>
      </p:sp>
      <p:sp>
        <p:nvSpPr>
          <p:cNvPr id="5" name="Text 2"/>
          <p:cNvSpPr/>
          <p:nvPr/>
        </p:nvSpPr>
        <p:spPr>
          <a:xfrm>
            <a:off x="6443424" y="2336483"/>
            <a:ext cx="3290887" cy="659130"/>
          </a:xfrm>
          <a:prstGeom prst="rect">
            <a:avLst/>
          </a:prstGeom>
          <a:noFill/>
          <a:ln/>
        </p:spPr>
        <p:txBody>
          <a:bodyPr wrap="square" lIns="0" tIns="0" rIns="0" bIns="0" rtlCol="0" anchor="t"/>
          <a:lstStyle/>
          <a:p>
            <a:pPr marL="0" indent="0" algn="l">
              <a:lnSpc>
                <a:spcPts val="2550"/>
              </a:lnSpc>
              <a:buNone/>
            </a:pPr>
            <a:r>
              <a:rPr lang="en-US" sz="2050" b="1" dirty="0">
                <a:solidFill>
                  <a:srgbClr val="151617"/>
                </a:solidFill>
                <a:latin typeface="Montserrat Black" pitchFamily="34" charset="0"/>
                <a:ea typeface="Montserrat Black" pitchFamily="34" charset="-122"/>
                <a:cs typeface="Montserrat Black" pitchFamily="34" charset="-120"/>
              </a:rPr>
              <a:t>Lembaga Perdagangan</a:t>
            </a:r>
            <a:endParaRPr lang="en-US" sz="2050" dirty="0"/>
          </a:p>
        </p:txBody>
      </p:sp>
      <p:sp>
        <p:nvSpPr>
          <p:cNvPr id="6" name="Text 3"/>
          <p:cNvSpPr/>
          <p:nvPr/>
        </p:nvSpPr>
        <p:spPr>
          <a:xfrm>
            <a:off x="6443424" y="2792611"/>
            <a:ext cx="3290887" cy="2153962"/>
          </a:xfrm>
          <a:prstGeom prst="rect">
            <a:avLst/>
          </a:prstGeom>
          <a:noFill/>
          <a:ln/>
        </p:spPr>
        <p:txBody>
          <a:bodyPr wrap="square" lIns="0" tIns="0" rIns="0" bIns="0" rtlCol="0" anchor="t"/>
          <a:lstStyle/>
          <a:p>
            <a:pPr marL="0" indent="0" algn="l">
              <a:lnSpc>
                <a:spcPts val="2650"/>
              </a:lnSpc>
              <a:buNone/>
            </a:pPr>
            <a:r>
              <a:rPr lang="en-US" sz="1650" dirty="0">
                <a:solidFill>
                  <a:srgbClr val="151617"/>
                </a:solidFill>
                <a:latin typeface="Inconsolata" pitchFamily="34" charset="0"/>
                <a:ea typeface="Inconsolata" pitchFamily="34" charset="-122"/>
                <a:cs typeface="Inconsolata" pitchFamily="34" charset="-120"/>
              </a:rPr>
              <a:t>Mendukung harmonisasi untuk memfasilitasi transaksi bisnis internasional, mengurangi biaya compliance, dan meningkatkan komparabilitas informasi keuangan antar negara.</a:t>
            </a:r>
            <a:endParaRPr lang="en-US" sz="1650" dirty="0"/>
          </a:p>
        </p:txBody>
      </p:sp>
      <p:sp>
        <p:nvSpPr>
          <p:cNvPr id="7" name="Shape 4"/>
          <p:cNvSpPr/>
          <p:nvPr/>
        </p:nvSpPr>
        <p:spPr>
          <a:xfrm>
            <a:off x="10163889" y="2117884"/>
            <a:ext cx="3728085" cy="3248144"/>
          </a:xfrm>
          <a:prstGeom prst="roundRect">
            <a:avLst>
              <a:gd name="adj" fmla="val 282"/>
            </a:avLst>
          </a:prstGeom>
          <a:solidFill>
            <a:srgbClr val="F8ECE4"/>
          </a:solidFill>
          <a:ln w="7620">
            <a:solidFill>
              <a:srgbClr val="151617"/>
            </a:solidFill>
            <a:prstDash val="solid"/>
          </a:ln>
          <a:effectLst>
            <a:outerShdw dist="19050" dir="2700000" algn="bl" rotWithShape="0">
              <a:srgbClr val="151617">
                <a:alpha val="100000"/>
              </a:srgbClr>
            </a:outerShdw>
          </a:effectLst>
        </p:spPr>
      </p:sp>
      <p:sp>
        <p:nvSpPr>
          <p:cNvPr id="8" name="Text 5"/>
          <p:cNvSpPr/>
          <p:nvPr/>
        </p:nvSpPr>
        <p:spPr>
          <a:xfrm>
            <a:off x="10382488" y="2336483"/>
            <a:ext cx="2637473" cy="329565"/>
          </a:xfrm>
          <a:prstGeom prst="rect">
            <a:avLst/>
          </a:prstGeom>
          <a:noFill/>
          <a:ln/>
        </p:spPr>
        <p:txBody>
          <a:bodyPr wrap="none" lIns="0" tIns="0" rIns="0" bIns="0" rtlCol="0" anchor="t"/>
          <a:lstStyle/>
          <a:p>
            <a:pPr marL="0" indent="0" algn="l">
              <a:lnSpc>
                <a:spcPts val="2550"/>
              </a:lnSpc>
              <a:buNone/>
            </a:pPr>
            <a:r>
              <a:rPr lang="en-US" sz="2050" b="1" dirty="0">
                <a:solidFill>
                  <a:srgbClr val="151617"/>
                </a:solidFill>
                <a:latin typeface="Montserrat Black" pitchFamily="34" charset="0"/>
                <a:ea typeface="Montserrat Black" pitchFamily="34" charset="-122"/>
                <a:cs typeface="Montserrat Black" pitchFamily="34" charset="-120"/>
              </a:rPr>
              <a:t>Serikat Pekerja</a:t>
            </a:r>
            <a:endParaRPr lang="en-US" sz="2050" dirty="0"/>
          </a:p>
        </p:txBody>
      </p:sp>
      <p:sp>
        <p:nvSpPr>
          <p:cNvPr id="9" name="Text 6"/>
          <p:cNvSpPr/>
          <p:nvPr/>
        </p:nvSpPr>
        <p:spPr>
          <a:xfrm>
            <a:off x="10382488" y="2792611"/>
            <a:ext cx="3290887" cy="2025253"/>
          </a:xfrm>
          <a:prstGeom prst="rect">
            <a:avLst/>
          </a:prstGeom>
          <a:noFill/>
          <a:ln/>
        </p:spPr>
        <p:txBody>
          <a:bodyPr wrap="square" lIns="0" tIns="0" rIns="0" bIns="0" rtlCol="0" anchor="t"/>
          <a:lstStyle/>
          <a:p>
            <a:pPr marL="0" indent="0" algn="l">
              <a:lnSpc>
                <a:spcPts val="2650"/>
              </a:lnSpc>
              <a:buNone/>
            </a:pPr>
            <a:r>
              <a:rPr lang="en-US" sz="1650" dirty="0">
                <a:solidFill>
                  <a:srgbClr val="151617"/>
                </a:solidFill>
                <a:latin typeface="Inconsolata" pitchFamily="34" charset="0"/>
                <a:ea typeface="Inconsolata" pitchFamily="34" charset="-122"/>
                <a:cs typeface="Inconsolata" pitchFamily="34" charset="-120"/>
              </a:rPr>
              <a:t>Menekankan perlunya transparansi tentang kesejahteraan karyawan, dampak lingkungan, dan tanggung jawab sosial perusahaan dalam laporan keuangan yang terstandar.</a:t>
            </a:r>
            <a:endParaRPr lang="en-US" sz="1650" dirty="0"/>
          </a:p>
        </p:txBody>
      </p:sp>
      <p:sp>
        <p:nvSpPr>
          <p:cNvPr id="10" name="Shape 7"/>
          <p:cNvSpPr/>
          <p:nvPr/>
        </p:nvSpPr>
        <p:spPr>
          <a:xfrm>
            <a:off x="6224826" y="5577007"/>
            <a:ext cx="7667149" cy="1905952"/>
          </a:xfrm>
          <a:prstGeom prst="roundRect">
            <a:avLst>
              <a:gd name="adj" fmla="val 480"/>
            </a:avLst>
          </a:prstGeom>
          <a:solidFill>
            <a:srgbClr val="F8ECE4"/>
          </a:solidFill>
          <a:ln w="7620">
            <a:solidFill>
              <a:srgbClr val="151617"/>
            </a:solidFill>
            <a:prstDash val="solid"/>
          </a:ln>
          <a:effectLst>
            <a:outerShdw dist="19050" dir="2700000" algn="bl" rotWithShape="0">
              <a:srgbClr val="151617">
                <a:alpha val="100000"/>
              </a:srgbClr>
            </a:outerShdw>
          </a:effectLst>
        </p:spPr>
      </p:sp>
      <p:sp>
        <p:nvSpPr>
          <p:cNvPr id="11" name="Text 8"/>
          <p:cNvSpPr/>
          <p:nvPr/>
        </p:nvSpPr>
        <p:spPr>
          <a:xfrm>
            <a:off x="6443424" y="5795605"/>
            <a:ext cx="2673668" cy="329565"/>
          </a:xfrm>
          <a:prstGeom prst="rect">
            <a:avLst/>
          </a:prstGeom>
          <a:noFill/>
          <a:ln/>
        </p:spPr>
        <p:txBody>
          <a:bodyPr wrap="none" lIns="0" tIns="0" rIns="0" bIns="0" rtlCol="0" anchor="t"/>
          <a:lstStyle/>
          <a:p>
            <a:pPr marL="0" indent="0" algn="l">
              <a:lnSpc>
                <a:spcPts val="2550"/>
              </a:lnSpc>
              <a:buNone/>
            </a:pPr>
            <a:r>
              <a:rPr lang="en-US" sz="2050" b="1" dirty="0">
                <a:solidFill>
                  <a:srgbClr val="151617"/>
                </a:solidFill>
                <a:latin typeface="Montserrat Black" pitchFamily="34" charset="0"/>
                <a:ea typeface="Montserrat Black" pitchFamily="34" charset="-122"/>
                <a:cs typeface="Montserrat Black" pitchFamily="34" charset="-120"/>
              </a:rPr>
              <a:t>Masyarakat Umum</a:t>
            </a:r>
            <a:endParaRPr lang="en-US" sz="2050" dirty="0"/>
          </a:p>
        </p:txBody>
      </p:sp>
      <p:sp>
        <p:nvSpPr>
          <p:cNvPr id="12" name="Text 9"/>
          <p:cNvSpPr/>
          <p:nvPr/>
        </p:nvSpPr>
        <p:spPr>
          <a:xfrm>
            <a:off x="6443424" y="6251734"/>
            <a:ext cx="7229951" cy="1012627"/>
          </a:xfrm>
          <a:prstGeom prst="rect">
            <a:avLst/>
          </a:prstGeom>
          <a:noFill/>
          <a:ln/>
        </p:spPr>
        <p:txBody>
          <a:bodyPr wrap="square" lIns="0" tIns="0" rIns="0" bIns="0" rtlCol="0" anchor="t"/>
          <a:lstStyle/>
          <a:p>
            <a:pPr marL="0" indent="0" algn="l">
              <a:lnSpc>
                <a:spcPts val="2650"/>
              </a:lnSpc>
              <a:buNone/>
            </a:pPr>
            <a:r>
              <a:rPr lang="en-US" sz="1650" dirty="0">
                <a:solidFill>
                  <a:srgbClr val="151617"/>
                </a:solidFill>
                <a:latin typeface="Inconsolata" pitchFamily="34" charset="0"/>
                <a:ea typeface="Inconsolata" pitchFamily="34" charset="-122"/>
                <a:cs typeface="Inconsolata" pitchFamily="34" charset="-120"/>
              </a:rPr>
              <a:t>Menuntut akuntabilitas perusahaan terhadap dampak sosial dan lingkungan, tidak hanya kinerja finansial semata dalam standar pengungkapan yang komprehensif.</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1267"/>
          </a:xfrm>
          <a:prstGeom prst="rect">
            <a:avLst/>
          </a:prstGeom>
        </p:spPr>
      </p:pic>
      <p:sp>
        <p:nvSpPr>
          <p:cNvPr id="3" name="Text 0"/>
          <p:cNvSpPr/>
          <p:nvPr/>
        </p:nvSpPr>
        <p:spPr>
          <a:xfrm>
            <a:off x="789503" y="620316"/>
            <a:ext cx="7383066" cy="563880"/>
          </a:xfrm>
          <a:prstGeom prst="rect">
            <a:avLst/>
          </a:prstGeom>
          <a:noFill/>
          <a:ln/>
        </p:spPr>
        <p:txBody>
          <a:bodyPr wrap="none" lIns="0" tIns="0" rIns="0" bIns="0" rtlCol="0" anchor="t"/>
          <a:lstStyle/>
          <a:p>
            <a:pPr marL="0" indent="0" algn="l">
              <a:lnSpc>
                <a:spcPts val="4400"/>
              </a:lnSpc>
              <a:buNone/>
            </a:pPr>
            <a:r>
              <a:rPr lang="en-US" sz="3550" b="1" dirty="0">
                <a:solidFill>
                  <a:srgbClr val="151617"/>
                </a:solidFill>
                <a:latin typeface="Montserrat Black" pitchFamily="34" charset="0"/>
                <a:ea typeface="Montserrat Black" pitchFamily="34" charset="-122"/>
                <a:cs typeface="Montserrat Black" pitchFamily="34" charset="-120"/>
              </a:rPr>
              <a:t>Investor, Banker, dan Kreditor</a:t>
            </a:r>
            <a:endParaRPr lang="en-US" sz="3550" dirty="0"/>
          </a:p>
        </p:txBody>
      </p:sp>
      <p:sp>
        <p:nvSpPr>
          <p:cNvPr id="4" name="Text 1"/>
          <p:cNvSpPr/>
          <p:nvPr/>
        </p:nvSpPr>
        <p:spPr>
          <a:xfrm>
            <a:off x="789503" y="1522452"/>
            <a:ext cx="7564993" cy="721995"/>
          </a:xfrm>
          <a:prstGeom prst="rect">
            <a:avLst/>
          </a:prstGeom>
          <a:noFill/>
          <a:ln/>
        </p:spPr>
        <p:txBody>
          <a:bodyPr wrap="square" lIns="0" tIns="0" rIns="0" bIns="0" rtlCol="0" anchor="t"/>
          <a:lstStyle/>
          <a:p>
            <a:pPr marL="0" indent="0" algn="l">
              <a:lnSpc>
                <a:spcPts val="2800"/>
              </a:lnSpc>
              <a:buNone/>
            </a:pPr>
            <a:r>
              <a:rPr lang="en-US" sz="1750" dirty="0">
                <a:solidFill>
                  <a:srgbClr val="151617"/>
                </a:solidFill>
                <a:latin typeface="Inconsolata" pitchFamily="34" charset="0"/>
                <a:ea typeface="Inconsolata" pitchFamily="34" charset="-122"/>
                <a:cs typeface="Inconsolata" pitchFamily="34" charset="-120"/>
              </a:rPr>
              <a:t>	</a:t>
            </a:r>
            <a:r>
              <a:rPr lang="en-US" sz="1750" dirty="0" err="1">
                <a:solidFill>
                  <a:srgbClr val="151617"/>
                </a:solidFill>
                <a:latin typeface="Inconsolata" pitchFamily="34" charset="0"/>
                <a:ea typeface="Inconsolata" pitchFamily="34" charset="-122"/>
                <a:cs typeface="Inconsolata" pitchFamily="34" charset="-120"/>
              </a:rPr>
              <a:t>Kelompok</a:t>
            </a:r>
            <a:r>
              <a:rPr lang="en-US" sz="1750" dirty="0">
                <a:solidFill>
                  <a:srgbClr val="151617"/>
                </a:solidFill>
                <a:latin typeface="Inconsolata" pitchFamily="34" charset="0"/>
                <a:ea typeface="Inconsolata" pitchFamily="34" charset="-122"/>
                <a:cs typeface="Inconsolata" pitchFamily="34" charset="-120"/>
              </a:rPr>
              <a:t> ini merupakan pengguna utama informasi akuntansi dan memiliki kepentingan yang signifikan terhadap harmonisasi global.</a:t>
            </a:r>
            <a:endParaRPr lang="en-US" sz="1750" dirty="0"/>
          </a:p>
        </p:txBody>
      </p:sp>
      <p:sp>
        <p:nvSpPr>
          <p:cNvPr id="5" name="Shape 2"/>
          <p:cNvSpPr/>
          <p:nvPr/>
        </p:nvSpPr>
        <p:spPr>
          <a:xfrm>
            <a:off x="789503" y="2498169"/>
            <a:ext cx="7564993" cy="2443639"/>
          </a:xfrm>
          <a:prstGeom prst="roundRect">
            <a:avLst>
              <a:gd name="adj" fmla="val 5987"/>
            </a:avLst>
          </a:prstGeom>
          <a:solidFill>
            <a:srgbClr val="F8ECE4"/>
          </a:solidFill>
          <a:ln w="30480">
            <a:solidFill>
              <a:srgbClr val="151617"/>
            </a:solidFill>
            <a:prstDash val="solid"/>
          </a:ln>
          <a:effectLst>
            <a:outerShdw dist="20320" dir="2700000" algn="bl" rotWithShape="0">
              <a:srgbClr val="151617">
                <a:alpha val="100000"/>
              </a:srgbClr>
            </a:outerShdw>
          </a:effectLst>
        </p:spPr>
      </p:sp>
      <p:sp>
        <p:nvSpPr>
          <p:cNvPr id="6" name="Shape 3"/>
          <p:cNvSpPr/>
          <p:nvPr/>
        </p:nvSpPr>
        <p:spPr>
          <a:xfrm>
            <a:off x="759023" y="2498169"/>
            <a:ext cx="121920" cy="2443639"/>
          </a:xfrm>
          <a:prstGeom prst="roundRect">
            <a:avLst>
              <a:gd name="adj" fmla="val 7500"/>
            </a:avLst>
          </a:prstGeom>
          <a:solidFill>
            <a:srgbClr val="151617"/>
          </a:solidFill>
          <a:ln/>
        </p:spPr>
      </p:sp>
      <p:sp>
        <p:nvSpPr>
          <p:cNvPr id="7" name="Text 4"/>
          <p:cNvSpPr/>
          <p:nvPr/>
        </p:nvSpPr>
        <p:spPr>
          <a:xfrm>
            <a:off x="1136928" y="2754154"/>
            <a:ext cx="3260646" cy="352425"/>
          </a:xfrm>
          <a:prstGeom prst="rect">
            <a:avLst/>
          </a:prstGeom>
          <a:noFill/>
          <a:ln/>
        </p:spPr>
        <p:txBody>
          <a:bodyPr wrap="none" lIns="0" tIns="0" rIns="0" bIns="0" rtlCol="0" anchor="t"/>
          <a:lstStyle/>
          <a:p>
            <a:pPr marL="0" indent="0" algn="l">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Investor Institusional</a:t>
            </a:r>
            <a:endParaRPr lang="en-US" sz="2200" dirty="0"/>
          </a:p>
        </p:txBody>
      </p:sp>
      <p:sp>
        <p:nvSpPr>
          <p:cNvPr id="8" name="Text 5"/>
          <p:cNvSpPr/>
          <p:nvPr/>
        </p:nvSpPr>
        <p:spPr>
          <a:xfrm>
            <a:off x="1136928" y="3241834"/>
            <a:ext cx="6961584" cy="1443990"/>
          </a:xfrm>
          <a:prstGeom prst="rect">
            <a:avLst/>
          </a:prstGeom>
          <a:noFill/>
          <a:ln/>
        </p:spPr>
        <p:txBody>
          <a:bodyPr wrap="square" lIns="0" tIns="0" rIns="0" bIns="0" rtlCol="0" anchor="t"/>
          <a:lstStyle/>
          <a:p>
            <a:pPr marL="0" indent="0" algn="l">
              <a:lnSpc>
                <a:spcPts val="2800"/>
              </a:lnSpc>
              <a:buNone/>
            </a:pPr>
            <a:r>
              <a:rPr lang="en-US" sz="1750" dirty="0">
                <a:solidFill>
                  <a:srgbClr val="151617"/>
                </a:solidFill>
                <a:latin typeface="Inconsolata" pitchFamily="34" charset="0"/>
                <a:ea typeface="Inconsolata" pitchFamily="34" charset="-122"/>
                <a:cs typeface="Inconsolata" pitchFamily="34" charset="-120"/>
              </a:rPr>
              <a:t>Menginginkan standar akuntansi yang konsisten dan transparan untuk memudahkan analisis investasi lintas negara, mengurangi risiko informasi asimetris, dan meningkatkan efisiensi alokasi modal global.</a:t>
            </a:r>
            <a:endParaRPr lang="en-US" sz="1750" dirty="0"/>
          </a:p>
        </p:txBody>
      </p:sp>
      <p:sp>
        <p:nvSpPr>
          <p:cNvPr id="9" name="Shape 6"/>
          <p:cNvSpPr/>
          <p:nvPr/>
        </p:nvSpPr>
        <p:spPr>
          <a:xfrm>
            <a:off x="789503" y="5167313"/>
            <a:ext cx="7564993" cy="2443639"/>
          </a:xfrm>
          <a:prstGeom prst="roundRect">
            <a:avLst>
              <a:gd name="adj" fmla="val 5987"/>
            </a:avLst>
          </a:prstGeom>
          <a:solidFill>
            <a:srgbClr val="F8ECE4"/>
          </a:solidFill>
          <a:ln w="30480">
            <a:solidFill>
              <a:srgbClr val="151617"/>
            </a:solidFill>
            <a:prstDash val="solid"/>
          </a:ln>
          <a:effectLst>
            <a:outerShdw dist="20320" dir="2700000" algn="bl" rotWithShape="0">
              <a:srgbClr val="151617">
                <a:alpha val="100000"/>
              </a:srgbClr>
            </a:outerShdw>
          </a:effectLst>
        </p:spPr>
      </p:sp>
      <p:sp>
        <p:nvSpPr>
          <p:cNvPr id="10" name="Shape 7"/>
          <p:cNvSpPr/>
          <p:nvPr/>
        </p:nvSpPr>
        <p:spPr>
          <a:xfrm>
            <a:off x="759023" y="5167313"/>
            <a:ext cx="121920" cy="2443639"/>
          </a:xfrm>
          <a:prstGeom prst="roundRect">
            <a:avLst>
              <a:gd name="adj" fmla="val 7500"/>
            </a:avLst>
          </a:prstGeom>
          <a:solidFill>
            <a:srgbClr val="151617"/>
          </a:solidFill>
          <a:ln/>
        </p:spPr>
      </p:sp>
      <p:sp>
        <p:nvSpPr>
          <p:cNvPr id="11" name="Text 8"/>
          <p:cNvSpPr/>
          <p:nvPr/>
        </p:nvSpPr>
        <p:spPr>
          <a:xfrm>
            <a:off x="1136928" y="5423297"/>
            <a:ext cx="3105388" cy="352425"/>
          </a:xfrm>
          <a:prstGeom prst="rect">
            <a:avLst/>
          </a:prstGeom>
          <a:noFill/>
          <a:ln/>
        </p:spPr>
        <p:txBody>
          <a:bodyPr wrap="none" lIns="0" tIns="0" rIns="0" bIns="0" rtlCol="0" anchor="t"/>
          <a:lstStyle/>
          <a:p>
            <a:pPr marL="0" indent="0" algn="l">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Banker dan Kreditor</a:t>
            </a:r>
            <a:endParaRPr lang="en-US" sz="2200" dirty="0"/>
          </a:p>
        </p:txBody>
      </p:sp>
      <p:sp>
        <p:nvSpPr>
          <p:cNvPr id="12" name="Text 9"/>
          <p:cNvSpPr/>
          <p:nvPr/>
        </p:nvSpPr>
        <p:spPr>
          <a:xfrm>
            <a:off x="1136928" y="5910977"/>
            <a:ext cx="6961584" cy="1443990"/>
          </a:xfrm>
          <a:prstGeom prst="rect">
            <a:avLst/>
          </a:prstGeom>
          <a:noFill/>
          <a:ln/>
        </p:spPr>
        <p:txBody>
          <a:bodyPr wrap="square" lIns="0" tIns="0" rIns="0" bIns="0" rtlCol="0" anchor="t"/>
          <a:lstStyle/>
          <a:p>
            <a:pPr marL="0" indent="0" algn="l">
              <a:lnSpc>
                <a:spcPts val="2800"/>
              </a:lnSpc>
              <a:buNone/>
            </a:pPr>
            <a:r>
              <a:rPr lang="en-US" sz="1750" dirty="0">
                <a:solidFill>
                  <a:srgbClr val="151617"/>
                </a:solidFill>
                <a:latin typeface="Inconsolata" pitchFamily="34" charset="0"/>
                <a:ea typeface="Inconsolata" pitchFamily="34" charset="-122"/>
                <a:cs typeface="Inconsolata" pitchFamily="34" charset="-120"/>
              </a:rPr>
              <a:t>Memerlukan informasi keuangan yang dapat dipercaya dan terstandar untuk penilaian kredit yang akurat, manajemen risiko yang lebih baik, dan pengambilan keputusan pembiayaan yang lebih efisien di pasar internasional.</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601510"/>
            <a:ext cx="5346025" cy="566976"/>
          </a:xfrm>
          <a:prstGeom prst="rect">
            <a:avLst/>
          </a:prstGeom>
          <a:noFill/>
          <a:ln/>
        </p:spPr>
        <p:txBody>
          <a:bodyPr wrap="none" lIns="0" tIns="0" rIns="0" bIns="0" rtlCol="0" anchor="t"/>
          <a:lstStyle/>
          <a:p>
            <a:pPr marL="0" indent="0" algn="l">
              <a:lnSpc>
                <a:spcPts val="4450"/>
              </a:lnSpc>
              <a:buNone/>
            </a:pPr>
            <a:r>
              <a:rPr lang="en-US" sz="3550" b="1" dirty="0">
                <a:solidFill>
                  <a:srgbClr val="151617"/>
                </a:solidFill>
                <a:latin typeface="Montserrat Black" pitchFamily="34" charset="0"/>
                <a:ea typeface="Montserrat Black" pitchFamily="34" charset="-122"/>
                <a:cs typeface="Montserrat Black" pitchFamily="34" charset="-120"/>
              </a:rPr>
              <a:t>Akuntan dan Kreditor</a:t>
            </a:r>
            <a:endParaRPr lang="en-US" sz="3550" dirty="0"/>
          </a:p>
        </p:txBody>
      </p:sp>
      <p:sp>
        <p:nvSpPr>
          <p:cNvPr id="3" name="Text 1"/>
          <p:cNvSpPr/>
          <p:nvPr/>
        </p:nvSpPr>
        <p:spPr>
          <a:xfrm>
            <a:off x="793790" y="2735461"/>
            <a:ext cx="4853583" cy="354330"/>
          </a:xfrm>
          <a:prstGeom prst="rect">
            <a:avLst/>
          </a:prstGeom>
          <a:noFill/>
          <a:ln/>
        </p:spPr>
        <p:txBody>
          <a:bodyPr wrap="none" lIns="0" tIns="0" rIns="0" bIns="0" rtlCol="0" anchor="t"/>
          <a:lstStyle/>
          <a:p>
            <a:pPr marL="0" indent="0" algn="l">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Perspektif Akuntan Profesional</a:t>
            </a:r>
            <a:endParaRPr lang="en-US" sz="2200" dirty="0"/>
          </a:p>
        </p:txBody>
      </p:sp>
      <p:sp>
        <p:nvSpPr>
          <p:cNvPr id="4" name="Text 2"/>
          <p:cNvSpPr/>
          <p:nvPr/>
        </p:nvSpPr>
        <p:spPr>
          <a:xfrm>
            <a:off x="793790" y="3316605"/>
            <a:ext cx="7604284" cy="1814513"/>
          </a:xfrm>
          <a:prstGeom prst="rect">
            <a:avLst/>
          </a:prstGeom>
          <a:noFill/>
          <a:ln/>
        </p:spPr>
        <p:txBody>
          <a:bodyPr wrap="squar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	</a:t>
            </a:r>
            <a:r>
              <a:rPr lang="en-US" sz="1750" dirty="0" err="1">
                <a:solidFill>
                  <a:srgbClr val="151617"/>
                </a:solidFill>
                <a:latin typeface="Inconsolata" pitchFamily="34" charset="0"/>
                <a:ea typeface="Inconsolata" pitchFamily="34" charset="-122"/>
                <a:cs typeface="Inconsolata" pitchFamily="34" charset="-120"/>
              </a:rPr>
              <a:t>Akuntan</a:t>
            </a:r>
            <a:r>
              <a:rPr lang="en-US" sz="1750" dirty="0">
                <a:solidFill>
                  <a:srgbClr val="151617"/>
                </a:solidFill>
                <a:latin typeface="Inconsolata" pitchFamily="34" charset="0"/>
                <a:ea typeface="Inconsolata" pitchFamily="34" charset="-122"/>
                <a:cs typeface="Inconsolata" pitchFamily="34" charset="-120"/>
              </a:rPr>
              <a:t> publik dan firma audit mendukung harmonisasi karena meningkatkan efisiensi operasional mereka dalam praktik multinasional. Namun, mereka juga mengkhawatirkan dampak pada fee struktur dan kompleksitas implementasi standar baru di berbagai yurisdiksi dengan karakteristik bisnis yang heterogen.</a:t>
            </a:r>
            <a:endParaRPr lang="en-US" sz="1750" dirty="0"/>
          </a:p>
        </p:txBody>
      </p:sp>
      <p:sp>
        <p:nvSpPr>
          <p:cNvPr id="5" name="Text 3"/>
          <p:cNvSpPr/>
          <p:nvPr/>
        </p:nvSpPr>
        <p:spPr>
          <a:xfrm>
            <a:off x="782773" y="5335191"/>
            <a:ext cx="7604284" cy="1088708"/>
          </a:xfrm>
          <a:prstGeom prst="rect">
            <a:avLst/>
          </a:prstGeom>
          <a:noFill/>
          <a:ln/>
        </p:spPr>
        <p:txBody>
          <a:bodyPr wrap="squar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	</a:t>
            </a:r>
            <a:r>
              <a:rPr lang="en-US" sz="1750" dirty="0" err="1">
                <a:solidFill>
                  <a:srgbClr val="151617"/>
                </a:solidFill>
                <a:latin typeface="Inconsolata" pitchFamily="34" charset="0"/>
                <a:ea typeface="Inconsolata" pitchFamily="34" charset="-122"/>
                <a:cs typeface="Inconsolata" pitchFamily="34" charset="-120"/>
              </a:rPr>
              <a:t>Kreditor</a:t>
            </a:r>
            <a:r>
              <a:rPr lang="en-US" sz="1750" dirty="0">
                <a:solidFill>
                  <a:srgbClr val="151617"/>
                </a:solidFill>
                <a:latin typeface="Inconsolata" pitchFamily="34" charset="0"/>
                <a:ea typeface="Inconsolata" pitchFamily="34" charset="-122"/>
                <a:cs typeface="Inconsolata" pitchFamily="34" charset="-120"/>
              </a:rPr>
              <a:t> korporat menekankan pentingnya pengungkapan lengkap tentang kewajiban, jaminan, dan risiko finansial untuk melindungi kepentingan mereka dalam struktur keuangan yang semakin kompleks.</a:t>
            </a:r>
            <a:endParaRPr lang="en-US" sz="1750" dirty="0"/>
          </a:p>
        </p:txBody>
      </p:sp>
      <p:pic>
        <p:nvPicPr>
          <p:cNvPr id="6" name="Image 0" descr="preencoded.png"/>
          <p:cNvPicPr>
            <a:picLocks noChangeAspect="1"/>
          </p:cNvPicPr>
          <p:nvPr/>
        </p:nvPicPr>
        <p:blipFill>
          <a:blip r:embed="rId3"/>
          <a:stretch>
            <a:fillRect/>
          </a:stretch>
        </p:blipFill>
        <p:spPr>
          <a:xfrm>
            <a:off x="8959096" y="2763798"/>
            <a:ext cx="2286000" cy="2286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76248" y="542092"/>
            <a:ext cx="5672257" cy="492681"/>
          </a:xfrm>
          <a:prstGeom prst="rect">
            <a:avLst/>
          </a:prstGeom>
          <a:noFill/>
          <a:ln/>
        </p:spPr>
        <p:txBody>
          <a:bodyPr wrap="none" lIns="0" tIns="0" rIns="0" bIns="0" rtlCol="0" anchor="t"/>
          <a:lstStyle/>
          <a:p>
            <a:pPr marL="0" indent="0" algn="l">
              <a:lnSpc>
                <a:spcPts val="3850"/>
              </a:lnSpc>
              <a:buNone/>
            </a:pPr>
            <a:r>
              <a:rPr lang="en-US" sz="3100" b="1" dirty="0">
                <a:solidFill>
                  <a:srgbClr val="151617"/>
                </a:solidFill>
                <a:latin typeface="Montserrat Black" pitchFamily="34" charset="0"/>
                <a:ea typeface="Montserrat Black" pitchFamily="34" charset="-122"/>
                <a:cs typeface="Montserrat Black" pitchFamily="34" charset="-120"/>
              </a:rPr>
              <a:t>Argumen Pro-Harmonisasi</a:t>
            </a:r>
            <a:endParaRPr lang="en-US" sz="3100" dirty="0"/>
          </a:p>
        </p:txBody>
      </p:sp>
      <p:pic>
        <p:nvPicPr>
          <p:cNvPr id="4"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0186" y="1336417"/>
            <a:ext cx="295632" cy="295632"/>
          </a:xfrm>
          <a:prstGeom prst="rect">
            <a:avLst/>
          </a:prstGeom>
        </p:spPr>
      </p:pic>
      <p:sp>
        <p:nvSpPr>
          <p:cNvPr id="5" name="Text 1"/>
          <p:cNvSpPr/>
          <p:nvPr/>
        </p:nvSpPr>
        <p:spPr>
          <a:xfrm>
            <a:off x="6816804" y="1330404"/>
            <a:ext cx="2932509" cy="308015"/>
          </a:xfrm>
          <a:prstGeom prst="rect">
            <a:avLst/>
          </a:prstGeom>
          <a:noFill/>
          <a:ln/>
        </p:spPr>
        <p:txBody>
          <a:bodyPr wrap="none" lIns="0" tIns="0" rIns="0" bIns="0" rtlCol="0" anchor="t"/>
          <a:lstStyle/>
          <a:p>
            <a:pPr marL="0" indent="0" algn="l">
              <a:lnSpc>
                <a:spcPts val="2400"/>
              </a:lnSpc>
              <a:buNone/>
            </a:pPr>
            <a:r>
              <a:rPr lang="en-US" sz="1900" b="1" dirty="0">
                <a:solidFill>
                  <a:srgbClr val="151617"/>
                </a:solidFill>
                <a:latin typeface="Montserrat Black" pitchFamily="34" charset="0"/>
                <a:ea typeface="Montserrat Black" pitchFamily="34" charset="-122"/>
                <a:cs typeface="Montserrat Black" pitchFamily="34" charset="-120"/>
              </a:rPr>
              <a:t>Komparabilitas Global</a:t>
            </a:r>
            <a:endParaRPr lang="en-US" sz="1900" dirty="0"/>
          </a:p>
        </p:txBody>
      </p:sp>
      <p:sp>
        <p:nvSpPr>
          <p:cNvPr id="6" name="Text 2"/>
          <p:cNvSpPr/>
          <p:nvPr/>
        </p:nvSpPr>
        <p:spPr>
          <a:xfrm>
            <a:off x="6816804" y="1756648"/>
            <a:ext cx="7123748" cy="946190"/>
          </a:xfrm>
          <a:prstGeom prst="rect">
            <a:avLst/>
          </a:prstGeom>
          <a:noFill/>
          <a:ln/>
        </p:spPr>
        <p:txBody>
          <a:bodyPr wrap="square" lIns="0" tIns="0" rIns="0" bIns="0" rtlCol="0" anchor="t"/>
          <a:lstStyle/>
          <a:p>
            <a:pPr marL="0" indent="0" algn="l">
              <a:lnSpc>
                <a:spcPts val="2450"/>
              </a:lnSpc>
              <a:buNone/>
            </a:pPr>
            <a:r>
              <a:rPr lang="en-US" sz="1550" dirty="0">
                <a:solidFill>
                  <a:srgbClr val="151617"/>
                </a:solidFill>
                <a:latin typeface="Inconsolata" pitchFamily="34" charset="0"/>
                <a:ea typeface="Inconsolata" pitchFamily="34" charset="-122"/>
                <a:cs typeface="Inconsolata" pitchFamily="34" charset="-120"/>
              </a:rPr>
              <a:t>Standar internasional memungkinkan investor dan stakeholder membandingkan kinerja keuangan perusahaan lintas negara dengan lebih mudah dan akurat.</a:t>
            </a:r>
            <a:endParaRPr lang="en-US" sz="1550" dirty="0"/>
          </a:p>
        </p:txBody>
      </p:sp>
      <p:pic>
        <p:nvPicPr>
          <p:cNvPr id="7" name="Image 2"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0186" y="3103066"/>
            <a:ext cx="295632" cy="295632"/>
          </a:xfrm>
          <a:prstGeom prst="rect">
            <a:avLst/>
          </a:prstGeom>
        </p:spPr>
      </p:pic>
      <p:sp>
        <p:nvSpPr>
          <p:cNvPr id="8" name="Text 3"/>
          <p:cNvSpPr/>
          <p:nvPr/>
        </p:nvSpPr>
        <p:spPr>
          <a:xfrm>
            <a:off x="6816804" y="3097054"/>
            <a:ext cx="2463998" cy="308015"/>
          </a:xfrm>
          <a:prstGeom prst="rect">
            <a:avLst/>
          </a:prstGeom>
          <a:noFill/>
          <a:ln/>
        </p:spPr>
        <p:txBody>
          <a:bodyPr wrap="none" lIns="0" tIns="0" rIns="0" bIns="0" rtlCol="0" anchor="t"/>
          <a:lstStyle/>
          <a:p>
            <a:pPr marL="0" indent="0" algn="l">
              <a:lnSpc>
                <a:spcPts val="2400"/>
              </a:lnSpc>
              <a:buNone/>
            </a:pPr>
            <a:r>
              <a:rPr lang="en-US" sz="1900" b="1" dirty="0">
                <a:solidFill>
                  <a:srgbClr val="151617"/>
                </a:solidFill>
                <a:latin typeface="Montserrat Black" pitchFamily="34" charset="0"/>
                <a:ea typeface="Montserrat Black" pitchFamily="34" charset="-122"/>
                <a:cs typeface="Montserrat Black" pitchFamily="34" charset="-120"/>
              </a:rPr>
              <a:t>Efisiensi Biaya</a:t>
            </a:r>
            <a:endParaRPr lang="en-US" sz="1900" dirty="0"/>
          </a:p>
        </p:txBody>
      </p:sp>
      <p:sp>
        <p:nvSpPr>
          <p:cNvPr id="9" name="Text 4"/>
          <p:cNvSpPr/>
          <p:nvPr/>
        </p:nvSpPr>
        <p:spPr>
          <a:xfrm>
            <a:off x="6816804" y="3523298"/>
            <a:ext cx="7123748" cy="630793"/>
          </a:xfrm>
          <a:prstGeom prst="rect">
            <a:avLst/>
          </a:prstGeom>
          <a:noFill/>
          <a:ln/>
        </p:spPr>
        <p:txBody>
          <a:bodyPr wrap="square" lIns="0" tIns="0" rIns="0" bIns="0" rtlCol="0" anchor="t"/>
          <a:lstStyle/>
          <a:p>
            <a:pPr marL="0" indent="0" algn="l">
              <a:lnSpc>
                <a:spcPts val="2450"/>
              </a:lnSpc>
              <a:buNone/>
            </a:pPr>
            <a:r>
              <a:rPr lang="en-US" sz="1550" dirty="0">
                <a:solidFill>
                  <a:srgbClr val="151617"/>
                </a:solidFill>
                <a:latin typeface="Inconsolata" pitchFamily="34" charset="0"/>
                <a:ea typeface="Inconsolata" pitchFamily="34" charset="-122"/>
                <a:cs typeface="Inconsolata" pitchFamily="34" charset="-120"/>
              </a:rPr>
              <a:t>Harmonisasi mengurangi beban compliance ganda bagi perusahaan multinasional dan menurunkan biaya audit global secara signifikan.</a:t>
            </a:r>
            <a:endParaRPr lang="en-US" sz="1550" dirty="0"/>
          </a:p>
        </p:txBody>
      </p:sp>
      <p:pic>
        <p:nvPicPr>
          <p:cNvPr id="10" name="Image 3"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0186" y="4487197"/>
            <a:ext cx="295632" cy="295632"/>
          </a:xfrm>
          <a:prstGeom prst="rect">
            <a:avLst/>
          </a:prstGeom>
        </p:spPr>
      </p:pic>
      <p:sp>
        <p:nvSpPr>
          <p:cNvPr id="11" name="Text 5"/>
          <p:cNvSpPr/>
          <p:nvPr/>
        </p:nvSpPr>
        <p:spPr>
          <a:xfrm>
            <a:off x="6816804" y="4512172"/>
            <a:ext cx="4924901" cy="308015"/>
          </a:xfrm>
          <a:prstGeom prst="rect">
            <a:avLst/>
          </a:prstGeom>
          <a:noFill/>
          <a:ln/>
        </p:spPr>
        <p:txBody>
          <a:bodyPr wrap="none" lIns="0" tIns="0" rIns="0" bIns="0" rtlCol="0" anchor="t"/>
          <a:lstStyle/>
          <a:p>
            <a:pPr marL="0" indent="0" algn="l">
              <a:lnSpc>
                <a:spcPts val="2400"/>
              </a:lnSpc>
              <a:buNone/>
            </a:pPr>
            <a:r>
              <a:rPr lang="en-US" sz="1900" b="1" dirty="0">
                <a:solidFill>
                  <a:srgbClr val="151617"/>
                </a:solidFill>
                <a:latin typeface="Montserrat Black" pitchFamily="34" charset="0"/>
                <a:ea typeface="Montserrat Black" pitchFamily="34" charset="-122"/>
                <a:cs typeface="Montserrat Black" pitchFamily="34" charset="-120"/>
              </a:rPr>
              <a:t>Transparansi dan Kepercayaan Pasar</a:t>
            </a:r>
            <a:endParaRPr lang="en-US" sz="1900" dirty="0"/>
          </a:p>
        </p:txBody>
      </p:sp>
      <p:sp>
        <p:nvSpPr>
          <p:cNvPr id="12" name="Text 6"/>
          <p:cNvSpPr/>
          <p:nvPr/>
        </p:nvSpPr>
        <p:spPr>
          <a:xfrm>
            <a:off x="6816804" y="4974550"/>
            <a:ext cx="7123748" cy="946190"/>
          </a:xfrm>
          <a:prstGeom prst="rect">
            <a:avLst/>
          </a:prstGeom>
          <a:noFill/>
          <a:ln/>
        </p:spPr>
        <p:txBody>
          <a:bodyPr wrap="square" lIns="0" tIns="0" rIns="0" bIns="0" rtlCol="0" anchor="t"/>
          <a:lstStyle/>
          <a:p>
            <a:pPr marL="0" indent="0" algn="l">
              <a:lnSpc>
                <a:spcPts val="2450"/>
              </a:lnSpc>
              <a:buNone/>
            </a:pPr>
            <a:r>
              <a:rPr lang="en-US" sz="1550" dirty="0">
                <a:solidFill>
                  <a:srgbClr val="151617"/>
                </a:solidFill>
                <a:latin typeface="Inconsolata" pitchFamily="34" charset="0"/>
                <a:ea typeface="Inconsolata" pitchFamily="34" charset="-122"/>
                <a:cs typeface="Inconsolata" pitchFamily="34" charset="-120"/>
              </a:rPr>
              <a:t>Standar tunggal meningkatkan transparansi informasi keuangan, mengurangi risiko fraud, dan memperkuat kepercayaan investor terhadap integritas pasar modal internasional.</a:t>
            </a:r>
            <a:endParaRPr lang="en-US" sz="1550" dirty="0"/>
          </a:p>
        </p:txBody>
      </p:sp>
      <p:pic>
        <p:nvPicPr>
          <p:cNvPr id="13" name="Image 4"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0186" y="6097009"/>
            <a:ext cx="295632" cy="295632"/>
          </a:xfrm>
          <a:prstGeom prst="rect">
            <a:avLst/>
          </a:prstGeom>
        </p:spPr>
      </p:pic>
      <p:sp>
        <p:nvSpPr>
          <p:cNvPr id="14" name="Text 7"/>
          <p:cNvSpPr/>
          <p:nvPr/>
        </p:nvSpPr>
        <p:spPr>
          <a:xfrm>
            <a:off x="6816804" y="6105669"/>
            <a:ext cx="3023116" cy="308015"/>
          </a:xfrm>
          <a:prstGeom prst="rect">
            <a:avLst/>
          </a:prstGeom>
          <a:noFill/>
          <a:ln/>
        </p:spPr>
        <p:txBody>
          <a:bodyPr wrap="none" lIns="0" tIns="0" rIns="0" bIns="0" rtlCol="0" anchor="t"/>
          <a:lstStyle/>
          <a:p>
            <a:pPr marL="0" indent="0" algn="l">
              <a:lnSpc>
                <a:spcPts val="2400"/>
              </a:lnSpc>
              <a:buNone/>
            </a:pPr>
            <a:r>
              <a:rPr lang="en-US" sz="1900" b="1" dirty="0">
                <a:solidFill>
                  <a:srgbClr val="151617"/>
                </a:solidFill>
                <a:latin typeface="Montserrat Black" pitchFamily="34" charset="0"/>
                <a:ea typeface="Montserrat Black" pitchFamily="34" charset="-122"/>
                <a:cs typeface="Montserrat Black" pitchFamily="34" charset="-120"/>
              </a:rPr>
              <a:t>Alokasi Modal Optimal</a:t>
            </a:r>
            <a:endParaRPr lang="en-US" sz="1900" dirty="0"/>
          </a:p>
        </p:txBody>
      </p:sp>
      <p:sp>
        <p:nvSpPr>
          <p:cNvPr id="15" name="Text 8"/>
          <p:cNvSpPr/>
          <p:nvPr/>
        </p:nvSpPr>
        <p:spPr>
          <a:xfrm>
            <a:off x="6816804" y="6438576"/>
            <a:ext cx="7123748" cy="946190"/>
          </a:xfrm>
          <a:prstGeom prst="rect">
            <a:avLst/>
          </a:prstGeom>
          <a:noFill/>
          <a:ln/>
        </p:spPr>
        <p:txBody>
          <a:bodyPr wrap="square" lIns="0" tIns="0" rIns="0" bIns="0" rtlCol="0" anchor="t"/>
          <a:lstStyle/>
          <a:p>
            <a:pPr marL="0" indent="0" algn="l">
              <a:lnSpc>
                <a:spcPts val="2450"/>
              </a:lnSpc>
              <a:buNone/>
            </a:pPr>
            <a:r>
              <a:rPr lang="en-US" sz="1550" dirty="0">
                <a:solidFill>
                  <a:srgbClr val="151617"/>
                </a:solidFill>
                <a:latin typeface="Inconsolata" pitchFamily="34" charset="0"/>
                <a:ea typeface="Inconsolata" pitchFamily="34" charset="-122"/>
                <a:cs typeface="Inconsolata" pitchFamily="34" charset="-120"/>
              </a:rPr>
              <a:t>Informasi keuangan yang konsisten dan terstandar memfasilitasi alokasi modal yang lebih efisien ke proyek dan perusahaan terbaik di seluruh dunia.</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9381" y="598527"/>
            <a:ext cx="7625239" cy="1084898"/>
          </a:xfrm>
          <a:prstGeom prst="rect">
            <a:avLst/>
          </a:prstGeom>
          <a:noFill/>
          <a:ln/>
        </p:spPr>
        <p:txBody>
          <a:bodyPr wrap="square" lIns="0" tIns="0" rIns="0" bIns="0" rtlCol="0" anchor="t"/>
          <a:lstStyle/>
          <a:p>
            <a:pPr marL="0" indent="0" algn="l">
              <a:lnSpc>
                <a:spcPts val="4250"/>
              </a:lnSpc>
              <a:buNone/>
            </a:pPr>
            <a:r>
              <a:rPr lang="en-US" sz="3400" b="1" dirty="0">
                <a:solidFill>
                  <a:srgbClr val="151617"/>
                </a:solidFill>
                <a:latin typeface="Montserrat Black" pitchFamily="34" charset="0"/>
                <a:ea typeface="Montserrat Black" pitchFamily="34" charset="-122"/>
                <a:cs typeface="Montserrat Black" pitchFamily="34" charset="-120"/>
              </a:rPr>
              <a:t>Argumen Kontra-Harmonisasi dan Tantangan</a:t>
            </a:r>
            <a:endParaRPr lang="en-US" sz="3400" dirty="0"/>
          </a:p>
        </p:txBody>
      </p:sp>
      <p:sp>
        <p:nvSpPr>
          <p:cNvPr id="4" name="Shape 1"/>
          <p:cNvSpPr/>
          <p:nvPr/>
        </p:nvSpPr>
        <p:spPr>
          <a:xfrm>
            <a:off x="759381" y="2008823"/>
            <a:ext cx="488156" cy="488156"/>
          </a:xfrm>
          <a:prstGeom prst="roundRect">
            <a:avLst>
              <a:gd name="adj" fmla="val 1873"/>
            </a:avLst>
          </a:prstGeom>
          <a:solidFill>
            <a:srgbClr val="F8ECE4"/>
          </a:solidFill>
          <a:ln w="7620">
            <a:solidFill>
              <a:srgbClr val="151617"/>
            </a:solidFill>
            <a:prstDash val="solid"/>
          </a:ln>
          <a:effectLst>
            <a:outerShdw dist="20320" dir="2700000" algn="bl" rotWithShape="0">
              <a:srgbClr val="151617">
                <a:alpha val="100000"/>
              </a:srgbClr>
            </a:outerShdw>
          </a:effectLst>
        </p:spPr>
      </p:sp>
      <p:sp>
        <p:nvSpPr>
          <p:cNvPr id="5" name="Text 2"/>
          <p:cNvSpPr/>
          <p:nvPr/>
        </p:nvSpPr>
        <p:spPr>
          <a:xfrm>
            <a:off x="840760" y="2049482"/>
            <a:ext cx="325398" cy="406837"/>
          </a:xfrm>
          <a:prstGeom prst="rect">
            <a:avLst/>
          </a:prstGeom>
          <a:noFill/>
          <a:ln/>
        </p:spPr>
        <p:txBody>
          <a:bodyPr wrap="none" lIns="0" tIns="0" rIns="0" bIns="0" rtlCol="0" anchor="t"/>
          <a:lstStyle/>
          <a:p>
            <a:pPr marL="0" indent="0" algn="ctr">
              <a:lnSpc>
                <a:spcPts val="2550"/>
              </a:lnSpc>
              <a:buNone/>
            </a:pPr>
            <a:r>
              <a:rPr lang="en-US" sz="2550" b="1" dirty="0">
                <a:solidFill>
                  <a:srgbClr val="151617"/>
                </a:solidFill>
                <a:latin typeface="Montserrat Black" pitchFamily="34" charset="0"/>
                <a:ea typeface="Montserrat Black" pitchFamily="34" charset="-122"/>
                <a:cs typeface="Montserrat Black" pitchFamily="34" charset="-120"/>
              </a:rPr>
              <a:t>1</a:t>
            </a:r>
            <a:endParaRPr lang="en-US" sz="2550" dirty="0"/>
          </a:p>
        </p:txBody>
      </p:sp>
      <p:sp>
        <p:nvSpPr>
          <p:cNvPr id="6" name="Text 3"/>
          <p:cNvSpPr/>
          <p:nvPr/>
        </p:nvSpPr>
        <p:spPr>
          <a:xfrm>
            <a:off x="1464469" y="2083356"/>
            <a:ext cx="4200525" cy="338971"/>
          </a:xfrm>
          <a:prstGeom prst="rect">
            <a:avLst/>
          </a:prstGeom>
          <a:noFill/>
          <a:ln/>
        </p:spPr>
        <p:txBody>
          <a:bodyPr wrap="none" lIns="0" tIns="0" rIns="0" bIns="0" rtlCol="0" anchor="t"/>
          <a:lstStyle/>
          <a:p>
            <a:pPr marL="0" indent="0" algn="l">
              <a:lnSpc>
                <a:spcPts val="2650"/>
              </a:lnSpc>
              <a:buNone/>
            </a:pPr>
            <a:r>
              <a:rPr lang="en-US" sz="2100" b="1" dirty="0">
                <a:solidFill>
                  <a:srgbClr val="151617"/>
                </a:solidFill>
                <a:latin typeface="Montserrat Black" pitchFamily="34" charset="0"/>
                <a:ea typeface="Montserrat Black" pitchFamily="34" charset="-122"/>
                <a:cs typeface="Montserrat Black" pitchFamily="34" charset="-120"/>
              </a:rPr>
              <a:t>Hilangnya Otonomi Nasional</a:t>
            </a:r>
            <a:endParaRPr lang="en-US" sz="2100" dirty="0"/>
          </a:p>
        </p:txBody>
      </p:sp>
      <p:sp>
        <p:nvSpPr>
          <p:cNvPr id="7" name="Text 4"/>
          <p:cNvSpPr/>
          <p:nvPr/>
        </p:nvSpPr>
        <p:spPr>
          <a:xfrm>
            <a:off x="1464469" y="2552462"/>
            <a:ext cx="6920151" cy="1041202"/>
          </a:xfrm>
          <a:prstGeom prst="rect">
            <a:avLst/>
          </a:prstGeom>
          <a:noFill/>
          <a:ln/>
        </p:spPr>
        <p:txBody>
          <a:bodyPr wrap="square" lIns="0" tIns="0" rIns="0" bIns="0" rtlCol="0" anchor="t"/>
          <a:lstStyle/>
          <a:p>
            <a:pPr marL="0" indent="0" algn="l">
              <a:lnSpc>
                <a:spcPts val="2700"/>
              </a:lnSpc>
              <a:buNone/>
            </a:pPr>
            <a:r>
              <a:rPr lang="en-US" sz="1700" dirty="0">
                <a:solidFill>
                  <a:srgbClr val="151617"/>
                </a:solidFill>
                <a:latin typeface="Inconsolata" pitchFamily="34" charset="0"/>
                <a:ea typeface="Inconsolata" pitchFamily="34" charset="-122"/>
                <a:cs typeface="Inconsolata" pitchFamily="34" charset="-120"/>
              </a:rPr>
              <a:t>Negara khawatir standar global membatasi kemampuan mereka untuk mengembangkan regulasi yang sesuai dengan konteks ekonomi, budaya, dan sistem hukum lokal yang unik.</a:t>
            </a:r>
            <a:endParaRPr lang="en-US" sz="1700" dirty="0"/>
          </a:p>
        </p:txBody>
      </p:sp>
      <p:sp>
        <p:nvSpPr>
          <p:cNvPr id="8" name="Shape 5"/>
          <p:cNvSpPr/>
          <p:nvPr/>
        </p:nvSpPr>
        <p:spPr>
          <a:xfrm>
            <a:off x="759381" y="4027527"/>
            <a:ext cx="488156" cy="488156"/>
          </a:xfrm>
          <a:prstGeom prst="roundRect">
            <a:avLst>
              <a:gd name="adj" fmla="val 1873"/>
            </a:avLst>
          </a:prstGeom>
          <a:solidFill>
            <a:srgbClr val="F8ECE4"/>
          </a:solidFill>
          <a:ln w="7620">
            <a:solidFill>
              <a:srgbClr val="151617"/>
            </a:solidFill>
            <a:prstDash val="solid"/>
          </a:ln>
          <a:effectLst>
            <a:outerShdw dist="20320" dir="2700000" algn="bl" rotWithShape="0">
              <a:srgbClr val="151617">
                <a:alpha val="100000"/>
              </a:srgbClr>
            </a:outerShdw>
          </a:effectLst>
        </p:spPr>
      </p:sp>
      <p:sp>
        <p:nvSpPr>
          <p:cNvPr id="9" name="Text 6"/>
          <p:cNvSpPr/>
          <p:nvPr/>
        </p:nvSpPr>
        <p:spPr>
          <a:xfrm>
            <a:off x="840760" y="4068187"/>
            <a:ext cx="325398" cy="406837"/>
          </a:xfrm>
          <a:prstGeom prst="rect">
            <a:avLst/>
          </a:prstGeom>
          <a:noFill/>
          <a:ln/>
        </p:spPr>
        <p:txBody>
          <a:bodyPr wrap="none" lIns="0" tIns="0" rIns="0" bIns="0" rtlCol="0" anchor="t"/>
          <a:lstStyle/>
          <a:p>
            <a:pPr marL="0" indent="0" algn="ctr">
              <a:lnSpc>
                <a:spcPts val="2550"/>
              </a:lnSpc>
              <a:buNone/>
            </a:pPr>
            <a:r>
              <a:rPr lang="en-US" sz="2550" b="1" dirty="0">
                <a:solidFill>
                  <a:srgbClr val="151617"/>
                </a:solidFill>
                <a:latin typeface="Montserrat Black" pitchFamily="34" charset="0"/>
                <a:ea typeface="Montserrat Black" pitchFamily="34" charset="-122"/>
                <a:cs typeface="Montserrat Black" pitchFamily="34" charset="-120"/>
              </a:rPr>
              <a:t>2</a:t>
            </a:r>
            <a:endParaRPr lang="en-US" sz="2550" dirty="0"/>
          </a:p>
        </p:txBody>
      </p:sp>
      <p:sp>
        <p:nvSpPr>
          <p:cNvPr id="10" name="Text 7"/>
          <p:cNvSpPr/>
          <p:nvPr/>
        </p:nvSpPr>
        <p:spPr>
          <a:xfrm>
            <a:off x="1464469" y="4102060"/>
            <a:ext cx="3928348" cy="338971"/>
          </a:xfrm>
          <a:prstGeom prst="rect">
            <a:avLst/>
          </a:prstGeom>
          <a:noFill/>
          <a:ln/>
        </p:spPr>
        <p:txBody>
          <a:bodyPr wrap="none" lIns="0" tIns="0" rIns="0" bIns="0" rtlCol="0" anchor="t"/>
          <a:lstStyle/>
          <a:p>
            <a:pPr marL="0" indent="0" algn="l">
              <a:lnSpc>
                <a:spcPts val="2650"/>
              </a:lnSpc>
              <a:buNone/>
            </a:pPr>
            <a:r>
              <a:rPr lang="en-US" sz="2100" b="1" dirty="0">
                <a:solidFill>
                  <a:srgbClr val="151617"/>
                </a:solidFill>
                <a:latin typeface="Montserrat Black" pitchFamily="34" charset="0"/>
                <a:ea typeface="Montserrat Black" pitchFamily="34" charset="-122"/>
                <a:cs typeface="Montserrat Black" pitchFamily="34" charset="-120"/>
              </a:rPr>
              <a:t>Biaya Implementasi Tinggi</a:t>
            </a:r>
            <a:endParaRPr lang="en-US" sz="2100" dirty="0"/>
          </a:p>
        </p:txBody>
      </p:sp>
      <p:sp>
        <p:nvSpPr>
          <p:cNvPr id="11" name="Text 8"/>
          <p:cNvSpPr/>
          <p:nvPr/>
        </p:nvSpPr>
        <p:spPr>
          <a:xfrm>
            <a:off x="1464469" y="4571167"/>
            <a:ext cx="6920151" cy="1041202"/>
          </a:xfrm>
          <a:prstGeom prst="rect">
            <a:avLst/>
          </a:prstGeom>
          <a:noFill/>
          <a:ln/>
        </p:spPr>
        <p:txBody>
          <a:bodyPr wrap="square" lIns="0" tIns="0" rIns="0" bIns="0" rtlCol="0" anchor="t"/>
          <a:lstStyle/>
          <a:p>
            <a:pPr marL="0" indent="0" algn="l">
              <a:lnSpc>
                <a:spcPts val="2700"/>
              </a:lnSpc>
              <a:buNone/>
            </a:pPr>
            <a:r>
              <a:rPr lang="en-US" sz="1700" dirty="0">
                <a:solidFill>
                  <a:srgbClr val="151617"/>
                </a:solidFill>
                <a:latin typeface="Inconsolata" pitchFamily="34" charset="0"/>
                <a:ea typeface="Inconsolata" pitchFamily="34" charset="-122"/>
                <a:cs typeface="Inconsolata" pitchFamily="34" charset="-120"/>
              </a:rPr>
              <a:t>Transisi ke standar internasional memerlukan investasi besar dalam infrastruktur teknologi, pelatihan profesional, dan sistem informasi perusahaan yang sudah ada.</a:t>
            </a:r>
            <a:endParaRPr lang="en-US" sz="1700" dirty="0"/>
          </a:p>
        </p:txBody>
      </p:sp>
      <p:sp>
        <p:nvSpPr>
          <p:cNvPr id="12" name="Shape 9"/>
          <p:cNvSpPr/>
          <p:nvPr/>
        </p:nvSpPr>
        <p:spPr>
          <a:xfrm>
            <a:off x="759381" y="5817500"/>
            <a:ext cx="488156" cy="488156"/>
          </a:xfrm>
          <a:prstGeom prst="roundRect">
            <a:avLst>
              <a:gd name="adj" fmla="val 1873"/>
            </a:avLst>
          </a:prstGeom>
          <a:solidFill>
            <a:srgbClr val="F8ECE4"/>
          </a:solidFill>
          <a:ln w="7620">
            <a:solidFill>
              <a:srgbClr val="151617"/>
            </a:solidFill>
            <a:prstDash val="solid"/>
          </a:ln>
          <a:effectLst>
            <a:outerShdw dist="20320" dir="2700000" algn="bl" rotWithShape="0">
              <a:srgbClr val="151617">
                <a:alpha val="100000"/>
              </a:srgbClr>
            </a:outerShdw>
          </a:effectLst>
        </p:spPr>
      </p:sp>
      <p:sp>
        <p:nvSpPr>
          <p:cNvPr id="13" name="Text 10"/>
          <p:cNvSpPr/>
          <p:nvPr/>
        </p:nvSpPr>
        <p:spPr>
          <a:xfrm>
            <a:off x="840760" y="5949311"/>
            <a:ext cx="325398" cy="406837"/>
          </a:xfrm>
          <a:prstGeom prst="rect">
            <a:avLst/>
          </a:prstGeom>
          <a:noFill/>
          <a:ln/>
        </p:spPr>
        <p:txBody>
          <a:bodyPr wrap="none" lIns="0" tIns="0" rIns="0" bIns="0" rtlCol="0" anchor="t"/>
          <a:lstStyle/>
          <a:p>
            <a:pPr marL="0" indent="0" algn="ctr">
              <a:lnSpc>
                <a:spcPts val="2550"/>
              </a:lnSpc>
              <a:buNone/>
            </a:pPr>
            <a:r>
              <a:rPr lang="en-US" sz="2550" b="1" dirty="0">
                <a:solidFill>
                  <a:srgbClr val="151617"/>
                </a:solidFill>
                <a:latin typeface="Montserrat Black" pitchFamily="34" charset="0"/>
                <a:ea typeface="Montserrat Black" pitchFamily="34" charset="-122"/>
                <a:cs typeface="Montserrat Black" pitchFamily="34" charset="-120"/>
              </a:rPr>
              <a:t>3</a:t>
            </a:r>
            <a:endParaRPr lang="en-US" sz="2550" dirty="0"/>
          </a:p>
        </p:txBody>
      </p:sp>
      <p:sp>
        <p:nvSpPr>
          <p:cNvPr id="14" name="Text 11"/>
          <p:cNvSpPr/>
          <p:nvPr/>
        </p:nvSpPr>
        <p:spPr>
          <a:xfrm>
            <a:off x="1464469" y="5951339"/>
            <a:ext cx="4606647" cy="338971"/>
          </a:xfrm>
          <a:prstGeom prst="rect">
            <a:avLst/>
          </a:prstGeom>
          <a:noFill/>
          <a:ln/>
        </p:spPr>
        <p:txBody>
          <a:bodyPr wrap="none" lIns="0" tIns="0" rIns="0" bIns="0" rtlCol="0" anchor="t"/>
          <a:lstStyle/>
          <a:p>
            <a:pPr marL="0" indent="0" algn="l">
              <a:lnSpc>
                <a:spcPts val="2650"/>
              </a:lnSpc>
              <a:buNone/>
            </a:pPr>
            <a:r>
              <a:rPr lang="en-US" sz="2100" b="1" dirty="0">
                <a:solidFill>
                  <a:srgbClr val="151617"/>
                </a:solidFill>
                <a:latin typeface="Montserrat Black" pitchFamily="34" charset="0"/>
                <a:ea typeface="Montserrat Black" pitchFamily="34" charset="-122"/>
                <a:cs typeface="Montserrat Black" pitchFamily="34" charset="-120"/>
              </a:rPr>
              <a:t>Pertimbangan Kebijakan Sosial</a:t>
            </a:r>
            <a:endParaRPr lang="en-US" sz="2100" dirty="0"/>
          </a:p>
        </p:txBody>
      </p:sp>
      <p:sp>
        <p:nvSpPr>
          <p:cNvPr id="15" name="Text 12"/>
          <p:cNvSpPr/>
          <p:nvPr/>
        </p:nvSpPr>
        <p:spPr>
          <a:xfrm>
            <a:off x="1464469" y="6356148"/>
            <a:ext cx="6920151" cy="1041202"/>
          </a:xfrm>
          <a:prstGeom prst="rect">
            <a:avLst/>
          </a:prstGeom>
          <a:noFill/>
          <a:ln/>
        </p:spPr>
        <p:txBody>
          <a:bodyPr wrap="square" lIns="0" tIns="0" rIns="0" bIns="0" rtlCol="0" anchor="t"/>
          <a:lstStyle/>
          <a:p>
            <a:pPr marL="0" indent="0" algn="l">
              <a:lnSpc>
                <a:spcPts val="2700"/>
              </a:lnSpc>
              <a:buNone/>
            </a:pPr>
            <a:r>
              <a:rPr lang="en-US" sz="1700" dirty="0">
                <a:solidFill>
                  <a:srgbClr val="151617"/>
                </a:solidFill>
                <a:latin typeface="Inconsolata" pitchFamily="34" charset="0"/>
                <a:ea typeface="Inconsolata" pitchFamily="34" charset="-122"/>
                <a:cs typeface="Inconsolata" pitchFamily="34" charset="-120"/>
              </a:rPr>
              <a:t>Harmonisasi dapat mengabaikan prioritas sosial, lingkungan, dan dampak kesejahteraan masyarakat yang menjadi fokus penting bagi stakeholder lokal di berbagai negara.</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62107" y="520184"/>
            <a:ext cx="7992785" cy="472916"/>
          </a:xfrm>
          <a:prstGeom prst="rect">
            <a:avLst/>
          </a:prstGeom>
          <a:noFill/>
          <a:ln/>
        </p:spPr>
        <p:txBody>
          <a:bodyPr wrap="none" lIns="0" tIns="0" rIns="0" bIns="0" rtlCol="0" anchor="t"/>
          <a:lstStyle/>
          <a:p>
            <a:pPr marL="0" indent="0" algn="l">
              <a:lnSpc>
                <a:spcPts val="3700"/>
              </a:lnSpc>
              <a:buNone/>
            </a:pPr>
            <a:r>
              <a:rPr lang="en-US" sz="2950" b="1" dirty="0">
                <a:solidFill>
                  <a:srgbClr val="151617"/>
                </a:solidFill>
                <a:latin typeface="Montserrat Black" pitchFamily="34" charset="0"/>
                <a:ea typeface="Montserrat Black" pitchFamily="34" charset="-122"/>
                <a:cs typeface="Montserrat Black" pitchFamily="34" charset="-120"/>
              </a:rPr>
              <a:t>Debat Harmonisasi: Sintesis Perspektif</a:t>
            </a:r>
            <a:endParaRPr lang="en-US" sz="2950" dirty="0"/>
          </a:p>
        </p:txBody>
      </p:sp>
      <p:pic>
        <p:nvPicPr>
          <p:cNvPr id="3" name="Image 0" descr="preencoded.png"/>
          <p:cNvPicPr>
            <a:picLocks noChangeAspect="1"/>
          </p:cNvPicPr>
          <p:nvPr/>
        </p:nvPicPr>
        <p:blipFill>
          <a:blip r:embed="rId3"/>
          <a:stretch>
            <a:fillRect/>
          </a:stretch>
        </p:blipFill>
        <p:spPr>
          <a:xfrm>
            <a:off x="662107" y="1371362"/>
            <a:ext cx="13306187" cy="5825490"/>
          </a:xfrm>
          <a:prstGeom prst="rect">
            <a:avLst/>
          </a:prstGeom>
        </p:spPr>
      </p:pic>
      <p:sp>
        <p:nvSpPr>
          <p:cNvPr id="4" name="Text 1"/>
          <p:cNvSpPr/>
          <p:nvPr/>
        </p:nvSpPr>
        <p:spPr>
          <a:xfrm>
            <a:off x="5128892" y="3959052"/>
            <a:ext cx="1560583" cy="1088217"/>
          </a:xfrm>
          <a:prstGeom prst="rect">
            <a:avLst/>
          </a:prstGeom>
          <a:noFill/>
          <a:ln/>
        </p:spPr>
        <p:txBody>
          <a:bodyPr wrap="square" lIns="0" tIns="0" rIns="0" bIns="0" rtlCol="0" anchor="t"/>
          <a:lstStyle/>
          <a:p>
            <a:pPr marL="0" indent="0" algn="ctr">
              <a:lnSpc>
                <a:spcPts val="1650"/>
              </a:lnSpc>
              <a:buNone/>
            </a:pPr>
            <a:r>
              <a:rPr lang="en-US" sz="2000" b="1" dirty="0">
                <a:solidFill>
                  <a:srgbClr val="FFFFFF"/>
                </a:solidFill>
                <a:latin typeface="Montserrat Black" pitchFamily="34" charset="0"/>
                <a:ea typeface="Montserrat Black" pitchFamily="34" charset="-122"/>
                <a:cs typeface="Montserrat Black" pitchFamily="34" charset="-120"/>
              </a:rPr>
              <a:t>Global Standards</a:t>
            </a:r>
            <a:endParaRPr lang="en-US" sz="2000" dirty="0"/>
          </a:p>
        </p:txBody>
      </p:sp>
      <p:sp>
        <p:nvSpPr>
          <p:cNvPr id="5" name="Text 2"/>
          <p:cNvSpPr/>
          <p:nvPr/>
        </p:nvSpPr>
        <p:spPr>
          <a:xfrm>
            <a:off x="8082392" y="4140422"/>
            <a:ext cx="1560584" cy="725478"/>
          </a:xfrm>
          <a:prstGeom prst="rect">
            <a:avLst/>
          </a:prstGeom>
          <a:noFill/>
          <a:ln/>
        </p:spPr>
        <p:txBody>
          <a:bodyPr wrap="square" lIns="0" tIns="0" rIns="0" bIns="0" rtlCol="0" anchor="t"/>
          <a:lstStyle/>
          <a:p>
            <a:pPr marL="0" indent="0" algn="ctr">
              <a:lnSpc>
                <a:spcPts val="1650"/>
              </a:lnSpc>
              <a:buNone/>
            </a:pPr>
            <a:r>
              <a:rPr lang="en-US" sz="2000" b="1" dirty="0">
                <a:solidFill>
                  <a:srgbClr val="FFFFFF"/>
                </a:solidFill>
                <a:latin typeface="Montserrat Black" pitchFamily="34" charset="0"/>
                <a:ea typeface="Montserrat Black" pitchFamily="34" charset="-122"/>
                <a:cs typeface="Montserrat Black" pitchFamily="34" charset="-120"/>
              </a:rPr>
              <a:t>Local Rights</a:t>
            </a:r>
            <a:endParaRPr lang="en-US" sz="2000" dirty="0"/>
          </a:p>
        </p:txBody>
      </p:sp>
      <p:sp>
        <p:nvSpPr>
          <p:cNvPr id="6" name="Text 3"/>
          <p:cNvSpPr/>
          <p:nvPr/>
        </p:nvSpPr>
        <p:spPr>
          <a:xfrm>
            <a:off x="10803941" y="6073619"/>
            <a:ext cx="2837425" cy="290191"/>
          </a:xfrm>
          <a:prstGeom prst="rect">
            <a:avLst/>
          </a:prstGeom>
          <a:noFill/>
          <a:ln/>
        </p:spPr>
        <p:txBody>
          <a:bodyPr wrap="none" lIns="0" tIns="0" rIns="0" bIns="0" rtlCol="0" anchor="t"/>
          <a:lstStyle/>
          <a:p>
            <a:pPr marL="0" indent="0" algn="l">
              <a:lnSpc>
                <a:spcPts val="1350"/>
              </a:lnSpc>
              <a:buNone/>
            </a:pPr>
            <a:r>
              <a:rPr lang="en-US" sz="2000" dirty="0">
                <a:solidFill>
                  <a:srgbClr val="151617"/>
                </a:solidFill>
                <a:latin typeface="Inconsolata" pitchFamily="34" charset="0"/>
                <a:ea typeface="Inconsolata" pitchFamily="34" charset="-122"/>
                <a:cs typeface="Inconsolata" pitchFamily="34" charset="-120"/>
              </a:rPr>
              <a:t>Cultural specificity</a:t>
            </a:r>
            <a:endParaRPr lang="en-US" sz="2000" dirty="0"/>
          </a:p>
        </p:txBody>
      </p:sp>
      <p:pic>
        <p:nvPicPr>
          <p:cNvPr id="7"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33122" y="6040368"/>
            <a:ext cx="357298" cy="357298"/>
          </a:xfrm>
          <a:prstGeom prst="rect">
            <a:avLst/>
          </a:prstGeom>
        </p:spPr>
      </p:pic>
      <p:sp>
        <p:nvSpPr>
          <p:cNvPr id="8" name="Text 4"/>
          <p:cNvSpPr/>
          <p:nvPr/>
        </p:nvSpPr>
        <p:spPr>
          <a:xfrm>
            <a:off x="10752352" y="2610671"/>
            <a:ext cx="2901911" cy="290191"/>
          </a:xfrm>
          <a:prstGeom prst="rect">
            <a:avLst/>
          </a:prstGeom>
          <a:noFill/>
          <a:ln/>
        </p:spPr>
        <p:txBody>
          <a:bodyPr wrap="none" lIns="0" tIns="0" rIns="0" bIns="0" rtlCol="0" anchor="t"/>
          <a:lstStyle/>
          <a:p>
            <a:pPr marL="0" indent="0" algn="l">
              <a:lnSpc>
                <a:spcPts val="1350"/>
              </a:lnSpc>
              <a:buNone/>
            </a:pPr>
            <a:r>
              <a:rPr lang="en-US" sz="2000" dirty="0">
                <a:solidFill>
                  <a:srgbClr val="151617"/>
                </a:solidFill>
                <a:latin typeface="Inconsolata" pitchFamily="34" charset="0"/>
                <a:ea typeface="Inconsolata" pitchFamily="34" charset="-122"/>
                <a:cs typeface="Inconsolata" pitchFamily="34" charset="-120"/>
              </a:rPr>
              <a:t>Regulatory control</a:t>
            </a:r>
            <a:endParaRPr lang="en-US" sz="2000" dirty="0"/>
          </a:p>
        </p:txBody>
      </p:sp>
      <p:pic>
        <p:nvPicPr>
          <p:cNvPr id="9" name="Image 2" descr="preencoded.png"/>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41384" y="2549006"/>
            <a:ext cx="361731" cy="361731"/>
          </a:xfrm>
          <a:prstGeom prst="rect">
            <a:avLst/>
          </a:prstGeom>
        </p:spPr>
      </p:pic>
      <p:sp>
        <p:nvSpPr>
          <p:cNvPr id="10" name="Text 5"/>
          <p:cNvSpPr/>
          <p:nvPr/>
        </p:nvSpPr>
        <p:spPr>
          <a:xfrm>
            <a:off x="1156699" y="6047824"/>
            <a:ext cx="2824527" cy="290191"/>
          </a:xfrm>
          <a:prstGeom prst="rect">
            <a:avLst/>
          </a:prstGeom>
          <a:noFill/>
          <a:ln/>
        </p:spPr>
        <p:txBody>
          <a:bodyPr wrap="none" lIns="0" tIns="0" rIns="0" bIns="0" rtlCol="0" anchor="t"/>
          <a:lstStyle/>
          <a:p>
            <a:pPr marL="0" indent="0" algn="r">
              <a:lnSpc>
                <a:spcPts val="1350"/>
              </a:lnSpc>
              <a:buNone/>
            </a:pPr>
            <a:r>
              <a:rPr lang="en-US" sz="2000" dirty="0">
                <a:solidFill>
                  <a:srgbClr val="151617"/>
                </a:solidFill>
                <a:latin typeface="Inconsolata" pitchFamily="34" charset="0"/>
                <a:ea typeface="Inconsolata" pitchFamily="34" charset="-122"/>
                <a:cs typeface="Inconsolata" pitchFamily="34" charset="-120"/>
              </a:rPr>
              <a:t>Investor protection</a:t>
            </a:r>
            <a:endParaRPr lang="en-US" sz="2000" dirty="0"/>
          </a:p>
        </p:txBody>
      </p:sp>
      <p:pic>
        <p:nvPicPr>
          <p:cNvPr id="11" name="Image 3" descr="preencoded.png"/>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64721" y="6065558"/>
            <a:ext cx="357298" cy="357298"/>
          </a:xfrm>
          <a:prstGeom prst="rect">
            <a:avLst/>
          </a:prstGeom>
        </p:spPr>
      </p:pic>
      <p:sp>
        <p:nvSpPr>
          <p:cNvPr id="12" name="Text 6"/>
          <p:cNvSpPr/>
          <p:nvPr/>
        </p:nvSpPr>
        <p:spPr>
          <a:xfrm>
            <a:off x="1092212" y="2465576"/>
            <a:ext cx="2901911" cy="580382"/>
          </a:xfrm>
          <a:prstGeom prst="rect">
            <a:avLst/>
          </a:prstGeom>
          <a:noFill/>
          <a:ln/>
        </p:spPr>
        <p:txBody>
          <a:bodyPr wrap="square" lIns="0" tIns="0" rIns="0" bIns="0" rtlCol="0" anchor="t"/>
          <a:lstStyle/>
          <a:p>
            <a:pPr marL="0" indent="0" algn="r">
              <a:lnSpc>
                <a:spcPts val="1350"/>
              </a:lnSpc>
              <a:buNone/>
            </a:pPr>
            <a:r>
              <a:rPr lang="en-US" sz="2000" dirty="0">
                <a:solidFill>
                  <a:srgbClr val="151617"/>
                </a:solidFill>
                <a:latin typeface="Inconsolata" pitchFamily="34" charset="0"/>
                <a:ea typeface="Inconsolata" pitchFamily="34" charset="-122"/>
                <a:cs typeface="Inconsolata" pitchFamily="34" charset="-120"/>
              </a:rPr>
              <a:t>Efficiency &amp; comparability</a:t>
            </a:r>
            <a:endParaRPr lang="en-US" sz="2000" dirty="0"/>
          </a:p>
        </p:txBody>
      </p:sp>
      <p:pic>
        <p:nvPicPr>
          <p:cNvPr id="13" name="Image 4" descr="preencoded.png"/>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20588" y="2551222"/>
            <a:ext cx="357298" cy="357298"/>
          </a:xfrm>
          <a:prstGeom prst="rect">
            <a:avLst/>
          </a:prstGeom>
        </p:spPr>
      </p:pic>
      <p:sp>
        <p:nvSpPr>
          <p:cNvPr id="14" name="Text 7"/>
          <p:cNvSpPr/>
          <p:nvPr/>
        </p:nvSpPr>
        <p:spPr>
          <a:xfrm>
            <a:off x="662106" y="7274869"/>
            <a:ext cx="13306187" cy="605314"/>
          </a:xfrm>
          <a:prstGeom prst="rect">
            <a:avLst/>
          </a:prstGeom>
          <a:noFill/>
          <a:ln/>
        </p:spPr>
        <p:txBody>
          <a:bodyPr wrap="square" lIns="0" tIns="0" rIns="0" bIns="0" rtlCol="0" anchor="t"/>
          <a:lstStyle/>
          <a:p>
            <a:pPr marL="0" indent="0" algn="l">
              <a:lnSpc>
                <a:spcPts val="2350"/>
              </a:lnSpc>
              <a:buNone/>
            </a:pPr>
            <a:r>
              <a:rPr lang="en-US" sz="2000" b="1" dirty="0">
                <a:solidFill>
                  <a:schemeClr val="tx1">
                    <a:lumMod val="95000"/>
                    <a:lumOff val="5000"/>
                  </a:schemeClr>
                </a:solidFill>
                <a:latin typeface="Inconsolata" pitchFamily="34" charset="0"/>
                <a:ea typeface="Inconsolata" pitchFamily="34" charset="-122"/>
                <a:cs typeface="Inconsolata" pitchFamily="34" charset="-120"/>
              </a:rPr>
              <a:t>Debat harmonisasi akuntansi mencerminkan ketegangan fundamental antara efisiensi global, kedaulatan nasional, dan tanggung jawab sosial. Tidak ada solusi sempurna—diperlukan keseimbangan pragmatis yang mengakomodasi berbagai kepentingan pemangku kepentingan</a:t>
            </a:r>
            <a:r>
              <a:rPr lang="en-US" sz="1600" b="1" dirty="0">
                <a:solidFill>
                  <a:srgbClr val="151617"/>
                </a:solidFill>
                <a:latin typeface="Inconsolata" pitchFamily="34" charset="0"/>
                <a:ea typeface="Inconsolata" pitchFamily="34" charset="-122"/>
                <a:cs typeface="Inconsolata" pitchFamily="34" charset="-120"/>
              </a:rPr>
              <a:t>.</a:t>
            </a:r>
            <a:endParaRPr lang="en-US" sz="1600" b="1" dirty="0"/>
          </a:p>
        </p:txBody>
      </p:sp>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25</TotalTime>
  <Words>677</Words>
  <Application>Microsoft Office PowerPoint</Application>
  <PresentationFormat>Custom</PresentationFormat>
  <Paragraphs>80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Montserrat Black</vt:lpstr>
      <vt:lpstr>Inconsolata</vt:lpstr>
      <vt:lpstr>Arial</vt:lpstr>
      <vt:lpstr>Gill Sans MT</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gery poerba</dc:creator>
  <cp:lastModifiedBy>organizer</cp:lastModifiedBy>
  <cp:revision>4</cp:revision>
  <dcterms:created xsi:type="dcterms:W3CDTF">2025-11-09T16:00:15Z</dcterms:created>
  <dcterms:modified xsi:type="dcterms:W3CDTF">2025-11-19T11:10:26Z</dcterms:modified>
</cp:coreProperties>
</file>