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elleza" panose="020B0604020202020204" charset="0"/>
      <p:regular r:id="rId13"/>
    </p:embeddedFont>
    <p:embeddedFont>
      <p:font typeface="Inter" panose="020B0604020202020204" charset="0"/>
      <p:regular r:id="rId14"/>
    </p:embeddedFont>
    <p:embeddedFont>
      <p:font typeface="Inter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7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3C477-147C-4E36-919E-9840236E3B47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01D2A-BEEC-41B6-A6BA-A56039B22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2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01D2A-BEEC-41B6-A6BA-A56039B22A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7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.sv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21.svg"/><Relationship Id="rId4" Type="http://schemas.openxmlformats.org/officeDocument/2006/relationships/image" Target="../media/image7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76887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6370" y="2279202"/>
            <a:ext cx="6328206" cy="6421611"/>
          </a:xfrm>
          <a:custGeom>
            <a:avLst/>
            <a:gdLst/>
            <a:ahLst/>
            <a:cxnLst/>
            <a:rect l="l" t="t" r="r" b="b"/>
            <a:pathLst>
              <a:path w="6328206" h="6421611">
                <a:moveTo>
                  <a:pt x="0" y="0"/>
                </a:moveTo>
                <a:lnTo>
                  <a:pt x="6328206" y="0"/>
                </a:lnTo>
                <a:lnTo>
                  <a:pt x="6328206" y="6421611"/>
                </a:lnTo>
                <a:lnTo>
                  <a:pt x="0" y="6421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97849" y="1594393"/>
            <a:ext cx="6328713" cy="1323276"/>
          </a:xfrm>
          <a:custGeom>
            <a:avLst/>
            <a:gdLst/>
            <a:ahLst/>
            <a:cxnLst/>
            <a:rect l="l" t="t" r="r" b="b"/>
            <a:pathLst>
              <a:path w="6328713" h="1323276">
                <a:moveTo>
                  <a:pt x="0" y="0"/>
                </a:moveTo>
                <a:lnTo>
                  <a:pt x="6328713" y="0"/>
                </a:lnTo>
                <a:lnTo>
                  <a:pt x="6328713" y="1323276"/>
                </a:lnTo>
                <a:lnTo>
                  <a:pt x="0" y="1323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79450" y="3177475"/>
            <a:ext cx="9331200" cy="186624"/>
          </a:xfrm>
          <a:custGeom>
            <a:avLst/>
            <a:gdLst/>
            <a:ahLst/>
            <a:cxnLst/>
            <a:rect l="l" t="t" r="r" b="b"/>
            <a:pathLst>
              <a:path w="9331200" h="186624">
                <a:moveTo>
                  <a:pt x="0" y="0"/>
                </a:moveTo>
                <a:lnTo>
                  <a:pt x="9331200" y="0"/>
                </a:lnTo>
                <a:lnTo>
                  <a:pt x="9331200" y="186624"/>
                </a:lnTo>
                <a:lnTo>
                  <a:pt x="0" y="186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79450" y="7356492"/>
            <a:ext cx="9331200" cy="186624"/>
          </a:xfrm>
          <a:custGeom>
            <a:avLst/>
            <a:gdLst/>
            <a:ahLst/>
            <a:cxnLst/>
            <a:rect l="l" t="t" r="r" b="b"/>
            <a:pathLst>
              <a:path w="9331200" h="186624">
                <a:moveTo>
                  <a:pt x="0" y="0"/>
                </a:moveTo>
                <a:lnTo>
                  <a:pt x="9331200" y="0"/>
                </a:lnTo>
                <a:lnTo>
                  <a:pt x="9331200" y="186624"/>
                </a:lnTo>
                <a:lnTo>
                  <a:pt x="0" y="186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7259300" y="-2057400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581784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817841" y="0"/>
                </a:lnTo>
                <a:lnTo>
                  <a:pt x="5817841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206781" y="-479523"/>
            <a:ext cx="2414868" cy="2234850"/>
          </a:xfrm>
          <a:custGeom>
            <a:avLst/>
            <a:gdLst/>
            <a:ahLst/>
            <a:cxnLst/>
            <a:rect l="l" t="t" r="r" b="b"/>
            <a:pathLst>
              <a:path w="2414868" h="2234850">
                <a:moveTo>
                  <a:pt x="0" y="0"/>
                </a:moveTo>
                <a:lnTo>
                  <a:pt x="2414868" y="0"/>
                </a:lnTo>
                <a:lnTo>
                  <a:pt x="2414868" y="2234850"/>
                </a:lnTo>
                <a:lnTo>
                  <a:pt x="0" y="2234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26562" y="8371657"/>
            <a:ext cx="2261438" cy="1805039"/>
          </a:xfrm>
          <a:custGeom>
            <a:avLst/>
            <a:gdLst/>
            <a:ahLst/>
            <a:cxnLst/>
            <a:rect l="l" t="t" r="r" b="b"/>
            <a:pathLst>
              <a:path w="2261438" h="1805039">
                <a:moveTo>
                  <a:pt x="0" y="0"/>
                </a:moveTo>
                <a:lnTo>
                  <a:pt x="2261438" y="0"/>
                </a:lnTo>
                <a:lnTo>
                  <a:pt x="2261438" y="1805039"/>
                </a:lnTo>
                <a:lnTo>
                  <a:pt x="0" y="18050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26562" y="537440"/>
            <a:ext cx="2962372" cy="491260"/>
          </a:xfrm>
          <a:custGeom>
            <a:avLst/>
            <a:gdLst/>
            <a:ahLst/>
            <a:cxnLst/>
            <a:rect l="l" t="t" r="r" b="b"/>
            <a:pathLst>
              <a:path w="2962372" h="491260">
                <a:moveTo>
                  <a:pt x="0" y="0"/>
                </a:moveTo>
                <a:lnTo>
                  <a:pt x="2962372" y="0"/>
                </a:lnTo>
                <a:lnTo>
                  <a:pt x="2962372" y="491260"/>
                </a:lnTo>
                <a:lnTo>
                  <a:pt x="0" y="49126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282981" y="9226032"/>
            <a:ext cx="2414868" cy="400466"/>
          </a:xfrm>
          <a:custGeom>
            <a:avLst/>
            <a:gdLst/>
            <a:ahLst/>
            <a:cxnLst/>
            <a:rect l="l" t="t" r="r" b="b"/>
            <a:pathLst>
              <a:path w="2414868" h="400466">
                <a:moveTo>
                  <a:pt x="0" y="0"/>
                </a:moveTo>
                <a:lnTo>
                  <a:pt x="2414868" y="0"/>
                </a:lnTo>
                <a:lnTo>
                  <a:pt x="2414868" y="400465"/>
                </a:lnTo>
                <a:lnTo>
                  <a:pt x="0" y="40046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286127" y="247239"/>
            <a:ext cx="2837131" cy="1962064"/>
          </a:xfrm>
          <a:custGeom>
            <a:avLst/>
            <a:gdLst/>
            <a:ahLst/>
            <a:cxnLst/>
            <a:rect l="l" t="t" r="r" b="b"/>
            <a:pathLst>
              <a:path w="2837131" h="1962064">
                <a:moveTo>
                  <a:pt x="0" y="0"/>
                </a:moveTo>
                <a:lnTo>
                  <a:pt x="2837131" y="0"/>
                </a:lnTo>
                <a:lnTo>
                  <a:pt x="2837131" y="1962064"/>
                </a:lnTo>
                <a:lnTo>
                  <a:pt x="0" y="196206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8700" y="1448753"/>
            <a:ext cx="6450650" cy="8727943"/>
          </a:xfrm>
          <a:custGeom>
            <a:avLst/>
            <a:gdLst/>
            <a:ahLst/>
            <a:cxnLst/>
            <a:rect l="l" t="t" r="r" b="b"/>
            <a:pathLst>
              <a:path w="6450650" h="8727943">
                <a:moveTo>
                  <a:pt x="0" y="0"/>
                </a:moveTo>
                <a:lnTo>
                  <a:pt x="6450650" y="0"/>
                </a:lnTo>
                <a:lnTo>
                  <a:pt x="6450650" y="8727943"/>
                </a:lnTo>
                <a:lnTo>
                  <a:pt x="0" y="872794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t="-5465" b="-5465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464576" y="3310272"/>
            <a:ext cx="10721412" cy="378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Perbandingan Sistem dan Praktik Akuntansi Internasional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13997" y="1883597"/>
            <a:ext cx="5822571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Akuntansi Internasional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72400" y="7676466"/>
            <a:ext cx="9486899" cy="1757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55"/>
              </a:lnSpc>
            </a:pPr>
            <a:r>
              <a:rPr lang="en-US" sz="332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Oleh 			: Alivia </a:t>
            </a:r>
            <a:r>
              <a:rPr lang="en-US" sz="3325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Hardiyanti</a:t>
            </a:r>
            <a:r>
              <a:rPr lang="en-US" sz="332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>
              <a:lnSpc>
                <a:spcPts val="4655"/>
              </a:lnSpc>
            </a:pPr>
            <a:r>
              <a:rPr lang="en-US" sz="3325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Nomor</a:t>
            </a:r>
            <a:r>
              <a:rPr lang="en-US" sz="332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325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Pokok</a:t>
            </a:r>
            <a:r>
              <a:rPr lang="en-US" sz="332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325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Mhs</a:t>
            </a:r>
            <a:r>
              <a:rPr lang="en-US" sz="332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2022340350009</a:t>
            </a:r>
          </a:p>
          <a:p>
            <a:pPr>
              <a:lnSpc>
                <a:spcPts val="4655"/>
              </a:lnSpc>
            </a:pPr>
            <a:r>
              <a:rPr lang="en-US" sz="332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Dosen </a:t>
            </a:r>
            <a:r>
              <a:rPr lang="en-US" sz="3325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Pengampu</a:t>
            </a:r>
            <a:r>
              <a:rPr lang="en-US" sz="332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	: Drs. Suyadi, Ak., </a:t>
            </a:r>
            <a:r>
              <a:rPr lang="en-US" sz="3325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M.Com</a:t>
            </a:r>
            <a:endParaRPr lang="en-US" sz="3325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44231" y="-1197534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95443" y="3436130"/>
            <a:ext cx="6804848" cy="136097"/>
          </a:xfrm>
          <a:custGeom>
            <a:avLst/>
            <a:gdLst/>
            <a:ahLst/>
            <a:cxnLst/>
            <a:rect l="l" t="t" r="r" b="b"/>
            <a:pathLst>
              <a:path w="6804848" h="136097">
                <a:moveTo>
                  <a:pt x="0" y="0"/>
                </a:moveTo>
                <a:lnTo>
                  <a:pt x="6804848" y="0"/>
                </a:lnTo>
                <a:lnTo>
                  <a:pt x="6804848" y="136097"/>
                </a:lnTo>
                <a:lnTo>
                  <a:pt x="0" y="136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859670" y="3907733"/>
            <a:ext cx="12568660" cy="1253859"/>
            <a:chOff x="0" y="0"/>
            <a:chExt cx="3310264" cy="3302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10265" cy="330234"/>
            </a:xfrm>
            <a:custGeom>
              <a:avLst/>
              <a:gdLst/>
              <a:ahLst/>
              <a:cxnLst/>
              <a:rect l="l" t="t" r="r" b="b"/>
              <a:pathLst>
                <a:path w="3310265" h="330234">
                  <a:moveTo>
                    <a:pt x="0" y="0"/>
                  </a:moveTo>
                  <a:lnTo>
                    <a:pt x="3310265" y="0"/>
                  </a:lnTo>
                  <a:lnTo>
                    <a:pt x="3310265" y="330234"/>
                  </a:lnTo>
                  <a:lnTo>
                    <a:pt x="0" y="330234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10264" cy="36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59670" y="5328657"/>
            <a:ext cx="12568660" cy="1253859"/>
            <a:chOff x="0" y="0"/>
            <a:chExt cx="3310264" cy="3302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10265" cy="330234"/>
            </a:xfrm>
            <a:custGeom>
              <a:avLst/>
              <a:gdLst/>
              <a:ahLst/>
              <a:cxnLst/>
              <a:rect l="l" t="t" r="r" b="b"/>
              <a:pathLst>
                <a:path w="3310265" h="330234">
                  <a:moveTo>
                    <a:pt x="0" y="0"/>
                  </a:moveTo>
                  <a:lnTo>
                    <a:pt x="3310265" y="0"/>
                  </a:lnTo>
                  <a:lnTo>
                    <a:pt x="3310265" y="330234"/>
                  </a:lnTo>
                  <a:lnTo>
                    <a:pt x="0" y="330234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10264" cy="36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80931" y="7115916"/>
            <a:ext cx="3366981" cy="3171084"/>
          </a:xfrm>
          <a:custGeom>
            <a:avLst/>
            <a:gdLst/>
            <a:ahLst/>
            <a:cxnLst/>
            <a:rect l="l" t="t" r="r" b="b"/>
            <a:pathLst>
              <a:path w="3366981" h="3171084">
                <a:moveTo>
                  <a:pt x="0" y="0"/>
                </a:moveTo>
                <a:lnTo>
                  <a:pt x="3366980" y="0"/>
                </a:lnTo>
                <a:lnTo>
                  <a:pt x="3366980" y="3171084"/>
                </a:lnTo>
                <a:lnTo>
                  <a:pt x="0" y="3171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4115816" y="7115916"/>
            <a:ext cx="3366981" cy="3171084"/>
          </a:xfrm>
          <a:custGeom>
            <a:avLst/>
            <a:gdLst/>
            <a:ahLst/>
            <a:cxnLst/>
            <a:rect l="l" t="t" r="r" b="b"/>
            <a:pathLst>
              <a:path w="3366981" h="3171084">
                <a:moveTo>
                  <a:pt x="3366980" y="0"/>
                </a:moveTo>
                <a:lnTo>
                  <a:pt x="0" y="0"/>
                </a:lnTo>
                <a:lnTo>
                  <a:pt x="0" y="3171084"/>
                </a:lnTo>
                <a:lnTo>
                  <a:pt x="3366980" y="3171084"/>
                </a:lnTo>
                <a:lnTo>
                  <a:pt x="33669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519636" y="378360"/>
            <a:ext cx="3921648" cy="650340"/>
          </a:xfrm>
          <a:custGeom>
            <a:avLst/>
            <a:gdLst/>
            <a:ahLst/>
            <a:cxnLst/>
            <a:rect l="l" t="t" r="r" b="b"/>
            <a:pathLst>
              <a:path w="3921648" h="650340">
                <a:moveTo>
                  <a:pt x="0" y="0"/>
                </a:moveTo>
                <a:lnTo>
                  <a:pt x="3921648" y="0"/>
                </a:lnTo>
                <a:lnTo>
                  <a:pt x="3921648" y="650340"/>
                </a:lnTo>
                <a:lnTo>
                  <a:pt x="0" y="6503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5265" y="1941232"/>
            <a:ext cx="1338853" cy="1068648"/>
          </a:xfrm>
          <a:custGeom>
            <a:avLst/>
            <a:gdLst/>
            <a:ahLst/>
            <a:cxnLst/>
            <a:rect l="l" t="t" r="r" b="b"/>
            <a:pathLst>
              <a:path w="1338853" h="1068648">
                <a:moveTo>
                  <a:pt x="0" y="0"/>
                </a:moveTo>
                <a:lnTo>
                  <a:pt x="1338853" y="0"/>
                </a:lnTo>
                <a:lnTo>
                  <a:pt x="1338853" y="1068648"/>
                </a:lnTo>
                <a:lnTo>
                  <a:pt x="0" y="1068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081231" y="2258840"/>
            <a:ext cx="6651212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0"/>
              </a:lnSpc>
            </a:pPr>
            <a:r>
              <a:rPr lang="en-US" sz="69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Kesimpulan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03723" y="3841058"/>
            <a:ext cx="12081015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Sistem akuntansi internasional mencerminkan nilai ekonomi, hukum, dan budaya tiap negara.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95989" y="5366491"/>
            <a:ext cx="12188749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Globalisasi dan IFRS mendorong konvergensi menuju praktik pelaporan yang lebih transparan dan universal.</a:t>
            </a:r>
          </a:p>
        </p:txBody>
      </p:sp>
      <p:sp>
        <p:nvSpPr>
          <p:cNvPr id="18" name="Freeform 18"/>
          <p:cNvSpPr/>
          <p:nvPr/>
        </p:nvSpPr>
        <p:spPr>
          <a:xfrm>
            <a:off x="-1279894" y="1290892"/>
            <a:ext cx="3921648" cy="650340"/>
          </a:xfrm>
          <a:custGeom>
            <a:avLst/>
            <a:gdLst/>
            <a:ahLst/>
            <a:cxnLst/>
            <a:rect l="l" t="t" r="r" b="b"/>
            <a:pathLst>
              <a:path w="3921648" h="650340">
                <a:moveTo>
                  <a:pt x="0" y="0"/>
                </a:moveTo>
                <a:lnTo>
                  <a:pt x="3921649" y="0"/>
                </a:lnTo>
                <a:lnTo>
                  <a:pt x="3921649" y="650340"/>
                </a:lnTo>
                <a:lnTo>
                  <a:pt x="0" y="6503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57231" y="448939"/>
            <a:ext cx="1683490" cy="1343731"/>
          </a:xfrm>
          <a:custGeom>
            <a:avLst/>
            <a:gdLst/>
            <a:ahLst/>
            <a:cxnLst/>
            <a:rect l="l" t="t" r="r" b="b"/>
            <a:pathLst>
              <a:path w="1683490" h="1343731">
                <a:moveTo>
                  <a:pt x="0" y="0"/>
                </a:moveTo>
                <a:lnTo>
                  <a:pt x="1683491" y="0"/>
                </a:lnTo>
                <a:lnTo>
                  <a:pt x="1683491" y="1343732"/>
                </a:lnTo>
                <a:lnTo>
                  <a:pt x="0" y="13437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850209" y="2050753"/>
            <a:ext cx="1338853" cy="1068648"/>
          </a:xfrm>
          <a:custGeom>
            <a:avLst/>
            <a:gdLst/>
            <a:ahLst/>
            <a:cxnLst/>
            <a:rect l="l" t="t" r="r" b="b"/>
            <a:pathLst>
              <a:path w="1338853" h="1068648">
                <a:moveTo>
                  <a:pt x="0" y="0"/>
                </a:moveTo>
                <a:lnTo>
                  <a:pt x="1338853" y="0"/>
                </a:lnTo>
                <a:lnTo>
                  <a:pt x="1338853" y="1068648"/>
                </a:lnTo>
                <a:lnTo>
                  <a:pt x="0" y="1068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428330" y="448939"/>
            <a:ext cx="1683490" cy="1343731"/>
          </a:xfrm>
          <a:custGeom>
            <a:avLst/>
            <a:gdLst/>
            <a:ahLst/>
            <a:cxnLst/>
            <a:rect l="l" t="t" r="r" b="b"/>
            <a:pathLst>
              <a:path w="1683490" h="1343731">
                <a:moveTo>
                  <a:pt x="0" y="0"/>
                </a:moveTo>
                <a:lnTo>
                  <a:pt x="1683491" y="0"/>
                </a:lnTo>
                <a:lnTo>
                  <a:pt x="1683491" y="1343732"/>
                </a:lnTo>
                <a:lnTo>
                  <a:pt x="0" y="13437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104312" y="8697066"/>
            <a:ext cx="6804848" cy="136097"/>
          </a:xfrm>
          <a:custGeom>
            <a:avLst/>
            <a:gdLst/>
            <a:ahLst/>
            <a:cxnLst/>
            <a:rect l="l" t="t" r="r" b="b"/>
            <a:pathLst>
              <a:path w="6804848" h="136097">
                <a:moveTo>
                  <a:pt x="0" y="0"/>
                </a:moveTo>
                <a:lnTo>
                  <a:pt x="6804848" y="0"/>
                </a:lnTo>
                <a:lnTo>
                  <a:pt x="6804848" y="136097"/>
                </a:lnTo>
                <a:lnTo>
                  <a:pt x="0" y="136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641806" y="8966513"/>
            <a:ext cx="6804848" cy="136097"/>
          </a:xfrm>
          <a:custGeom>
            <a:avLst/>
            <a:gdLst/>
            <a:ahLst/>
            <a:cxnLst/>
            <a:rect l="l" t="t" r="r" b="b"/>
            <a:pathLst>
              <a:path w="6804848" h="136097">
                <a:moveTo>
                  <a:pt x="0" y="0"/>
                </a:moveTo>
                <a:lnTo>
                  <a:pt x="6804849" y="0"/>
                </a:lnTo>
                <a:lnTo>
                  <a:pt x="6804849" y="136097"/>
                </a:lnTo>
                <a:lnTo>
                  <a:pt x="0" y="136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76887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15777" y="2680274"/>
            <a:ext cx="11789466" cy="1250209"/>
            <a:chOff x="0" y="0"/>
            <a:chExt cx="3105044" cy="3292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5044" cy="329273"/>
            </a:xfrm>
            <a:custGeom>
              <a:avLst/>
              <a:gdLst/>
              <a:ahLst/>
              <a:cxnLst/>
              <a:rect l="l" t="t" r="r" b="b"/>
              <a:pathLst>
                <a:path w="3105044" h="329273">
                  <a:moveTo>
                    <a:pt x="0" y="0"/>
                  </a:moveTo>
                  <a:lnTo>
                    <a:pt x="3105044" y="0"/>
                  </a:lnTo>
                  <a:lnTo>
                    <a:pt x="3105044" y="329273"/>
                  </a:lnTo>
                  <a:lnTo>
                    <a:pt x="0" y="329273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105044" cy="367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99674" y="4322062"/>
            <a:ext cx="14566834" cy="1280592"/>
            <a:chOff x="0" y="0"/>
            <a:chExt cx="3836533" cy="3372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36532" cy="337275"/>
            </a:xfrm>
            <a:custGeom>
              <a:avLst/>
              <a:gdLst/>
              <a:ahLst/>
              <a:cxnLst/>
              <a:rect l="l" t="t" r="r" b="b"/>
              <a:pathLst>
                <a:path w="3836532" h="337275">
                  <a:moveTo>
                    <a:pt x="0" y="0"/>
                  </a:moveTo>
                  <a:lnTo>
                    <a:pt x="3836532" y="0"/>
                  </a:lnTo>
                  <a:lnTo>
                    <a:pt x="3836532" y="337275"/>
                  </a:lnTo>
                  <a:lnTo>
                    <a:pt x="0" y="337275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836533" cy="375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892475" y="586327"/>
            <a:ext cx="10721412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Tujuan Pembelajaran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82000" y="2715979"/>
            <a:ext cx="11005548" cy="1134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4"/>
              </a:lnSpc>
            </a:pPr>
            <a:r>
              <a:rPr lang="en-US" sz="3253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Memahami karakteristik utama sistem akuntansi di berbagai kawasan dunia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60685" y="4321008"/>
            <a:ext cx="14299650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Mengetahui perbedaan prinsip, standar, dan praktik akuntansi </a:t>
            </a: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antar negara.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999674" y="6059854"/>
            <a:ext cx="14814769" cy="1309346"/>
            <a:chOff x="0" y="0"/>
            <a:chExt cx="3901832" cy="3448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901832" cy="344848"/>
            </a:xfrm>
            <a:custGeom>
              <a:avLst/>
              <a:gdLst/>
              <a:ahLst/>
              <a:cxnLst/>
              <a:rect l="l" t="t" r="r" b="b"/>
              <a:pathLst>
                <a:path w="3901832" h="344848">
                  <a:moveTo>
                    <a:pt x="0" y="0"/>
                  </a:moveTo>
                  <a:lnTo>
                    <a:pt x="3901832" y="0"/>
                  </a:lnTo>
                  <a:lnTo>
                    <a:pt x="3901832" y="344848"/>
                  </a:lnTo>
                  <a:lnTo>
                    <a:pt x="0" y="344848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901832" cy="382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999674" y="6097954"/>
            <a:ext cx="14607867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Menjelaskan faktor historis, ekonomi, dan budaya yang memengaruhi sistem akuntansi.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499158" y="8035375"/>
            <a:ext cx="11906084" cy="1616597"/>
            <a:chOff x="0" y="0"/>
            <a:chExt cx="3135759" cy="42577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35759" cy="425771"/>
            </a:xfrm>
            <a:custGeom>
              <a:avLst/>
              <a:gdLst/>
              <a:ahLst/>
              <a:cxnLst/>
              <a:rect l="l" t="t" r="r" b="b"/>
              <a:pathLst>
                <a:path w="3135759" h="425771">
                  <a:moveTo>
                    <a:pt x="0" y="0"/>
                  </a:moveTo>
                  <a:lnTo>
                    <a:pt x="3135759" y="0"/>
                  </a:lnTo>
                  <a:lnTo>
                    <a:pt x="3135759" y="425771"/>
                  </a:lnTo>
                  <a:lnTo>
                    <a:pt x="0" y="425771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135759" cy="463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555557" y="8280324"/>
            <a:ext cx="10267080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Membandingkan pengaruh IFRS di berbagai sistem akuntansi internasional.</a:t>
            </a:r>
          </a:p>
        </p:txBody>
      </p:sp>
      <p:sp>
        <p:nvSpPr>
          <p:cNvPr id="21" name="Freeform 21"/>
          <p:cNvSpPr/>
          <p:nvPr/>
        </p:nvSpPr>
        <p:spPr>
          <a:xfrm flipH="1">
            <a:off x="-728554" y="9258300"/>
            <a:ext cx="3839658" cy="636743"/>
          </a:xfrm>
          <a:custGeom>
            <a:avLst/>
            <a:gdLst/>
            <a:ahLst/>
            <a:cxnLst/>
            <a:rect l="l" t="t" r="r" b="b"/>
            <a:pathLst>
              <a:path w="3839658" h="636743">
                <a:moveTo>
                  <a:pt x="3839658" y="0"/>
                </a:moveTo>
                <a:lnTo>
                  <a:pt x="0" y="0"/>
                </a:lnTo>
                <a:lnTo>
                  <a:pt x="0" y="636743"/>
                </a:lnTo>
                <a:lnTo>
                  <a:pt x="3839658" y="636743"/>
                </a:lnTo>
                <a:lnTo>
                  <a:pt x="383965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277540" y="851392"/>
            <a:ext cx="3398293" cy="563550"/>
          </a:xfrm>
          <a:custGeom>
            <a:avLst/>
            <a:gdLst/>
            <a:ahLst/>
            <a:cxnLst/>
            <a:rect l="l" t="t" r="r" b="b"/>
            <a:pathLst>
              <a:path w="3398293" h="563550">
                <a:moveTo>
                  <a:pt x="0" y="0"/>
                </a:moveTo>
                <a:lnTo>
                  <a:pt x="3398293" y="0"/>
                </a:lnTo>
                <a:lnTo>
                  <a:pt x="3398293" y="563550"/>
                </a:lnTo>
                <a:lnTo>
                  <a:pt x="0" y="563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719174" y="2037130"/>
            <a:ext cx="9331200" cy="186624"/>
          </a:xfrm>
          <a:custGeom>
            <a:avLst/>
            <a:gdLst/>
            <a:ahLst/>
            <a:cxnLst/>
            <a:rect l="l" t="t" r="r" b="b"/>
            <a:pathLst>
              <a:path w="9331200" h="186624">
                <a:moveTo>
                  <a:pt x="0" y="0"/>
                </a:moveTo>
                <a:lnTo>
                  <a:pt x="9331200" y="0"/>
                </a:lnTo>
                <a:lnTo>
                  <a:pt x="9331200" y="186624"/>
                </a:lnTo>
                <a:lnTo>
                  <a:pt x="0" y="1866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-3676773" y="-2491128"/>
            <a:ext cx="6328206" cy="6421611"/>
          </a:xfrm>
          <a:custGeom>
            <a:avLst/>
            <a:gdLst/>
            <a:ahLst/>
            <a:cxnLst/>
            <a:rect l="l" t="t" r="r" b="b"/>
            <a:pathLst>
              <a:path w="6328206" h="6421611">
                <a:moveTo>
                  <a:pt x="0" y="0"/>
                </a:moveTo>
                <a:lnTo>
                  <a:pt x="6328206" y="0"/>
                </a:lnTo>
                <a:lnTo>
                  <a:pt x="6328206" y="6421611"/>
                </a:lnTo>
                <a:lnTo>
                  <a:pt x="0" y="64216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00190" y="428330"/>
            <a:ext cx="2998968" cy="2775409"/>
          </a:xfrm>
          <a:custGeom>
            <a:avLst/>
            <a:gdLst/>
            <a:ahLst/>
            <a:cxnLst/>
            <a:rect l="l" t="t" r="r" b="b"/>
            <a:pathLst>
              <a:path w="2998968" h="2775409">
                <a:moveTo>
                  <a:pt x="0" y="0"/>
                </a:moveTo>
                <a:lnTo>
                  <a:pt x="2998968" y="0"/>
                </a:lnTo>
                <a:lnTo>
                  <a:pt x="2998968" y="2775409"/>
                </a:lnTo>
                <a:lnTo>
                  <a:pt x="0" y="27754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9731489">
            <a:off x="16091426" y="6989341"/>
            <a:ext cx="5426364" cy="5506458"/>
          </a:xfrm>
          <a:custGeom>
            <a:avLst/>
            <a:gdLst/>
            <a:ahLst/>
            <a:cxnLst/>
            <a:rect l="l" t="t" r="r" b="b"/>
            <a:pathLst>
              <a:path w="5426364" h="5506458">
                <a:moveTo>
                  <a:pt x="0" y="0"/>
                </a:moveTo>
                <a:lnTo>
                  <a:pt x="5426364" y="0"/>
                </a:lnTo>
                <a:lnTo>
                  <a:pt x="5426364" y="5506458"/>
                </a:lnTo>
                <a:lnTo>
                  <a:pt x="0" y="5506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288623" y="7826800"/>
            <a:ext cx="2743422" cy="2189750"/>
          </a:xfrm>
          <a:custGeom>
            <a:avLst/>
            <a:gdLst/>
            <a:ahLst/>
            <a:cxnLst/>
            <a:rect l="l" t="t" r="r" b="b"/>
            <a:pathLst>
              <a:path w="2743422" h="2189750">
                <a:moveTo>
                  <a:pt x="0" y="0"/>
                </a:moveTo>
                <a:lnTo>
                  <a:pt x="2743422" y="0"/>
                </a:lnTo>
                <a:lnTo>
                  <a:pt x="2743422" y="2189749"/>
                </a:lnTo>
                <a:lnTo>
                  <a:pt x="0" y="2189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6814443" y="4766054"/>
            <a:ext cx="1483903" cy="1184425"/>
          </a:xfrm>
          <a:custGeom>
            <a:avLst/>
            <a:gdLst/>
            <a:ahLst/>
            <a:cxnLst/>
            <a:rect l="l" t="t" r="r" b="b"/>
            <a:pathLst>
              <a:path w="1483903" h="1184425">
                <a:moveTo>
                  <a:pt x="0" y="0"/>
                </a:moveTo>
                <a:lnTo>
                  <a:pt x="1483903" y="0"/>
                </a:lnTo>
                <a:lnTo>
                  <a:pt x="1483903" y="1184424"/>
                </a:lnTo>
                <a:lnTo>
                  <a:pt x="0" y="1184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76887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42627" y="4617234"/>
            <a:ext cx="8401002" cy="168020"/>
          </a:xfrm>
          <a:custGeom>
            <a:avLst/>
            <a:gdLst/>
            <a:ahLst/>
            <a:cxnLst/>
            <a:rect l="l" t="t" r="r" b="b"/>
            <a:pathLst>
              <a:path w="8401002" h="168020">
                <a:moveTo>
                  <a:pt x="0" y="0"/>
                </a:moveTo>
                <a:lnTo>
                  <a:pt x="8401002" y="0"/>
                </a:lnTo>
                <a:lnTo>
                  <a:pt x="8401002" y="168020"/>
                </a:lnTo>
                <a:lnTo>
                  <a:pt x="0" y="168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882977" y="8262880"/>
            <a:ext cx="3773447" cy="1238731"/>
            <a:chOff x="0" y="0"/>
            <a:chExt cx="993830" cy="326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93830" cy="326250"/>
            </a:xfrm>
            <a:custGeom>
              <a:avLst/>
              <a:gdLst/>
              <a:ahLst/>
              <a:cxnLst/>
              <a:rect l="l" t="t" r="r" b="b"/>
              <a:pathLst>
                <a:path w="993830" h="326250">
                  <a:moveTo>
                    <a:pt x="0" y="0"/>
                  </a:moveTo>
                  <a:lnTo>
                    <a:pt x="993830" y="0"/>
                  </a:lnTo>
                  <a:lnTo>
                    <a:pt x="993830" y="326250"/>
                  </a:lnTo>
                  <a:lnTo>
                    <a:pt x="0" y="326250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93830" cy="364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52255" y="5216210"/>
            <a:ext cx="3773447" cy="1238731"/>
            <a:chOff x="0" y="0"/>
            <a:chExt cx="993830" cy="326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3830" cy="326250"/>
            </a:xfrm>
            <a:custGeom>
              <a:avLst/>
              <a:gdLst/>
              <a:ahLst/>
              <a:cxnLst/>
              <a:rect l="l" t="t" r="r" b="b"/>
              <a:pathLst>
                <a:path w="993830" h="326250">
                  <a:moveTo>
                    <a:pt x="0" y="0"/>
                  </a:moveTo>
                  <a:lnTo>
                    <a:pt x="993830" y="0"/>
                  </a:lnTo>
                  <a:lnTo>
                    <a:pt x="993830" y="326250"/>
                  </a:lnTo>
                  <a:lnTo>
                    <a:pt x="0" y="326250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93830" cy="364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72808" y="7024149"/>
            <a:ext cx="3773447" cy="1238731"/>
            <a:chOff x="0" y="0"/>
            <a:chExt cx="993830" cy="326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93830" cy="326250"/>
            </a:xfrm>
            <a:custGeom>
              <a:avLst/>
              <a:gdLst/>
              <a:ahLst/>
              <a:cxnLst/>
              <a:rect l="l" t="t" r="r" b="b"/>
              <a:pathLst>
                <a:path w="993830" h="326250">
                  <a:moveTo>
                    <a:pt x="0" y="0"/>
                  </a:moveTo>
                  <a:lnTo>
                    <a:pt x="993830" y="0"/>
                  </a:lnTo>
                  <a:lnTo>
                    <a:pt x="993830" y="326250"/>
                  </a:lnTo>
                  <a:lnTo>
                    <a:pt x="0" y="326250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93830" cy="364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882977" y="6159757"/>
            <a:ext cx="3773447" cy="1238731"/>
            <a:chOff x="0" y="0"/>
            <a:chExt cx="993830" cy="326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3830" cy="326250"/>
            </a:xfrm>
            <a:custGeom>
              <a:avLst/>
              <a:gdLst/>
              <a:ahLst/>
              <a:cxnLst/>
              <a:rect l="l" t="t" r="r" b="b"/>
              <a:pathLst>
                <a:path w="993830" h="326250">
                  <a:moveTo>
                    <a:pt x="0" y="0"/>
                  </a:moveTo>
                  <a:lnTo>
                    <a:pt x="993830" y="0"/>
                  </a:lnTo>
                  <a:lnTo>
                    <a:pt x="993830" y="326250"/>
                  </a:lnTo>
                  <a:lnTo>
                    <a:pt x="0" y="326250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93830" cy="364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86563" y="7398488"/>
            <a:ext cx="731384" cy="73138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85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686563" y="6037581"/>
            <a:ext cx="731384" cy="73138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85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685283" y="6454940"/>
            <a:ext cx="731384" cy="73138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85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2801621" y="6512416"/>
            <a:ext cx="498707" cy="511733"/>
          </a:xfrm>
          <a:custGeom>
            <a:avLst/>
            <a:gdLst/>
            <a:ahLst/>
            <a:cxnLst/>
            <a:rect l="l" t="t" r="r" b="b"/>
            <a:pathLst>
              <a:path w="498707" h="511733">
                <a:moveTo>
                  <a:pt x="0" y="0"/>
                </a:moveTo>
                <a:lnTo>
                  <a:pt x="498707" y="0"/>
                </a:lnTo>
                <a:lnTo>
                  <a:pt x="498707" y="511733"/>
                </a:lnTo>
                <a:lnTo>
                  <a:pt x="0" y="5117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919240" y="6037581"/>
            <a:ext cx="498707" cy="511733"/>
          </a:xfrm>
          <a:custGeom>
            <a:avLst/>
            <a:gdLst/>
            <a:ahLst/>
            <a:cxnLst/>
            <a:rect l="l" t="t" r="r" b="b"/>
            <a:pathLst>
              <a:path w="498707" h="511733">
                <a:moveTo>
                  <a:pt x="0" y="0"/>
                </a:moveTo>
                <a:lnTo>
                  <a:pt x="498707" y="0"/>
                </a:lnTo>
                <a:lnTo>
                  <a:pt x="498707" y="511733"/>
                </a:lnTo>
                <a:lnTo>
                  <a:pt x="0" y="5117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7919240" y="7370686"/>
            <a:ext cx="498707" cy="511733"/>
          </a:xfrm>
          <a:custGeom>
            <a:avLst/>
            <a:gdLst/>
            <a:ahLst/>
            <a:cxnLst/>
            <a:rect l="l" t="t" r="r" b="b"/>
            <a:pathLst>
              <a:path w="498707" h="511733">
                <a:moveTo>
                  <a:pt x="0" y="0"/>
                </a:moveTo>
                <a:lnTo>
                  <a:pt x="498707" y="0"/>
                </a:lnTo>
                <a:lnTo>
                  <a:pt x="498707" y="511733"/>
                </a:lnTo>
                <a:lnTo>
                  <a:pt x="0" y="5117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-338406" y="2048143"/>
            <a:ext cx="5063444" cy="5138181"/>
          </a:xfrm>
          <a:custGeom>
            <a:avLst/>
            <a:gdLst/>
            <a:ahLst/>
            <a:cxnLst/>
            <a:rect l="l" t="t" r="r" b="b"/>
            <a:pathLst>
              <a:path w="5063444" h="5138181">
                <a:moveTo>
                  <a:pt x="0" y="0"/>
                </a:moveTo>
                <a:lnTo>
                  <a:pt x="5063444" y="0"/>
                </a:lnTo>
                <a:lnTo>
                  <a:pt x="5063444" y="5138181"/>
                </a:lnTo>
                <a:lnTo>
                  <a:pt x="0" y="51381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65160" y="2827176"/>
            <a:ext cx="6275946" cy="5910800"/>
          </a:xfrm>
          <a:custGeom>
            <a:avLst/>
            <a:gdLst/>
            <a:ahLst/>
            <a:cxnLst/>
            <a:rect l="l" t="t" r="r" b="b"/>
            <a:pathLst>
              <a:path w="6275946" h="5910800">
                <a:moveTo>
                  <a:pt x="0" y="0"/>
                </a:moveTo>
                <a:lnTo>
                  <a:pt x="6275946" y="0"/>
                </a:lnTo>
                <a:lnTo>
                  <a:pt x="6275946" y="5910800"/>
                </a:lnTo>
                <a:lnTo>
                  <a:pt x="0" y="5910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9176887" y="3077994"/>
            <a:ext cx="8150420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0"/>
              </a:lnSpc>
            </a:pPr>
            <a:r>
              <a:rPr lang="en-US" sz="69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 lima kelompok utama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687114" y="5595058"/>
            <a:ext cx="290362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Anglo Saxon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942627" y="7294765"/>
            <a:ext cx="290362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Nordic</a:t>
            </a:r>
          </a:p>
        </p:txBody>
      </p:sp>
      <p:sp>
        <p:nvSpPr>
          <p:cNvPr id="34" name="Freeform 34"/>
          <p:cNvSpPr/>
          <p:nvPr/>
        </p:nvSpPr>
        <p:spPr>
          <a:xfrm flipH="1">
            <a:off x="14996071" y="361275"/>
            <a:ext cx="4526457" cy="750637"/>
          </a:xfrm>
          <a:custGeom>
            <a:avLst/>
            <a:gdLst/>
            <a:ahLst/>
            <a:cxnLst/>
            <a:rect l="l" t="t" r="r" b="b"/>
            <a:pathLst>
              <a:path w="4526457" h="750637">
                <a:moveTo>
                  <a:pt x="4526458" y="0"/>
                </a:moveTo>
                <a:lnTo>
                  <a:pt x="0" y="0"/>
                </a:lnTo>
                <a:lnTo>
                  <a:pt x="0" y="750638"/>
                </a:lnTo>
                <a:lnTo>
                  <a:pt x="4526458" y="750638"/>
                </a:lnTo>
                <a:lnTo>
                  <a:pt x="4526458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flipH="1">
            <a:off x="377797" y="9322947"/>
            <a:ext cx="4526457" cy="750637"/>
          </a:xfrm>
          <a:custGeom>
            <a:avLst/>
            <a:gdLst/>
            <a:ahLst/>
            <a:cxnLst/>
            <a:rect l="l" t="t" r="r" b="b"/>
            <a:pathLst>
              <a:path w="4526457" h="750637">
                <a:moveTo>
                  <a:pt x="4526457" y="0"/>
                </a:moveTo>
                <a:lnTo>
                  <a:pt x="0" y="0"/>
                </a:lnTo>
                <a:lnTo>
                  <a:pt x="0" y="750638"/>
                </a:lnTo>
                <a:lnTo>
                  <a:pt x="4526457" y="750638"/>
                </a:lnTo>
                <a:lnTo>
                  <a:pt x="4526457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77797" y="1170124"/>
            <a:ext cx="1591021" cy="1269924"/>
          </a:xfrm>
          <a:custGeom>
            <a:avLst/>
            <a:gdLst/>
            <a:ahLst/>
            <a:cxnLst/>
            <a:rect l="l" t="t" r="r" b="b"/>
            <a:pathLst>
              <a:path w="1591021" h="1269924">
                <a:moveTo>
                  <a:pt x="0" y="0"/>
                </a:moveTo>
                <a:lnTo>
                  <a:pt x="1591021" y="0"/>
                </a:lnTo>
                <a:lnTo>
                  <a:pt x="1591021" y="1269924"/>
                </a:lnTo>
                <a:lnTo>
                  <a:pt x="0" y="12699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996913" y="433476"/>
            <a:ext cx="860575" cy="686896"/>
          </a:xfrm>
          <a:custGeom>
            <a:avLst/>
            <a:gdLst/>
            <a:ahLst/>
            <a:cxnLst/>
            <a:rect l="l" t="t" r="r" b="b"/>
            <a:pathLst>
              <a:path w="860575" h="686896">
                <a:moveTo>
                  <a:pt x="0" y="0"/>
                </a:moveTo>
                <a:lnTo>
                  <a:pt x="860575" y="0"/>
                </a:lnTo>
                <a:lnTo>
                  <a:pt x="860575" y="686896"/>
                </a:lnTo>
                <a:lnTo>
                  <a:pt x="0" y="6868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8072808" y="8735970"/>
            <a:ext cx="3752895" cy="1238731"/>
            <a:chOff x="0" y="0"/>
            <a:chExt cx="988417" cy="32625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88417" cy="326250"/>
            </a:xfrm>
            <a:custGeom>
              <a:avLst/>
              <a:gdLst/>
              <a:ahLst/>
              <a:cxnLst/>
              <a:rect l="l" t="t" r="r" b="b"/>
              <a:pathLst>
                <a:path w="988417" h="326250">
                  <a:moveTo>
                    <a:pt x="0" y="0"/>
                  </a:moveTo>
                  <a:lnTo>
                    <a:pt x="988417" y="0"/>
                  </a:lnTo>
                  <a:lnTo>
                    <a:pt x="988417" y="326250"/>
                  </a:lnTo>
                  <a:lnTo>
                    <a:pt x="0" y="326250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988417" cy="364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676330" y="8591563"/>
            <a:ext cx="731384" cy="731384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857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12882977" y="8623952"/>
            <a:ext cx="498707" cy="511733"/>
          </a:xfrm>
          <a:custGeom>
            <a:avLst/>
            <a:gdLst/>
            <a:ahLst/>
            <a:cxnLst/>
            <a:rect l="l" t="t" r="r" b="b"/>
            <a:pathLst>
              <a:path w="498707" h="511733">
                <a:moveTo>
                  <a:pt x="0" y="0"/>
                </a:moveTo>
                <a:lnTo>
                  <a:pt x="498707" y="0"/>
                </a:lnTo>
                <a:lnTo>
                  <a:pt x="498707" y="511732"/>
                </a:lnTo>
                <a:lnTo>
                  <a:pt x="0" y="5117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8899463" y="8991160"/>
            <a:ext cx="290362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Germanic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7802901" y="8989644"/>
            <a:ext cx="731384" cy="731384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857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>
            <a:off x="7919240" y="9110605"/>
            <a:ext cx="498707" cy="511733"/>
          </a:xfrm>
          <a:custGeom>
            <a:avLst/>
            <a:gdLst/>
            <a:ahLst/>
            <a:cxnLst/>
            <a:rect l="l" t="t" r="r" b="b"/>
            <a:pathLst>
              <a:path w="498707" h="511733">
                <a:moveTo>
                  <a:pt x="0" y="0"/>
                </a:moveTo>
                <a:lnTo>
                  <a:pt x="498707" y="0"/>
                </a:lnTo>
                <a:lnTo>
                  <a:pt x="498707" y="511732"/>
                </a:lnTo>
                <a:lnTo>
                  <a:pt x="0" y="5117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13300328" y="6417724"/>
            <a:ext cx="290362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latin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407714" y="8557277"/>
            <a:ext cx="2903628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Asia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351806" y="1610508"/>
            <a:ext cx="12649049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Sistem akuntansi di dunia berkembang berdasarkan sejarah, hukum, ekonomi, dan budaya masing-masing negara.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76887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78547" y="1497536"/>
            <a:ext cx="10265132" cy="205303"/>
          </a:xfrm>
          <a:custGeom>
            <a:avLst/>
            <a:gdLst/>
            <a:ahLst/>
            <a:cxnLst/>
            <a:rect l="l" t="t" r="r" b="b"/>
            <a:pathLst>
              <a:path w="10265132" h="205303">
                <a:moveTo>
                  <a:pt x="0" y="0"/>
                </a:moveTo>
                <a:lnTo>
                  <a:pt x="10265132" y="0"/>
                </a:lnTo>
                <a:lnTo>
                  <a:pt x="10265132" y="205303"/>
                </a:lnTo>
                <a:lnTo>
                  <a:pt x="0" y="205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67986" y="47098"/>
            <a:ext cx="13879764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Akuntansi Anglo Saxon (USA dan UK)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659457" y="1949989"/>
            <a:ext cx="5485529" cy="1238731"/>
            <a:chOff x="0" y="0"/>
            <a:chExt cx="1444748" cy="326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4748" cy="326250"/>
            </a:xfrm>
            <a:custGeom>
              <a:avLst/>
              <a:gdLst/>
              <a:ahLst/>
              <a:cxnLst/>
              <a:rect l="l" t="t" r="r" b="b"/>
              <a:pathLst>
                <a:path w="1444748" h="326250">
                  <a:moveTo>
                    <a:pt x="0" y="0"/>
                  </a:moveTo>
                  <a:lnTo>
                    <a:pt x="1444748" y="0"/>
                  </a:lnTo>
                  <a:lnTo>
                    <a:pt x="1444748" y="326250"/>
                  </a:lnTo>
                  <a:lnTo>
                    <a:pt x="0" y="326250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44748" cy="364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59457" y="2237566"/>
            <a:ext cx="472713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Ciri Umum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659457" y="6991789"/>
            <a:ext cx="5485529" cy="1112731"/>
            <a:chOff x="0" y="0"/>
            <a:chExt cx="1444748" cy="2930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4748" cy="293065"/>
            </a:xfrm>
            <a:custGeom>
              <a:avLst/>
              <a:gdLst/>
              <a:ahLst/>
              <a:cxnLst/>
              <a:rect l="l" t="t" r="r" b="b"/>
              <a:pathLst>
                <a:path w="1444748" h="293065">
                  <a:moveTo>
                    <a:pt x="0" y="0"/>
                  </a:moveTo>
                  <a:lnTo>
                    <a:pt x="1444748" y="0"/>
                  </a:lnTo>
                  <a:lnTo>
                    <a:pt x="1444748" y="293065"/>
                  </a:lnTo>
                  <a:lnTo>
                    <a:pt x="0" y="293065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444748" cy="3311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44300" y="7277539"/>
            <a:ext cx="472713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Contoh Negara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847458" y="3512303"/>
            <a:ext cx="13654682" cy="2946086"/>
            <a:chOff x="0" y="0"/>
            <a:chExt cx="3596295" cy="7759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96295" cy="775924"/>
            </a:xfrm>
            <a:custGeom>
              <a:avLst/>
              <a:gdLst/>
              <a:ahLst/>
              <a:cxnLst/>
              <a:rect l="l" t="t" r="r" b="b"/>
              <a:pathLst>
                <a:path w="3596295" h="775924">
                  <a:moveTo>
                    <a:pt x="0" y="0"/>
                  </a:moveTo>
                  <a:lnTo>
                    <a:pt x="3596295" y="0"/>
                  </a:lnTo>
                  <a:lnTo>
                    <a:pt x="3596295" y="775924"/>
                  </a:lnTo>
                  <a:lnTo>
                    <a:pt x="0" y="775924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596295" cy="814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47458" y="8296296"/>
            <a:ext cx="13654682" cy="1897916"/>
            <a:chOff x="0" y="0"/>
            <a:chExt cx="3596295" cy="49986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96295" cy="499863"/>
            </a:xfrm>
            <a:custGeom>
              <a:avLst/>
              <a:gdLst/>
              <a:ahLst/>
              <a:cxnLst/>
              <a:rect l="l" t="t" r="r" b="b"/>
              <a:pathLst>
                <a:path w="3596295" h="499863">
                  <a:moveTo>
                    <a:pt x="0" y="0"/>
                  </a:moveTo>
                  <a:lnTo>
                    <a:pt x="3596295" y="0"/>
                  </a:lnTo>
                  <a:lnTo>
                    <a:pt x="3596295" y="499863"/>
                  </a:lnTo>
                  <a:lnTo>
                    <a:pt x="0" y="499863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596295" cy="537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098258" y="3656210"/>
            <a:ext cx="13215435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Berorientasi pada pasar modal (investor oriented).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Lebih terbuka dan transparan terhadap publik.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Standar akuntansi disusun oleh badan profesional independen, bukan pemerintah.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30822" y="8275970"/>
            <a:ext cx="13154093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Amerika Serikat</a:t>
            </a: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Menggunakan US GAAP (FASB).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Inggris</a:t>
            </a: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        : Mengadopsi IFRS melalui IASB, dengan 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                            pengaruh kuat pada common law.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endParaRPr lang="en-US" sz="349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0" y="7916271"/>
            <a:ext cx="2165562" cy="2583643"/>
          </a:xfrm>
          <a:custGeom>
            <a:avLst/>
            <a:gdLst/>
            <a:ahLst/>
            <a:cxnLst/>
            <a:rect l="l" t="t" r="r" b="b"/>
            <a:pathLst>
              <a:path w="2165562" h="2583643">
                <a:moveTo>
                  <a:pt x="0" y="0"/>
                </a:moveTo>
                <a:lnTo>
                  <a:pt x="2165562" y="0"/>
                </a:lnTo>
                <a:lnTo>
                  <a:pt x="2165562" y="2583642"/>
                </a:lnTo>
                <a:lnTo>
                  <a:pt x="0" y="2583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176519" y="7966479"/>
            <a:ext cx="2165562" cy="2583643"/>
          </a:xfrm>
          <a:custGeom>
            <a:avLst/>
            <a:gdLst/>
            <a:ahLst/>
            <a:cxnLst/>
            <a:rect l="l" t="t" r="r" b="b"/>
            <a:pathLst>
              <a:path w="2165562" h="2583643">
                <a:moveTo>
                  <a:pt x="0" y="0"/>
                </a:moveTo>
                <a:lnTo>
                  <a:pt x="2165562" y="0"/>
                </a:lnTo>
                <a:lnTo>
                  <a:pt x="2165562" y="2583642"/>
                </a:lnTo>
                <a:lnTo>
                  <a:pt x="0" y="2583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35584" y="1462513"/>
            <a:ext cx="2162674" cy="1726207"/>
          </a:xfrm>
          <a:custGeom>
            <a:avLst/>
            <a:gdLst/>
            <a:ahLst/>
            <a:cxnLst/>
            <a:rect l="l" t="t" r="r" b="b"/>
            <a:pathLst>
              <a:path w="2162674" h="1726207">
                <a:moveTo>
                  <a:pt x="0" y="0"/>
                </a:moveTo>
                <a:lnTo>
                  <a:pt x="2162674" y="0"/>
                </a:lnTo>
                <a:lnTo>
                  <a:pt x="2162674" y="1726206"/>
                </a:lnTo>
                <a:lnTo>
                  <a:pt x="0" y="17262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16443" y="563839"/>
            <a:ext cx="1169779" cy="933697"/>
          </a:xfrm>
          <a:custGeom>
            <a:avLst/>
            <a:gdLst/>
            <a:ahLst/>
            <a:cxnLst/>
            <a:rect l="l" t="t" r="r" b="b"/>
            <a:pathLst>
              <a:path w="1169779" h="933697">
                <a:moveTo>
                  <a:pt x="0" y="0"/>
                </a:moveTo>
                <a:lnTo>
                  <a:pt x="1169780" y="0"/>
                </a:lnTo>
                <a:lnTo>
                  <a:pt x="1169780" y="933697"/>
                </a:lnTo>
                <a:lnTo>
                  <a:pt x="0" y="933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706186" y="1462513"/>
            <a:ext cx="2162674" cy="1726207"/>
          </a:xfrm>
          <a:custGeom>
            <a:avLst/>
            <a:gdLst/>
            <a:ahLst/>
            <a:cxnLst/>
            <a:rect l="l" t="t" r="r" b="b"/>
            <a:pathLst>
              <a:path w="2162674" h="1726207">
                <a:moveTo>
                  <a:pt x="0" y="0"/>
                </a:moveTo>
                <a:lnTo>
                  <a:pt x="2162673" y="0"/>
                </a:lnTo>
                <a:lnTo>
                  <a:pt x="2162673" y="1726206"/>
                </a:lnTo>
                <a:lnTo>
                  <a:pt x="0" y="17262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547750" y="461188"/>
            <a:ext cx="1169779" cy="933697"/>
          </a:xfrm>
          <a:custGeom>
            <a:avLst/>
            <a:gdLst/>
            <a:ahLst/>
            <a:cxnLst/>
            <a:rect l="l" t="t" r="r" b="b"/>
            <a:pathLst>
              <a:path w="1169779" h="933697">
                <a:moveTo>
                  <a:pt x="0" y="0"/>
                </a:moveTo>
                <a:lnTo>
                  <a:pt x="1169779" y="0"/>
                </a:lnTo>
                <a:lnTo>
                  <a:pt x="1169779" y="933697"/>
                </a:lnTo>
                <a:lnTo>
                  <a:pt x="0" y="933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flipH="1">
            <a:off x="-2263229" y="4985346"/>
            <a:ext cx="4526457" cy="750637"/>
          </a:xfrm>
          <a:custGeom>
            <a:avLst/>
            <a:gdLst/>
            <a:ahLst/>
            <a:cxnLst/>
            <a:rect l="l" t="t" r="r" b="b"/>
            <a:pathLst>
              <a:path w="4526457" h="750637">
                <a:moveTo>
                  <a:pt x="4526458" y="0"/>
                </a:moveTo>
                <a:lnTo>
                  <a:pt x="0" y="0"/>
                </a:lnTo>
                <a:lnTo>
                  <a:pt x="0" y="750638"/>
                </a:lnTo>
                <a:lnTo>
                  <a:pt x="4526458" y="750638"/>
                </a:lnTo>
                <a:lnTo>
                  <a:pt x="452645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6313692" y="5299523"/>
            <a:ext cx="4526457" cy="750637"/>
          </a:xfrm>
          <a:custGeom>
            <a:avLst/>
            <a:gdLst/>
            <a:ahLst/>
            <a:cxnLst/>
            <a:rect l="l" t="t" r="r" b="b"/>
            <a:pathLst>
              <a:path w="4526457" h="750637">
                <a:moveTo>
                  <a:pt x="0" y="0"/>
                </a:moveTo>
                <a:lnTo>
                  <a:pt x="4526458" y="0"/>
                </a:lnTo>
                <a:lnTo>
                  <a:pt x="4526458" y="750637"/>
                </a:lnTo>
                <a:lnTo>
                  <a:pt x="0" y="7506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76887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78547" y="1497536"/>
            <a:ext cx="10265132" cy="205303"/>
          </a:xfrm>
          <a:custGeom>
            <a:avLst/>
            <a:gdLst/>
            <a:ahLst/>
            <a:cxnLst/>
            <a:rect l="l" t="t" r="r" b="b"/>
            <a:pathLst>
              <a:path w="10265132" h="205303">
                <a:moveTo>
                  <a:pt x="0" y="0"/>
                </a:moveTo>
                <a:lnTo>
                  <a:pt x="10265132" y="0"/>
                </a:lnTo>
                <a:lnTo>
                  <a:pt x="10265132" y="205303"/>
                </a:lnTo>
                <a:lnTo>
                  <a:pt x="0" y="205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67986" y="47098"/>
            <a:ext cx="13879764" cy="116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Akuntansi Nordic (Belanda dan Swedia)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659457" y="1949989"/>
            <a:ext cx="5485529" cy="1238731"/>
            <a:chOff x="0" y="0"/>
            <a:chExt cx="1444748" cy="326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4748" cy="326250"/>
            </a:xfrm>
            <a:custGeom>
              <a:avLst/>
              <a:gdLst/>
              <a:ahLst/>
              <a:cxnLst/>
              <a:rect l="l" t="t" r="r" b="b"/>
              <a:pathLst>
                <a:path w="1444748" h="326250">
                  <a:moveTo>
                    <a:pt x="0" y="0"/>
                  </a:moveTo>
                  <a:lnTo>
                    <a:pt x="1444748" y="0"/>
                  </a:lnTo>
                  <a:lnTo>
                    <a:pt x="1444748" y="326250"/>
                  </a:lnTo>
                  <a:lnTo>
                    <a:pt x="0" y="326250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44748" cy="364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59457" y="2237566"/>
            <a:ext cx="472713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Ciri Umum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659457" y="6991789"/>
            <a:ext cx="5485529" cy="1112731"/>
            <a:chOff x="0" y="0"/>
            <a:chExt cx="1444748" cy="2930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4748" cy="293065"/>
            </a:xfrm>
            <a:custGeom>
              <a:avLst/>
              <a:gdLst/>
              <a:ahLst/>
              <a:cxnLst/>
              <a:rect l="l" t="t" r="r" b="b"/>
              <a:pathLst>
                <a:path w="1444748" h="293065">
                  <a:moveTo>
                    <a:pt x="0" y="0"/>
                  </a:moveTo>
                  <a:lnTo>
                    <a:pt x="1444748" y="0"/>
                  </a:lnTo>
                  <a:lnTo>
                    <a:pt x="1444748" y="293065"/>
                  </a:lnTo>
                  <a:lnTo>
                    <a:pt x="0" y="293065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444748" cy="3311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44300" y="7277539"/>
            <a:ext cx="472713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Contoh Negara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847458" y="3512303"/>
            <a:ext cx="13700292" cy="3107221"/>
            <a:chOff x="0" y="0"/>
            <a:chExt cx="3608307" cy="8183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08307" cy="818363"/>
            </a:xfrm>
            <a:custGeom>
              <a:avLst/>
              <a:gdLst/>
              <a:ahLst/>
              <a:cxnLst/>
              <a:rect l="l" t="t" r="r" b="b"/>
              <a:pathLst>
                <a:path w="3608307" h="818363">
                  <a:moveTo>
                    <a:pt x="0" y="0"/>
                  </a:moveTo>
                  <a:lnTo>
                    <a:pt x="3608307" y="0"/>
                  </a:lnTo>
                  <a:lnTo>
                    <a:pt x="3608307" y="818363"/>
                  </a:lnTo>
                  <a:lnTo>
                    <a:pt x="0" y="818363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608307" cy="856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47458" y="8296296"/>
            <a:ext cx="13654682" cy="1897916"/>
            <a:chOff x="0" y="0"/>
            <a:chExt cx="3596295" cy="49986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96295" cy="499863"/>
            </a:xfrm>
            <a:custGeom>
              <a:avLst/>
              <a:gdLst/>
              <a:ahLst/>
              <a:cxnLst/>
              <a:rect l="l" t="t" r="r" b="b"/>
              <a:pathLst>
                <a:path w="3596295" h="499863">
                  <a:moveTo>
                    <a:pt x="0" y="0"/>
                  </a:moveTo>
                  <a:lnTo>
                    <a:pt x="3596295" y="0"/>
                  </a:lnTo>
                  <a:lnTo>
                    <a:pt x="3596295" y="499863"/>
                  </a:lnTo>
                  <a:lnTo>
                    <a:pt x="0" y="499863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596295" cy="537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941682" y="3481065"/>
            <a:ext cx="13466234" cy="369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Memadukan pengaruh Anglo Saxon dan Continental (Eropa daratan).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Lebih konsensus dan hati-hati, dengan fokus pada kepentingan kreditor dan pemilik.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Mengutamakan stabilitas dan konservatisme.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030822" y="8275970"/>
            <a:ext cx="13154093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Belanda </a:t>
            </a: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Tradisi akuntansi kuat dan profesional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Swedia</a:t>
            </a: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: Akuntansi dikaitkan erat dengan perpajakan dan 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                hukum komersial.</a:t>
            </a:r>
          </a:p>
        </p:txBody>
      </p:sp>
      <p:sp>
        <p:nvSpPr>
          <p:cNvPr id="22" name="Freeform 22"/>
          <p:cNvSpPr/>
          <p:nvPr/>
        </p:nvSpPr>
        <p:spPr>
          <a:xfrm>
            <a:off x="0" y="7916271"/>
            <a:ext cx="2165562" cy="2583643"/>
          </a:xfrm>
          <a:custGeom>
            <a:avLst/>
            <a:gdLst/>
            <a:ahLst/>
            <a:cxnLst/>
            <a:rect l="l" t="t" r="r" b="b"/>
            <a:pathLst>
              <a:path w="2165562" h="2583643">
                <a:moveTo>
                  <a:pt x="0" y="0"/>
                </a:moveTo>
                <a:lnTo>
                  <a:pt x="2165562" y="0"/>
                </a:lnTo>
                <a:lnTo>
                  <a:pt x="2165562" y="2583642"/>
                </a:lnTo>
                <a:lnTo>
                  <a:pt x="0" y="2583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176519" y="7966479"/>
            <a:ext cx="2165562" cy="2583643"/>
          </a:xfrm>
          <a:custGeom>
            <a:avLst/>
            <a:gdLst/>
            <a:ahLst/>
            <a:cxnLst/>
            <a:rect l="l" t="t" r="r" b="b"/>
            <a:pathLst>
              <a:path w="2165562" h="2583643">
                <a:moveTo>
                  <a:pt x="0" y="0"/>
                </a:moveTo>
                <a:lnTo>
                  <a:pt x="2165562" y="0"/>
                </a:lnTo>
                <a:lnTo>
                  <a:pt x="2165562" y="2583642"/>
                </a:lnTo>
                <a:lnTo>
                  <a:pt x="0" y="2583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35584" y="1462513"/>
            <a:ext cx="2162674" cy="1726207"/>
          </a:xfrm>
          <a:custGeom>
            <a:avLst/>
            <a:gdLst/>
            <a:ahLst/>
            <a:cxnLst/>
            <a:rect l="l" t="t" r="r" b="b"/>
            <a:pathLst>
              <a:path w="2162674" h="1726207">
                <a:moveTo>
                  <a:pt x="0" y="0"/>
                </a:moveTo>
                <a:lnTo>
                  <a:pt x="2162674" y="0"/>
                </a:lnTo>
                <a:lnTo>
                  <a:pt x="2162674" y="1726206"/>
                </a:lnTo>
                <a:lnTo>
                  <a:pt x="0" y="17262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16443" y="563839"/>
            <a:ext cx="1169779" cy="933697"/>
          </a:xfrm>
          <a:custGeom>
            <a:avLst/>
            <a:gdLst/>
            <a:ahLst/>
            <a:cxnLst/>
            <a:rect l="l" t="t" r="r" b="b"/>
            <a:pathLst>
              <a:path w="1169779" h="933697">
                <a:moveTo>
                  <a:pt x="0" y="0"/>
                </a:moveTo>
                <a:lnTo>
                  <a:pt x="1169780" y="0"/>
                </a:lnTo>
                <a:lnTo>
                  <a:pt x="1169780" y="933697"/>
                </a:lnTo>
                <a:lnTo>
                  <a:pt x="0" y="933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706186" y="1462513"/>
            <a:ext cx="2162674" cy="1726207"/>
          </a:xfrm>
          <a:custGeom>
            <a:avLst/>
            <a:gdLst/>
            <a:ahLst/>
            <a:cxnLst/>
            <a:rect l="l" t="t" r="r" b="b"/>
            <a:pathLst>
              <a:path w="2162674" h="1726207">
                <a:moveTo>
                  <a:pt x="0" y="0"/>
                </a:moveTo>
                <a:lnTo>
                  <a:pt x="2162673" y="0"/>
                </a:lnTo>
                <a:lnTo>
                  <a:pt x="2162673" y="1726206"/>
                </a:lnTo>
                <a:lnTo>
                  <a:pt x="0" y="17262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547750" y="461188"/>
            <a:ext cx="1169779" cy="933697"/>
          </a:xfrm>
          <a:custGeom>
            <a:avLst/>
            <a:gdLst/>
            <a:ahLst/>
            <a:cxnLst/>
            <a:rect l="l" t="t" r="r" b="b"/>
            <a:pathLst>
              <a:path w="1169779" h="933697">
                <a:moveTo>
                  <a:pt x="0" y="0"/>
                </a:moveTo>
                <a:lnTo>
                  <a:pt x="1169779" y="0"/>
                </a:lnTo>
                <a:lnTo>
                  <a:pt x="1169779" y="933697"/>
                </a:lnTo>
                <a:lnTo>
                  <a:pt x="0" y="933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flipH="1">
            <a:off x="-2263229" y="4985346"/>
            <a:ext cx="4526457" cy="750637"/>
          </a:xfrm>
          <a:custGeom>
            <a:avLst/>
            <a:gdLst/>
            <a:ahLst/>
            <a:cxnLst/>
            <a:rect l="l" t="t" r="r" b="b"/>
            <a:pathLst>
              <a:path w="4526457" h="750637">
                <a:moveTo>
                  <a:pt x="4526458" y="0"/>
                </a:moveTo>
                <a:lnTo>
                  <a:pt x="0" y="0"/>
                </a:lnTo>
                <a:lnTo>
                  <a:pt x="0" y="750638"/>
                </a:lnTo>
                <a:lnTo>
                  <a:pt x="4526458" y="750638"/>
                </a:lnTo>
                <a:lnTo>
                  <a:pt x="452645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6313692" y="5299523"/>
            <a:ext cx="4526457" cy="750637"/>
          </a:xfrm>
          <a:custGeom>
            <a:avLst/>
            <a:gdLst/>
            <a:ahLst/>
            <a:cxnLst/>
            <a:rect l="l" t="t" r="r" b="b"/>
            <a:pathLst>
              <a:path w="4526457" h="750637">
                <a:moveTo>
                  <a:pt x="0" y="0"/>
                </a:moveTo>
                <a:lnTo>
                  <a:pt x="4526458" y="0"/>
                </a:lnTo>
                <a:lnTo>
                  <a:pt x="4526458" y="750637"/>
                </a:lnTo>
                <a:lnTo>
                  <a:pt x="0" y="7506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76887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78547" y="1497536"/>
            <a:ext cx="10265132" cy="205303"/>
          </a:xfrm>
          <a:custGeom>
            <a:avLst/>
            <a:gdLst/>
            <a:ahLst/>
            <a:cxnLst/>
            <a:rect l="l" t="t" r="r" b="b"/>
            <a:pathLst>
              <a:path w="10265132" h="205303">
                <a:moveTo>
                  <a:pt x="0" y="0"/>
                </a:moveTo>
                <a:lnTo>
                  <a:pt x="10265132" y="0"/>
                </a:lnTo>
                <a:lnTo>
                  <a:pt x="10265132" y="205303"/>
                </a:lnTo>
                <a:lnTo>
                  <a:pt x="0" y="205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86223" y="47098"/>
            <a:ext cx="14861527" cy="116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 Germanic Accounting (Jerman dan Swiss)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659457" y="1949989"/>
            <a:ext cx="5485529" cy="1238731"/>
            <a:chOff x="0" y="0"/>
            <a:chExt cx="1444748" cy="326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4748" cy="326250"/>
            </a:xfrm>
            <a:custGeom>
              <a:avLst/>
              <a:gdLst/>
              <a:ahLst/>
              <a:cxnLst/>
              <a:rect l="l" t="t" r="r" b="b"/>
              <a:pathLst>
                <a:path w="1444748" h="326250">
                  <a:moveTo>
                    <a:pt x="0" y="0"/>
                  </a:moveTo>
                  <a:lnTo>
                    <a:pt x="1444748" y="0"/>
                  </a:lnTo>
                  <a:lnTo>
                    <a:pt x="1444748" y="326250"/>
                  </a:lnTo>
                  <a:lnTo>
                    <a:pt x="0" y="326250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44748" cy="364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59457" y="2237566"/>
            <a:ext cx="472713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Ciri Umum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659457" y="6991789"/>
            <a:ext cx="5485529" cy="1112731"/>
            <a:chOff x="0" y="0"/>
            <a:chExt cx="1444748" cy="2930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4748" cy="293065"/>
            </a:xfrm>
            <a:custGeom>
              <a:avLst/>
              <a:gdLst/>
              <a:ahLst/>
              <a:cxnLst/>
              <a:rect l="l" t="t" r="r" b="b"/>
              <a:pathLst>
                <a:path w="1444748" h="293065">
                  <a:moveTo>
                    <a:pt x="0" y="0"/>
                  </a:moveTo>
                  <a:lnTo>
                    <a:pt x="1444748" y="0"/>
                  </a:lnTo>
                  <a:lnTo>
                    <a:pt x="1444748" y="293065"/>
                  </a:lnTo>
                  <a:lnTo>
                    <a:pt x="0" y="293065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444748" cy="3311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44300" y="7277539"/>
            <a:ext cx="472713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Contoh Negara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847458" y="3512303"/>
            <a:ext cx="13700292" cy="3107221"/>
            <a:chOff x="0" y="0"/>
            <a:chExt cx="3608307" cy="8183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08307" cy="818363"/>
            </a:xfrm>
            <a:custGeom>
              <a:avLst/>
              <a:gdLst/>
              <a:ahLst/>
              <a:cxnLst/>
              <a:rect l="l" t="t" r="r" b="b"/>
              <a:pathLst>
                <a:path w="3608307" h="818363">
                  <a:moveTo>
                    <a:pt x="0" y="0"/>
                  </a:moveTo>
                  <a:lnTo>
                    <a:pt x="3608307" y="0"/>
                  </a:lnTo>
                  <a:lnTo>
                    <a:pt x="3608307" y="818363"/>
                  </a:lnTo>
                  <a:lnTo>
                    <a:pt x="0" y="818363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608307" cy="856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47458" y="8296296"/>
            <a:ext cx="13654682" cy="1897916"/>
            <a:chOff x="0" y="0"/>
            <a:chExt cx="3596295" cy="49986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96295" cy="499863"/>
            </a:xfrm>
            <a:custGeom>
              <a:avLst/>
              <a:gdLst/>
              <a:ahLst/>
              <a:cxnLst/>
              <a:rect l="l" t="t" r="r" b="b"/>
              <a:pathLst>
                <a:path w="3596295" h="499863">
                  <a:moveTo>
                    <a:pt x="0" y="0"/>
                  </a:moveTo>
                  <a:lnTo>
                    <a:pt x="3596295" y="0"/>
                  </a:lnTo>
                  <a:lnTo>
                    <a:pt x="3596295" y="499863"/>
                  </a:lnTo>
                  <a:lnTo>
                    <a:pt x="0" y="499863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596295" cy="537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941682" y="3481065"/>
            <a:ext cx="13466234" cy="369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Berorientasi pada perlindungan kreditor dan kepastian hukum.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Lebih konservatif, dengan fokus pada pelaporan pajak dan hukum komersial.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Cenderung kurang transparan dibanding Anglo Saxon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030822" y="8275970"/>
            <a:ext cx="13154093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Jerman </a:t>
            </a: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Menggunakan kode hukum (Code Law).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Swiss</a:t>
            </a: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: Sistem mirip Jerman tetapi lebih liberal dan    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              terbuka terhadap IFRS</a:t>
            </a:r>
          </a:p>
        </p:txBody>
      </p:sp>
      <p:sp>
        <p:nvSpPr>
          <p:cNvPr id="22" name="Freeform 22"/>
          <p:cNvSpPr/>
          <p:nvPr/>
        </p:nvSpPr>
        <p:spPr>
          <a:xfrm>
            <a:off x="0" y="7916271"/>
            <a:ext cx="2165562" cy="2583643"/>
          </a:xfrm>
          <a:custGeom>
            <a:avLst/>
            <a:gdLst/>
            <a:ahLst/>
            <a:cxnLst/>
            <a:rect l="l" t="t" r="r" b="b"/>
            <a:pathLst>
              <a:path w="2165562" h="2583643">
                <a:moveTo>
                  <a:pt x="0" y="0"/>
                </a:moveTo>
                <a:lnTo>
                  <a:pt x="2165562" y="0"/>
                </a:lnTo>
                <a:lnTo>
                  <a:pt x="2165562" y="2583642"/>
                </a:lnTo>
                <a:lnTo>
                  <a:pt x="0" y="2583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176519" y="7966479"/>
            <a:ext cx="2165562" cy="2583643"/>
          </a:xfrm>
          <a:custGeom>
            <a:avLst/>
            <a:gdLst/>
            <a:ahLst/>
            <a:cxnLst/>
            <a:rect l="l" t="t" r="r" b="b"/>
            <a:pathLst>
              <a:path w="2165562" h="2583643">
                <a:moveTo>
                  <a:pt x="0" y="0"/>
                </a:moveTo>
                <a:lnTo>
                  <a:pt x="2165562" y="0"/>
                </a:lnTo>
                <a:lnTo>
                  <a:pt x="2165562" y="2583642"/>
                </a:lnTo>
                <a:lnTo>
                  <a:pt x="0" y="2583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35584" y="1462513"/>
            <a:ext cx="2162674" cy="1726207"/>
          </a:xfrm>
          <a:custGeom>
            <a:avLst/>
            <a:gdLst/>
            <a:ahLst/>
            <a:cxnLst/>
            <a:rect l="l" t="t" r="r" b="b"/>
            <a:pathLst>
              <a:path w="2162674" h="1726207">
                <a:moveTo>
                  <a:pt x="0" y="0"/>
                </a:moveTo>
                <a:lnTo>
                  <a:pt x="2162674" y="0"/>
                </a:lnTo>
                <a:lnTo>
                  <a:pt x="2162674" y="1726206"/>
                </a:lnTo>
                <a:lnTo>
                  <a:pt x="0" y="17262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16443" y="563839"/>
            <a:ext cx="1169779" cy="933697"/>
          </a:xfrm>
          <a:custGeom>
            <a:avLst/>
            <a:gdLst/>
            <a:ahLst/>
            <a:cxnLst/>
            <a:rect l="l" t="t" r="r" b="b"/>
            <a:pathLst>
              <a:path w="1169779" h="933697">
                <a:moveTo>
                  <a:pt x="0" y="0"/>
                </a:moveTo>
                <a:lnTo>
                  <a:pt x="1169780" y="0"/>
                </a:lnTo>
                <a:lnTo>
                  <a:pt x="1169780" y="933697"/>
                </a:lnTo>
                <a:lnTo>
                  <a:pt x="0" y="933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706186" y="1462513"/>
            <a:ext cx="2162674" cy="1726207"/>
          </a:xfrm>
          <a:custGeom>
            <a:avLst/>
            <a:gdLst/>
            <a:ahLst/>
            <a:cxnLst/>
            <a:rect l="l" t="t" r="r" b="b"/>
            <a:pathLst>
              <a:path w="2162674" h="1726207">
                <a:moveTo>
                  <a:pt x="0" y="0"/>
                </a:moveTo>
                <a:lnTo>
                  <a:pt x="2162673" y="0"/>
                </a:lnTo>
                <a:lnTo>
                  <a:pt x="2162673" y="1726206"/>
                </a:lnTo>
                <a:lnTo>
                  <a:pt x="0" y="17262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547750" y="461188"/>
            <a:ext cx="1169779" cy="933697"/>
          </a:xfrm>
          <a:custGeom>
            <a:avLst/>
            <a:gdLst/>
            <a:ahLst/>
            <a:cxnLst/>
            <a:rect l="l" t="t" r="r" b="b"/>
            <a:pathLst>
              <a:path w="1169779" h="933697">
                <a:moveTo>
                  <a:pt x="0" y="0"/>
                </a:moveTo>
                <a:lnTo>
                  <a:pt x="1169779" y="0"/>
                </a:lnTo>
                <a:lnTo>
                  <a:pt x="1169779" y="933697"/>
                </a:lnTo>
                <a:lnTo>
                  <a:pt x="0" y="933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flipH="1">
            <a:off x="-2263229" y="4985346"/>
            <a:ext cx="4526457" cy="750637"/>
          </a:xfrm>
          <a:custGeom>
            <a:avLst/>
            <a:gdLst/>
            <a:ahLst/>
            <a:cxnLst/>
            <a:rect l="l" t="t" r="r" b="b"/>
            <a:pathLst>
              <a:path w="4526457" h="750637">
                <a:moveTo>
                  <a:pt x="4526458" y="0"/>
                </a:moveTo>
                <a:lnTo>
                  <a:pt x="0" y="0"/>
                </a:lnTo>
                <a:lnTo>
                  <a:pt x="0" y="750638"/>
                </a:lnTo>
                <a:lnTo>
                  <a:pt x="4526458" y="750638"/>
                </a:lnTo>
                <a:lnTo>
                  <a:pt x="452645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6313692" y="5299523"/>
            <a:ext cx="4526457" cy="750637"/>
          </a:xfrm>
          <a:custGeom>
            <a:avLst/>
            <a:gdLst/>
            <a:ahLst/>
            <a:cxnLst/>
            <a:rect l="l" t="t" r="r" b="b"/>
            <a:pathLst>
              <a:path w="4526457" h="750637">
                <a:moveTo>
                  <a:pt x="0" y="0"/>
                </a:moveTo>
                <a:lnTo>
                  <a:pt x="4526458" y="0"/>
                </a:lnTo>
                <a:lnTo>
                  <a:pt x="4526458" y="750637"/>
                </a:lnTo>
                <a:lnTo>
                  <a:pt x="0" y="7506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76887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78547" y="1497536"/>
            <a:ext cx="10265132" cy="205303"/>
          </a:xfrm>
          <a:custGeom>
            <a:avLst/>
            <a:gdLst/>
            <a:ahLst/>
            <a:cxnLst/>
            <a:rect l="l" t="t" r="r" b="b"/>
            <a:pathLst>
              <a:path w="10265132" h="205303">
                <a:moveTo>
                  <a:pt x="0" y="0"/>
                </a:moveTo>
                <a:lnTo>
                  <a:pt x="10265132" y="0"/>
                </a:lnTo>
                <a:lnTo>
                  <a:pt x="10265132" y="205303"/>
                </a:lnTo>
                <a:lnTo>
                  <a:pt x="0" y="205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67986" y="47098"/>
            <a:ext cx="14248414" cy="111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20"/>
              </a:lnSpc>
            </a:pPr>
            <a:r>
              <a:rPr lang="en-US" sz="6800" dirty="0" err="1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Akuntansi</a:t>
            </a:r>
            <a:r>
              <a:rPr lang="en-US" sz="6800" dirty="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 Latin (</a:t>
            </a:r>
            <a:r>
              <a:rPr lang="en-US" sz="6800" dirty="0" err="1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Italia,Prancis</a:t>
            </a:r>
            <a:r>
              <a:rPr lang="en-US" sz="6800" dirty="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 dan Brazil)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659457" y="1949989"/>
            <a:ext cx="5485529" cy="1238731"/>
            <a:chOff x="0" y="0"/>
            <a:chExt cx="1444748" cy="326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4748" cy="326250"/>
            </a:xfrm>
            <a:custGeom>
              <a:avLst/>
              <a:gdLst/>
              <a:ahLst/>
              <a:cxnLst/>
              <a:rect l="l" t="t" r="r" b="b"/>
              <a:pathLst>
                <a:path w="1444748" h="326250">
                  <a:moveTo>
                    <a:pt x="0" y="0"/>
                  </a:moveTo>
                  <a:lnTo>
                    <a:pt x="1444748" y="0"/>
                  </a:lnTo>
                  <a:lnTo>
                    <a:pt x="1444748" y="326250"/>
                  </a:lnTo>
                  <a:lnTo>
                    <a:pt x="0" y="326250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44748" cy="364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59457" y="2237566"/>
            <a:ext cx="472713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Ciri Umum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659457" y="6991789"/>
            <a:ext cx="5485529" cy="1112731"/>
            <a:chOff x="0" y="0"/>
            <a:chExt cx="1444748" cy="2930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4748" cy="293065"/>
            </a:xfrm>
            <a:custGeom>
              <a:avLst/>
              <a:gdLst/>
              <a:ahLst/>
              <a:cxnLst/>
              <a:rect l="l" t="t" r="r" b="b"/>
              <a:pathLst>
                <a:path w="1444748" h="293065">
                  <a:moveTo>
                    <a:pt x="0" y="0"/>
                  </a:moveTo>
                  <a:lnTo>
                    <a:pt x="1444748" y="0"/>
                  </a:lnTo>
                  <a:lnTo>
                    <a:pt x="1444748" y="293065"/>
                  </a:lnTo>
                  <a:lnTo>
                    <a:pt x="0" y="293065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444748" cy="3311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44300" y="7277539"/>
            <a:ext cx="472713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Contoh Negara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847458" y="3512303"/>
            <a:ext cx="13700292" cy="3107221"/>
            <a:chOff x="0" y="0"/>
            <a:chExt cx="3608307" cy="8183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08307" cy="818363"/>
            </a:xfrm>
            <a:custGeom>
              <a:avLst/>
              <a:gdLst/>
              <a:ahLst/>
              <a:cxnLst/>
              <a:rect l="l" t="t" r="r" b="b"/>
              <a:pathLst>
                <a:path w="3608307" h="818363">
                  <a:moveTo>
                    <a:pt x="0" y="0"/>
                  </a:moveTo>
                  <a:lnTo>
                    <a:pt x="3608307" y="0"/>
                  </a:lnTo>
                  <a:lnTo>
                    <a:pt x="3608307" y="818363"/>
                  </a:lnTo>
                  <a:lnTo>
                    <a:pt x="0" y="818363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608307" cy="856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47458" y="8296296"/>
            <a:ext cx="13654682" cy="2629426"/>
            <a:chOff x="0" y="0"/>
            <a:chExt cx="3596295" cy="49986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96295" cy="499863"/>
            </a:xfrm>
            <a:custGeom>
              <a:avLst/>
              <a:gdLst/>
              <a:ahLst/>
              <a:cxnLst/>
              <a:rect l="l" t="t" r="r" b="b"/>
              <a:pathLst>
                <a:path w="3596295" h="499863">
                  <a:moveTo>
                    <a:pt x="0" y="0"/>
                  </a:moveTo>
                  <a:lnTo>
                    <a:pt x="3596295" y="0"/>
                  </a:lnTo>
                  <a:lnTo>
                    <a:pt x="3596295" y="499863"/>
                  </a:lnTo>
                  <a:lnTo>
                    <a:pt x="0" y="499863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596295" cy="537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941682" y="3481065"/>
            <a:ext cx="13466234" cy="369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Dipengaruhi oleh sistem hukum Code Law (Hukum Sipil).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Akuntansi lebih untuk tujuan fiskal dan pemerintah daripada investor.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Konsistensi dan keseragaman lebih penting daripada pengungkapan rinci.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030822" y="8275970"/>
            <a:ext cx="13154093" cy="2461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Italia 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	 : </a:t>
            </a:r>
            <a:r>
              <a:rPr lang="en-US" sz="3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Fokus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pada </a:t>
            </a:r>
            <a:r>
              <a:rPr lang="en-US" sz="3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laporan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utk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kepentingan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bank dan   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                    	   pemerintah</a:t>
            </a:r>
            <a:endParaRPr lang="en-US" sz="3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Prancis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	: </a:t>
            </a:r>
            <a:r>
              <a:rPr lang="en-US" sz="3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Standar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ditetapkan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oleh </a:t>
            </a:r>
            <a:r>
              <a:rPr lang="en-US" sz="3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pemerintah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Brazil	: </a:t>
            </a:r>
            <a:r>
              <a:rPr lang="en-US" sz="3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Standar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akuntansi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mengikuti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perubahan</a:t>
            </a:r>
            <a:r>
              <a:rPr lang="en-US" sz="3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harga</a:t>
            </a:r>
            <a:endParaRPr lang="en-US" sz="3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0" y="7916271"/>
            <a:ext cx="2165562" cy="2583643"/>
          </a:xfrm>
          <a:custGeom>
            <a:avLst/>
            <a:gdLst/>
            <a:ahLst/>
            <a:cxnLst/>
            <a:rect l="l" t="t" r="r" b="b"/>
            <a:pathLst>
              <a:path w="2165562" h="2583643">
                <a:moveTo>
                  <a:pt x="0" y="0"/>
                </a:moveTo>
                <a:lnTo>
                  <a:pt x="2165562" y="0"/>
                </a:lnTo>
                <a:lnTo>
                  <a:pt x="2165562" y="2583642"/>
                </a:lnTo>
                <a:lnTo>
                  <a:pt x="0" y="2583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176519" y="7966479"/>
            <a:ext cx="2165562" cy="2583643"/>
          </a:xfrm>
          <a:custGeom>
            <a:avLst/>
            <a:gdLst/>
            <a:ahLst/>
            <a:cxnLst/>
            <a:rect l="l" t="t" r="r" b="b"/>
            <a:pathLst>
              <a:path w="2165562" h="2583643">
                <a:moveTo>
                  <a:pt x="0" y="0"/>
                </a:moveTo>
                <a:lnTo>
                  <a:pt x="2165562" y="0"/>
                </a:lnTo>
                <a:lnTo>
                  <a:pt x="2165562" y="2583642"/>
                </a:lnTo>
                <a:lnTo>
                  <a:pt x="0" y="2583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35584" y="1462513"/>
            <a:ext cx="2162674" cy="1726207"/>
          </a:xfrm>
          <a:custGeom>
            <a:avLst/>
            <a:gdLst/>
            <a:ahLst/>
            <a:cxnLst/>
            <a:rect l="l" t="t" r="r" b="b"/>
            <a:pathLst>
              <a:path w="2162674" h="1726207">
                <a:moveTo>
                  <a:pt x="0" y="0"/>
                </a:moveTo>
                <a:lnTo>
                  <a:pt x="2162674" y="0"/>
                </a:lnTo>
                <a:lnTo>
                  <a:pt x="2162674" y="1726206"/>
                </a:lnTo>
                <a:lnTo>
                  <a:pt x="0" y="17262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16443" y="563839"/>
            <a:ext cx="1169779" cy="933697"/>
          </a:xfrm>
          <a:custGeom>
            <a:avLst/>
            <a:gdLst/>
            <a:ahLst/>
            <a:cxnLst/>
            <a:rect l="l" t="t" r="r" b="b"/>
            <a:pathLst>
              <a:path w="1169779" h="933697">
                <a:moveTo>
                  <a:pt x="0" y="0"/>
                </a:moveTo>
                <a:lnTo>
                  <a:pt x="1169780" y="0"/>
                </a:lnTo>
                <a:lnTo>
                  <a:pt x="1169780" y="933697"/>
                </a:lnTo>
                <a:lnTo>
                  <a:pt x="0" y="933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706186" y="1462513"/>
            <a:ext cx="2162674" cy="1726207"/>
          </a:xfrm>
          <a:custGeom>
            <a:avLst/>
            <a:gdLst/>
            <a:ahLst/>
            <a:cxnLst/>
            <a:rect l="l" t="t" r="r" b="b"/>
            <a:pathLst>
              <a:path w="2162674" h="1726207">
                <a:moveTo>
                  <a:pt x="0" y="0"/>
                </a:moveTo>
                <a:lnTo>
                  <a:pt x="2162673" y="0"/>
                </a:lnTo>
                <a:lnTo>
                  <a:pt x="2162673" y="1726206"/>
                </a:lnTo>
                <a:lnTo>
                  <a:pt x="0" y="17262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547750" y="461188"/>
            <a:ext cx="1169779" cy="933697"/>
          </a:xfrm>
          <a:custGeom>
            <a:avLst/>
            <a:gdLst/>
            <a:ahLst/>
            <a:cxnLst/>
            <a:rect l="l" t="t" r="r" b="b"/>
            <a:pathLst>
              <a:path w="1169779" h="933697">
                <a:moveTo>
                  <a:pt x="0" y="0"/>
                </a:moveTo>
                <a:lnTo>
                  <a:pt x="1169779" y="0"/>
                </a:lnTo>
                <a:lnTo>
                  <a:pt x="1169779" y="933697"/>
                </a:lnTo>
                <a:lnTo>
                  <a:pt x="0" y="933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flipH="1">
            <a:off x="-2263229" y="4985346"/>
            <a:ext cx="4526457" cy="750637"/>
          </a:xfrm>
          <a:custGeom>
            <a:avLst/>
            <a:gdLst/>
            <a:ahLst/>
            <a:cxnLst/>
            <a:rect l="l" t="t" r="r" b="b"/>
            <a:pathLst>
              <a:path w="4526457" h="750637">
                <a:moveTo>
                  <a:pt x="4526458" y="0"/>
                </a:moveTo>
                <a:lnTo>
                  <a:pt x="0" y="0"/>
                </a:lnTo>
                <a:lnTo>
                  <a:pt x="0" y="750638"/>
                </a:lnTo>
                <a:lnTo>
                  <a:pt x="4526458" y="750638"/>
                </a:lnTo>
                <a:lnTo>
                  <a:pt x="452645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6313692" y="5299523"/>
            <a:ext cx="4526457" cy="750637"/>
          </a:xfrm>
          <a:custGeom>
            <a:avLst/>
            <a:gdLst/>
            <a:ahLst/>
            <a:cxnLst/>
            <a:rect l="l" t="t" r="r" b="b"/>
            <a:pathLst>
              <a:path w="4526457" h="750637">
                <a:moveTo>
                  <a:pt x="0" y="0"/>
                </a:moveTo>
                <a:lnTo>
                  <a:pt x="4526458" y="0"/>
                </a:lnTo>
                <a:lnTo>
                  <a:pt x="4526458" y="750637"/>
                </a:lnTo>
                <a:lnTo>
                  <a:pt x="0" y="7506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76887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78547" y="1497536"/>
            <a:ext cx="10265132" cy="205303"/>
          </a:xfrm>
          <a:custGeom>
            <a:avLst/>
            <a:gdLst/>
            <a:ahLst/>
            <a:cxnLst/>
            <a:rect l="l" t="t" r="r" b="b"/>
            <a:pathLst>
              <a:path w="10265132" h="205303">
                <a:moveTo>
                  <a:pt x="0" y="0"/>
                </a:moveTo>
                <a:lnTo>
                  <a:pt x="10265132" y="0"/>
                </a:lnTo>
                <a:lnTo>
                  <a:pt x="10265132" y="205303"/>
                </a:lnTo>
                <a:lnTo>
                  <a:pt x="0" y="205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67986" y="47098"/>
            <a:ext cx="13879764" cy="116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Akuntansi Asia (China dan Jepang)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659457" y="1949989"/>
            <a:ext cx="5485529" cy="1238731"/>
            <a:chOff x="0" y="0"/>
            <a:chExt cx="1444748" cy="326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4748" cy="326250"/>
            </a:xfrm>
            <a:custGeom>
              <a:avLst/>
              <a:gdLst/>
              <a:ahLst/>
              <a:cxnLst/>
              <a:rect l="l" t="t" r="r" b="b"/>
              <a:pathLst>
                <a:path w="1444748" h="326250">
                  <a:moveTo>
                    <a:pt x="0" y="0"/>
                  </a:moveTo>
                  <a:lnTo>
                    <a:pt x="1444748" y="0"/>
                  </a:lnTo>
                  <a:lnTo>
                    <a:pt x="1444748" y="326250"/>
                  </a:lnTo>
                  <a:lnTo>
                    <a:pt x="0" y="326250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44748" cy="364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59457" y="2237566"/>
            <a:ext cx="472713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Ciri Umum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659457" y="6991789"/>
            <a:ext cx="5485529" cy="882650"/>
            <a:chOff x="0" y="0"/>
            <a:chExt cx="1444748" cy="2324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44748" cy="232468"/>
            </a:xfrm>
            <a:custGeom>
              <a:avLst/>
              <a:gdLst/>
              <a:ahLst/>
              <a:cxnLst/>
              <a:rect l="l" t="t" r="r" b="b"/>
              <a:pathLst>
                <a:path w="1444748" h="232468">
                  <a:moveTo>
                    <a:pt x="0" y="0"/>
                  </a:moveTo>
                  <a:lnTo>
                    <a:pt x="1444748" y="0"/>
                  </a:lnTo>
                  <a:lnTo>
                    <a:pt x="1444748" y="232468"/>
                  </a:lnTo>
                  <a:lnTo>
                    <a:pt x="0" y="232468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444748" cy="270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44300" y="7101327"/>
            <a:ext cx="472713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Contoh Negara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847458" y="3512303"/>
            <a:ext cx="13700292" cy="3107221"/>
            <a:chOff x="0" y="0"/>
            <a:chExt cx="3608307" cy="8183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08307" cy="818363"/>
            </a:xfrm>
            <a:custGeom>
              <a:avLst/>
              <a:gdLst/>
              <a:ahLst/>
              <a:cxnLst/>
              <a:rect l="l" t="t" r="r" b="b"/>
              <a:pathLst>
                <a:path w="3608307" h="818363">
                  <a:moveTo>
                    <a:pt x="0" y="0"/>
                  </a:moveTo>
                  <a:lnTo>
                    <a:pt x="3608307" y="0"/>
                  </a:lnTo>
                  <a:lnTo>
                    <a:pt x="3608307" y="818363"/>
                  </a:lnTo>
                  <a:lnTo>
                    <a:pt x="0" y="818363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608307" cy="856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13596" y="7979214"/>
            <a:ext cx="13834154" cy="2227734"/>
            <a:chOff x="0" y="0"/>
            <a:chExt cx="3643563" cy="58672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43563" cy="586728"/>
            </a:xfrm>
            <a:custGeom>
              <a:avLst/>
              <a:gdLst/>
              <a:ahLst/>
              <a:cxnLst/>
              <a:rect l="l" t="t" r="r" b="b"/>
              <a:pathLst>
                <a:path w="3643563" h="586728">
                  <a:moveTo>
                    <a:pt x="0" y="0"/>
                  </a:moveTo>
                  <a:lnTo>
                    <a:pt x="3643563" y="0"/>
                  </a:lnTo>
                  <a:lnTo>
                    <a:pt x="3643563" y="586728"/>
                  </a:lnTo>
                  <a:lnTo>
                    <a:pt x="0" y="586728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643563" cy="6248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941682" y="3481065"/>
            <a:ext cx="13466234" cy="369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Awalnya meniru sistem Barat (Jerman atau Anglo Saxon), lalu menyesuaikan dengan kondisi lokal.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Pengaruh kuat dari pemerintah dan budaya kolektivisme.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Orientasi pada stabilitas ekonomi nasional, bukan hanya investo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263229" y="7947617"/>
            <a:ext cx="14996071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China </a:t>
            </a: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Sebelumnya mengikuti model Soviet, kini menyesuaikan dengan IFRS.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Jepang</a:t>
            </a: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Kombinasi pengaruh Jerman (Code Law) dan AS </a:t>
            </a:r>
          </a:p>
        </p:txBody>
      </p:sp>
      <p:sp>
        <p:nvSpPr>
          <p:cNvPr id="22" name="Freeform 22"/>
          <p:cNvSpPr/>
          <p:nvPr/>
        </p:nvSpPr>
        <p:spPr>
          <a:xfrm>
            <a:off x="0" y="7916271"/>
            <a:ext cx="2165562" cy="2583643"/>
          </a:xfrm>
          <a:custGeom>
            <a:avLst/>
            <a:gdLst/>
            <a:ahLst/>
            <a:cxnLst/>
            <a:rect l="l" t="t" r="r" b="b"/>
            <a:pathLst>
              <a:path w="2165562" h="2583643">
                <a:moveTo>
                  <a:pt x="0" y="0"/>
                </a:moveTo>
                <a:lnTo>
                  <a:pt x="2165562" y="0"/>
                </a:lnTo>
                <a:lnTo>
                  <a:pt x="2165562" y="2583642"/>
                </a:lnTo>
                <a:lnTo>
                  <a:pt x="0" y="25836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35584" y="1462513"/>
            <a:ext cx="2162674" cy="1726207"/>
          </a:xfrm>
          <a:custGeom>
            <a:avLst/>
            <a:gdLst/>
            <a:ahLst/>
            <a:cxnLst/>
            <a:rect l="l" t="t" r="r" b="b"/>
            <a:pathLst>
              <a:path w="2162674" h="1726207">
                <a:moveTo>
                  <a:pt x="0" y="0"/>
                </a:moveTo>
                <a:lnTo>
                  <a:pt x="2162674" y="0"/>
                </a:lnTo>
                <a:lnTo>
                  <a:pt x="2162674" y="1726206"/>
                </a:lnTo>
                <a:lnTo>
                  <a:pt x="0" y="17262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16443" y="563839"/>
            <a:ext cx="1169779" cy="933697"/>
          </a:xfrm>
          <a:custGeom>
            <a:avLst/>
            <a:gdLst/>
            <a:ahLst/>
            <a:cxnLst/>
            <a:rect l="l" t="t" r="r" b="b"/>
            <a:pathLst>
              <a:path w="1169779" h="933697">
                <a:moveTo>
                  <a:pt x="0" y="0"/>
                </a:moveTo>
                <a:lnTo>
                  <a:pt x="1169780" y="0"/>
                </a:lnTo>
                <a:lnTo>
                  <a:pt x="1169780" y="933697"/>
                </a:lnTo>
                <a:lnTo>
                  <a:pt x="0" y="933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706186" y="1462513"/>
            <a:ext cx="2162674" cy="1726207"/>
          </a:xfrm>
          <a:custGeom>
            <a:avLst/>
            <a:gdLst/>
            <a:ahLst/>
            <a:cxnLst/>
            <a:rect l="l" t="t" r="r" b="b"/>
            <a:pathLst>
              <a:path w="2162674" h="1726207">
                <a:moveTo>
                  <a:pt x="0" y="0"/>
                </a:moveTo>
                <a:lnTo>
                  <a:pt x="2162673" y="0"/>
                </a:lnTo>
                <a:lnTo>
                  <a:pt x="2162673" y="1726206"/>
                </a:lnTo>
                <a:lnTo>
                  <a:pt x="0" y="17262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547750" y="461188"/>
            <a:ext cx="1169779" cy="933697"/>
          </a:xfrm>
          <a:custGeom>
            <a:avLst/>
            <a:gdLst/>
            <a:ahLst/>
            <a:cxnLst/>
            <a:rect l="l" t="t" r="r" b="b"/>
            <a:pathLst>
              <a:path w="1169779" h="933697">
                <a:moveTo>
                  <a:pt x="0" y="0"/>
                </a:moveTo>
                <a:lnTo>
                  <a:pt x="1169779" y="0"/>
                </a:lnTo>
                <a:lnTo>
                  <a:pt x="1169779" y="933697"/>
                </a:lnTo>
                <a:lnTo>
                  <a:pt x="0" y="9336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flipH="1">
            <a:off x="-2263229" y="4985346"/>
            <a:ext cx="4526457" cy="750637"/>
          </a:xfrm>
          <a:custGeom>
            <a:avLst/>
            <a:gdLst/>
            <a:ahLst/>
            <a:cxnLst/>
            <a:rect l="l" t="t" r="r" b="b"/>
            <a:pathLst>
              <a:path w="4526457" h="750637">
                <a:moveTo>
                  <a:pt x="4526458" y="0"/>
                </a:moveTo>
                <a:lnTo>
                  <a:pt x="0" y="0"/>
                </a:lnTo>
                <a:lnTo>
                  <a:pt x="0" y="750638"/>
                </a:lnTo>
                <a:lnTo>
                  <a:pt x="4526458" y="750638"/>
                </a:lnTo>
                <a:lnTo>
                  <a:pt x="452645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6313692" y="5299523"/>
            <a:ext cx="4526457" cy="750637"/>
          </a:xfrm>
          <a:custGeom>
            <a:avLst/>
            <a:gdLst/>
            <a:ahLst/>
            <a:cxnLst/>
            <a:rect l="l" t="t" r="r" b="b"/>
            <a:pathLst>
              <a:path w="4526457" h="750637">
                <a:moveTo>
                  <a:pt x="0" y="0"/>
                </a:moveTo>
                <a:lnTo>
                  <a:pt x="4526458" y="0"/>
                </a:lnTo>
                <a:lnTo>
                  <a:pt x="4526458" y="750637"/>
                </a:lnTo>
                <a:lnTo>
                  <a:pt x="0" y="7506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76887" y="-30268"/>
            <a:ext cx="9111113" cy="10777068"/>
          </a:xfrm>
          <a:custGeom>
            <a:avLst/>
            <a:gdLst/>
            <a:ahLst/>
            <a:cxnLst/>
            <a:rect l="l" t="t" r="r" b="b"/>
            <a:pathLst>
              <a:path w="9111113" h="10777068">
                <a:moveTo>
                  <a:pt x="0" y="0"/>
                </a:moveTo>
                <a:lnTo>
                  <a:pt x="9111113" y="0"/>
                </a:lnTo>
                <a:lnTo>
                  <a:pt x="9111113" y="10777068"/>
                </a:lnTo>
                <a:lnTo>
                  <a:pt x="0" y="1077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08436" y="1954183"/>
            <a:ext cx="7122057" cy="7227179"/>
          </a:xfrm>
          <a:custGeom>
            <a:avLst/>
            <a:gdLst/>
            <a:ahLst/>
            <a:cxnLst/>
            <a:rect l="l" t="t" r="r" b="b"/>
            <a:pathLst>
              <a:path w="7122057" h="7227179">
                <a:moveTo>
                  <a:pt x="0" y="0"/>
                </a:moveTo>
                <a:lnTo>
                  <a:pt x="7122056" y="0"/>
                </a:lnTo>
                <a:lnTo>
                  <a:pt x="7122056" y="7227179"/>
                </a:lnTo>
                <a:lnTo>
                  <a:pt x="0" y="7227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13656" y="1512944"/>
            <a:ext cx="8957670" cy="179153"/>
          </a:xfrm>
          <a:custGeom>
            <a:avLst/>
            <a:gdLst/>
            <a:ahLst/>
            <a:cxnLst/>
            <a:rect l="l" t="t" r="r" b="b"/>
            <a:pathLst>
              <a:path w="8957670" h="179153">
                <a:moveTo>
                  <a:pt x="0" y="0"/>
                </a:moveTo>
                <a:lnTo>
                  <a:pt x="8957670" y="0"/>
                </a:lnTo>
                <a:lnTo>
                  <a:pt x="8957670" y="179153"/>
                </a:lnTo>
                <a:lnTo>
                  <a:pt x="0" y="179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94392" y="2097959"/>
            <a:ext cx="8196199" cy="1238731"/>
            <a:chOff x="0" y="0"/>
            <a:chExt cx="2158670" cy="326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8670" cy="326250"/>
            </a:xfrm>
            <a:custGeom>
              <a:avLst/>
              <a:gdLst/>
              <a:ahLst/>
              <a:cxnLst/>
              <a:rect l="l" t="t" r="r" b="b"/>
              <a:pathLst>
                <a:path w="2158670" h="326250">
                  <a:moveTo>
                    <a:pt x="0" y="0"/>
                  </a:moveTo>
                  <a:lnTo>
                    <a:pt x="2158670" y="0"/>
                  </a:lnTo>
                  <a:lnTo>
                    <a:pt x="2158670" y="326250"/>
                  </a:lnTo>
                  <a:lnTo>
                    <a:pt x="0" y="326250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58670" cy="364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98794" y="3707896"/>
            <a:ext cx="8196199" cy="1238731"/>
            <a:chOff x="0" y="0"/>
            <a:chExt cx="2158670" cy="326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8670" cy="326250"/>
            </a:xfrm>
            <a:custGeom>
              <a:avLst/>
              <a:gdLst/>
              <a:ahLst/>
              <a:cxnLst/>
              <a:rect l="l" t="t" r="r" b="b"/>
              <a:pathLst>
                <a:path w="2158670" h="326250">
                  <a:moveTo>
                    <a:pt x="0" y="0"/>
                  </a:moveTo>
                  <a:lnTo>
                    <a:pt x="2158670" y="0"/>
                  </a:lnTo>
                  <a:lnTo>
                    <a:pt x="2158670" y="326250"/>
                  </a:lnTo>
                  <a:lnTo>
                    <a:pt x="0" y="326250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58670" cy="364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94392" y="5403827"/>
            <a:ext cx="8196199" cy="1711057"/>
            <a:chOff x="0" y="0"/>
            <a:chExt cx="2158670" cy="4506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58670" cy="450649"/>
            </a:xfrm>
            <a:custGeom>
              <a:avLst/>
              <a:gdLst/>
              <a:ahLst/>
              <a:cxnLst/>
              <a:rect l="l" t="t" r="r" b="b"/>
              <a:pathLst>
                <a:path w="2158670" h="450649">
                  <a:moveTo>
                    <a:pt x="0" y="0"/>
                  </a:moveTo>
                  <a:lnTo>
                    <a:pt x="2158670" y="0"/>
                  </a:lnTo>
                  <a:lnTo>
                    <a:pt x="2158670" y="450649"/>
                  </a:lnTo>
                  <a:lnTo>
                    <a:pt x="0" y="450649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158670" cy="488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61377" y="7461011"/>
            <a:ext cx="9456506" cy="1890640"/>
            <a:chOff x="0" y="0"/>
            <a:chExt cx="2490602" cy="4979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90602" cy="497946"/>
            </a:xfrm>
            <a:custGeom>
              <a:avLst/>
              <a:gdLst/>
              <a:ahLst/>
              <a:cxnLst/>
              <a:rect l="l" t="t" r="r" b="b"/>
              <a:pathLst>
                <a:path w="2490602" h="497946">
                  <a:moveTo>
                    <a:pt x="0" y="0"/>
                  </a:moveTo>
                  <a:lnTo>
                    <a:pt x="2490602" y="0"/>
                  </a:lnTo>
                  <a:lnTo>
                    <a:pt x="2490602" y="497946"/>
                  </a:lnTo>
                  <a:lnTo>
                    <a:pt x="0" y="497946"/>
                  </a:lnTo>
                  <a:close/>
                </a:path>
              </a:pathLst>
            </a:custGeom>
            <a:solidFill>
              <a:srgbClr val="FCF3E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490602" cy="536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33102" y="2351633"/>
            <a:ext cx="731384" cy="73138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85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145039" y="2461458"/>
            <a:ext cx="498707" cy="511733"/>
          </a:xfrm>
          <a:custGeom>
            <a:avLst/>
            <a:gdLst/>
            <a:ahLst/>
            <a:cxnLst/>
            <a:rect l="l" t="t" r="r" b="b"/>
            <a:pathLst>
              <a:path w="498707" h="511733">
                <a:moveTo>
                  <a:pt x="0" y="0"/>
                </a:moveTo>
                <a:lnTo>
                  <a:pt x="498706" y="0"/>
                </a:lnTo>
                <a:lnTo>
                  <a:pt x="498706" y="511733"/>
                </a:lnTo>
                <a:lnTo>
                  <a:pt x="0" y="511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28700" y="3961569"/>
            <a:ext cx="731384" cy="73138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857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45039" y="4130094"/>
            <a:ext cx="498707" cy="511733"/>
          </a:xfrm>
          <a:custGeom>
            <a:avLst/>
            <a:gdLst/>
            <a:ahLst/>
            <a:cxnLst/>
            <a:rect l="l" t="t" r="r" b="b"/>
            <a:pathLst>
              <a:path w="498707" h="511733">
                <a:moveTo>
                  <a:pt x="0" y="0"/>
                </a:moveTo>
                <a:lnTo>
                  <a:pt x="498706" y="0"/>
                </a:lnTo>
                <a:lnTo>
                  <a:pt x="498706" y="511733"/>
                </a:lnTo>
                <a:lnTo>
                  <a:pt x="0" y="511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779347" y="5822927"/>
            <a:ext cx="731384" cy="7313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857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900087" y="6003489"/>
            <a:ext cx="498707" cy="511733"/>
          </a:xfrm>
          <a:custGeom>
            <a:avLst/>
            <a:gdLst/>
            <a:ahLst/>
            <a:cxnLst/>
            <a:rect l="l" t="t" r="r" b="b"/>
            <a:pathLst>
              <a:path w="498707" h="511733">
                <a:moveTo>
                  <a:pt x="0" y="0"/>
                </a:moveTo>
                <a:lnTo>
                  <a:pt x="498707" y="0"/>
                </a:lnTo>
                <a:lnTo>
                  <a:pt x="498707" y="511732"/>
                </a:lnTo>
                <a:lnTo>
                  <a:pt x="0" y="5117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895685" y="7962877"/>
            <a:ext cx="731384" cy="731384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857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1033102" y="8048602"/>
            <a:ext cx="498707" cy="511733"/>
          </a:xfrm>
          <a:custGeom>
            <a:avLst/>
            <a:gdLst/>
            <a:ahLst/>
            <a:cxnLst/>
            <a:rect l="l" t="t" r="r" b="b"/>
            <a:pathLst>
              <a:path w="498707" h="511733">
                <a:moveTo>
                  <a:pt x="0" y="0"/>
                </a:moveTo>
                <a:lnTo>
                  <a:pt x="498706" y="0"/>
                </a:lnTo>
                <a:lnTo>
                  <a:pt x="498706" y="511732"/>
                </a:lnTo>
                <a:lnTo>
                  <a:pt x="0" y="5117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932318" y="1461347"/>
            <a:ext cx="7272930" cy="7984255"/>
          </a:xfrm>
          <a:custGeom>
            <a:avLst/>
            <a:gdLst/>
            <a:ahLst/>
            <a:cxnLst/>
            <a:rect l="l" t="t" r="r" b="b"/>
            <a:pathLst>
              <a:path w="7272930" h="7984255">
                <a:moveTo>
                  <a:pt x="0" y="0"/>
                </a:moveTo>
                <a:lnTo>
                  <a:pt x="7272930" y="0"/>
                </a:lnTo>
                <a:lnTo>
                  <a:pt x="7272930" y="7984255"/>
                </a:lnTo>
                <a:lnTo>
                  <a:pt x="0" y="79842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028700" y="213682"/>
            <a:ext cx="9689184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0"/>
              </a:lnSpc>
            </a:pPr>
            <a:r>
              <a:rPr lang="en-US" sz="6900">
                <a:solidFill>
                  <a:srgbClr val="000000"/>
                </a:solidFill>
                <a:latin typeface="Belleza"/>
                <a:ea typeface="Belleza"/>
                <a:cs typeface="Belleza"/>
                <a:sym typeface="Belleza"/>
              </a:rPr>
              <a:t>Pengaruh IFRS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135961" y="2075974"/>
            <a:ext cx="7996598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IFRS menjadi standar global untuk menyatukan pelaporan keuangan.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94173" y="3679590"/>
            <a:ext cx="7600819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Anglo Saxon mudah menyesuaikan karena berbasis prinsip.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10731" y="5337152"/>
            <a:ext cx="8518665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Germanic dan Latin menghadapi tantangan karena sistem hukum yang kaku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43745" y="7610452"/>
            <a:ext cx="9174273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Negara Asia seperti Jepang dan China mulai mengadopsi atau menyesuaikan IFRS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" name="Freeform 40"/>
          <p:cNvSpPr/>
          <p:nvPr/>
        </p:nvSpPr>
        <p:spPr>
          <a:xfrm flipH="1">
            <a:off x="9986370" y="229933"/>
            <a:ext cx="1932987" cy="1788892"/>
          </a:xfrm>
          <a:custGeom>
            <a:avLst/>
            <a:gdLst/>
            <a:ahLst/>
            <a:cxnLst/>
            <a:rect l="l" t="t" r="r" b="b"/>
            <a:pathLst>
              <a:path w="1932987" h="1788892">
                <a:moveTo>
                  <a:pt x="1932987" y="0"/>
                </a:moveTo>
                <a:lnTo>
                  <a:pt x="0" y="0"/>
                </a:lnTo>
                <a:lnTo>
                  <a:pt x="0" y="1788891"/>
                </a:lnTo>
                <a:lnTo>
                  <a:pt x="1932987" y="1788891"/>
                </a:lnTo>
                <a:lnTo>
                  <a:pt x="193298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5108357" y="9311209"/>
            <a:ext cx="3357650" cy="556810"/>
          </a:xfrm>
          <a:custGeom>
            <a:avLst/>
            <a:gdLst/>
            <a:ahLst/>
            <a:cxnLst/>
            <a:rect l="l" t="t" r="r" b="b"/>
            <a:pathLst>
              <a:path w="3357650" h="556810">
                <a:moveTo>
                  <a:pt x="0" y="0"/>
                </a:moveTo>
                <a:lnTo>
                  <a:pt x="3357650" y="0"/>
                </a:lnTo>
                <a:lnTo>
                  <a:pt x="3357650" y="556810"/>
                </a:lnTo>
                <a:lnTo>
                  <a:pt x="0" y="5568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6320237" y="-123944"/>
            <a:ext cx="2823763" cy="468274"/>
          </a:xfrm>
          <a:custGeom>
            <a:avLst/>
            <a:gdLst/>
            <a:ahLst/>
            <a:cxnLst/>
            <a:rect l="l" t="t" r="r" b="b"/>
            <a:pathLst>
              <a:path w="2823763" h="468274">
                <a:moveTo>
                  <a:pt x="0" y="0"/>
                </a:moveTo>
                <a:lnTo>
                  <a:pt x="2823763" y="0"/>
                </a:lnTo>
                <a:lnTo>
                  <a:pt x="2823763" y="468274"/>
                </a:lnTo>
                <a:lnTo>
                  <a:pt x="0" y="46827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497</Words>
  <Application>Microsoft Office PowerPoint</Application>
  <PresentationFormat>Custom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Inter</vt:lpstr>
      <vt:lpstr>Arial</vt:lpstr>
      <vt:lpstr>Belleza</vt:lpstr>
      <vt:lpstr>Inter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Perbandingan Sistem dan Praktik Akuntansi Internasional (ALIVIA HARDIYANTI)</dc:title>
  <cp:lastModifiedBy>organizer</cp:lastModifiedBy>
  <cp:revision>5</cp:revision>
  <dcterms:created xsi:type="dcterms:W3CDTF">2006-08-16T00:00:00Z</dcterms:created>
  <dcterms:modified xsi:type="dcterms:W3CDTF">2025-11-15T13:02:27Z</dcterms:modified>
  <dc:identifier>DAG3kfqHAlY</dc:identifier>
</cp:coreProperties>
</file>