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6" r:id="rId8"/>
    <p:sldId id="263" r:id="rId9"/>
    <p:sldId id="267" r:id="rId10"/>
    <p:sldId id="265" r:id="rId11"/>
  </p:sldIdLst>
  <p:sldSz cx="14630400" cy="8229600"/>
  <p:notesSz cx="8229600" cy="14630400"/>
  <p:embeddedFontLst>
    <p:embeddedFont>
      <p:font typeface="DM Sans" pitchFamily="2" charset="0"/>
      <p:regular r:id="rId13"/>
      <p:bold r:id="rId14"/>
      <p:italic r:id="rId15"/>
      <p:boldItalic r:id="rId16"/>
    </p:embeddedFont>
    <p:embeddedFont>
      <p:font typeface="DM Sans Medium" pitchFamily="2" charset="0"/>
      <p:regular r:id="rId17"/>
      <p:italic r:id="rId18"/>
    </p:embeddedFont>
    <p:embeddedFont>
      <p:font typeface="PT Serif" panose="020A06030405050202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5097" autoAdjust="0"/>
  </p:normalViewPr>
  <p:slideViewPr>
    <p:cSldViewPr snapToGrid="0" snapToObjects="1">
      <p:cViewPr varScale="1">
        <p:scale>
          <a:sx n="72" d="100"/>
          <a:sy n="72" d="100"/>
        </p:scale>
        <p:origin x="7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02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6.svg"/><Relationship Id="rId11" Type="http://schemas.openxmlformats.org/officeDocument/2006/relationships/image" Target="../media/image3.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53985"/>
            <a:ext cx="7556421" cy="1953816"/>
          </a:xfrm>
          <a:prstGeom prst="rect">
            <a:avLst/>
          </a:prstGeom>
          <a:noFill/>
          <a:ln/>
        </p:spPr>
        <p:txBody>
          <a:bodyPr wrap="square" lIns="0" tIns="0" rIns="0" bIns="0" rtlCol="0" anchor="t"/>
          <a:lstStyle/>
          <a:p>
            <a:pPr marL="0" indent="0" algn="l">
              <a:lnSpc>
                <a:spcPts val="5100"/>
              </a:lnSpc>
              <a:buNone/>
            </a:pPr>
            <a:r>
              <a:rPr lang="en-US" sz="4100" dirty="0">
                <a:solidFill>
                  <a:srgbClr val="020202"/>
                </a:solidFill>
                <a:latin typeface="PT Serif" pitchFamily="34" charset="0"/>
                <a:ea typeface="PT Serif" pitchFamily="34" charset="-122"/>
                <a:cs typeface="PT Serif" pitchFamily="34" charset="-120"/>
              </a:rPr>
              <a:t>Pola Perkembangan Akuntansi Internasional: Dari Sejarah ke Harmonisasi Global</a:t>
            </a:r>
            <a:endParaRPr lang="en-US" sz="4100" dirty="0"/>
          </a:p>
        </p:txBody>
      </p:sp>
      <p:sp>
        <p:nvSpPr>
          <p:cNvPr id="4" name="Text 1"/>
          <p:cNvSpPr/>
          <p:nvPr/>
        </p:nvSpPr>
        <p:spPr>
          <a:xfrm>
            <a:off x="6280190" y="4605457"/>
            <a:ext cx="7556421" cy="2454562"/>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Akuntansi internasional adalah disiplin yang terus berevolusi, dipicu oleh globalisasi ekonomi dan peningkatan transaksi lintas batas. Presentasi ini akan membedah perjalanan akuntansi, mulai dari akar sejarahnya hingga upaya harmonisasi global yang </a:t>
            </a:r>
            <a:r>
              <a:rPr lang="en-US" sz="1550" dirty="0" err="1">
                <a:solidFill>
                  <a:srgbClr val="383838"/>
                </a:solidFill>
                <a:latin typeface="DM Sans" pitchFamily="34" charset="0"/>
                <a:ea typeface="DM Sans" pitchFamily="34" charset="-122"/>
                <a:cs typeface="DM Sans" pitchFamily="34" charset="-120"/>
              </a:rPr>
              <a:t>ambisius</a:t>
            </a:r>
            <a:r>
              <a:rPr lang="en-US" sz="1550" dirty="0">
                <a:solidFill>
                  <a:srgbClr val="383838"/>
                </a:solidFill>
                <a:latin typeface="DM Sans" pitchFamily="34" charset="0"/>
                <a:ea typeface="DM Sans" pitchFamily="34" charset="-122"/>
                <a:cs typeface="DM Sans" pitchFamily="34" charset="-120"/>
              </a:rPr>
              <a:t>. </a:t>
            </a:r>
          </a:p>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Oleh		: Edo </a:t>
            </a:r>
            <a:r>
              <a:rPr lang="en-US" sz="1550" dirty="0" err="1">
                <a:solidFill>
                  <a:srgbClr val="383838"/>
                </a:solidFill>
                <a:latin typeface="DM Sans" pitchFamily="34" charset="0"/>
                <a:ea typeface="DM Sans" pitchFamily="34" charset="-122"/>
                <a:cs typeface="DM Sans" pitchFamily="34" charset="-120"/>
              </a:rPr>
              <a:t>Ahasyweros</a:t>
            </a:r>
            <a:endParaRPr lang="en-US" sz="1550" dirty="0">
              <a:solidFill>
                <a:srgbClr val="383838"/>
              </a:solidFill>
              <a:latin typeface="DM Sans" pitchFamily="34" charset="0"/>
              <a:ea typeface="DM Sans" pitchFamily="34" charset="-122"/>
              <a:cs typeface="DM Sans" pitchFamily="34" charset="-120"/>
            </a:endParaRPr>
          </a:p>
          <a:p>
            <a:pPr marL="0" indent="0" algn="l">
              <a:lnSpc>
                <a:spcPts val="2500"/>
              </a:lnSpc>
              <a:buNone/>
            </a:pPr>
            <a:r>
              <a:rPr lang="en-US" sz="1550" dirty="0" err="1">
                <a:solidFill>
                  <a:srgbClr val="383838"/>
                </a:solidFill>
                <a:latin typeface="DM Sans" pitchFamily="34" charset="0"/>
                <a:ea typeface="DM Sans" pitchFamily="34" charset="-122"/>
                <a:cs typeface="DM Sans" pitchFamily="34" charset="-120"/>
              </a:rPr>
              <a:t>Nomor</a:t>
            </a:r>
            <a:r>
              <a:rPr lang="en-US" sz="1550" dirty="0">
                <a:solidFill>
                  <a:srgbClr val="383838"/>
                </a:solidFill>
                <a:latin typeface="DM Sans" pitchFamily="34" charset="0"/>
                <a:ea typeface="DM Sans" pitchFamily="34" charset="-122"/>
                <a:cs typeface="DM Sans" pitchFamily="34" charset="-120"/>
              </a:rPr>
              <a:t> </a:t>
            </a:r>
            <a:r>
              <a:rPr lang="en-US" sz="1550" dirty="0" err="1">
                <a:solidFill>
                  <a:srgbClr val="383838"/>
                </a:solidFill>
                <a:latin typeface="DM Sans" pitchFamily="34" charset="0"/>
                <a:ea typeface="DM Sans" pitchFamily="34" charset="-122"/>
                <a:cs typeface="DM Sans" pitchFamily="34" charset="-120"/>
              </a:rPr>
              <a:t>Pokok</a:t>
            </a:r>
            <a:r>
              <a:rPr lang="en-US" sz="1550" dirty="0">
                <a:solidFill>
                  <a:srgbClr val="383838"/>
                </a:solidFill>
                <a:latin typeface="DM Sans" pitchFamily="34" charset="0"/>
                <a:ea typeface="DM Sans" pitchFamily="34" charset="-122"/>
                <a:cs typeface="DM Sans" pitchFamily="34" charset="-120"/>
              </a:rPr>
              <a:t> </a:t>
            </a:r>
            <a:r>
              <a:rPr lang="en-US" sz="1550" dirty="0" err="1">
                <a:solidFill>
                  <a:srgbClr val="383838"/>
                </a:solidFill>
                <a:latin typeface="DM Sans" pitchFamily="34" charset="0"/>
                <a:ea typeface="DM Sans" pitchFamily="34" charset="-122"/>
                <a:cs typeface="DM Sans" pitchFamily="34" charset="-120"/>
              </a:rPr>
              <a:t>Mhs</a:t>
            </a:r>
            <a:r>
              <a:rPr lang="en-US" sz="1550" dirty="0">
                <a:solidFill>
                  <a:srgbClr val="383838"/>
                </a:solidFill>
                <a:latin typeface="DM Sans" pitchFamily="34" charset="0"/>
                <a:ea typeface="DM Sans" pitchFamily="34" charset="-122"/>
                <a:cs typeface="DM Sans" pitchFamily="34" charset="-120"/>
              </a:rPr>
              <a:t>	: 2022340350010</a:t>
            </a:r>
          </a:p>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Dosen </a:t>
            </a:r>
            <a:r>
              <a:rPr lang="en-US" sz="1550" dirty="0" err="1">
                <a:solidFill>
                  <a:srgbClr val="383838"/>
                </a:solidFill>
                <a:latin typeface="DM Sans" pitchFamily="34" charset="0"/>
                <a:ea typeface="DM Sans" pitchFamily="34" charset="-122"/>
                <a:cs typeface="DM Sans" pitchFamily="34" charset="-120"/>
              </a:rPr>
              <a:t>Pengampu</a:t>
            </a:r>
            <a:r>
              <a:rPr lang="en-US" sz="1550" dirty="0">
                <a:solidFill>
                  <a:srgbClr val="383838"/>
                </a:solidFill>
                <a:latin typeface="DM Sans" pitchFamily="34" charset="0"/>
                <a:ea typeface="DM Sans" pitchFamily="34" charset="-122"/>
                <a:cs typeface="DM Sans" pitchFamily="34" charset="-120"/>
              </a:rPr>
              <a:t>	: Drs. Suyadi, Ak., </a:t>
            </a:r>
            <a:r>
              <a:rPr lang="en-US" sz="1550" dirty="0" err="1">
                <a:solidFill>
                  <a:srgbClr val="383838"/>
                </a:solidFill>
                <a:latin typeface="DM Sans" pitchFamily="34" charset="0"/>
                <a:ea typeface="DM Sans" pitchFamily="34" charset="-122"/>
                <a:cs typeface="DM Sans" pitchFamily="34" charset="-120"/>
              </a:rPr>
              <a:t>M.Com</a:t>
            </a:r>
            <a:endParaRPr lang="en-US" sz="1550" dirty="0">
              <a:solidFill>
                <a:srgbClr val="383838"/>
              </a:solidFill>
              <a:latin typeface="DM Sans" pitchFamily="34" charset="0"/>
              <a:ea typeface="DM Sans" pitchFamily="34" charset="-122"/>
              <a:cs typeface="DM Sans" pitchFamily="34" charset="-120"/>
            </a:endParaRPr>
          </a:p>
          <a:p>
            <a:pPr marL="0" indent="0" algn="l">
              <a:lnSpc>
                <a:spcPts val="2500"/>
              </a:lnSpc>
              <a:buNone/>
            </a:pPr>
            <a:endParaRPr lang="en-US" sz="1550" dirty="0">
              <a:solidFill>
                <a:srgbClr val="383838"/>
              </a:solidFill>
              <a:latin typeface="DM Sans" pitchFamily="34" charset="0"/>
              <a:ea typeface="DM Sans" pitchFamily="34" charset="-122"/>
              <a:cs typeface="DM Sans" pitchFamily="34" charset="-120"/>
            </a:endParaRPr>
          </a:p>
          <a:p>
            <a:pPr marL="0" indent="0" algn="l">
              <a:lnSpc>
                <a:spcPts val="2500"/>
              </a:lnSpc>
              <a:buNone/>
            </a:pPr>
            <a:endParaRPr lang="en-US" sz="1550" dirty="0">
              <a:solidFill>
                <a:srgbClr val="383838"/>
              </a:solidFill>
              <a:latin typeface="DM Sans" pitchFamily="34" charset="0"/>
              <a:ea typeface="DM Sans" pitchFamily="34" charset="-122"/>
              <a:cs typeface="DM Sans" pitchFamily="34" charset="-120"/>
            </a:endParaRPr>
          </a:p>
          <a:p>
            <a:pPr marL="0" indent="0" algn="l">
              <a:lnSpc>
                <a:spcPts val="2500"/>
              </a:lnSpc>
              <a:buNone/>
            </a:pPr>
            <a:endParaRPr lang="en-US" sz="1550" dirty="0">
              <a:solidFill>
                <a:srgbClr val="383838"/>
              </a:solidFill>
              <a:latin typeface="DM Sans" pitchFamily="34" charset="0"/>
              <a:ea typeface="DM Sans" pitchFamily="34" charset="-122"/>
              <a:cs typeface="DM Sans" pitchFamily="34" charset="-120"/>
            </a:endParaRPr>
          </a:p>
          <a:p>
            <a:pPr marL="0" indent="0" algn="l">
              <a:lnSpc>
                <a:spcPts val="2500"/>
              </a:lnSpc>
              <a:buNone/>
            </a:pPr>
            <a:endParaRPr lang="en-US" sz="1550" dirty="0"/>
          </a:p>
        </p:txBody>
      </p:sp>
      <p:pic>
        <p:nvPicPr>
          <p:cNvPr id="6" name="Picture 5">
            <a:extLst>
              <a:ext uri="{FF2B5EF4-FFF2-40B4-BE49-F238E27FC236}">
                <a16:creationId xmlns:a16="http://schemas.microsoft.com/office/drawing/2014/main" id="{1AA6BBF5-F1CD-EF0E-B559-1101C846D98D}"/>
              </a:ext>
            </a:extLst>
          </p:cNvPr>
          <p:cNvPicPr>
            <a:picLocks noChangeAspect="1"/>
          </p:cNvPicPr>
          <p:nvPr/>
        </p:nvPicPr>
        <p:blipFill>
          <a:blip r:embed="rId4"/>
          <a:stretch>
            <a:fillRect/>
          </a:stretch>
        </p:blipFill>
        <p:spPr>
          <a:xfrm>
            <a:off x="12824613" y="7538267"/>
            <a:ext cx="1695687" cy="6477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313378"/>
            <a:ext cx="9278303" cy="521017"/>
          </a:xfrm>
          <a:prstGeom prst="rect">
            <a:avLst/>
          </a:prstGeom>
          <a:noFill/>
          <a:ln/>
        </p:spPr>
        <p:txBody>
          <a:bodyPr wrap="none" lIns="0" tIns="0" rIns="0" bIns="0" rtlCol="0" anchor="t"/>
          <a:lstStyle/>
          <a:p>
            <a:pPr marL="0" indent="0" algn="l">
              <a:lnSpc>
                <a:spcPts val="4100"/>
              </a:lnSpc>
              <a:buNone/>
            </a:pPr>
            <a:r>
              <a:rPr lang="en-US" sz="3250" dirty="0">
                <a:solidFill>
                  <a:srgbClr val="020202"/>
                </a:solidFill>
                <a:latin typeface="PT Serif" pitchFamily="34" charset="0"/>
                <a:ea typeface="PT Serif" pitchFamily="34" charset="-122"/>
                <a:cs typeface="PT Serif" pitchFamily="34" charset="-120"/>
              </a:rPr>
              <a:t>Kesimpulan: Masa Depan Akuntansi Internasional</a:t>
            </a:r>
            <a:endParaRPr lang="en-US" sz="3250" dirty="0"/>
          </a:p>
        </p:txBody>
      </p:sp>
      <p:sp>
        <p:nvSpPr>
          <p:cNvPr id="3" name="Text 1"/>
          <p:cNvSpPr/>
          <p:nvPr/>
        </p:nvSpPr>
        <p:spPr>
          <a:xfrm>
            <a:off x="793790" y="223123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Pola perkembangan akuntansi internasional adalah kisah tentang perjalanan panjang menuju keseragaman di tengah keragaman. Ini adalah upaya kolektif untuk menciptakan bahasa bisnis global yang tunggal dan dapat diandalkan.</a:t>
            </a:r>
            <a:endParaRPr lang="en-US" sz="15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3095625"/>
            <a:ext cx="297656" cy="297656"/>
          </a:xfrm>
          <a:prstGeom prst="rect">
            <a:avLst/>
          </a:prstGeom>
        </p:spPr>
      </p:pic>
      <p:sp>
        <p:nvSpPr>
          <p:cNvPr id="5" name="Text 2"/>
          <p:cNvSpPr/>
          <p:nvPr/>
        </p:nvSpPr>
        <p:spPr>
          <a:xfrm>
            <a:off x="1438632" y="3089553"/>
            <a:ext cx="4716542"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Harmonisasi dan Adaptasi Berkelanjutan</a:t>
            </a:r>
            <a:endParaRPr lang="en-US" sz="2050" dirty="0"/>
          </a:p>
        </p:txBody>
      </p:sp>
      <p:sp>
        <p:nvSpPr>
          <p:cNvPr id="6" name="Text 3"/>
          <p:cNvSpPr/>
          <p:nvPr/>
        </p:nvSpPr>
        <p:spPr>
          <a:xfrm>
            <a:off x="1438632" y="3534251"/>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Perkembangan tidak berhenti. IASB dan badan standar nasional terus merevisi dan merespons tantangan baru, seperti akuntansi aset kripto atau keberlanjutan (sustainability reporting).</a:t>
            </a:r>
            <a:endParaRPr lang="en-US" sz="1550" dirty="0"/>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3558" y="3095625"/>
            <a:ext cx="297656" cy="297656"/>
          </a:xfrm>
          <a:prstGeom prst="rect">
            <a:avLst/>
          </a:prstGeom>
        </p:spPr>
      </p:pic>
      <p:sp>
        <p:nvSpPr>
          <p:cNvPr id="8" name="Text 4"/>
          <p:cNvSpPr/>
          <p:nvPr/>
        </p:nvSpPr>
        <p:spPr>
          <a:xfrm>
            <a:off x="8083987" y="3089553"/>
            <a:ext cx="3983712"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Mengatasi Tantangan Lintas Batas</a:t>
            </a:r>
            <a:endParaRPr lang="en-US" sz="2050" dirty="0"/>
          </a:p>
        </p:txBody>
      </p:sp>
      <p:sp>
        <p:nvSpPr>
          <p:cNvPr id="9" name="Text 5"/>
          <p:cNvSpPr/>
          <p:nvPr/>
        </p:nvSpPr>
        <p:spPr>
          <a:xfrm>
            <a:off x="8083987" y="3534251"/>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Tantangan budaya, hukum, dan ekonomi yang berbeda-beda harus terus diatasi melalui dialog dan kolaborasi internasional yang erat untuk mencapai tingkat konvergensi yang lebih dalam.</a:t>
            </a:r>
            <a:endParaRPr lang="en-US" sz="1550" dirty="0"/>
          </a:p>
        </p:txBody>
      </p:sp>
      <p:pic>
        <p:nvPicPr>
          <p:cNvPr id="10" name="Image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04" y="5207318"/>
            <a:ext cx="297656" cy="297656"/>
          </a:xfrm>
          <a:prstGeom prst="rect">
            <a:avLst/>
          </a:prstGeom>
        </p:spPr>
      </p:pic>
      <p:sp>
        <p:nvSpPr>
          <p:cNvPr id="11" name="Text 6"/>
          <p:cNvSpPr/>
          <p:nvPr/>
        </p:nvSpPr>
        <p:spPr>
          <a:xfrm>
            <a:off x="1438632" y="5201245"/>
            <a:ext cx="3017996"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IFRS sebagai Kunci Global</a:t>
            </a:r>
            <a:endParaRPr lang="en-US" sz="2050" dirty="0"/>
          </a:p>
        </p:txBody>
      </p:sp>
      <p:sp>
        <p:nvSpPr>
          <p:cNvPr id="12" name="Text 7"/>
          <p:cNvSpPr/>
          <p:nvPr/>
        </p:nvSpPr>
        <p:spPr>
          <a:xfrm>
            <a:off x="1438632" y="5645944"/>
            <a:ext cx="5752505" cy="95261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Standar global seperti IFRS menjadi semakin penting sebagai fondasi untuk mendukung bisnis global yang transparan, akuntabel, dan efisien.</a:t>
            </a:r>
            <a:endParaRPr lang="en-US" sz="1550" dirty="0"/>
          </a:p>
        </p:txBody>
      </p:sp>
      <p:pic>
        <p:nvPicPr>
          <p:cNvPr id="13" name="Image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3558" y="5207318"/>
            <a:ext cx="297656" cy="297656"/>
          </a:xfrm>
          <a:prstGeom prst="rect">
            <a:avLst/>
          </a:prstGeom>
        </p:spPr>
      </p:pic>
      <p:sp>
        <p:nvSpPr>
          <p:cNvPr id="14" name="Text 8"/>
          <p:cNvSpPr/>
          <p:nvPr/>
        </p:nvSpPr>
        <p:spPr>
          <a:xfrm>
            <a:off x="8083987" y="5201245"/>
            <a:ext cx="2604968"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Peran Aktif Indonesia</a:t>
            </a:r>
            <a:endParaRPr lang="en-US" sz="2050" dirty="0"/>
          </a:p>
        </p:txBody>
      </p:sp>
      <p:sp>
        <p:nvSpPr>
          <p:cNvPr id="15" name="Text 9"/>
          <p:cNvSpPr/>
          <p:nvPr/>
        </p:nvSpPr>
        <p:spPr>
          <a:xfrm>
            <a:off x="8083987" y="5645944"/>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Indonesia, melalui partisipasinya dalam konvergensi IFRS, menegaskan perannya dalam evolusi standar akuntansi internasional, memastikan daya saing dan relevansi pasar modalnya di panggung dunia.</a:t>
            </a:r>
            <a:endParaRPr lang="en-US" sz="1550" dirty="0"/>
          </a:p>
        </p:txBody>
      </p:sp>
      <p:pic>
        <p:nvPicPr>
          <p:cNvPr id="16" name="Picture 15">
            <a:extLst>
              <a:ext uri="{FF2B5EF4-FFF2-40B4-BE49-F238E27FC236}">
                <a16:creationId xmlns:a16="http://schemas.microsoft.com/office/drawing/2014/main" id="{A2155A4E-48A9-082C-7175-7E09EEE935E1}"/>
              </a:ext>
            </a:extLst>
          </p:cNvPr>
          <p:cNvPicPr>
            <a:picLocks noChangeAspect="1"/>
          </p:cNvPicPr>
          <p:nvPr/>
        </p:nvPicPr>
        <p:blipFill>
          <a:blip r:embed="rId7"/>
          <a:stretch>
            <a:fillRect/>
          </a:stretch>
        </p:blipFill>
        <p:spPr>
          <a:xfrm>
            <a:off x="12824613" y="7538267"/>
            <a:ext cx="1695687" cy="6477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39140" y="656630"/>
            <a:ext cx="6465213" cy="484942"/>
          </a:xfrm>
          <a:prstGeom prst="rect">
            <a:avLst/>
          </a:prstGeom>
          <a:noFill/>
          <a:ln/>
        </p:spPr>
        <p:txBody>
          <a:bodyPr wrap="none" lIns="0" tIns="0" rIns="0" bIns="0" rtlCol="0" anchor="t"/>
          <a:lstStyle/>
          <a:p>
            <a:pPr marL="0" indent="0" algn="l">
              <a:lnSpc>
                <a:spcPts val="3800"/>
              </a:lnSpc>
              <a:buNone/>
            </a:pPr>
            <a:r>
              <a:rPr lang="en-US" sz="3050" dirty="0">
                <a:solidFill>
                  <a:srgbClr val="020202"/>
                </a:solidFill>
                <a:latin typeface="PT Serif" pitchFamily="34" charset="0"/>
                <a:ea typeface="PT Serif" pitchFamily="34" charset="-122"/>
                <a:cs typeface="PT Serif" pitchFamily="34" charset="-120"/>
              </a:rPr>
              <a:t>Akar Sejarah Akuntansi Internasional</a:t>
            </a:r>
            <a:endParaRPr lang="en-US" sz="3050" dirty="0"/>
          </a:p>
        </p:txBody>
      </p:sp>
      <p:sp>
        <p:nvSpPr>
          <p:cNvPr id="3" name="Shape 1"/>
          <p:cNvSpPr/>
          <p:nvPr/>
        </p:nvSpPr>
        <p:spPr>
          <a:xfrm>
            <a:off x="739140" y="4142423"/>
            <a:ext cx="13152120" cy="22860"/>
          </a:xfrm>
          <a:prstGeom prst="roundRect">
            <a:avLst>
              <a:gd name="adj" fmla="val 121251"/>
            </a:avLst>
          </a:prstGeom>
          <a:solidFill>
            <a:srgbClr val="D8D4D4"/>
          </a:solidFill>
          <a:ln/>
        </p:spPr>
      </p:sp>
      <p:sp>
        <p:nvSpPr>
          <p:cNvPr id="4" name="Shape 2"/>
          <p:cNvSpPr/>
          <p:nvPr/>
        </p:nvSpPr>
        <p:spPr>
          <a:xfrm>
            <a:off x="3957995" y="3588068"/>
            <a:ext cx="22860" cy="554355"/>
          </a:xfrm>
          <a:prstGeom prst="roundRect">
            <a:avLst>
              <a:gd name="adj" fmla="val 121251"/>
            </a:avLst>
          </a:prstGeom>
          <a:solidFill>
            <a:srgbClr val="D8D4D4"/>
          </a:solidFill>
          <a:ln/>
        </p:spPr>
      </p:sp>
      <p:sp>
        <p:nvSpPr>
          <p:cNvPr id="5" name="Shape 3"/>
          <p:cNvSpPr/>
          <p:nvPr/>
        </p:nvSpPr>
        <p:spPr>
          <a:xfrm>
            <a:off x="3761542" y="3934539"/>
            <a:ext cx="415766" cy="415766"/>
          </a:xfrm>
          <a:prstGeom prst="roundRect">
            <a:avLst>
              <a:gd name="adj" fmla="val 6667"/>
            </a:avLst>
          </a:prstGeom>
          <a:solidFill>
            <a:srgbClr val="F2EEEE"/>
          </a:solidFill>
          <a:ln/>
        </p:spPr>
      </p:sp>
      <p:sp>
        <p:nvSpPr>
          <p:cNvPr id="6" name="Text 4"/>
          <p:cNvSpPr/>
          <p:nvPr/>
        </p:nvSpPr>
        <p:spPr>
          <a:xfrm>
            <a:off x="3823930" y="3960555"/>
            <a:ext cx="290989" cy="363736"/>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1</a:t>
            </a:r>
            <a:endParaRPr lang="en-US" sz="2250" dirty="0"/>
          </a:p>
        </p:txBody>
      </p:sp>
      <p:sp>
        <p:nvSpPr>
          <p:cNvPr id="7" name="Text 5"/>
          <p:cNvSpPr/>
          <p:nvPr/>
        </p:nvSpPr>
        <p:spPr>
          <a:xfrm>
            <a:off x="1383744" y="1511141"/>
            <a:ext cx="5171361" cy="303133"/>
          </a:xfrm>
          <a:prstGeom prst="rect">
            <a:avLst/>
          </a:prstGeom>
          <a:noFill/>
          <a:ln/>
        </p:spPr>
        <p:txBody>
          <a:bodyPr wrap="none" lIns="0" tIns="0" rIns="0" bIns="0" rtlCol="0" anchor="t"/>
          <a:lstStyle/>
          <a:p>
            <a:pPr marL="0" indent="0" algn="ctr">
              <a:lnSpc>
                <a:spcPts val="2350"/>
              </a:lnSpc>
              <a:buNone/>
            </a:pPr>
            <a:r>
              <a:rPr lang="en-US" sz="1900" dirty="0">
                <a:solidFill>
                  <a:srgbClr val="383838"/>
                </a:solidFill>
                <a:latin typeface="PT Serif" pitchFamily="34" charset="0"/>
                <a:ea typeface="PT Serif" pitchFamily="34" charset="-122"/>
                <a:cs typeface="PT Serif" pitchFamily="34" charset="-120"/>
              </a:rPr>
              <a:t>Abad ke-14: Kelahiran Pembukuan Berpasangan</a:t>
            </a:r>
            <a:endParaRPr lang="en-US" sz="1900" dirty="0"/>
          </a:p>
        </p:txBody>
      </p:sp>
      <p:sp>
        <p:nvSpPr>
          <p:cNvPr id="8" name="Text 6"/>
          <p:cNvSpPr/>
          <p:nvPr/>
        </p:nvSpPr>
        <p:spPr>
          <a:xfrm>
            <a:off x="923925" y="1925122"/>
            <a:ext cx="6090999" cy="1478161"/>
          </a:xfrm>
          <a:prstGeom prst="rect">
            <a:avLst/>
          </a:prstGeom>
          <a:noFill/>
          <a:ln/>
        </p:spPr>
        <p:txBody>
          <a:bodyPr wrap="square" lIns="0" tIns="0" rIns="0" bIns="0" rtlCol="0" anchor="t"/>
          <a:lstStyle/>
          <a:p>
            <a:pPr marL="0" indent="0" algn="ctr">
              <a:lnSpc>
                <a:spcPts val="2300"/>
              </a:lnSpc>
              <a:buNone/>
            </a:pPr>
            <a:r>
              <a:rPr lang="en-US" sz="1450" dirty="0">
                <a:solidFill>
                  <a:srgbClr val="383838"/>
                </a:solidFill>
                <a:latin typeface="DM Sans" pitchFamily="34" charset="0"/>
                <a:ea typeface="DM Sans" pitchFamily="34" charset="-122"/>
                <a:cs typeface="DM Sans" pitchFamily="34" charset="-120"/>
              </a:rPr>
              <a:t>Sistem pembukuan berpasangan (double entry bookkeeping) dicetuskan oleh matematikawan Italia, </a:t>
            </a:r>
            <a:r>
              <a:rPr lang="en-US" sz="1450" b="1" dirty="0">
                <a:solidFill>
                  <a:srgbClr val="383838"/>
                </a:solidFill>
                <a:latin typeface="DM Sans" pitchFamily="34" charset="0"/>
                <a:ea typeface="DM Sans" pitchFamily="34" charset="-122"/>
                <a:cs typeface="DM Sans" pitchFamily="34" charset="-120"/>
              </a:rPr>
              <a:t>Luca Pacioli</a:t>
            </a:r>
            <a:r>
              <a:rPr lang="en-US" sz="1450" dirty="0">
                <a:solidFill>
                  <a:srgbClr val="383838"/>
                </a:solidFill>
                <a:latin typeface="DM Sans" pitchFamily="34" charset="0"/>
                <a:ea typeface="DM Sans" pitchFamily="34" charset="-122"/>
                <a:cs typeface="DM Sans" pitchFamily="34" charset="-120"/>
              </a:rPr>
              <a:t>. Penemuan ini, yang diuraikan dalam karyanya "Summa de Arithmetica, Geometria, Proportioni et Proportionalita" (1494), meletakkan dasar fundamental untuk praktik akuntansi modern di seluruh dunia.</a:t>
            </a:r>
            <a:endParaRPr lang="en-US" sz="1450" dirty="0"/>
          </a:p>
        </p:txBody>
      </p:sp>
      <p:sp>
        <p:nvSpPr>
          <p:cNvPr id="9" name="Shape 7"/>
          <p:cNvSpPr/>
          <p:nvPr/>
        </p:nvSpPr>
        <p:spPr>
          <a:xfrm>
            <a:off x="7303770" y="4142423"/>
            <a:ext cx="22860" cy="554355"/>
          </a:xfrm>
          <a:prstGeom prst="roundRect">
            <a:avLst>
              <a:gd name="adj" fmla="val 121251"/>
            </a:avLst>
          </a:prstGeom>
          <a:solidFill>
            <a:srgbClr val="D8D4D4"/>
          </a:solidFill>
          <a:ln/>
        </p:spPr>
      </p:sp>
      <p:sp>
        <p:nvSpPr>
          <p:cNvPr id="10" name="Shape 8"/>
          <p:cNvSpPr/>
          <p:nvPr/>
        </p:nvSpPr>
        <p:spPr>
          <a:xfrm>
            <a:off x="7107317" y="3934539"/>
            <a:ext cx="415766" cy="415766"/>
          </a:xfrm>
          <a:prstGeom prst="roundRect">
            <a:avLst>
              <a:gd name="adj" fmla="val 6667"/>
            </a:avLst>
          </a:prstGeom>
          <a:solidFill>
            <a:srgbClr val="F2EEEE"/>
          </a:solidFill>
          <a:ln/>
        </p:spPr>
      </p:sp>
      <p:sp>
        <p:nvSpPr>
          <p:cNvPr id="11" name="Text 9"/>
          <p:cNvSpPr/>
          <p:nvPr/>
        </p:nvSpPr>
        <p:spPr>
          <a:xfrm>
            <a:off x="7169706" y="3960555"/>
            <a:ext cx="290989" cy="363736"/>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2</a:t>
            </a:r>
            <a:endParaRPr lang="en-US" sz="2250" dirty="0"/>
          </a:p>
        </p:txBody>
      </p:sp>
      <p:sp>
        <p:nvSpPr>
          <p:cNvPr id="12" name="Text 10"/>
          <p:cNvSpPr/>
          <p:nvPr/>
        </p:nvSpPr>
        <p:spPr>
          <a:xfrm>
            <a:off x="5609868" y="4881563"/>
            <a:ext cx="3410545" cy="303133"/>
          </a:xfrm>
          <a:prstGeom prst="rect">
            <a:avLst/>
          </a:prstGeom>
          <a:noFill/>
          <a:ln/>
        </p:spPr>
        <p:txBody>
          <a:bodyPr wrap="none" lIns="0" tIns="0" rIns="0" bIns="0" rtlCol="0" anchor="t"/>
          <a:lstStyle/>
          <a:p>
            <a:pPr marL="0" indent="0" algn="ctr">
              <a:lnSpc>
                <a:spcPts val="2350"/>
              </a:lnSpc>
              <a:buNone/>
            </a:pPr>
            <a:r>
              <a:rPr lang="en-US" sz="1900" dirty="0">
                <a:solidFill>
                  <a:srgbClr val="383838"/>
                </a:solidFill>
                <a:latin typeface="PT Serif" pitchFamily="34" charset="0"/>
                <a:ea typeface="PT Serif" pitchFamily="34" charset="-122"/>
                <a:cs typeface="PT Serif" pitchFamily="34" charset="-120"/>
              </a:rPr>
              <a:t>Italia Utara: Pusat Perdagangan</a:t>
            </a:r>
            <a:endParaRPr lang="en-US" sz="1900" dirty="0"/>
          </a:p>
        </p:txBody>
      </p:sp>
      <p:sp>
        <p:nvSpPr>
          <p:cNvPr id="13" name="Text 11"/>
          <p:cNvSpPr/>
          <p:nvPr/>
        </p:nvSpPr>
        <p:spPr>
          <a:xfrm>
            <a:off x="4269700" y="5295543"/>
            <a:ext cx="6090999" cy="1478161"/>
          </a:xfrm>
          <a:prstGeom prst="rect">
            <a:avLst/>
          </a:prstGeom>
          <a:noFill/>
          <a:ln/>
        </p:spPr>
        <p:txBody>
          <a:bodyPr wrap="square" lIns="0" tIns="0" rIns="0" bIns="0" rtlCol="0" anchor="t"/>
          <a:lstStyle/>
          <a:p>
            <a:pPr marL="0" indent="0" algn="ctr">
              <a:lnSpc>
                <a:spcPts val="2300"/>
              </a:lnSpc>
              <a:buNone/>
            </a:pPr>
            <a:r>
              <a:rPr lang="en-US" sz="1450" dirty="0">
                <a:solidFill>
                  <a:srgbClr val="383838"/>
                </a:solidFill>
                <a:latin typeface="DM Sans" pitchFamily="34" charset="0"/>
                <a:ea typeface="DM Sans" pitchFamily="34" charset="-122"/>
                <a:cs typeface="DM Sans" pitchFamily="34" charset="-120"/>
              </a:rPr>
              <a:t>Dorongan utama perkembangan akuntansi pada masa ini adalah meningkatnya </a:t>
            </a:r>
            <a:r>
              <a:rPr lang="en-US" sz="1450" b="1" dirty="0">
                <a:solidFill>
                  <a:srgbClr val="383838"/>
                </a:solidFill>
                <a:latin typeface="DM Sans" pitchFamily="34" charset="0"/>
                <a:ea typeface="DM Sans" pitchFamily="34" charset="-122"/>
                <a:cs typeface="DM Sans" pitchFamily="34" charset="-120"/>
              </a:rPr>
              <a:t>perdagangan internasional</a:t>
            </a:r>
            <a:r>
              <a:rPr lang="en-US" sz="1450" dirty="0">
                <a:solidFill>
                  <a:srgbClr val="383838"/>
                </a:solidFill>
                <a:latin typeface="DM Sans" pitchFamily="34" charset="0"/>
                <a:ea typeface="DM Sans" pitchFamily="34" charset="-122"/>
                <a:cs typeface="DM Sans" pitchFamily="34" charset="-120"/>
              </a:rPr>
              <a:t> di kota-kota pelabuhan Italia Utara (seperti Venesia dan Genoa). Kebutuhan untuk mencatat transaksi lintas negara secara akurat menjadi krusial untuk mengelola risiko dan keuntungan.</a:t>
            </a:r>
            <a:endParaRPr lang="en-US" sz="1450" dirty="0"/>
          </a:p>
        </p:txBody>
      </p:sp>
      <p:sp>
        <p:nvSpPr>
          <p:cNvPr id="14" name="Shape 12"/>
          <p:cNvSpPr/>
          <p:nvPr/>
        </p:nvSpPr>
        <p:spPr>
          <a:xfrm>
            <a:off x="10649545" y="3588068"/>
            <a:ext cx="22860" cy="554355"/>
          </a:xfrm>
          <a:prstGeom prst="roundRect">
            <a:avLst>
              <a:gd name="adj" fmla="val 121251"/>
            </a:avLst>
          </a:prstGeom>
          <a:solidFill>
            <a:srgbClr val="D8D4D4"/>
          </a:solidFill>
          <a:ln/>
        </p:spPr>
      </p:sp>
      <p:sp>
        <p:nvSpPr>
          <p:cNvPr id="15" name="Shape 13"/>
          <p:cNvSpPr/>
          <p:nvPr/>
        </p:nvSpPr>
        <p:spPr>
          <a:xfrm>
            <a:off x="10453092" y="3934539"/>
            <a:ext cx="415766" cy="415766"/>
          </a:xfrm>
          <a:prstGeom prst="roundRect">
            <a:avLst>
              <a:gd name="adj" fmla="val 6667"/>
            </a:avLst>
          </a:prstGeom>
          <a:solidFill>
            <a:srgbClr val="F2EEEE"/>
          </a:solidFill>
          <a:ln/>
        </p:spPr>
      </p:sp>
      <p:sp>
        <p:nvSpPr>
          <p:cNvPr id="16" name="Text 14"/>
          <p:cNvSpPr/>
          <p:nvPr/>
        </p:nvSpPr>
        <p:spPr>
          <a:xfrm>
            <a:off x="10515481" y="3960555"/>
            <a:ext cx="290989" cy="363736"/>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3</a:t>
            </a:r>
            <a:endParaRPr lang="en-US" sz="2250" dirty="0"/>
          </a:p>
        </p:txBody>
      </p:sp>
      <p:sp>
        <p:nvSpPr>
          <p:cNvPr id="17" name="Text 15"/>
          <p:cNvSpPr/>
          <p:nvPr/>
        </p:nvSpPr>
        <p:spPr>
          <a:xfrm>
            <a:off x="8741569" y="1511141"/>
            <a:ext cx="3838813" cy="303133"/>
          </a:xfrm>
          <a:prstGeom prst="rect">
            <a:avLst/>
          </a:prstGeom>
          <a:noFill/>
          <a:ln/>
        </p:spPr>
        <p:txBody>
          <a:bodyPr wrap="none" lIns="0" tIns="0" rIns="0" bIns="0" rtlCol="0" anchor="t"/>
          <a:lstStyle/>
          <a:p>
            <a:pPr marL="0" indent="0" algn="ctr">
              <a:lnSpc>
                <a:spcPts val="2350"/>
              </a:lnSpc>
              <a:buNone/>
            </a:pPr>
            <a:r>
              <a:rPr lang="en-US" sz="1900" dirty="0">
                <a:solidFill>
                  <a:srgbClr val="383838"/>
                </a:solidFill>
                <a:latin typeface="PT Serif" pitchFamily="34" charset="0"/>
                <a:ea typeface="PT Serif" pitchFamily="34" charset="-122"/>
                <a:cs typeface="PT Serif" pitchFamily="34" charset="-120"/>
              </a:rPr>
              <a:t>Penyebaran Model Akuntansi Eropa</a:t>
            </a:r>
            <a:endParaRPr lang="en-US" sz="1900" dirty="0"/>
          </a:p>
        </p:txBody>
      </p:sp>
      <p:sp>
        <p:nvSpPr>
          <p:cNvPr id="18" name="Text 16"/>
          <p:cNvSpPr/>
          <p:nvPr/>
        </p:nvSpPr>
        <p:spPr>
          <a:xfrm>
            <a:off x="7615476" y="1925122"/>
            <a:ext cx="6090999" cy="1182529"/>
          </a:xfrm>
          <a:prstGeom prst="rect">
            <a:avLst/>
          </a:prstGeom>
          <a:noFill/>
          <a:ln/>
        </p:spPr>
        <p:txBody>
          <a:bodyPr wrap="square" lIns="0" tIns="0" rIns="0" bIns="0" rtlCol="0" anchor="t"/>
          <a:lstStyle/>
          <a:p>
            <a:pPr marL="0" indent="0" algn="ctr">
              <a:lnSpc>
                <a:spcPts val="2300"/>
              </a:lnSpc>
              <a:buNone/>
            </a:pPr>
            <a:r>
              <a:rPr lang="en-US" sz="1450" dirty="0">
                <a:solidFill>
                  <a:srgbClr val="383838"/>
                </a:solidFill>
                <a:latin typeface="DM Sans" pitchFamily="34" charset="0"/>
                <a:ea typeface="DM Sans" pitchFamily="34" charset="-122"/>
                <a:cs typeface="DM Sans" pitchFamily="34" charset="-120"/>
              </a:rPr>
              <a:t>Seiring meluasnya kekuatan kolonial dan perdagangan, sistem akuntansi yang dikembangkan di Belanda, Prancis, dan Jerman mulai menyebar ke berbagai wilayah dunia, termasuk Asia, Amerika, dan Afrika, membentuk praktik akuntansi regional awal.</a:t>
            </a:r>
            <a:endParaRPr lang="en-US" sz="1450" dirty="0"/>
          </a:p>
        </p:txBody>
      </p:sp>
      <p:sp>
        <p:nvSpPr>
          <p:cNvPr id="19" name="Text 17"/>
          <p:cNvSpPr/>
          <p:nvPr/>
        </p:nvSpPr>
        <p:spPr>
          <a:xfrm>
            <a:off x="739140" y="6981587"/>
            <a:ext cx="13152120" cy="591264"/>
          </a:xfrm>
          <a:prstGeom prst="rect">
            <a:avLst/>
          </a:prstGeom>
          <a:noFill/>
          <a:ln/>
        </p:spPr>
        <p:txBody>
          <a:bodyPr wrap="square" lIns="0" tIns="0" rIns="0" bIns="0" rtlCol="0" anchor="t"/>
          <a:lstStyle/>
          <a:p>
            <a:pPr marL="0" indent="0" algn="l">
              <a:lnSpc>
                <a:spcPts val="2300"/>
              </a:lnSpc>
              <a:buNone/>
            </a:pPr>
            <a:r>
              <a:rPr lang="en-US" sz="1450" dirty="0">
                <a:solidFill>
                  <a:srgbClr val="383838"/>
                </a:solidFill>
                <a:latin typeface="DM Sans" pitchFamily="34" charset="0"/>
                <a:ea typeface="DM Sans" pitchFamily="34" charset="-122"/>
                <a:cs typeface="DM Sans" pitchFamily="34" charset="-120"/>
              </a:rPr>
              <a:t>Perkembangan awal ini menunjukkan bahwa akuntansi selalu terkait erat dengan perkembangan ekonomi dan perdagangan global. Setiap inovasi dalam pencatatan selalu bertujuan untuk memenuhi kebutuhan bisnis yang semakin kompleks.</a:t>
            </a:r>
            <a:endParaRPr lang="en-US" sz="1450" dirty="0"/>
          </a:p>
        </p:txBody>
      </p:sp>
      <p:pic>
        <p:nvPicPr>
          <p:cNvPr id="20" name="Picture 19">
            <a:extLst>
              <a:ext uri="{FF2B5EF4-FFF2-40B4-BE49-F238E27FC236}">
                <a16:creationId xmlns:a16="http://schemas.microsoft.com/office/drawing/2014/main" id="{2DBADA41-A429-C2BC-8DD3-7A56EE91F470}"/>
              </a:ext>
            </a:extLst>
          </p:cNvPr>
          <p:cNvPicPr>
            <a:picLocks noChangeAspect="1"/>
          </p:cNvPicPr>
          <p:nvPr/>
        </p:nvPicPr>
        <p:blipFill>
          <a:blip r:embed="rId3"/>
          <a:stretch>
            <a:fillRect/>
          </a:stretch>
        </p:blipFill>
        <p:spPr>
          <a:xfrm>
            <a:off x="12824613" y="7538267"/>
            <a:ext cx="1695687" cy="647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2227" y="462082"/>
            <a:ext cx="8978741" cy="441127"/>
          </a:xfrm>
          <a:prstGeom prst="rect">
            <a:avLst/>
          </a:prstGeom>
          <a:noFill/>
          <a:ln/>
        </p:spPr>
        <p:txBody>
          <a:bodyPr wrap="none" lIns="0" tIns="0" rIns="0" bIns="0" rtlCol="0" anchor="t"/>
          <a:lstStyle/>
          <a:p>
            <a:pPr marL="0" indent="0" algn="l">
              <a:lnSpc>
                <a:spcPts val="3450"/>
              </a:lnSpc>
              <a:buNone/>
            </a:pPr>
            <a:r>
              <a:rPr lang="en-US" sz="2750" dirty="0">
                <a:solidFill>
                  <a:srgbClr val="020202"/>
                </a:solidFill>
                <a:latin typeface="PT Serif" pitchFamily="34" charset="0"/>
                <a:ea typeface="PT Serif" pitchFamily="34" charset="-122"/>
                <a:cs typeface="PT Serif" pitchFamily="34" charset="-120"/>
              </a:rPr>
              <a:t>Pengaruh Sistem Akuntansi Amerika dan Inggris di Eropa</a:t>
            </a:r>
            <a:endParaRPr lang="en-US" sz="2750" dirty="0"/>
          </a:p>
        </p:txBody>
      </p:sp>
      <p:sp>
        <p:nvSpPr>
          <p:cNvPr id="3" name="Text 1"/>
          <p:cNvSpPr/>
          <p:nvPr/>
        </p:nvSpPr>
        <p:spPr>
          <a:xfrm>
            <a:off x="672227" y="1323261"/>
            <a:ext cx="3521035" cy="330756"/>
          </a:xfrm>
          <a:prstGeom prst="rect">
            <a:avLst/>
          </a:prstGeom>
          <a:noFill/>
          <a:ln/>
        </p:spPr>
        <p:txBody>
          <a:bodyPr wrap="none" lIns="0" tIns="0" rIns="0" bIns="0" rtlCol="0" anchor="t"/>
          <a:lstStyle/>
          <a:p>
            <a:pPr marL="0" indent="0" algn="l">
              <a:lnSpc>
                <a:spcPts val="2600"/>
              </a:lnSpc>
              <a:buNone/>
            </a:pPr>
            <a:r>
              <a:rPr lang="en-US" sz="2050" dirty="0">
                <a:solidFill>
                  <a:srgbClr val="020202"/>
                </a:solidFill>
                <a:latin typeface="PT Serif" pitchFamily="34" charset="0"/>
                <a:ea typeface="PT Serif" pitchFamily="34" charset="-122"/>
                <a:cs typeface="PT Serif" pitchFamily="34" charset="-120"/>
              </a:rPr>
              <a:t>Dominasi dan Adaptasi Model</a:t>
            </a:r>
            <a:endParaRPr lang="en-US" sz="2050" dirty="0"/>
          </a:p>
        </p:txBody>
      </p:sp>
      <p:sp>
        <p:nvSpPr>
          <p:cNvPr id="4" name="Text 2"/>
          <p:cNvSpPr/>
          <p:nvPr/>
        </p:nvSpPr>
        <p:spPr>
          <a:xfrm>
            <a:off x="672227" y="1822013"/>
            <a:ext cx="7122676" cy="806887"/>
          </a:xfrm>
          <a:prstGeom prst="rect">
            <a:avLst/>
          </a:prstGeom>
          <a:noFill/>
          <a:ln/>
        </p:spPr>
        <p:txBody>
          <a:bodyPr wrap="square" lIns="0" tIns="0" rIns="0" bIns="0" rtlCol="0" anchor="t"/>
          <a:lstStyle/>
          <a:p>
            <a:pPr marL="0" indent="0" algn="l">
              <a:lnSpc>
                <a:spcPts val="2100"/>
              </a:lnSpc>
              <a:buNone/>
            </a:pPr>
            <a:r>
              <a:rPr lang="en-US" sz="1300" dirty="0">
                <a:solidFill>
                  <a:srgbClr val="383838"/>
                </a:solidFill>
                <a:latin typeface="DM Sans" pitchFamily="34" charset="0"/>
                <a:ea typeface="DM Sans" pitchFamily="34" charset="-122"/>
                <a:cs typeface="DM Sans" pitchFamily="34" charset="-120"/>
              </a:rPr>
              <a:t>Dalam perkembangan abad ke-20, sistem akuntansi dari Amerika Serikat (US GAAP) dan Inggris (yang kemudian menjadi basis utama IFRS) menjadi model utama yang memengaruhi praktik akuntansi di banyak negara, termasuk di Eropa sendiri.</a:t>
            </a:r>
            <a:endParaRPr lang="en-US" sz="1300" dirty="0"/>
          </a:p>
        </p:txBody>
      </p:sp>
      <p:sp>
        <p:nvSpPr>
          <p:cNvPr id="5" name="Text 3"/>
          <p:cNvSpPr/>
          <p:nvPr/>
        </p:nvSpPr>
        <p:spPr>
          <a:xfrm>
            <a:off x="672227" y="2780109"/>
            <a:ext cx="7122676" cy="537924"/>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383838"/>
                </a:solidFill>
                <a:latin typeface="DM Sans" pitchFamily="34" charset="0"/>
                <a:ea typeface="DM Sans" pitchFamily="34" charset="-122"/>
                <a:cs typeface="DM Sans" pitchFamily="34" charset="-120"/>
              </a:rPr>
              <a:t>Sistem akuntansi ini dikenal karena fokusnya pada pasar modal dan perlindungan investor.</a:t>
            </a:r>
            <a:endParaRPr lang="en-US" sz="1300" dirty="0"/>
          </a:p>
        </p:txBody>
      </p:sp>
      <p:sp>
        <p:nvSpPr>
          <p:cNvPr id="6" name="Text 4"/>
          <p:cNvSpPr/>
          <p:nvPr/>
        </p:nvSpPr>
        <p:spPr>
          <a:xfrm>
            <a:off x="672227" y="3376851"/>
            <a:ext cx="7122676" cy="806887"/>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383838"/>
                </a:solidFill>
                <a:latin typeface="DM Sans" pitchFamily="34" charset="0"/>
                <a:ea typeface="DM Sans" pitchFamily="34" charset="-122"/>
                <a:cs typeface="DM Sans" pitchFamily="34" charset="-120"/>
              </a:rPr>
              <a:t>Banyak negara Eropa secara bertahap mulai mengadopsi </a:t>
            </a:r>
            <a:r>
              <a:rPr lang="en-US" sz="1300" b="1" dirty="0">
                <a:solidFill>
                  <a:srgbClr val="383838"/>
                </a:solidFill>
                <a:latin typeface="DM Sans" pitchFamily="34" charset="0"/>
                <a:ea typeface="DM Sans" pitchFamily="34" charset="-122"/>
                <a:cs typeface="DM Sans" pitchFamily="34" charset="-120"/>
              </a:rPr>
              <a:t>International Financial Reporting Standards (IFRS)</a:t>
            </a:r>
            <a:r>
              <a:rPr lang="en-US" sz="1300" dirty="0">
                <a:solidFill>
                  <a:srgbClr val="383838"/>
                </a:solidFill>
                <a:latin typeface="DM Sans" pitchFamily="34" charset="0"/>
                <a:ea typeface="DM Sans" pitchFamily="34" charset="-122"/>
                <a:cs typeface="DM Sans" pitchFamily="34" charset="-120"/>
              </a:rPr>
              <a:t> sebagai standar pelaporan keuangan utama mereka untuk memfasilitasi perdagangan lintas batas di Uni Eropa.</a:t>
            </a:r>
            <a:endParaRPr lang="en-US" sz="1300" dirty="0"/>
          </a:p>
        </p:txBody>
      </p:sp>
      <p:sp>
        <p:nvSpPr>
          <p:cNvPr id="7" name="Text 5"/>
          <p:cNvSpPr/>
          <p:nvPr/>
        </p:nvSpPr>
        <p:spPr>
          <a:xfrm>
            <a:off x="672227" y="4242554"/>
            <a:ext cx="7122676" cy="806887"/>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383838"/>
                </a:solidFill>
                <a:latin typeface="DM Sans" pitchFamily="34" charset="0"/>
                <a:ea typeface="DM Sans" pitchFamily="34" charset="-122"/>
                <a:cs typeface="DM Sans" pitchFamily="34" charset="-120"/>
              </a:rPr>
              <a:t>Meskipun beberapa negara mempertahankan standar akuntansi lokal untuk tujuan hukum atau pajak, harmonisasi dengan IFRS tetap menjadi prioritas untuk memastikan konsistensi dan komparabilitas laporan keuangan secara global.</a:t>
            </a:r>
            <a:endParaRPr lang="en-US" sz="1300" dirty="0"/>
          </a:p>
        </p:txBody>
      </p:sp>
      <p:sp>
        <p:nvSpPr>
          <p:cNvPr id="8" name="Text 6"/>
          <p:cNvSpPr/>
          <p:nvPr/>
        </p:nvSpPr>
        <p:spPr>
          <a:xfrm>
            <a:off x="672227" y="5200650"/>
            <a:ext cx="7122676" cy="537924"/>
          </a:xfrm>
          <a:prstGeom prst="rect">
            <a:avLst/>
          </a:prstGeom>
          <a:noFill/>
          <a:ln/>
        </p:spPr>
        <p:txBody>
          <a:bodyPr wrap="square" lIns="0" tIns="0" rIns="0" bIns="0" rtlCol="0" anchor="t"/>
          <a:lstStyle/>
          <a:p>
            <a:pPr marL="0" indent="0" algn="l">
              <a:lnSpc>
                <a:spcPts val="2100"/>
              </a:lnSpc>
              <a:buNone/>
            </a:pPr>
            <a:r>
              <a:rPr lang="en-US" sz="1300" dirty="0">
                <a:solidFill>
                  <a:srgbClr val="383838"/>
                </a:solidFill>
                <a:latin typeface="DM Sans" pitchFamily="34" charset="0"/>
                <a:ea typeface="DM Sans" pitchFamily="34" charset="-122"/>
                <a:cs typeface="DM Sans" pitchFamily="34" charset="-120"/>
              </a:rPr>
              <a:t>Adaptasi ini menegaskan pergeseran dari sistem yang berorientasi pada kreditur (seperti di Jerman) ke sistem yang lebih berorientasi pada investor (seperti IFRS).</a:t>
            </a:r>
            <a:endParaRPr lang="en-US" sz="1300" dirty="0"/>
          </a:p>
        </p:txBody>
      </p:sp>
      <p:pic>
        <p:nvPicPr>
          <p:cNvPr id="9" name="Image 0" descr="preencoded.png"/>
          <p:cNvPicPr>
            <a:picLocks noChangeAspect="1"/>
          </p:cNvPicPr>
          <p:nvPr/>
        </p:nvPicPr>
        <p:blipFill>
          <a:blip r:embed="rId3"/>
          <a:stretch>
            <a:fillRect/>
          </a:stretch>
        </p:blipFill>
        <p:spPr>
          <a:xfrm>
            <a:off x="8212574" y="1344335"/>
            <a:ext cx="5753100" cy="5753100"/>
          </a:xfrm>
          <a:prstGeom prst="rect">
            <a:avLst/>
          </a:prstGeom>
        </p:spPr>
      </p:pic>
      <p:sp>
        <p:nvSpPr>
          <p:cNvPr id="10" name="Text 7"/>
          <p:cNvSpPr/>
          <p:nvPr/>
        </p:nvSpPr>
        <p:spPr>
          <a:xfrm>
            <a:off x="924282" y="7664648"/>
            <a:ext cx="13033891" cy="268962"/>
          </a:xfrm>
          <a:prstGeom prst="rect">
            <a:avLst/>
          </a:prstGeom>
          <a:noFill/>
          <a:ln/>
        </p:spPr>
        <p:txBody>
          <a:bodyPr wrap="none" lIns="0" tIns="0" rIns="0" bIns="0" rtlCol="0" anchor="t"/>
          <a:lstStyle/>
          <a:p>
            <a:pPr marL="0" indent="0" algn="l">
              <a:lnSpc>
                <a:spcPts val="2100"/>
              </a:lnSpc>
              <a:buNone/>
            </a:pPr>
            <a:r>
              <a:rPr lang="en-US" sz="1300" dirty="0">
                <a:solidFill>
                  <a:srgbClr val="383838"/>
                </a:solidFill>
                <a:latin typeface="DM Sans" pitchFamily="34" charset="0"/>
                <a:ea typeface="DM Sans" pitchFamily="34" charset="-122"/>
                <a:cs typeface="DM Sans" pitchFamily="34" charset="-120"/>
              </a:rPr>
              <a:t>Penerimaan IFRS di Eropa menandai langkah besar menuju bahasa akuntansi tunggal, mempermudah investasi dan analisis lintas negara.</a:t>
            </a:r>
            <a:endParaRPr lang="en-US" sz="1300" dirty="0"/>
          </a:p>
        </p:txBody>
      </p:sp>
      <p:sp>
        <p:nvSpPr>
          <p:cNvPr id="11" name="Shape 8"/>
          <p:cNvSpPr/>
          <p:nvPr/>
        </p:nvSpPr>
        <p:spPr>
          <a:xfrm>
            <a:off x="672227" y="7475577"/>
            <a:ext cx="22860" cy="647105"/>
          </a:xfrm>
          <a:prstGeom prst="rect">
            <a:avLst/>
          </a:prstGeom>
          <a:solidFill>
            <a:srgbClr val="E04F00"/>
          </a:solidFill>
          <a:ln/>
        </p:spPr>
      </p:sp>
      <p:pic>
        <p:nvPicPr>
          <p:cNvPr id="12" name="Picture 11">
            <a:extLst>
              <a:ext uri="{FF2B5EF4-FFF2-40B4-BE49-F238E27FC236}">
                <a16:creationId xmlns:a16="http://schemas.microsoft.com/office/drawing/2014/main" id="{24E7B041-04D7-6BF4-5F83-F31A9F2AFEEB}"/>
              </a:ext>
            </a:extLst>
          </p:cNvPr>
          <p:cNvPicPr>
            <a:picLocks noChangeAspect="1"/>
          </p:cNvPicPr>
          <p:nvPr/>
        </p:nvPicPr>
        <p:blipFill>
          <a:blip r:embed="rId4"/>
          <a:stretch>
            <a:fillRect/>
          </a:stretch>
        </p:blipFill>
        <p:spPr>
          <a:xfrm>
            <a:off x="12824613" y="7538267"/>
            <a:ext cx="1695687" cy="647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12927"/>
            <a:ext cx="10445472" cy="521017"/>
          </a:xfrm>
          <a:prstGeom prst="rect">
            <a:avLst/>
          </a:prstGeom>
          <a:noFill/>
          <a:ln/>
        </p:spPr>
        <p:txBody>
          <a:bodyPr wrap="none" lIns="0" tIns="0" rIns="0" bIns="0" rtlCol="0" anchor="t"/>
          <a:lstStyle/>
          <a:p>
            <a:pPr marL="0" indent="0" algn="l">
              <a:lnSpc>
                <a:spcPts val="4100"/>
              </a:lnSpc>
              <a:buNone/>
            </a:pPr>
            <a:r>
              <a:rPr lang="en-US" sz="3250" dirty="0">
                <a:solidFill>
                  <a:srgbClr val="020202"/>
                </a:solidFill>
                <a:latin typeface="PT Serif" pitchFamily="34" charset="0"/>
                <a:ea typeface="PT Serif" pitchFamily="34" charset="-122"/>
                <a:cs typeface="PT Serif" pitchFamily="34" charset="-120"/>
              </a:rPr>
              <a:t>Standar Akuntansi Internasional Utama: IFRS dan GAAP</a:t>
            </a:r>
            <a:endParaRPr lang="en-US" sz="3250" dirty="0"/>
          </a:p>
        </p:txBody>
      </p:sp>
      <p:sp>
        <p:nvSpPr>
          <p:cNvPr id="3" name="Shape 1"/>
          <p:cNvSpPr/>
          <p:nvPr/>
        </p:nvSpPr>
        <p:spPr>
          <a:xfrm>
            <a:off x="793790" y="2430780"/>
            <a:ext cx="6422231" cy="3109913"/>
          </a:xfrm>
          <a:prstGeom prst="roundRect">
            <a:avLst>
              <a:gd name="adj" fmla="val 3528"/>
            </a:avLst>
          </a:prstGeom>
          <a:solidFill>
            <a:srgbClr val="FFFFFF"/>
          </a:solidFill>
          <a:ln w="22860">
            <a:solidFill>
              <a:srgbClr val="E04F00"/>
            </a:solidFill>
            <a:prstDash val="solid"/>
          </a:ln>
        </p:spPr>
      </p:sp>
      <p:sp>
        <p:nvSpPr>
          <p:cNvPr id="4" name="Shape 2"/>
          <p:cNvSpPr/>
          <p:nvPr/>
        </p:nvSpPr>
        <p:spPr>
          <a:xfrm>
            <a:off x="770930" y="2430780"/>
            <a:ext cx="91440" cy="3109913"/>
          </a:xfrm>
          <a:prstGeom prst="roundRect">
            <a:avLst>
              <a:gd name="adj" fmla="val 32558"/>
            </a:avLst>
          </a:prstGeom>
          <a:solidFill>
            <a:srgbClr val="E04F00"/>
          </a:solidFill>
          <a:ln/>
        </p:spPr>
      </p:sp>
      <p:sp>
        <p:nvSpPr>
          <p:cNvPr id="5" name="Text 3"/>
          <p:cNvSpPr/>
          <p:nvPr/>
        </p:nvSpPr>
        <p:spPr>
          <a:xfrm>
            <a:off x="1083588" y="2651998"/>
            <a:ext cx="5890022"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IFRS (International Financial Reporting Standards)</a:t>
            </a:r>
            <a:endParaRPr lang="en-US" sz="2050" dirty="0"/>
          </a:p>
        </p:txBody>
      </p:sp>
      <p:sp>
        <p:nvSpPr>
          <p:cNvPr id="6" name="Text 4"/>
          <p:cNvSpPr/>
          <p:nvPr/>
        </p:nvSpPr>
        <p:spPr>
          <a:xfrm>
            <a:off x="1083588" y="3096697"/>
            <a:ext cx="5911215" cy="2222778"/>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Dikembangkan oleh International Accounting Standards Board (IASB) dan digunakan di lebih dari 140 negara. IFRS dikenal sebagai </a:t>
            </a:r>
            <a:r>
              <a:rPr lang="en-US" sz="1550" b="1" dirty="0">
                <a:solidFill>
                  <a:srgbClr val="383838"/>
                </a:solidFill>
                <a:latin typeface="DM Sans" pitchFamily="34" charset="0"/>
                <a:ea typeface="DM Sans" pitchFamily="34" charset="-122"/>
                <a:cs typeface="DM Sans" pitchFamily="34" charset="-120"/>
              </a:rPr>
              <a:t>prinsip berbasis prinsip (principle-based)</a:t>
            </a:r>
            <a:r>
              <a:rPr lang="en-US" sz="1550" dirty="0">
                <a:solidFill>
                  <a:srgbClr val="383838"/>
                </a:solidFill>
                <a:latin typeface="DM Sans" pitchFamily="34" charset="0"/>
                <a:ea typeface="DM Sans" pitchFamily="34" charset="-122"/>
                <a:cs typeface="DM Sans" pitchFamily="34" charset="-120"/>
              </a:rPr>
              <a:t>. Standar ini memberikan pedoman umum yang membutuhkan lebih banyak interpretasi dan pertimbangan profesional, memungkinkan fleksibilitas dalam konteks pelaporan yang beragam.</a:t>
            </a:r>
            <a:endParaRPr lang="en-US" sz="1550" dirty="0"/>
          </a:p>
        </p:txBody>
      </p:sp>
      <p:sp>
        <p:nvSpPr>
          <p:cNvPr id="7" name="Shape 5"/>
          <p:cNvSpPr/>
          <p:nvPr/>
        </p:nvSpPr>
        <p:spPr>
          <a:xfrm>
            <a:off x="7414379" y="2430780"/>
            <a:ext cx="6422231" cy="3109913"/>
          </a:xfrm>
          <a:prstGeom prst="roundRect">
            <a:avLst>
              <a:gd name="adj" fmla="val 3528"/>
            </a:avLst>
          </a:prstGeom>
          <a:solidFill>
            <a:srgbClr val="FFFFFF"/>
          </a:solidFill>
          <a:ln w="22860">
            <a:solidFill>
              <a:srgbClr val="D8D4D4"/>
            </a:solidFill>
            <a:prstDash val="solid"/>
          </a:ln>
        </p:spPr>
      </p:sp>
      <p:sp>
        <p:nvSpPr>
          <p:cNvPr id="8" name="Shape 6"/>
          <p:cNvSpPr/>
          <p:nvPr/>
        </p:nvSpPr>
        <p:spPr>
          <a:xfrm>
            <a:off x="7391519" y="2430780"/>
            <a:ext cx="91440" cy="3109913"/>
          </a:xfrm>
          <a:prstGeom prst="roundRect">
            <a:avLst>
              <a:gd name="adj" fmla="val 32558"/>
            </a:avLst>
          </a:prstGeom>
          <a:solidFill>
            <a:srgbClr val="E04F00"/>
          </a:solidFill>
          <a:ln/>
        </p:spPr>
      </p:sp>
      <p:sp>
        <p:nvSpPr>
          <p:cNvPr id="9" name="Text 7"/>
          <p:cNvSpPr/>
          <p:nvPr/>
        </p:nvSpPr>
        <p:spPr>
          <a:xfrm>
            <a:off x="7704177" y="2651998"/>
            <a:ext cx="5750481"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GAAP (Generally Accepted Accounting Principles)</a:t>
            </a:r>
            <a:endParaRPr lang="en-US" sz="2050" dirty="0"/>
          </a:p>
        </p:txBody>
      </p:sp>
      <p:sp>
        <p:nvSpPr>
          <p:cNvPr id="10" name="Text 8"/>
          <p:cNvSpPr/>
          <p:nvPr/>
        </p:nvSpPr>
        <p:spPr>
          <a:xfrm>
            <a:off x="7704177" y="3096697"/>
            <a:ext cx="5911215" cy="1905238"/>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Merupakan serangkaian standar yang ketat dan spesifik, terutama digunakan di </a:t>
            </a:r>
            <a:r>
              <a:rPr lang="en-US" sz="1550" b="1" dirty="0">
                <a:solidFill>
                  <a:srgbClr val="383838"/>
                </a:solidFill>
                <a:latin typeface="DM Sans" pitchFamily="34" charset="0"/>
                <a:ea typeface="DM Sans" pitchFamily="34" charset="-122"/>
                <a:cs typeface="DM Sans" pitchFamily="34" charset="-120"/>
              </a:rPr>
              <a:t>Amerika Serikat</a:t>
            </a:r>
            <a:r>
              <a:rPr lang="en-US" sz="1550" dirty="0">
                <a:solidFill>
                  <a:srgbClr val="383838"/>
                </a:solidFill>
                <a:latin typeface="DM Sans" pitchFamily="34" charset="0"/>
                <a:ea typeface="DM Sans" pitchFamily="34" charset="-122"/>
                <a:cs typeface="DM Sans" pitchFamily="34" charset="-120"/>
              </a:rPr>
              <a:t>. GAAP dikenal sebagai </a:t>
            </a:r>
            <a:r>
              <a:rPr lang="en-US" sz="1550" b="1" dirty="0">
                <a:solidFill>
                  <a:srgbClr val="383838"/>
                </a:solidFill>
                <a:latin typeface="DM Sans" pitchFamily="34" charset="0"/>
                <a:ea typeface="DM Sans" pitchFamily="34" charset="-122"/>
                <a:cs typeface="DM Sans" pitchFamily="34" charset="-120"/>
              </a:rPr>
              <a:t>prinsip berbasis aturan (rules-based)</a:t>
            </a:r>
            <a:r>
              <a:rPr lang="en-US" sz="1550" dirty="0">
                <a:solidFill>
                  <a:srgbClr val="383838"/>
                </a:solidFill>
                <a:latin typeface="DM Sans" pitchFamily="34" charset="0"/>
                <a:ea typeface="DM Sans" pitchFamily="34" charset="-122"/>
                <a:cs typeface="DM Sans" pitchFamily="34" charset="-120"/>
              </a:rPr>
              <a:t>. Standar ini memberikan panduan yang sangat rinci untuk hampir setiap situasi akuntansi, membatasi ruang interpretasi, namun juga meningkatkan kepastian dalam pelaporan.</a:t>
            </a:r>
            <a:endParaRPr lang="en-US" sz="1550" dirty="0"/>
          </a:p>
        </p:txBody>
      </p:sp>
      <p:sp>
        <p:nvSpPr>
          <p:cNvPr id="11" name="Text 9"/>
          <p:cNvSpPr/>
          <p:nvPr/>
        </p:nvSpPr>
        <p:spPr>
          <a:xfrm>
            <a:off x="793790" y="576393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Perbedaan filosofis antara kedua standar ini, terutama mengenai sifat rules-based vs. principle-based, merupakan tantangan utama dalam upaya konvergensi global. Pemilihan standar oleh sebuah negara sangat memengaruhi bagaimana informasi keuangan disajikan dan dianalisis oleh investor.</a:t>
            </a:r>
            <a:endParaRPr lang="en-US" sz="1550" dirty="0"/>
          </a:p>
        </p:txBody>
      </p:sp>
      <p:pic>
        <p:nvPicPr>
          <p:cNvPr id="12" name="Picture 11">
            <a:extLst>
              <a:ext uri="{FF2B5EF4-FFF2-40B4-BE49-F238E27FC236}">
                <a16:creationId xmlns:a16="http://schemas.microsoft.com/office/drawing/2014/main" id="{DA5469C6-9FEF-E73B-BC13-4B7A04472065}"/>
              </a:ext>
            </a:extLst>
          </p:cNvPr>
          <p:cNvPicPr>
            <a:picLocks noChangeAspect="1"/>
          </p:cNvPicPr>
          <p:nvPr/>
        </p:nvPicPr>
        <p:blipFill>
          <a:blip r:embed="rId3"/>
          <a:stretch>
            <a:fillRect/>
          </a:stretch>
        </p:blipFill>
        <p:spPr>
          <a:xfrm>
            <a:off x="12824613" y="7538267"/>
            <a:ext cx="1695687" cy="647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7474" y="517327"/>
            <a:ext cx="8518208" cy="490538"/>
          </a:xfrm>
          <a:prstGeom prst="rect">
            <a:avLst/>
          </a:prstGeom>
          <a:noFill/>
          <a:ln/>
        </p:spPr>
        <p:txBody>
          <a:bodyPr wrap="none" lIns="0" tIns="0" rIns="0" bIns="0" rtlCol="0" anchor="t"/>
          <a:lstStyle/>
          <a:p>
            <a:pPr marL="0" indent="0" algn="l">
              <a:lnSpc>
                <a:spcPts val="3850"/>
              </a:lnSpc>
              <a:buNone/>
            </a:pPr>
            <a:r>
              <a:rPr lang="en-US" sz="3050" dirty="0">
                <a:solidFill>
                  <a:srgbClr val="020202"/>
                </a:solidFill>
                <a:latin typeface="PT Serif" pitchFamily="34" charset="0"/>
                <a:ea typeface="PT Serif" pitchFamily="34" charset="-122"/>
                <a:cs typeface="PT Serif" pitchFamily="34" charset="-120"/>
              </a:rPr>
              <a:t>Harmonisasi dan Konvergensi Standar Akuntansi</a:t>
            </a:r>
            <a:endParaRPr lang="en-US" sz="3050" dirty="0"/>
          </a:p>
        </p:txBody>
      </p:sp>
      <p:sp>
        <p:nvSpPr>
          <p:cNvPr id="3" name="Text 1"/>
          <p:cNvSpPr/>
          <p:nvPr/>
        </p:nvSpPr>
        <p:spPr>
          <a:xfrm>
            <a:off x="747474" y="1381601"/>
            <a:ext cx="13135451" cy="598170"/>
          </a:xfrm>
          <a:prstGeom prst="rect">
            <a:avLst/>
          </a:prstGeom>
          <a:noFill/>
          <a:ln/>
        </p:spPr>
        <p:txBody>
          <a:bodyPr wrap="square" lIns="0" tIns="0" rIns="0" bIns="0" rtlCol="0" anchor="t"/>
          <a:lstStyle/>
          <a:p>
            <a:pPr marL="0" indent="0" algn="l">
              <a:lnSpc>
                <a:spcPts val="2350"/>
              </a:lnSpc>
              <a:buNone/>
            </a:pPr>
            <a:r>
              <a:rPr lang="en-US" sz="1450" dirty="0">
                <a:solidFill>
                  <a:srgbClr val="383838"/>
                </a:solidFill>
                <a:latin typeface="DM Sans" pitchFamily="34" charset="0"/>
                <a:ea typeface="DM Sans" pitchFamily="34" charset="-122"/>
                <a:cs typeface="DM Sans" pitchFamily="34" charset="-120"/>
              </a:rPr>
              <a:t>Harmonisasi standar akuntansi bukanlah sekadar penyeragaman, melainkan upaya global untuk meminimalkan perbedaan signifikan antar standar, sehingga laporan keuangan dapat dipahami dan dibandingkan di seluruh dunia.</a:t>
            </a:r>
            <a:endParaRPr lang="en-US" sz="1450" dirty="0"/>
          </a:p>
        </p:txBody>
      </p:sp>
      <p:sp>
        <p:nvSpPr>
          <p:cNvPr id="4" name="Text 2"/>
          <p:cNvSpPr/>
          <p:nvPr/>
        </p:nvSpPr>
        <p:spPr>
          <a:xfrm>
            <a:off x="867132" y="2339459"/>
            <a:ext cx="3869055" cy="306586"/>
          </a:xfrm>
          <a:prstGeom prst="rect">
            <a:avLst/>
          </a:prstGeom>
          <a:noFill/>
          <a:ln/>
        </p:spPr>
        <p:txBody>
          <a:bodyPr wrap="none" lIns="0" tIns="0" rIns="0" bIns="0" rtlCol="0" anchor="t"/>
          <a:lstStyle/>
          <a:p>
            <a:pPr marL="0" indent="0" algn="r">
              <a:lnSpc>
                <a:spcPts val="2400"/>
              </a:lnSpc>
              <a:buNone/>
            </a:pPr>
            <a:r>
              <a:rPr lang="en-US" sz="1900" dirty="0">
                <a:solidFill>
                  <a:srgbClr val="383838"/>
                </a:solidFill>
                <a:latin typeface="PT Serif" pitchFamily="34" charset="0"/>
                <a:ea typeface="PT Serif" pitchFamily="34" charset="-122"/>
                <a:cs typeface="PT Serif" pitchFamily="34" charset="-120"/>
              </a:rPr>
              <a:t>Tujuan Utama: Transparansi Global</a:t>
            </a:r>
            <a:endParaRPr lang="en-US" sz="1900" dirty="0"/>
          </a:p>
        </p:txBody>
      </p:sp>
      <p:sp>
        <p:nvSpPr>
          <p:cNvPr id="5" name="Text 3"/>
          <p:cNvSpPr/>
          <p:nvPr/>
        </p:nvSpPr>
        <p:spPr>
          <a:xfrm>
            <a:off x="747474" y="2758083"/>
            <a:ext cx="3988713" cy="1196340"/>
          </a:xfrm>
          <a:prstGeom prst="rect">
            <a:avLst/>
          </a:prstGeom>
          <a:noFill/>
          <a:ln/>
        </p:spPr>
        <p:txBody>
          <a:bodyPr wrap="square" lIns="0" tIns="0" rIns="0" bIns="0" rtlCol="0" anchor="t"/>
          <a:lstStyle/>
          <a:p>
            <a:pPr marL="0" indent="0" algn="r">
              <a:lnSpc>
                <a:spcPts val="2350"/>
              </a:lnSpc>
              <a:buNone/>
            </a:pPr>
            <a:r>
              <a:rPr lang="en-US" sz="1450" dirty="0">
                <a:solidFill>
                  <a:srgbClr val="383838"/>
                </a:solidFill>
                <a:latin typeface="DM Sans" pitchFamily="34" charset="0"/>
                <a:ea typeface="DM Sans" pitchFamily="34" charset="-122"/>
                <a:cs typeface="DM Sans" pitchFamily="34" charset="-120"/>
              </a:rPr>
              <a:t>Menjamin bahwa laporan keuangan menyajikan informasi yang transparan dan relevan, meningkatkan kepercayaan investor dan pasar modal internasional.</a:t>
            </a:r>
            <a:endParaRPr lang="en-US" sz="1450" dirty="0"/>
          </a:p>
        </p:txBody>
      </p:sp>
      <p:pic>
        <p:nvPicPr>
          <p:cNvPr id="6" name="Image 0" descr="preencoded.png"/>
          <p:cNvPicPr>
            <a:picLocks noChangeAspect="1"/>
          </p:cNvPicPr>
          <p:nvPr/>
        </p:nvPicPr>
        <p:blipFill>
          <a:blip r:embed="rId3"/>
          <a:stretch>
            <a:fillRect/>
          </a:stretch>
        </p:blipFill>
        <p:spPr>
          <a:xfrm>
            <a:off x="5016460" y="2248257"/>
            <a:ext cx="4597360" cy="4597360"/>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067" y="3090505"/>
            <a:ext cx="279559" cy="279559"/>
          </a:xfrm>
          <a:prstGeom prst="rect">
            <a:avLst/>
          </a:prstGeom>
        </p:spPr>
      </p:pic>
      <p:sp>
        <p:nvSpPr>
          <p:cNvPr id="8" name="Text 4"/>
          <p:cNvSpPr/>
          <p:nvPr/>
        </p:nvSpPr>
        <p:spPr>
          <a:xfrm>
            <a:off x="9894094" y="2189917"/>
            <a:ext cx="3197543" cy="306586"/>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T Serif" pitchFamily="34" charset="0"/>
                <a:ea typeface="PT Serif" pitchFamily="34" charset="-122"/>
                <a:cs typeface="PT Serif" pitchFamily="34" charset="-120"/>
              </a:rPr>
              <a:t>Memudahkan Komparabilitas</a:t>
            </a:r>
            <a:endParaRPr lang="en-US" sz="1900" dirty="0"/>
          </a:p>
        </p:txBody>
      </p:sp>
      <p:sp>
        <p:nvSpPr>
          <p:cNvPr id="9" name="Text 5"/>
          <p:cNvSpPr/>
          <p:nvPr/>
        </p:nvSpPr>
        <p:spPr>
          <a:xfrm>
            <a:off x="9894094" y="2608540"/>
            <a:ext cx="3988832" cy="1495425"/>
          </a:xfrm>
          <a:prstGeom prst="rect">
            <a:avLst/>
          </a:prstGeom>
          <a:noFill/>
          <a:ln/>
        </p:spPr>
        <p:txBody>
          <a:bodyPr wrap="square" lIns="0" tIns="0" rIns="0" bIns="0" rtlCol="0" anchor="t"/>
          <a:lstStyle/>
          <a:p>
            <a:pPr marL="0" indent="0" algn="l">
              <a:lnSpc>
                <a:spcPts val="2350"/>
              </a:lnSpc>
              <a:buNone/>
            </a:pPr>
            <a:r>
              <a:rPr lang="en-US" sz="1450" dirty="0">
                <a:solidFill>
                  <a:srgbClr val="383838"/>
                </a:solidFill>
                <a:latin typeface="DM Sans" pitchFamily="34" charset="0"/>
                <a:ea typeface="DM Sans" pitchFamily="34" charset="-122"/>
                <a:cs typeface="DM Sans" pitchFamily="34" charset="-120"/>
              </a:rPr>
              <a:t>Memungkinkan pengguna laporan keuangan untuk membandingkan kinerja perusahaan yang beroperasi di yurisdiksi yang berbeda tanpa perlu menyesuaikan kembali angka-angka utama.</a:t>
            </a:r>
            <a:endParaRPr lang="en-US" sz="1450" dirty="0"/>
          </a:p>
        </p:txBody>
      </p:sp>
      <p:pic>
        <p:nvPicPr>
          <p:cNvPr id="10" name="Image 2" descr="preencoded.png"/>
          <p:cNvPicPr>
            <a:picLocks noChangeAspect="1"/>
          </p:cNvPicPr>
          <p:nvPr/>
        </p:nvPicPr>
        <p:blipFill>
          <a:blip r:embed="rId6"/>
          <a:stretch>
            <a:fillRect/>
          </a:stretch>
        </p:blipFill>
        <p:spPr>
          <a:xfrm>
            <a:off x="5016460" y="2248257"/>
            <a:ext cx="4597360" cy="4597360"/>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1776" y="3481745"/>
            <a:ext cx="279559" cy="279559"/>
          </a:xfrm>
          <a:prstGeom prst="rect">
            <a:avLst/>
          </a:prstGeom>
        </p:spPr>
      </p:pic>
      <p:sp>
        <p:nvSpPr>
          <p:cNvPr id="12" name="Text 6"/>
          <p:cNvSpPr/>
          <p:nvPr/>
        </p:nvSpPr>
        <p:spPr>
          <a:xfrm>
            <a:off x="9894094" y="4687014"/>
            <a:ext cx="3314938" cy="306586"/>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T Serif" pitchFamily="34" charset="0"/>
                <a:ea typeface="PT Serif" pitchFamily="34" charset="-122"/>
                <a:cs typeface="PT Serif" pitchFamily="34" charset="-120"/>
              </a:rPr>
              <a:t>Konvergensi IFRS di Indonesia</a:t>
            </a:r>
            <a:endParaRPr lang="en-US" sz="1900" dirty="0"/>
          </a:p>
        </p:txBody>
      </p:sp>
      <p:sp>
        <p:nvSpPr>
          <p:cNvPr id="13" name="Text 7"/>
          <p:cNvSpPr/>
          <p:nvPr/>
        </p:nvSpPr>
        <p:spPr>
          <a:xfrm>
            <a:off x="9894094" y="5105638"/>
            <a:ext cx="3988832" cy="1495425"/>
          </a:xfrm>
          <a:prstGeom prst="rect">
            <a:avLst/>
          </a:prstGeom>
          <a:noFill/>
          <a:ln/>
        </p:spPr>
        <p:txBody>
          <a:bodyPr wrap="square" lIns="0" tIns="0" rIns="0" bIns="0" rtlCol="0" anchor="t"/>
          <a:lstStyle/>
          <a:p>
            <a:pPr marL="0" indent="0" algn="l">
              <a:lnSpc>
                <a:spcPts val="2350"/>
              </a:lnSpc>
              <a:buNone/>
            </a:pPr>
            <a:r>
              <a:rPr lang="en-US" sz="1450" dirty="0">
                <a:solidFill>
                  <a:srgbClr val="383838"/>
                </a:solidFill>
                <a:latin typeface="DM Sans" pitchFamily="34" charset="0"/>
                <a:ea typeface="DM Sans" pitchFamily="34" charset="-122"/>
                <a:cs typeface="DM Sans" pitchFamily="34" charset="-120"/>
              </a:rPr>
              <a:t>Indonesia secara aktif mengadopsi Konvergensi IFRS ke dalam Standar Akuntansi Keuangan (SAK) melalui Ikatan Akuntan Indonesia (IAI). Proses ini memastikan SAK tetap relevan dengan praktik global.</a:t>
            </a:r>
            <a:endParaRPr lang="en-US" sz="1450" dirty="0"/>
          </a:p>
        </p:txBody>
      </p:sp>
      <p:pic>
        <p:nvPicPr>
          <p:cNvPr id="14" name="Image 4" descr="preencoded.png"/>
          <p:cNvPicPr>
            <a:picLocks noChangeAspect="1"/>
          </p:cNvPicPr>
          <p:nvPr/>
        </p:nvPicPr>
        <p:blipFill>
          <a:blip r:embed="rId9"/>
          <a:stretch>
            <a:fillRect/>
          </a:stretch>
        </p:blipFill>
        <p:spPr>
          <a:xfrm>
            <a:off x="5016460" y="2248257"/>
            <a:ext cx="4597360" cy="4597360"/>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0536" y="5723453"/>
            <a:ext cx="279559" cy="279559"/>
          </a:xfrm>
          <a:prstGeom prst="rect">
            <a:avLst/>
          </a:prstGeom>
        </p:spPr>
      </p:pic>
      <p:sp>
        <p:nvSpPr>
          <p:cNvPr id="16" name="Text 8"/>
          <p:cNvSpPr/>
          <p:nvPr/>
        </p:nvSpPr>
        <p:spPr>
          <a:xfrm>
            <a:off x="747474" y="4384238"/>
            <a:ext cx="3988713" cy="613172"/>
          </a:xfrm>
          <a:prstGeom prst="rect">
            <a:avLst/>
          </a:prstGeom>
          <a:noFill/>
          <a:ln/>
        </p:spPr>
        <p:txBody>
          <a:bodyPr wrap="square" lIns="0" tIns="0" rIns="0" bIns="0" rtlCol="0" anchor="t"/>
          <a:lstStyle/>
          <a:p>
            <a:pPr marL="0" indent="0" algn="r">
              <a:lnSpc>
                <a:spcPts val="2400"/>
              </a:lnSpc>
              <a:buNone/>
            </a:pPr>
            <a:r>
              <a:rPr lang="en-US" sz="1900" dirty="0">
                <a:solidFill>
                  <a:srgbClr val="383838"/>
                </a:solidFill>
                <a:latin typeface="PT Serif" pitchFamily="34" charset="0"/>
                <a:ea typeface="PT Serif" pitchFamily="34" charset="-122"/>
                <a:cs typeface="PT Serif" pitchFamily="34" charset="-120"/>
              </a:rPr>
              <a:t>Manfaat Bagi Perusahaan Multinasional</a:t>
            </a:r>
            <a:endParaRPr lang="en-US" sz="1900" dirty="0"/>
          </a:p>
        </p:txBody>
      </p:sp>
      <p:sp>
        <p:nvSpPr>
          <p:cNvPr id="17" name="Text 9"/>
          <p:cNvSpPr/>
          <p:nvPr/>
        </p:nvSpPr>
        <p:spPr>
          <a:xfrm>
            <a:off x="747474" y="5109448"/>
            <a:ext cx="3988713" cy="1794510"/>
          </a:xfrm>
          <a:prstGeom prst="rect">
            <a:avLst/>
          </a:prstGeom>
          <a:noFill/>
          <a:ln/>
        </p:spPr>
        <p:txBody>
          <a:bodyPr wrap="square" lIns="0" tIns="0" rIns="0" bIns="0" rtlCol="0" anchor="t"/>
          <a:lstStyle/>
          <a:p>
            <a:pPr marL="0" indent="0" algn="r">
              <a:lnSpc>
                <a:spcPts val="2350"/>
              </a:lnSpc>
              <a:buNone/>
            </a:pPr>
            <a:r>
              <a:rPr lang="en-US" sz="1450" dirty="0">
                <a:solidFill>
                  <a:srgbClr val="383838"/>
                </a:solidFill>
                <a:latin typeface="DM Sans" pitchFamily="34" charset="0"/>
                <a:ea typeface="DM Sans" pitchFamily="34" charset="-122"/>
                <a:cs typeface="DM Sans" pitchFamily="34" charset="-120"/>
              </a:rPr>
              <a:t>Harmonisasi sangat membantu perusahaan multinasional (MNCs) karena memungkinkan mereka menyiapkan satu set laporan konsolidasi yang diterima di berbagai negara, mengurangi biaya dan kompleksitas pelaporan.</a:t>
            </a:r>
            <a:endParaRPr lang="en-US" sz="1450" dirty="0"/>
          </a:p>
        </p:txBody>
      </p:sp>
      <p:pic>
        <p:nvPicPr>
          <p:cNvPr id="18" name="Image 6" descr="preencoded.png"/>
          <p:cNvPicPr>
            <a:picLocks noChangeAspect="1"/>
          </p:cNvPicPr>
          <p:nvPr/>
        </p:nvPicPr>
        <p:blipFill>
          <a:blip r:embed="rId12"/>
          <a:stretch>
            <a:fillRect/>
          </a:stretch>
        </p:blipFill>
        <p:spPr>
          <a:xfrm>
            <a:off x="5016460" y="2248257"/>
            <a:ext cx="4597360" cy="4597360"/>
          </a:xfrm>
          <a:prstGeom prst="rect">
            <a:avLst/>
          </a:prstGeom>
        </p:spPr>
      </p:pic>
      <p:pic>
        <p:nvPicPr>
          <p:cNvPr id="19"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8828" y="5332214"/>
            <a:ext cx="279559" cy="279559"/>
          </a:xfrm>
          <a:prstGeom prst="rect">
            <a:avLst/>
          </a:prstGeom>
        </p:spPr>
      </p:pic>
      <p:sp>
        <p:nvSpPr>
          <p:cNvPr id="20" name="Text 10"/>
          <p:cNvSpPr/>
          <p:nvPr/>
        </p:nvSpPr>
        <p:spPr>
          <a:xfrm>
            <a:off x="747474" y="7114103"/>
            <a:ext cx="13135451" cy="598170"/>
          </a:xfrm>
          <a:prstGeom prst="rect">
            <a:avLst/>
          </a:prstGeom>
          <a:noFill/>
          <a:ln/>
        </p:spPr>
        <p:txBody>
          <a:bodyPr wrap="square" lIns="0" tIns="0" rIns="0" bIns="0" rtlCol="0" anchor="t"/>
          <a:lstStyle/>
          <a:p>
            <a:pPr marL="0" indent="0" algn="l">
              <a:lnSpc>
                <a:spcPts val="2350"/>
              </a:lnSpc>
              <a:buNone/>
            </a:pPr>
            <a:r>
              <a:rPr lang="en-US" sz="1450" dirty="0">
                <a:solidFill>
                  <a:srgbClr val="383838"/>
                </a:solidFill>
                <a:latin typeface="DM Sans" pitchFamily="34" charset="0"/>
                <a:ea typeface="DM Sans" pitchFamily="34" charset="-122"/>
                <a:cs typeface="DM Sans" pitchFamily="34" charset="-120"/>
              </a:rPr>
              <a:t>Konvergensi bukanlah adopsi mentah-mentah, melainkan penyesuaian IFRS ke dalam konteks regulasi dan hukum domestik. Ini adalah proses berkelanjutan yang memerlukan dedikasi dan sumber daya besar dari badan standar nasional.</a:t>
            </a:r>
            <a:endParaRPr lang="en-US" sz="1450" dirty="0"/>
          </a:p>
        </p:txBody>
      </p:sp>
      <p:pic>
        <p:nvPicPr>
          <p:cNvPr id="22" name="Picture 21">
            <a:extLst>
              <a:ext uri="{FF2B5EF4-FFF2-40B4-BE49-F238E27FC236}">
                <a16:creationId xmlns:a16="http://schemas.microsoft.com/office/drawing/2014/main" id="{3C0BABB3-1749-51EC-137F-F7C96F18CBC9}"/>
              </a:ext>
            </a:extLst>
          </p:cNvPr>
          <p:cNvPicPr>
            <a:picLocks noChangeAspect="1"/>
          </p:cNvPicPr>
          <p:nvPr/>
        </p:nvPicPr>
        <p:blipFill>
          <a:blip r:embed="rId15"/>
          <a:stretch>
            <a:fillRect/>
          </a:stretch>
        </p:blipFill>
        <p:spPr>
          <a:xfrm>
            <a:off x="12824613" y="7538267"/>
            <a:ext cx="1695687" cy="647790"/>
          </a:xfrm>
          <a:prstGeom prst="rect">
            <a:avLst/>
          </a:prstGeom>
        </p:spPr>
      </p:pic>
      <p:pic>
        <p:nvPicPr>
          <p:cNvPr id="23" name="Picture 22">
            <a:extLst>
              <a:ext uri="{FF2B5EF4-FFF2-40B4-BE49-F238E27FC236}">
                <a16:creationId xmlns:a16="http://schemas.microsoft.com/office/drawing/2014/main" id="{462539C9-F5F4-4AAA-2DC1-BFA9A666E961}"/>
              </a:ext>
            </a:extLst>
          </p:cNvPr>
          <p:cNvPicPr>
            <a:picLocks noChangeAspect="1"/>
          </p:cNvPicPr>
          <p:nvPr/>
        </p:nvPicPr>
        <p:blipFill>
          <a:blip r:embed="rId15"/>
          <a:stretch>
            <a:fillRect/>
          </a:stretch>
        </p:blipFill>
        <p:spPr>
          <a:xfrm>
            <a:off x="12934713" y="7530058"/>
            <a:ext cx="1695687" cy="647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481614"/>
            <a:ext cx="7827288" cy="521017"/>
          </a:xfrm>
          <a:prstGeom prst="rect">
            <a:avLst/>
          </a:prstGeom>
          <a:noFill/>
          <a:ln/>
        </p:spPr>
        <p:txBody>
          <a:bodyPr wrap="none" lIns="0" tIns="0" rIns="0" bIns="0" rtlCol="0" anchor="t"/>
          <a:lstStyle/>
          <a:p>
            <a:pPr marL="0" indent="0" algn="l">
              <a:lnSpc>
                <a:spcPts val="4100"/>
              </a:lnSpc>
              <a:buNone/>
            </a:pPr>
            <a:r>
              <a:rPr lang="en-US" sz="3250" dirty="0">
                <a:solidFill>
                  <a:srgbClr val="020202"/>
                </a:solidFill>
                <a:latin typeface="PT Serif" pitchFamily="34" charset="0"/>
                <a:ea typeface="PT Serif" pitchFamily="34" charset="-122"/>
                <a:cs typeface="PT Serif" pitchFamily="34" charset="-120"/>
              </a:rPr>
              <a:t>Tantangan dalam Akuntansi Internasional</a:t>
            </a:r>
            <a:endParaRPr lang="en-US" sz="3250" dirty="0"/>
          </a:p>
        </p:txBody>
      </p:sp>
      <p:sp>
        <p:nvSpPr>
          <p:cNvPr id="3" name="Shape 1"/>
          <p:cNvSpPr/>
          <p:nvPr/>
        </p:nvSpPr>
        <p:spPr>
          <a:xfrm>
            <a:off x="793790" y="2399467"/>
            <a:ext cx="446484" cy="446484"/>
          </a:xfrm>
          <a:prstGeom prst="roundRect">
            <a:avLst>
              <a:gd name="adj" fmla="val 6668"/>
            </a:avLst>
          </a:prstGeom>
          <a:solidFill>
            <a:srgbClr val="F2EEEE"/>
          </a:solidFill>
          <a:ln/>
        </p:spPr>
      </p:sp>
      <p:sp>
        <p:nvSpPr>
          <p:cNvPr id="4" name="Text 2"/>
          <p:cNvSpPr/>
          <p:nvPr/>
        </p:nvSpPr>
        <p:spPr>
          <a:xfrm>
            <a:off x="1438632" y="2436614"/>
            <a:ext cx="5252918" cy="390644"/>
          </a:xfrm>
          <a:prstGeom prst="rect">
            <a:avLst/>
          </a:prstGeom>
          <a:noFill/>
          <a:ln/>
        </p:spPr>
        <p:txBody>
          <a:bodyPr wrap="none" lIns="0" tIns="0" rIns="0" bIns="0" rtlCol="0" anchor="t"/>
          <a:lstStyle/>
          <a:p>
            <a:pPr marL="0" indent="0" algn="l">
              <a:lnSpc>
                <a:spcPts val="3050"/>
              </a:lnSpc>
              <a:buNone/>
            </a:pPr>
            <a:r>
              <a:rPr lang="en-US" sz="2450" dirty="0">
                <a:solidFill>
                  <a:srgbClr val="383838"/>
                </a:solidFill>
                <a:latin typeface="PT Serif" pitchFamily="34" charset="0"/>
                <a:ea typeface="PT Serif" pitchFamily="34" charset="-122"/>
                <a:cs typeface="PT Serif" pitchFamily="34" charset="-120"/>
              </a:rPr>
              <a:t>Perbedaan Sistem Hukum dan Budaya</a:t>
            </a:r>
            <a:endParaRPr lang="en-US" sz="2450" dirty="0"/>
          </a:p>
        </p:txBody>
      </p:sp>
      <p:sp>
        <p:nvSpPr>
          <p:cNvPr id="5" name="Text 3"/>
          <p:cNvSpPr/>
          <p:nvPr/>
        </p:nvSpPr>
        <p:spPr>
          <a:xfrm>
            <a:off x="1438632" y="2946321"/>
            <a:ext cx="5752505" cy="1587698"/>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Sistem hukum (seperti common law vs. civil law) sangat memengaruhi bagaimana regulasi akuntansi diterapkan. Selain itu, norma sosial dan etika bisnis yang berbeda-beda antar negara menciptakan tantangan dalam konsistensi interpretasi dan penerapan standar.</a:t>
            </a:r>
            <a:endParaRPr lang="en-US" sz="1550" dirty="0"/>
          </a:p>
        </p:txBody>
      </p:sp>
      <p:sp>
        <p:nvSpPr>
          <p:cNvPr id="6" name="Shape 4"/>
          <p:cNvSpPr/>
          <p:nvPr/>
        </p:nvSpPr>
        <p:spPr>
          <a:xfrm>
            <a:off x="7439144" y="2399467"/>
            <a:ext cx="446484" cy="446484"/>
          </a:xfrm>
          <a:prstGeom prst="roundRect">
            <a:avLst>
              <a:gd name="adj" fmla="val 6668"/>
            </a:avLst>
          </a:prstGeom>
          <a:solidFill>
            <a:srgbClr val="F2EEEE"/>
          </a:solidFill>
          <a:ln/>
        </p:spPr>
      </p:sp>
      <p:sp>
        <p:nvSpPr>
          <p:cNvPr id="7" name="Text 5"/>
          <p:cNvSpPr/>
          <p:nvPr/>
        </p:nvSpPr>
        <p:spPr>
          <a:xfrm>
            <a:off x="8083987" y="2436614"/>
            <a:ext cx="4736306" cy="390644"/>
          </a:xfrm>
          <a:prstGeom prst="rect">
            <a:avLst/>
          </a:prstGeom>
          <a:noFill/>
          <a:ln/>
        </p:spPr>
        <p:txBody>
          <a:bodyPr wrap="none" lIns="0" tIns="0" rIns="0" bIns="0" rtlCol="0" anchor="t"/>
          <a:lstStyle/>
          <a:p>
            <a:pPr marL="0" indent="0" algn="l">
              <a:lnSpc>
                <a:spcPts val="3050"/>
              </a:lnSpc>
              <a:buNone/>
            </a:pPr>
            <a:r>
              <a:rPr lang="en-US" sz="2450" dirty="0">
                <a:solidFill>
                  <a:srgbClr val="383838"/>
                </a:solidFill>
                <a:latin typeface="PT Serif" pitchFamily="34" charset="0"/>
                <a:ea typeface="PT Serif" pitchFamily="34" charset="-122"/>
                <a:cs typeface="PT Serif" pitchFamily="34" charset="-120"/>
              </a:rPr>
              <a:t>Variasi Mata Uang dan Nilai Tukar</a:t>
            </a:r>
            <a:endParaRPr lang="en-US" sz="2450" dirty="0"/>
          </a:p>
        </p:txBody>
      </p:sp>
      <p:sp>
        <p:nvSpPr>
          <p:cNvPr id="8" name="Text 6"/>
          <p:cNvSpPr/>
          <p:nvPr/>
        </p:nvSpPr>
        <p:spPr>
          <a:xfrm>
            <a:off x="8083987" y="2946321"/>
            <a:ext cx="5752624" cy="1587698"/>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Fluktuasi nilai tukar (exchange rate) dan kebutuhan untuk translasi laporan keuangan anak perusahaan yang beroperasi dalam mata uang asing (foreign currency translation) dapat sangat memengaruhi laba rugi dan posisi keuangan entitas induk.</a:t>
            </a:r>
            <a:endParaRPr lang="en-US" sz="1550" dirty="0"/>
          </a:p>
        </p:txBody>
      </p:sp>
      <p:sp>
        <p:nvSpPr>
          <p:cNvPr id="9" name="Shape 7"/>
          <p:cNvSpPr/>
          <p:nvPr/>
        </p:nvSpPr>
        <p:spPr>
          <a:xfrm>
            <a:off x="793790" y="4930854"/>
            <a:ext cx="446484" cy="446484"/>
          </a:xfrm>
          <a:prstGeom prst="roundRect">
            <a:avLst>
              <a:gd name="adj" fmla="val 6668"/>
            </a:avLst>
          </a:prstGeom>
          <a:solidFill>
            <a:srgbClr val="F2EEEE"/>
          </a:solidFill>
          <a:ln/>
        </p:spPr>
      </p:sp>
      <p:sp>
        <p:nvSpPr>
          <p:cNvPr id="10" name="Text 8"/>
          <p:cNvSpPr/>
          <p:nvPr/>
        </p:nvSpPr>
        <p:spPr>
          <a:xfrm>
            <a:off x="1438632" y="4968002"/>
            <a:ext cx="3557111" cy="390644"/>
          </a:xfrm>
          <a:prstGeom prst="rect">
            <a:avLst/>
          </a:prstGeom>
          <a:noFill/>
          <a:ln/>
        </p:spPr>
        <p:txBody>
          <a:bodyPr wrap="none" lIns="0" tIns="0" rIns="0" bIns="0" rtlCol="0" anchor="t"/>
          <a:lstStyle/>
          <a:p>
            <a:pPr marL="0" indent="0" algn="l">
              <a:lnSpc>
                <a:spcPts val="3050"/>
              </a:lnSpc>
              <a:buNone/>
            </a:pPr>
            <a:r>
              <a:rPr lang="en-US" sz="2450" dirty="0">
                <a:solidFill>
                  <a:srgbClr val="383838"/>
                </a:solidFill>
                <a:latin typeface="PT Serif" pitchFamily="34" charset="0"/>
                <a:ea typeface="PT Serif" pitchFamily="34" charset="-122"/>
                <a:cs typeface="PT Serif" pitchFamily="34" charset="-120"/>
              </a:rPr>
              <a:t>Regulasi Pajak dan Inflasi</a:t>
            </a:r>
            <a:endParaRPr lang="en-US" sz="2450" dirty="0"/>
          </a:p>
        </p:txBody>
      </p:sp>
      <p:sp>
        <p:nvSpPr>
          <p:cNvPr id="11" name="Text 9"/>
          <p:cNvSpPr/>
          <p:nvPr/>
        </p:nvSpPr>
        <p:spPr>
          <a:xfrm>
            <a:off x="1438632" y="5477708"/>
            <a:ext cx="5752505" cy="127015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Setiap negara memiliki regulasi pajak yang unik, yang sering kali bertentangan dengan tujuan pelaporan keuangan. Selain itu, tingkat inflasi yang tinggi di beberapa negara juga menuntut perlakuan akuntansi khusus untuk aset dan liabilitas.</a:t>
            </a:r>
            <a:endParaRPr lang="en-US" sz="1550" dirty="0"/>
          </a:p>
        </p:txBody>
      </p:sp>
      <p:sp>
        <p:nvSpPr>
          <p:cNvPr id="12" name="Shape 10"/>
          <p:cNvSpPr/>
          <p:nvPr/>
        </p:nvSpPr>
        <p:spPr>
          <a:xfrm>
            <a:off x="7439144" y="4930854"/>
            <a:ext cx="446484" cy="446484"/>
          </a:xfrm>
          <a:prstGeom prst="roundRect">
            <a:avLst>
              <a:gd name="adj" fmla="val 6668"/>
            </a:avLst>
          </a:prstGeom>
          <a:solidFill>
            <a:srgbClr val="F2EEEE"/>
          </a:solidFill>
          <a:ln/>
        </p:spPr>
      </p:sp>
      <p:sp>
        <p:nvSpPr>
          <p:cNvPr id="13" name="Text 11"/>
          <p:cNvSpPr/>
          <p:nvPr/>
        </p:nvSpPr>
        <p:spPr>
          <a:xfrm>
            <a:off x="8083987" y="4968002"/>
            <a:ext cx="5603915" cy="390644"/>
          </a:xfrm>
          <a:prstGeom prst="rect">
            <a:avLst/>
          </a:prstGeom>
          <a:noFill/>
          <a:ln/>
        </p:spPr>
        <p:txBody>
          <a:bodyPr wrap="none" lIns="0" tIns="0" rIns="0" bIns="0" rtlCol="0" anchor="t"/>
          <a:lstStyle/>
          <a:p>
            <a:pPr marL="0" indent="0" algn="l">
              <a:lnSpc>
                <a:spcPts val="3050"/>
              </a:lnSpc>
              <a:buNone/>
            </a:pPr>
            <a:r>
              <a:rPr lang="en-US" sz="2450" dirty="0">
                <a:solidFill>
                  <a:srgbClr val="383838"/>
                </a:solidFill>
                <a:latin typeface="PT Serif" pitchFamily="34" charset="0"/>
                <a:ea typeface="PT Serif" pitchFamily="34" charset="-122"/>
                <a:cs typeface="PT Serif" pitchFamily="34" charset="-120"/>
              </a:rPr>
              <a:t>Kompleksitas Konsolidasi dan Pelaporan</a:t>
            </a:r>
            <a:endParaRPr lang="en-US" sz="2450" dirty="0"/>
          </a:p>
        </p:txBody>
      </p:sp>
      <p:sp>
        <p:nvSpPr>
          <p:cNvPr id="14" name="Text 12"/>
          <p:cNvSpPr/>
          <p:nvPr/>
        </p:nvSpPr>
        <p:spPr>
          <a:xfrm>
            <a:off x="8083987" y="5477708"/>
            <a:ext cx="5752624" cy="127015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Menggabungkan (konsolidasi) laporan keuangan anak perusahaan dari berbagai yurisdiksi yang menggunakan standar, mata uang, dan metode akuntansi yang berbeda merupakan tugas yang sangat kompleks dan rentan kesalahan.</a:t>
            </a:r>
            <a:endParaRPr lang="en-US" sz="1550" dirty="0"/>
          </a:p>
        </p:txBody>
      </p:sp>
      <p:pic>
        <p:nvPicPr>
          <p:cNvPr id="15" name="Picture 14">
            <a:extLst>
              <a:ext uri="{FF2B5EF4-FFF2-40B4-BE49-F238E27FC236}">
                <a16:creationId xmlns:a16="http://schemas.microsoft.com/office/drawing/2014/main" id="{3ECEEC08-0195-979F-AF3B-57EC1F3C74FF}"/>
              </a:ext>
            </a:extLst>
          </p:cNvPr>
          <p:cNvPicPr>
            <a:picLocks noChangeAspect="1"/>
          </p:cNvPicPr>
          <p:nvPr/>
        </p:nvPicPr>
        <p:blipFill>
          <a:blip r:embed="rId3"/>
          <a:stretch>
            <a:fillRect/>
          </a:stretch>
        </p:blipFill>
        <p:spPr>
          <a:xfrm>
            <a:off x="12824613" y="7538267"/>
            <a:ext cx="1695687" cy="6477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8545" y="643890"/>
            <a:ext cx="13153311" cy="1153954"/>
          </a:xfrm>
          <a:prstGeom prst="rect">
            <a:avLst/>
          </a:prstGeom>
          <a:noFill/>
        </p:spPr>
        <p:txBody>
          <a:bodyPr wrap="square" lIns="0" tIns="0" rIns="0" bIns="0" rtlCol="0" anchor="t"/>
          <a:lstStyle/>
          <a:p>
            <a:pPr marL="0" indent="0" algn="l">
              <a:lnSpc>
                <a:spcPts val="4500"/>
              </a:lnSpc>
              <a:buNone/>
            </a:pPr>
            <a:r>
              <a:rPr lang="en-US" sz="3600" dirty="0">
                <a:latin typeface="DM Sans Medium" pitchFamily="34" charset="0"/>
                <a:ea typeface="DM Sans Medium" pitchFamily="34" charset="-122"/>
                <a:cs typeface="DM Sans Medium" pitchFamily="34" charset="-120"/>
              </a:rPr>
              <a:t>Evolusi Perusahaan Multinasional dan Kebutuhan Akuntansi Global</a:t>
            </a:r>
            <a:endParaRPr lang="en-US" sz="3600" dirty="0"/>
          </a:p>
        </p:txBody>
      </p:sp>
      <p:sp>
        <p:nvSpPr>
          <p:cNvPr id="3" name="Text 1"/>
          <p:cNvSpPr/>
          <p:nvPr/>
        </p:nvSpPr>
        <p:spPr>
          <a:xfrm>
            <a:off x="738545" y="2167057"/>
            <a:ext cx="13153311" cy="590788"/>
          </a:xfrm>
          <a:prstGeom prst="rect">
            <a:avLst/>
          </a:prstGeom>
          <a:noFill/>
        </p:spPr>
        <p:txBody>
          <a:bodyPr wrap="square" lIns="0" tIns="0" rIns="0" bIns="0" rtlCol="0" anchor="t"/>
          <a:lstStyle/>
          <a:p>
            <a:pPr marL="0" indent="0" algn="l">
              <a:lnSpc>
                <a:spcPts val="2300"/>
              </a:lnSpc>
              <a:buNone/>
            </a:pPr>
            <a:r>
              <a:rPr lang="en-US" sz="1450" dirty="0">
                <a:latin typeface="Inter" panose="02000503000000020004" pitchFamily="34" charset="0"/>
                <a:ea typeface="Inter" panose="02000503000000020004" pitchFamily="34" charset="-122"/>
                <a:cs typeface="Inter" panose="02000503000000020004" pitchFamily="34" charset="-120"/>
              </a:rPr>
              <a:t>Pertumbuhan Perusahaan Multinasional (PMN) adalah pendorong utama di balik perkembangan dan kebutuhan akan akuntansi internasional yang seragam.</a:t>
            </a:r>
            <a:endParaRPr lang="en-US" sz="1450" dirty="0"/>
          </a:p>
        </p:txBody>
      </p:sp>
      <p:sp>
        <p:nvSpPr>
          <p:cNvPr id="4" name="Text 2"/>
          <p:cNvSpPr/>
          <p:nvPr/>
        </p:nvSpPr>
        <p:spPr>
          <a:xfrm>
            <a:off x="2181106" y="2965490"/>
            <a:ext cx="2555319" cy="288488"/>
          </a:xfrm>
          <a:prstGeom prst="rect">
            <a:avLst/>
          </a:prstGeom>
          <a:noFill/>
        </p:spPr>
        <p:txBody>
          <a:bodyPr wrap="none" lIns="0" tIns="0" rIns="0" bIns="0" rtlCol="0" anchor="t"/>
          <a:lstStyle/>
          <a:p>
            <a:pPr marL="0" indent="0" algn="r">
              <a:lnSpc>
                <a:spcPts val="2250"/>
              </a:lnSpc>
              <a:buNone/>
            </a:pPr>
            <a:r>
              <a:rPr lang="en-US" sz="1800" dirty="0">
                <a:latin typeface="DM Sans Medium" pitchFamily="34" charset="0"/>
                <a:ea typeface="DM Sans Medium" pitchFamily="34" charset="-122"/>
                <a:cs typeface="DM Sans Medium" pitchFamily="34" charset="-120"/>
              </a:rPr>
              <a:t>Transaksi Lintas Negara</a:t>
            </a:r>
            <a:endParaRPr lang="en-US" sz="1800" dirty="0"/>
          </a:p>
        </p:txBody>
      </p:sp>
      <p:sp>
        <p:nvSpPr>
          <p:cNvPr id="5" name="Text 3"/>
          <p:cNvSpPr/>
          <p:nvPr/>
        </p:nvSpPr>
        <p:spPr>
          <a:xfrm>
            <a:off x="738545" y="3364706"/>
            <a:ext cx="3997881" cy="1772364"/>
          </a:xfrm>
          <a:prstGeom prst="rect">
            <a:avLst/>
          </a:prstGeom>
          <a:noFill/>
        </p:spPr>
        <p:txBody>
          <a:bodyPr wrap="square" lIns="0" tIns="0" rIns="0" bIns="0" rtlCol="0" anchor="t"/>
          <a:lstStyle/>
          <a:p>
            <a:pPr marL="0" indent="0" algn="r">
              <a:lnSpc>
                <a:spcPts val="2300"/>
              </a:lnSpc>
              <a:buNone/>
            </a:pPr>
            <a:r>
              <a:rPr lang="en-US" sz="1450" dirty="0">
                <a:latin typeface="Inter" panose="02000503000000020004" pitchFamily="34" charset="0"/>
                <a:ea typeface="Inter" panose="02000503000000020004" pitchFamily="34" charset="-122"/>
                <a:cs typeface="Inter" panose="02000503000000020004" pitchFamily="34" charset="-120"/>
              </a:rPr>
              <a:t>PMN secara rutin melakukan penjualan, pembelian, dan pinjaman antar-entitas di berbagai yurisdiksi, menuntut metode akuntansi yang jelas untuk transaksi dalam mata uang asing dan transfer harga (transfer pricing).</a:t>
            </a:r>
            <a:endParaRPr lang="en-US" sz="1450" dirty="0"/>
          </a:p>
        </p:txBody>
      </p:sp>
      <p:pic>
        <p:nvPicPr>
          <p:cNvPr id="6" name="Image 0" descr="preencoded.png"/>
          <p:cNvPicPr>
            <a:picLocks noChangeAspect="1"/>
          </p:cNvPicPr>
          <p:nvPr/>
        </p:nvPicPr>
        <p:blipFill>
          <a:blip r:embed="rId3"/>
          <a:stretch>
            <a:fillRect/>
          </a:stretch>
        </p:blipFill>
        <p:spPr>
          <a:xfrm>
            <a:off x="5013365" y="2973705"/>
            <a:ext cx="4603552" cy="4603552"/>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484" y="3818989"/>
            <a:ext cx="276225" cy="276225"/>
          </a:xfrm>
          <a:prstGeom prst="rect">
            <a:avLst/>
          </a:prstGeom>
        </p:spPr>
      </p:pic>
      <p:sp>
        <p:nvSpPr>
          <p:cNvPr id="8" name="Text 4"/>
          <p:cNvSpPr/>
          <p:nvPr/>
        </p:nvSpPr>
        <p:spPr>
          <a:xfrm>
            <a:off x="9893856" y="2965490"/>
            <a:ext cx="3288387" cy="288488"/>
          </a:xfrm>
          <a:prstGeom prst="rect">
            <a:avLst/>
          </a:prstGeom>
          <a:noFill/>
        </p:spPr>
        <p:txBody>
          <a:bodyPr wrap="none" lIns="0" tIns="0" rIns="0" bIns="0" rtlCol="0" anchor="t"/>
          <a:lstStyle/>
          <a:p>
            <a:pPr marL="0" indent="0" algn="l">
              <a:lnSpc>
                <a:spcPts val="2250"/>
              </a:lnSpc>
              <a:buNone/>
            </a:pPr>
            <a:r>
              <a:rPr lang="en-US" sz="1800" dirty="0">
                <a:latin typeface="DM Sans Medium" pitchFamily="34" charset="0"/>
                <a:ea typeface="DM Sans Medium" pitchFamily="34" charset="-122"/>
                <a:cs typeface="DM Sans Medium" pitchFamily="34" charset="-120"/>
              </a:rPr>
              <a:t>Investasi Asing Langsung (FDI)</a:t>
            </a:r>
            <a:endParaRPr lang="en-US" sz="1800" dirty="0"/>
          </a:p>
        </p:txBody>
      </p:sp>
      <p:sp>
        <p:nvSpPr>
          <p:cNvPr id="9" name="Text 5"/>
          <p:cNvSpPr/>
          <p:nvPr/>
        </p:nvSpPr>
        <p:spPr>
          <a:xfrm>
            <a:off x="9893856" y="3364706"/>
            <a:ext cx="3998000" cy="1772364"/>
          </a:xfrm>
          <a:prstGeom prst="rect">
            <a:avLst/>
          </a:prstGeom>
          <a:noFill/>
        </p:spPr>
        <p:txBody>
          <a:bodyPr wrap="square" lIns="0" tIns="0" rIns="0" bIns="0" rtlCol="0" anchor="t"/>
          <a:lstStyle/>
          <a:p>
            <a:pPr marL="0" indent="0" algn="l">
              <a:lnSpc>
                <a:spcPts val="2300"/>
              </a:lnSpc>
              <a:buNone/>
            </a:pPr>
            <a:r>
              <a:rPr lang="en-US" sz="1450" dirty="0">
                <a:latin typeface="Inter" panose="02000503000000020004" pitchFamily="34" charset="0"/>
                <a:ea typeface="Inter" panose="02000503000000020004" pitchFamily="34" charset="-122"/>
                <a:cs typeface="Inter" panose="02000503000000020004" pitchFamily="34" charset="-120"/>
              </a:rPr>
              <a:t>FDI memerlukan konsolidasi laporan keuangan anak perusahaan yang beroperasi di lingkungan ekonomi dan hukum yang berbeda. Akuntansi internasional memfasilitasi integrasi laporan ini ke dalam satu laporan keuangan induk.</a:t>
            </a:r>
            <a:endParaRPr lang="en-US" sz="1450" dirty="0"/>
          </a:p>
        </p:txBody>
      </p:sp>
      <p:pic>
        <p:nvPicPr>
          <p:cNvPr id="10" name="Image 2" descr="preencoded.png"/>
          <p:cNvPicPr>
            <a:picLocks noChangeAspect="1"/>
          </p:cNvPicPr>
          <p:nvPr/>
        </p:nvPicPr>
        <p:blipFill>
          <a:blip r:embed="rId6"/>
          <a:stretch>
            <a:fillRect/>
          </a:stretch>
        </p:blipFill>
        <p:spPr>
          <a:xfrm>
            <a:off x="5013365" y="2973705"/>
            <a:ext cx="4603552" cy="4603552"/>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5169" y="4210824"/>
            <a:ext cx="276225" cy="276225"/>
          </a:xfrm>
          <a:prstGeom prst="rect">
            <a:avLst/>
          </a:prstGeom>
        </p:spPr>
      </p:pic>
      <p:sp>
        <p:nvSpPr>
          <p:cNvPr id="12" name="Text 6"/>
          <p:cNvSpPr/>
          <p:nvPr/>
        </p:nvSpPr>
        <p:spPr>
          <a:xfrm>
            <a:off x="9893856" y="5414010"/>
            <a:ext cx="2700695" cy="288488"/>
          </a:xfrm>
          <a:prstGeom prst="rect">
            <a:avLst/>
          </a:prstGeom>
          <a:noFill/>
        </p:spPr>
        <p:txBody>
          <a:bodyPr wrap="none" lIns="0" tIns="0" rIns="0" bIns="0" rtlCol="0" anchor="t"/>
          <a:lstStyle/>
          <a:p>
            <a:pPr marL="0" indent="0" algn="l">
              <a:lnSpc>
                <a:spcPts val="2250"/>
              </a:lnSpc>
              <a:buNone/>
            </a:pPr>
            <a:r>
              <a:rPr lang="en-US" sz="1800" dirty="0">
                <a:latin typeface="DM Sans Medium" pitchFamily="34" charset="0"/>
                <a:ea typeface="DM Sans Medium" pitchFamily="34" charset="-122"/>
                <a:cs typeface="DM Sans Medium" pitchFamily="34" charset="-120"/>
              </a:rPr>
              <a:t>Kompleksitas Perpajakan</a:t>
            </a:r>
            <a:endParaRPr lang="en-US" sz="1800" dirty="0"/>
          </a:p>
        </p:txBody>
      </p:sp>
      <p:sp>
        <p:nvSpPr>
          <p:cNvPr id="13" name="Text 7"/>
          <p:cNvSpPr/>
          <p:nvPr/>
        </p:nvSpPr>
        <p:spPr>
          <a:xfrm>
            <a:off x="9893856" y="5813227"/>
            <a:ext cx="3998000" cy="1772364"/>
          </a:xfrm>
          <a:prstGeom prst="rect">
            <a:avLst/>
          </a:prstGeom>
          <a:noFill/>
        </p:spPr>
        <p:txBody>
          <a:bodyPr wrap="square" lIns="0" tIns="0" rIns="0" bIns="0" rtlCol="0" anchor="t"/>
          <a:lstStyle/>
          <a:p>
            <a:pPr marL="0" indent="0" algn="l">
              <a:lnSpc>
                <a:spcPts val="2300"/>
              </a:lnSpc>
              <a:buNone/>
            </a:pPr>
            <a:r>
              <a:rPr lang="en-US" sz="1450" dirty="0">
                <a:latin typeface="Inter" panose="02000503000000020004" pitchFamily="34" charset="0"/>
                <a:ea typeface="Inter" panose="02000503000000020004" pitchFamily="34" charset="-122"/>
                <a:cs typeface="Inter" panose="02000503000000020004" pitchFamily="34" charset="-120"/>
              </a:rPr>
              <a:t>PMN menghadapi kewajiban perpajakan ganda dan membutuhkan perencanaan pajak internasional yang cermat. Pelaporan keuangan yang seragam membantu dalam perhitungan basis pajak yang konsisten di berbagai negara.</a:t>
            </a:r>
            <a:endParaRPr lang="en-US" sz="1450" dirty="0"/>
          </a:p>
        </p:txBody>
      </p:sp>
      <p:pic>
        <p:nvPicPr>
          <p:cNvPr id="14" name="Image 4" descr="preencoded.png"/>
          <p:cNvPicPr>
            <a:picLocks noChangeAspect="1"/>
          </p:cNvPicPr>
          <p:nvPr/>
        </p:nvPicPr>
        <p:blipFill>
          <a:blip r:embed="rId9"/>
          <a:stretch>
            <a:fillRect/>
          </a:stretch>
        </p:blipFill>
        <p:spPr>
          <a:xfrm>
            <a:off x="5013365" y="2973705"/>
            <a:ext cx="4603552" cy="4603552"/>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3334" y="6455509"/>
            <a:ext cx="276225" cy="276225"/>
          </a:xfrm>
          <a:prstGeom prst="rect">
            <a:avLst/>
          </a:prstGeom>
        </p:spPr>
      </p:pic>
      <p:sp>
        <p:nvSpPr>
          <p:cNvPr id="16" name="Text 8"/>
          <p:cNvSpPr/>
          <p:nvPr/>
        </p:nvSpPr>
        <p:spPr>
          <a:xfrm>
            <a:off x="2428399" y="5414010"/>
            <a:ext cx="2308027" cy="288488"/>
          </a:xfrm>
          <a:prstGeom prst="rect">
            <a:avLst/>
          </a:prstGeom>
          <a:noFill/>
        </p:spPr>
        <p:txBody>
          <a:bodyPr wrap="none" lIns="0" tIns="0" rIns="0" bIns="0" rtlCol="0" anchor="t"/>
          <a:lstStyle/>
          <a:p>
            <a:pPr marL="0" indent="0" algn="r">
              <a:lnSpc>
                <a:spcPts val="2250"/>
              </a:lnSpc>
              <a:buNone/>
            </a:pPr>
            <a:r>
              <a:rPr lang="en-US" sz="1800" dirty="0">
                <a:latin typeface="DM Sans Medium" pitchFamily="34" charset="0"/>
                <a:ea typeface="DM Sans Medium" pitchFamily="34" charset="-122"/>
                <a:cs typeface="DM Sans Medium" pitchFamily="34" charset="-120"/>
              </a:rPr>
              <a:t>Alat Strategis</a:t>
            </a:r>
            <a:endParaRPr lang="en-US" sz="1800" dirty="0"/>
          </a:p>
        </p:txBody>
      </p:sp>
      <p:sp>
        <p:nvSpPr>
          <p:cNvPr id="17" name="Text 9"/>
          <p:cNvSpPr/>
          <p:nvPr/>
        </p:nvSpPr>
        <p:spPr>
          <a:xfrm>
            <a:off x="738545" y="5813227"/>
            <a:ext cx="3997881" cy="1772364"/>
          </a:xfrm>
          <a:prstGeom prst="rect">
            <a:avLst/>
          </a:prstGeom>
          <a:noFill/>
        </p:spPr>
        <p:txBody>
          <a:bodyPr wrap="square" lIns="0" tIns="0" rIns="0" bIns="0" rtlCol="0" anchor="t"/>
          <a:lstStyle/>
          <a:p>
            <a:pPr marL="0" indent="0" algn="r">
              <a:lnSpc>
                <a:spcPts val="2300"/>
              </a:lnSpc>
              <a:buNone/>
            </a:pPr>
            <a:r>
              <a:rPr lang="en-US" sz="1450" dirty="0">
                <a:latin typeface="Inter" panose="02000503000000020004" pitchFamily="34" charset="0"/>
                <a:ea typeface="Inter" panose="02000503000000020004" pitchFamily="34" charset="-122"/>
                <a:cs typeface="Inter" panose="02000503000000020004" pitchFamily="34" charset="-120"/>
              </a:rPr>
              <a:t>Akuntansi internasional bukan hanya tentang kepatuhan, tetapi juga alat strategis. Standar global yang kuat memungkinkan manajemen membuat perbandingan kinerja yang valid antar unit bisnis di seluruh dunia, mendukung alokasi sumber daya yang optimal.</a:t>
            </a:r>
            <a:endParaRPr lang="en-US" sz="1450" dirty="0"/>
          </a:p>
        </p:txBody>
      </p:sp>
      <p:pic>
        <p:nvPicPr>
          <p:cNvPr id="18" name="Image 6" descr="preencoded.png"/>
          <p:cNvPicPr>
            <a:picLocks noChangeAspect="1"/>
          </p:cNvPicPr>
          <p:nvPr/>
        </p:nvPicPr>
        <p:blipFill>
          <a:blip r:embed="rId12"/>
          <a:stretch>
            <a:fillRect/>
          </a:stretch>
        </p:blipFill>
        <p:spPr>
          <a:xfrm>
            <a:off x="5013365" y="2973705"/>
            <a:ext cx="4603552" cy="4603552"/>
          </a:xfrm>
          <a:prstGeom prst="rect">
            <a:avLst/>
          </a:prstGeom>
        </p:spPr>
      </p:pic>
      <p:pic>
        <p:nvPicPr>
          <p:cNvPr id="19"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8649" y="6063675"/>
            <a:ext cx="276225" cy="276225"/>
          </a:xfrm>
          <a:prstGeom prst="rect">
            <a:avLst/>
          </a:prstGeom>
        </p:spPr>
      </p:pic>
      <p:pic>
        <p:nvPicPr>
          <p:cNvPr id="20" name="Picture 19">
            <a:extLst>
              <a:ext uri="{FF2B5EF4-FFF2-40B4-BE49-F238E27FC236}">
                <a16:creationId xmlns:a16="http://schemas.microsoft.com/office/drawing/2014/main" id="{F10045DC-36D8-3BE8-B918-C0C795DF6377}"/>
              </a:ext>
            </a:extLst>
          </p:cNvPr>
          <p:cNvPicPr>
            <a:picLocks noChangeAspect="1"/>
          </p:cNvPicPr>
          <p:nvPr/>
        </p:nvPicPr>
        <p:blipFill>
          <a:blip r:embed="rId15"/>
          <a:stretch>
            <a:fillRect/>
          </a:stretch>
        </p:blipFill>
        <p:spPr>
          <a:xfrm>
            <a:off x="12824613" y="7538267"/>
            <a:ext cx="1695687" cy="6477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87348"/>
            <a:ext cx="13042821" cy="1042035"/>
          </a:xfrm>
          <a:prstGeom prst="rect">
            <a:avLst/>
          </a:prstGeom>
          <a:noFill/>
          <a:ln/>
        </p:spPr>
        <p:txBody>
          <a:bodyPr wrap="square" lIns="0" tIns="0" rIns="0" bIns="0" rtlCol="0" anchor="t"/>
          <a:lstStyle/>
          <a:p>
            <a:pPr marL="0" indent="0" algn="l">
              <a:lnSpc>
                <a:spcPts val="4100"/>
              </a:lnSpc>
              <a:buNone/>
            </a:pPr>
            <a:r>
              <a:rPr lang="en-US" sz="3250" dirty="0">
                <a:solidFill>
                  <a:srgbClr val="020202"/>
                </a:solidFill>
                <a:latin typeface="PT Serif" pitchFamily="34" charset="0"/>
                <a:ea typeface="PT Serif" pitchFamily="34" charset="-122"/>
                <a:cs typeface="PT Serif" pitchFamily="34" charset="-120"/>
              </a:rPr>
              <a:t>Standar Akuntansi di Indonesia dan Kaitannya dengan Akuntansi Internasional</a:t>
            </a:r>
            <a:endParaRPr lang="en-US" sz="3250" dirty="0"/>
          </a:p>
        </p:txBody>
      </p:sp>
      <p:sp>
        <p:nvSpPr>
          <p:cNvPr id="3" name="Text 1"/>
          <p:cNvSpPr/>
          <p:nvPr/>
        </p:nvSpPr>
        <p:spPr>
          <a:xfrm>
            <a:off x="793790" y="212621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Indonesia, melalui Ikatan Akuntan Indonesia (IAI), berkomitmen pada konvergensi IFRS, menghasilkan kerangka SAK (Standar Akuntansi Keuangan) yang berlapis untuk mengakomodasi berbagai jenis entitas.</a:t>
            </a:r>
            <a:endParaRPr lang="en-US" sz="1550" dirty="0"/>
          </a:p>
        </p:txBody>
      </p:sp>
      <p:sp>
        <p:nvSpPr>
          <p:cNvPr id="4" name="Shape 2"/>
          <p:cNvSpPr/>
          <p:nvPr/>
        </p:nvSpPr>
        <p:spPr>
          <a:xfrm>
            <a:off x="793790" y="2984540"/>
            <a:ext cx="13042821" cy="3699272"/>
          </a:xfrm>
          <a:prstGeom prst="roundRect">
            <a:avLst>
              <a:gd name="adj" fmla="val 805"/>
            </a:avLst>
          </a:prstGeom>
          <a:solidFill>
            <a:srgbClr val="F2EEEE"/>
          </a:solidFill>
          <a:ln/>
        </p:spPr>
      </p:sp>
      <p:sp>
        <p:nvSpPr>
          <p:cNvPr id="5" name="Shape 3"/>
          <p:cNvSpPr/>
          <p:nvPr/>
        </p:nvSpPr>
        <p:spPr>
          <a:xfrm>
            <a:off x="793790" y="2984540"/>
            <a:ext cx="4347567" cy="3699272"/>
          </a:xfrm>
          <a:prstGeom prst="roundRect">
            <a:avLst>
              <a:gd name="adj" fmla="val 805"/>
            </a:avLst>
          </a:prstGeom>
          <a:solidFill>
            <a:srgbClr val="E04F00"/>
          </a:solidFill>
          <a:ln/>
        </p:spPr>
      </p:sp>
      <p:sp>
        <p:nvSpPr>
          <p:cNvPr id="6" name="Text 4"/>
          <p:cNvSpPr/>
          <p:nvPr/>
        </p:nvSpPr>
        <p:spPr>
          <a:xfrm>
            <a:off x="992148" y="3182898"/>
            <a:ext cx="2756059" cy="325636"/>
          </a:xfrm>
          <a:prstGeom prst="rect">
            <a:avLst/>
          </a:prstGeom>
          <a:noFill/>
          <a:ln/>
        </p:spPr>
        <p:txBody>
          <a:bodyPr wrap="none" lIns="0" tIns="0" rIns="0" bIns="0" rtlCol="0" anchor="t"/>
          <a:lstStyle/>
          <a:p>
            <a:pPr marL="0" indent="0" algn="l">
              <a:lnSpc>
                <a:spcPts val="2550"/>
              </a:lnSpc>
              <a:buNone/>
            </a:pPr>
            <a:r>
              <a:rPr lang="en-US" sz="2050" dirty="0">
                <a:solidFill>
                  <a:srgbClr val="FFFFFF"/>
                </a:solidFill>
                <a:latin typeface="PT Serif" pitchFamily="34" charset="0"/>
                <a:ea typeface="PT Serif" pitchFamily="34" charset="-122"/>
                <a:cs typeface="PT Serif" pitchFamily="34" charset="-120"/>
              </a:rPr>
              <a:t>SAK (Konvergensi IFRS)</a:t>
            </a:r>
            <a:endParaRPr lang="en-US" sz="2050" dirty="0"/>
          </a:p>
        </p:txBody>
      </p:sp>
      <p:sp>
        <p:nvSpPr>
          <p:cNvPr id="7" name="Text 5"/>
          <p:cNvSpPr/>
          <p:nvPr/>
        </p:nvSpPr>
        <p:spPr>
          <a:xfrm>
            <a:off x="992148" y="3627596"/>
            <a:ext cx="3653076" cy="2222778"/>
          </a:xfrm>
          <a:prstGeom prst="rect">
            <a:avLst/>
          </a:prstGeom>
          <a:noFill/>
          <a:ln/>
        </p:spPr>
        <p:txBody>
          <a:bodyPr wrap="square" lIns="0" tIns="0" rIns="0" bIns="0" rtlCol="0" anchor="t"/>
          <a:lstStyle/>
          <a:p>
            <a:pPr marL="0" indent="0" algn="l">
              <a:lnSpc>
                <a:spcPts val="2500"/>
              </a:lnSpc>
              <a:buNone/>
            </a:pPr>
            <a:r>
              <a:rPr lang="en-US" sz="1550" dirty="0">
                <a:solidFill>
                  <a:srgbClr val="FFFFFF"/>
                </a:solidFill>
                <a:latin typeface="DM Sans" pitchFamily="34" charset="0"/>
                <a:ea typeface="DM Sans" pitchFamily="34" charset="-122"/>
                <a:cs typeface="DM Sans" pitchFamily="34" charset="-120"/>
              </a:rPr>
              <a:t>Diterapkan oleh entitas yang memiliki akuntabilitas publik signifikan, seperti perusahaan Tbk. dan bank. Ini adalah standar yang paling terkonvergensi dengan IFRS, memastikan laporan keuangan memenuhi tuntutan pasar modal global.</a:t>
            </a:r>
            <a:endParaRPr lang="en-US" sz="1550" dirty="0"/>
          </a:p>
        </p:txBody>
      </p:sp>
      <p:sp>
        <p:nvSpPr>
          <p:cNvPr id="8" name="Shape 6"/>
          <p:cNvSpPr/>
          <p:nvPr/>
        </p:nvSpPr>
        <p:spPr>
          <a:xfrm>
            <a:off x="5141357" y="2984540"/>
            <a:ext cx="4347567" cy="3699272"/>
          </a:xfrm>
          <a:prstGeom prst="rect">
            <a:avLst/>
          </a:prstGeom>
          <a:solidFill>
            <a:srgbClr val="F2EEEE"/>
          </a:solidFill>
          <a:ln/>
        </p:spPr>
      </p:sp>
      <p:sp>
        <p:nvSpPr>
          <p:cNvPr id="9" name="Shape 7"/>
          <p:cNvSpPr/>
          <p:nvPr/>
        </p:nvSpPr>
        <p:spPr>
          <a:xfrm>
            <a:off x="5141357" y="2984540"/>
            <a:ext cx="22860" cy="3699272"/>
          </a:xfrm>
          <a:prstGeom prst="roundRect">
            <a:avLst>
              <a:gd name="adj" fmla="val 130232"/>
            </a:avLst>
          </a:prstGeom>
          <a:solidFill>
            <a:srgbClr val="D8D4D4"/>
          </a:solidFill>
          <a:ln/>
        </p:spPr>
      </p:sp>
      <p:sp>
        <p:nvSpPr>
          <p:cNvPr id="10" name="Text 8"/>
          <p:cNvSpPr/>
          <p:nvPr/>
        </p:nvSpPr>
        <p:spPr>
          <a:xfrm>
            <a:off x="5637490" y="3182898"/>
            <a:ext cx="2604968"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SAK EP dan SAK ETAP</a:t>
            </a:r>
            <a:endParaRPr lang="en-US" sz="2050" dirty="0"/>
          </a:p>
        </p:txBody>
      </p:sp>
      <p:sp>
        <p:nvSpPr>
          <p:cNvPr id="11" name="Text 9"/>
          <p:cNvSpPr/>
          <p:nvPr/>
        </p:nvSpPr>
        <p:spPr>
          <a:xfrm>
            <a:off x="5637490" y="3627596"/>
            <a:ext cx="3355300" cy="2857857"/>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Standar untuk Entitas Privat (SAK EP) dan Entitas Tanpa Akuntabilitas Publik (SAK ETAP) menyediakan versi standar yang lebih sederhana untuk usaha kecil dan menengah (UKM), mengurangi beban kepatuhan sambil tetap mempertahankan kualitas pelaporan.</a:t>
            </a:r>
            <a:endParaRPr lang="en-US" sz="1550" dirty="0"/>
          </a:p>
        </p:txBody>
      </p:sp>
      <p:sp>
        <p:nvSpPr>
          <p:cNvPr id="12" name="Shape 10"/>
          <p:cNvSpPr/>
          <p:nvPr/>
        </p:nvSpPr>
        <p:spPr>
          <a:xfrm>
            <a:off x="4893350" y="4586109"/>
            <a:ext cx="496133" cy="496133"/>
          </a:xfrm>
          <a:prstGeom prst="roundRect">
            <a:avLst>
              <a:gd name="adj" fmla="val 6001"/>
            </a:avLst>
          </a:prstGeom>
          <a:solidFill>
            <a:srgbClr val="FFFFFF"/>
          </a:solidFill>
          <a:ln w="22860">
            <a:solidFill>
              <a:srgbClr val="D8D4D4"/>
            </a:solidFill>
            <a:prstDash val="solid"/>
          </a:ln>
        </p:spPr>
      </p:sp>
      <p:pic>
        <p:nvPicPr>
          <p:cNvPr id="1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7413" y="4710053"/>
            <a:ext cx="248007" cy="248007"/>
          </a:xfrm>
          <a:prstGeom prst="rect">
            <a:avLst/>
          </a:prstGeom>
        </p:spPr>
      </p:pic>
      <p:sp>
        <p:nvSpPr>
          <p:cNvPr id="14" name="Shape 11"/>
          <p:cNvSpPr/>
          <p:nvPr/>
        </p:nvSpPr>
        <p:spPr>
          <a:xfrm>
            <a:off x="9488924" y="2984540"/>
            <a:ext cx="4347567" cy="3699272"/>
          </a:xfrm>
          <a:prstGeom prst="rect">
            <a:avLst/>
          </a:prstGeom>
          <a:solidFill>
            <a:srgbClr val="F2EEEE"/>
          </a:solidFill>
          <a:ln/>
        </p:spPr>
      </p:sp>
      <p:sp>
        <p:nvSpPr>
          <p:cNvPr id="15" name="Shape 12"/>
          <p:cNvSpPr/>
          <p:nvPr/>
        </p:nvSpPr>
        <p:spPr>
          <a:xfrm>
            <a:off x="9488924" y="2984540"/>
            <a:ext cx="22860" cy="3699272"/>
          </a:xfrm>
          <a:prstGeom prst="roundRect">
            <a:avLst>
              <a:gd name="adj" fmla="val 130232"/>
            </a:avLst>
          </a:prstGeom>
          <a:solidFill>
            <a:srgbClr val="D8D4D4"/>
          </a:solidFill>
          <a:ln/>
        </p:spPr>
      </p:sp>
      <p:sp>
        <p:nvSpPr>
          <p:cNvPr id="16" name="Text 13"/>
          <p:cNvSpPr/>
          <p:nvPr/>
        </p:nvSpPr>
        <p:spPr>
          <a:xfrm>
            <a:off x="9985058" y="3182898"/>
            <a:ext cx="2604968" cy="325636"/>
          </a:xfrm>
          <a:prstGeom prst="rect">
            <a:avLst/>
          </a:prstGeom>
          <a:noFill/>
          <a:ln/>
        </p:spPr>
        <p:txBody>
          <a:bodyPr wrap="none" lIns="0" tIns="0" rIns="0" bIns="0" rtlCol="0" anchor="t"/>
          <a:lstStyle/>
          <a:p>
            <a:pPr marL="0" indent="0" algn="l">
              <a:lnSpc>
                <a:spcPts val="2550"/>
              </a:lnSpc>
              <a:buNone/>
            </a:pPr>
            <a:r>
              <a:rPr lang="en-US" sz="2050" dirty="0">
                <a:solidFill>
                  <a:srgbClr val="383838"/>
                </a:solidFill>
                <a:latin typeface="PT Serif" pitchFamily="34" charset="0"/>
                <a:ea typeface="PT Serif" pitchFamily="34" charset="-122"/>
                <a:cs typeface="PT Serif" pitchFamily="34" charset="-120"/>
              </a:rPr>
              <a:t>SAS dan SAP</a:t>
            </a:r>
            <a:endParaRPr lang="en-US" sz="2050" dirty="0"/>
          </a:p>
        </p:txBody>
      </p:sp>
      <p:sp>
        <p:nvSpPr>
          <p:cNvPr id="17" name="Text 14"/>
          <p:cNvSpPr/>
          <p:nvPr/>
        </p:nvSpPr>
        <p:spPr>
          <a:xfrm>
            <a:off x="9985058" y="3627596"/>
            <a:ext cx="3653076" cy="2540318"/>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Standar Akuntansi Syariah (SAS) untuk entitas yang bergerak di sektor keuangan syariah, dan Standar Akuntansi Pemerintahan (SAP) untuk instansi pemerintah. Ini menunjukkan adaptasi standar global ke dalam konteks sosial dan hukum spesifik di Indonesia.</a:t>
            </a:r>
            <a:endParaRPr lang="en-US" sz="1550" dirty="0"/>
          </a:p>
        </p:txBody>
      </p:sp>
      <p:sp>
        <p:nvSpPr>
          <p:cNvPr id="18" name="Shape 15"/>
          <p:cNvSpPr/>
          <p:nvPr/>
        </p:nvSpPr>
        <p:spPr>
          <a:xfrm>
            <a:off x="9240917" y="4586109"/>
            <a:ext cx="496133" cy="496133"/>
          </a:xfrm>
          <a:prstGeom prst="roundRect">
            <a:avLst>
              <a:gd name="adj" fmla="val 6001"/>
            </a:avLst>
          </a:prstGeom>
          <a:solidFill>
            <a:srgbClr val="FFFFFF"/>
          </a:solidFill>
          <a:ln w="22860">
            <a:solidFill>
              <a:srgbClr val="D8D4D4"/>
            </a:solidFill>
            <a:prstDash val="solid"/>
          </a:ln>
        </p:spPr>
      </p:sp>
      <p:pic>
        <p:nvPicPr>
          <p:cNvPr id="19"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4980" y="4710053"/>
            <a:ext cx="248007" cy="248007"/>
          </a:xfrm>
          <a:prstGeom prst="rect">
            <a:avLst/>
          </a:prstGeom>
        </p:spPr>
      </p:pic>
      <p:sp>
        <p:nvSpPr>
          <p:cNvPr id="20" name="Text 16"/>
          <p:cNvSpPr/>
          <p:nvPr/>
        </p:nvSpPr>
        <p:spPr>
          <a:xfrm>
            <a:off x="793790" y="690705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383838"/>
                </a:solidFill>
                <a:latin typeface="DM Sans" pitchFamily="34" charset="0"/>
                <a:ea typeface="DM Sans" pitchFamily="34" charset="-122"/>
                <a:cs typeface="DM Sans" pitchFamily="34" charset="-120"/>
              </a:rPr>
              <a:t>Komitmen Indonesia terhadap IFRS menunjukkan pengakuan akan pentingnya transparansi global untuk menarik investasi asing dan meningkatkan daya saing pasar modal domestik.</a:t>
            </a:r>
            <a:endParaRPr lang="en-US" sz="1550" dirty="0"/>
          </a:p>
        </p:txBody>
      </p:sp>
      <p:pic>
        <p:nvPicPr>
          <p:cNvPr id="21" name="Picture 20">
            <a:extLst>
              <a:ext uri="{FF2B5EF4-FFF2-40B4-BE49-F238E27FC236}">
                <a16:creationId xmlns:a16="http://schemas.microsoft.com/office/drawing/2014/main" id="{6837ED4A-3CA8-0213-7FAC-951504FEE4D0}"/>
              </a:ext>
            </a:extLst>
          </p:cNvPr>
          <p:cNvPicPr>
            <a:picLocks noChangeAspect="1"/>
          </p:cNvPicPr>
          <p:nvPr/>
        </p:nvPicPr>
        <p:blipFill>
          <a:blip r:embed="rId7"/>
          <a:stretch>
            <a:fillRect/>
          </a:stretch>
        </p:blipFill>
        <p:spPr>
          <a:xfrm>
            <a:off x="12824613" y="7538267"/>
            <a:ext cx="1695687" cy="6477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4494" y="491609"/>
            <a:ext cx="9499878" cy="558165"/>
          </a:xfrm>
          <a:prstGeom prst="rect">
            <a:avLst/>
          </a:prstGeom>
          <a:noFill/>
        </p:spPr>
        <p:txBody>
          <a:bodyPr wrap="none" lIns="0" tIns="0" rIns="0" bIns="0" rtlCol="0" anchor="t"/>
          <a:lstStyle/>
          <a:p>
            <a:pPr marL="0" indent="0" algn="l">
              <a:lnSpc>
                <a:spcPts val="4350"/>
              </a:lnSpc>
              <a:buNone/>
            </a:pPr>
            <a:r>
              <a:rPr lang="en-US" sz="3500" dirty="0">
                <a:latin typeface="DM Sans Medium" pitchFamily="34" charset="0"/>
                <a:ea typeface="DM Sans Medium" pitchFamily="34" charset="-122"/>
                <a:cs typeface="DM Sans Medium" pitchFamily="34" charset="-120"/>
              </a:rPr>
              <a:t>Dampak dan Manfaat Akuntansi Internasional</a:t>
            </a:r>
            <a:endParaRPr lang="en-US" sz="3500" dirty="0"/>
          </a:p>
        </p:txBody>
      </p:sp>
      <p:sp>
        <p:nvSpPr>
          <p:cNvPr id="3" name="Text 1"/>
          <p:cNvSpPr/>
          <p:nvPr/>
        </p:nvSpPr>
        <p:spPr>
          <a:xfrm>
            <a:off x="714494" y="1406962"/>
            <a:ext cx="13201412" cy="571500"/>
          </a:xfrm>
          <a:prstGeom prst="rect">
            <a:avLst/>
          </a:prstGeom>
          <a:noFill/>
        </p:spPr>
        <p:txBody>
          <a:bodyPr wrap="square" lIns="0" tIns="0" rIns="0" bIns="0" rtlCol="0" anchor="t"/>
          <a:lstStyle/>
          <a:p>
            <a:pPr marL="0" indent="0" algn="l">
              <a:lnSpc>
                <a:spcPts val="2250"/>
              </a:lnSpc>
              <a:buNone/>
            </a:pPr>
            <a:r>
              <a:rPr lang="en-US" sz="1400" dirty="0">
                <a:latin typeface="Inter" panose="02000503000000020004" pitchFamily="34" charset="0"/>
                <a:ea typeface="Inter" panose="02000503000000020004" pitchFamily="34" charset="-122"/>
                <a:cs typeface="Inter" panose="02000503000000020004" pitchFamily="34" charset="-120"/>
              </a:rPr>
              <a:t>Adopsi dan harmonisasi standar akuntansi internasional membawa manfaat ekonomi dan operasional yang substansial bagi perusahaan, investor, dan pasar modal secara keseluruhan.</a:t>
            </a:r>
            <a:endParaRPr lang="en-US" sz="1400" dirty="0"/>
          </a:p>
        </p:txBody>
      </p:sp>
      <p:sp>
        <p:nvSpPr>
          <p:cNvPr id="4" name="Shape 2"/>
          <p:cNvSpPr/>
          <p:nvPr/>
        </p:nvSpPr>
        <p:spPr>
          <a:xfrm>
            <a:off x="982385" y="2625804"/>
            <a:ext cx="6243399" cy="178594"/>
          </a:xfrm>
          <a:prstGeom prst="roundRect">
            <a:avLst>
              <a:gd name="adj" fmla="val 15003"/>
            </a:avLst>
          </a:prstGeom>
          <a:solidFill>
            <a:srgbClr val="4C5052"/>
          </a:solidFill>
        </p:spPr>
      </p:sp>
      <p:sp>
        <p:nvSpPr>
          <p:cNvPr id="5" name="Shape 3"/>
          <p:cNvSpPr/>
          <p:nvPr/>
        </p:nvSpPr>
        <p:spPr>
          <a:xfrm>
            <a:off x="714494" y="2447211"/>
            <a:ext cx="535781" cy="535781"/>
          </a:xfrm>
          <a:prstGeom prst="roundRect">
            <a:avLst>
              <a:gd name="adj" fmla="val 85333"/>
            </a:avLst>
          </a:prstGeom>
          <a:solidFill>
            <a:srgbClr val="4C5052"/>
          </a:solidFill>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39" y="2581156"/>
            <a:ext cx="267891" cy="267891"/>
          </a:xfrm>
          <a:prstGeom prst="rect">
            <a:avLst/>
          </a:prstGeom>
        </p:spPr>
      </p:pic>
      <p:sp>
        <p:nvSpPr>
          <p:cNvPr id="7" name="Text 4"/>
          <p:cNvSpPr/>
          <p:nvPr/>
        </p:nvSpPr>
        <p:spPr>
          <a:xfrm>
            <a:off x="893088" y="3161586"/>
            <a:ext cx="4516041" cy="278963"/>
          </a:xfrm>
          <a:prstGeom prst="rect">
            <a:avLst/>
          </a:prstGeom>
          <a:noFill/>
        </p:spPr>
        <p:txBody>
          <a:bodyPr wrap="none" lIns="0" tIns="0" rIns="0" bIns="0" rtlCol="0" anchor="t"/>
          <a:lstStyle/>
          <a:p>
            <a:pPr marL="0" indent="0" algn="l">
              <a:lnSpc>
                <a:spcPts val="2150"/>
              </a:lnSpc>
              <a:buNone/>
            </a:pPr>
            <a:r>
              <a:rPr lang="en-US" sz="1750" dirty="0">
                <a:latin typeface="DM Sans Medium" pitchFamily="34" charset="0"/>
                <a:ea typeface="DM Sans Medium" pitchFamily="34" charset="-122"/>
                <a:cs typeface="DM Sans Medium" pitchFamily="34" charset="-120"/>
              </a:rPr>
              <a:t>Meningkatkan Kepercayaan Investor Global</a:t>
            </a:r>
            <a:endParaRPr lang="en-US" sz="1750" dirty="0"/>
          </a:p>
        </p:txBody>
      </p:sp>
      <p:sp>
        <p:nvSpPr>
          <p:cNvPr id="8" name="Text 5"/>
          <p:cNvSpPr/>
          <p:nvPr/>
        </p:nvSpPr>
        <p:spPr>
          <a:xfrm>
            <a:off x="893088" y="3547705"/>
            <a:ext cx="6154222" cy="1143000"/>
          </a:xfrm>
          <a:prstGeom prst="rect">
            <a:avLst/>
          </a:prstGeom>
          <a:noFill/>
        </p:spPr>
        <p:txBody>
          <a:bodyPr wrap="square" lIns="0" tIns="0" rIns="0" bIns="0" rtlCol="0" anchor="t"/>
          <a:lstStyle/>
          <a:p>
            <a:pPr marL="0" indent="0" algn="l">
              <a:lnSpc>
                <a:spcPts val="2250"/>
              </a:lnSpc>
              <a:buNone/>
            </a:pPr>
            <a:r>
              <a:rPr lang="en-US" sz="1400" dirty="0">
                <a:latin typeface="Inter" panose="02000503000000020004" pitchFamily="34" charset="0"/>
                <a:ea typeface="Inter" panose="02000503000000020004" pitchFamily="34" charset="-122"/>
                <a:cs typeface="Inter" panose="02000503000000020004" pitchFamily="34" charset="-120"/>
              </a:rPr>
              <a:t>Laporan keuangan yang disusun di bawah standar yang diakui secara internasional (IFRS) memberikan jaminan kualitas dan konsistensi, sehingga meningkatkan kepercayaan dan kesediaan investor asing untuk berinvestasi.</a:t>
            </a:r>
            <a:endParaRPr lang="en-US" sz="1400" dirty="0"/>
          </a:p>
        </p:txBody>
      </p:sp>
      <p:sp>
        <p:nvSpPr>
          <p:cNvPr id="9" name="Shape 6"/>
          <p:cNvSpPr/>
          <p:nvPr/>
        </p:nvSpPr>
        <p:spPr>
          <a:xfrm>
            <a:off x="7672388" y="2357914"/>
            <a:ext cx="6243399" cy="178594"/>
          </a:xfrm>
          <a:prstGeom prst="roundRect">
            <a:avLst>
              <a:gd name="adj" fmla="val 15003"/>
            </a:avLst>
          </a:prstGeom>
          <a:solidFill>
            <a:srgbClr val="4C5052"/>
          </a:solidFill>
        </p:spPr>
      </p:sp>
      <p:sp>
        <p:nvSpPr>
          <p:cNvPr id="10" name="Shape 7"/>
          <p:cNvSpPr/>
          <p:nvPr/>
        </p:nvSpPr>
        <p:spPr>
          <a:xfrm>
            <a:off x="7404497" y="2179320"/>
            <a:ext cx="535781" cy="535781"/>
          </a:xfrm>
          <a:prstGeom prst="roundRect">
            <a:avLst>
              <a:gd name="adj" fmla="val 85333"/>
            </a:avLst>
          </a:prstGeom>
          <a:solidFill>
            <a:srgbClr val="4C5052"/>
          </a:solidFill>
        </p:spPr>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8442" y="2313265"/>
            <a:ext cx="267891" cy="267891"/>
          </a:xfrm>
          <a:prstGeom prst="rect">
            <a:avLst/>
          </a:prstGeom>
        </p:spPr>
      </p:pic>
      <p:sp>
        <p:nvSpPr>
          <p:cNvPr id="12" name="Text 8"/>
          <p:cNvSpPr/>
          <p:nvPr/>
        </p:nvSpPr>
        <p:spPr>
          <a:xfrm>
            <a:off x="7583091" y="2893695"/>
            <a:ext cx="3702725" cy="278963"/>
          </a:xfrm>
          <a:prstGeom prst="rect">
            <a:avLst/>
          </a:prstGeom>
          <a:noFill/>
        </p:spPr>
        <p:txBody>
          <a:bodyPr wrap="none" lIns="0" tIns="0" rIns="0" bIns="0" rtlCol="0" anchor="t"/>
          <a:lstStyle/>
          <a:p>
            <a:pPr marL="0" indent="0" algn="l">
              <a:lnSpc>
                <a:spcPts val="2150"/>
              </a:lnSpc>
              <a:buNone/>
            </a:pPr>
            <a:r>
              <a:rPr lang="en-US" sz="1750" dirty="0">
                <a:latin typeface="DM Sans Medium" pitchFamily="34" charset="0"/>
                <a:ea typeface="DM Sans Medium" pitchFamily="34" charset="-122"/>
                <a:cs typeface="DM Sans Medium" pitchFamily="34" charset="-120"/>
              </a:rPr>
              <a:t>Memudahkan Perbandingan Kinerja</a:t>
            </a:r>
            <a:endParaRPr lang="en-US" sz="1750" dirty="0"/>
          </a:p>
        </p:txBody>
      </p:sp>
      <p:sp>
        <p:nvSpPr>
          <p:cNvPr id="13" name="Text 9"/>
          <p:cNvSpPr/>
          <p:nvPr/>
        </p:nvSpPr>
        <p:spPr>
          <a:xfrm>
            <a:off x="7583091" y="3279815"/>
            <a:ext cx="6154222" cy="1143000"/>
          </a:xfrm>
          <a:prstGeom prst="rect">
            <a:avLst/>
          </a:prstGeom>
          <a:noFill/>
        </p:spPr>
        <p:txBody>
          <a:bodyPr wrap="square" lIns="0" tIns="0" rIns="0" bIns="0" rtlCol="0" anchor="t"/>
          <a:lstStyle/>
          <a:p>
            <a:pPr marL="0" indent="0" algn="l">
              <a:lnSpc>
                <a:spcPts val="2250"/>
              </a:lnSpc>
              <a:buNone/>
            </a:pPr>
            <a:r>
              <a:rPr lang="en-US" sz="1400" dirty="0">
                <a:latin typeface="Inter" panose="02000503000000020004" pitchFamily="34" charset="0"/>
                <a:ea typeface="Inter" panose="02000503000000020004" pitchFamily="34" charset="-122"/>
                <a:cs typeface="Inter" panose="02000503000000020004" pitchFamily="34" charset="-120"/>
              </a:rPr>
              <a:t>Dengan standar yang seragam, analis dan investor dapat membandingkan kinerja keuangan perusahaan-perusahaan di berbagai negara tanpa perlu melakukan penyesuaian atau rekonsiliasi yang rumit. Ini meningkatkan efisiensi pasar.</a:t>
            </a:r>
            <a:endParaRPr lang="en-US" sz="1400" dirty="0"/>
          </a:p>
        </p:txBody>
      </p:sp>
      <p:sp>
        <p:nvSpPr>
          <p:cNvPr id="14" name="Shape 10"/>
          <p:cNvSpPr/>
          <p:nvPr/>
        </p:nvSpPr>
        <p:spPr>
          <a:xfrm>
            <a:off x="982385" y="5494377"/>
            <a:ext cx="6243399" cy="178594"/>
          </a:xfrm>
          <a:prstGeom prst="roundRect">
            <a:avLst>
              <a:gd name="adj" fmla="val 15003"/>
            </a:avLst>
          </a:prstGeom>
          <a:solidFill>
            <a:srgbClr val="4C5052"/>
          </a:solidFill>
        </p:spPr>
      </p:sp>
      <p:sp>
        <p:nvSpPr>
          <p:cNvPr id="15" name="Shape 11"/>
          <p:cNvSpPr/>
          <p:nvPr/>
        </p:nvSpPr>
        <p:spPr>
          <a:xfrm>
            <a:off x="714494" y="5315783"/>
            <a:ext cx="535781" cy="535781"/>
          </a:xfrm>
          <a:prstGeom prst="roundRect">
            <a:avLst>
              <a:gd name="adj" fmla="val 85333"/>
            </a:avLst>
          </a:prstGeom>
          <a:solidFill>
            <a:srgbClr val="4C5052"/>
          </a:solidFill>
        </p:spPr>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439" y="5449729"/>
            <a:ext cx="267891" cy="267891"/>
          </a:xfrm>
          <a:prstGeom prst="rect">
            <a:avLst/>
          </a:prstGeom>
        </p:spPr>
      </p:pic>
      <p:sp>
        <p:nvSpPr>
          <p:cNvPr id="17" name="Text 12"/>
          <p:cNvSpPr/>
          <p:nvPr/>
        </p:nvSpPr>
        <p:spPr>
          <a:xfrm>
            <a:off x="893088" y="6030158"/>
            <a:ext cx="2679859" cy="278963"/>
          </a:xfrm>
          <a:prstGeom prst="rect">
            <a:avLst/>
          </a:prstGeom>
          <a:noFill/>
        </p:spPr>
        <p:txBody>
          <a:bodyPr wrap="none" lIns="0" tIns="0" rIns="0" bIns="0" rtlCol="0" anchor="t"/>
          <a:lstStyle/>
          <a:p>
            <a:pPr marL="0" indent="0" algn="l">
              <a:lnSpc>
                <a:spcPts val="2150"/>
              </a:lnSpc>
              <a:buNone/>
            </a:pPr>
            <a:r>
              <a:rPr lang="en-US" sz="1750" dirty="0">
                <a:latin typeface="DM Sans Medium" pitchFamily="34" charset="0"/>
                <a:ea typeface="DM Sans Medium" pitchFamily="34" charset="-122"/>
                <a:cs typeface="DM Sans Medium" pitchFamily="34" charset="-120"/>
              </a:rPr>
              <a:t>Memperluas Akses Modal</a:t>
            </a:r>
            <a:endParaRPr lang="en-US" sz="1750" dirty="0"/>
          </a:p>
        </p:txBody>
      </p:sp>
      <p:sp>
        <p:nvSpPr>
          <p:cNvPr id="18" name="Text 13"/>
          <p:cNvSpPr/>
          <p:nvPr/>
        </p:nvSpPr>
        <p:spPr>
          <a:xfrm>
            <a:off x="893088" y="6416278"/>
            <a:ext cx="6154222" cy="1143000"/>
          </a:xfrm>
          <a:prstGeom prst="rect">
            <a:avLst/>
          </a:prstGeom>
          <a:noFill/>
        </p:spPr>
        <p:txBody>
          <a:bodyPr wrap="square" lIns="0" tIns="0" rIns="0" bIns="0" rtlCol="0" anchor="t"/>
          <a:lstStyle/>
          <a:p>
            <a:pPr marL="0" indent="0" algn="l">
              <a:lnSpc>
                <a:spcPts val="2250"/>
              </a:lnSpc>
              <a:buNone/>
            </a:pPr>
            <a:r>
              <a:rPr lang="en-US" sz="1400" dirty="0">
                <a:latin typeface="Inter" panose="02000503000000020004" pitchFamily="34" charset="0"/>
                <a:ea typeface="Inter" panose="02000503000000020004" pitchFamily="34" charset="-122"/>
                <a:cs typeface="Inter" panose="02000503000000020004" pitchFamily="34" charset="-120"/>
              </a:rPr>
              <a:t>Perusahaan yang menggunakan standar global lebih mudah mendapatkan pinjaman dan ekuitas dari pasar modal internasional. Biaya modal cenderung lebih rendah karena risiko informasi (information risk) berkurang.</a:t>
            </a:r>
            <a:endParaRPr lang="en-US" sz="1400" dirty="0"/>
          </a:p>
        </p:txBody>
      </p:sp>
      <p:sp>
        <p:nvSpPr>
          <p:cNvPr id="19" name="Shape 14"/>
          <p:cNvSpPr/>
          <p:nvPr/>
        </p:nvSpPr>
        <p:spPr>
          <a:xfrm>
            <a:off x="7672388" y="5226487"/>
            <a:ext cx="6243399" cy="178594"/>
          </a:xfrm>
          <a:prstGeom prst="roundRect">
            <a:avLst>
              <a:gd name="adj" fmla="val 15003"/>
            </a:avLst>
          </a:prstGeom>
          <a:solidFill>
            <a:srgbClr val="4C5052"/>
          </a:solidFill>
        </p:spPr>
      </p:sp>
      <p:sp>
        <p:nvSpPr>
          <p:cNvPr id="20" name="Shape 15"/>
          <p:cNvSpPr/>
          <p:nvPr/>
        </p:nvSpPr>
        <p:spPr>
          <a:xfrm>
            <a:off x="7404497" y="5047893"/>
            <a:ext cx="535781" cy="535781"/>
          </a:xfrm>
          <a:prstGeom prst="roundRect">
            <a:avLst>
              <a:gd name="adj" fmla="val 85333"/>
            </a:avLst>
          </a:prstGeom>
          <a:solidFill>
            <a:srgbClr val="4C5052"/>
          </a:solidFill>
        </p:spPr>
      </p:sp>
      <p:pic>
        <p:nvPicPr>
          <p:cNvPr id="2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8442" y="5181838"/>
            <a:ext cx="267891" cy="267891"/>
          </a:xfrm>
          <a:prstGeom prst="rect">
            <a:avLst/>
          </a:prstGeom>
        </p:spPr>
      </p:pic>
      <p:sp>
        <p:nvSpPr>
          <p:cNvPr id="22" name="Text 16"/>
          <p:cNvSpPr/>
          <p:nvPr/>
        </p:nvSpPr>
        <p:spPr>
          <a:xfrm>
            <a:off x="7583091" y="5762268"/>
            <a:ext cx="3290173" cy="278963"/>
          </a:xfrm>
          <a:prstGeom prst="rect">
            <a:avLst/>
          </a:prstGeom>
          <a:noFill/>
        </p:spPr>
        <p:txBody>
          <a:bodyPr wrap="none" lIns="0" tIns="0" rIns="0" bIns="0" rtlCol="0" anchor="t"/>
          <a:lstStyle/>
          <a:p>
            <a:pPr marL="0" indent="0" algn="l">
              <a:lnSpc>
                <a:spcPts val="2150"/>
              </a:lnSpc>
              <a:buNone/>
            </a:pPr>
            <a:r>
              <a:rPr lang="en-US" sz="1750" dirty="0">
                <a:latin typeface="DM Sans Medium" pitchFamily="34" charset="0"/>
                <a:ea typeface="DM Sans Medium" pitchFamily="34" charset="-122"/>
                <a:cs typeface="DM Sans Medium" pitchFamily="34" charset="-120"/>
              </a:rPr>
              <a:t>Efisiensi Pelaporan Operasional</a:t>
            </a:r>
            <a:endParaRPr lang="en-US" sz="1750" dirty="0"/>
          </a:p>
        </p:txBody>
      </p:sp>
      <p:sp>
        <p:nvSpPr>
          <p:cNvPr id="23" name="Text 17"/>
          <p:cNvSpPr/>
          <p:nvPr/>
        </p:nvSpPr>
        <p:spPr>
          <a:xfrm>
            <a:off x="7583091" y="6148388"/>
            <a:ext cx="6154222" cy="857250"/>
          </a:xfrm>
          <a:prstGeom prst="rect">
            <a:avLst/>
          </a:prstGeom>
          <a:noFill/>
        </p:spPr>
        <p:txBody>
          <a:bodyPr wrap="square" lIns="0" tIns="0" rIns="0" bIns="0" rtlCol="0" anchor="t"/>
          <a:lstStyle/>
          <a:p>
            <a:pPr marL="0" indent="0" algn="l">
              <a:lnSpc>
                <a:spcPts val="2250"/>
              </a:lnSpc>
              <a:buNone/>
            </a:pPr>
            <a:r>
              <a:rPr lang="en-US" sz="1400" dirty="0">
                <a:latin typeface="Inter" panose="02000503000000020004" pitchFamily="34" charset="0"/>
                <a:ea typeface="Inter" panose="02000503000000020004" pitchFamily="34" charset="-122"/>
                <a:cs typeface="Inter" panose="02000503000000020004" pitchFamily="34" charset="-120"/>
              </a:rPr>
              <a:t>Perusahaan multinasional dapat menyederhanakan proses pelaporan internal dan eksternal, mengurangi duplikasi pekerjaan, dan fokus pada analisis strategis daripada hanya pada kepatuhan teknis.</a:t>
            </a:r>
            <a:endParaRPr lang="en-US" sz="1400" dirty="0"/>
          </a:p>
        </p:txBody>
      </p:sp>
      <p:pic>
        <p:nvPicPr>
          <p:cNvPr id="24" name="Picture 23">
            <a:extLst>
              <a:ext uri="{FF2B5EF4-FFF2-40B4-BE49-F238E27FC236}">
                <a16:creationId xmlns:a16="http://schemas.microsoft.com/office/drawing/2014/main" id="{A010D188-C7A0-10AC-F0D8-52A7B36005C8}"/>
              </a:ext>
            </a:extLst>
          </p:cNvPr>
          <p:cNvPicPr>
            <a:picLocks noChangeAspect="1"/>
          </p:cNvPicPr>
          <p:nvPr/>
        </p:nvPicPr>
        <p:blipFill>
          <a:blip r:embed="rId11"/>
          <a:stretch>
            <a:fillRect/>
          </a:stretch>
        </p:blipFill>
        <p:spPr>
          <a:xfrm>
            <a:off x="12824613" y="7538267"/>
            <a:ext cx="1695687" cy="6477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1595</Words>
  <Application>Microsoft Office PowerPoint</Application>
  <PresentationFormat>Custom</PresentationFormat>
  <Paragraphs>101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Inter</vt:lpstr>
      <vt:lpstr>Arial</vt:lpstr>
      <vt:lpstr>DM Sans Medium</vt:lpstr>
      <vt:lpstr>PT Serif</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Edo</dc:creator>
  <cp:lastModifiedBy>organizer</cp:lastModifiedBy>
  <cp:revision>4</cp:revision>
  <dcterms:created xsi:type="dcterms:W3CDTF">2025-10-26T02:09:09Z</dcterms:created>
  <dcterms:modified xsi:type="dcterms:W3CDTF">2025-11-19T10:18:39Z</dcterms:modified>
</cp:coreProperties>
</file>