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5" r:id="rId11"/>
  </p:sldIdLst>
  <p:sldSz cx="14630400" cy="8229600"/>
  <p:notesSz cx="8229600" cy="14630400"/>
  <p:embeddedFontLst>
    <p:embeddedFont>
      <p:font typeface="Dela Gothic One" panose="020B0604020202020204" charset="-128"/>
      <p:regular r:id="rId13"/>
    </p:embeddedFont>
    <p:embeddedFont>
      <p:font typeface="DM Sans" pitchFamily="2" charset="0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46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ID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80000"/>
            </a:srgbClr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4" name="Text 1"/>
          <p:cNvSpPr/>
          <p:nvPr/>
        </p:nvSpPr>
        <p:spPr>
          <a:xfrm>
            <a:off x="3217331" y="1625620"/>
            <a:ext cx="8195733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Sistem Akuntansi </a:t>
            </a:r>
            <a:r>
              <a:rPr lang="en-US" sz="4450" dirty="0" err="1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dalam</a:t>
            </a: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</a:t>
            </a:r>
          </a:p>
          <a:p>
            <a:pPr marL="0" indent="0" algn="ctr">
              <a:lnSpc>
                <a:spcPts val="5600"/>
              </a:lnSpc>
              <a:buNone/>
            </a:pPr>
            <a:r>
              <a:rPr lang="en-US" sz="4450" dirty="0" err="1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Lingkungan</a:t>
            </a: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Global</a:t>
            </a:r>
            <a:endParaRPr lang="en-US" sz="4450" dirty="0"/>
          </a:p>
        </p:txBody>
      </p:sp>
      <p:sp>
        <p:nvSpPr>
          <p:cNvPr id="12" name="Shape 8"/>
          <p:cNvSpPr/>
          <p:nvPr/>
        </p:nvSpPr>
        <p:spPr>
          <a:xfrm>
            <a:off x="3217331" y="3690283"/>
            <a:ext cx="8195733" cy="1968222"/>
          </a:xfrm>
          <a:prstGeom prst="roundRect">
            <a:avLst>
              <a:gd name="adj" fmla="val 7433"/>
            </a:avLst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13" name="Shape 9"/>
          <p:cNvSpPr/>
          <p:nvPr/>
        </p:nvSpPr>
        <p:spPr>
          <a:xfrm>
            <a:off x="4090868" y="3659803"/>
            <a:ext cx="6448663" cy="121920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14" name="Shape 10"/>
          <p:cNvSpPr/>
          <p:nvPr/>
        </p:nvSpPr>
        <p:spPr>
          <a:xfrm>
            <a:off x="6990218" y="3365362"/>
            <a:ext cx="649962" cy="649962"/>
          </a:xfrm>
          <a:prstGeom prst="roundRect">
            <a:avLst>
              <a:gd name="adj" fmla="val 140685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5242" y="3490920"/>
            <a:ext cx="259913" cy="25991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3217331" y="3781313"/>
            <a:ext cx="8116975" cy="1747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endParaRPr lang="en-US" sz="2200" dirty="0">
              <a:solidFill>
                <a:srgbClr val="FFE5E5"/>
              </a:solidFill>
              <a:latin typeface="Dela Gothic One" pitchFamily="34" charset="0"/>
              <a:ea typeface="Dela Gothic One" pitchFamily="34" charset="-122"/>
              <a:cs typeface="Dela Gothic One" pitchFamily="34" charset="-120"/>
            </a:endParaRPr>
          </a:p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Oleh : DZAKWAN HIDAYAT TRISNA HADY</a:t>
            </a:r>
          </a:p>
          <a:p>
            <a:pPr marL="0" indent="0" algn="ctr">
              <a:lnSpc>
                <a:spcPts val="2800"/>
              </a:lnSpc>
              <a:buNone/>
            </a:pPr>
            <a:r>
              <a:rPr lang="en-US" sz="22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Nomor</a:t>
            </a: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</a:t>
            </a:r>
            <a:r>
              <a:rPr lang="en-US" sz="22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Pokok</a:t>
            </a: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</a:t>
            </a:r>
            <a:r>
              <a:rPr lang="en-US" sz="22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Mhs</a:t>
            </a: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: 2022340350012</a:t>
            </a:r>
          </a:p>
          <a:p>
            <a:pPr marL="0" indent="0" algn="ctr">
              <a:lnSpc>
                <a:spcPts val="2800"/>
              </a:lnSpc>
              <a:buNone/>
            </a:pP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Dosen </a:t>
            </a:r>
            <a:r>
              <a:rPr lang="en-US" sz="22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Pengampu</a:t>
            </a:r>
            <a:r>
              <a:rPr lang="en-US" sz="22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: Drs. Suyadi, Ak., </a:t>
            </a:r>
            <a:r>
              <a:rPr lang="en-US" sz="22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M.Com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4599" y="476012"/>
            <a:ext cx="13421201" cy="11365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Poin-Poin Utama: Menavigasi Kompleksitas Akuntansi Global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3120985" y="1958102"/>
            <a:ext cx="1677591" cy="1009531"/>
          </a:xfrm>
          <a:prstGeom prst="roundRect">
            <a:avLst>
              <a:gd name="adj" fmla="val 718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8337" y="2341364"/>
            <a:ext cx="242888" cy="24288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71336" y="2130862"/>
            <a:ext cx="4359712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Pengaruh Lingkungan Mendalam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971336" y="2518529"/>
            <a:ext cx="6551414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Lingkungan global (ekonomi, politik, hukum, budaya) membentuk sistem akuntansi.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4884896" y="2958108"/>
            <a:ext cx="9054584" cy="11430"/>
          </a:xfrm>
          <a:prstGeom prst="roundRect">
            <a:avLst>
              <a:gd name="adj" fmla="val 634846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8" name="Shape 5"/>
          <p:cNvSpPr/>
          <p:nvPr/>
        </p:nvSpPr>
        <p:spPr>
          <a:xfrm>
            <a:off x="2282190" y="3053953"/>
            <a:ext cx="3355300" cy="1285875"/>
          </a:xfrm>
          <a:prstGeom prst="roundRect">
            <a:avLst>
              <a:gd name="adj" fmla="val 56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8337" y="3575447"/>
            <a:ext cx="242888" cy="24288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810250" y="3226713"/>
            <a:ext cx="3998119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Keragaman Sistem Akuntansi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5810250" y="3614380"/>
            <a:ext cx="8042791" cy="552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Perbedaan lingkungan menghasilkan beragam sistem akuntansi di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seluruh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 dunia</a:t>
            </a:r>
          </a:p>
          <a:p>
            <a:pPr>
              <a:lnSpc>
                <a:spcPts val="215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 (misalnya, Code Law vs. Common Law).</a:t>
            </a:r>
          </a:p>
        </p:txBody>
      </p:sp>
      <p:sp>
        <p:nvSpPr>
          <p:cNvPr id="12" name="Shape 8"/>
          <p:cNvSpPr/>
          <p:nvPr/>
        </p:nvSpPr>
        <p:spPr>
          <a:xfrm>
            <a:off x="5723811" y="4330303"/>
            <a:ext cx="8215670" cy="11430"/>
          </a:xfrm>
          <a:prstGeom prst="roundRect">
            <a:avLst>
              <a:gd name="adj" fmla="val 634846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13" name="Shape 9"/>
          <p:cNvSpPr/>
          <p:nvPr/>
        </p:nvSpPr>
        <p:spPr>
          <a:xfrm>
            <a:off x="1443395" y="4426148"/>
            <a:ext cx="5032891" cy="1285875"/>
          </a:xfrm>
          <a:prstGeom prst="roundRect">
            <a:avLst>
              <a:gd name="adj" fmla="val 56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8337" y="4947642"/>
            <a:ext cx="242888" cy="24288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649045" y="4598908"/>
            <a:ext cx="2273260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Tantangan MNC</a:t>
            </a:r>
            <a:endParaRPr lang="en-US" sz="1750" dirty="0"/>
          </a:p>
        </p:txBody>
      </p:sp>
      <p:sp>
        <p:nvSpPr>
          <p:cNvPr id="16" name="Text 11"/>
          <p:cNvSpPr/>
          <p:nvPr/>
        </p:nvSpPr>
        <p:spPr>
          <a:xfrm>
            <a:off x="6649045" y="4986576"/>
            <a:ext cx="7203996" cy="552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Perusahaan Multinasional menghadapi masalah kompleks seperti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translasi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 </a:t>
            </a:r>
          </a:p>
          <a:p>
            <a:pPr>
              <a:lnSpc>
                <a:spcPts val="2150"/>
              </a:lnSpc>
            </a:pP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mata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 uang dan transfer pricing.</a:t>
            </a:r>
          </a:p>
        </p:txBody>
      </p:sp>
      <p:sp>
        <p:nvSpPr>
          <p:cNvPr id="17" name="Shape 12"/>
          <p:cNvSpPr/>
          <p:nvPr/>
        </p:nvSpPr>
        <p:spPr>
          <a:xfrm>
            <a:off x="6562606" y="5702498"/>
            <a:ext cx="7376874" cy="11430"/>
          </a:xfrm>
          <a:prstGeom prst="roundRect">
            <a:avLst>
              <a:gd name="adj" fmla="val 634846"/>
            </a:avLst>
          </a:prstGeom>
          <a:solidFill>
            <a:srgbClr val="8D2424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18" name="Shape 13"/>
          <p:cNvSpPr/>
          <p:nvPr/>
        </p:nvSpPr>
        <p:spPr>
          <a:xfrm>
            <a:off x="604599" y="5798344"/>
            <a:ext cx="6710601" cy="1285875"/>
          </a:xfrm>
          <a:prstGeom prst="roundRect">
            <a:avLst>
              <a:gd name="adj" fmla="val 5643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8456" y="6319838"/>
            <a:ext cx="242888" cy="24288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487960" y="5971103"/>
            <a:ext cx="2472095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Konvergensi IFRS</a:t>
            </a:r>
            <a:endParaRPr lang="en-US" sz="1750" dirty="0"/>
          </a:p>
        </p:txBody>
      </p:sp>
      <p:sp>
        <p:nvSpPr>
          <p:cNvPr id="21" name="Text 15"/>
          <p:cNvSpPr/>
          <p:nvPr/>
        </p:nvSpPr>
        <p:spPr>
          <a:xfrm>
            <a:off x="7487960" y="6358771"/>
            <a:ext cx="6365081" cy="552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Tren global menuju IFRS berupaya menciptakan kerangka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akuntansi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 </a:t>
            </a:r>
          </a:p>
          <a:p>
            <a:pPr>
              <a:lnSpc>
                <a:spcPts val="215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yang harmonis dan dapat dibandingkan secara global.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65C8765-A756-6AF9-5CA1-FF035309BE63}"/>
              </a:ext>
            </a:extLst>
          </p:cNvPr>
          <p:cNvSpPr/>
          <p:nvPr/>
        </p:nvSpPr>
        <p:spPr>
          <a:xfrm>
            <a:off x="12869333" y="7680141"/>
            <a:ext cx="1642534" cy="433864"/>
          </a:xfrm>
          <a:prstGeom prst="round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749" y="669131"/>
            <a:ext cx="7820501" cy="12437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Sistem Akuntansi dalam Lingkungan Global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61749" y="2196465"/>
            <a:ext cx="7820501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Globalisasi</a:t>
            </a:r>
            <a:r>
              <a:rPr lang="en-US" sz="20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dan berbagai faktor lingkungan memengaruhi praktik akuntansi, manajemen, serta tantangan yang dihadapi oleh perusahaan multinasional.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661749" y="3316367"/>
            <a:ext cx="8279051" cy="1876306"/>
          </a:xfrm>
          <a:prstGeom prst="roundRect">
            <a:avLst>
              <a:gd name="adj" fmla="val 4232"/>
            </a:avLst>
          </a:prstGeom>
          <a:solidFill>
            <a:srgbClr val="740B0B"/>
          </a:solidFill>
          <a:ln w="7620">
            <a:solidFill>
              <a:srgbClr val="DA1B2E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6" name="Shape 3"/>
          <p:cNvSpPr/>
          <p:nvPr/>
        </p:nvSpPr>
        <p:spPr>
          <a:xfrm>
            <a:off x="858441" y="3513058"/>
            <a:ext cx="567214" cy="567214"/>
          </a:xfrm>
          <a:prstGeom prst="roundRect">
            <a:avLst>
              <a:gd name="adj" fmla="val 16119288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en-ID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4413" y="3669030"/>
            <a:ext cx="255151" cy="25515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58441" y="4269343"/>
            <a:ext cx="3363158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Integrasi Bisnis Global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858441" y="4693563"/>
            <a:ext cx="7427119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Dunia bisnis semakin terintegrasi dan batas-batas operasional negara menjadi kabur.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661749" y="5381744"/>
            <a:ext cx="8279051" cy="2178725"/>
          </a:xfrm>
          <a:prstGeom prst="roundRect">
            <a:avLst>
              <a:gd name="adj" fmla="val 3645"/>
            </a:avLst>
          </a:prstGeom>
          <a:solidFill>
            <a:srgbClr val="740B0B"/>
          </a:solidFill>
          <a:ln w="7620">
            <a:solidFill>
              <a:srgbClr val="DA1B2E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11" name="Shape 7"/>
          <p:cNvSpPr/>
          <p:nvPr/>
        </p:nvSpPr>
        <p:spPr>
          <a:xfrm>
            <a:off x="858441" y="5578435"/>
            <a:ext cx="567214" cy="567214"/>
          </a:xfrm>
          <a:prstGeom prst="roundRect">
            <a:avLst>
              <a:gd name="adj" fmla="val 16119288"/>
            </a:avLst>
          </a:prstGeom>
          <a:solidFill>
            <a:srgbClr val="DA1B2E"/>
          </a:solidFill>
          <a:ln/>
        </p:spPr>
        <p:txBody>
          <a:bodyPr/>
          <a:lstStyle/>
          <a:p>
            <a:endParaRPr lang="en-ID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413" y="5734407"/>
            <a:ext cx="255151" cy="25515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58441" y="6334720"/>
            <a:ext cx="2910721" cy="31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Adaptasi Akuntansi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858441" y="6758940"/>
            <a:ext cx="782835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Sistem akuntansi, sebagai "bahasa bisnis", harus beradaptasi dengan kompleksitas lingkungan global.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61102" y="481727"/>
            <a:ext cx="8194596" cy="892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Faktor-Faktor Lingkungan Global yang </a:t>
            </a:r>
            <a:r>
              <a:rPr lang="en-US" sz="2800" dirty="0" err="1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Mempengaruhi</a:t>
            </a:r>
            <a:r>
              <a:rPr lang="en-US" sz="2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Bisnis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5961102" y="1577459"/>
            <a:ext cx="8194596" cy="433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Globalisasi menciptakan lingkungan yang kompleks, menuntut bisnis untuk mempertimbangkan berbagai faktor eksternal saat mengambil keputusan strategis.</a:t>
            </a:r>
            <a:endParaRPr lang="en-US" sz="16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1102" y="2163842"/>
            <a:ext cx="339090" cy="33909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961102" y="2672477"/>
            <a:ext cx="1784866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Faktor Ekonomi</a:t>
            </a:r>
            <a:endParaRPr lang="en-US" dirty="0"/>
          </a:p>
        </p:txBody>
      </p:sp>
      <p:sp>
        <p:nvSpPr>
          <p:cNvPr id="7" name="Text 3"/>
          <p:cNvSpPr/>
          <p:nvPr/>
        </p:nvSpPr>
        <p:spPr>
          <a:xfrm>
            <a:off x="5961102" y="2976801"/>
            <a:ext cx="8194596" cy="433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Meliputi perbedaan dalam tingkat inflasi, nilai tukar mata uang, struktur pasar modal, dan tingkat perkembangan ekonomi antar negara.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61102" y="3681889"/>
            <a:ext cx="339090" cy="33909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961102" y="4190524"/>
            <a:ext cx="2424232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Faktor Hukum &amp; </a:t>
            </a:r>
            <a:r>
              <a:rPr lang="en-US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Politik</a:t>
            </a:r>
            <a:endParaRPr lang="en-US" dirty="0">
              <a:solidFill>
                <a:srgbClr val="FFE5E5"/>
              </a:solidFill>
              <a:latin typeface="Dela Gothic One" pitchFamily="34" charset="0"/>
              <a:ea typeface="Dela Gothic One" pitchFamily="34" charset="-122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961102" y="4494848"/>
            <a:ext cx="8194596" cy="433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Termasuk stabilitas politik, jenis sistem hukum (Common Law vs. Code Law), regulasi pajak, dan peraturan tenaga kerja di setiap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yurisdiksi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.</a:t>
            </a: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61102" y="5199936"/>
            <a:ext cx="339090" cy="33909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961102" y="5708571"/>
            <a:ext cx="2465070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Faktor Budaya &amp; </a:t>
            </a:r>
            <a:r>
              <a:rPr lang="en-US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Sosial</a:t>
            </a:r>
            <a:endParaRPr lang="en-US" dirty="0">
              <a:solidFill>
                <a:srgbClr val="FFE5E5"/>
              </a:solidFill>
              <a:latin typeface="Dela Gothic One" pitchFamily="34" charset="0"/>
              <a:ea typeface="Dela Gothic One" pitchFamily="34" charset="-122"/>
            </a:endParaRPr>
          </a:p>
        </p:txBody>
      </p:sp>
      <p:sp>
        <p:nvSpPr>
          <p:cNvPr id="13" name="Text 7"/>
          <p:cNvSpPr/>
          <p:nvPr/>
        </p:nvSpPr>
        <p:spPr>
          <a:xfrm>
            <a:off x="5961102" y="6012894"/>
            <a:ext cx="8194596" cy="433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Nilai-nilai, kepercayaan, bahasa, etika bisnis, dan tingkat individualisme/kolektivisme yang sangat memengaruhi cara kerja dan pengambilan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keputusan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.</a:t>
            </a: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61102" y="6717982"/>
            <a:ext cx="339090" cy="33909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5961102" y="7226618"/>
            <a:ext cx="1820704" cy="223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Faktor </a:t>
            </a:r>
            <a:r>
              <a:rPr lang="en-US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Teknologi</a:t>
            </a:r>
            <a:endParaRPr lang="en-US" dirty="0">
              <a:solidFill>
                <a:srgbClr val="FFE5E5"/>
              </a:solidFill>
              <a:latin typeface="Dela Gothic One" pitchFamily="34" charset="0"/>
              <a:ea typeface="Dela Gothic One" pitchFamily="34" charset="-122"/>
            </a:endParaRPr>
          </a:p>
        </p:txBody>
      </p:sp>
      <p:sp>
        <p:nvSpPr>
          <p:cNvPr id="16" name="Text 9"/>
          <p:cNvSpPr/>
          <p:nvPr/>
        </p:nvSpPr>
        <p:spPr>
          <a:xfrm>
            <a:off x="5961102" y="7530941"/>
            <a:ext cx="8194596" cy="2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Akses dan adopsi teknologi informasi, standar komunikasi, dan otomatisasi proses yang berdampak pada sistem </a:t>
            </a:r>
            <a:r>
              <a:rPr lang="en-US" sz="1600">
                <a:solidFill>
                  <a:srgbClr val="FFE5E5"/>
                </a:solidFill>
                <a:latin typeface="DM Sans" pitchFamily="34" charset="0"/>
              </a:rPr>
              <a:t>pelaporan.</a:t>
            </a:r>
            <a:endParaRPr lang="en-US" sz="1600" dirty="0">
              <a:solidFill>
                <a:srgbClr val="FFE5E5"/>
              </a:solidFill>
              <a:latin typeface="DM Sans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4971D5F-01E7-6956-3F3A-553BDAF7EF9A}"/>
              </a:ext>
            </a:extLst>
          </p:cNvPr>
          <p:cNvSpPr/>
          <p:nvPr/>
        </p:nvSpPr>
        <p:spPr>
          <a:xfrm>
            <a:off x="12869333" y="7730940"/>
            <a:ext cx="1642534" cy="433864"/>
          </a:xfrm>
          <a:prstGeom prst="round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7941" y="817483"/>
            <a:ext cx="12070080" cy="627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Dampaknya terhadap Fungsi Manajemen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667941" y="1731407"/>
            <a:ext cx="13294519" cy="610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Perbedaan lingkungan global secara langsung memengaruhi cara manajemen merencanakan, mengorganisasi, memimpin, dan mengendalikan operasi lintas batas.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1" y="2556629"/>
            <a:ext cx="954167" cy="114502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812846" y="2747367"/>
            <a:ext cx="3472458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Perencanaan Strategis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812846" y="3175635"/>
            <a:ext cx="12149614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Perlu adaptasi strategi pemasaran, produksi, dan investasi untuk mengakomodasi regulasi lokal dan preferensi konsumen yang berbeda.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41" y="3701653"/>
            <a:ext cx="954167" cy="114502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12846" y="3892391"/>
            <a:ext cx="2990017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Struktur Organisasi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812846" y="4320659"/>
            <a:ext cx="12149614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Membutuhkan struktur yang fleksibel (matriks atau multidivisional) untuk mengelola anak perusahaan di berbagai negara secara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efektif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.</a:t>
            </a: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41" y="4846677"/>
            <a:ext cx="954167" cy="114502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812846" y="5037415"/>
            <a:ext cx="3581400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Pengambilan Keputusan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812846" y="5465683"/>
            <a:ext cx="12149614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Basis data akuntansi yang berbeda antar negara mempersulit perbandingan kinerja dan evaluasi investasi global.</a:t>
            </a: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41" y="5991701"/>
            <a:ext cx="954167" cy="142029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812846" y="6182439"/>
            <a:ext cx="3639026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Kontrol dan Pengawasan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1812846" y="6610707"/>
            <a:ext cx="12149614" cy="610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Memastikan kepatuhan terhadap standar etika dan hukum lokal sambil mempertahankan konsistensi pelaporan keuangan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kelompok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perusahaan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55F013-D594-D917-2F45-EC301F311F17}"/>
              </a:ext>
            </a:extLst>
          </p:cNvPr>
          <p:cNvSpPr/>
          <p:nvPr/>
        </p:nvSpPr>
        <p:spPr>
          <a:xfrm>
            <a:off x="12869333" y="7680141"/>
            <a:ext cx="1642534" cy="433864"/>
          </a:xfrm>
          <a:prstGeom prst="round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033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8883" y="2566154"/>
            <a:ext cx="13452634" cy="1106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Mengapa Sistem Akuntansi Berbeda di Setiap Negara?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588883" y="3925372"/>
            <a:ext cx="13452634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Keragaman praktik akuntansi adalah hasil langsung dari interaksi antara lingkungan hukum, ekonomi, dan budaya yang unik di setiap negara.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588883" y="4383762"/>
            <a:ext cx="6642140" cy="2478881"/>
          </a:xfrm>
          <a:prstGeom prst="roundRect">
            <a:avLst>
              <a:gd name="adj" fmla="val 2851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6" name="Shape 3"/>
          <p:cNvSpPr/>
          <p:nvPr/>
        </p:nvSpPr>
        <p:spPr>
          <a:xfrm>
            <a:off x="764738" y="4559618"/>
            <a:ext cx="504825" cy="504825"/>
          </a:xfrm>
          <a:prstGeom prst="roundRect">
            <a:avLst>
              <a:gd name="adj" fmla="val 18111396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3565" y="4698325"/>
            <a:ext cx="227171" cy="22717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4738" y="5232678"/>
            <a:ext cx="560832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Sistem Hukum (Code Law vs. Common Law)</a:t>
            </a:r>
            <a:endParaRPr lang="en-US" dirty="0"/>
          </a:p>
        </p:txBody>
      </p:sp>
      <p:sp>
        <p:nvSpPr>
          <p:cNvPr id="9" name="Text 5"/>
          <p:cNvSpPr/>
          <p:nvPr/>
        </p:nvSpPr>
        <p:spPr>
          <a:xfrm>
            <a:off x="764738" y="5610463"/>
            <a:ext cx="6290429" cy="1076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10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Negara dengan sistem </a:t>
            </a:r>
            <a:r>
              <a:rPr lang="en-US" sz="14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Code Law</a:t>
            </a:r>
            <a:r>
              <a:rPr lang="en-US" sz="14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(seperti Jerman, Prancis) sering memiliki aturan akuntansi yang sangat terperinci dan didominasi oleh undang-undang pajak. Sementara sistem </a:t>
            </a:r>
            <a:r>
              <a:rPr lang="en-US" sz="14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Common Law</a:t>
            </a:r>
            <a:r>
              <a:rPr lang="en-US" sz="14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(AS, Inggris) lebih mengandalkan prinsip dan regulasi swasta (mis. FASB/IASB).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7399258" y="4383762"/>
            <a:ext cx="6642259" cy="2478881"/>
          </a:xfrm>
          <a:prstGeom prst="roundRect">
            <a:avLst>
              <a:gd name="adj" fmla="val 2851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11" name="Shape 7"/>
          <p:cNvSpPr/>
          <p:nvPr/>
        </p:nvSpPr>
        <p:spPr>
          <a:xfrm>
            <a:off x="7575113" y="4559618"/>
            <a:ext cx="504825" cy="504825"/>
          </a:xfrm>
          <a:prstGeom prst="roundRect">
            <a:avLst>
              <a:gd name="adj" fmla="val 18111396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13940" y="4698325"/>
            <a:ext cx="227171" cy="22717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75113" y="5232678"/>
            <a:ext cx="2571750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Sumber</a:t>
            </a: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</a:t>
            </a:r>
            <a:r>
              <a:rPr lang="en-US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Pendanaan</a:t>
            </a:r>
            <a:endParaRPr lang="en-US" dirty="0">
              <a:solidFill>
                <a:srgbClr val="FFE5E5"/>
              </a:solidFill>
              <a:latin typeface="Dela Gothic One" pitchFamily="34" charset="0"/>
              <a:ea typeface="Dela Gothic One" pitchFamily="34" charset="-122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575113" y="5610462"/>
            <a:ext cx="6290548" cy="1076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100"/>
              </a:lnSpc>
            </a:pPr>
            <a:r>
              <a:rPr lang="en-US" sz="1400" dirty="0">
                <a:solidFill>
                  <a:srgbClr val="FFE5E5"/>
                </a:solidFill>
                <a:latin typeface="DM Sans" pitchFamily="34" charset="0"/>
              </a:rPr>
              <a:t>Di negara yang berorientasi pada bank (Jerman, Jepang), akuntansi cenderung konservatif dan fokus pada perlindungan kreditor. Di negara berorientasi pasar modal (AS, Inggris), fokusnya adalah transparansi bagi investor.</a:t>
            </a:r>
          </a:p>
        </p:txBody>
      </p:sp>
      <p:sp>
        <p:nvSpPr>
          <p:cNvPr id="15" name="Shape 10"/>
          <p:cNvSpPr/>
          <p:nvPr/>
        </p:nvSpPr>
        <p:spPr>
          <a:xfrm>
            <a:off x="588883" y="7051953"/>
            <a:ext cx="13452634" cy="714851"/>
          </a:xfrm>
          <a:prstGeom prst="roundRect">
            <a:avLst>
              <a:gd name="adj" fmla="val 9887"/>
            </a:avLst>
          </a:prstGeom>
          <a:solidFill>
            <a:srgbClr val="460707"/>
          </a:solidFill>
          <a:ln/>
        </p:spPr>
        <p:txBody>
          <a:bodyPr/>
          <a:lstStyle/>
          <a:p>
            <a:endParaRPr lang="en-ID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18" y="7305437"/>
            <a:ext cx="210264" cy="16823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135618" y="7262217"/>
            <a:ext cx="12737663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Perbedaan ini menyebabkan kesulitan dalam membandingkan laporan keuangan antar perusahaan dari negara berbeda, menghambat investasi global.</a:t>
            </a:r>
            <a:endParaRPr lang="en-US" sz="14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A72D8CB-EB80-AC06-60B3-8C2756178636}"/>
              </a:ext>
            </a:extLst>
          </p:cNvPr>
          <p:cNvSpPr/>
          <p:nvPr/>
        </p:nvSpPr>
        <p:spPr>
          <a:xfrm>
            <a:off x="12869333" y="7781739"/>
            <a:ext cx="1642534" cy="324538"/>
          </a:xfrm>
          <a:prstGeom prst="round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80000"/>
            </a:srgbClr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4" name="Text 1"/>
          <p:cNvSpPr/>
          <p:nvPr/>
        </p:nvSpPr>
        <p:spPr>
          <a:xfrm>
            <a:off x="758309" y="997506"/>
            <a:ext cx="1179826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Klasifikasi Sistem Akuntansi Dunia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58309" y="2035135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Para ahli mengelompokkan negara-negara berdasarkan kesamaan praktik akuntansi mereka. Klasifikasi ini membantu kita memahami pola dasar keragaman global.</a:t>
            </a:r>
            <a:endParaRPr lang="en-US" sz="2000" dirty="0"/>
          </a:p>
        </p:txBody>
      </p:sp>
      <p:sp>
        <p:nvSpPr>
          <p:cNvPr id="6" name="Shape 3"/>
          <p:cNvSpPr/>
          <p:nvPr/>
        </p:nvSpPr>
        <p:spPr>
          <a:xfrm>
            <a:off x="758309" y="3297198"/>
            <a:ext cx="4226838" cy="3934778"/>
          </a:xfrm>
          <a:prstGeom prst="roundRect">
            <a:avLst>
              <a:gd name="adj" fmla="val 3718"/>
            </a:avLst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7" name="Shape 4"/>
          <p:cNvSpPr/>
          <p:nvPr/>
        </p:nvSpPr>
        <p:spPr>
          <a:xfrm>
            <a:off x="758309" y="3266718"/>
            <a:ext cx="4226838" cy="121920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8" name="Shape 5"/>
          <p:cNvSpPr/>
          <p:nvPr/>
        </p:nvSpPr>
        <p:spPr>
          <a:xfrm>
            <a:off x="2546687" y="2972276"/>
            <a:ext cx="649962" cy="649962"/>
          </a:xfrm>
          <a:prstGeom prst="roundRect">
            <a:avLst>
              <a:gd name="adj" fmla="val 140685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1712" y="3167301"/>
            <a:ext cx="259913" cy="25991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005364" y="3669480"/>
            <a:ext cx="3732728" cy="1282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50"/>
              </a:lnSpc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Model</a:t>
            </a:r>
          </a:p>
          <a:p>
            <a:pPr algn="ctr">
              <a:lnSpc>
                <a:spcPts val="3350"/>
              </a:lnSpc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"</a:t>
            </a:r>
            <a:r>
              <a:rPr lang="en-US" sz="20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Kontinental</a:t>
            </a: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</a:t>
            </a:r>
            <a:r>
              <a:rPr lang="en-US" sz="20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atau</a:t>
            </a:r>
            <a:endParaRPr lang="en-US" sz="2000" dirty="0">
              <a:solidFill>
                <a:srgbClr val="FFE5E5"/>
              </a:solidFill>
              <a:latin typeface="Dela Gothic One" pitchFamily="34" charset="0"/>
              <a:ea typeface="Dela Gothic One" pitchFamily="34" charset="-122"/>
            </a:endParaRPr>
          </a:p>
          <a:p>
            <a:pPr algn="ctr">
              <a:lnSpc>
                <a:spcPts val="3350"/>
              </a:lnSpc>
            </a:pPr>
            <a:r>
              <a:rPr lang="en-US" sz="20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Berdasarkan</a:t>
            </a: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Pajak"</a:t>
            </a:r>
          </a:p>
        </p:txBody>
      </p:sp>
      <p:sp>
        <p:nvSpPr>
          <p:cNvPr id="11" name="Text 7"/>
          <p:cNvSpPr/>
          <p:nvPr/>
        </p:nvSpPr>
        <p:spPr>
          <a:xfrm>
            <a:off x="1005364" y="4980439"/>
            <a:ext cx="373272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Ciri-ciri: Sangat dipengaruhi oleh hukum pajak dan kepentingan pemerintah. Konservatif dan kurang fokus pada informasi investor. (Contoh: Jerman, Swedia, Jepang).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5201722" y="3297198"/>
            <a:ext cx="4226838" cy="3934778"/>
          </a:xfrm>
          <a:prstGeom prst="roundRect">
            <a:avLst>
              <a:gd name="adj" fmla="val 3718"/>
            </a:avLst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13" name="Shape 9"/>
          <p:cNvSpPr/>
          <p:nvPr/>
        </p:nvSpPr>
        <p:spPr>
          <a:xfrm>
            <a:off x="5201722" y="3266718"/>
            <a:ext cx="4226838" cy="121920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14" name="Shape 10"/>
          <p:cNvSpPr/>
          <p:nvPr/>
        </p:nvSpPr>
        <p:spPr>
          <a:xfrm>
            <a:off x="6990100" y="2972276"/>
            <a:ext cx="649962" cy="649962"/>
          </a:xfrm>
          <a:prstGeom prst="roundRect">
            <a:avLst>
              <a:gd name="adj" fmla="val 140685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5124" y="3167301"/>
            <a:ext cx="259913" cy="25991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5448776" y="3669482"/>
            <a:ext cx="3732728" cy="1282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50"/>
              </a:lnSpc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Model </a:t>
            </a:r>
          </a:p>
          <a:p>
            <a:pPr algn="ctr">
              <a:lnSpc>
                <a:spcPts val="3350"/>
              </a:lnSpc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"Anglo-Amerika </a:t>
            </a:r>
            <a:r>
              <a:rPr lang="en-US" sz="20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atau</a:t>
            </a: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</a:t>
            </a:r>
            <a:r>
              <a:rPr lang="en-US" sz="20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Berbasis</a:t>
            </a: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Pasar"</a:t>
            </a:r>
          </a:p>
        </p:txBody>
      </p:sp>
      <p:sp>
        <p:nvSpPr>
          <p:cNvPr id="17" name="Text 12"/>
          <p:cNvSpPr/>
          <p:nvPr/>
        </p:nvSpPr>
        <p:spPr>
          <a:xfrm>
            <a:off x="5448776" y="4912704"/>
            <a:ext cx="373272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70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Ciri-ciri: Fleksibel, fokus pada pengungkapan penuh (full disclosure) dan kepentingan investor. Mengutamakan laba yang adil. (Contoh: AS, Inggris, Kanada).</a:t>
            </a:r>
          </a:p>
        </p:txBody>
      </p:sp>
      <p:sp>
        <p:nvSpPr>
          <p:cNvPr id="18" name="Shape 13"/>
          <p:cNvSpPr/>
          <p:nvPr/>
        </p:nvSpPr>
        <p:spPr>
          <a:xfrm>
            <a:off x="9645134" y="3297198"/>
            <a:ext cx="4226957" cy="3934778"/>
          </a:xfrm>
          <a:prstGeom prst="roundRect">
            <a:avLst>
              <a:gd name="adj" fmla="val 3718"/>
            </a:avLst>
          </a:prstGeom>
          <a:solidFill>
            <a:srgbClr val="0A0A0A">
              <a:alpha val="95000"/>
            </a:srgbClr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19" name="Shape 14"/>
          <p:cNvSpPr/>
          <p:nvPr/>
        </p:nvSpPr>
        <p:spPr>
          <a:xfrm>
            <a:off x="9645134" y="3266718"/>
            <a:ext cx="4226957" cy="121920"/>
          </a:xfrm>
          <a:prstGeom prst="roundRect">
            <a:avLst>
              <a:gd name="adj" fmla="val 74638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20" name="Shape 15"/>
          <p:cNvSpPr/>
          <p:nvPr/>
        </p:nvSpPr>
        <p:spPr>
          <a:xfrm>
            <a:off x="11433631" y="2972276"/>
            <a:ext cx="649962" cy="649962"/>
          </a:xfrm>
          <a:prstGeom prst="roundRect">
            <a:avLst>
              <a:gd name="adj" fmla="val 140685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28656" y="3167301"/>
            <a:ext cx="259913" cy="259913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9892189" y="3686416"/>
            <a:ext cx="3732848" cy="855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50"/>
              </a:lnSpc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Model </a:t>
            </a:r>
          </a:p>
          <a:p>
            <a:pPr algn="ctr">
              <a:lnSpc>
                <a:spcPts val="3350"/>
              </a:lnSpc>
            </a:pP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"Negara </a:t>
            </a:r>
            <a:r>
              <a:rPr lang="en-US" sz="2000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Berkembang</a:t>
            </a:r>
            <a:r>
              <a:rPr lang="en-US" sz="20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"</a:t>
            </a:r>
          </a:p>
        </p:txBody>
      </p:sp>
      <p:sp>
        <p:nvSpPr>
          <p:cNvPr id="23" name="Text 17"/>
          <p:cNvSpPr/>
          <p:nvPr/>
        </p:nvSpPr>
        <p:spPr>
          <a:xfrm>
            <a:off x="9892189" y="4823817"/>
            <a:ext cx="3732848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70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Ciri-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ciri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: Sering mengadopsi standar dari model Anglo-Amerika atau Kontinental, tetapi implementasi dan kepatuhan sering dipengaruhi oleh sumber daya dan stabilitas politik. (Contoh: Indonesia, India).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4348" y="621387"/>
            <a:ext cx="12939355" cy="464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Tantangan Akuntansi bagi Perusahaan Multinasional (MNC)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494348" y="1368385"/>
            <a:ext cx="13641705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MNC beroperasi di berbagai mata uang dan yurisdiksi pajak, menciptakan kebutuhan akan sistem akuntansi yang terintegrasi namun fleksibel.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68" y="1846898"/>
            <a:ext cx="4466868" cy="1695093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826" y="1846898"/>
            <a:ext cx="4466868" cy="1695093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1684" y="1846898"/>
            <a:ext cx="4466868" cy="1695093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494348" y="3794641"/>
            <a:ext cx="564952" cy="847487"/>
          </a:xfrm>
          <a:prstGeom prst="roundRect">
            <a:avLst>
              <a:gd name="adj" fmla="val 36006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8" name="Text 3"/>
          <p:cNvSpPr/>
          <p:nvPr/>
        </p:nvSpPr>
        <p:spPr>
          <a:xfrm>
            <a:off x="670917" y="4085987"/>
            <a:ext cx="21181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1200507" y="3935849"/>
            <a:ext cx="2961084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Translasi Mata Uang Asing</a:t>
            </a:r>
            <a:endParaRPr lang="en-US" dirty="0"/>
          </a:p>
        </p:txBody>
      </p:sp>
      <p:sp>
        <p:nvSpPr>
          <p:cNvPr id="10" name="Text 5"/>
          <p:cNvSpPr/>
          <p:nvPr/>
        </p:nvSpPr>
        <p:spPr>
          <a:xfrm>
            <a:off x="1200507" y="4252793"/>
            <a:ext cx="12935545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Mengubah laporan keuangan anak perusahaan dari mata uang lokal ke mata uang pelaporan induk perusahaan, yang menimbulkan risiko kurs.</a:t>
            </a:r>
            <a:endParaRPr lang="en-US" sz="1600" dirty="0"/>
          </a:p>
        </p:txBody>
      </p:sp>
      <p:sp>
        <p:nvSpPr>
          <p:cNvPr id="11" name="Shape 6"/>
          <p:cNvSpPr/>
          <p:nvPr/>
        </p:nvSpPr>
        <p:spPr>
          <a:xfrm>
            <a:off x="494348" y="4783336"/>
            <a:ext cx="564952" cy="847487"/>
          </a:xfrm>
          <a:prstGeom prst="roundRect">
            <a:avLst>
              <a:gd name="adj" fmla="val 36006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12" name="Text 7"/>
          <p:cNvSpPr/>
          <p:nvPr/>
        </p:nvSpPr>
        <p:spPr>
          <a:xfrm>
            <a:off x="670917" y="5074682"/>
            <a:ext cx="21181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2</a:t>
            </a:r>
            <a:endParaRPr lang="en-US" sz="1650" dirty="0"/>
          </a:p>
        </p:txBody>
      </p:sp>
      <p:sp>
        <p:nvSpPr>
          <p:cNvPr id="13" name="Text 8"/>
          <p:cNvSpPr/>
          <p:nvPr/>
        </p:nvSpPr>
        <p:spPr>
          <a:xfrm>
            <a:off x="1200507" y="4924544"/>
            <a:ext cx="3367088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Konsolidasi </a:t>
            </a:r>
            <a:r>
              <a:rPr lang="en-US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Laporan</a:t>
            </a: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</a:t>
            </a:r>
            <a:r>
              <a:rPr lang="en-US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Keuangan</a:t>
            </a:r>
            <a:endParaRPr lang="en-US" dirty="0">
              <a:solidFill>
                <a:srgbClr val="FFE5E5"/>
              </a:solidFill>
              <a:latin typeface="Dela Gothic One" pitchFamily="34" charset="0"/>
              <a:ea typeface="Dela Gothic One" pitchFamily="34" charset="-122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200507" y="5241488"/>
            <a:ext cx="12935545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Menggabungkan laporan keuangan dari berbagai entitas di berbagai negara, yang mungkin menggunakan standar akuntansi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berbeda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.</a:t>
            </a:r>
          </a:p>
        </p:txBody>
      </p:sp>
      <p:sp>
        <p:nvSpPr>
          <p:cNvPr id="15" name="Shape 10"/>
          <p:cNvSpPr/>
          <p:nvPr/>
        </p:nvSpPr>
        <p:spPr>
          <a:xfrm>
            <a:off x="494348" y="5772031"/>
            <a:ext cx="564952" cy="847487"/>
          </a:xfrm>
          <a:prstGeom prst="roundRect">
            <a:avLst>
              <a:gd name="adj" fmla="val 36006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16" name="Text 11"/>
          <p:cNvSpPr/>
          <p:nvPr/>
        </p:nvSpPr>
        <p:spPr>
          <a:xfrm>
            <a:off x="670917" y="6063377"/>
            <a:ext cx="21181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</a:t>
            </a:r>
            <a:endParaRPr lang="en-US" sz="1650" dirty="0"/>
          </a:p>
        </p:txBody>
      </p:sp>
      <p:sp>
        <p:nvSpPr>
          <p:cNvPr id="17" name="Text 12"/>
          <p:cNvSpPr/>
          <p:nvPr/>
        </p:nvSpPr>
        <p:spPr>
          <a:xfrm>
            <a:off x="1200507" y="5913239"/>
            <a:ext cx="1858685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Transfer Pricing</a:t>
            </a:r>
          </a:p>
        </p:txBody>
      </p:sp>
      <p:sp>
        <p:nvSpPr>
          <p:cNvPr id="18" name="Text 13"/>
          <p:cNvSpPr/>
          <p:nvPr/>
        </p:nvSpPr>
        <p:spPr>
          <a:xfrm>
            <a:off x="1200507" y="6230183"/>
            <a:ext cx="12935545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Menentukan harga untuk transaksi internal (misalnya, penjualan barang) antar entitas MNC di negara berbeda untuk tujuan pajak yang legal </a:t>
            </a:r>
          </a:p>
          <a:p>
            <a:pPr>
              <a:lnSpc>
                <a:spcPts val="175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dan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etis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.</a:t>
            </a:r>
          </a:p>
        </p:txBody>
      </p:sp>
      <p:sp>
        <p:nvSpPr>
          <p:cNvPr id="19" name="Shape 14"/>
          <p:cNvSpPr/>
          <p:nvPr/>
        </p:nvSpPr>
        <p:spPr>
          <a:xfrm>
            <a:off x="494348" y="6760726"/>
            <a:ext cx="564952" cy="847487"/>
          </a:xfrm>
          <a:prstGeom prst="roundRect">
            <a:avLst>
              <a:gd name="adj" fmla="val 36006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20" name="Text 15"/>
          <p:cNvSpPr/>
          <p:nvPr/>
        </p:nvSpPr>
        <p:spPr>
          <a:xfrm>
            <a:off x="670917" y="7052072"/>
            <a:ext cx="21181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4</a:t>
            </a:r>
            <a:endParaRPr lang="en-US" sz="1650" dirty="0"/>
          </a:p>
        </p:txBody>
      </p:sp>
      <p:sp>
        <p:nvSpPr>
          <p:cNvPr id="21" name="Text 16"/>
          <p:cNvSpPr/>
          <p:nvPr/>
        </p:nvSpPr>
        <p:spPr>
          <a:xfrm>
            <a:off x="1200507" y="6901934"/>
            <a:ext cx="2737961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Audit &amp; </a:t>
            </a:r>
            <a:r>
              <a:rPr lang="en-US" dirty="0" err="1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Kepatuhan</a:t>
            </a:r>
            <a:r>
              <a:rPr lang="en-US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</a:rPr>
              <a:t> Global</a:t>
            </a:r>
          </a:p>
        </p:txBody>
      </p:sp>
      <p:sp>
        <p:nvSpPr>
          <p:cNvPr id="22" name="Text 17"/>
          <p:cNvSpPr/>
          <p:nvPr/>
        </p:nvSpPr>
        <p:spPr>
          <a:xfrm>
            <a:off x="1200507" y="7218878"/>
            <a:ext cx="12935545" cy="225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Memenuhi persyaratan audit dan regulasi pajak yang berbeda di setiap negara tempat MNC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beroperasi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E43E16C-60E3-A1DA-6470-70A09B62AFDA}"/>
              </a:ext>
            </a:extLst>
          </p:cNvPr>
          <p:cNvSpPr/>
          <p:nvPr/>
        </p:nvSpPr>
        <p:spPr>
          <a:xfrm>
            <a:off x="12869333" y="7680141"/>
            <a:ext cx="1642534" cy="433864"/>
          </a:xfrm>
          <a:prstGeom prst="roundRect">
            <a:avLst/>
          </a:prstGeom>
          <a:solidFill>
            <a:srgbClr val="090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2281DA8-90AC-104A-A4DA-EF1FF1D2A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F4FE9F08-C96B-E592-6681-0ADF5E23EA41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A0A">
              <a:alpha val="80000"/>
            </a:srgbClr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AB848277-3D4C-6DA7-A623-2E502549D22D}"/>
              </a:ext>
            </a:extLst>
          </p:cNvPr>
          <p:cNvSpPr/>
          <p:nvPr/>
        </p:nvSpPr>
        <p:spPr>
          <a:xfrm>
            <a:off x="618173" y="679490"/>
            <a:ext cx="12249031" cy="581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Budaya sebagai Dasar Perbedaan Akuntansi</a:t>
            </a:r>
            <a:endParaRPr lang="en-US" sz="365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08C17527-F6A0-8D09-4912-C250F0B8AC5E}"/>
              </a:ext>
            </a:extLst>
          </p:cNvPr>
          <p:cNvSpPr/>
          <p:nvPr/>
        </p:nvSpPr>
        <p:spPr>
          <a:xfrm>
            <a:off x="618173" y="1525428"/>
            <a:ext cx="13394055" cy="551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Model Gray &amp; Hofstede menyoroti bagaimana dimensi budaya suatu negara secara fundamental membentuk sistem akuntansi yang mereka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pilih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</a:p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dan terapkan.</a:t>
            </a:r>
            <a:endParaRPr lang="en-US" sz="16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431B11B7-0909-D0D1-3A2E-C4870154F9BC}"/>
              </a:ext>
            </a:extLst>
          </p:cNvPr>
          <p:cNvSpPr/>
          <p:nvPr/>
        </p:nvSpPr>
        <p:spPr>
          <a:xfrm>
            <a:off x="618173" y="2234167"/>
            <a:ext cx="232410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Individualisme</a:t>
            </a:r>
            <a:endParaRPr lang="en-US" sz="1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1766A77F-DD96-C289-F769-C0E73AF8C9AB}"/>
              </a:ext>
            </a:extLst>
          </p:cNvPr>
          <p:cNvSpPr/>
          <p:nvPr/>
        </p:nvSpPr>
        <p:spPr>
          <a:xfrm>
            <a:off x="618173" y="2650450"/>
            <a:ext cx="6481643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Penekanan pada pilihan pribadi</a:t>
            </a:r>
            <a:endParaRPr lang="en-US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326F7208-B46F-49B3-41FD-F2194BDBF293}"/>
              </a:ext>
            </a:extLst>
          </p:cNvPr>
          <p:cNvSpPr/>
          <p:nvPr/>
        </p:nvSpPr>
        <p:spPr>
          <a:xfrm>
            <a:off x="618173" y="2994898"/>
            <a:ext cx="6481643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dirty="0" err="1">
                <a:solidFill>
                  <a:srgbClr val="FFE5E5"/>
                </a:solidFill>
                <a:latin typeface="DM Sans" pitchFamily="34" charset="0"/>
              </a:rPr>
              <a:t>Pelaporan</a:t>
            </a:r>
            <a:r>
              <a:rPr lang="en-US" dirty="0">
                <a:solidFill>
                  <a:srgbClr val="FFE5E5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FFE5E5"/>
                </a:solidFill>
                <a:latin typeface="DM Sans" pitchFamily="34" charset="0"/>
              </a:rPr>
              <a:t>terdesentralisasi</a:t>
            </a:r>
            <a:endParaRPr lang="en-US" dirty="0">
              <a:solidFill>
                <a:srgbClr val="FFE5E5"/>
              </a:solidFill>
              <a:latin typeface="DM Sans" pitchFamily="34" charset="0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ABBB1D6F-3D5F-D702-686A-8331E6753DCC}"/>
              </a:ext>
            </a:extLst>
          </p:cNvPr>
          <p:cNvSpPr/>
          <p:nvPr/>
        </p:nvSpPr>
        <p:spPr>
          <a:xfrm>
            <a:off x="7538204" y="2234167"/>
            <a:ext cx="232410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Keseragaman</a:t>
            </a:r>
            <a:endParaRPr lang="en-US" sz="18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7D7F9D16-BC3A-8CFA-01FF-EA2F0E887788}"/>
              </a:ext>
            </a:extLst>
          </p:cNvPr>
          <p:cNvSpPr/>
          <p:nvPr/>
        </p:nvSpPr>
        <p:spPr>
          <a:xfrm>
            <a:off x="7538204" y="2650450"/>
            <a:ext cx="6481643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dirty="0" err="1">
                <a:solidFill>
                  <a:srgbClr val="FFE5E5"/>
                </a:solidFill>
                <a:latin typeface="DM Sans" pitchFamily="34" charset="0"/>
              </a:rPr>
              <a:t>Aturan</a:t>
            </a:r>
            <a:r>
              <a:rPr lang="en-US" dirty="0">
                <a:solidFill>
                  <a:srgbClr val="FFE5E5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FFE5E5"/>
                </a:solidFill>
                <a:latin typeface="DM Sans" pitchFamily="34" charset="0"/>
              </a:rPr>
              <a:t>terstandardisasi</a:t>
            </a:r>
            <a:endParaRPr lang="en-US" dirty="0">
              <a:solidFill>
                <a:srgbClr val="FFE5E5"/>
              </a:solidFill>
              <a:latin typeface="DM Sans" pitchFamily="34" charset="0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64962F8B-F63D-0293-93EA-8A0C20599D7E}"/>
              </a:ext>
            </a:extLst>
          </p:cNvPr>
          <p:cNvSpPr/>
          <p:nvPr/>
        </p:nvSpPr>
        <p:spPr>
          <a:xfrm>
            <a:off x="7538204" y="2994898"/>
            <a:ext cx="6481643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200"/>
              </a:lnSpc>
              <a:buSzPct val="100000"/>
              <a:buChar char="•"/>
            </a:pPr>
            <a:r>
              <a:rPr lang="en-US" dirty="0" err="1">
                <a:solidFill>
                  <a:srgbClr val="FFE5E5"/>
                </a:solidFill>
                <a:latin typeface="DM Sans" pitchFamily="34" charset="0"/>
              </a:rPr>
              <a:t>Kepatuhan</a:t>
            </a:r>
            <a:r>
              <a:rPr lang="en-US" dirty="0">
                <a:solidFill>
                  <a:srgbClr val="FFE5E5"/>
                </a:solidFill>
                <a:latin typeface="DM Sans" pitchFamily="34" charset="0"/>
              </a:rPr>
              <a:t> </a:t>
            </a:r>
            <a:r>
              <a:rPr lang="en-US" dirty="0" err="1">
                <a:solidFill>
                  <a:srgbClr val="FFE5E5"/>
                </a:solidFill>
                <a:latin typeface="DM Sans" pitchFamily="34" charset="0"/>
              </a:rPr>
              <a:t>terpusat</a:t>
            </a:r>
            <a:endParaRPr lang="en-US" dirty="0">
              <a:solidFill>
                <a:srgbClr val="FFE5E5"/>
              </a:solidFill>
              <a:latin typeface="DM Sans" pitchFamily="34" charset="0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59A36A9C-6268-BC70-3FF5-3DBF2C59D8AC}"/>
              </a:ext>
            </a:extLst>
          </p:cNvPr>
          <p:cNvSpPr/>
          <p:nvPr/>
        </p:nvSpPr>
        <p:spPr>
          <a:xfrm>
            <a:off x="618173" y="3538061"/>
            <a:ext cx="13394055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Model Gray mengaitkan nilai-nilai budaya ini dengan praktik akuntansi:</a:t>
            </a:r>
            <a:endParaRPr lang="en-US" sz="1100" dirty="0"/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9016F2AC-6939-376F-7AC4-3F929FBAFA3F}"/>
              </a:ext>
            </a:extLst>
          </p:cNvPr>
          <p:cNvSpPr/>
          <p:nvPr/>
        </p:nvSpPr>
        <p:spPr>
          <a:xfrm>
            <a:off x="618173" y="3962876"/>
            <a:ext cx="13394055" cy="1077992"/>
          </a:xfrm>
          <a:prstGeom prst="roundRect">
            <a:avLst>
              <a:gd name="adj" fmla="val 6882"/>
            </a:avLst>
          </a:prstGeom>
          <a:solidFill>
            <a:srgbClr val="0A0A0A">
              <a:alpha val="95000"/>
            </a:srgbClr>
          </a:solidFill>
          <a:ln w="2286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14" name="Shape 11">
            <a:extLst>
              <a:ext uri="{FF2B5EF4-FFF2-40B4-BE49-F238E27FC236}">
                <a16:creationId xmlns:a16="http://schemas.microsoft.com/office/drawing/2014/main" id="{FA1F82EF-D5BA-A186-901E-955A35225C31}"/>
              </a:ext>
            </a:extLst>
          </p:cNvPr>
          <p:cNvSpPr/>
          <p:nvPr/>
        </p:nvSpPr>
        <p:spPr>
          <a:xfrm>
            <a:off x="641033" y="3985736"/>
            <a:ext cx="706517" cy="1032272"/>
          </a:xfrm>
          <a:prstGeom prst="roundRect">
            <a:avLst>
              <a:gd name="adj" fmla="val 6618"/>
            </a:avLst>
          </a:prstGeom>
          <a:solidFill>
            <a:srgbClr val="740B0B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BCDC8D25-C301-3BA0-BECE-9D31341060B6}"/>
              </a:ext>
            </a:extLst>
          </p:cNvPr>
          <p:cNvSpPr/>
          <p:nvPr/>
        </p:nvSpPr>
        <p:spPr>
          <a:xfrm>
            <a:off x="857964" y="4336256"/>
            <a:ext cx="264914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1</a:t>
            </a:r>
            <a:endParaRPr lang="en-US" sz="2050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8F3A6674-66F9-407A-1C1B-C12624B35600}"/>
              </a:ext>
            </a:extLst>
          </p:cNvPr>
          <p:cNvSpPr/>
          <p:nvPr/>
        </p:nvSpPr>
        <p:spPr>
          <a:xfrm>
            <a:off x="1524119" y="4162306"/>
            <a:ext cx="232410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Konservatisme</a:t>
            </a:r>
            <a:endParaRPr lang="en-US" sz="1800" dirty="0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6130BB89-2DA1-22C3-A89D-4CA897E72943}"/>
              </a:ext>
            </a:extLst>
          </p:cNvPr>
          <p:cNvSpPr/>
          <p:nvPr/>
        </p:nvSpPr>
        <p:spPr>
          <a:xfrm>
            <a:off x="1524119" y="4558784"/>
            <a:ext cx="12465248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Preferensi untuk berhati-hati dalam pengukuran, berhubungan dengan Tingkat </a:t>
            </a:r>
            <a:r>
              <a:rPr lang="en-US" sz="1600" b="1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Penghindaran Ketidakpastian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yang tinggi (mis. Jerman).</a:t>
            </a:r>
            <a:endParaRPr lang="en-US" sz="1600" dirty="0"/>
          </a:p>
        </p:txBody>
      </p:sp>
      <p:sp>
        <p:nvSpPr>
          <p:cNvPr id="18" name="Shape 15">
            <a:extLst>
              <a:ext uri="{FF2B5EF4-FFF2-40B4-BE49-F238E27FC236}">
                <a16:creationId xmlns:a16="http://schemas.microsoft.com/office/drawing/2014/main" id="{4A335070-954B-940D-5A9F-413BFC8D2BDE}"/>
              </a:ext>
            </a:extLst>
          </p:cNvPr>
          <p:cNvSpPr/>
          <p:nvPr/>
        </p:nvSpPr>
        <p:spPr>
          <a:xfrm>
            <a:off x="618173" y="5217438"/>
            <a:ext cx="13394055" cy="1077992"/>
          </a:xfrm>
          <a:prstGeom prst="roundRect">
            <a:avLst>
              <a:gd name="adj" fmla="val 6882"/>
            </a:avLst>
          </a:prstGeom>
          <a:solidFill>
            <a:srgbClr val="0A0A0A">
              <a:alpha val="95000"/>
            </a:srgbClr>
          </a:solidFill>
          <a:ln w="2286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19" name="Shape 16">
            <a:extLst>
              <a:ext uri="{FF2B5EF4-FFF2-40B4-BE49-F238E27FC236}">
                <a16:creationId xmlns:a16="http://schemas.microsoft.com/office/drawing/2014/main" id="{A924160D-6D49-1605-9881-E60991D8C435}"/>
              </a:ext>
            </a:extLst>
          </p:cNvPr>
          <p:cNvSpPr/>
          <p:nvPr/>
        </p:nvSpPr>
        <p:spPr>
          <a:xfrm>
            <a:off x="641033" y="5240298"/>
            <a:ext cx="706517" cy="1032272"/>
          </a:xfrm>
          <a:prstGeom prst="roundRect">
            <a:avLst>
              <a:gd name="adj" fmla="val 6618"/>
            </a:avLst>
          </a:prstGeom>
          <a:solidFill>
            <a:srgbClr val="740B0B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20" name="Text 17">
            <a:extLst>
              <a:ext uri="{FF2B5EF4-FFF2-40B4-BE49-F238E27FC236}">
                <a16:creationId xmlns:a16="http://schemas.microsoft.com/office/drawing/2014/main" id="{4030F8D7-D85A-BC00-E426-832FF6EADBF0}"/>
              </a:ext>
            </a:extLst>
          </p:cNvPr>
          <p:cNvSpPr/>
          <p:nvPr/>
        </p:nvSpPr>
        <p:spPr>
          <a:xfrm>
            <a:off x="857964" y="5590818"/>
            <a:ext cx="264914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2</a:t>
            </a:r>
            <a:endParaRPr lang="en-US" sz="2050" dirty="0"/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554F6C51-F442-673F-00BB-D54FB9DE881E}"/>
              </a:ext>
            </a:extLst>
          </p:cNvPr>
          <p:cNvSpPr/>
          <p:nvPr/>
        </p:nvSpPr>
        <p:spPr>
          <a:xfrm>
            <a:off x="1524119" y="5416867"/>
            <a:ext cx="232410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Kerahasiaan</a:t>
            </a:r>
            <a:endParaRPr lang="en-US" sz="1800" dirty="0"/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28BD0327-8A47-0713-EF8F-510ABB2EB7B9}"/>
              </a:ext>
            </a:extLst>
          </p:cNvPr>
          <p:cNvSpPr/>
          <p:nvPr/>
        </p:nvSpPr>
        <p:spPr>
          <a:xfrm>
            <a:off x="1524119" y="5813346"/>
            <a:ext cx="12465248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Rendahnya pengungkapan kepada publik, berhubungan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dengan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 Jarak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Kekuasaan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 yang tinggi (mis. negara-negara Asia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tertentu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).</a:t>
            </a:r>
          </a:p>
        </p:txBody>
      </p:sp>
      <p:sp>
        <p:nvSpPr>
          <p:cNvPr id="23" name="Shape 20">
            <a:extLst>
              <a:ext uri="{FF2B5EF4-FFF2-40B4-BE49-F238E27FC236}">
                <a16:creationId xmlns:a16="http://schemas.microsoft.com/office/drawing/2014/main" id="{255A51C9-EA36-6121-587F-76AAC5387ACD}"/>
              </a:ext>
            </a:extLst>
          </p:cNvPr>
          <p:cNvSpPr/>
          <p:nvPr/>
        </p:nvSpPr>
        <p:spPr>
          <a:xfrm>
            <a:off x="618173" y="6471999"/>
            <a:ext cx="13394055" cy="1077992"/>
          </a:xfrm>
          <a:prstGeom prst="roundRect">
            <a:avLst>
              <a:gd name="adj" fmla="val 6882"/>
            </a:avLst>
          </a:prstGeom>
          <a:solidFill>
            <a:srgbClr val="0A0A0A">
              <a:alpha val="95000"/>
            </a:srgbClr>
          </a:solidFill>
          <a:ln w="2286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24" name="Shape 21">
            <a:extLst>
              <a:ext uri="{FF2B5EF4-FFF2-40B4-BE49-F238E27FC236}">
                <a16:creationId xmlns:a16="http://schemas.microsoft.com/office/drawing/2014/main" id="{38194817-7BE9-05B2-0AC3-DA17CEF7182A}"/>
              </a:ext>
            </a:extLst>
          </p:cNvPr>
          <p:cNvSpPr/>
          <p:nvPr/>
        </p:nvSpPr>
        <p:spPr>
          <a:xfrm>
            <a:off x="641033" y="6494859"/>
            <a:ext cx="706517" cy="1032272"/>
          </a:xfrm>
          <a:prstGeom prst="roundRect">
            <a:avLst>
              <a:gd name="adj" fmla="val 6618"/>
            </a:avLst>
          </a:prstGeom>
          <a:solidFill>
            <a:srgbClr val="740B0B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25" name="Text 22">
            <a:extLst>
              <a:ext uri="{FF2B5EF4-FFF2-40B4-BE49-F238E27FC236}">
                <a16:creationId xmlns:a16="http://schemas.microsoft.com/office/drawing/2014/main" id="{E0273B14-0FE8-5217-295A-10D1A951236F}"/>
              </a:ext>
            </a:extLst>
          </p:cNvPr>
          <p:cNvSpPr/>
          <p:nvPr/>
        </p:nvSpPr>
        <p:spPr>
          <a:xfrm>
            <a:off x="857964" y="6845379"/>
            <a:ext cx="264914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3</a:t>
            </a:r>
            <a:endParaRPr lang="en-US" sz="2050" dirty="0"/>
          </a:p>
        </p:txBody>
      </p:sp>
      <p:sp>
        <p:nvSpPr>
          <p:cNvPr id="26" name="Text 23">
            <a:extLst>
              <a:ext uri="{FF2B5EF4-FFF2-40B4-BE49-F238E27FC236}">
                <a16:creationId xmlns:a16="http://schemas.microsoft.com/office/drawing/2014/main" id="{9B9AEC6E-9D85-8362-D0F5-B3C988C1AF3C}"/>
              </a:ext>
            </a:extLst>
          </p:cNvPr>
          <p:cNvSpPr/>
          <p:nvPr/>
        </p:nvSpPr>
        <p:spPr>
          <a:xfrm>
            <a:off x="1524119" y="6671429"/>
            <a:ext cx="2324100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Keseragaman</a:t>
            </a:r>
            <a:endParaRPr lang="en-US" sz="1800" dirty="0"/>
          </a:p>
        </p:txBody>
      </p:sp>
      <p:sp>
        <p:nvSpPr>
          <p:cNvPr id="27" name="Text 24">
            <a:extLst>
              <a:ext uri="{FF2B5EF4-FFF2-40B4-BE49-F238E27FC236}">
                <a16:creationId xmlns:a16="http://schemas.microsoft.com/office/drawing/2014/main" id="{6DCEA406-244C-286B-B223-4747F55F152A}"/>
              </a:ext>
            </a:extLst>
          </p:cNvPr>
          <p:cNvSpPr/>
          <p:nvPr/>
        </p:nvSpPr>
        <p:spPr>
          <a:xfrm>
            <a:off x="1524119" y="7067907"/>
            <a:ext cx="12465248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Kepatuhan ketat pada aturan, berhubungan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dengan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Kolektivisme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 yang tinggi dan peran negara kuat (mis.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</a:rPr>
              <a:t>Prancis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0346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BE1326C-A29C-3972-726A-223F11000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A913F48-FDD7-F6FE-97E0-826C66D0AAC3}"/>
              </a:ext>
            </a:extLst>
          </p:cNvPr>
          <p:cNvSpPr/>
          <p:nvPr/>
        </p:nvSpPr>
        <p:spPr>
          <a:xfrm>
            <a:off x="582573" y="701516"/>
            <a:ext cx="7978854" cy="1094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00" dirty="0">
                <a:solidFill>
                  <a:srgbClr val="FAEBEB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Tren Global: Konvergensi ke IFRS</a:t>
            </a:r>
            <a:endParaRPr lang="en-US" sz="34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C82CAE85-3979-18C1-99F6-1D501843FFCC}"/>
              </a:ext>
            </a:extLst>
          </p:cNvPr>
          <p:cNvSpPr/>
          <p:nvPr/>
        </p:nvSpPr>
        <p:spPr>
          <a:xfrm>
            <a:off x="582573" y="2046089"/>
            <a:ext cx="7978854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Untuk mengatasi keragaman dan meningkatkan efisiensi pasar modal, terjadi dorongan kuat menuju harmonisasi standar melalui Adopsi International Financial Reporting Standards (IFRS).</a:t>
            </a:r>
            <a:endParaRPr lang="en-US" sz="1400" dirty="0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206BB7BA-11DD-D58A-04C1-D1ED6D8709FF}"/>
              </a:ext>
            </a:extLst>
          </p:cNvPr>
          <p:cNvSpPr/>
          <p:nvPr/>
        </p:nvSpPr>
        <p:spPr>
          <a:xfrm>
            <a:off x="582573" y="2765703"/>
            <a:ext cx="3906202" cy="1550908"/>
          </a:xfrm>
          <a:prstGeom prst="roundRect">
            <a:avLst>
              <a:gd name="adj" fmla="val 7075"/>
            </a:avLst>
          </a:prstGeom>
          <a:solidFill>
            <a:srgbClr val="0A0A0A">
              <a:alpha val="95000"/>
            </a:srgbClr>
          </a:solidFill>
          <a:ln w="2286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4A9D1F8E-2B66-C7FA-B708-9E46C9BD06C0}"/>
              </a:ext>
            </a:extLst>
          </p:cNvPr>
          <p:cNvSpPr/>
          <p:nvPr/>
        </p:nvSpPr>
        <p:spPr>
          <a:xfrm>
            <a:off x="559713" y="2765703"/>
            <a:ext cx="91440" cy="1550908"/>
          </a:xfrm>
          <a:prstGeom prst="roundRect">
            <a:avLst>
              <a:gd name="adj" fmla="val 76457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B7C9C2EA-F3F5-F01C-5E2F-FB83E9CC3E1E}"/>
              </a:ext>
            </a:extLst>
          </p:cNvPr>
          <p:cNvSpPr/>
          <p:nvPr/>
        </p:nvSpPr>
        <p:spPr>
          <a:xfrm>
            <a:off x="840462" y="2955012"/>
            <a:ext cx="2590086" cy="273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Tujuan Utama IFRS</a:t>
            </a:r>
            <a:endParaRPr lang="en-US" sz="17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BFFEE7F2-C2AE-48FE-CE3B-F2233F4E7C9A}"/>
              </a:ext>
            </a:extLst>
          </p:cNvPr>
          <p:cNvSpPr/>
          <p:nvPr/>
        </p:nvSpPr>
        <p:spPr>
          <a:xfrm>
            <a:off x="840462" y="3328630"/>
            <a:ext cx="3459004" cy="798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050"/>
              </a:lnSpc>
              <a:buNone/>
            </a:pPr>
            <a:r>
              <a:rPr lang="en-US" sz="14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Menyediakan seperangkat standar akuntansi global yang berkualitas tinggi, dapat dipahami, dan dapat dibandingkan.</a:t>
            </a:r>
            <a:endParaRPr lang="en-US" sz="1400" dirty="0"/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55D6240F-9A3E-9F27-B680-C320184ED2D3}"/>
              </a:ext>
            </a:extLst>
          </p:cNvPr>
          <p:cNvSpPr/>
          <p:nvPr/>
        </p:nvSpPr>
        <p:spPr>
          <a:xfrm>
            <a:off x="4655225" y="2765703"/>
            <a:ext cx="3906202" cy="1550908"/>
          </a:xfrm>
          <a:prstGeom prst="roundRect">
            <a:avLst>
              <a:gd name="adj" fmla="val 7075"/>
            </a:avLst>
          </a:prstGeom>
          <a:solidFill>
            <a:srgbClr val="0A0A0A">
              <a:alpha val="95000"/>
            </a:srgbClr>
          </a:solidFill>
          <a:ln w="2286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4DEB8264-2124-3989-1240-54B0DC52CA69}"/>
              </a:ext>
            </a:extLst>
          </p:cNvPr>
          <p:cNvSpPr/>
          <p:nvPr/>
        </p:nvSpPr>
        <p:spPr>
          <a:xfrm>
            <a:off x="4632365" y="2765703"/>
            <a:ext cx="91440" cy="1550908"/>
          </a:xfrm>
          <a:prstGeom prst="roundRect">
            <a:avLst>
              <a:gd name="adj" fmla="val 76457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2243EE76-C22A-6D00-1201-4FD92C28FC51}"/>
              </a:ext>
            </a:extLst>
          </p:cNvPr>
          <p:cNvSpPr/>
          <p:nvPr/>
        </p:nvSpPr>
        <p:spPr>
          <a:xfrm>
            <a:off x="4913114" y="2955012"/>
            <a:ext cx="3456980" cy="273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Peningkatan Transparansi</a:t>
            </a:r>
            <a:endParaRPr lang="en-US" sz="17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6B83A47E-2052-00FE-22D5-F93187FB266D}"/>
              </a:ext>
            </a:extLst>
          </p:cNvPr>
          <p:cNvSpPr/>
          <p:nvPr/>
        </p:nvSpPr>
        <p:spPr>
          <a:xfrm>
            <a:off x="4913114" y="3328630"/>
            <a:ext cx="3459004" cy="798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50"/>
              </a:lnSpc>
            </a:pPr>
            <a:r>
              <a:rPr lang="en-US" sz="1400" dirty="0">
                <a:solidFill>
                  <a:srgbClr val="FFE5E5"/>
                </a:solidFill>
                <a:latin typeface="DM Sans" pitchFamily="34" charset="0"/>
              </a:rPr>
              <a:t>Memungkinkan investor di seluruh dunia membuat keputusan yang lebih tepat karena informasi keuangan lebih </a:t>
            </a:r>
            <a:r>
              <a:rPr lang="en-US" sz="1400" dirty="0" err="1">
                <a:solidFill>
                  <a:srgbClr val="FFE5E5"/>
                </a:solidFill>
                <a:latin typeface="DM Sans" pitchFamily="34" charset="0"/>
              </a:rPr>
              <a:t>seragam</a:t>
            </a:r>
            <a:r>
              <a:rPr lang="en-US" sz="1400" dirty="0">
                <a:solidFill>
                  <a:srgbClr val="FFE5E5"/>
                </a:solidFill>
                <a:latin typeface="DM Sans" pitchFamily="34" charset="0"/>
              </a:rPr>
              <a:t>.</a:t>
            </a: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67968523-044E-C159-D3C9-588D402637CE}"/>
              </a:ext>
            </a:extLst>
          </p:cNvPr>
          <p:cNvSpPr/>
          <p:nvPr/>
        </p:nvSpPr>
        <p:spPr>
          <a:xfrm>
            <a:off x="582573" y="4483060"/>
            <a:ext cx="3906202" cy="1550908"/>
          </a:xfrm>
          <a:prstGeom prst="roundRect">
            <a:avLst>
              <a:gd name="adj" fmla="val 7075"/>
            </a:avLst>
          </a:prstGeom>
          <a:solidFill>
            <a:srgbClr val="0A0A0A">
              <a:alpha val="95000"/>
            </a:srgbClr>
          </a:solidFill>
          <a:ln w="22860">
            <a:solidFill>
              <a:srgbClr val="8D2424"/>
            </a:solidFill>
            <a:prstDash val="solid"/>
          </a:ln>
        </p:spPr>
        <p:txBody>
          <a:bodyPr/>
          <a:lstStyle/>
          <a:p>
            <a:endParaRPr lang="en-ID"/>
          </a:p>
        </p:txBody>
      </p:sp>
      <p:sp>
        <p:nvSpPr>
          <p:cNvPr id="14" name="Shape 11">
            <a:extLst>
              <a:ext uri="{FF2B5EF4-FFF2-40B4-BE49-F238E27FC236}">
                <a16:creationId xmlns:a16="http://schemas.microsoft.com/office/drawing/2014/main" id="{9C126428-388F-DE6E-3F6A-2CFD52B15924}"/>
              </a:ext>
            </a:extLst>
          </p:cNvPr>
          <p:cNvSpPr/>
          <p:nvPr/>
        </p:nvSpPr>
        <p:spPr>
          <a:xfrm>
            <a:off x="559713" y="4483060"/>
            <a:ext cx="91440" cy="1550908"/>
          </a:xfrm>
          <a:prstGeom prst="roundRect">
            <a:avLst>
              <a:gd name="adj" fmla="val 76457"/>
            </a:avLst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0AE1D125-3522-8B37-538B-FF31955736E4}"/>
              </a:ext>
            </a:extLst>
          </p:cNvPr>
          <p:cNvSpPr/>
          <p:nvPr/>
        </p:nvSpPr>
        <p:spPr>
          <a:xfrm>
            <a:off x="840462" y="4672370"/>
            <a:ext cx="2190155" cy="273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Adopsi Global</a:t>
            </a:r>
            <a:endParaRPr lang="en-US" sz="1700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8AD409A5-3D08-6FE4-117F-BE62437354A6}"/>
              </a:ext>
            </a:extLst>
          </p:cNvPr>
          <p:cNvSpPr/>
          <p:nvPr/>
        </p:nvSpPr>
        <p:spPr>
          <a:xfrm>
            <a:off x="840462" y="5045988"/>
            <a:ext cx="3459004" cy="798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50"/>
              </a:lnSpc>
            </a:pPr>
            <a:r>
              <a:rPr lang="en-US" sz="1400" dirty="0">
                <a:solidFill>
                  <a:srgbClr val="FFE5E5"/>
                </a:solidFill>
                <a:latin typeface="DM Sans" pitchFamily="34" charset="0"/>
              </a:rPr>
              <a:t>IFRS telah diadopsi atau diizinkan di lebih dari 140 yurisdiksi, termasuk Uni Eropa, Australia, dan banyak negara Asia.</a:t>
            </a:r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B3EACF8A-3BB1-B937-575E-32EB68E61AE1}"/>
              </a:ext>
            </a:extLst>
          </p:cNvPr>
          <p:cNvSpPr/>
          <p:nvPr/>
        </p:nvSpPr>
        <p:spPr>
          <a:xfrm>
            <a:off x="832247" y="6408301"/>
            <a:ext cx="7729180" cy="53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Konvergensi IFRS merasionalisasi perbedaan akuntansi yang disebabkan oleh lingkungan hukum dan budaya yang berbeda.</a:t>
            </a:r>
            <a:endParaRPr lang="en-US" dirty="0"/>
          </a:p>
        </p:txBody>
      </p:sp>
      <p:sp>
        <p:nvSpPr>
          <p:cNvPr id="18" name="Shape 15">
            <a:extLst>
              <a:ext uri="{FF2B5EF4-FFF2-40B4-BE49-F238E27FC236}">
                <a16:creationId xmlns:a16="http://schemas.microsoft.com/office/drawing/2014/main" id="{9C1C29E3-9153-9B1C-EA32-DBF25118577C}"/>
              </a:ext>
            </a:extLst>
          </p:cNvPr>
          <p:cNvSpPr/>
          <p:nvPr/>
        </p:nvSpPr>
        <p:spPr>
          <a:xfrm>
            <a:off x="582573" y="6221135"/>
            <a:ext cx="22860" cy="906780"/>
          </a:xfrm>
          <a:prstGeom prst="rect">
            <a:avLst/>
          </a:prstGeom>
          <a:solidFill>
            <a:srgbClr val="C91313"/>
          </a:solidFill>
          <a:ln/>
        </p:spPr>
        <p:txBody>
          <a:bodyPr/>
          <a:lstStyle/>
          <a:p>
            <a:endParaRPr lang="en-ID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B80D01C8-D996-A3B1-73BA-5DF682D63F47}"/>
              </a:ext>
            </a:extLst>
          </p:cNvPr>
          <p:cNvSpPr/>
          <p:nvPr/>
        </p:nvSpPr>
        <p:spPr>
          <a:xfrm>
            <a:off x="582573" y="7315081"/>
            <a:ext cx="7978854" cy="532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Meskipun konvergensi, tantangan implementasi tetap ada, terutama yang </a:t>
            </a:r>
            <a:r>
              <a:rPr lang="en-US" sz="16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berkaitan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</a:p>
          <a:p>
            <a:pPr marL="0" indent="0" algn="l">
              <a:lnSpc>
                <a:spcPts val="1650"/>
              </a:lnSpc>
              <a:buNone/>
            </a:pPr>
            <a:r>
              <a:rPr lang="en-US" sz="1600" dirty="0" err="1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dengan</a:t>
            </a:r>
            <a:r>
              <a:rPr lang="en-US" sz="160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interpretasi lokal dan pengaruh pajak.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3485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1030</Words>
  <Application>Microsoft Office PowerPoint</Application>
  <PresentationFormat>Custom</PresentationFormat>
  <Paragraphs>117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DM Sans</vt:lpstr>
      <vt:lpstr>Arial</vt:lpstr>
      <vt:lpstr>Dela Gothic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organizer</cp:lastModifiedBy>
  <cp:revision>6</cp:revision>
  <dcterms:created xsi:type="dcterms:W3CDTF">2025-10-19T05:01:37Z</dcterms:created>
  <dcterms:modified xsi:type="dcterms:W3CDTF">2025-11-20T14:47:58Z</dcterms:modified>
</cp:coreProperties>
</file>