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Lst>
  <p:sldSz cx="18288000" cy="10287000"/>
  <p:notesSz cx="6858000" cy="9144000"/>
  <p:embeddedFontLst>
    <p:embeddedFont>
      <p:font typeface="Marykate" panose="020B0604020202020204" charset="0"/>
      <p:regular r:id="rId13"/>
    </p:embeddedFont>
    <p:embeddedFont>
      <p:font typeface="Unique" panose="020B0604020202020204" charset="0"/>
      <p:regular r:id="rId14"/>
    </p:embeddedFont>
    <p:embeddedFont>
      <p:font typeface="Vintii"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5.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7.svg"/><Relationship Id="rId12"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0.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rot="-5593216">
            <a:off x="-1780148" y="6518536"/>
            <a:ext cx="5312174" cy="5249498"/>
          </a:xfrm>
          <a:custGeom>
            <a:avLst/>
            <a:gdLst/>
            <a:ahLst/>
            <a:cxnLst/>
            <a:rect l="l" t="t" r="r" b="b"/>
            <a:pathLst>
              <a:path w="5312174" h="6071055">
                <a:moveTo>
                  <a:pt x="0" y="0"/>
                </a:moveTo>
                <a:lnTo>
                  <a:pt x="5312173" y="0"/>
                </a:lnTo>
                <a:lnTo>
                  <a:pt x="5312173" y="6071055"/>
                </a:lnTo>
                <a:lnTo>
                  <a:pt x="0" y="6071055"/>
                </a:lnTo>
                <a:lnTo>
                  <a:pt x="0" y="0"/>
                </a:lnTo>
                <a:close/>
              </a:path>
            </a:pathLst>
          </a:custGeom>
          <a:blipFill>
            <a:blip r:embed="rId2"/>
            <a:stretch>
              <a:fillRect/>
            </a:stretch>
          </a:blipFill>
        </p:spPr>
      </p:sp>
      <p:sp>
        <p:nvSpPr>
          <p:cNvPr id="3" name="Freeform 3"/>
          <p:cNvSpPr/>
          <p:nvPr/>
        </p:nvSpPr>
        <p:spPr>
          <a:xfrm rot="-5593216">
            <a:off x="14010667" y="-1791078"/>
            <a:ext cx="5312174" cy="6071055"/>
          </a:xfrm>
          <a:custGeom>
            <a:avLst/>
            <a:gdLst/>
            <a:ahLst/>
            <a:cxnLst/>
            <a:rect l="l" t="t" r="r" b="b"/>
            <a:pathLst>
              <a:path w="5312174" h="6071055">
                <a:moveTo>
                  <a:pt x="0" y="0"/>
                </a:moveTo>
                <a:lnTo>
                  <a:pt x="5312174" y="0"/>
                </a:lnTo>
                <a:lnTo>
                  <a:pt x="5312174" y="6071055"/>
                </a:lnTo>
                <a:lnTo>
                  <a:pt x="0" y="6071055"/>
                </a:lnTo>
                <a:lnTo>
                  <a:pt x="0" y="0"/>
                </a:lnTo>
                <a:close/>
              </a:path>
            </a:pathLst>
          </a:custGeom>
          <a:blipFill>
            <a:blip r:embed="rId2"/>
            <a:stretch>
              <a:fillRect/>
            </a:stretch>
          </a:blipFill>
        </p:spPr>
      </p:sp>
      <p:sp>
        <p:nvSpPr>
          <p:cNvPr id="4" name="Freeform 4"/>
          <p:cNvSpPr/>
          <p:nvPr/>
        </p:nvSpPr>
        <p:spPr>
          <a:xfrm rot="-8100000">
            <a:off x="15335691" y="2710682"/>
            <a:ext cx="2662126" cy="2747034"/>
          </a:xfrm>
          <a:custGeom>
            <a:avLst/>
            <a:gdLst/>
            <a:ahLst/>
            <a:cxnLst/>
            <a:rect l="l" t="t" r="r" b="b"/>
            <a:pathLst>
              <a:path w="2662126" h="2747034">
                <a:moveTo>
                  <a:pt x="0" y="0"/>
                </a:moveTo>
                <a:lnTo>
                  <a:pt x="2662126" y="0"/>
                </a:lnTo>
                <a:lnTo>
                  <a:pt x="2662126" y="2747034"/>
                </a:lnTo>
                <a:lnTo>
                  <a:pt x="0" y="27470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64743">
            <a:off x="-3939419" y="-8123799"/>
            <a:ext cx="11652341" cy="11652341"/>
          </a:xfrm>
          <a:custGeom>
            <a:avLst/>
            <a:gdLst/>
            <a:ahLst/>
            <a:cxnLst/>
            <a:rect l="l" t="t" r="r" b="b"/>
            <a:pathLst>
              <a:path w="11652341" h="11652341">
                <a:moveTo>
                  <a:pt x="0" y="0"/>
                </a:moveTo>
                <a:lnTo>
                  <a:pt x="11652342" y="0"/>
                </a:lnTo>
                <a:lnTo>
                  <a:pt x="11652342" y="11652342"/>
                </a:lnTo>
                <a:lnTo>
                  <a:pt x="0" y="11652342"/>
                </a:lnTo>
                <a:lnTo>
                  <a:pt x="0" y="0"/>
                </a:lnTo>
                <a:close/>
              </a:path>
            </a:pathLst>
          </a:custGeom>
          <a:blipFill>
            <a:blip r:embed="rId5"/>
            <a:stretch>
              <a:fillRect/>
            </a:stretch>
          </a:blipFill>
        </p:spPr>
      </p:sp>
      <p:grpSp>
        <p:nvGrpSpPr>
          <p:cNvPr id="6" name="Group 6"/>
          <p:cNvGrpSpPr/>
          <p:nvPr/>
        </p:nvGrpSpPr>
        <p:grpSpPr>
          <a:xfrm rot="5400000">
            <a:off x="1886752" y="2171772"/>
            <a:ext cx="1420060" cy="1420060"/>
            <a:chOff x="0" y="0"/>
            <a:chExt cx="1893413" cy="1893413"/>
          </a:xfrm>
        </p:grpSpPr>
        <p:sp>
          <p:nvSpPr>
            <p:cNvPr id="7" name="Freeform 7"/>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6"/>
              <a:stretch>
                <a:fillRect/>
              </a:stretch>
            </a:blipFill>
          </p:spPr>
        </p:sp>
        <p:grpSp>
          <p:nvGrpSpPr>
            <p:cNvPr id="8" name="Group 8"/>
            <p:cNvGrpSpPr/>
            <p:nvPr/>
          </p:nvGrpSpPr>
          <p:grpSpPr>
            <a:xfrm>
              <a:off x="839799" y="527514"/>
              <a:ext cx="213816" cy="2138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1" name="Group 11"/>
            <p:cNvGrpSpPr/>
            <p:nvPr/>
          </p:nvGrpSpPr>
          <p:grpSpPr>
            <a:xfrm>
              <a:off x="839799" y="1152084"/>
              <a:ext cx="213816" cy="2138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14" name="Group 14"/>
          <p:cNvGrpSpPr/>
          <p:nvPr/>
        </p:nvGrpSpPr>
        <p:grpSpPr>
          <a:xfrm rot="5400000">
            <a:off x="1840110" y="6695168"/>
            <a:ext cx="1420060" cy="1420060"/>
            <a:chOff x="0" y="0"/>
            <a:chExt cx="1893413" cy="1893413"/>
          </a:xfrm>
        </p:grpSpPr>
        <p:sp>
          <p:nvSpPr>
            <p:cNvPr id="15" name="Freeform 15"/>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6"/>
              <a:stretch>
                <a:fillRect/>
              </a:stretch>
            </a:blipFill>
          </p:spPr>
        </p:sp>
        <p:grpSp>
          <p:nvGrpSpPr>
            <p:cNvPr id="16" name="Group 16"/>
            <p:cNvGrpSpPr/>
            <p:nvPr/>
          </p:nvGrpSpPr>
          <p:grpSpPr>
            <a:xfrm>
              <a:off x="839799" y="527514"/>
              <a:ext cx="213816" cy="2138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839799" y="1152084"/>
              <a:ext cx="213816" cy="2138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sp>
        <p:nvSpPr>
          <p:cNvPr id="22" name="Freeform 22"/>
          <p:cNvSpPr/>
          <p:nvPr/>
        </p:nvSpPr>
        <p:spPr>
          <a:xfrm>
            <a:off x="2347021" y="3858660"/>
            <a:ext cx="522843" cy="505732"/>
          </a:xfrm>
          <a:custGeom>
            <a:avLst/>
            <a:gdLst/>
            <a:ahLst/>
            <a:cxnLst/>
            <a:rect l="l" t="t" r="r" b="b"/>
            <a:pathLst>
              <a:path w="522843" h="505732">
                <a:moveTo>
                  <a:pt x="0" y="0"/>
                </a:moveTo>
                <a:lnTo>
                  <a:pt x="522843" y="0"/>
                </a:lnTo>
                <a:lnTo>
                  <a:pt x="522843" y="505732"/>
                </a:lnTo>
                <a:lnTo>
                  <a:pt x="0" y="505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2347021" y="4544109"/>
            <a:ext cx="522843" cy="505732"/>
          </a:xfrm>
          <a:custGeom>
            <a:avLst/>
            <a:gdLst/>
            <a:ahLst/>
            <a:cxnLst/>
            <a:rect l="l" t="t" r="r" b="b"/>
            <a:pathLst>
              <a:path w="522843" h="505732">
                <a:moveTo>
                  <a:pt x="0" y="0"/>
                </a:moveTo>
                <a:lnTo>
                  <a:pt x="522843" y="0"/>
                </a:lnTo>
                <a:lnTo>
                  <a:pt x="522843" y="505732"/>
                </a:lnTo>
                <a:lnTo>
                  <a:pt x="0" y="505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2347021" y="5229557"/>
            <a:ext cx="522843" cy="505732"/>
          </a:xfrm>
          <a:custGeom>
            <a:avLst/>
            <a:gdLst/>
            <a:ahLst/>
            <a:cxnLst/>
            <a:rect l="l" t="t" r="r" b="b"/>
            <a:pathLst>
              <a:path w="522843" h="505732">
                <a:moveTo>
                  <a:pt x="0" y="0"/>
                </a:moveTo>
                <a:lnTo>
                  <a:pt x="522843" y="0"/>
                </a:lnTo>
                <a:lnTo>
                  <a:pt x="522843" y="505732"/>
                </a:lnTo>
                <a:lnTo>
                  <a:pt x="0" y="505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a:off x="2347021" y="5915005"/>
            <a:ext cx="522843" cy="505732"/>
          </a:xfrm>
          <a:custGeom>
            <a:avLst/>
            <a:gdLst/>
            <a:ahLst/>
            <a:cxnLst/>
            <a:rect l="l" t="t" r="r" b="b"/>
            <a:pathLst>
              <a:path w="522843" h="505732">
                <a:moveTo>
                  <a:pt x="0" y="0"/>
                </a:moveTo>
                <a:lnTo>
                  <a:pt x="522843" y="0"/>
                </a:lnTo>
                <a:lnTo>
                  <a:pt x="522843" y="505732"/>
                </a:lnTo>
                <a:lnTo>
                  <a:pt x="0" y="505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TextBox 26"/>
          <p:cNvSpPr txBox="1"/>
          <p:nvPr/>
        </p:nvSpPr>
        <p:spPr>
          <a:xfrm>
            <a:off x="4096891" y="3209996"/>
            <a:ext cx="10094219" cy="3613014"/>
          </a:xfrm>
          <a:prstGeom prst="rect">
            <a:avLst/>
          </a:prstGeom>
        </p:spPr>
        <p:txBody>
          <a:bodyPr lIns="0" tIns="0" rIns="0" bIns="0" rtlCol="0" anchor="t">
            <a:spAutoFit/>
          </a:bodyPr>
          <a:lstStyle/>
          <a:p>
            <a:pPr algn="ctr">
              <a:lnSpc>
                <a:spcPts val="6863"/>
              </a:lnSpc>
            </a:pPr>
            <a:r>
              <a:rPr lang="en-US" sz="6239">
                <a:solidFill>
                  <a:srgbClr val="3A3E61"/>
                </a:solidFill>
                <a:latin typeface="Unique"/>
                <a:ea typeface="Unique"/>
                <a:cs typeface="Unique"/>
                <a:sym typeface="Unique"/>
              </a:rPr>
              <a:t>DIMENSI AKUNTANSI DAN PENGENDALIAN INTERNASIONAL, DAN BISNIS INTERNASIONAL DAN STRATEGI MULTINASIONAL</a:t>
            </a:r>
          </a:p>
        </p:txBody>
      </p:sp>
      <p:sp>
        <p:nvSpPr>
          <p:cNvPr id="27" name="TextBox 27"/>
          <p:cNvSpPr txBox="1"/>
          <p:nvPr/>
        </p:nvSpPr>
        <p:spPr>
          <a:xfrm>
            <a:off x="3655805" y="7072210"/>
            <a:ext cx="10974595" cy="2077492"/>
          </a:xfrm>
          <a:prstGeom prst="rect">
            <a:avLst/>
          </a:prstGeom>
        </p:spPr>
        <p:txBody>
          <a:bodyPr wrap="square" lIns="0" tIns="0" rIns="0" bIns="0" rtlCol="0" anchor="t">
            <a:spAutoFit/>
          </a:bodyPr>
          <a:lstStyle/>
          <a:p>
            <a:pPr>
              <a:lnSpc>
                <a:spcPts val="5406"/>
              </a:lnSpc>
            </a:pPr>
            <a:r>
              <a:rPr lang="en-US" sz="4914" dirty="0">
                <a:solidFill>
                  <a:srgbClr val="3A3E61"/>
                </a:solidFill>
                <a:latin typeface="Vintii"/>
                <a:ea typeface="Vintii"/>
                <a:cs typeface="Vintii"/>
                <a:sym typeface="Vintii"/>
              </a:rPr>
              <a:t>Oleh 				 : Nissa </a:t>
            </a:r>
            <a:r>
              <a:rPr lang="en-US" sz="4914" dirty="0" err="1">
                <a:solidFill>
                  <a:srgbClr val="3A3E61"/>
                </a:solidFill>
                <a:latin typeface="Vintii"/>
                <a:ea typeface="Vintii"/>
                <a:cs typeface="Vintii"/>
                <a:sym typeface="Vintii"/>
              </a:rPr>
              <a:t>Oktaviani</a:t>
            </a:r>
            <a:r>
              <a:rPr lang="en-US" sz="4914" dirty="0">
                <a:solidFill>
                  <a:srgbClr val="3A3E61"/>
                </a:solidFill>
                <a:latin typeface="Vintii"/>
                <a:ea typeface="Vintii"/>
                <a:cs typeface="Vintii"/>
                <a:sym typeface="Vintii"/>
              </a:rPr>
              <a:t> </a:t>
            </a:r>
          </a:p>
          <a:p>
            <a:pPr>
              <a:lnSpc>
                <a:spcPts val="5406"/>
              </a:lnSpc>
            </a:pPr>
            <a:r>
              <a:rPr lang="en-US" sz="4914" dirty="0" err="1">
                <a:solidFill>
                  <a:srgbClr val="3A3E61"/>
                </a:solidFill>
                <a:latin typeface="Vintii"/>
                <a:ea typeface="Vintii"/>
                <a:cs typeface="Vintii"/>
                <a:sym typeface="Vintii"/>
              </a:rPr>
              <a:t>Nomor</a:t>
            </a:r>
            <a:r>
              <a:rPr lang="en-US" sz="4914" dirty="0">
                <a:solidFill>
                  <a:srgbClr val="3A3E61"/>
                </a:solidFill>
                <a:latin typeface="Vintii"/>
                <a:ea typeface="Vintii"/>
                <a:cs typeface="Vintii"/>
                <a:sym typeface="Vintii"/>
              </a:rPr>
              <a:t> </a:t>
            </a:r>
            <a:r>
              <a:rPr lang="en-US" sz="4914" dirty="0" err="1">
                <a:solidFill>
                  <a:srgbClr val="3A3E61"/>
                </a:solidFill>
                <a:latin typeface="Vintii"/>
                <a:ea typeface="Vintii"/>
                <a:cs typeface="Vintii"/>
                <a:sym typeface="Vintii"/>
              </a:rPr>
              <a:t>Pokok</a:t>
            </a:r>
            <a:r>
              <a:rPr lang="en-US" sz="4914" dirty="0">
                <a:solidFill>
                  <a:srgbClr val="3A3E61"/>
                </a:solidFill>
                <a:latin typeface="Vintii"/>
                <a:ea typeface="Vintii"/>
                <a:cs typeface="Vintii"/>
                <a:sym typeface="Vintii"/>
              </a:rPr>
              <a:t> </a:t>
            </a:r>
            <a:r>
              <a:rPr lang="en-US" sz="4914" dirty="0" err="1">
                <a:solidFill>
                  <a:srgbClr val="3A3E61"/>
                </a:solidFill>
                <a:latin typeface="Vintii"/>
                <a:ea typeface="Vintii"/>
                <a:cs typeface="Vintii"/>
                <a:sym typeface="Vintii"/>
              </a:rPr>
              <a:t>mhs</a:t>
            </a:r>
            <a:r>
              <a:rPr lang="en-US" sz="4914" dirty="0">
                <a:solidFill>
                  <a:srgbClr val="3A3E61"/>
                </a:solidFill>
                <a:latin typeface="Vintii"/>
                <a:ea typeface="Vintii"/>
                <a:cs typeface="Vintii"/>
                <a:sym typeface="Vintii"/>
              </a:rPr>
              <a:t>  : 22340350013</a:t>
            </a:r>
          </a:p>
          <a:p>
            <a:pPr>
              <a:lnSpc>
                <a:spcPts val="5406"/>
              </a:lnSpc>
            </a:pPr>
            <a:r>
              <a:rPr lang="en-US" sz="4914" dirty="0">
                <a:solidFill>
                  <a:srgbClr val="3A3E61"/>
                </a:solidFill>
                <a:latin typeface="Vintii"/>
                <a:ea typeface="Vintii"/>
                <a:cs typeface="Vintii"/>
                <a:sym typeface="Vintii"/>
              </a:rPr>
              <a:t>Dosen </a:t>
            </a:r>
            <a:r>
              <a:rPr lang="en-US" sz="4914">
                <a:solidFill>
                  <a:srgbClr val="3A3E61"/>
                </a:solidFill>
                <a:latin typeface="Vintii"/>
                <a:ea typeface="Vintii"/>
                <a:cs typeface="Vintii"/>
                <a:sym typeface="Vintii"/>
              </a:rPr>
              <a:t>Pengampu</a:t>
            </a:r>
            <a:r>
              <a:rPr lang="en-US" sz="4914" dirty="0">
                <a:solidFill>
                  <a:srgbClr val="3A3E61"/>
                </a:solidFill>
                <a:latin typeface="Vintii"/>
                <a:ea typeface="Vintii"/>
                <a:cs typeface="Vintii"/>
                <a:sym typeface="Vintii"/>
              </a:rPr>
              <a:t>	 : Drs. Suyadi, Ak., </a:t>
            </a:r>
            <a:r>
              <a:rPr lang="en-US" sz="4914" dirty="0" err="1">
                <a:solidFill>
                  <a:srgbClr val="3A3E61"/>
                </a:solidFill>
                <a:latin typeface="Vintii"/>
                <a:ea typeface="Vintii"/>
                <a:cs typeface="Vintii"/>
                <a:sym typeface="Vintii"/>
              </a:rPr>
              <a:t>M.Com</a:t>
            </a:r>
            <a:endParaRPr lang="en-US" sz="4914" dirty="0">
              <a:solidFill>
                <a:srgbClr val="3A3E61"/>
              </a:solidFill>
              <a:latin typeface="Vintii"/>
              <a:ea typeface="Vintii"/>
              <a:cs typeface="Vintii"/>
              <a:sym typeface="Vintii"/>
            </a:endParaRPr>
          </a:p>
        </p:txBody>
      </p:sp>
      <p:sp>
        <p:nvSpPr>
          <p:cNvPr id="28" name="AutoShape 28"/>
          <p:cNvSpPr/>
          <p:nvPr/>
        </p:nvSpPr>
        <p:spPr>
          <a:xfrm flipV="1">
            <a:off x="15674602" y="0"/>
            <a:ext cx="2613398" cy="1028700"/>
          </a:xfrm>
          <a:prstGeom prst="line">
            <a:avLst/>
          </a:prstGeom>
          <a:ln w="76200" cap="rnd">
            <a:solidFill>
              <a:srgbClr val="9AA5DF"/>
            </a:solidFill>
            <a:prstDash val="sysDash"/>
            <a:headEnd type="none" w="sm" len="sm"/>
            <a:tailEnd type="none" w="sm" len="sm"/>
          </a:ln>
        </p:spPr>
      </p:sp>
      <p:sp>
        <p:nvSpPr>
          <p:cNvPr id="29" name="Freeform 29"/>
          <p:cNvSpPr/>
          <p:nvPr/>
        </p:nvSpPr>
        <p:spPr>
          <a:xfrm rot="-1764743">
            <a:off x="10637476" y="8869386"/>
            <a:ext cx="11652341" cy="10454795"/>
          </a:xfrm>
          <a:custGeom>
            <a:avLst/>
            <a:gdLst/>
            <a:ahLst/>
            <a:cxnLst/>
            <a:rect l="l" t="t" r="r" b="b"/>
            <a:pathLst>
              <a:path w="11652341" h="11652341">
                <a:moveTo>
                  <a:pt x="0" y="0"/>
                </a:moveTo>
                <a:lnTo>
                  <a:pt x="11652342" y="0"/>
                </a:lnTo>
                <a:lnTo>
                  <a:pt x="11652342" y="11652341"/>
                </a:lnTo>
                <a:lnTo>
                  <a:pt x="0" y="11652341"/>
                </a:lnTo>
                <a:lnTo>
                  <a:pt x="0" y="0"/>
                </a:lnTo>
                <a:close/>
              </a:path>
            </a:pathLst>
          </a:custGeom>
          <a:blipFill>
            <a:blip r:embed="rId5"/>
            <a:stretch>
              <a:fillRect/>
            </a:stretch>
          </a:blipFill>
        </p:spPr>
      </p:sp>
      <p:sp>
        <p:nvSpPr>
          <p:cNvPr id="30" name="AutoShape 30"/>
          <p:cNvSpPr/>
          <p:nvPr/>
        </p:nvSpPr>
        <p:spPr>
          <a:xfrm>
            <a:off x="15674602" y="9258300"/>
            <a:ext cx="2613398" cy="1028700"/>
          </a:xfrm>
          <a:prstGeom prst="line">
            <a:avLst/>
          </a:prstGeom>
          <a:ln w="76200" cap="rnd">
            <a:solidFill>
              <a:srgbClr val="9AA5DF"/>
            </a:solidFill>
            <a:prstDash val="sysDash"/>
            <a:headEnd type="none" w="sm" len="sm"/>
            <a:tailEnd type="none" w="sm" len="sm"/>
          </a:ln>
        </p:spPr>
      </p:sp>
      <p:sp>
        <p:nvSpPr>
          <p:cNvPr id="31" name="AutoShape 31"/>
          <p:cNvSpPr/>
          <p:nvPr/>
        </p:nvSpPr>
        <p:spPr>
          <a:xfrm flipH="1">
            <a:off x="0" y="9258300"/>
            <a:ext cx="2550140" cy="1028700"/>
          </a:xfrm>
          <a:prstGeom prst="line">
            <a:avLst/>
          </a:prstGeom>
          <a:ln w="76200" cap="rnd">
            <a:solidFill>
              <a:srgbClr val="9AA5DF"/>
            </a:solidFill>
            <a:prstDash val="sysDash"/>
            <a:headEnd type="none" w="sm" len="sm"/>
            <a:tailEnd type="none" w="sm" len="sm"/>
          </a:ln>
        </p:spPr>
      </p:sp>
      <p:sp>
        <p:nvSpPr>
          <p:cNvPr id="32" name="AutoShape 32"/>
          <p:cNvSpPr/>
          <p:nvPr/>
        </p:nvSpPr>
        <p:spPr>
          <a:xfrm flipH="1" flipV="1">
            <a:off x="0" y="0"/>
            <a:ext cx="2562741" cy="1064656"/>
          </a:xfrm>
          <a:prstGeom prst="line">
            <a:avLst/>
          </a:prstGeom>
          <a:ln w="76200" cap="rnd">
            <a:solidFill>
              <a:srgbClr val="9AA5DF"/>
            </a:solidFill>
            <a:prstDash val="sysDash"/>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rot="2025189">
            <a:off x="15794744" y="5386987"/>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3" name="Freeform 3"/>
          <p:cNvSpPr/>
          <p:nvPr/>
        </p:nvSpPr>
        <p:spPr>
          <a:xfrm>
            <a:off x="14202090" y="-1322495"/>
            <a:ext cx="5312174" cy="6071055"/>
          </a:xfrm>
          <a:custGeom>
            <a:avLst/>
            <a:gdLst/>
            <a:ahLst/>
            <a:cxnLst/>
            <a:rect l="l" t="t" r="r" b="b"/>
            <a:pathLst>
              <a:path w="5312174" h="6071055">
                <a:moveTo>
                  <a:pt x="0" y="0"/>
                </a:moveTo>
                <a:lnTo>
                  <a:pt x="5312174" y="0"/>
                </a:lnTo>
                <a:lnTo>
                  <a:pt x="5312174" y="6071055"/>
                </a:lnTo>
                <a:lnTo>
                  <a:pt x="0" y="6071055"/>
                </a:lnTo>
                <a:lnTo>
                  <a:pt x="0" y="0"/>
                </a:lnTo>
                <a:close/>
              </a:path>
            </a:pathLst>
          </a:custGeom>
          <a:blipFill>
            <a:blip r:embed="rId3"/>
            <a:stretch>
              <a:fillRect/>
            </a:stretch>
          </a:blipFill>
        </p:spPr>
      </p:sp>
      <p:sp>
        <p:nvSpPr>
          <p:cNvPr id="4" name="Freeform 4"/>
          <p:cNvSpPr/>
          <p:nvPr/>
        </p:nvSpPr>
        <p:spPr>
          <a:xfrm rot="2025189">
            <a:off x="-5688281" y="-467875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5" name="Freeform 5"/>
          <p:cNvSpPr/>
          <p:nvPr/>
        </p:nvSpPr>
        <p:spPr>
          <a:xfrm rot="-5593216">
            <a:off x="-1049628" y="6066657"/>
            <a:ext cx="5312174" cy="6071055"/>
          </a:xfrm>
          <a:custGeom>
            <a:avLst/>
            <a:gdLst/>
            <a:ahLst/>
            <a:cxnLst/>
            <a:rect l="l" t="t" r="r" b="b"/>
            <a:pathLst>
              <a:path w="5312174" h="6071055">
                <a:moveTo>
                  <a:pt x="0" y="0"/>
                </a:moveTo>
                <a:lnTo>
                  <a:pt x="5312173" y="0"/>
                </a:lnTo>
                <a:lnTo>
                  <a:pt x="5312173" y="6071055"/>
                </a:lnTo>
                <a:lnTo>
                  <a:pt x="0" y="6071055"/>
                </a:lnTo>
                <a:lnTo>
                  <a:pt x="0" y="0"/>
                </a:lnTo>
                <a:close/>
              </a:path>
            </a:pathLst>
          </a:custGeom>
          <a:blipFill>
            <a:blip r:embed="rId3"/>
            <a:stretch>
              <a:fillRect/>
            </a:stretch>
          </a:blipFill>
        </p:spPr>
      </p:sp>
      <p:grpSp>
        <p:nvGrpSpPr>
          <p:cNvPr id="6" name="Group 6"/>
          <p:cNvGrpSpPr/>
          <p:nvPr/>
        </p:nvGrpSpPr>
        <p:grpSpPr>
          <a:xfrm rot="5400000">
            <a:off x="503096" y="7910545"/>
            <a:ext cx="1853455" cy="1853455"/>
            <a:chOff x="0" y="0"/>
            <a:chExt cx="2471273" cy="2471273"/>
          </a:xfrm>
        </p:grpSpPr>
        <p:sp>
          <p:nvSpPr>
            <p:cNvPr id="7" name="Freeform 7"/>
            <p:cNvSpPr/>
            <p:nvPr/>
          </p:nvSpPr>
          <p:spPr>
            <a:xfrm>
              <a:off x="0" y="0"/>
              <a:ext cx="2471273" cy="2471273"/>
            </a:xfrm>
            <a:custGeom>
              <a:avLst/>
              <a:gdLst/>
              <a:ahLst/>
              <a:cxnLst/>
              <a:rect l="l" t="t" r="r" b="b"/>
              <a:pathLst>
                <a:path w="2471273" h="2471273">
                  <a:moveTo>
                    <a:pt x="0" y="0"/>
                  </a:moveTo>
                  <a:lnTo>
                    <a:pt x="2471273" y="0"/>
                  </a:lnTo>
                  <a:lnTo>
                    <a:pt x="2471273" y="2471273"/>
                  </a:lnTo>
                  <a:lnTo>
                    <a:pt x="0" y="2471273"/>
                  </a:lnTo>
                  <a:lnTo>
                    <a:pt x="0" y="0"/>
                  </a:lnTo>
                  <a:close/>
                </a:path>
              </a:pathLst>
            </a:custGeom>
            <a:blipFill>
              <a:blip r:embed="rId4"/>
              <a:stretch>
                <a:fillRect/>
              </a:stretch>
            </a:blipFill>
          </p:spPr>
        </p:sp>
        <p:grpSp>
          <p:nvGrpSpPr>
            <p:cNvPr id="8" name="Group 8"/>
            <p:cNvGrpSpPr/>
            <p:nvPr/>
          </p:nvGrpSpPr>
          <p:grpSpPr>
            <a:xfrm>
              <a:off x="1096101" y="688508"/>
              <a:ext cx="279071" cy="2790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96101" y="1503694"/>
              <a:ext cx="279071" cy="27907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14" name="Freeform 14"/>
          <p:cNvSpPr/>
          <p:nvPr/>
        </p:nvSpPr>
        <p:spPr>
          <a:xfrm rot="-5400000">
            <a:off x="5563590" y="-2333177"/>
            <a:ext cx="3266710" cy="11534244"/>
          </a:xfrm>
          <a:custGeom>
            <a:avLst/>
            <a:gdLst/>
            <a:ahLst/>
            <a:cxnLst/>
            <a:rect l="l" t="t" r="r" b="b"/>
            <a:pathLst>
              <a:path w="3266710" h="11534244">
                <a:moveTo>
                  <a:pt x="0" y="0"/>
                </a:moveTo>
                <a:lnTo>
                  <a:pt x="3266710" y="0"/>
                </a:lnTo>
                <a:lnTo>
                  <a:pt x="3266710" y="11534244"/>
                </a:lnTo>
                <a:lnTo>
                  <a:pt x="0" y="11534244"/>
                </a:lnTo>
                <a:lnTo>
                  <a:pt x="0" y="0"/>
                </a:lnTo>
                <a:close/>
              </a:path>
            </a:pathLst>
          </a:custGeom>
          <a:blipFill>
            <a:blip r:embed="rId5"/>
            <a:stretch>
              <a:fillRect l="-33326" r="-97944"/>
            </a:stretch>
          </a:blipFill>
        </p:spPr>
      </p:sp>
      <p:grpSp>
        <p:nvGrpSpPr>
          <p:cNvPr id="15" name="Group 15"/>
          <p:cNvGrpSpPr/>
          <p:nvPr/>
        </p:nvGrpSpPr>
        <p:grpSpPr>
          <a:xfrm>
            <a:off x="1609695" y="2029745"/>
            <a:ext cx="11174500" cy="2865551"/>
            <a:chOff x="0" y="0"/>
            <a:chExt cx="3159690" cy="810260"/>
          </a:xfrm>
        </p:grpSpPr>
        <p:sp>
          <p:nvSpPr>
            <p:cNvPr id="16" name="Freeform 16"/>
            <p:cNvSpPr/>
            <p:nvPr/>
          </p:nvSpPr>
          <p:spPr>
            <a:xfrm>
              <a:off x="0" y="0"/>
              <a:ext cx="3159690" cy="810260"/>
            </a:xfrm>
            <a:custGeom>
              <a:avLst/>
              <a:gdLst/>
              <a:ahLst/>
              <a:cxnLst/>
              <a:rect l="l" t="t" r="r" b="b"/>
              <a:pathLst>
                <a:path w="3159690" h="810260">
                  <a:moveTo>
                    <a:pt x="0" y="0"/>
                  </a:moveTo>
                  <a:lnTo>
                    <a:pt x="3159690" y="0"/>
                  </a:lnTo>
                  <a:lnTo>
                    <a:pt x="3159690" y="810260"/>
                  </a:lnTo>
                  <a:lnTo>
                    <a:pt x="0" y="810260"/>
                  </a:lnTo>
                  <a:close/>
                </a:path>
              </a:pathLst>
            </a:custGeom>
            <a:solidFill>
              <a:srgbClr val="DECA90">
                <a:alpha val="52941"/>
              </a:srgbClr>
            </a:solidFill>
          </p:spPr>
        </p:sp>
        <p:sp>
          <p:nvSpPr>
            <p:cNvPr id="17" name="TextBox 17"/>
            <p:cNvSpPr txBox="1"/>
            <p:nvPr/>
          </p:nvSpPr>
          <p:spPr>
            <a:xfrm>
              <a:off x="0" y="-47625"/>
              <a:ext cx="3159690" cy="857885"/>
            </a:xfrm>
            <a:prstGeom prst="rect">
              <a:avLst/>
            </a:prstGeom>
          </p:spPr>
          <p:txBody>
            <a:bodyPr lIns="50800" tIns="50800" rIns="50800" bIns="50800" rtlCol="0" anchor="ctr"/>
            <a:lstStyle/>
            <a:p>
              <a:pPr algn="ctr">
                <a:lnSpc>
                  <a:spcPts val="2485"/>
                </a:lnSpc>
              </a:pPr>
              <a:r>
                <a:rPr lang="en-US" sz="1775">
                  <a:solidFill>
                    <a:srgbClr val="FFFFFF">
                      <a:alpha val="52941"/>
                    </a:srgbClr>
                  </a:solidFill>
                  <a:latin typeface="Marykate"/>
                  <a:ea typeface="Marykate"/>
                  <a:cs typeface="Marykate"/>
                  <a:sym typeface="Marykate"/>
                </a:rPr>
                <a:t> </a:t>
              </a:r>
            </a:p>
          </p:txBody>
        </p:sp>
      </p:grpSp>
      <p:grpSp>
        <p:nvGrpSpPr>
          <p:cNvPr id="18" name="Group 18"/>
          <p:cNvGrpSpPr/>
          <p:nvPr/>
        </p:nvGrpSpPr>
        <p:grpSpPr>
          <a:xfrm rot="5400000">
            <a:off x="16185794" y="299493"/>
            <a:ext cx="1853455" cy="1853455"/>
            <a:chOff x="0" y="0"/>
            <a:chExt cx="2471273" cy="2471273"/>
          </a:xfrm>
        </p:grpSpPr>
        <p:sp>
          <p:nvSpPr>
            <p:cNvPr id="19" name="Freeform 19"/>
            <p:cNvSpPr/>
            <p:nvPr/>
          </p:nvSpPr>
          <p:spPr>
            <a:xfrm>
              <a:off x="0" y="0"/>
              <a:ext cx="2471273" cy="2471273"/>
            </a:xfrm>
            <a:custGeom>
              <a:avLst/>
              <a:gdLst/>
              <a:ahLst/>
              <a:cxnLst/>
              <a:rect l="l" t="t" r="r" b="b"/>
              <a:pathLst>
                <a:path w="2471273" h="2471273">
                  <a:moveTo>
                    <a:pt x="0" y="0"/>
                  </a:moveTo>
                  <a:lnTo>
                    <a:pt x="2471273" y="0"/>
                  </a:lnTo>
                  <a:lnTo>
                    <a:pt x="2471273" y="2471273"/>
                  </a:lnTo>
                  <a:lnTo>
                    <a:pt x="0" y="2471273"/>
                  </a:lnTo>
                  <a:lnTo>
                    <a:pt x="0" y="0"/>
                  </a:lnTo>
                  <a:close/>
                </a:path>
              </a:pathLst>
            </a:custGeom>
            <a:blipFill>
              <a:blip r:embed="rId4"/>
              <a:stretch>
                <a:fillRect/>
              </a:stretch>
            </a:blipFill>
          </p:spPr>
        </p:sp>
        <p:grpSp>
          <p:nvGrpSpPr>
            <p:cNvPr id="20" name="Group 20"/>
            <p:cNvGrpSpPr/>
            <p:nvPr/>
          </p:nvGrpSpPr>
          <p:grpSpPr>
            <a:xfrm>
              <a:off x="1096101" y="688508"/>
              <a:ext cx="279071" cy="27907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96101" y="1503694"/>
              <a:ext cx="279071" cy="27907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26" name="Group 26"/>
          <p:cNvGrpSpPr/>
          <p:nvPr/>
        </p:nvGrpSpPr>
        <p:grpSpPr>
          <a:xfrm>
            <a:off x="206693" y="0"/>
            <a:ext cx="592806" cy="2562077"/>
            <a:chOff x="0" y="0"/>
            <a:chExt cx="790408" cy="3416102"/>
          </a:xfrm>
        </p:grpSpPr>
        <p:sp>
          <p:nvSpPr>
            <p:cNvPr id="27" name="Freeform 27"/>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1094" y="913931"/>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62189"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93283" y="2741793"/>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1" name="Group 31"/>
          <p:cNvGrpSpPr/>
          <p:nvPr/>
        </p:nvGrpSpPr>
        <p:grpSpPr>
          <a:xfrm>
            <a:off x="17446443" y="7724923"/>
            <a:ext cx="592806" cy="2562077"/>
            <a:chOff x="0" y="0"/>
            <a:chExt cx="790408" cy="3416102"/>
          </a:xfrm>
        </p:grpSpPr>
        <p:sp>
          <p:nvSpPr>
            <p:cNvPr id="32" name="Freeform 32"/>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31094" y="913931"/>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a:off x="62189"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a:off x="93283" y="2741793"/>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aphicFrame>
        <p:nvGraphicFramePr>
          <p:cNvPr id="36" name="Object 36"/>
          <p:cNvGraphicFramePr/>
          <p:nvPr/>
        </p:nvGraphicFramePr>
        <p:xfrm>
          <a:off x="3626516" y="5231474"/>
          <a:ext cx="5657850" cy="2514600"/>
        </p:xfrm>
        <a:graphic>
          <a:graphicData uri="http://schemas.openxmlformats.org/presentationml/2006/ole">
            <mc:AlternateContent xmlns:mc="http://schemas.openxmlformats.org/markup-compatibility/2006">
              <mc:Choice xmlns:v="urn:schemas-microsoft-com:vml" Requires="v">
                <p:oleObj name="Worksheet" r:id="rId8" imgW="6781800" imgH="3644900" progId="Excel.Sheet.12">
                  <p:embed/>
                </p:oleObj>
              </mc:Choice>
              <mc:Fallback>
                <p:oleObj name="Worksheet" r:id="rId8" imgW="6781800" imgH="3644900" progId="Excel.Sheet.12">
                  <p:embed/>
                  <p:pic>
                    <p:nvPicPr>
                      <p:cNvPr id="0" name=""/>
                      <p:cNvPicPr/>
                      <p:nvPr/>
                    </p:nvPicPr>
                    <p:blipFill>
                      <a:blip r:embed="rId9"/>
                      <a:stretch>
                        <a:fillRect/>
                      </a:stretch>
                    </p:blipFill>
                    <p:spPr>
                      <a:xfrm>
                        <a:off x="3626516" y="5231474"/>
                        <a:ext cx="5657850" cy="2514600"/>
                      </a:xfrm>
                      <a:prstGeom prst="rect">
                        <a:avLst/>
                      </a:prstGeom>
                    </p:spPr>
                  </p:pic>
                </p:oleObj>
              </mc:Fallback>
            </mc:AlternateContent>
          </a:graphicData>
        </a:graphic>
      </p:graphicFrame>
      <p:sp>
        <p:nvSpPr>
          <p:cNvPr id="37" name="TextBox 37"/>
          <p:cNvSpPr txBox="1"/>
          <p:nvPr/>
        </p:nvSpPr>
        <p:spPr>
          <a:xfrm>
            <a:off x="6316742" y="232818"/>
            <a:ext cx="5229834" cy="1447711"/>
          </a:xfrm>
          <a:prstGeom prst="rect">
            <a:avLst/>
          </a:prstGeom>
        </p:spPr>
        <p:txBody>
          <a:bodyPr lIns="0" tIns="0" rIns="0" bIns="0" rtlCol="0" anchor="t">
            <a:spAutoFit/>
          </a:bodyPr>
          <a:lstStyle/>
          <a:p>
            <a:pPr algn="ctr">
              <a:lnSpc>
                <a:spcPts val="5285"/>
              </a:lnSpc>
            </a:pPr>
            <a:r>
              <a:rPr lang="en-US" sz="4805">
                <a:solidFill>
                  <a:srgbClr val="3A3E61"/>
                </a:solidFill>
                <a:latin typeface="Unique"/>
                <a:ea typeface="Unique"/>
                <a:cs typeface="Unique"/>
                <a:sym typeface="Unique"/>
              </a:rPr>
              <a:t>Pola Investasi Internasional</a:t>
            </a:r>
          </a:p>
        </p:txBody>
      </p:sp>
      <p:sp>
        <p:nvSpPr>
          <p:cNvPr id="38" name="TextBox 38"/>
          <p:cNvSpPr txBox="1"/>
          <p:nvPr/>
        </p:nvSpPr>
        <p:spPr>
          <a:xfrm>
            <a:off x="2127994" y="2114848"/>
            <a:ext cx="10136151" cy="2698462"/>
          </a:xfrm>
          <a:prstGeom prst="rect">
            <a:avLst/>
          </a:prstGeom>
        </p:spPr>
        <p:txBody>
          <a:bodyPr lIns="0" tIns="0" rIns="0" bIns="0" rtlCol="0" anchor="t">
            <a:spAutoFit/>
          </a:bodyPr>
          <a:lstStyle/>
          <a:p>
            <a:pPr algn="ctr">
              <a:lnSpc>
                <a:spcPts val="3082"/>
              </a:lnSpc>
            </a:pPr>
            <a:r>
              <a:rPr lang="en-US" sz="2526">
                <a:solidFill>
                  <a:srgbClr val="3A3E61"/>
                </a:solidFill>
                <a:latin typeface="Vintii"/>
                <a:ea typeface="Vintii"/>
                <a:cs typeface="Vintii"/>
                <a:sym typeface="Vintii"/>
              </a:rPr>
              <a:t>Investasi internasional adalah penanaman modal lintas negara untuk mendapatkan keuntungan jangka panjang.</a:t>
            </a:r>
          </a:p>
          <a:p>
            <a:pPr algn="ctr">
              <a:lnSpc>
                <a:spcPts val="3082"/>
              </a:lnSpc>
            </a:pPr>
            <a:r>
              <a:rPr lang="en-US" sz="2526">
                <a:solidFill>
                  <a:srgbClr val="3A3E61"/>
                </a:solidFill>
                <a:latin typeface="Vintii"/>
                <a:ea typeface="Vintii"/>
                <a:cs typeface="Vintii"/>
                <a:sym typeface="Vintii"/>
              </a:rPr>
              <a:t> Ada dua jenis utama:</a:t>
            </a:r>
          </a:p>
          <a:p>
            <a:pPr marL="545488" lvl="1" indent="-272744" algn="ctr">
              <a:lnSpc>
                <a:spcPts val="3082"/>
              </a:lnSpc>
              <a:buAutoNum type="arabicPeriod"/>
            </a:pPr>
            <a:r>
              <a:rPr lang="en-US" sz="2526">
                <a:solidFill>
                  <a:srgbClr val="3A3E61"/>
                </a:solidFill>
                <a:latin typeface="Vintii"/>
                <a:ea typeface="Vintii"/>
                <a:cs typeface="Vintii"/>
                <a:sym typeface="Vintii"/>
              </a:rPr>
              <a:t>Foreign Direct Investment (FDI) – investasi langsung ke perusahaan di luar negeri (misalnya membuka pabrik, akuisisi).</a:t>
            </a:r>
          </a:p>
          <a:p>
            <a:pPr marL="545488" lvl="1" indent="-272744" algn="ctr">
              <a:lnSpc>
                <a:spcPts val="3082"/>
              </a:lnSpc>
              <a:buAutoNum type="arabicPeriod"/>
            </a:pPr>
            <a:r>
              <a:rPr lang="en-US" sz="2526">
                <a:solidFill>
                  <a:srgbClr val="3A3E61"/>
                </a:solidFill>
                <a:latin typeface="Vintii"/>
                <a:ea typeface="Vintii"/>
                <a:cs typeface="Vintii"/>
                <a:sym typeface="Vintii"/>
              </a:rPr>
              <a:t>Foreign Portfolio Investment (FPI) – investasi pada instrumen keuangan (saham, obligasi) di pasar luar negeri.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a:off x="-3086100" y="-266560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3" name="Freeform 3"/>
          <p:cNvSpPr/>
          <p:nvPr/>
        </p:nvSpPr>
        <p:spPr>
          <a:xfrm>
            <a:off x="14401695"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4" name="Freeform 4"/>
          <p:cNvSpPr/>
          <p:nvPr/>
        </p:nvSpPr>
        <p:spPr>
          <a:xfrm>
            <a:off x="685800" y="1028700"/>
            <a:ext cx="14988802" cy="8229600"/>
          </a:xfrm>
          <a:custGeom>
            <a:avLst/>
            <a:gdLst/>
            <a:ahLst/>
            <a:cxnLst/>
            <a:rect l="l" t="t" r="r" b="b"/>
            <a:pathLst>
              <a:path w="14988802" h="8229600">
                <a:moveTo>
                  <a:pt x="0" y="0"/>
                </a:moveTo>
                <a:lnTo>
                  <a:pt x="14988802" y="0"/>
                </a:lnTo>
                <a:lnTo>
                  <a:pt x="14988802" y="8229600"/>
                </a:lnTo>
                <a:lnTo>
                  <a:pt x="0" y="8229600"/>
                </a:lnTo>
                <a:lnTo>
                  <a:pt x="0" y="0"/>
                </a:lnTo>
                <a:close/>
              </a:path>
            </a:pathLst>
          </a:custGeom>
          <a:blipFill>
            <a:blip r:embed="rId3"/>
            <a:stretch>
              <a:fillRect b="-14060"/>
            </a:stretch>
          </a:blipFill>
        </p:spPr>
      </p:sp>
      <p:sp>
        <p:nvSpPr>
          <p:cNvPr id="5" name="AutoShape 5"/>
          <p:cNvSpPr/>
          <p:nvPr/>
        </p:nvSpPr>
        <p:spPr>
          <a:xfrm>
            <a:off x="886598" y="1244449"/>
            <a:ext cx="14432047" cy="0"/>
          </a:xfrm>
          <a:prstGeom prst="line">
            <a:avLst/>
          </a:prstGeom>
          <a:ln w="76200" cap="rnd">
            <a:solidFill>
              <a:srgbClr val="3A3E61"/>
            </a:solidFill>
            <a:prstDash val="sysDash"/>
            <a:headEnd type="none" w="sm" len="sm"/>
            <a:tailEnd type="none" w="sm" len="sm"/>
          </a:ln>
        </p:spPr>
      </p:sp>
      <p:grpSp>
        <p:nvGrpSpPr>
          <p:cNvPr id="6" name="Group 6"/>
          <p:cNvGrpSpPr/>
          <p:nvPr/>
        </p:nvGrpSpPr>
        <p:grpSpPr>
          <a:xfrm rot="5400000">
            <a:off x="16300589" y="2171772"/>
            <a:ext cx="1420060" cy="1420060"/>
            <a:chOff x="0" y="0"/>
            <a:chExt cx="1893413" cy="1893413"/>
          </a:xfrm>
        </p:grpSpPr>
        <p:sp>
          <p:nvSpPr>
            <p:cNvPr id="7" name="Freeform 7"/>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4"/>
              <a:stretch>
                <a:fillRect/>
              </a:stretch>
            </a:blipFill>
          </p:spPr>
        </p:sp>
        <p:grpSp>
          <p:nvGrpSpPr>
            <p:cNvPr id="8" name="Group 8"/>
            <p:cNvGrpSpPr/>
            <p:nvPr/>
          </p:nvGrpSpPr>
          <p:grpSpPr>
            <a:xfrm>
              <a:off x="839799" y="527514"/>
              <a:ext cx="213816" cy="2138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1" name="Group 11"/>
            <p:cNvGrpSpPr/>
            <p:nvPr/>
          </p:nvGrpSpPr>
          <p:grpSpPr>
            <a:xfrm>
              <a:off x="839799" y="1152084"/>
              <a:ext cx="213816" cy="2138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14" name="Group 14"/>
          <p:cNvGrpSpPr/>
          <p:nvPr/>
        </p:nvGrpSpPr>
        <p:grpSpPr>
          <a:xfrm rot="5400000">
            <a:off x="16253947" y="6695168"/>
            <a:ext cx="1420060" cy="1420060"/>
            <a:chOff x="0" y="0"/>
            <a:chExt cx="1893413" cy="1893413"/>
          </a:xfrm>
        </p:grpSpPr>
        <p:sp>
          <p:nvSpPr>
            <p:cNvPr id="15" name="Freeform 15"/>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4"/>
              <a:stretch>
                <a:fillRect/>
              </a:stretch>
            </a:blipFill>
          </p:spPr>
        </p:sp>
        <p:grpSp>
          <p:nvGrpSpPr>
            <p:cNvPr id="16" name="Group 16"/>
            <p:cNvGrpSpPr/>
            <p:nvPr/>
          </p:nvGrpSpPr>
          <p:grpSpPr>
            <a:xfrm>
              <a:off x="839799" y="527514"/>
              <a:ext cx="213816" cy="2138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839799" y="1152084"/>
              <a:ext cx="213816" cy="2138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sp>
        <p:nvSpPr>
          <p:cNvPr id="22" name="AutoShape 22"/>
          <p:cNvSpPr/>
          <p:nvPr/>
        </p:nvSpPr>
        <p:spPr>
          <a:xfrm>
            <a:off x="886598" y="9018076"/>
            <a:ext cx="14432047" cy="0"/>
          </a:xfrm>
          <a:prstGeom prst="line">
            <a:avLst/>
          </a:prstGeom>
          <a:ln w="76200" cap="rnd">
            <a:solidFill>
              <a:srgbClr val="3A3E61"/>
            </a:solidFill>
            <a:prstDash val="sysDash"/>
            <a:headEnd type="none" w="sm" len="sm"/>
            <a:tailEnd type="none" w="sm" len="sm"/>
          </a:ln>
        </p:spPr>
      </p:sp>
      <p:grpSp>
        <p:nvGrpSpPr>
          <p:cNvPr id="23" name="Group 23"/>
          <p:cNvGrpSpPr/>
          <p:nvPr/>
        </p:nvGrpSpPr>
        <p:grpSpPr>
          <a:xfrm>
            <a:off x="16725876" y="3858660"/>
            <a:ext cx="592806" cy="2562077"/>
            <a:chOff x="0" y="0"/>
            <a:chExt cx="790408" cy="3416102"/>
          </a:xfrm>
        </p:grpSpPr>
        <p:sp>
          <p:nvSpPr>
            <p:cNvPr id="24" name="Freeform 24"/>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a:off x="31094" y="913931"/>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a:off x="62189"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93283" y="2741793"/>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8" name="Freeform 28"/>
          <p:cNvSpPr/>
          <p:nvPr/>
        </p:nvSpPr>
        <p:spPr>
          <a:xfrm rot="-5400000">
            <a:off x="4485892" y="-2000313"/>
            <a:ext cx="7388617" cy="14287626"/>
          </a:xfrm>
          <a:custGeom>
            <a:avLst/>
            <a:gdLst/>
            <a:ahLst/>
            <a:cxnLst/>
            <a:rect l="l" t="t" r="r" b="b"/>
            <a:pathLst>
              <a:path w="7388617" h="14287626">
                <a:moveTo>
                  <a:pt x="0" y="0"/>
                </a:moveTo>
                <a:lnTo>
                  <a:pt x="7388617" y="0"/>
                </a:lnTo>
                <a:lnTo>
                  <a:pt x="7388617" y="14287626"/>
                </a:lnTo>
                <a:lnTo>
                  <a:pt x="0" y="14287626"/>
                </a:lnTo>
                <a:lnTo>
                  <a:pt x="0" y="0"/>
                </a:lnTo>
                <a:close/>
              </a:path>
            </a:pathLst>
          </a:custGeom>
          <a:blipFill>
            <a:blip r:embed="rId7"/>
            <a:stretch>
              <a:fillRect l="-14239" r="-12419"/>
            </a:stretch>
          </a:blipFill>
        </p:spPr>
      </p:sp>
      <p:grpSp>
        <p:nvGrpSpPr>
          <p:cNvPr id="29" name="Group 29"/>
          <p:cNvGrpSpPr/>
          <p:nvPr/>
        </p:nvGrpSpPr>
        <p:grpSpPr>
          <a:xfrm>
            <a:off x="1262388" y="1673902"/>
            <a:ext cx="13835626" cy="6939196"/>
            <a:chOff x="0" y="0"/>
            <a:chExt cx="3912147" cy="1962120"/>
          </a:xfrm>
        </p:grpSpPr>
        <p:sp>
          <p:nvSpPr>
            <p:cNvPr id="30" name="Freeform 30"/>
            <p:cNvSpPr/>
            <p:nvPr/>
          </p:nvSpPr>
          <p:spPr>
            <a:xfrm>
              <a:off x="0" y="0"/>
              <a:ext cx="3912147" cy="1962120"/>
            </a:xfrm>
            <a:custGeom>
              <a:avLst/>
              <a:gdLst/>
              <a:ahLst/>
              <a:cxnLst/>
              <a:rect l="l" t="t" r="r" b="b"/>
              <a:pathLst>
                <a:path w="3912147" h="1962120">
                  <a:moveTo>
                    <a:pt x="0" y="0"/>
                  </a:moveTo>
                  <a:lnTo>
                    <a:pt x="3912147" y="0"/>
                  </a:lnTo>
                  <a:lnTo>
                    <a:pt x="3912147" y="1962120"/>
                  </a:lnTo>
                  <a:lnTo>
                    <a:pt x="0" y="1962120"/>
                  </a:lnTo>
                  <a:close/>
                </a:path>
              </a:pathLst>
            </a:custGeom>
            <a:solidFill>
              <a:srgbClr val="DECA90">
                <a:alpha val="52941"/>
              </a:srgbClr>
            </a:solidFill>
          </p:spPr>
        </p:sp>
        <p:sp>
          <p:nvSpPr>
            <p:cNvPr id="31" name="TextBox 31"/>
            <p:cNvSpPr txBox="1"/>
            <p:nvPr/>
          </p:nvSpPr>
          <p:spPr>
            <a:xfrm>
              <a:off x="0" y="-47625"/>
              <a:ext cx="3912147" cy="2009745"/>
            </a:xfrm>
            <a:prstGeom prst="rect">
              <a:avLst/>
            </a:prstGeom>
          </p:spPr>
          <p:txBody>
            <a:bodyPr lIns="50800" tIns="50800" rIns="50800" bIns="50800" rtlCol="0" anchor="ctr"/>
            <a:lstStyle/>
            <a:p>
              <a:pPr algn="ctr">
                <a:lnSpc>
                  <a:spcPts val="2485"/>
                </a:lnSpc>
              </a:pPr>
              <a:r>
                <a:rPr lang="en-US" sz="1775">
                  <a:solidFill>
                    <a:srgbClr val="FFFFFF">
                      <a:alpha val="52941"/>
                    </a:srgbClr>
                  </a:solidFill>
                  <a:latin typeface="Marykate"/>
                  <a:ea typeface="Marykate"/>
                  <a:cs typeface="Marykate"/>
                  <a:sym typeface="Marykate"/>
                </a:rPr>
                <a:t> </a:t>
              </a:r>
            </a:p>
          </p:txBody>
        </p:sp>
      </p:grpSp>
      <p:sp>
        <p:nvSpPr>
          <p:cNvPr id="32" name="TextBox 32"/>
          <p:cNvSpPr txBox="1"/>
          <p:nvPr/>
        </p:nvSpPr>
        <p:spPr>
          <a:xfrm>
            <a:off x="1958707" y="1787123"/>
            <a:ext cx="4174548" cy="847029"/>
          </a:xfrm>
          <a:prstGeom prst="rect">
            <a:avLst/>
          </a:prstGeom>
        </p:spPr>
        <p:txBody>
          <a:bodyPr lIns="0" tIns="0" rIns="0" bIns="0" rtlCol="0" anchor="t">
            <a:spAutoFit/>
          </a:bodyPr>
          <a:lstStyle/>
          <a:p>
            <a:pPr algn="l">
              <a:lnSpc>
                <a:spcPts val="5714"/>
              </a:lnSpc>
            </a:pPr>
            <a:r>
              <a:rPr lang="en-US" sz="5195">
                <a:solidFill>
                  <a:srgbClr val="3A3E61"/>
                </a:solidFill>
                <a:latin typeface="Unique"/>
                <a:ea typeface="Unique"/>
                <a:cs typeface="Unique"/>
                <a:sym typeface="Unique"/>
              </a:rPr>
              <a:t>KesImpulan</a:t>
            </a:r>
          </a:p>
        </p:txBody>
      </p:sp>
      <p:sp>
        <p:nvSpPr>
          <p:cNvPr id="33" name="TextBox 33"/>
          <p:cNvSpPr txBox="1"/>
          <p:nvPr/>
        </p:nvSpPr>
        <p:spPr>
          <a:xfrm>
            <a:off x="1367974" y="2738927"/>
            <a:ext cx="13624454" cy="5994122"/>
          </a:xfrm>
          <a:prstGeom prst="rect">
            <a:avLst/>
          </a:prstGeom>
        </p:spPr>
        <p:txBody>
          <a:bodyPr lIns="0" tIns="0" rIns="0" bIns="0" rtlCol="0" anchor="t">
            <a:spAutoFit/>
          </a:bodyPr>
          <a:lstStyle/>
          <a:p>
            <a:pPr algn="l">
              <a:lnSpc>
                <a:spcPts val="3183"/>
              </a:lnSpc>
            </a:pPr>
            <a:r>
              <a:rPr lang="en-US" sz="2609">
                <a:solidFill>
                  <a:srgbClr val="3A3E61"/>
                </a:solidFill>
                <a:latin typeface="Vintii"/>
                <a:ea typeface="Vintii"/>
                <a:cs typeface="Vintii"/>
                <a:sym typeface="Vintii"/>
              </a:rPr>
              <a:t>Perkembangan akuntansi internasional menunjukkan bagaimana dunia bisnis beradaptasi terhadap globalisasi, di mana laporan keuangan harus dapat dipahami dan dibandingkan lintas negara. Walaupun terdapat perbedaan sistem akuntansi nasional karena faktor budaya, hukum, dan ekonomi masing-masing negara, harmonisasi melalui standar internasional menjadi kunci terciptanya transparansi global. Bisnis internasional berkembang pesat karena kebutuhan ekspansi pasar dan peningkatan daya saing, sehingga akuntansi berperan penting dalam mengatur transaksi lintas batas, konversi mata uang, serta pelaporan keuangan perusahaan multinasional.</a:t>
            </a:r>
          </a:p>
          <a:p>
            <a:pPr algn="l">
              <a:lnSpc>
                <a:spcPts val="3183"/>
              </a:lnSpc>
            </a:pPr>
            <a:r>
              <a:rPr lang="en-US" sz="2609">
                <a:solidFill>
                  <a:srgbClr val="3A3E61"/>
                </a:solidFill>
                <a:latin typeface="Vintii"/>
                <a:ea typeface="Vintii"/>
                <a:cs typeface="Vintii"/>
                <a:sym typeface="Vintii"/>
              </a:rPr>
              <a:t>Wilayah akuntansi internasional mencakup berbagai aspek mulai dari standar pelaporan global, audit, hingga praktik akuntansi bagi perusahaan multinasional yang beroperasi di berbagai negara.</a:t>
            </a:r>
          </a:p>
          <a:p>
            <a:pPr algn="l">
              <a:lnSpc>
                <a:spcPts val="3183"/>
              </a:lnSpc>
            </a:pPr>
            <a:r>
              <a:rPr lang="en-US" sz="2609">
                <a:solidFill>
                  <a:srgbClr val="3A3E61"/>
                </a:solidFill>
                <a:latin typeface="Vintii"/>
                <a:ea typeface="Vintii"/>
                <a:cs typeface="Vintii"/>
                <a:sym typeface="Vintii"/>
              </a:rPr>
              <a:t>Melalui contoh Cadbury Schweppes, terlihat bahwa strategi perusahaan global menuntut keseimbangan antara efisiensi produksi secara global dan adaptasi terhadap kondisi lokal di setiap negara tujuan pasar.</a:t>
            </a:r>
          </a:p>
          <a:p>
            <a:pPr algn="l">
              <a:lnSpc>
                <a:spcPts val="3183"/>
              </a:lnSpc>
            </a:pPr>
            <a:r>
              <a:rPr lang="en-US" sz="2609">
                <a:solidFill>
                  <a:srgbClr val="3A3E61"/>
                </a:solidFill>
                <a:latin typeface="Vintii"/>
                <a:ea typeface="Vintii"/>
                <a:cs typeface="Vintii"/>
                <a:sym typeface="Vintii"/>
              </a:rPr>
              <a:t>Selain itu, pola perdagangan dan investasi internasional menggambarkan keterkaitan ekonomi antarnegara dalam pertukaran barang, jasa, dan modal yang mendorong pertumbuhan ekonomi dunia.</a:t>
            </a:r>
          </a:p>
          <a:p>
            <a:pPr algn="l">
              <a:lnSpc>
                <a:spcPts val="3183"/>
              </a:lnSpc>
            </a:pPr>
            <a:endParaRPr lang="en-US" sz="2609">
              <a:solidFill>
                <a:srgbClr val="3A3E61"/>
              </a:solidFill>
              <a:latin typeface="Vintii"/>
              <a:ea typeface="Vintii"/>
              <a:cs typeface="Vintii"/>
              <a:sym typeface="Vinti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AutoShape 2"/>
          <p:cNvSpPr/>
          <p:nvPr/>
        </p:nvSpPr>
        <p:spPr>
          <a:xfrm>
            <a:off x="5028104" y="9056176"/>
            <a:ext cx="12670879" cy="0"/>
          </a:xfrm>
          <a:prstGeom prst="line">
            <a:avLst/>
          </a:prstGeom>
          <a:ln w="76200" cap="rnd">
            <a:solidFill>
              <a:srgbClr val="3A3E61"/>
            </a:solidFill>
            <a:prstDash val="sysDash"/>
            <a:headEnd type="none" w="sm" len="sm"/>
            <a:tailEnd type="none" w="sm" len="sm"/>
          </a:ln>
        </p:spPr>
      </p:sp>
      <p:sp>
        <p:nvSpPr>
          <p:cNvPr id="3" name="Freeform 3"/>
          <p:cNvSpPr/>
          <p:nvPr/>
        </p:nvSpPr>
        <p:spPr>
          <a:xfrm>
            <a:off x="-3093881" y="-346189"/>
            <a:ext cx="10979378" cy="10979378"/>
          </a:xfrm>
          <a:custGeom>
            <a:avLst/>
            <a:gdLst/>
            <a:ahLst/>
            <a:cxnLst/>
            <a:rect l="l" t="t" r="r" b="b"/>
            <a:pathLst>
              <a:path w="10979378" h="10979378">
                <a:moveTo>
                  <a:pt x="0" y="0"/>
                </a:moveTo>
                <a:lnTo>
                  <a:pt x="10979378" y="0"/>
                </a:lnTo>
                <a:lnTo>
                  <a:pt x="10979378" y="10979378"/>
                </a:lnTo>
                <a:lnTo>
                  <a:pt x="0" y="10979378"/>
                </a:lnTo>
                <a:lnTo>
                  <a:pt x="0" y="0"/>
                </a:lnTo>
                <a:close/>
              </a:path>
            </a:pathLst>
          </a:custGeom>
          <a:blipFill>
            <a:blip r:embed="rId2"/>
            <a:stretch>
              <a:fillRect/>
            </a:stretch>
          </a:blipFill>
        </p:spPr>
      </p:sp>
      <p:sp>
        <p:nvSpPr>
          <p:cNvPr id="4" name="AutoShape 4"/>
          <p:cNvSpPr/>
          <p:nvPr/>
        </p:nvSpPr>
        <p:spPr>
          <a:xfrm>
            <a:off x="5028104" y="1206349"/>
            <a:ext cx="12670879" cy="0"/>
          </a:xfrm>
          <a:prstGeom prst="line">
            <a:avLst/>
          </a:prstGeom>
          <a:ln w="76200" cap="rnd">
            <a:solidFill>
              <a:srgbClr val="3A3E61"/>
            </a:solidFill>
            <a:prstDash val="sysDash"/>
            <a:headEnd type="none" w="sm" len="sm"/>
            <a:tailEnd type="none" w="sm" len="sm"/>
          </a:ln>
        </p:spPr>
      </p:sp>
      <p:grpSp>
        <p:nvGrpSpPr>
          <p:cNvPr id="5" name="Group 5"/>
          <p:cNvGrpSpPr/>
          <p:nvPr/>
        </p:nvGrpSpPr>
        <p:grpSpPr>
          <a:xfrm rot="5400000">
            <a:off x="16278923" y="534419"/>
            <a:ext cx="1420060" cy="1420060"/>
            <a:chOff x="0" y="0"/>
            <a:chExt cx="1893413" cy="1893413"/>
          </a:xfrm>
        </p:grpSpPr>
        <p:sp>
          <p:nvSpPr>
            <p:cNvPr id="6" name="Freeform 6"/>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3"/>
              <a:stretch>
                <a:fillRect/>
              </a:stretch>
            </a:blipFill>
          </p:spPr>
        </p:sp>
        <p:grpSp>
          <p:nvGrpSpPr>
            <p:cNvPr id="7" name="Group 7"/>
            <p:cNvGrpSpPr/>
            <p:nvPr/>
          </p:nvGrpSpPr>
          <p:grpSpPr>
            <a:xfrm>
              <a:off x="839799" y="527514"/>
              <a:ext cx="213816" cy="21381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0" name="Group 10"/>
            <p:cNvGrpSpPr/>
            <p:nvPr/>
          </p:nvGrpSpPr>
          <p:grpSpPr>
            <a:xfrm>
              <a:off x="839799" y="1152084"/>
              <a:ext cx="213816" cy="2138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13" name="Group 13"/>
          <p:cNvGrpSpPr/>
          <p:nvPr/>
        </p:nvGrpSpPr>
        <p:grpSpPr>
          <a:xfrm rot="5400000">
            <a:off x="16278923" y="8308046"/>
            <a:ext cx="1420060" cy="1420060"/>
            <a:chOff x="0" y="0"/>
            <a:chExt cx="1893413" cy="1893413"/>
          </a:xfrm>
        </p:grpSpPr>
        <p:sp>
          <p:nvSpPr>
            <p:cNvPr id="14" name="Freeform 14"/>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3"/>
              <a:stretch>
                <a:fillRect/>
              </a:stretch>
            </a:blipFill>
          </p:spPr>
        </p:sp>
        <p:grpSp>
          <p:nvGrpSpPr>
            <p:cNvPr id="15" name="Group 15"/>
            <p:cNvGrpSpPr/>
            <p:nvPr/>
          </p:nvGrpSpPr>
          <p:grpSpPr>
            <a:xfrm>
              <a:off x="839799" y="527514"/>
              <a:ext cx="213816" cy="21381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8" name="Group 18"/>
            <p:cNvGrpSpPr/>
            <p:nvPr/>
          </p:nvGrpSpPr>
          <p:grpSpPr>
            <a:xfrm>
              <a:off x="839799" y="1152084"/>
              <a:ext cx="213816" cy="21381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21" name="Group 21"/>
          <p:cNvGrpSpPr/>
          <p:nvPr/>
        </p:nvGrpSpPr>
        <p:grpSpPr>
          <a:xfrm>
            <a:off x="16040822" y="3858660"/>
            <a:ext cx="592806" cy="2562077"/>
            <a:chOff x="0" y="0"/>
            <a:chExt cx="790408" cy="3416102"/>
          </a:xfrm>
        </p:grpSpPr>
        <p:sp>
          <p:nvSpPr>
            <p:cNvPr id="22" name="Freeform 22"/>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31094" y="913931"/>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2189"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93283" y="2741793"/>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6" name="TextBox 26"/>
          <p:cNvSpPr txBox="1"/>
          <p:nvPr/>
        </p:nvSpPr>
        <p:spPr>
          <a:xfrm>
            <a:off x="1773894" y="4022319"/>
            <a:ext cx="5620602" cy="2166162"/>
          </a:xfrm>
          <a:prstGeom prst="rect">
            <a:avLst/>
          </a:prstGeom>
        </p:spPr>
        <p:txBody>
          <a:bodyPr lIns="0" tIns="0" rIns="0" bIns="0" rtlCol="0" anchor="t">
            <a:spAutoFit/>
          </a:bodyPr>
          <a:lstStyle/>
          <a:p>
            <a:pPr algn="ctr">
              <a:lnSpc>
                <a:spcPts val="7910"/>
              </a:lnSpc>
            </a:pPr>
            <a:r>
              <a:rPr lang="en-US" sz="7191">
                <a:solidFill>
                  <a:srgbClr val="3A3E61"/>
                </a:solidFill>
                <a:latin typeface="Unique"/>
                <a:ea typeface="Unique"/>
                <a:cs typeface="Unique"/>
                <a:sym typeface="Unique"/>
              </a:rPr>
              <a:t>MATERI PEMBAHASAN</a:t>
            </a:r>
          </a:p>
        </p:txBody>
      </p:sp>
      <p:sp>
        <p:nvSpPr>
          <p:cNvPr id="27" name="TextBox 27"/>
          <p:cNvSpPr txBox="1"/>
          <p:nvPr/>
        </p:nvSpPr>
        <p:spPr>
          <a:xfrm>
            <a:off x="8542722" y="2340895"/>
            <a:ext cx="4971498" cy="847725"/>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3A3E61"/>
                </a:solidFill>
                <a:latin typeface="Vintii"/>
                <a:ea typeface="Vintii"/>
                <a:cs typeface="Vintii"/>
                <a:sym typeface="Vintii"/>
              </a:rPr>
              <a:t>Perkembangan Disiplin Akuntansi Internasional</a:t>
            </a:r>
          </a:p>
        </p:txBody>
      </p:sp>
      <p:sp>
        <p:nvSpPr>
          <p:cNvPr id="28" name="TextBox 28"/>
          <p:cNvSpPr txBox="1"/>
          <p:nvPr/>
        </p:nvSpPr>
        <p:spPr>
          <a:xfrm>
            <a:off x="8542722" y="3401460"/>
            <a:ext cx="4971498" cy="847725"/>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3A3E61"/>
                </a:solidFill>
                <a:latin typeface="Vintii"/>
                <a:ea typeface="Vintii"/>
                <a:cs typeface="Vintii"/>
                <a:sym typeface="Vintii"/>
              </a:rPr>
              <a:t>Perbedaan nasional sistem Akuntansi</a:t>
            </a:r>
          </a:p>
        </p:txBody>
      </p:sp>
      <p:sp>
        <p:nvSpPr>
          <p:cNvPr id="29" name="TextBox 29"/>
          <p:cNvSpPr txBox="1"/>
          <p:nvPr/>
        </p:nvSpPr>
        <p:spPr>
          <a:xfrm>
            <a:off x="8542722" y="4498307"/>
            <a:ext cx="4971498" cy="847725"/>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3A3E61"/>
                </a:solidFill>
                <a:latin typeface="Vintii"/>
                <a:ea typeface="Vintii"/>
                <a:cs typeface="Vintii"/>
                <a:sym typeface="Vintii"/>
              </a:rPr>
              <a:t>Aspek Akuntansi dalam Bisnis Internasional</a:t>
            </a:r>
          </a:p>
        </p:txBody>
      </p:sp>
      <p:sp>
        <p:nvSpPr>
          <p:cNvPr id="30" name="TextBox 30"/>
          <p:cNvSpPr txBox="1"/>
          <p:nvPr/>
        </p:nvSpPr>
        <p:spPr>
          <a:xfrm>
            <a:off x="8542722" y="5573012"/>
            <a:ext cx="4971498" cy="847725"/>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3A3E61"/>
                </a:solidFill>
                <a:latin typeface="Vintii"/>
                <a:ea typeface="Vintii"/>
                <a:cs typeface="Vintii"/>
                <a:sym typeface="Vintii"/>
              </a:rPr>
              <a:t>Wilayah Akuntansi Internasional</a:t>
            </a:r>
          </a:p>
        </p:txBody>
      </p:sp>
      <p:sp>
        <p:nvSpPr>
          <p:cNvPr id="31" name="TextBox 31"/>
          <p:cNvSpPr txBox="1"/>
          <p:nvPr/>
        </p:nvSpPr>
        <p:spPr>
          <a:xfrm>
            <a:off x="8542722" y="6630287"/>
            <a:ext cx="5182670" cy="847725"/>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3A3E61"/>
                </a:solidFill>
                <a:latin typeface="Vintii"/>
                <a:ea typeface="Vintii"/>
                <a:cs typeface="Vintii"/>
                <a:sym typeface="Vintii"/>
              </a:rPr>
              <a:t>Strategy perusahaan Global : Cadbury Schweppers</a:t>
            </a:r>
          </a:p>
        </p:txBody>
      </p:sp>
      <p:sp>
        <p:nvSpPr>
          <p:cNvPr id="32" name="TextBox 32"/>
          <p:cNvSpPr txBox="1"/>
          <p:nvPr/>
        </p:nvSpPr>
        <p:spPr>
          <a:xfrm>
            <a:off x="8542722" y="7687562"/>
            <a:ext cx="4971498" cy="847725"/>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3A3E61"/>
                </a:solidFill>
                <a:latin typeface="Vintii"/>
                <a:ea typeface="Vintii"/>
                <a:cs typeface="Vintii"/>
                <a:sym typeface="Vintii"/>
              </a:rPr>
              <a:t>Pola perdagangan dan investasi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a:off x="13758234" y="-1180902"/>
            <a:ext cx="11580664" cy="11580664"/>
          </a:xfrm>
          <a:custGeom>
            <a:avLst/>
            <a:gdLst/>
            <a:ahLst/>
            <a:cxnLst/>
            <a:rect l="l" t="t" r="r" b="b"/>
            <a:pathLst>
              <a:path w="11580664" h="11580664">
                <a:moveTo>
                  <a:pt x="0" y="0"/>
                </a:moveTo>
                <a:lnTo>
                  <a:pt x="11580664" y="0"/>
                </a:lnTo>
                <a:lnTo>
                  <a:pt x="11580664" y="11580665"/>
                </a:lnTo>
                <a:lnTo>
                  <a:pt x="0" y="11580665"/>
                </a:lnTo>
                <a:lnTo>
                  <a:pt x="0" y="0"/>
                </a:lnTo>
                <a:close/>
              </a:path>
            </a:pathLst>
          </a:custGeom>
          <a:blipFill>
            <a:blip r:embed="rId2"/>
            <a:stretch>
              <a:fillRect/>
            </a:stretch>
          </a:blipFill>
        </p:spPr>
      </p:sp>
      <p:sp>
        <p:nvSpPr>
          <p:cNvPr id="3" name="Freeform 3"/>
          <p:cNvSpPr/>
          <p:nvPr/>
        </p:nvSpPr>
        <p:spPr>
          <a:xfrm>
            <a:off x="-7053475" y="0"/>
            <a:ext cx="11580664" cy="11580664"/>
          </a:xfrm>
          <a:custGeom>
            <a:avLst/>
            <a:gdLst/>
            <a:ahLst/>
            <a:cxnLst/>
            <a:rect l="l" t="t" r="r" b="b"/>
            <a:pathLst>
              <a:path w="11580664" h="11580664">
                <a:moveTo>
                  <a:pt x="0" y="0"/>
                </a:moveTo>
                <a:lnTo>
                  <a:pt x="11580664" y="0"/>
                </a:lnTo>
                <a:lnTo>
                  <a:pt x="11580664" y="11580664"/>
                </a:lnTo>
                <a:lnTo>
                  <a:pt x="0" y="11580664"/>
                </a:lnTo>
                <a:lnTo>
                  <a:pt x="0" y="0"/>
                </a:lnTo>
                <a:close/>
              </a:path>
            </a:pathLst>
          </a:custGeom>
          <a:blipFill>
            <a:blip r:embed="rId2"/>
            <a:stretch>
              <a:fillRect/>
            </a:stretch>
          </a:blipFill>
        </p:spPr>
      </p:sp>
      <p:sp>
        <p:nvSpPr>
          <p:cNvPr id="4" name="Freeform 4"/>
          <p:cNvSpPr/>
          <p:nvPr/>
        </p:nvSpPr>
        <p:spPr>
          <a:xfrm>
            <a:off x="1383715" y="1028700"/>
            <a:ext cx="15520570" cy="8229600"/>
          </a:xfrm>
          <a:custGeom>
            <a:avLst/>
            <a:gdLst/>
            <a:ahLst/>
            <a:cxnLst/>
            <a:rect l="l" t="t" r="r" b="b"/>
            <a:pathLst>
              <a:path w="15520570" h="8229600">
                <a:moveTo>
                  <a:pt x="0" y="0"/>
                </a:moveTo>
                <a:lnTo>
                  <a:pt x="15520570" y="0"/>
                </a:lnTo>
                <a:lnTo>
                  <a:pt x="15520570" y="8229600"/>
                </a:lnTo>
                <a:lnTo>
                  <a:pt x="0" y="8229600"/>
                </a:lnTo>
                <a:lnTo>
                  <a:pt x="0" y="0"/>
                </a:lnTo>
                <a:close/>
              </a:path>
            </a:pathLst>
          </a:custGeom>
          <a:blipFill>
            <a:blip r:embed="rId3"/>
            <a:stretch>
              <a:fillRect t="-9951" b="-15699"/>
            </a:stretch>
          </a:blipFill>
        </p:spPr>
      </p:sp>
      <p:sp>
        <p:nvSpPr>
          <p:cNvPr id="5" name="Freeform 5"/>
          <p:cNvSpPr/>
          <p:nvPr/>
        </p:nvSpPr>
        <p:spPr>
          <a:xfrm rot="-5400000">
            <a:off x="5434194" y="-2271724"/>
            <a:ext cx="7465864" cy="14813868"/>
          </a:xfrm>
          <a:custGeom>
            <a:avLst/>
            <a:gdLst/>
            <a:ahLst/>
            <a:cxnLst/>
            <a:rect l="l" t="t" r="r" b="b"/>
            <a:pathLst>
              <a:path w="7465864" h="14813868">
                <a:moveTo>
                  <a:pt x="0" y="0"/>
                </a:moveTo>
                <a:lnTo>
                  <a:pt x="7465865" y="0"/>
                </a:lnTo>
                <a:lnTo>
                  <a:pt x="7465865" y="14813868"/>
                </a:lnTo>
                <a:lnTo>
                  <a:pt x="0" y="14813868"/>
                </a:lnTo>
                <a:lnTo>
                  <a:pt x="0" y="0"/>
                </a:lnTo>
                <a:close/>
              </a:path>
            </a:pathLst>
          </a:custGeom>
          <a:blipFill>
            <a:blip r:embed="rId4"/>
            <a:stretch>
              <a:fillRect l="-29965"/>
            </a:stretch>
          </a:blipFill>
        </p:spPr>
      </p:sp>
      <p:grpSp>
        <p:nvGrpSpPr>
          <p:cNvPr id="6" name="Group 6"/>
          <p:cNvGrpSpPr/>
          <p:nvPr/>
        </p:nvGrpSpPr>
        <p:grpSpPr>
          <a:xfrm>
            <a:off x="2002909" y="1605368"/>
            <a:ext cx="14217672" cy="7011744"/>
            <a:chOff x="0" y="0"/>
            <a:chExt cx="3744572" cy="1846714"/>
          </a:xfrm>
        </p:grpSpPr>
        <p:sp>
          <p:nvSpPr>
            <p:cNvPr id="7" name="Freeform 7"/>
            <p:cNvSpPr/>
            <p:nvPr/>
          </p:nvSpPr>
          <p:spPr>
            <a:xfrm>
              <a:off x="0" y="0"/>
              <a:ext cx="3744572" cy="1846714"/>
            </a:xfrm>
            <a:custGeom>
              <a:avLst/>
              <a:gdLst/>
              <a:ahLst/>
              <a:cxnLst/>
              <a:rect l="l" t="t" r="r" b="b"/>
              <a:pathLst>
                <a:path w="3744572" h="1846714">
                  <a:moveTo>
                    <a:pt x="0" y="0"/>
                  </a:moveTo>
                  <a:lnTo>
                    <a:pt x="3744572" y="0"/>
                  </a:lnTo>
                  <a:lnTo>
                    <a:pt x="3744572" y="1846714"/>
                  </a:lnTo>
                  <a:lnTo>
                    <a:pt x="0" y="1846714"/>
                  </a:lnTo>
                  <a:close/>
                </a:path>
              </a:pathLst>
            </a:custGeom>
            <a:solidFill>
              <a:srgbClr val="DECA90">
                <a:alpha val="52941"/>
              </a:srgbClr>
            </a:solidFill>
          </p:spPr>
        </p:sp>
        <p:sp>
          <p:nvSpPr>
            <p:cNvPr id="8" name="TextBox 8"/>
            <p:cNvSpPr txBox="1"/>
            <p:nvPr/>
          </p:nvSpPr>
          <p:spPr>
            <a:xfrm>
              <a:off x="0" y="-47625"/>
              <a:ext cx="3744572" cy="1894339"/>
            </a:xfrm>
            <a:prstGeom prst="rect">
              <a:avLst/>
            </a:prstGeom>
          </p:spPr>
          <p:txBody>
            <a:bodyPr lIns="50800" tIns="50800" rIns="50800" bIns="50800" rtlCol="0" anchor="ctr"/>
            <a:lstStyle/>
            <a:p>
              <a:pPr algn="ctr">
                <a:lnSpc>
                  <a:spcPts val="2485"/>
                </a:lnSpc>
              </a:pPr>
              <a:r>
                <a:rPr lang="en-US" sz="1775">
                  <a:solidFill>
                    <a:srgbClr val="FFFFFF">
                      <a:alpha val="52941"/>
                    </a:srgbClr>
                  </a:solidFill>
                  <a:latin typeface="Marykate"/>
                  <a:ea typeface="Marykate"/>
                  <a:cs typeface="Marykate"/>
                  <a:sym typeface="Marykate"/>
                </a:rPr>
                <a:t> </a:t>
              </a:r>
            </a:p>
          </p:txBody>
        </p:sp>
      </p:grpSp>
      <p:grpSp>
        <p:nvGrpSpPr>
          <p:cNvPr id="9" name="Group 9"/>
          <p:cNvGrpSpPr/>
          <p:nvPr/>
        </p:nvGrpSpPr>
        <p:grpSpPr>
          <a:xfrm rot="5400000">
            <a:off x="341991" y="293191"/>
            <a:ext cx="1420060" cy="1420060"/>
            <a:chOff x="0" y="0"/>
            <a:chExt cx="1893413" cy="1893413"/>
          </a:xfrm>
        </p:grpSpPr>
        <p:sp>
          <p:nvSpPr>
            <p:cNvPr id="10" name="Freeform 10"/>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5"/>
              <a:stretch>
                <a:fillRect/>
              </a:stretch>
            </a:blipFill>
          </p:spPr>
        </p:sp>
        <p:grpSp>
          <p:nvGrpSpPr>
            <p:cNvPr id="11" name="Group 11"/>
            <p:cNvGrpSpPr/>
            <p:nvPr/>
          </p:nvGrpSpPr>
          <p:grpSpPr>
            <a:xfrm>
              <a:off x="839799" y="527514"/>
              <a:ext cx="213816" cy="2138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4" name="Group 14"/>
            <p:cNvGrpSpPr/>
            <p:nvPr/>
          </p:nvGrpSpPr>
          <p:grpSpPr>
            <a:xfrm>
              <a:off x="839799" y="1152084"/>
              <a:ext cx="213816" cy="21381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17" name="Group 17"/>
          <p:cNvGrpSpPr/>
          <p:nvPr/>
        </p:nvGrpSpPr>
        <p:grpSpPr>
          <a:xfrm rot="5400000">
            <a:off x="16549270" y="8548270"/>
            <a:ext cx="1420060" cy="1420060"/>
            <a:chOff x="0" y="0"/>
            <a:chExt cx="1893413" cy="1893413"/>
          </a:xfrm>
        </p:grpSpPr>
        <p:sp>
          <p:nvSpPr>
            <p:cNvPr id="18" name="Freeform 18"/>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5"/>
              <a:stretch>
                <a:fillRect/>
              </a:stretch>
            </a:blipFill>
          </p:spPr>
        </p:sp>
        <p:grpSp>
          <p:nvGrpSpPr>
            <p:cNvPr id="19" name="Group 19"/>
            <p:cNvGrpSpPr/>
            <p:nvPr/>
          </p:nvGrpSpPr>
          <p:grpSpPr>
            <a:xfrm>
              <a:off x="839799" y="527514"/>
              <a:ext cx="213816" cy="2138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22" name="Group 22"/>
            <p:cNvGrpSpPr/>
            <p:nvPr/>
          </p:nvGrpSpPr>
          <p:grpSpPr>
            <a:xfrm>
              <a:off x="839799" y="1152084"/>
              <a:ext cx="213816" cy="2138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25" name="Group 25"/>
          <p:cNvGrpSpPr/>
          <p:nvPr/>
        </p:nvGrpSpPr>
        <p:grpSpPr>
          <a:xfrm>
            <a:off x="790599" y="1963635"/>
            <a:ext cx="522843" cy="5291591"/>
            <a:chOff x="0" y="0"/>
            <a:chExt cx="697124" cy="7055455"/>
          </a:xfrm>
        </p:grpSpPr>
        <p:sp>
          <p:nvSpPr>
            <p:cNvPr id="26" name="Freeform 26"/>
            <p:cNvSpPr/>
            <p:nvPr/>
          </p:nvSpPr>
          <p:spPr>
            <a:xfrm>
              <a:off x="0" y="363935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0" y="4553284"/>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0" y="5467215"/>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0" y="6381146"/>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31"/>
            <p:cNvSpPr/>
            <p:nvPr/>
          </p:nvSpPr>
          <p:spPr>
            <a:xfrm>
              <a:off x="0" y="913931"/>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a:off x="0"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0" y="274179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4" name="Group 34"/>
          <p:cNvGrpSpPr/>
          <p:nvPr/>
        </p:nvGrpSpPr>
        <p:grpSpPr>
          <a:xfrm>
            <a:off x="16997878" y="2866521"/>
            <a:ext cx="522843" cy="5291591"/>
            <a:chOff x="0" y="0"/>
            <a:chExt cx="697124" cy="7055455"/>
          </a:xfrm>
        </p:grpSpPr>
        <p:sp>
          <p:nvSpPr>
            <p:cNvPr id="35" name="Freeform 35"/>
            <p:cNvSpPr/>
            <p:nvPr/>
          </p:nvSpPr>
          <p:spPr>
            <a:xfrm>
              <a:off x="0" y="363935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0" y="4553284"/>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a:off x="0" y="5467215"/>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0" y="6381146"/>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p:cNvSpPr/>
            <p:nvPr/>
          </p:nvSpPr>
          <p:spPr>
            <a:xfrm>
              <a:off x="0" y="913931"/>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Freeform 41"/>
            <p:cNvSpPr/>
            <p:nvPr/>
          </p:nvSpPr>
          <p:spPr>
            <a:xfrm>
              <a:off x="0"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2" name="Freeform 42"/>
            <p:cNvSpPr/>
            <p:nvPr/>
          </p:nvSpPr>
          <p:spPr>
            <a:xfrm>
              <a:off x="0" y="274179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43" name="TextBox 43"/>
          <p:cNvSpPr txBox="1"/>
          <p:nvPr/>
        </p:nvSpPr>
        <p:spPr>
          <a:xfrm>
            <a:off x="2169988" y="2942721"/>
            <a:ext cx="13083413" cy="2735580"/>
          </a:xfrm>
          <a:prstGeom prst="rect">
            <a:avLst/>
          </a:prstGeom>
        </p:spPr>
        <p:txBody>
          <a:bodyPr lIns="0" tIns="0" rIns="0" bIns="0" rtlCol="0" anchor="t">
            <a:spAutoFit/>
          </a:bodyPr>
          <a:lstStyle/>
          <a:p>
            <a:pPr marL="647700" lvl="1" indent="-323850" algn="just">
              <a:lnSpc>
                <a:spcPts val="3660"/>
              </a:lnSpc>
              <a:buFont typeface="Arial"/>
              <a:buChar char="•"/>
            </a:pPr>
            <a:r>
              <a:rPr lang="en-US" sz="3000">
                <a:solidFill>
                  <a:srgbClr val="3A3E61"/>
                </a:solidFill>
                <a:latin typeface="Vintii"/>
                <a:ea typeface="Vintii"/>
                <a:cs typeface="Vintii"/>
                <a:sym typeface="Vintii"/>
              </a:rPr>
              <a:t>Pengertian Akuntansi Internasional</a:t>
            </a:r>
          </a:p>
          <a:p>
            <a:pPr algn="just">
              <a:lnSpc>
                <a:spcPts val="3660"/>
              </a:lnSpc>
            </a:pPr>
            <a:r>
              <a:rPr lang="en-US" sz="3000">
                <a:solidFill>
                  <a:srgbClr val="3A3E61"/>
                </a:solidFill>
                <a:latin typeface="Vintii"/>
                <a:ea typeface="Vintii"/>
                <a:cs typeface="Vintii"/>
                <a:sym typeface="Vintii"/>
              </a:rPr>
              <a:t>Akuntansi internasional adalah bidang ilmu akuntansi yang berfokus pada standar, praktik, dan pelaporan keuangan lintas negara.</a:t>
            </a:r>
          </a:p>
          <a:p>
            <a:pPr algn="just">
              <a:lnSpc>
                <a:spcPts val="3660"/>
              </a:lnSpc>
            </a:pPr>
            <a:r>
              <a:rPr lang="en-US" sz="3000">
                <a:solidFill>
                  <a:srgbClr val="3A3E61"/>
                </a:solidFill>
                <a:latin typeface="Vintii"/>
                <a:ea typeface="Vintii"/>
                <a:cs typeface="Vintii"/>
                <a:sym typeface="Vintii"/>
              </a:rPr>
              <a:t>Tujuannya adalah agar laporan keuangan dapat dipahami, dibandingkan, dan digunakan secara global oleh berbagai pihak seperti investor, kreditor, dan regulator.</a:t>
            </a:r>
          </a:p>
          <a:p>
            <a:pPr algn="ctr">
              <a:lnSpc>
                <a:spcPts val="3660"/>
              </a:lnSpc>
            </a:pPr>
            <a:endParaRPr lang="en-US" sz="3000">
              <a:solidFill>
                <a:srgbClr val="3A3E61"/>
              </a:solidFill>
              <a:latin typeface="Vintii"/>
              <a:ea typeface="Vintii"/>
              <a:cs typeface="Vintii"/>
              <a:sym typeface="Vintii"/>
            </a:endParaRPr>
          </a:p>
        </p:txBody>
      </p:sp>
      <p:sp>
        <p:nvSpPr>
          <p:cNvPr id="44" name="TextBox 44"/>
          <p:cNvSpPr txBox="1"/>
          <p:nvPr/>
        </p:nvSpPr>
        <p:spPr>
          <a:xfrm>
            <a:off x="5329866" y="1675151"/>
            <a:ext cx="7628267" cy="1134049"/>
          </a:xfrm>
          <a:prstGeom prst="rect">
            <a:avLst/>
          </a:prstGeom>
        </p:spPr>
        <p:txBody>
          <a:bodyPr lIns="0" tIns="0" rIns="0" bIns="0" rtlCol="0" anchor="t">
            <a:spAutoFit/>
          </a:bodyPr>
          <a:lstStyle/>
          <a:p>
            <a:pPr algn="ctr">
              <a:lnSpc>
                <a:spcPts val="4174"/>
              </a:lnSpc>
            </a:pPr>
            <a:r>
              <a:rPr lang="en-US" sz="3795">
                <a:solidFill>
                  <a:srgbClr val="3A3E61"/>
                </a:solidFill>
                <a:latin typeface="Unique"/>
                <a:ea typeface="Unique"/>
                <a:cs typeface="Unique"/>
                <a:sym typeface="Unique"/>
              </a:rPr>
              <a:t>A. Perkembangan DIsIplIn AkuntansI InternasIonal</a:t>
            </a:r>
          </a:p>
        </p:txBody>
      </p:sp>
      <p:sp>
        <p:nvSpPr>
          <p:cNvPr id="45" name="TextBox 45"/>
          <p:cNvSpPr txBox="1"/>
          <p:nvPr/>
        </p:nvSpPr>
        <p:spPr>
          <a:xfrm>
            <a:off x="4019241" y="5512317"/>
            <a:ext cx="13083413" cy="2735580"/>
          </a:xfrm>
          <a:prstGeom prst="rect">
            <a:avLst/>
          </a:prstGeom>
        </p:spPr>
        <p:txBody>
          <a:bodyPr lIns="0" tIns="0" rIns="0" bIns="0" rtlCol="0" anchor="t">
            <a:spAutoFit/>
          </a:bodyPr>
          <a:lstStyle/>
          <a:p>
            <a:pPr marL="647700" lvl="1" indent="-323850" algn="just">
              <a:lnSpc>
                <a:spcPts val="3660"/>
              </a:lnSpc>
              <a:buFont typeface="Arial"/>
              <a:buChar char="•"/>
            </a:pPr>
            <a:r>
              <a:rPr lang="en-US" sz="3000">
                <a:solidFill>
                  <a:srgbClr val="3A3E61"/>
                </a:solidFill>
                <a:latin typeface="Vintii"/>
                <a:ea typeface="Vintii"/>
                <a:cs typeface="Vintii"/>
                <a:sym typeface="Vintii"/>
              </a:rPr>
              <a:t>Akuntansi internasional mencakup:</a:t>
            </a:r>
          </a:p>
          <a:p>
            <a:pPr marL="647700" lvl="1" indent="-323850" algn="just">
              <a:lnSpc>
                <a:spcPts val="3660"/>
              </a:lnSpc>
              <a:buAutoNum type="arabicPeriod"/>
            </a:pPr>
            <a:r>
              <a:rPr lang="en-US" sz="3000">
                <a:solidFill>
                  <a:srgbClr val="3A3E61"/>
                </a:solidFill>
                <a:latin typeface="Vintii"/>
                <a:ea typeface="Vintii"/>
                <a:cs typeface="Vintii"/>
                <a:sym typeface="Vintii"/>
              </a:rPr>
              <a:t>Perbandingan sistem akuntansi antarnegara.</a:t>
            </a:r>
          </a:p>
          <a:p>
            <a:pPr marL="647700" lvl="1" indent="-323850" algn="just">
              <a:lnSpc>
                <a:spcPts val="3660"/>
              </a:lnSpc>
              <a:buAutoNum type="arabicPeriod"/>
            </a:pPr>
            <a:r>
              <a:rPr lang="en-US" sz="3000">
                <a:solidFill>
                  <a:srgbClr val="3A3E61"/>
                </a:solidFill>
                <a:latin typeface="Vintii"/>
                <a:ea typeface="Vintii"/>
                <a:cs typeface="Vintii"/>
                <a:sym typeface="Vintii"/>
              </a:rPr>
              <a:t>Harmonisasi dan standarisasi akuntansi (terutama melalui IFRS).</a:t>
            </a:r>
          </a:p>
          <a:p>
            <a:pPr marL="647700" lvl="1" indent="-323850" algn="just">
              <a:lnSpc>
                <a:spcPts val="3660"/>
              </a:lnSpc>
              <a:buAutoNum type="arabicPeriod"/>
            </a:pPr>
            <a:r>
              <a:rPr lang="en-US" sz="3000">
                <a:solidFill>
                  <a:srgbClr val="3A3E61"/>
                </a:solidFill>
                <a:latin typeface="Vintii"/>
                <a:ea typeface="Vintii"/>
                <a:cs typeface="Vintii"/>
                <a:sym typeface="Vintii"/>
              </a:rPr>
              <a:t>Masalah pelaporan dan pengendalian perusahaan multinasional.</a:t>
            </a:r>
          </a:p>
          <a:p>
            <a:pPr marL="647700" lvl="1" indent="-323850" algn="just">
              <a:lnSpc>
                <a:spcPts val="3660"/>
              </a:lnSpc>
              <a:buAutoNum type="arabicPeriod"/>
            </a:pPr>
            <a:r>
              <a:rPr lang="en-US" sz="3000">
                <a:solidFill>
                  <a:srgbClr val="3A3E61"/>
                </a:solidFill>
                <a:latin typeface="Vintii"/>
                <a:ea typeface="Vintii"/>
                <a:cs typeface="Vintii"/>
                <a:sym typeface="Vintii"/>
              </a:rPr>
              <a:t>Pengaruh faktor budaya, ekonomi, dan politik terhadap praktik akuntansi.</a:t>
            </a:r>
          </a:p>
          <a:p>
            <a:pPr algn="just">
              <a:lnSpc>
                <a:spcPts val="3660"/>
              </a:lnSpc>
            </a:pPr>
            <a:endParaRPr lang="en-US" sz="3000">
              <a:solidFill>
                <a:srgbClr val="3A3E61"/>
              </a:solidFill>
              <a:latin typeface="Vintii"/>
              <a:ea typeface="Vintii"/>
              <a:cs typeface="Vintii"/>
              <a:sym typeface="Vinti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rot="-2512816">
            <a:off x="-4292634" y="-1843060"/>
            <a:ext cx="13973120" cy="13973120"/>
          </a:xfrm>
          <a:custGeom>
            <a:avLst/>
            <a:gdLst/>
            <a:ahLst/>
            <a:cxnLst/>
            <a:rect l="l" t="t" r="r" b="b"/>
            <a:pathLst>
              <a:path w="13973120" h="13973120">
                <a:moveTo>
                  <a:pt x="0" y="0"/>
                </a:moveTo>
                <a:lnTo>
                  <a:pt x="13973120" y="0"/>
                </a:lnTo>
                <a:lnTo>
                  <a:pt x="13973120" y="13973120"/>
                </a:lnTo>
                <a:lnTo>
                  <a:pt x="0" y="13973120"/>
                </a:lnTo>
                <a:lnTo>
                  <a:pt x="0" y="0"/>
                </a:lnTo>
                <a:close/>
              </a:path>
            </a:pathLst>
          </a:custGeom>
          <a:blipFill>
            <a:blip r:embed="rId2"/>
            <a:stretch>
              <a:fillRect/>
            </a:stretch>
          </a:blipFill>
        </p:spPr>
      </p:sp>
      <p:sp>
        <p:nvSpPr>
          <p:cNvPr id="3" name="Freeform 3"/>
          <p:cNvSpPr/>
          <p:nvPr/>
        </p:nvSpPr>
        <p:spPr>
          <a:xfrm>
            <a:off x="1915720" y="1034564"/>
            <a:ext cx="14456560" cy="7665421"/>
          </a:xfrm>
          <a:custGeom>
            <a:avLst/>
            <a:gdLst/>
            <a:ahLst/>
            <a:cxnLst/>
            <a:rect l="l" t="t" r="r" b="b"/>
            <a:pathLst>
              <a:path w="14456560" h="7665421">
                <a:moveTo>
                  <a:pt x="0" y="0"/>
                </a:moveTo>
                <a:lnTo>
                  <a:pt x="14456560" y="0"/>
                </a:lnTo>
                <a:lnTo>
                  <a:pt x="14456560" y="7665422"/>
                </a:lnTo>
                <a:lnTo>
                  <a:pt x="0" y="7665422"/>
                </a:lnTo>
                <a:lnTo>
                  <a:pt x="0" y="0"/>
                </a:lnTo>
                <a:close/>
              </a:path>
            </a:pathLst>
          </a:custGeom>
          <a:blipFill>
            <a:blip r:embed="rId3"/>
            <a:stretch>
              <a:fillRect t="-9951" b="-15699"/>
            </a:stretch>
          </a:blipFill>
        </p:spPr>
      </p:sp>
      <p:sp>
        <p:nvSpPr>
          <p:cNvPr id="4" name="Freeform 4"/>
          <p:cNvSpPr/>
          <p:nvPr/>
        </p:nvSpPr>
        <p:spPr>
          <a:xfrm rot="-5400000">
            <a:off x="5688519" y="-2039600"/>
            <a:ext cx="6954044" cy="13798307"/>
          </a:xfrm>
          <a:custGeom>
            <a:avLst/>
            <a:gdLst/>
            <a:ahLst/>
            <a:cxnLst/>
            <a:rect l="l" t="t" r="r" b="b"/>
            <a:pathLst>
              <a:path w="6954044" h="13798307">
                <a:moveTo>
                  <a:pt x="0" y="0"/>
                </a:moveTo>
                <a:lnTo>
                  <a:pt x="6954044" y="0"/>
                </a:lnTo>
                <a:lnTo>
                  <a:pt x="6954044" y="13798307"/>
                </a:lnTo>
                <a:lnTo>
                  <a:pt x="0" y="13798307"/>
                </a:lnTo>
                <a:lnTo>
                  <a:pt x="0" y="0"/>
                </a:lnTo>
                <a:close/>
              </a:path>
            </a:pathLst>
          </a:custGeom>
          <a:blipFill>
            <a:blip r:embed="rId4"/>
            <a:stretch>
              <a:fillRect l="-29965"/>
            </a:stretch>
          </a:blipFill>
        </p:spPr>
      </p:sp>
      <p:grpSp>
        <p:nvGrpSpPr>
          <p:cNvPr id="5" name="Group 5"/>
          <p:cNvGrpSpPr/>
          <p:nvPr/>
        </p:nvGrpSpPr>
        <p:grpSpPr>
          <a:xfrm>
            <a:off x="2492465" y="1571699"/>
            <a:ext cx="13242983" cy="6531055"/>
            <a:chOff x="0" y="0"/>
            <a:chExt cx="3744572" cy="1846714"/>
          </a:xfrm>
        </p:grpSpPr>
        <p:sp>
          <p:nvSpPr>
            <p:cNvPr id="6" name="Freeform 6"/>
            <p:cNvSpPr/>
            <p:nvPr/>
          </p:nvSpPr>
          <p:spPr>
            <a:xfrm>
              <a:off x="0" y="0"/>
              <a:ext cx="3744572" cy="1846714"/>
            </a:xfrm>
            <a:custGeom>
              <a:avLst/>
              <a:gdLst/>
              <a:ahLst/>
              <a:cxnLst/>
              <a:rect l="l" t="t" r="r" b="b"/>
              <a:pathLst>
                <a:path w="3744572" h="1846714">
                  <a:moveTo>
                    <a:pt x="0" y="0"/>
                  </a:moveTo>
                  <a:lnTo>
                    <a:pt x="3744572" y="0"/>
                  </a:lnTo>
                  <a:lnTo>
                    <a:pt x="3744572" y="1846714"/>
                  </a:lnTo>
                  <a:lnTo>
                    <a:pt x="0" y="1846714"/>
                  </a:lnTo>
                  <a:close/>
                </a:path>
              </a:pathLst>
            </a:custGeom>
            <a:solidFill>
              <a:srgbClr val="DECA90">
                <a:alpha val="52941"/>
              </a:srgbClr>
            </a:solidFill>
          </p:spPr>
        </p:sp>
        <p:sp>
          <p:nvSpPr>
            <p:cNvPr id="7" name="TextBox 7"/>
            <p:cNvSpPr txBox="1"/>
            <p:nvPr/>
          </p:nvSpPr>
          <p:spPr>
            <a:xfrm>
              <a:off x="0" y="-47625"/>
              <a:ext cx="3744572" cy="1894339"/>
            </a:xfrm>
            <a:prstGeom prst="rect">
              <a:avLst/>
            </a:prstGeom>
          </p:spPr>
          <p:txBody>
            <a:bodyPr lIns="50800" tIns="50800" rIns="50800" bIns="50800" rtlCol="0" anchor="ctr"/>
            <a:lstStyle/>
            <a:p>
              <a:pPr algn="ctr">
                <a:lnSpc>
                  <a:spcPts val="2485"/>
                </a:lnSpc>
              </a:pPr>
              <a:r>
                <a:rPr lang="en-US" sz="1775">
                  <a:solidFill>
                    <a:srgbClr val="FFFFFF">
                      <a:alpha val="52941"/>
                    </a:srgbClr>
                  </a:solidFill>
                  <a:latin typeface="Marykate"/>
                  <a:ea typeface="Marykate"/>
                  <a:cs typeface="Marykate"/>
                  <a:sym typeface="Marykate"/>
                </a:rPr>
                <a:t> </a:t>
              </a:r>
            </a:p>
          </p:txBody>
        </p:sp>
      </p:grpSp>
      <p:sp>
        <p:nvSpPr>
          <p:cNvPr id="8" name="TextBox 8"/>
          <p:cNvSpPr txBox="1"/>
          <p:nvPr/>
        </p:nvSpPr>
        <p:spPr>
          <a:xfrm>
            <a:off x="2693926" y="2894625"/>
            <a:ext cx="13041521" cy="5337175"/>
          </a:xfrm>
          <a:prstGeom prst="rect">
            <a:avLst/>
          </a:prstGeom>
        </p:spPr>
        <p:txBody>
          <a:bodyPr lIns="0" tIns="0" rIns="0" bIns="0" rtlCol="0" anchor="t">
            <a:spAutoFit/>
          </a:bodyPr>
          <a:lstStyle/>
          <a:p>
            <a:pPr algn="l">
              <a:lnSpc>
                <a:spcPts val="3050"/>
              </a:lnSpc>
            </a:pPr>
            <a:r>
              <a:rPr lang="en-US" sz="2500">
                <a:solidFill>
                  <a:srgbClr val="3A3E61"/>
                </a:solidFill>
                <a:latin typeface="Vintii"/>
                <a:ea typeface="Vintii"/>
                <a:cs typeface="Vintii"/>
                <a:sym typeface="Vintii"/>
              </a:rPr>
              <a:t>1. Globalisasi Ekonomi dan Keuangan</a:t>
            </a:r>
          </a:p>
          <a:p>
            <a:pPr marL="539753" lvl="1" indent="-269876" algn="l">
              <a:lnSpc>
                <a:spcPts val="3050"/>
              </a:lnSpc>
              <a:buFont typeface="Arial"/>
              <a:buChar char="•"/>
            </a:pPr>
            <a:r>
              <a:rPr lang="en-US" sz="2500">
                <a:solidFill>
                  <a:srgbClr val="3A3E61"/>
                </a:solidFill>
                <a:latin typeface="Vintii"/>
                <a:ea typeface="Vintii"/>
                <a:cs typeface="Vintii"/>
                <a:sym typeface="Vintii"/>
              </a:rPr>
              <a:t>Perdagangan dan investasi lintas negara meningkat pesat sejak 1950-an.</a:t>
            </a:r>
          </a:p>
          <a:p>
            <a:pPr marL="539753" lvl="1" indent="-269876" algn="l">
              <a:lnSpc>
                <a:spcPts val="3050"/>
              </a:lnSpc>
              <a:buFont typeface="Arial"/>
              <a:buChar char="•"/>
            </a:pPr>
            <a:r>
              <a:rPr lang="en-US" sz="2500">
                <a:solidFill>
                  <a:srgbClr val="3A3E61"/>
                </a:solidFill>
                <a:latin typeface="Vintii"/>
                <a:ea typeface="Vintii"/>
                <a:cs typeface="Vintii"/>
                <a:sym typeface="Vintii"/>
              </a:rPr>
              <a:t>Banyak perusahaan melakukan ekspansi ke luar negeri dan menjadi perusahaan multinasional (MNCs).</a:t>
            </a:r>
          </a:p>
          <a:p>
            <a:pPr marL="539753" lvl="1" indent="-269876" algn="l">
              <a:lnSpc>
                <a:spcPts val="3050"/>
              </a:lnSpc>
              <a:buFont typeface="Arial"/>
              <a:buChar char="•"/>
            </a:pPr>
            <a:r>
              <a:rPr lang="en-US" sz="2500">
                <a:solidFill>
                  <a:srgbClr val="3A3E61"/>
                </a:solidFill>
                <a:latin typeface="Vintii"/>
                <a:ea typeface="Vintii"/>
                <a:cs typeface="Vintii"/>
                <a:sym typeface="Vintii"/>
              </a:rPr>
              <a:t>Diperlukan laporan keuangan yang bisa dipahami lintas yurisdiksi.</a:t>
            </a:r>
          </a:p>
          <a:p>
            <a:pPr algn="l">
              <a:lnSpc>
                <a:spcPts val="3050"/>
              </a:lnSpc>
            </a:pPr>
            <a:r>
              <a:rPr lang="en-US" sz="2500">
                <a:solidFill>
                  <a:srgbClr val="3A3E61"/>
                </a:solidFill>
                <a:latin typeface="Vintii"/>
                <a:ea typeface="Vintii"/>
                <a:cs typeface="Vintii"/>
                <a:sym typeface="Vintii"/>
              </a:rPr>
              <a:t>2. Kebutuhan Investor Global</a:t>
            </a:r>
          </a:p>
          <a:p>
            <a:pPr marL="539753" lvl="1" indent="-269876" algn="l">
              <a:lnSpc>
                <a:spcPts val="3050"/>
              </a:lnSpc>
              <a:buFont typeface="Arial"/>
              <a:buChar char="•"/>
            </a:pPr>
            <a:r>
              <a:rPr lang="en-US" sz="2500">
                <a:solidFill>
                  <a:srgbClr val="3A3E61"/>
                </a:solidFill>
                <a:latin typeface="Vintii"/>
                <a:ea typeface="Vintii"/>
                <a:cs typeface="Vintii"/>
                <a:sym typeface="Vintii"/>
              </a:rPr>
              <a:t>Investor global memerlukan informasi yang konsisten dan dapat dibandingkan antarnegara.</a:t>
            </a:r>
          </a:p>
          <a:p>
            <a:pPr marL="539753" lvl="1" indent="-269876" algn="l">
              <a:lnSpc>
                <a:spcPts val="3050"/>
              </a:lnSpc>
              <a:buFont typeface="Arial"/>
              <a:buChar char="•"/>
            </a:pPr>
            <a:r>
              <a:rPr lang="en-US" sz="2500">
                <a:solidFill>
                  <a:srgbClr val="3A3E61"/>
                </a:solidFill>
                <a:latin typeface="Vintii"/>
                <a:ea typeface="Vintii"/>
                <a:cs typeface="Vintii"/>
                <a:sym typeface="Vintii"/>
              </a:rPr>
              <a:t>Adanya perbedaan standar akuntansi menyebabkan asimetri informasi dan kesulitan analisis investasi.</a:t>
            </a:r>
          </a:p>
          <a:p>
            <a:pPr algn="l">
              <a:lnSpc>
                <a:spcPts val="3050"/>
              </a:lnSpc>
            </a:pPr>
            <a:r>
              <a:rPr lang="en-US" sz="2500">
                <a:solidFill>
                  <a:srgbClr val="3A3E61"/>
                </a:solidFill>
                <a:latin typeface="Vintii"/>
                <a:ea typeface="Vintii"/>
                <a:cs typeface="Vintii"/>
                <a:sym typeface="Vintii"/>
              </a:rPr>
              <a:t>3. Integrasi Pasar Modal Dunia</a:t>
            </a:r>
          </a:p>
          <a:p>
            <a:pPr marL="539753" lvl="1" indent="-269876" algn="l">
              <a:lnSpc>
                <a:spcPts val="3050"/>
              </a:lnSpc>
              <a:buFont typeface="Arial"/>
              <a:buChar char="•"/>
            </a:pPr>
            <a:r>
              <a:rPr lang="en-US" sz="2500">
                <a:solidFill>
                  <a:srgbClr val="3A3E61"/>
                </a:solidFill>
                <a:latin typeface="Vintii"/>
                <a:ea typeface="Vintii"/>
                <a:cs typeface="Vintii"/>
                <a:sym typeface="Vintii"/>
              </a:rPr>
              <a:t>Bursa saham seperti NYSE (Amerika), LSE (Inggris), dan Bursa Efek Tokyo membuka akses bagi emiten asing.</a:t>
            </a:r>
          </a:p>
          <a:p>
            <a:pPr marL="539753" lvl="1" indent="-269876" algn="l">
              <a:lnSpc>
                <a:spcPts val="3050"/>
              </a:lnSpc>
              <a:buFont typeface="Arial"/>
              <a:buChar char="•"/>
            </a:pPr>
            <a:r>
              <a:rPr lang="en-US" sz="2500">
                <a:solidFill>
                  <a:srgbClr val="3A3E61"/>
                </a:solidFill>
                <a:latin typeface="Vintii"/>
                <a:ea typeface="Vintii"/>
                <a:cs typeface="Vintii"/>
                <a:sym typeface="Vintii"/>
              </a:rPr>
              <a:t>Diperlukan standar akuntansi global agar laporan emiten asing dapat diterima di berbagai pasar.</a:t>
            </a:r>
          </a:p>
          <a:p>
            <a:pPr algn="l">
              <a:lnSpc>
                <a:spcPts val="3050"/>
              </a:lnSpc>
            </a:pPr>
            <a:r>
              <a:rPr lang="en-US" sz="2500">
                <a:solidFill>
                  <a:srgbClr val="3A3E61"/>
                </a:solidFill>
                <a:latin typeface="Vintii"/>
                <a:ea typeface="Vintii"/>
                <a:cs typeface="Vintii"/>
                <a:sym typeface="Vintii"/>
              </a:rPr>
              <a:t> </a:t>
            </a:r>
          </a:p>
        </p:txBody>
      </p:sp>
      <p:sp>
        <p:nvSpPr>
          <p:cNvPr id="9" name="Freeform 9"/>
          <p:cNvSpPr/>
          <p:nvPr/>
        </p:nvSpPr>
        <p:spPr>
          <a:xfrm rot="-2700000">
            <a:off x="364516" y="631975"/>
            <a:ext cx="2381963" cy="2457935"/>
          </a:xfrm>
          <a:custGeom>
            <a:avLst/>
            <a:gdLst/>
            <a:ahLst/>
            <a:cxnLst/>
            <a:rect l="l" t="t" r="r" b="b"/>
            <a:pathLst>
              <a:path w="2381963" h="2457935">
                <a:moveTo>
                  <a:pt x="0" y="0"/>
                </a:moveTo>
                <a:lnTo>
                  <a:pt x="2381963" y="0"/>
                </a:lnTo>
                <a:lnTo>
                  <a:pt x="2381963" y="2457935"/>
                </a:lnTo>
                <a:lnTo>
                  <a:pt x="0" y="2457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2499016">
            <a:off x="15556636" y="7348224"/>
            <a:ext cx="2381963" cy="2457935"/>
          </a:xfrm>
          <a:custGeom>
            <a:avLst/>
            <a:gdLst/>
            <a:ahLst/>
            <a:cxnLst/>
            <a:rect l="l" t="t" r="r" b="b"/>
            <a:pathLst>
              <a:path w="2381963" h="2457935">
                <a:moveTo>
                  <a:pt x="0" y="0"/>
                </a:moveTo>
                <a:lnTo>
                  <a:pt x="2381963" y="0"/>
                </a:lnTo>
                <a:lnTo>
                  <a:pt x="2381963" y="2457935"/>
                </a:lnTo>
                <a:lnTo>
                  <a:pt x="0" y="2457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AutoShape 11"/>
          <p:cNvSpPr/>
          <p:nvPr/>
        </p:nvSpPr>
        <p:spPr>
          <a:xfrm flipH="1">
            <a:off x="-540252" y="3407153"/>
            <a:ext cx="1568952" cy="5170039"/>
          </a:xfrm>
          <a:prstGeom prst="line">
            <a:avLst/>
          </a:prstGeom>
          <a:ln w="76200" cap="rnd">
            <a:solidFill>
              <a:srgbClr val="9AA5DF"/>
            </a:solidFill>
            <a:prstDash val="sysDash"/>
            <a:headEnd type="none" w="sm" len="sm"/>
            <a:tailEnd type="none" w="sm" len="sm"/>
          </a:ln>
        </p:spPr>
      </p:sp>
      <p:sp>
        <p:nvSpPr>
          <p:cNvPr id="12" name="AutoShape 12"/>
          <p:cNvSpPr/>
          <p:nvPr/>
        </p:nvSpPr>
        <p:spPr>
          <a:xfrm>
            <a:off x="1283133" y="3701157"/>
            <a:ext cx="38100" cy="6991254"/>
          </a:xfrm>
          <a:prstGeom prst="line">
            <a:avLst/>
          </a:prstGeom>
          <a:ln w="76200" cap="rnd">
            <a:solidFill>
              <a:srgbClr val="9AA5DF"/>
            </a:solidFill>
            <a:prstDash val="sysDash"/>
            <a:headEnd type="none" w="sm" len="sm"/>
            <a:tailEnd type="none" w="sm" len="sm"/>
          </a:ln>
        </p:spPr>
      </p:sp>
      <p:sp>
        <p:nvSpPr>
          <p:cNvPr id="13" name="TextBox 13"/>
          <p:cNvSpPr txBox="1"/>
          <p:nvPr/>
        </p:nvSpPr>
        <p:spPr>
          <a:xfrm>
            <a:off x="2712976" y="2238845"/>
            <a:ext cx="10681818" cy="488188"/>
          </a:xfrm>
          <a:prstGeom prst="rect">
            <a:avLst/>
          </a:prstGeom>
        </p:spPr>
        <p:txBody>
          <a:bodyPr lIns="0" tIns="0" rIns="0" bIns="0" rtlCol="0" anchor="t">
            <a:spAutoFit/>
          </a:bodyPr>
          <a:lstStyle/>
          <a:p>
            <a:pPr algn="l">
              <a:lnSpc>
                <a:spcPts val="3416"/>
              </a:lnSpc>
            </a:pPr>
            <a:r>
              <a:rPr lang="en-US" sz="2800">
                <a:solidFill>
                  <a:srgbClr val="3A3E61"/>
                </a:solidFill>
                <a:latin typeface="Unique"/>
                <a:ea typeface="Unique"/>
                <a:cs typeface="Unique"/>
                <a:sym typeface="Unique"/>
              </a:rPr>
              <a:t>FAKTOR PENDORONG PERKEMBANGAN DISIPLIN AKUNTANSI INTERNAASIONAL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a:off x="-6619005" y="1734022"/>
            <a:ext cx="8885393" cy="8885393"/>
          </a:xfrm>
          <a:custGeom>
            <a:avLst/>
            <a:gdLst/>
            <a:ahLst/>
            <a:cxnLst/>
            <a:rect l="l" t="t" r="r" b="b"/>
            <a:pathLst>
              <a:path w="8885393" h="8885393">
                <a:moveTo>
                  <a:pt x="0" y="0"/>
                </a:moveTo>
                <a:lnTo>
                  <a:pt x="8885393" y="0"/>
                </a:lnTo>
                <a:lnTo>
                  <a:pt x="8885393" y="8885393"/>
                </a:lnTo>
                <a:lnTo>
                  <a:pt x="0" y="8885393"/>
                </a:lnTo>
                <a:lnTo>
                  <a:pt x="0" y="0"/>
                </a:lnTo>
                <a:close/>
              </a:path>
            </a:pathLst>
          </a:custGeom>
          <a:blipFill>
            <a:blip r:embed="rId2"/>
            <a:stretch>
              <a:fillRect/>
            </a:stretch>
          </a:blipFill>
        </p:spPr>
      </p:sp>
      <p:sp>
        <p:nvSpPr>
          <p:cNvPr id="3" name="Freeform 3"/>
          <p:cNvSpPr/>
          <p:nvPr/>
        </p:nvSpPr>
        <p:spPr>
          <a:xfrm>
            <a:off x="16131369" y="-328631"/>
            <a:ext cx="8885393" cy="8885393"/>
          </a:xfrm>
          <a:custGeom>
            <a:avLst/>
            <a:gdLst/>
            <a:ahLst/>
            <a:cxnLst/>
            <a:rect l="l" t="t" r="r" b="b"/>
            <a:pathLst>
              <a:path w="8885393" h="8885393">
                <a:moveTo>
                  <a:pt x="0" y="0"/>
                </a:moveTo>
                <a:lnTo>
                  <a:pt x="8885393" y="0"/>
                </a:lnTo>
                <a:lnTo>
                  <a:pt x="8885393" y="8885393"/>
                </a:lnTo>
                <a:lnTo>
                  <a:pt x="0" y="8885393"/>
                </a:lnTo>
                <a:lnTo>
                  <a:pt x="0" y="0"/>
                </a:lnTo>
                <a:close/>
              </a:path>
            </a:pathLst>
          </a:custGeom>
          <a:blipFill>
            <a:blip r:embed="rId2"/>
            <a:stretch>
              <a:fillRect/>
            </a:stretch>
          </a:blipFill>
        </p:spPr>
      </p:sp>
      <p:sp>
        <p:nvSpPr>
          <p:cNvPr id="4" name="Freeform 4"/>
          <p:cNvSpPr/>
          <p:nvPr/>
        </p:nvSpPr>
        <p:spPr>
          <a:xfrm>
            <a:off x="1915720" y="1034564"/>
            <a:ext cx="14456560" cy="8223736"/>
          </a:xfrm>
          <a:custGeom>
            <a:avLst/>
            <a:gdLst/>
            <a:ahLst/>
            <a:cxnLst/>
            <a:rect l="l" t="t" r="r" b="b"/>
            <a:pathLst>
              <a:path w="14456560" h="8223736">
                <a:moveTo>
                  <a:pt x="0" y="0"/>
                </a:moveTo>
                <a:lnTo>
                  <a:pt x="14456560" y="0"/>
                </a:lnTo>
                <a:lnTo>
                  <a:pt x="14456560" y="8223736"/>
                </a:lnTo>
                <a:lnTo>
                  <a:pt x="0" y="8223736"/>
                </a:lnTo>
                <a:lnTo>
                  <a:pt x="0" y="0"/>
                </a:lnTo>
                <a:close/>
              </a:path>
            </a:pathLst>
          </a:custGeom>
          <a:blipFill>
            <a:blip r:embed="rId3"/>
            <a:stretch>
              <a:fillRect t="-17120"/>
            </a:stretch>
          </a:blipFill>
        </p:spPr>
      </p:sp>
      <p:sp>
        <p:nvSpPr>
          <p:cNvPr id="5" name="Freeform 5"/>
          <p:cNvSpPr/>
          <p:nvPr/>
        </p:nvSpPr>
        <p:spPr>
          <a:xfrm rot="-5400000">
            <a:off x="5402680" y="-1753761"/>
            <a:ext cx="7525721" cy="13798307"/>
          </a:xfrm>
          <a:custGeom>
            <a:avLst/>
            <a:gdLst/>
            <a:ahLst/>
            <a:cxnLst/>
            <a:rect l="l" t="t" r="r" b="b"/>
            <a:pathLst>
              <a:path w="7525721" h="13798307">
                <a:moveTo>
                  <a:pt x="0" y="0"/>
                </a:moveTo>
                <a:lnTo>
                  <a:pt x="7525721" y="0"/>
                </a:lnTo>
                <a:lnTo>
                  <a:pt x="7525721" y="13798306"/>
                </a:lnTo>
                <a:lnTo>
                  <a:pt x="0" y="13798306"/>
                </a:lnTo>
                <a:lnTo>
                  <a:pt x="0" y="0"/>
                </a:lnTo>
                <a:close/>
              </a:path>
            </a:pathLst>
          </a:custGeom>
          <a:blipFill>
            <a:blip r:embed="rId4"/>
            <a:stretch>
              <a:fillRect l="-20093"/>
            </a:stretch>
          </a:blipFill>
        </p:spPr>
      </p:sp>
      <p:grpSp>
        <p:nvGrpSpPr>
          <p:cNvPr id="6" name="Group 6"/>
          <p:cNvGrpSpPr/>
          <p:nvPr/>
        </p:nvGrpSpPr>
        <p:grpSpPr>
          <a:xfrm>
            <a:off x="2492465" y="1571699"/>
            <a:ext cx="13242983" cy="7125735"/>
            <a:chOff x="0" y="0"/>
            <a:chExt cx="3744572" cy="2014866"/>
          </a:xfrm>
        </p:grpSpPr>
        <p:sp>
          <p:nvSpPr>
            <p:cNvPr id="7" name="Freeform 7"/>
            <p:cNvSpPr/>
            <p:nvPr/>
          </p:nvSpPr>
          <p:spPr>
            <a:xfrm>
              <a:off x="0" y="0"/>
              <a:ext cx="3744572" cy="2014866"/>
            </a:xfrm>
            <a:custGeom>
              <a:avLst/>
              <a:gdLst/>
              <a:ahLst/>
              <a:cxnLst/>
              <a:rect l="l" t="t" r="r" b="b"/>
              <a:pathLst>
                <a:path w="3744572" h="2014866">
                  <a:moveTo>
                    <a:pt x="0" y="0"/>
                  </a:moveTo>
                  <a:lnTo>
                    <a:pt x="3744572" y="0"/>
                  </a:lnTo>
                  <a:lnTo>
                    <a:pt x="3744572" y="2014866"/>
                  </a:lnTo>
                  <a:lnTo>
                    <a:pt x="0" y="2014866"/>
                  </a:lnTo>
                  <a:close/>
                </a:path>
              </a:pathLst>
            </a:custGeom>
            <a:solidFill>
              <a:srgbClr val="DECA90">
                <a:alpha val="52941"/>
              </a:srgbClr>
            </a:solidFill>
          </p:spPr>
        </p:sp>
        <p:sp>
          <p:nvSpPr>
            <p:cNvPr id="8" name="TextBox 8"/>
            <p:cNvSpPr txBox="1"/>
            <p:nvPr/>
          </p:nvSpPr>
          <p:spPr>
            <a:xfrm>
              <a:off x="0" y="-47625"/>
              <a:ext cx="3744572" cy="2062491"/>
            </a:xfrm>
            <a:prstGeom prst="rect">
              <a:avLst/>
            </a:prstGeom>
          </p:spPr>
          <p:txBody>
            <a:bodyPr lIns="50800" tIns="50800" rIns="50800" bIns="50800" rtlCol="0" anchor="ctr"/>
            <a:lstStyle/>
            <a:p>
              <a:pPr algn="ctr">
                <a:lnSpc>
                  <a:spcPts val="2485"/>
                </a:lnSpc>
              </a:pPr>
              <a:r>
                <a:rPr lang="en-US" sz="1775">
                  <a:solidFill>
                    <a:srgbClr val="FFFFFF">
                      <a:alpha val="52941"/>
                    </a:srgbClr>
                  </a:solidFill>
                  <a:latin typeface="Marykate"/>
                  <a:ea typeface="Marykate"/>
                  <a:cs typeface="Marykate"/>
                  <a:sym typeface="Marykate"/>
                </a:rPr>
                <a:t> </a:t>
              </a:r>
            </a:p>
          </p:txBody>
        </p:sp>
      </p:grpSp>
      <p:sp>
        <p:nvSpPr>
          <p:cNvPr id="9" name="TextBox 9"/>
          <p:cNvSpPr txBox="1"/>
          <p:nvPr/>
        </p:nvSpPr>
        <p:spPr>
          <a:xfrm>
            <a:off x="2773695" y="2067297"/>
            <a:ext cx="11580187" cy="547945"/>
          </a:xfrm>
          <a:prstGeom prst="rect">
            <a:avLst/>
          </a:prstGeom>
        </p:spPr>
        <p:txBody>
          <a:bodyPr lIns="0" tIns="0" rIns="0" bIns="0" rtlCol="0" anchor="t">
            <a:spAutoFit/>
          </a:bodyPr>
          <a:lstStyle/>
          <a:p>
            <a:pPr algn="l">
              <a:lnSpc>
                <a:spcPts val="3734"/>
              </a:lnSpc>
            </a:pPr>
            <a:r>
              <a:rPr lang="en-US" sz="3395">
                <a:solidFill>
                  <a:srgbClr val="3A3E61"/>
                </a:solidFill>
                <a:latin typeface="Unique"/>
                <a:ea typeface="Unique"/>
                <a:cs typeface="Unique"/>
                <a:sym typeface="Unique"/>
              </a:rPr>
              <a:t>Tahapan Perkembangan DIsIplIn AkuntansI InternasIonal</a:t>
            </a:r>
          </a:p>
        </p:txBody>
      </p:sp>
      <p:sp>
        <p:nvSpPr>
          <p:cNvPr id="10" name="TextBox 10"/>
          <p:cNvSpPr txBox="1"/>
          <p:nvPr/>
        </p:nvSpPr>
        <p:spPr>
          <a:xfrm>
            <a:off x="2773695" y="3084169"/>
            <a:ext cx="5632617" cy="4954397"/>
          </a:xfrm>
          <a:prstGeom prst="rect">
            <a:avLst/>
          </a:prstGeom>
        </p:spPr>
        <p:txBody>
          <a:bodyPr lIns="0" tIns="0" rIns="0" bIns="0" rtlCol="0" anchor="t">
            <a:spAutoFit/>
          </a:bodyPr>
          <a:lstStyle/>
          <a:p>
            <a:pPr algn="l">
              <a:lnSpc>
                <a:spcPts val="3904"/>
              </a:lnSpc>
            </a:pPr>
            <a:r>
              <a:rPr lang="en-US" sz="3200">
                <a:solidFill>
                  <a:srgbClr val="3A3E61"/>
                </a:solidFill>
                <a:latin typeface="Vintii"/>
                <a:ea typeface="Vintii"/>
                <a:cs typeface="Vintii"/>
                <a:sym typeface="Vintii"/>
              </a:rPr>
              <a:t>Tahapan Perkembangan:</a:t>
            </a:r>
          </a:p>
          <a:p>
            <a:pPr marL="690881" lvl="1" indent="-345440" algn="l">
              <a:lnSpc>
                <a:spcPts val="3904"/>
              </a:lnSpc>
              <a:buAutoNum type="arabicPeriod"/>
            </a:pPr>
            <a:r>
              <a:rPr lang="en-US" sz="3200">
                <a:solidFill>
                  <a:srgbClr val="3A3E61"/>
                </a:solidFill>
                <a:latin typeface="Vintii"/>
                <a:ea typeface="Vintii"/>
                <a:cs typeface="Vintii"/>
                <a:sym typeface="Vintii"/>
              </a:rPr>
              <a:t>Pra-1960: Akuntansi bersifat nasional, tiap negara punya sistem sendiri (misalnya US GAAP di AS).</a:t>
            </a:r>
          </a:p>
          <a:p>
            <a:pPr marL="690881" lvl="1" indent="-345440" algn="l">
              <a:lnSpc>
                <a:spcPts val="3904"/>
              </a:lnSpc>
              <a:buAutoNum type="arabicPeriod"/>
            </a:pPr>
            <a:r>
              <a:rPr lang="en-US" sz="3200">
                <a:solidFill>
                  <a:srgbClr val="3A3E61"/>
                </a:solidFill>
                <a:latin typeface="Vintii"/>
                <a:ea typeface="Vintii"/>
                <a:cs typeface="Vintii"/>
                <a:sym typeface="Vintii"/>
              </a:rPr>
              <a:t>1960–1980-an: Muncul upaya harmonisasi antarnegara. Dibentuk IASC (1973) untuk membuat IAS.</a:t>
            </a:r>
          </a:p>
          <a:p>
            <a:pPr algn="l">
              <a:lnSpc>
                <a:spcPts val="3904"/>
              </a:lnSpc>
            </a:pPr>
            <a:endParaRPr lang="en-US" sz="3200">
              <a:solidFill>
                <a:srgbClr val="3A3E61"/>
              </a:solidFill>
              <a:latin typeface="Vintii"/>
              <a:ea typeface="Vintii"/>
              <a:cs typeface="Vintii"/>
              <a:sym typeface="Vintii"/>
            </a:endParaRPr>
          </a:p>
        </p:txBody>
      </p:sp>
      <p:sp>
        <p:nvSpPr>
          <p:cNvPr id="11" name="Freeform 11"/>
          <p:cNvSpPr/>
          <p:nvPr/>
        </p:nvSpPr>
        <p:spPr>
          <a:xfrm rot="-2700000">
            <a:off x="183386" y="153564"/>
            <a:ext cx="2381963" cy="2457935"/>
          </a:xfrm>
          <a:custGeom>
            <a:avLst/>
            <a:gdLst/>
            <a:ahLst/>
            <a:cxnLst/>
            <a:rect l="l" t="t" r="r" b="b"/>
            <a:pathLst>
              <a:path w="2381963" h="2457935">
                <a:moveTo>
                  <a:pt x="0" y="0"/>
                </a:moveTo>
                <a:lnTo>
                  <a:pt x="2381963" y="0"/>
                </a:lnTo>
                <a:lnTo>
                  <a:pt x="2381963" y="2457935"/>
                </a:lnTo>
                <a:lnTo>
                  <a:pt x="0" y="2457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2700000">
            <a:off x="15524383" y="7679285"/>
            <a:ext cx="2381963" cy="2457935"/>
          </a:xfrm>
          <a:custGeom>
            <a:avLst/>
            <a:gdLst/>
            <a:ahLst/>
            <a:cxnLst/>
            <a:rect l="l" t="t" r="r" b="b"/>
            <a:pathLst>
              <a:path w="2381963" h="2457935">
                <a:moveTo>
                  <a:pt x="0" y="0"/>
                </a:moveTo>
                <a:lnTo>
                  <a:pt x="2381963" y="0"/>
                </a:lnTo>
                <a:lnTo>
                  <a:pt x="2381963" y="2457935"/>
                </a:lnTo>
                <a:lnTo>
                  <a:pt x="0" y="2457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767278" y="4995409"/>
            <a:ext cx="522843" cy="5291591"/>
            <a:chOff x="0" y="0"/>
            <a:chExt cx="697124" cy="7055455"/>
          </a:xfrm>
        </p:grpSpPr>
        <p:sp>
          <p:nvSpPr>
            <p:cNvPr id="14" name="Freeform 14"/>
            <p:cNvSpPr/>
            <p:nvPr/>
          </p:nvSpPr>
          <p:spPr>
            <a:xfrm>
              <a:off x="0" y="363935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0" y="4553284"/>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0" y="5467215"/>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0" y="6381146"/>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0" y="913931"/>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0"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0" y="274179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22" name="Group 22"/>
          <p:cNvGrpSpPr/>
          <p:nvPr/>
        </p:nvGrpSpPr>
        <p:grpSpPr>
          <a:xfrm>
            <a:off x="16997878" y="0"/>
            <a:ext cx="522843" cy="5291591"/>
            <a:chOff x="0" y="0"/>
            <a:chExt cx="697124" cy="7055455"/>
          </a:xfrm>
        </p:grpSpPr>
        <p:sp>
          <p:nvSpPr>
            <p:cNvPr id="23" name="Freeform 23"/>
            <p:cNvSpPr/>
            <p:nvPr/>
          </p:nvSpPr>
          <p:spPr>
            <a:xfrm>
              <a:off x="0" y="363935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0" y="4553284"/>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a:off x="0" y="5467215"/>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0" y="6381146"/>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0" y="913931"/>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0"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0" y="2741793"/>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31" name="TextBox 31"/>
          <p:cNvSpPr txBox="1"/>
          <p:nvPr/>
        </p:nvSpPr>
        <p:spPr>
          <a:xfrm>
            <a:off x="9663704" y="3304930"/>
            <a:ext cx="5632617" cy="3963797"/>
          </a:xfrm>
          <a:prstGeom prst="rect">
            <a:avLst/>
          </a:prstGeom>
        </p:spPr>
        <p:txBody>
          <a:bodyPr lIns="0" tIns="0" rIns="0" bIns="0" rtlCol="0" anchor="t">
            <a:spAutoFit/>
          </a:bodyPr>
          <a:lstStyle/>
          <a:p>
            <a:pPr algn="l">
              <a:lnSpc>
                <a:spcPts val="3903"/>
              </a:lnSpc>
            </a:pPr>
            <a:r>
              <a:rPr lang="en-US" sz="3199">
                <a:solidFill>
                  <a:srgbClr val="3A3E61"/>
                </a:solidFill>
                <a:latin typeface="Vintii"/>
                <a:ea typeface="Vintii"/>
                <a:cs typeface="Vintii"/>
                <a:sym typeface="Vintii"/>
              </a:rPr>
              <a:t>3. 1990–2000-an: Era konvergensi global, IASC menjadi IASB (2001) dan lahir IFRS sebagai standar internasional.</a:t>
            </a:r>
          </a:p>
          <a:p>
            <a:pPr algn="l">
              <a:lnSpc>
                <a:spcPts val="3903"/>
              </a:lnSpc>
            </a:pPr>
            <a:r>
              <a:rPr lang="en-US" sz="3199">
                <a:solidFill>
                  <a:srgbClr val="3A3E61"/>
                </a:solidFill>
                <a:latin typeface="Vintii"/>
                <a:ea typeface="Vintii"/>
                <a:cs typeface="Vintii"/>
                <a:sym typeface="Vintii"/>
              </a:rPr>
              <a:t>4. 2010–sekarang: Akuntansi menjadi global, fokus pada IFRS, digitalisasi, dan pelaporan keberlanjutan (ESG).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a:off x="15690376" y="243382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3" name="Freeform 3"/>
          <p:cNvSpPr/>
          <p:nvPr/>
        </p:nvSpPr>
        <p:spPr>
          <a:xfrm>
            <a:off x="14202090" y="-1322495"/>
            <a:ext cx="5312174" cy="6071055"/>
          </a:xfrm>
          <a:custGeom>
            <a:avLst/>
            <a:gdLst/>
            <a:ahLst/>
            <a:cxnLst/>
            <a:rect l="l" t="t" r="r" b="b"/>
            <a:pathLst>
              <a:path w="5312174" h="6071055">
                <a:moveTo>
                  <a:pt x="0" y="0"/>
                </a:moveTo>
                <a:lnTo>
                  <a:pt x="5312174" y="0"/>
                </a:lnTo>
                <a:lnTo>
                  <a:pt x="5312174" y="6071055"/>
                </a:lnTo>
                <a:lnTo>
                  <a:pt x="0" y="6071055"/>
                </a:lnTo>
                <a:lnTo>
                  <a:pt x="0" y="0"/>
                </a:lnTo>
                <a:close/>
              </a:path>
            </a:pathLst>
          </a:custGeom>
          <a:blipFill>
            <a:blip r:embed="rId3"/>
            <a:stretch>
              <a:fillRect/>
            </a:stretch>
          </a:blipFill>
        </p:spPr>
      </p:sp>
      <p:sp>
        <p:nvSpPr>
          <p:cNvPr id="4" name="Freeform 4"/>
          <p:cNvSpPr/>
          <p:nvPr/>
        </p:nvSpPr>
        <p:spPr>
          <a:xfrm>
            <a:off x="-5206621" y="-496377"/>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5" name="Freeform 5"/>
          <p:cNvSpPr/>
          <p:nvPr/>
        </p:nvSpPr>
        <p:spPr>
          <a:xfrm rot="-5593216">
            <a:off x="-1049628" y="6066657"/>
            <a:ext cx="5312174" cy="6071055"/>
          </a:xfrm>
          <a:custGeom>
            <a:avLst/>
            <a:gdLst/>
            <a:ahLst/>
            <a:cxnLst/>
            <a:rect l="l" t="t" r="r" b="b"/>
            <a:pathLst>
              <a:path w="5312174" h="6071055">
                <a:moveTo>
                  <a:pt x="0" y="0"/>
                </a:moveTo>
                <a:lnTo>
                  <a:pt x="5312173" y="0"/>
                </a:lnTo>
                <a:lnTo>
                  <a:pt x="5312173" y="6071055"/>
                </a:lnTo>
                <a:lnTo>
                  <a:pt x="0" y="6071055"/>
                </a:lnTo>
                <a:lnTo>
                  <a:pt x="0" y="0"/>
                </a:lnTo>
                <a:close/>
              </a:path>
            </a:pathLst>
          </a:custGeom>
          <a:blipFill>
            <a:blip r:embed="rId3"/>
            <a:stretch>
              <a:fillRect/>
            </a:stretch>
          </a:blipFill>
        </p:spPr>
      </p:sp>
      <p:grpSp>
        <p:nvGrpSpPr>
          <p:cNvPr id="6" name="Group 6"/>
          <p:cNvGrpSpPr/>
          <p:nvPr/>
        </p:nvGrpSpPr>
        <p:grpSpPr>
          <a:xfrm rot="5400000">
            <a:off x="318670" y="318670"/>
            <a:ext cx="1420060" cy="1420060"/>
            <a:chOff x="0" y="0"/>
            <a:chExt cx="1893413" cy="1893413"/>
          </a:xfrm>
        </p:grpSpPr>
        <p:sp>
          <p:nvSpPr>
            <p:cNvPr id="7" name="Freeform 7"/>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4"/>
              <a:stretch>
                <a:fillRect/>
              </a:stretch>
            </a:blipFill>
          </p:spPr>
        </p:sp>
        <p:grpSp>
          <p:nvGrpSpPr>
            <p:cNvPr id="8" name="Group 8"/>
            <p:cNvGrpSpPr/>
            <p:nvPr/>
          </p:nvGrpSpPr>
          <p:grpSpPr>
            <a:xfrm>
              <a:off x="839799" y="527514"/>
              <a:ext cx="213816" cy="2138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1" name="Group 11"/>
            <p:cNvGrpSpPr/>
            <p:nvPr/>
          </p:nvGrpSpPr>
          <p:grpSpPr>
            <a:xfrm>
              <a:off x="839799" y="1152084"/>
              <a:ext cx="213816" cy="2138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sp>
        <p:nvSpPr>
          <p:cNvPr id="14" name="AutoShape 14"/>
          <p:cNvSpPr/>
          <p:nvPr/>
        </p:nvSpPr>
        <p:spPr>
          <a:xfrm>
            <a:off x="723715" y="2088111"/>
            <a:ext cx="15435006" cy="7480044"/>
          </a:xfrm>
          <a:prstGeom prst="line">
            <a:avLst/>
          </a:prstGeom>
          <a:ln w="76200" cap="rnd">
            <a:solidFill>
              <a:srgbClr val="9AA5DF"/>
            </a:solidFill>
            <a:prstDash val="sysDash"/>
            <a:headEnd type="none" w="sm" len="sm"/>
            <a:tailEnd type="none" w="sm" len="sm"/>
          </a:ln>
        </p:spPr>
      </p:sp>
      <p:grpSp>
        <p:nvGrpSpPr>
          <p:cNvPr id="15" name="Group 15"/>
          <p:cNvGrpSpPr/>
          <p:nvPr/>
        </p:nvGrpSpPr>
        <p:grpSpPr>
          <a:xfrm rot="5400000">
            <a:off x="16549270" y="8548270"/>
            <a:ext cx="1420060" cy="1420060"/>
            <a:chOff x="0" y="0"/>
            <a:chExt cx="1893413" cy="1893413"/>
          </a:xfrm>
        </p:grpSpPr>
        <p:sp>
          <p:nvSpPr>
            <p:cNvPr id="16" name="Freeform 16"/>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4"/>
              <a:stretch>
                <a:fillRect/>
              </a:stretch>
            </a:blipFill>
          </p:spPr>
        </p:sp>
        <p:grpSp>
          <p:nvGrpSpPr>
            <p:cNvPr id="17" name="Group 17"/>
            <p:cNvGrpSpPr/>
            <p:nvPr/>
          </p:nvGrpSpPr>
          <p:grpSpPr>
            <a:xfrm>
              <a:off x="839799" y="527514"/>
              <a:ext cx="213816" cy="2138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20" name="Group 20"/>
            <p:cNvGrpSpPr/>
            <p:nvPr/>
          </p:nvGrpSpPr>
          <p:grpSpPr>
            <a:xfrm>
              <a:off x="839799" y="1152084"/>
              <a:ext cx="213816" cy="2138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aphicFrame>
        <p:nvGraphicFramePr>
          <p:cNvPr id="23" name="Object 23"/>
          <p:cNvGraphicFramePr/>
          <p:nvPr/>
        </p:nvGraphicFramePr>
        <p:xfrm>
          <a:off x="3641409" y="1764995"/>
          <a:ext cx="5586412" cy="6705409"/>
        </p:xfrm>
        <a:graphic>
          <a:graphicData uri="http://schemas.openxmlformats.org/presentationml/2006/ole">
            <mc:AlternateContent xmlns:mc="http://schemas.openxmlformats.org/markup-compatibility/2006">
              <mc:Choice xmlns:v="urn:schemas-microsoft-com:vml" Requires="v">
                <p:oleObj name="Worksheet" r:id="rId5" imgW="6921500" imgH="8039100" progId="Excel.Sheet.12">
                  <p:embed/>
                </p:oleObj>
              </mc:Choice>
              <mc:Fallback>
                <p:oleObj name="Worksheet" r:id="rId5" imgW="6921500" imgH="8039100" progId="Excel.Sheet.12">
                  <p:embed/>
                  <p:pic>
                    <p:nvPicPr>
                      <p:cNvPr id="0" name=""/>
                      <p:cNvPicPr/>
                      <p:nvPr/>
                    </p:nvPicPr>
                    <p:blipFill>
                      <a:blip r:embed="rId6"/>
                      <a:stretch>
                        <a:fillRect/>
                      </a:stretch>
                    </p:blipFill>
                    <p:spPr>
                      <a:xfrm>
                        <a:off x="3641409" y="1764995"/>
                        <a:ext cx="5586412" cy="6705409"/>
                      </a:xfrm>
                      <a:prstGeom prst="rect">
                        <a:avLst/>
                      </a:prstGeom>
                    </p:spPr>
                  </p:pic>
                </p:oleObj>
              </mc:Fallback>
            </mc:AlternateContent>
          </a:graphicData>
        </a:graphic>
      </p:graphicFrame>
      <p:sp>
        <p:nvSpPr>
          <p:cNvPr id="24" name="TextBox 24"/>
          <p:cNvSpPr txBox="1"/>
          <p:nvPr/>
        </p:nvSpPr>
        <p:spPr>
          <a:xfrm>
            <a:off x="6383787" y="422940"/>
            <a:ext cx="6414127" cy="1173419"/>
          </a:xfrm>
          <a:prstGeom prst="rect">
            <a:avLst/>
          </a:prstGeom>
        </p:spPr>
        <p:txBody>
          <a:bodyPr lIns="0" tIns="0" rIns="0" bIns="0" rtlCol="0" anchor="t">
            <a:spAutoFit/>
          </a:bodyPr>
          <a:lstStyle/>
          <a:p>
            <a:pPr algn="ctr">
              <a:lnSpc>
                <a:spcPts val="4284"/>
              </a:lnSpc>
            </a:pPr>
            <a:r>
              <a:rPr lang="en-US" sz="3895">
                <a:solidFill>
                  <a:srgbClr val="3A3E61"/>
                </a:solidFill>
                <a:latin typeface="Unique"/>
                <a:ea typeface="Unique"/>
                <a:cs typeface="Unique"/>
                <a:sym typeface="Unique"/>
              </a:rPr>
              <a:t>B. Perbedaan nasIonal sIstem AkuntansI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rot="-5593216">
            <a:off x="-580253" y="-1019428"/>
            <a:ext cx="5312174" cy="6071055"/>
          </a:xfrm>
          <a:custGeom>
            <a:avLst/>
            <a:gdLst/>
            <a:ahLst/>
            <a:cxnLst/>
            <a:rect l="l" t="t" r="r" b="b"/>
            <a:pathLst>
              <a:path w="5312174" h="6071055">
                <a:moveTo>
                  <a:pt x="0" y="0"/>
                </a:moveTo>
                <a:lnTo>
                  <a:pt x="5312174" y="0"/>
                </a:lnTo>
                <a:lnTo>
                  <a:pt x="5312174" y="6071055"/>
                </a:lnTo>
                <a:lnTo>
                  <a:pt x="0" y="6071055"/>
                </a:lnTo>
                <a:lnTo>
                  <a:pt x="0" y="0"/>
                </a:lnTo>
                <a:close/>
              </a:path>
            </a:pathLst>
          </a:custGeom>
          <a:blipFill>
            <a:blip r:embed="rId2"/>
            <a:stretch>
              <a:fillRect/>
            </a:stretch>
          </a:blipFill>
        </p:spPr>
      </p:sp>
      <p:sp>
        <p:nvSpPr>
          <p:cNvPr id="3" name="Freeform 3"/>
          <p:cNvSpPr/>
          <p:nvPr/>
        </p:nvSpPr>
        <p:spPr>
          <a:xfrm rot="-5593216">
            <a:off x="13971426" y="5489174"/>
            <a:ext cx="5312174" cy="6071055"/>
          </a:xfrm>
          <a:custGeom>
            <a:avLst/>
            <a:gdLst/>
            <a:ahLst/>
            <a:cxnLst/>
            <a:rect l="l" t="t" r="r" b="b"/>
            <a:pathLst>
              <a:path w="5312174" h="6071055">
                <a:moveTo>
                  <a:pt x="0" y="0"/>
                </a:moveTo>
                <a:lnTo>
                  <a:pt x="5312174" y="0"/>
                </a:lnTo>
                <a:lnTo>
                  <a:pt x="5312174" y="6071056"/>
                </a:lnTo>
                <a:lnTo>
                  <a:pt x="0" y="6071056"/>
                </a:lnTo>
                <a:lnTo>
                  <a:pt x="0" y="0"/>
                </a:lnTo>
                <a:close/>
              </a:path>
            </a:pathLst>
          </a:custGeom>
          <a:blipFill>
            <a:blip r:embed="rId2"/>
            <a:stretch>
              <a:fillRect/>
            </a:stretch>
          </a:blipFill>
        </p:spPr>
      </p:sp>
      <p:sp>
        <p:nvSpPr>
          <p:cNvPr id="4" name="Freeform 4"/>
          <p:cNvSpPr/>
          <p:nvPr/>
        </p:nvSpPr>
        <p:spPr>
          <a:xfrm rot="2700000">
            <a:off x="16468597" y="64121"/>
            <a:ext cx="1581406" cy="1631845"/>
          </a:xfrm>
          <a:custGeom>
            <a:avLst/>
            <a:gdLst/>
            <a:ahLst/>
            <a:cxnLst/>
            <a:rect l="l" t="t" r="r" b="b"/>
            <a:pathLst>
              <a:path w="1581406" h="1631845">
                <a:moveTo>
                  <a:pt x="0" y="0"/>
                </a:moveTo>
                <a:lnTo>
                  <a:pt x="1581406" y="0"/>
                </a:lnTo>
                <a:lnTo>
                  <a:pt x="1581406" y="1631845"/>
                </a:lnTo>
                <a:lnTo>
                  <a:pt x="0" y="1631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rot="5400000">
            <a:off x="46160" y="9041770"/>
            <a:ext cx="1420060" cy="1420060"/>
            <a:chOff x="0" y="0"/>
            <a:chExt cx="1893413" cy="1893413"/>
          </a:xfrm>
        </p:grpSpPr>
        <p:sp>
          <p:nvSpPr>
            <p:cNvPr id="6" name="Freeform 6"/>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5"/>
              <a:stretch>
                <a:fillRect/>
              </a:stretch>
            </a:blipFill>
          </p:spPr>
        </p:sp>
        <p:grpSp>
          <p:nvGrpSpPr>
            <p:cNvPr id="7" name="Group 7"/>
            <p:cNvGrpSpPr/>
            <p:nvPr/>
          </p:nvGrpSpPr>
          <p:grpSpPr>
            <a:xfrm>
              <a:off x="839799" y="527514"/>
              <a:ext cx="213816" cy="21381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0" name="Group 10"/>
            <p:cNvGrpSpPr/>
            <p:nvPr/>
          </p:nvGrpSpPr>
          <p:grpSpPr>
            <a:xfrm>
              <a:off x="839799" y="1152084"/>
              <a:ext cx="213816" cy="2138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13" name="Group 13"/>
          <p:cNvGrpSpPr/>
          <p:nvPr/>
        </p:nvGrpSpPr>
        <p:grpSpPr>
          <a:xfrm>
            <a:off x="250790" y="890905"/>
            <a:ext cx="340441" cy="4361550"/>
            <a:chOff x="0" y="0"/>
            <a:chExt cx="453921" cy="5815400"/>
          </a:xfrm>
        </p:grpSpPr>
        <p:sp>
          <p:nvSpPr>
            <p:cNvPr id="14" name="Freeform 14"/>
            <p:cNvSpPr/>
            <p:nvPr/>
          </p:nvSpPr>
          <p:spPr>
            <a:xfrm>
              <a:off x="0" y="0"/>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0" y="768048"/>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0" y="1536095"/>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0" y="2304143"/>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0" y="3072191"/>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0" y="3840239"/>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0" y="4608286"/>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0" y="5376334"/>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2" name="Group 22"/>
          <p:cNvGrpSpPr/>
          <p:nvPr/>
        </p:nvGrpSpPr>
        <p:grpSpPr>
          <a:xfrm>
            <a:off x="17664849" y="5390250"/>
            <a:ext cx="340441" cy="4361550"/>
            <a:chOff x="0" y="0"/>
            <a:chExt cx="453921" cy="5815400"/>
          </a:xfrm>
        </p:grpSpPr>
        <p:sp>
          <p:nvSpPr>
            <p:cNvPr id="23" name="Freeform 23"/>
            <p:cNvSpPr/>
            <p:nvPr/>
          </p:nvSpPr>
          <p:spPr>
            <a:xfrm>
              <a:off x="0" y="0"/>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0" y="768048"/>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0" y="1536095"/>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0" y="2304143"/>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0" y="3072191"/>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0" y="3840239"/>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0" y="4608286"/>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0" y="5376334"/>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aphicFrame>
        <p:nvGraphicFramePr>
          <p:cNvPr id="31" name="Object 31"/>
          <p:cNvGraphicFramePr/>
          <p:nvPr/>
        </p:nvGraphicFramePr>
        <p:xfrm>
          <a:off x="1466219" y="1829633"/>
          <a:ext cx="7322459" cy="8229600"/>
        </p:xfrm>
        <a:graphic>
          <a:graphicData uri="http://schemas.openxmlformats.org/presentationml/2006/ole">
            <mc:AlternateContent xmlns:mc="http://schemas.openxmlformats.org/markup-compatibility/2006">
              <mc:Choice xmlns:v="urn:schemas-microsoft-com:vml" Requires="v">
                <p:oleObj name="Worksheet" r:id="rId8" imgW="8966200" imgH="9867900" progId="Excel.Sheet.12">
                  <p:embed/>
                </p:oleObj>
              </mc:Choice>
              <mc:Fallback>
                <p:oleObj name="Worksheet" r:id="rId8" imgW="8966200" imgH="9867900" progId="Excel.Sheet.12">
                  <p:embed/>
                  <p:pic>
                    <p:nvPicPr>
                      <p:cNvPr id="0" name=""/>
                      <p:cNvPicPr/>
                      <p:nvPr/>
                    </p:nvPicPr>
                    <p:blipFill>
                      <a:blip r:embed="rId9"/>
                      <a:stretch>
                        <a:fillRect/>
                      </a:stretch>
                    </p:blipFill>
                    <p:spPr>
                      <a:xfrm>
                        <a:off x="1466219" y="1829633"/>
                        <a:ext cx="7322459" cy="8229600"/>
                      </a:xfrm>
                      <a:prstGeom prst="rect">
                        <a:avLst/>
                      </a:prstGeom>
                    </p:spPr>
                  </p:pic>
                </p:oleObj>
              </mc:Fallback>
            </mc:AlternateContent>
          </a:graphicData>
        </a:graphic>
      </p:graphicFrame>
      <p:sp>
        <p:nvSpPr>
          <p:cNvPr id="32" name="TextBox 32"/>
          <p:cNvSpPr txBox="1"/>
          <p:nvPr/>
        </p:nvSpPr>
        <p:spPr>
          <a:xfrm>
            <a:off x="6306563" y="214660"/>
            <a:ext cx="7288979" cy="1352489"/>
          </a:xfrm>
          <a:prstGeom prst="rect">
            <a:avLst/>
          </a:prstGeom>
        </p:spPr>
        <p:txBody>
          <a:bodyPr lIns="0" tIns="0" rIns="0" bIns="0" rtlCol="0" anchor="t">
            <a:spAutoFit/>
          </a:bodyPr>
          <a:lstStyle/>
          <a:p>
            <a:pPr algn="ctr">
              <a:lnSpc>
                <a:spcPts val="4944"/>
              </a:lnSpc>
            </a:pPr>
            <a:r>
              <a:rPr lang="en-US" sz="4495">
                <a:solidFill>
                  <a:srgbClr val="3A3E61"/>
                </a:solidFill>
                <a:latin typeface="Unique"/>
                <a:ea typeface="Unique"/>
                <a:cs typeface="Unique"/>
                <a:sym typeface="Unique"/>
              </a:rPr>
              <a:t>C. Aspek AkuntansI dalam BIsnIs InternasIonal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rot="-5593216">
            <a:off x="-580253" y="-1019428"/>
            <a:ext cx="5312174" cy="6071055"/>
          </a:xfrm>
          <a:custGeom>
            <a:avLst/>
            <a:gdLst/>
            <a:ahLst/>
            <a:cxnLst/>
            <a:rect l="l" t="t" r="r" b="b"/>
            <a:pathLst>
              <a:path w="5312174" h="6071055">
                <a:moveTo>
                  <a:pt x="0" y="0"/>
                </a:moveTo>
                <a:lnTo>
                  <a:pt x="5312174" y="0"/>
                </a:lnTo>
                <a:lnTo>
                  <a:pt x="5312174" y="6071055"/>
                </a:lnTo>
                <a:lnTo>
                  <a:pt x="0" y="6071055"/>
                </a:lnTo>
                <a:lnTo>
                  <a:pt x="0" y="0"/>
                </a:lnTo>
                <a:close/>
              </a:path>
            </a:pathLst>
          </a:custGeom>
          <a:blipFill>
            <a:blip r:embed="rId2"/>
            <a:stretch>
              <a:fillRect/>
            </a:stretch>
          </a:blipFill>
        </p:spPr>
      </p:sp>
      <p:sp>
        <p:nvSpPr>
          <p:cNvPr id="3" name="Freeform 3"/>
          <p:cNvSpPr/>
          <p:nvPr/>
        </p:nvSpPr>
        <p:spPr>
          <a:xfrm rot="5400000">
            <a:off x="-33430" y="3584814"/>
            <a:ext cx="7005112" cy="4341860"/>
          </a:xfrm>
          <a:custGeom>
            <a:avLst/>
            <a:gdLst/>
            <a:ahLst/>
            <a:cxnLst/>
            <a:rect l="l" t="t" r="r" b="b"/>
            <a:pathLst>
              <a:path w="7005112" h="4341860">
                <a:moveTo>
                  <a:pt x="0" y="0"/>
                </a:moveTo>
                <a:lnTo>
                  <a:pt x="7005113" y="0"/>
                </a:lnTo>
                <a:lnTo>
                  <a:pt x="7005113" y="4341860"/>
                </a:lnTo>
                <a:lnTo>
                  <a:pt x="0" y="4341860"/>
                </a:lnTo>
                <a:lnTo>
                  <a:pt x="0" y="0"/>
                </a:lnTo>
                <a:close/>
              </a:path>
            </a:pathLst>
          </a:custGeom>
          <a:blipFill>
            <a:blip r:embed="rId3"/>
            <a:stretch>
              <a:fillRect l="-1239" t="-152" b="-8671"/>
            </a:stretch>
          </a:blipFill>
        </p:spPr>
      </p:sp>
      <p:grpSp>
        <p:nvGrpSpPr>
          <p:cNvPr id="4" name="Group 4"/>
          <p:cNvGrpSpPr/>
          <p:nvPr/>
        </p:nvGrpSpPr>
        <p:grpSpPr>
          <a:xfrm rot="5400000">
            <a:off x="306508" y="3647488"/>
            <a:ext cx="6325238" cy="4109603"/>
            <a:chOff x="0" y="0"/>
            <a:chExt cx="4634739" cy="3011260"/>
          </a:xfrm>
        </p:grpSpPr>
        <p:sp>
          <p:nvSpPr>
            <p:cNvPr id="5" name="Freeform 5"/>
            <p:cNvSpPr/>
            <p:nvPr/>
          </p:nvSpPr>
          <p:spPr>
            <a:xfrm>
              <a:off x="0" y="0"/>
              <a:ext cx="4634739" cy="3011260"/>
            </a:xfrm>
            <a:custGeom>
              <a:avLst/>
              <a:gdLst/>
              <a:ahLst/>
              <a:cxnLst/>
              <a:rect l="l" t="t" r="r" b="b"/>
              <a:pathLst>
                <a:path w="4634739" h="3011260">
                  <a:moveTo>
                    <a:pt x="0" y="0"/>
                  </a:moveTo>
                  <a:lnTo>
                    <a:pt x="4634739" y="0"/>
                  </a:lnTo>
                  <a:lnTo>
                    <a:pt x="4634739" y="3011260"/>
                  </a:lnTo>
                  <a:lnTo>
                    <a:pt x="0" y="3011260"/>
                  </a:lnTo>
                  <a:close/>
                </a:path>
              </a:pathLst>
            </a:custGeom>
            <a:solidFill>
              <a:srgbClr val="DECA90">
                <a:alpha val="60000"/>
              </a:srgbClr>
            </a:solidFill>
          </p:spPr>
        </p:sp>
        <p:sp>
          <p:nvSpPr>
            <p:cNvPr id="6" name="TextBox 6"/>
            <p:cNvSpPr txBox="1"/>
            <p:nvPr/>
          </p:nvSpPr>
          <p:spPr>
            <a:xfrm>
              <a:off x="0" y="-47625"/>
              <a:ext cx="4634739" cy="3058885"/>
            </a:xfrm>
            <a:prstGeom prst="rect">
              <a:avLst/>
            </a:prstGeom>
          </p:spPr>
          <p:txBody>
            <a:bodyPr lIns="50800" tIns="50800" rIns="50800" bIns="50800" rtlCol="0" anchor="ctr"/>
            <a:lstStyle/>
            <a:p>
              <a:pPr algn="ctr">
                <a:lnSpc>
                  <a:spcPts val="2485"/>
                </a:lnSpc>
              </a:pPr>
              <a:r>
                <a:rPr lang="en-US" sz="1775">
                  <a:solidFill>
                    <a:srgbClr val="FFFFFF">
                      <a:alpha val="60000"/>
                    </a:srgbClr>
                  </a:solidFill>
                  <a:latin typeface="Marykate"/>
                  <a:ea typeface="Marykate"/>
                  <a:cs typeface="Marykate"/>
                  <a:sym typeface="Marykate"/>
                </a:rPr>
                <a:t> </a:t>
              </a:r>
            </a:p>
          </p:txBody>
        </p:sp>
      </p:grpSp>
      <p:sp>
        <p:nvSpPr>
          <p:cNvPr id="7" name="Freeform 7"/>
          <p:cNvSpPr/>
          <p:nvPr/>
        </p:nvSpPr>
        <p:spPr>
          <a:xfrm rot="5400000">
            <a:off x="5641444" y="3584814"/>
            <a:ext cx="7005112" cy="4341860"/>
          </a:xfrm>
          <a:custGeom>
            <a:avLst/>
            <a:gdLst/>
            <a:ahLst/>
            <a:cxnLst/>
            <a:rect l="l" t="t" r="r" b="b"/>
            <a:pathLst>
              <a:path w="7005112" h="4341860">
                <a:moveTo>
                  <a:pt x="0" y="0"/>
                </a:moveTo>
                <a:lnTo>
                  <a:pt x="7005112" y="0"/>
                </a:lnTo>
                <a:lnTo>
                  <a:pt x="7005112" y="4341860"/>
                </a:lnTo>
                <a:lnTo>
                  <a:pt x="0" y="4341860"/>
                </a:lnTo>
                <a:lnTo>
                  <a:pt x="0" y="0"/>
                </a:lnTo>
                <a:close/>
              </a:path>
            </a:pathLst>
          </a:custGeom>
          <a:blipFill>
            <a:blip r:embed="rId3"/>
            <a:stretch>
              <a:fillRect l="-1239" t="-152" b="-8671"/>
            </a:stretch>
          </a:blipFill>
        </p:spPr>
      </p:sp>
      <p:grpSp>
        <p:nvGrpSpPr>
          <p:cNvPr id="8" name="Group 8"/>
          <p:cNvGrpSpPr/>
          <p:nvPr/>
        </p:nvGrpSpPr>
        <p:grpSpPr>
          <a:xfrm rot="5400000">
            <a:off x="5981381" y="3647488"/>
            <a:ext cx="6325238" cy="4109603"/>
            <a:chOff x="0" y="0"/>
            <a:chExt cx="4634739" cy="3011260"/>
          </a:xfrm>
        </p:grpSpPr>
        <p:sp>
          <p:nvSpPr>
            <p:cNvPr id="9" name="Freeform 9"/>
            <p:cNvSpPr/>
            <p:nvPr/>
          </p:nvSpPr>
          <p:spPr>
            <a:xfrm>
              <a:off x="0" y="0"/>
              <a:ext cx="4634739" cy="3011260"/>
            </a:xfrm>
            <a:custGeom>
              <a:avLst/>
              <a:gdLst/>
              <a:ahLst/>
              <a:cxnLst/>
              <a:rect l="l" t="t" r="r" b="b"/>
              <a:pathLst>
                <a:path w="4634739" h="3011260">
                  <a:moveTo>
                    <a:pt x="0" y="0"/>
                  </a:moveTo>
                  <a:lnTo>
                    <a:pt x="4634739" y="0"/>
                  </a:lnTo>
                  <a:lnTo>
                    <a:pt x="4634739" y="3011260"/>
                  </a:lnTo>
                  <a:lnTo>
                    <a:pt x="0" y="3011260"/>
                  </a:lnTo>
                  <a:close/>
                </a:path>
              </a:pathLst>
            </a:custGeom>
            <a:solidFill>
              <a:srgbClr val="DECA90">
                <a:alpha val="60000"/>
              </a:srgbClr>
            </a:solidFill>
          </p:spPr>
        </p:sp>
        <p:sp>
          <p:nvSpPr>
            <p:cNvPr id="10" name="TextBox 10"/>
            <p:cNvSpPr txBox="1"/>
            <p:nvPr/>
          </p:nvSpPr>
          <p:spPr>
            <a:xfrm>
              <a:off x="0" y="-47625"/>
              <a:ext cx="4634739" cy="3058885"/>
            </a:xfrm>
            <a:prstGeom prst="rect">
              <a:avLst/>
            </a:prstGeom>
          </p:spPr>
          <p:txBody>
            <a:bodyPr lIns="50800" tIns="50800" rIns="50800" bIns="50800" rtlCol="0" anchor="ctr"/>
            <a:lstStyle/>
            <a:p>
              <a:pPr algn="ctr">
                <a:lnSpc>
                  <a:spcPts val="2485"/>
                </a:lnSpc>
              </a:pPr>
              <a:r>
                <a:rPr lang="en-US" sz="1775">
                  <a:solidFill>
                    <a:srgbClr val="FFFFFF">
                      <a:alpha val="60000"/>
                    </a:srgbClr>
                  </a:solidFill>
                  <a:latin typeface="Marykate"/>
                  <a:ea typeface="Marykate"/>
                  <a:cs typeface="Marykate"/>
                  <a:sym typeface="Marykate"/>
                </a:rPr>
                <a:t> </a:t>
              </a:r>
            </a:p>
          </p:txBody>
        </p:sp>
      </p:grpSp>
      <p:sp>
        <p:nvSpPr>
          <p:cNvPr id="11" name="Freeform 11"/>
          <p:cNvSpPr/>
          <p:nvPr/>
        </p:nvSpPr>
        <p:spPr>
          <a:xfrm rot="-5593216">
            <a:off x="13971426" y="5489174"/>
            <a:ext cx="5312174" cy="6071055"/>
          </a:xfrm>
          <a:custGeom>
            <a:avLst/>
            <a:gdLst/>
            <a:ahLst/>
            <a:cxnLst/>
            <a:rect l="l" t="t" r="r" b="b"/>
            <a:pathLst>
              <a:path w="5312174" h="6071055">
                <a:moveTo>
                  <a:pt x="0" y="0"/>
                </a:moveTo>
                <a:lnTo>
                  <a:pt x="5312174" y="0"/>
                </a:lnTo>
                <a:lnTo>
                  <a:pt x="5312174" y="6071056"/>
                </a:lnTo>
                <a:lnTo>
                  <a:pt x="0" y="6071056"/>
                </a:lnTo>
                <a:lnTo>
                  <a:pt x="0" y="0"/>
                </a:lnTo>
                <a:close/>
              </a:path>
            </a:pathLst>
          </a:custGeom>
          <a:blipFill>
            <a:blip r:embed="rId2"/>
            <a:stretch>
              <a:fillRect/>
            </a:stretch>
          </a:blipFill>
        </p:spPr>
      </p:sp>
      <p:sp>
        <p:nvSpPr>
          <p:cNvPr id="12" name="Freeform 12"/>
          <p:cNvSpPr/>
          <p:nvPr/>
        </p:nvSpPr>
        <p:spPr>
          <a:xfrm rot="5400000">
            <a:off x="11316317" y="3584814"/>
            <a:ext cx="7005112" cy="4341860"/>
          </a:xfrm>
          <a:custGeom>
            <a:avLst/>
            <a:gdLst/>
            <a:ahLst/>
            <a:cxnLst/>
            <a:rect l="l" t="t" r="r" b="b"/>
            <a:pathLst>
              <a:path w="7005112" h="4341860">
                <a:moveTo>
                  <a:pt x="0" y="0"/>
                </a:moveTo>
                <a:lnTo>
                  <a:pt x="7005113" y="0"/>
                </a:lnTo>
                <a:lnTo>
                  <a:pt x="7005113" y="4341860"/>
                </a:lnTo>
                <a:lnTo>
                  <a:pt x="0" y="4341860"/>
                </a:lnTo>
                <a:lnTo>
                  <a:pt x="0" y="0"/>
                </a:lnTo>
                <a:close/>
              </a:path>
            </a:pathLst>
          </a:custGeom>
          <a:blipFill>
            <a:blip r:embed="rId3"/>
            <a:stretch>
              <a:fillRect l="-1239" t="-152" b="-8671"/>
            </a:stretch>
          </a:blipFill>
        </p:spPr>
      </p:sp>
      <p:grpSp>
        <p:nvGrpSpPr>
          <p:cNvPr id="13" name="Group 13"/>
          <p:cNvGrpSpPr/>
          <p:nvPr/>
        </p:nvGrpSpPr>
        <p:grpSpPr>
          <a:xfrm rot="5400000">
            <a:off x="11656255" y="3647488"/>
            <a:ext cx="6325238" cy="4109603"/>
            <a:chOff x="0" y="0"/>
            <a:chExt cx="4634739" cy="3011260"/>
          </a:xfrm>
        </p:grpSpPr>
        <p:sp>
          <p:nvSpPr>
            <p:cNvPr id="14" name="Freeform 14"/>
            <p:cNvSpPr/>
            <p:nvPr/>
          </p:nvSpPr>
          <p:spPr>
            <a:xfrm>
              <a:off x="0" y="0"/>
              <a:ext cx="4634739" cy="3011260"/>
            </a:xfrm>
            <a:custGeom>
              <a:avLst/>
              <a:gdLst/>
              <a:ahLst/>
              <a:cxnLst/>
              <a:rect l="l" t="t" r="r" b="b"/>
              <a:pathLst>
                <a:path w="4634739" h="3011260">
                  <a:moveTo>
                    <a:pt x="0" y="0"/>
                  </a:moveTo>
                  <a:lnTo>
                    <a:pt x="4634739" y="0"/>
                  </a:lnTo>
                  <a:lnTo>
                    <a:pt x="4634739" y="3011260"/>
                  </a:lnTo>
                  <a:lnTo>
                    <a:pt x="0" y="3011260"/>
                  </a:lnTo>
                  <a:close/>
                </a:path>
              </a:pathLst>
            </a:custGeom>
            <a:solidFill>
              <a:srgbClr val="DECA90">
                <a:alpha val="60000"/>
              </a:srgbClr>
            </a:solidFill>
          </p:spPr>
        </p:sp>
        <p:sp>
          <p:nvSpPr>
            <p:cNvPr id="15" name="TextBox 15"/>
            <p:cNvSpPr txBox="1"/>
            <p:nvPr/>
          </p:nvSpPr>
          <p:spPr>
            <a:xfrm>
              <a:off x="0" y="-47625"/>
              <a:ext cx="4634739" cy="3058885"/>
            </a:xfrm>
            <a:prstGeom prst="rect">
              <a:avLst/>
            </a:prstGeom>
          </p:spPr>
          <p:txBody>
            <a:bodyPr lIns="50800" tIns="50800" rIns="50800" bIns="50800" rtlCol="0" anchor="ctr"/>
            <a:lstStyle/>
            <a:p>
              <a:pPr algn="ctr">
                <a:lnSpc>
                  <a:spcPts val="2485"/>
                </a:lnSpc>
              </a:pPr>
              <a:r>
                <a:rPr lang="en-US" sz="1775">
                  <a:solidFill>
                    <a:srgbClr val="FFFFFF">
                      <a:alpha val="60000"/>
                    </a:srgbClr>
                  </a:solidFill>
                  <a:latin typeface="Marykate"/>
                  <a:ea typeface="Marykate"/>
                  <a:cs typeface="Marykate"/>
                  <a:sym typeface="Marykate"/>
                </a:rPr>
                <a:t> </a:t>
              </a:r>
            </a:p>
          </p:txBody>
        </p:sp>
      </p:grpSp>
      <p:sp>
        <p:nvSpPr>
          <p:cNvPr id="16" name="Freeform 16"/>
          <p:cNvSpPr/>
          <p:nvPr/>
        </p:nvSpPr>
        <p:spPr>
          <a:xfrm rot="2700000">
            <a:off x="16199100" y="1348833"/>
            <a:ext cx="1581406" cy="1631845"/>
          </a:xfrm>
          <a:custGeom>
            <a:avLst/>
            <a:gdLst/>
            <a:ahLst/>
            <a:cxnLst/>
            <a:rect l="l" t="t" r="r" b="b"/>
            <a:pathLst>
              <a:path w="1581406" h="1631845">
                <a:moveTo>
                  <a:pt x="0" y="0"/>
                </a:moveTo>
                <a:lnTo>
                  <a:pt x="1581406" y="0"/>
                </a:lnTo>
                <a:lnTo>
                  <a:pt x="1581406" y="1631845"/>
                </a:lnTo>
                <a:lnTo>
                  <a:pt x="0" y="1631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8262871" flipH="1">
            <a:off x="11527577" y="5293908"/>
            <a:ext cx="916774" cy="816762"/>
          </a:xfrm>
          <a:custGeom>
            <a:avLst/>
            <a:gdLst/>
            <a:ahLst/>
            <a:cxnLst/>
            <a:rect l="l" t="t" r="r" b="b"/>
            <a:pathLst>
              <a:path w="916774" h="816762">
                <a:moveTo>
                  <a:pt x="916774" y="0"/>
                </a:moveTo>
                <a:lnTo>
                  <a:pt x="0" y="0"/>
                </a:lnTo>
                <a:lnTo>
                  <a:pt x="0" y="816763"/>
                </a:lnTo>
                <a:lnTo>
                  <a:pt x="916774" y="816763"/>
                </a:lnTo>
                <a:lnTo>
                  <a:pt x="91677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8262871" flipH="1">
            <a:off x="5848176" y="5345654"/>
            <a:ext cx="916774" cy="816762"/>
          </a:xfrm>
          <a:custGeom>
            <a:avLst/>
            <a:gdLst/>
            <a:ahLst/>
            <a:cxnLst/>
            <a:rect l="l" t="t" r="r" b="b"/>
            <a:pathLst>
              <a:path w="916774" h="816762">
                <a:moveTo>
                  <a:pt x="916774" y="0"/>
                </a:moveTo>
                <a:lnTo>
                  <a:pt x="0" y="0"/>
                </a:lnTo>
                <a:lnTo>
                  <a:pt x="0" y="816762"/>
                </a:lnTo>
                <a:lnTo>
                  <a:pt x="916774" y="816762"/>
                </a:lnTo>
                <a:lnTo>
                  <a:pt x="91677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TextBox 19"/>
          <p:cNvSpPr txBox="1"/>
          <p:nvPr/>
        </p:nvSpPr>
        <p:spPr>
          <a:xfrm>
            <a:off x="7268242" y="2625396"/>
            <a:ext cx="3941913" cy="4956175"/>
          </a:xfrm>
          <a:prstGeom prst="rect">
            <a:avLst/>
          </a:prstGeom>
        </p:spPr>
        <p:txBody>
          <a:bodyPr lIns="0" tIns="0" rIns="0" bIns="0" rtlCol="0" anchor="t">
            <a:spAutoFit/>
          </a:bodyPr>
          <a:lstStyle/>
          <a:p>
            <a:pPr algn="l">
              <a:lnSpc>
                <a:spcPts val="3049"/>
              </a:lnSpc>
            </a:pPr>
            <a:r>
              <a:rPr lang="en-US" sz="2499">
                <a:solidFill>
                  <a:srgbClr val="3A3E61"/>
                </a:solidFill>
                <a:latin typeface="Vintii"/>
                <a:ea typeface="Vintii"/>
                <a:cs typeface="Vintii"/>
                <a:sym typeface="Vintii"/>
              </a:rPr>
              <a:t>2. Akuntansi Perusahaan Multinasional (Accounting for Multinational Enterprises)</a:t>
            </a:r>
          </a:p>
          <a:p>
            <a:pPr marL="539749" lvl="1" indent="-269875" algn="l">
              <a:lnSpc>
                <a:spcPts val="3049"/>
              </a:lnSpc>
              <a:buFont typeface="Arial"/>
              <a:buChar char="•"/>
            </a:pPr>
            <a:r>
              <a:rPr lang="en-US" sz="2499">
                <a:solidFill>
                  <a:srgbClr val="3A3E61"/>
                </a:solidFill>
                <a:latin typeface="Vintii"/>
                <a:ea typeface="Vintii"/>
                <a:cs typeface="Vintii"/>
                <a:sym typeface="Vintii"/>
              </a:rPr>
              <a:t>Fokus utamanya yaitu Pelaporan dan pengendalian keuangan global. Mencakup translasi mata uang asing, konsolidasi laporan keuangan, transfer pricing, dan pengendalian global dalam MNC (Multinational Companies).</a:t>
            </a:r>
          </a:p>
        </p:txBody>
      </p:sp>
      <p:sp>
        <p:nvSpPr>
          <p:cNvPr id="20" name="TextBox 20"/>
          <p:cNvSpPr txBox="1"/>
          <p:nvPr/>
        </p:nvSpPr>
        <p:spPr>
          <a:xfrm>
            <a:off x="1414325" y="2625396"/>
            <a:ext cx="4106904" cy="5718175"/>
          </a:xfrm>
          <a:prstGeom prst="rect">
            <a:avLst/>
          </a:prstGeom>
        </p:spPr>
        <p:txBody>
          <a:bodyPr lIns="0" tIns="0" rIns="0" bIns="0" rtlCol="0" anchor="t">
            <a:spAutoFit/>
          </a:bodyPr>
          <a:lstStyle/>
          <a:p>
            <a:pPr marL="539749" lvl="1" indent="-269875" algn="l">
              <a:lnSpc>
                <a:spcPts val="3049"/>
              </a:lnSpc>
              <a:buAutoNum type="arabicPeriod"/>
            </a:pPr>
            <a:r>
              <a:rPr lang="en-US" sz="2499">
                <a:solidFill>
                  <a:srgbClr val="3A3E61"/>
                </a:solidFill>
                <a:latin typeface="Vintii"/>
                <a:ea typeface="Vintii"/>
                <a:cs typeface="Vintii"/>
                <a:sym typeface="Vintii"/>
              </a:rPr>
              <a:t>Akuntansi Komparatif Internasional (International Comparative Accounting)</a:t>
            </a:r>
          </a:p>
          <a:p>
            <a:pPr marL="539749" lvl="1" indent="-269875" algn="l">
              <a:lnSpc>
                <a:spcPts val="3049"/>
              </a:lnSpc>
              <a:buFont typeface="Arial"/>
              <a:buChar char="•"/>
            </a:pPr>
            <a:r>
              <a:rPr lang="en-US" sz="2499">
                <a:solidFill>
                  <a:srgbClr val="3A3E61"/>
                </a:solidFill>
                <a:latin typeface="Vintii"/>
                <a:ea typeface="Vintii"/>
                <a:cs typeface="Vintii"/>
                <a:sym typeface="Vintii"/>
              </a:rPr>
              <a:t>Fokus utamanya yaitu perbandingan sistem akuntansi antarnegara. yang mempelajari perbedaan prinsip, standar, dan praktik akuntansi di berbagai negara untuk memahami penyebab dan dampaknya. </a:t>
            </a:r>
          </a:p>
          <a:p>
            <a:pPr algn="l">
              <a:lnSpc>
                <a:spcPts val="3049"/>
              </a:lnSpc>
            </a:pPr>
            <a:endParaRPr lang="en-US" sz="2499">
              <a:solidFill>
                <a:srgbClr val="3A3E61"/>
              </a:solidFill>
              <a:latin typeface="Vintii"/>
              <a:ea typeface="Vintii"/>
              <a:cs typeface="Vintii"/>
              <a:sym typeface="Vintii"/>
            </a:endParaRPr>
          </a:p>
          <a:p>
            <a:pPr algn="l">
              <a:lnSpc>
                <a:spcPts val="3049"/>
              </a:lnSpc>
            </a:pPr>
            <a:r>
              <a:rPr lang="en-US" sz="2499">
                <a:solidFill>
                  <a:srgbClr val="3A3E61"/>
                </a:solidFill>
                <a:latin typeface="Vintii"/>
                <a:ea typeface="Vintii"/>
                <a:cs typeface="Vintii"/>
                <a:sym typeface="Vintii"/>
              </a:rPr>
              <a:t>Contoh: perbedaan antara US GAAP dan IFRS.</a:t>
            </a:r>
          </a:p>
        </p:txBody>
      </p:sp>
      <p:sp>
        <p:nvSpPr>
          <p:cNvPr id="21" name="TextBox 21"/>
          <p:cNvSpPr txBox="1"/>
          <p:nvPr/>
        </p:nvSpPr>
        <p:spPr>
          <a:xfrm>
            <a:off x="6306563" y="214660"/>
            <a:ext cx="7288979" cy="1352489"/>
          </a:xfrm>
          <a:prstGeom prst="rect">
            <a:avLst/>
          </a:prstGeom>
        </p:spPr>
        <p:txBody>
          <a:bodyPr lIns="0" tIns="0" rIns="0" bIns="0" rtlCol="0" anchor="t">
            <a:spAutoFit/>
          </a:bodyPr>
          <a:lstStyle/>
          <a:p>
            <a:pPr algn="ctr">
              <a:lnSpc>
                <a:spcPts val="4944"/>
              </a:lnSpc>
            </a:pPr>
            <a:r>
              <a:rPr lang="en-US" sz="4495">
                <a:solidFill>
                  <a:srgbClr val="3A3E61"/>
                </a:solidFill>
                <a:latin typeface="Unique"/>
                <a:ea typeface="Unique"/>
                <a:cs typeface="Unique"/>
                <a:sym typeface="Unique"/>
              </a:rPr>
              <a:t>D. TIga WIlayah Utama AkuntansI InternasIonal</a:t>
            </a:r>
          </a:p>
        </p:txBody>
      </p:sp>
      <p:sp>
        <p:nvSpPr>
          <p:cNvPr id="22" name="TextBox 22"/>
          <p:cNvSpPr txBox="1"/>
          <p:nvPr/>
        </p:nvSpPr>
        <p:spPr>
          <a:xfrm>
            <a:off x="12952274" y="2706152"/>
            <a:ext cx="3921401" cy="6099175"/>
          </a:xfrm>
          <a:prstGeom prst="rect">
            <a:avLst/>
          </a:prstGeom>
        </p:spPr>
        <p:txBody>
          <a:bodyPr lIns="0" tIns="0" rIns="0" bIns="0" rtlCol="0" anchor="t">
            <a:spAutoFit/>
          </a:bodyPr>
          <a:lstStyle/>
          <a:p>
            <a:pPr algn="l">
              <a:lnSpc>
                <a:spcPts val="3049"/>
              </a:lnSpc>
            </a:pPr>
            <a:r>
              <a:rPr lang="en-US" sz="2499">
                <a:solidFill>
                  <a:srgbClr val="3A3E61"/>
                </a:solidFill>
                <a:latin typeface="Vintii"/>
                <a:ea typeface="Vintii"/>
                <a:cs typeface="Vintii"/>
                <a:sym typeface="Vintii"/>
              </a:rPr>
              <a:t>3. Harmonisasi dan Standarisasi Akuntansi Internasional (International Harmonization and Standardization)</a:t>
            </a:r>
          </a:p>
          <a:p>
            <a:pPr marL="539749" lvl="1" indent="-269875" algn="l">
              <a:lnSpc>
                <a:spcPts val="3049"/>
              </a:lnSpc>
              <a:buFont typeface="Arial"/>
              <a:buChar char="•"/>
            </a:pPr>
            <a:r>
              <a:rPr lang="en-US" sz="2499">
                <a:solidFill>
                  <a:srgbClr val="3A3E61"/>
                </a:solidFill>
                <a:latin typeface="Vintii"/>
                <a:ea typeface="Vintii"/>
                <a:cs typeface="Vintii"/>
                <a:sym typeface="Vintii"/>
              </a:rPr>
              <a:t>Fokus utamanya yaitu Penyatuan standar akuntansi global. Berfokus pada penerapan IFRS (International Financial Reporting Standards) untuk menciptakan laporan keuangan yang seragam dan dapat dibandingkan lintas negara.</a:t>
            </a:r>
          </a:p>
        </p:txBody>
      </p:sp>
      <p:grpSp>
        <p:nvGrpSpPr>
          <p:cNvPr id="23" name="Group 23"/>
          <p:cNvGrpSpPr/>
          <p:nvPr/>
        </p:nvGrpSpPr>
        <p:grpSpPr>
          <a:xfrm rot="5400000">
            <a:off x="261520" y="8743002"/>
            <a:ext cx="1420060" cy="1420060"/>
            <a:chOff x="0" y="0"/>
            <a:chExt cx="1893413" cy="1893413"/>
          </a:xfrm>
        </p:grpSpPr>
        <p:sp>
          <p:nvSpPr>
            <p:cNvPr id="24" name="Freeform 24"/>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10"/>
              <a:stretch>
                <a:fillRect/>
              </a:stretch>
            </a:blipFill>
          </p:spPr>
        </p:sp>
        <p:grpSp>
          <p:nvGrpSpPr>
            <p:cNvPr id="25" name="Group 25"/>
            <p:cNvGrpSpPr/>
            <p:nvPr/>
          </p:nvGrpSpPr>
          <p:grpSpPr>
            <a:xfrm>
              <a:off x="839799" y="527514"/>
              <a:ext cx="213816" cy="2138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28" name="Group 28"/>
            <p:cNvGrpSpPr/>
            <p:nvPr/>
          </p:nvGrpSpPr>
          <p:grpSpPr>
            <a:xfrm>
              <a:off x="839799" y="1152084"/>
              <a:ext cx="213816" cy="21381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31" name="Group 31"/>
          <p:cNvGrpSpPr/>
          <p:nvPr/>
        </p:nvGrpSpPr>
        <p:grpSpPr>
          <a:xfrm>
            <a:off x="421010" y="1028700"/>
            <a:ext cx="340441" cy="4361550"/>
            <a:chOff x="0" y="0"/>
            <a:chExt cx="453921" cy="5815400"/>
          </a:xfrm>
        </p:grpSpPr>
        <p:sp>
          <p:nvSpPr>
            <p:cNvPr id="32" name="Freeform 32"/>
            <p:cNvSpPr/>
            <p:nvPr/>
          </p:nvSpPr>
          <p:spPr>
            <a:xfrm>
              <a:off x="0" y="0"/>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Freeform 33"/>
            <p:cNvSpPr/>
            <p:nvPr/>
          </p:nvSpPr>
          <p:spPr>
            <a:xfrm>
              <a:off x="0" y="768048"/>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34"/>
            <p:cNvSpPr/>
            <p:nvPr/>
          </p:nvSpPr>
          <p:spPr>
            <a:xfrm>
              <a:off x="0" y="1536095"/>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Freeform 35"/>
            <p:cNvSpPr/>
            <p:nvPr/>
          </p:nvSpPr>
          <p:spPr>
            <a:xfrm>
              <a:off x="0" y="2304143"/>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36"/>
            <p:cNvSpPr/>
            <p:nvPr/>
          </p:nvSpPr>
          <p:spPr>
            <a:xfrm>
              <a:off x="0" y="3072191"/>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a:off x="0" y="3840239"/>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8" name="Freeform 38"/>
            <p:cNvSpPr/>
            <p:nvPr/>
          </p:nvSpPr>
          <p:spPr>
            <a:xfrm>
              <a:off x="0" y="4608286"/>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9" name="Freeform 39"/>
            <p:cNvSpPr/>
            <p:nvPr/>
          </p:nvSpPr>
          <p:spPr>
            <a:xfrm>
              <a:off x="0" y="5376334"/>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40" name="Group 40"/>
          <p:cNvGrpSpPr/>
          <p:nvPr/>
        </p:nvGrpSpPr>
        <p:grpSpPr>
          <a:xfrm>
            <a:off x="17580353" y="5390250"/>
            <a:ext cx="340441" cy="4361550"/>
            <a:chOff x="0" y="0"/>
            <a:chExt cx="453921" cy="5815400"/>
          </a:xfrm>
        </p:grpSpPr>
        <p:sp>
          <p:nvSpPr>
            <p:cNvPr id="41" name="Freeform 41"/>
            <p:cNvSpPr/>
            <p:nvPr/>
          </p:nvSpPr>
          <p:spPr>
            <a:xfrm>
              <a:off x="0" y="0"/>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2" name="Freeform 42"/>
            <p:cNvSpPr/>
            <p:nvPr/>
          </p:nvSpPr>
          <p:spPr>
            <a:xfrm>
              <a:off x="0" y="768048"/>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3" name="Freeform 43"/>
            <p:cNvSpPr/>
            <p:nvPr/>
          </p:nvSpPr>
          <p:spPr>
            <a:xfrm>
              <a:off x="0" y="1536095"/>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4" name="Freeform 44"/>
            <p:cNvSpPr/>
            <p:nvPr/>
          </p:nvSpPr>
          <p:spPr>
            <a:xfrm>
              <a:off x="0" y="2304143"/>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072191"/>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0" y="3840239"/>
              <a:ext cx="453921" cy="439066"/>
            </a:xfrm>
            <a:custGeom>
              <a:avLst/>
              <a:gdLst/>
              <a:ahLst/>
              <a:cxnLst/>
              <a:rect l="l" t="t" r="r" b="b"/>
              <a:pathLst>
                <a:path w="453921" h="439066">
                  <a:moveTo>
                    <a:pt x="0" y="0"/>
                  </a:moveTo>
                  <a:lnTo>
                    <a:pt x="453921" y="0"/>
                  </a:lnTo>
                  <a:lnTo>
                    <a:pt x="453921" y="439065"/>
                  </a:lnTo>
                  <a:lnTo>
                    <a:pt x="0" y="4390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7" name="Freeform 47"/>
            <p:cNvSpPr/>
            <p:nvPr/>
          </p:nvSpPr>
          <p:spPr>
            <a:xfrm>
              <a:off x="0" y="4608286"/>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8" name="Freeform 48"/>
            <p:cNvSpPr/>
            <p:nvPr/>
          </p:nvSpPr>
          <p:spPr>
            <a:xfrm>
              <a:off x="0" y="5376334"/>
              <a:ext cx="453921" cy="439066"/>
            </a:xfrm>
            <a:custGeom>
              <a:avLst/>
              <a:gdLst/>
              <a:ahLst/>
              <a:cxnLst/>
              <a:rect l="l" t="t" r="r" b="b"/>
              <a:pathLst>
                <a:path w="453921" h="439066">
                  <a:moveTo>
                    <a:pt x="0" y="0"/>
                  </a:moveTo>
                  <a:lnTo>
                    <a:pt x="453921" y="0"/>
                  </a:lnTo>
                  <a:lnTo>
                    <a:pt x="453921" y="439066"/>
                  </a:lnTo>
                  <a:lnTo>
                    <a:pt x="0" y="439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2" name="Freeform 2"/>
          <p:cNvSpPr/>
          <p:nvPr/>
        </p:nvSpPr>
        <p:spPr>
          <a:xfrm>
            <a:off x="-3086100" y="-266560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3" name="Freeform 3"/>
          <p:cNvSpPr/>
          <p:nvPr/>
        </p:nvSpPr>
        <p:spPr>
          <a:xfrm>
            <a:off x="14401695"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4" name="Freeform 4"/>
          <p:cNvSpPr/>
          <p:nvPr/>
        </p:nvSpPr>
        <p:spPr>
          <a:xfrm>
            <a:off x="685800" y="1028700"/>
            <a:ext cx="14988802" cy="9258300"/>
          </a:xfrm>
          <a:custGeom>
            <a:avLst/>
            <a:gdLst/>
            <a:ahLst/>
            <a:cxnLst/>
            <a:rect l="l" t="t" r="r" b="b"/>
            <a:pathLst>
              <a:path w="14988802" h="9258300">
                <a:moveTo>
                  <a:pt x="0" y="0"/>
                </a:moveTo>
                <a:lnTo>
                  <a:pt x="14988802" y="0"/>
                </a:lnTo>
                <a:lnTo>
                  <a:pt x="14988802" y="9258300"/>
                </a:lnTo>
                <a:lnTo>
                  <a:pt x="0" y="9258300"/>
                </a:lnTo>
                <a:lnTo>
                  <a:pt x="0" y="0"/>
                </a:lnTo>
                <a:close/>
              </a:path>
            </a:pathLst>
          </a:custGeom>
          <a:blipFill>
            <a:blip r:embed="rId3"/>
            <a:stretch>
              <a:fillRect b="-1387"/>
            </a:stretch>
          </a:blipFill>
        </p:spPr>
      </p:sp>
      <p:sp>
        <p:nvSpPr>
          <p:cNvPr id="5" name="AutoShape 5"/>
          <p:cNvSpPr/>
          <p:nvPr/>
        </p:nvSpPr>
        <p:spPr>
          <a:xfrm>
            <a:off x="886598" y="1244449"/>
            <a:ext cx="14432047" cy="0"/>
          </a:xfrm>
          <a:prstGeom prst="line">
            <a:avLst/>
          </a:prstGeom>
          <a:ln w="76200" cap="rnd">
            <a:solidFill>
              <a:srgbClr val="3A3E61"/>
            </a:solidFill>
            <a:prstDash val="sysDash"/>
            <a:headEnd type="none" w="sm" len="sm"/>
            <a:tailEnd type="none" w="sm" len="sm"/>
          </a:ln>
        </p:spPr>
      </p:sp>
      <p:grpSp>
        <p:nvGrpSpPr>
          <p:cNvPr id="6" name="Group 6"/>
          <p:cNvGrpSpPr/>
          <p:nvPr/>
        </p:nvGrpSpPr>
        <p:grpSpPr>
          <a:xfrm rot="5400000">
            <a:off x="16300589" y="2171772"/>
            <a:ext cx="1420060" cy="1420060"/>
            <a:chOff x="0" y="0"/>
            <a:chExt cx="1893413" cy="1893413"/>
          </a:xfrm>
        </p:grpSpPr>
        <p:sp>
          <p:nvSpPr>
            <p:cNvPr id="7" name="Freeform 7"/>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4"/>
              <a:stretch>
                <a:fillRect/>
              </a:stretch>
            </a:blipFill>
          </p:spPr>
        </p:sp>
        <p:grpSp>
          <p:nvGrpSpPr>
            <p:cNvPr id="8" name="Group 8"/>
            <p:cNvGrpSpPr/>
            <p:nvPr/>
          </p:nvGrpSpPr>
          <p:grpSpPr>
            <a:xfrm>
              <a:off x="839799" y="527514"/>
              <a:ext cx="213816" cy="2138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1" name="Group 11"/>
            <p:cNvGrpSpPr/>
            <p:nvPr/>
          </p:nvGrpSpPr>
          <p:grpSpPr>
            <a:xfrm>
              <a:off x="839799" y="1152084"/>
              <a:ext cx="213816" cy="2138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grpSp>
        <p:nvGrpSpPr>
          <p:cNvPr id="14" name="Group 14"/>
          <p:cNvGrpSpPr/>
          <p:nvPr/>
        </p:nvGrpSpPr>
        <p:grpSpPr>
          <a:xfrm rot="5400000">
            <a:off x="16253947" y="6695168"/>
            <a:ext cx="1420060" cy="1420060"/>
            <a:chOff x="0" y="0"/>
            <a:chExt cx="1893413" cy="1893413"/>
          </a:xfrm>
        </p:grpSpPr>
        <p:sp>
          <p:nvSpPr>
            <p:cNvPr id="15" name="Freeform 15"/>
            <p:cNvSpPr/>
            <p:nvPr/>
          </p:nvSpPr>
          <p:spPr>
            <a:xfrm>
              <a:off x="0" y="0"/>
              <a:ext cx="1893413" cy="1893413"/>
            </a:xfrm>
            <a:custGeom>
              <a:avLst/>
              <a:gdLst/>
              <a:ahLst/>
              <a:cxnLst/>
              <a:rect l="l" t="t" r="r" b="b"/>
              <a:pathLst>
                <a:path w="1893413" h="1893413">
                  <a:moveTo>
                    <a:pt x="0" y="0"/>
                  </a:moveTo>
                  <a:lnTo>
                    <a:pt x="1893413" y="0"/>
                  </a:lnTo>
                  <a:lnTo>
                    <a:pt x="1893413" y="1893413"/>
                  </a:lnTo>
                  <a:lnTo>
                    <a:pt x="0" y="1893413"/>
                  </a:lnTo>
                  <a:lnTo>
                    <a:pt x="0" y="0"/>
                  </a:lnTo>
                  <a:close/>
                </a:path>
              </a:pathLst>
            </a:custGeom>
            <a:blipFill>
              <a:blip r:embed="rId4"/>
              <a:stretch>
                <a:fillRect/>
              </a:stretch>
            </a:blipFill>
          </p:spPr>
        </p:sp>
        <p:grpSp>
          <p:nvGrpSpPr>
            <p:cNvPr id="16" name="Group 16"/>
            <p:cNvGrpSpPr/>
            <p:nvPr/>
          </p:nvGrpSpPr>
          <p:grpSpPr>
            <a:xfrm>
              <a:off x="839799" y="527514"/>
              <a:ext cx="213816" cy="2138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839799" y="1152084"/>
              <a:ext cx="213816" cy="2138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37373">
                      <a:alpha val="100000"/>
                    </a:srgbClr>
                  </a:gs>
                  <a:gs pos="100000">
                    <a:srgbClr val="343434">
                      <a:alpha val="100000"/>
                    </a:srgbClr>
                  </a:gs>
                </a:gsLst>
                <a:path path="circle">
                  <a:fillToRect l="50000" t="50000" r="50000" b="50000"/>
                </a:path>
              </a:gra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grpSp>
      <p:sp>
        <p:nvSpPr>
          <p:cNvPr id="22" name="AutoShape 22"/>
          <p:cNvSpPr/>
          <p:nvPr/>
        </p:nvSpPr>
        <p:spPr>
          <a:xfrm>
            <a:off x="886598" y="10042448"/>
            <a:ext cx="14432047" cy="0"/>
          </a:xfrm>
          <a:prstGeom prst="line">
            <a:avLst/>
          </a:prstGeom>
          <a:ln w="76200" cap="rnd">
            <a:solidFill>
              <a:srgbClr val="3A3E61"/>
            </a:solidFill>
            <a:prstDash val="sysDash"/>
            <a:headEnd type="none" w="sm" len="sm"/>
            <a:tailEnd type="none" w="sm" len="sm"/>
          </a:ln>
        </p:spPr>
      </p:sp>
      <p:grpSp>
        <p:nvGrpSpPr>
          <p:cNvPr id="23" name="Group 23"/>
          <p:cNvGrpSpPr/>
          <p:nvPr/>
        </p:nvGrpSpPr>
        <p:grpSpPr>
          <a:xfrm>
            <a:off x="16725876" y="3858660"/>
            <a:ext cx="592806" cy="2562077"/>
            <a:chOff x="0" y="0"/>
            <a:chExt cx="790408" cy="3416102"/>
          </a:xfrm>
        </p:grpSpPr>
        <p:sp>
          <p:nvSpPr>
            <p:cNvPr id="24" name="Freeform 24"/>
            <p:cNvSpPr/>
            <p:nvPr/>
          </p:nvSpPr>
          <p:spPr>
            <a:xfrm>
              <a:off x="0" y="0"/>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a:off x="31094" y="913931"/>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a:off x="62189" y="1827862"/>
              <a:ext cx="697124" cy="674309"/>
            </a:xfrm>
            <a:custGeom>
              <a:avLst/>
              <a:gdLst/>
              <a:ahLst/>
              <a:cxnLst/>
              <a:rect l="l" t="t" r="r" b="b"/>
              <a:pathLst>
                <a:path w="697124" h="674309">
                  <a:moveTo>
                    <a:pt x="0" y="0"/>
                  </a:moveTo>
                  <a:lnTo>
                    <a:pt x="697124" y="0"/>
                  </a:lnTo>
                  <a:lnTo>
                    <a:pt x="697124"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93283" y="2741793"/>
              <a:ext cx="697124" cy="674309"/>
            </a:xfrm>
            <a:custGeom>
              <a:avLst/>
              <a:gdLst/>
              <a:ahLst/>
              <a:cxnLst/>
              <a:rect l="l" t="t" r="r" b="b"/>
              <a:pathLst>
                <a:path w="697124" h="674309">
                  <a:moveTo>
                    <a:pt x="0" y="0"/>
                  </a:moveTo>
                  <a:lnTo>
                    <a:pt x="697125" y="0"/>
                  </a:lnTo>
                  <a:lnTo>
                    <a:pt x="697125" y="674309"/>
                  </a:lnTo>
                  <a:lnTo>
                    <a:pt x="0" y="674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8" name="Freeform 28"/>
          <p:cNvSpPr/>
          <p:nvPr/>
        </p:nvSpPr>
        <p:spPr>
          <a:xfrm rot="-5400000">
            <a:off x="4485892" y="-2000313"/>
            <a:ext cx="7388617" cy="14287626"/>
          </a:xfrm>
          <a:custGeom>
            <a:avLst/>
            <a:gdLst/>
            <a:ahLst/>
            <a:cxnLst/>
            <a:rect l="l" t="t" r="r" b="b"/>
            <a:pathLst>
              <a:path w="7388617" h="14287626">
                <a:moveTo>
                  <a:pt x="0" y="0"/>
                </a:moveTo>
                <a:lnTo>
                  <a:pt x="7388617" y="0"/>
                </a:lnTo>
                <a:lnTo>
                  <a:pt x="7388617" y="14287626"/>
                </a:lnTo>
                <a:lnTo>
                  <a:pt x="0" y="14287626"/>
                </a:lnTo>
                <a:lnTo>
                  <a:pt x="0" y="0"/>
                </a:lnTo>
                <a:close/>
              </a:path>
            </a:pathLst>
          </a:custGeom>
          <a:blipFill>
            <a:blip r:embed="rId7"/>
            <a:stretch>
              <a:fillRect l="-14239" r="-12419"/>
            </a:stretch>
          </a:blipFill>
        </p:spPr>
      </p:sp>
      <p:grpSp>
        <p:nvGrpSpPr>
          <p:cNvPr id="29" name="Group 29"/>
          <p:cNvGrpSpPr/>
          <p:nvPr/>
        </p:nvGrpSpPr>
        <p:grpSpPr>
          <a:xfrm>
            <a:off x="1262388" y="1673902"/>
            <a:ext cx="13835626" cy="6939196"/>
            <a:chOff x="0" y="0"/>
            <a:chExt cx="3912147" cy="1962120"/>
          </a:xfrm>
        </p:grpSpPr>
        <p:sp>
          <p:nvSpPr>
            <p:cNvPr id="30" name="Freeform 30"/>
            <p:cNvSpPr/>
            <p:nvPr/>
          </p:nvSpPr>
          <p:spPr>
            <a:xfrm>
              <a:off x="0" y="0"/>
              <a:ext cx="3912147" cy="1962120"/>
            </a:xfrm>
            <a:custGeom>
              <a:avLst/>
              <a:gdLst/>
              <a:ahLst/>
              <a:cxnLst/>
              <a:rect l="l" t="t" r="r" b="b"/>
              <a:pathLst>
                <a:path w="3912147" h="1962120">
                  <a:moveTo>
                    <a:pt x="0" y="0"/>
                  </a:moveTo>
                  <a:lnTo>
                    <a:pt x="3912147" y="0"/>
                  </a:lnTo>
                  <a:lnTo>
                    <a:pt x="3912147" y="1962120"/>
                  </a:lnTo>
                  <a:lnTo>
                    <a:pt x="0" y="1962120"/>
                  </a:lnTo>
                  <a:close/>
                </a:path>
              </a:pathLst>
            </a:custGeom>
            <a:solidFill>
              <a:srgbClr val="DECA90">
                <a:alpha val="52941"/>
              </a:srgbClr>
            </a:solidFill>
          </p:spPr>
        </p:sp>
        <p:sp>
          <p:nvSpPr>
            <p:cNvPr id="31" name="TextBox 31"/>
            <p:cNvSpPr txBox="1"/>
            <p:nvPr/>
          </p:nvSpPr>
          <p:spPr>
            <a:xfrm>
              <a:off x="0" y="-47625"/>
              <a:ext cx="3912147" cy="2009745"/>
            </a:xfrm>
            <a:prstGeom prst="rect">
              <a:avLst/>
            </a:prstGeom>
          </p:spPr>
          <p:txBody>
            <a:bodyPr lIns="50800" tIns="50800" rIns="50800" bIns="50800" rtlCol="0" anchor="ctr"/>
            <a:lstStyle/>
            <a:p>
              <a:pPr algn="ctr">
                <a:lnSpc>
                  <a:spcPts val="2485"/>
                </a:lnSpc>
              </a:pPr>
              <a:r>
                <a:rPr lang="en-US" sz="1775">
                  <a:solidFill>
                    <a:srgbClr val="FFFFFF">
                      <a:alpha val="52941"/>
                    </a:srgbClr>
                  </a:solidFill>
                  <a:latin typeface="Marykate"/>
                  <a:ea typeface="Marykate"/>
                  <a:cs typeface="Marykate"/>
                  <a:sym typeface="Marykate"/>
                </a:rPr>
                <a:t> </a:t>
              </a:r>
            </a:p>
          </p:txBody>
        </p:sp>
      </p:grpSp>
      <p:graphicFrame>
        <p:nvGraphicFramePr>
          <p:cNvPr id="32" name="Object 32"/>
          <p:cNvGraphicFramePr/>
          <p:nvPr/>
        </p:nvGraphicFramePr>
        <p:xfrm>
          <a:off x="6402919" y="2375876"/>
          <a:ext cx="8229600" cy="4171950"/>
        </p:xfrm>
        <a:graphic>
          <a:graphicData uri="http://schemas.openxmlformats.org/presentationml/2006/ole">
            <mc:AlternateContent xmlns:mc="http://schemas.openxmlformats.org/markup-compatibility/2006">
              <mc:Choice xmlns:v="urn:schemas-microsoft-com:vml" Requires="v">
                <p:oleObj name="Worksheet" r:id="rId8" imgW="9867900" imgH="5816600" progId="Excel.Sheet.12">
                  <p:embed/>
                </p:oleObj>
              </mc:Choice>
              <mc:Fallback>
                <p:oleObj name="Worksheet" r:id="rId8" imgW="9867900" imgH="5816600" progId="Excel.Sheet.12">
                  <p:embed/>
                  <p:pic>
                    <p:nvPicPr>
                      <p:cNvPr id="0" name=""/>
                      <p:cNvPicPr/>
                      <p:nvPr/>
                    </p:nvPicPr>
                    <p:blipFill>
                      <a:blip r:embed="rId9"/>
                      <a:stretch>
                        <a:fillRect/>
                      </a:stretch>
                    </p:blipFill>
                    <p:spPr>
                      <a:xfrm>
                        <a:off x="6402919" y="2375876"/>
                        <a:ext cx="8229600" cy="4171950"/>
                      </a:xfrm>
                      <a:prstGeom prst="rect">
                        <a:avLst/>
                      </a:prstGeom>
                    </p:spPr>
                  </p:pic>
                </p:oleObj>
              </mc:Fallback>
            </mc:AlternateContent>
          </a:graphicData>
        </a:graphic>
      </p:graphicFrame>
      <p:sp>
        <p:nvSpPr>
          <p:cNvPr id="33" name="TextBox 33"/>
          <p:cNvSpPr txBox="1"/>
          <p:nvPr/>
        </p:nvSpPr>
        <p:spPr>
          <a:xfrm>
            <a:off x="1476029" y="1693946"/>
            <a:ext cx="12591233" cy="681929"/>
          </a:xfrm>
          <a:prstGeom prst="rect">
            <a:avLst/>
          </a:prstGeom>
        </p:spPr>
        <p:txBody>
          <a:bodyPr lIns="0" tIns="0" rIns="0" bIns="0" rtlCol="0" anchor="t">
            <a:spAutoFit/>
          </a:bodyPr>
          <a:lstStyle/>
          <a:p>
            <a:pPr algn="l">
              <a:lnSpc>
                <a:spcPts val="4614"/>
              </a:lnSpc>
            </a:pPr>
            <a:r>
              <a:rPr lang="en-US" sz="4195">
                <a:solidFill>
                  <a:srgbClr val="3A3E61"/>
                </a:solidFill>
                <a:latin typeface="Unique"/>
                <a:ea typeface="Unique"/>
                <a:cs typeface="Unique"/>
                <a:sym typeface="Unique"/>
              </a:rPr>
              <a:t>E. Strategy perusahaan Global : Cadbury Schweppers</a:t>
            </a:r>
          </a:p>
        </p:txBody>
      </p:sp>
      <p:sp>
        <p:nvSpPr>
          <p:cNvPr id="34" name="TextBox 34"/>
          <p:cNvSpPr txBox="1"/>
          <p:nvPr/>
        </p:nvSpPr>
        <p:spPr>
          <a:xfrm>
            <a:off x="1541504" y="2513693"/>
            <a:ext cx="4680411" cy="6061305"/>
          </a:xfrm>
          <a:prstGeom prst="rect">
            <a:avLst/>
          </a:prstGeom>
        </p:spPr>
        <p:txBody>
          <a:bodyPr lIns="0" tIns="0" rIns="0" bIns="0" rtlCol="0" anchor="t">
            <a:spAutoFit/>
          </a:bodyPr>
          <a:lstStyle/>
          <a:p>
            <a:pPr algn="l">
              <a:lnSpc>
                <a:spcPts val="4042"/>
              </a:lnSpc>
            </a:pPr>
            <a:r>
              <a:rPr lang="en-US" sz="3313">
                <a:solidFill>
                  <a:srgbClr val="3A3E61"/>
                </a:solidFill>
                <a:latin typeface="Vintii"/>
                <a:ea typeface="Vintii"/>
                <a:cs typeface="Vintii"/>
                <a:sym typeface="Vintii"/>
              </a:rPr>
              <a:t>Strategi Global Cadbury Schweppes menerapkan strategi transnasional, yaitu menggabungkan efisiensi global dan adaptasi lokal.</a:t>
            </a:r>
          </a:p>
          <a:p>
            <a:pPr algn="l">
              <a:lnSpc>
                <a:spcPts val="4042"/>
              </a:lnSpc>
            </a:pPr>
            <a:r>
              <a:rPr lang="en-US" sz="3313">
                <a:solidFill>
                  <a:srgbClr val="3A3E61"/>
                </a:solidFill>
                <a:latin typeface="Vintii"/>
                <a:ea typeface="Vintii"/>
                <a:cs typeface="Vintii"/>
                <a:sym typeface="Vintii"/>
              </a:rPr>
              <a:t>Artinya, perusahaan memiliki identitas global yang kuat tetapi menyesuaikan produk dan strategi pemasaran dengan budaya serta selera lokal di setiap negara.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792</Words>
  <Application>Microsoft Office PowerPoint</Application>
  <PresentationFormat>Custom</PresentationFormat>
  <Paragraphs>71</Paragraphs>
  <Slides>11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Calibri</vt:lpstr>
      <vt:lpstr>Arial</vt:lpstr>
      <vt:lpstr>Marykate</vt:lpstr>
      <vt:lpstr>Vintii</vt:lpstr>
      <vt:lpstr>Unique</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Biru Krem Aesthetic Scrapbook Tugas Presentasi</dc:title>
  <cp:lastModifiedBy>organizer</cp:lastModifiedBy>
  <cp:revision>6</cp:revision>
  <dcterms:created xsi:type="dcterms:W3CDTF">2006-08-16T00:00:00Z</dcterms:created>
  <dcterms:modified xsi:type="dcterms:W3CDTF">2025-11-19T10:41:50Z</dcterms:modified>
  <dc:identifier>DAG1LhpD8Eg</dc:identifier>
</cp:coreProperties>
</file>