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76" r:id="rId3"/>
    <p:sldId id="258" r:id="rId4"/>
    <p:sldId id="280" r:id="rId5"/>
    <p:sldId id="259" r:id="rId6"/>
    <p:sldId id="283" r:id="rId7"/>
    <p:sldId id="284" r:id="rId8"/>
    <p:sldId id="288" r:id="rId9"/>
    <p:sldId id="285" r:id="rId10"/>
    <p:sldId id="286" r:id="rId11"/>
    <p:sldId id="287" r:id="rId12"/>
    <p:sldId id="261" r:id="rId13"/>
    <p:sldId id="289" r:id="rId14"/>
    <p:sldId id="290" r:id="rId15"/>
    <p:sldId id="291" r:id="rId16"/>
    <p:sldId id="292" r:id="rId17"/>
    <p:sldId id="293" r:id="rId18"/>
    <p:sldId id="269" r:id="rId19"/>
    <p:sldId id="271" r:id="rId20"/>
    <p:sldId id="260" r:id="rId21"/>
    <p:sldId id="272" r:id="rId22"/>
    <p:sldId id="267" r:id="rId23"/>
  </p:sldIdLst>
  <p:sldSz cx="18288000" cy="10287000"/>
  <p:notesSz cx="6858000" cy="9144000"/>
  <p:embeddedFontLst>
    <p:embeddedFont>
      <p:font typeface="Nunito" pitchFamily="2" charset="0"/>
      <p:regular r:id="rId24"/>
    </p:embeddedFont>
    <p:embeddedFont>
      <p:font typeface="Nunito Bold Italics" panose="020B0604020202020204" charset="0"/>
      <p:regular r:id="rId25"/>
    </p:embeddedFont>
    <p:embeddedFont>
      <p:font typeface="Roboto Bold Italics" panose="020B0604020202020204"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55" d="100"/>
          <a:sy n="55" d="100"/>
        </p:scale>
        <p:origin x="658" y="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4281"/>
        </a:solidFill>
        <a:effectLst/>
      </p:bgPr>
    </p:bg>
    <p:spTree>
      <p:nvGrpSpPr>
        <p:cNvPr id="1" name=""/>
        <p:cNvGrpSpPr/>
        <p:nvPr/>
      </p:nvGrpSpPr>
      <p:grpSpPr>
        <a:xfrm>
          <a:off x="0" y="0"/>
          <a:ext cx="0" cy="0"/>
          <a:chOff x="0" y="0"/>
          <a:chExt cx="0" cy="0"/>
        </a:xfrm>
      </p:grpSpPr>
      <p:grpSp>
        <p:nvGrpSpPr>
          <p:cNvPr id="2" name="Group 2"/>
          <p:cNvGrpSpPr/>
          <p:nvPr/>
        </p:nvGrpSpPr>
        <p:grpSpPr>
          <a:xfrm>
            <a:off x="863009" y="-659096"/>
            <a:ext cx="16561983" cy="10089491"/>
            <a:chOff x="0" y="0"/>
            <a:chExt cx="4362004" cy="2657314"/>
          </a:xfrm>
        </p:grpSpPr>
        <p:sp>
          <p:nvSpPr>
            <p:cNvPr id="3" name="Freeform 3"/>
            <p:cNvSpPr/>
            <p:nvPr/>
          </p:nvSpPr>
          <p:spPr>
            <a:xfrm>
              <a:off x="0" y="0"/>
              <a:ext cx="4362004" cy="2657315"/>
            </a:xfrm>
            <a:custGeom>
              <a:avLst/>
              <a:gdLst/>
              <a:ahLst/>
              <a:cxnLst/>
              <a:rect l="l" t="t" r="r" b="b"/>
              <a:pathLst>
                <a:path w="4362004" h="2657315">
                  <a:moveTo>
                    <a:pt x="14024" y="0"/>
                  </a:moveTo>
                  <a:lnTo>
                    <a:pt x="4347980" y="0"/>
                  </a:lnTo>
                  <a:cubicBezTo>
                    <a:pt x="4351699" y="0"/>
                    <a:pt x="4355267" y="1477"/>
                    <a:pt x="4357896" y="4107"/>
                  </a:cubicBezTo>
                  <a:cubicBezTo>
                    <a:pt x="4360526" y="6737"/>
                    <a:pt x="4362004" y="10304"/>
                    <a:pt x="4362004" y="14024"/>
                  </a:cubicBezTo>
                  <a:lnTo>
                    <a:pt x="4362004" y="2643291"/>
                  </a:lnTo>
                  <a:cubicBezTo>
                    <a:pt x="4362004" y="2651036"/>
                    <a:pt x="4355725" y="2657315"/>
                    <a:pt x="4347980" y="2657315"/>
                  </a:cubicBezTo>
                  <a:lnTo>
                    <a:pt x="14024" y="2657315"/>
                  </a:lnTo>
                  <a:cubicBezTo>
                    <a:pt x="10304" y="2657315"/>
                    <a:pt x="6737" y="2655837"/>
                    <a:pt x="4107" y="2653207"/>
                  </a:cubicBezTo>
                  <a:cubicBezTo>
                    <a:pt x="1477" y="2650577"/>
                    <a:pt x="0" y="2647010"/>
                    <a:pt x="0" y="2643291"/>
                  </a:cubicBezTo>
                  <a:lnTo>
                    <a:pt x="0" y="14024"/>
                  </a:lnTo>
                  <a:cubicBezTo>
                    <a:pt x="0" y="10304"/>
                    <a:pt x="1477" y="6737"/>
                    <a:pt x="4107" y="4107"/>
                  </a:cubicBezTo>
                  <a:cubicBezTo>
                    <a:pt x="6737" y="1477"/>
                    <a:pt x="10304" y="0"/>
                    <a:pt x="14024" y="0"/>
                  </a:cubicBezTo>
                  <a:close/>
                </a:path>
              </a:pathLst>
            </a:custGeom>
            <a:solidFill>
              <a:srgbClr val="000000">
                <a:alpha val="0"/>
              </a:srgbClr>
            </a:solidFill>
            <a:ln w="47625" cap="rnd">
              <a:solidFill>
                <a:srgbClr val="F8F0E1"/>
              </a:solidFill>
              <a:prstDash val="solid"/>
              <a:round/>
            </a:ln>
          </p:spPr>
        </p:sp>
        <p:sp>
          <p:nvSpPr>
            <p:cNvPr id="4" name="TextBox 4"/>
            <p:cNvSpPr txBox="1"/>
            <p:nvPr/>
          </p:nvSpPr>
          <p:spPr>
            <a:xfrm>
              <a:off x="0" y="-38100"/>
              <a:ext cx="4362004" cy="2695414"/>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1143382" y="-439510"/>
            <a:ext cx="16001233" cy="9650322"/>
            <a:chOff x="0" y="0"/>
            <a:chExt cx="4214316" cy="2541649"/>
          </a:xfrm>
        </p:grpSpPr>
        <p:sp>
          <p:nvSpPr>
            <p:cNvPr id="6" name="Freeform 6"/>
            <p:cNvSpPr/>
            <p:nvPr/>
          </p:nvSpPr>
          <p:spPr>
            <a:xfrm>
              <a:off x="0" y="0"/>
              <a:ext cx="4214316" cy="2541649"/>
            </a:xfrm>
            <a:custGeom>
              <a:avLst/>
              <a:gdLst/>
              <a:ahLst/>
              <a:cxnLst/>
              <a:rect l="l" t="t" r="r" b="b"/>
              <a:pathLst>
                <a:path w="4214316" h="2541649">
                  <a:moveTo>
                    <a:pt x="8225" y="0"/>
                  </a:moveTo>
                  <a:lnTo>
                    <a:pt x="4206091" y="0"/>
                  </a:lnTo>
                  <a:cubicBezTo>
                    <a:pt x="4210634" y="0"/>
                    <a:pt x="4214316" y="3683"/>
                    <a:pt x="4214316" y="8225"/>
                  </a:cubicBezTo>
                  <a:lnTo>
                    <a:pt x="4214316" y="2533423"/>
                  </a:lnTo>
                  <a:cubicBezTo>
                    <a:pt x="4214316" y="2535605"/>
                    <a:pt x="4213450" y="2537697"/>
                    <a:pt x="4211907" y="2539239"/>
                  </a:cubicBezTo>
                  <a:cubicBezTo>
                    <a:pt x="4210365" y="2540782"/>
                    <a:pt x="4208273" y="2541649"/>
                    <a:pt x="4206091" y="2541649"/>
                  </a:cubicBezTo>
                  <a:lnTo>
                    <a:pt x="8225" y="2541649"/>
                  </a:lnTo>
                  <a:cubicBezTo>
                    <a:pt x="3683" y="2541649"/>
                    <a:pt x="0" y="2537966"/>
                    <a:pt x="0" y="2533423"/>
                  </a:cubicBezTo>
                  <a:lnTo>
                    <a:pt x="0" y="8225"/>
                  </a:lnTo>
                  <a:cubicBezTo>
                    <a:pt x="0" y="3683"/>
                    <a:pt x="3683" y="0"/>
                    <a:pt x="8225" y="0"/>
                  </a:cubicBezTo>
                  <a:close/>
                </a:path>
              </a:pathLst>
            </a:custGeom>
            <a:solidFill>
              <a:srgbClr val="F8F0E1"/>
            </a:solidFill>
          </p:spPr>
        </p:sp>
        <p:sp>
          <p:nvSpPr>
            <p:cNvPr id="7" name="TextBox 7"/>
            <p:cNvSpPr txBox="1"/>
            <p:nvPr/>
          </p:nvSpPr>
          <p:spPr>
            <a:xfrm>
              <a:off x="0" y="-38100"/>
              <a:ext cx="4214316" cy="2579749"/>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2658961" y="0"/>
            <a:ext cx="4189486" cy="6743872"/>
            <a:chOff x="0" y="0"/>
            <a:chExt cx="660400" cy="1063055"/>
          </a:xfrm>
        </p:grpSpPr>
        <p:sp>
          <p:nvSpPr>
            <p:cNvPr id="9" name="Freeform 9"/>
            <p:cNvSpPr/>
            <p:nvPr/>
          </p:nvSpPr>
          <p:spPr>
            <a:xfrm>
              <a:off x="0" y="0"/>
              <a:ext cx="660400" cy="1063055"/>
            </a:xfrm>
            <a:custGeom>
              <a:avLst/>
              <a:gdLst/>
              <a:ahLst/>
              <a:cxnLst/>
              <a:rect l="l" t="t" r="r" b="b"/>
              <a:pathLst>
                <a:path w="660400" h="1063055">
                  <a:moveTo>
                    <a:pt x="220252" y="1043986"/>
                  </a:moveTo>
                  <a:cubicBezTo>
                    <a:pt x="254109" y="1055499"/>
                    <a:pt x="292600" y="1063055"/>
                    <a:pt x="330378" y="1063055"/>
                  </a:cubicBezTo>
                  <a:cubicBezTo>
                    <a:pt x="368157" y="1063055"/>
                    <a:pt x="404509" y="1056578"/>
                    <a:pt x="438009" y="1045064"/>
                  </a:cubicBezTo>
                  <a:cubicBezTo>
                    <a:pt x="438723" y="1044704"/>
                    <a:pt x="439435" y="1044704"/>
                    <a:pt x="440148" y="1044345"/>
                  </a:cubicBezTo>
                  <a:cubicBezTo>
                    <a:pt x="565955" y="998290"/>
                    <a:pt x="658618" y="876676"/>
                    <a:pt x="660400" y="728994"/>
                  </a:cubicBezTo>
                  <a:lnTo>
                    <a:pt x="660400" y="0"/>
                  </a:lnTo>
                  <a:lnTo>
                    <a:pt x="0" y="0"/>
                  </a:lnTo>
                  <a:lnTo>
                    <a:pt x="0" y="728453"/>
                  </a:lnTo>
                  <a:cubicBezTo>
                    <a:pt x="1782" y="877395"/>
                    <a:pt x="93019" y="999010"/>
                    <a:pt x="220252" y="1043986"/>
                  </a:cubicBezTo>
                  <a:close/>
                </a:path>
              </a:pathLst>
            </a:custGeom>
            <a:solidFill>
              <a:srgbClr val="E6D5BD">
                <a:alpha val="34902"/>
              </a:srgbClr>
            </a:solidFill>
          </p:spPr>
        </p:sp>
        <p:sp>
          <p:nvSpPr>
            <p:cNvPr id="10" name="TextBox 10"/>
            <p:cNvSpPr txBox="1"/>
            <p:nvPr/>
          </p:nvSpPr>
          <p:spPr>
            <a:xfrm>
              <a:off x="0" y="-38100"/>
              <a:ext cx="660400" cy="974155"/>
            </a:xfrm>
            <a:prstGeom prst="rect">
              <a:avLst/>
            </a:prstGeom>
          </p:spPr>
          <p:txBody>
            <a:bodyPr lIns="50800" tIns="50800" rIns="50800" bIns="50800" rtlCol="0" anchor="ctr"/>
            <a:lstStyle/>
            <a:p>
              <a:pPr algn="ctr">
                <a:lnSpc>
                  <a:spcPts val="2659"/>
                </a:lnSpc>
              </a:pPr>
              <a:endParaRPr/>
            </a:p>
          </p:txBody>
        </p:sp>
      </p:grpSp>
      <p:grpSp>
        <p:nvGrpSpPr>
          <p:cNvPr id="11" name="Group 11"/>
          <p:cNvGrpSpPr/>
          <p:nvPr/>
        </p:nvGrpSpPr>
        <p:grpSpPr>
          <a:xfrm>
            <a:off x="11439552" y="0"/>
            <a:ext cx="4189486" cy="6743872"/>
            <a:chOff x="0" y="0"/>
            <a:chExt cx="660400" cy="1063055"/>
          </a:xfrm>
        </p:grpSpPr>
        <p:sp>
          <p:nvSpPr>
            <p:cNvPr id="12" name="Freeform 12"/>
            <p:cNvSpPr/>
            <p:nvPr/>
          </p:nvSpPr>
          <p:spPr>
            <a:xfrm>
              <a:off x="0" y="0"/>
              <a:ext cx="660400" cy="1063055"/>
            </a:xfrm>
            <a:custGeom>
              <a:avLst/>
              <a:gdLst/>
              <a:ahLst/>
              <a:cxnLst/>
              <a:rect l="l" t="t" r="r" b="b"/>
              <a:pathLst>
                <a:path w="660400" h="1063055">
                  <a:moveTo>
                    <a:pt x="220252" y="1043986"/>
                  </a:moveTo>
                  <a:cubicBezTo>
                    <a:pt x="254109" y="1055499"/>
                    <a:pt x="292600" y="1063055"/>
                    <a:pt x="330378" y="1063055"/>
                  </a:cubicBezTo>
                  <a:cubicBezTo>
                    <a:pt x="368157" y="1063055"/>
                    <a:pt x="404509" y="1056578"/>
                    <a:pt x="438009" y="1045064"/>
                  </a:cubicBezTo>
                  <a:cubicBezTo>
                    <a:pt x="438723" y="1044704"/>
                    <a:pt x="439435" y="1044704"/>
                    <a:pt x="440148" y="1044345"/>
                  </a:cubicBezTo>
                  <a:cubicBezTo>
                    <a:pt x="565955" y="998290"/>
                    <a:pt x="658618" y="876676"/>
                    <a:pt x="660400" y="728994"/>
                  </a:cubicBezTo>
                  <a:lnTo>
                    <a:pt x="660400" y="0"/>
                  </a:lnTo>
                  <a:lnTo>
                    <a:pt x="0" y="0"/>
                  </a:lnTo>
                  <a:lnTo>
                    <a:pt x="0" y="728453"/>
                  </a:lnTo>
                  <a:cubicBezTo>
                    <a:pt x="1782" y="877395"/>
                    <a:pt x="93019" y="999010"/>
                    <a:pt x="220252" y="1043986"/>
                  </a:cubicBezTo>
                  <a:close/>
                </a:path>
              </a:pathLst>
            </a:custGeom>
            <a:solidFill>
              <a:srgbClr val="E6D5BD">
                <a:alpha val="34902"/>
              </a:srgbClr>
            </a:solidFill>
          </p:spPr>
        </p:sp>
        <p:sp>
          <p:nvSpPr>
            <p:cNvPr id="13" name="TextBox 13"/>
            <p:cNvSpPr txBox="1"/>
            <p:nvPr/>
          </p:nvSpPr>
          <p:spPr>
            <a:xfrm>
              <a:off x="0" y="-38100"/>
              <a:ext cx="660400" cy="974155"/>
            </a:xfrm>
            <a:prstGeom prst="rect">
              <a:avLst/>
            </a:prstGeom>
          </p:spPr>
          <p:txBody>
            <a:bodyPr lIns="50800" tIns="50800" rIns="50800" bIns="50800" rtlCol="0" anchor="ctr"/>
            <a:lstStyle/>
            <a:p>
              <a:pPr algn="ctr">
                <a:lnSpc>
                  <a:spcPts val="2659"/>
                </a:lnSpc>
              </a:pPr>
              <a:endParaRPr/>
            </a:p>
          </p:txBody>
        </p:sp>
      </p:grpSp>
      <p:grpSp>
        <p:nvGrpSpPr>
          <p:cNvPr id="14" name="Group 14"/>
          <p:cNvGrpSpPr/>
          <p:nvPr/>
        </p:nvGrpSpPr>
        <p:grpSpPr>
          <a:xfrm>
            <a:off x="7049257" y="0"/>
            <a:ext cx="4189486" cy="8677978"/>
            <a:chOff x="0" y="0"/>
            <a:chExt cx="660400" cy="1367933"/>
          </a:xfrm>
        </p:grpSpPr>
        <p:sp>
          <p:nvSpPr>
            <p:cNvPr id="15" name="Freeform 15"/>
            <p:cNvSpPr/>
            <p:nvPr/>
          </p:nvSpPr>
          <p:spPr>
            <a:xfrm>
              <a:off x="0" y="0"/>
              <a:ext cx="660400" cy="1367933"/>
            </a:xfrm>
            <a:custGeom>
              <a:avLst/>
              <a:gdLst/>
              <a:ahLst/>
              <a:cxnLst/>
              <a:rect l="l" t="t" r="r" b="b"/>
              <a:pathLst>
                <a:path w="660400" h="1367933">
                  <a:moveTo>
                    <a:pt x="220252" y="1348864"/>
                  </a:moveTo>
                  <a:cubicBezTo>
                    <a:pt x="254109" y="1360378"/>
                    <a:pt x="292600" y="1367933"/>
                    <a:pt x="330378" y="1367933"/>
                  </a:cubicBezTo>
                  <a:cubicBezTo>
                    <a:pt x="368157" y="1367933"/>
                    <a:pt x="404509" y="1361456"/>
                    <a:pt x="438009" y="1349942"/>
                  </a:cubicBezTo>
                  <a:cubicBezTo>
                    <a:pt x="438723" y="1349583"/>
                    <a:pt x="439435" y="1349583"/>
                    <a:pt x="440148" y="1349223"/>
                  </a:cubicBezTo>
                  <a:cubicBezTo>
                    <a:pt x="565955" y="1303168"/>
                    <a:pt x="658618" y="1181554"/>
                    <a:pt x="660400" y="1027100"/>
                  </a:cubicBezTo>
                  <a:lnTo>
                    <a:pt x="660400" y="0"/>
                  </a:lnTo>
                  <a:lnTo>
                    <a:pt x="0" y="0"/>
                  </a:lnTo>
                  <a:lnTo>
                    <a:pt x="0" y="1026338"/>
                  </a:lnTo>
                  <a:cubicBezTo>
                    <a:pt x="1782" y="1182273"/>
                    <a:pt x="93019" y="1303888"/>
                    <a:pt x="220252" y="1348864"/>
                  </a:cubicBezTo>
                  <a:close/>
                </a:path>
              </a:pathLst>
            </a:custGeom>
            <a:solidFill>
              <a:srgbClr val="E6D5BD">
                <a:alpha val="34902"/>
              </a:srgbClr>
            </a:solidFill>
          </p:spPr>
        </p:sp>
        <p:sp>
          <p:nvSpPr>
            <p:cNvPr id="16" name="TextBox 16"/>
            <p:cNvSpPr txBox="1"/>
            <p:nvPr/>
          </p:nvSpPr>
          <p:spPr>
            <a:xfrm>
              <a:off x="0" y="-38100"/>
              <a:ext cx="660400" cy="1279033"/>
            </a:xfrm>
            <a:prstGeom prst="rect">
              <a:avLst/>
            </a:prstGeom>
          </p:spPr>
          <p:txBody>
            <a:bodyPr lIns="50800" tIns="50800" rIns="50800" bIns="50800" rtlCol="0" anchor="ctr"/>
            <a:lstStyle/>
            <a:p>
              <a:pPr algn="ctr">
                <a:lnSpc>
                  <a:spcPts val="2659"/>
                </a:lnSpc>
              </a:pPr>
              <a:endParaRPr/>
            </a:p>
          </p:txBody>
        </p:sp>
      </p:grpSp>
      <p:sp>
        <p:nvSpPr>
          <p:cNvPr id="17" name="AutoShape 17"/>
          <p:cNvSpPr/>
          <p:nvPr/>
        </p:nvSpPr>
        <p:spPr>
          <a:xfrm flipV="1">
            <a:off x="5791200" y="4941160"/>
            <a:ext cx="6781800" cy="25329"/>
          </a:xfrm>
          <a:prstGeom prst="line">
            <a:avLst/>
          </a:prstGeom>
          <a:ln w="47625" cap="rnd">
            <a:solidFill>
              <a:srgbClr val="194281"/>
            </a:solidFill>
            <a:prstDash val="solid"/>
            <a:headEnd type="diamond" w="lg" len="lg"/>
            <a:tailEnd type="diamond" w="lg" len="lg"/>
          </a:ln>
        </p:spPr>
      </p:sp>
      <p:grpSp>
        <p:nvGrpSpPr>
          <p:cNvPr id="18" name="Group 18"/>
          <p:cNvGrpSpPr/>
          <p:nvPr/>
        </p:nvGrpSpPr>
        <p:grpSpPr>
          <a:xfrm>
            <a:off x="1427670" y="709208"/>
            <a:ext cx="15204800" cy="905077"/>
            <a:chOff x="0" y="0"/>
            <a:chExt cx="20273066" cy="1206769"/>
          </a:xfrm>
        </p:grpSpPr>
        <p:grpSp>
          <p:nvGrpSpPr>
            <p:cNvPr id="19" name="Group 19"/>
            <p:cNvGrpSpPr/>
            <p:nvPr/>
          </p:nvGrpSpPr>
          <p:grpSpPr>
            <a:xfrm>
              <a:off x="0" y="0"/>
              <a:ext cx="10356090" cy="1206769"/>
              <a:chOff x="0" y="0"/>
              <a:chExt cx="3487590" cy="406400"/>
            </a:xfrm>
          </p:grpSpPr>
          <p:sp>
            <p:nvSpPr>
              <p:cNvPr id="20" name="Freeform 20"/>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194281"/>
              </a:solidFill>
              <a:ln cap="sq">
                <a:noFill/>
                <a:prstDash val="solid"/>
                <a:miter/>
              </a:ln>
            </p:spPr>
          </p:sp>
          <p:sp>
            <p:nvSpPr>
              <p:cNvPr id="21" name="TextBox 21"/>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22" name="Group 22"/>
            <p:cNvGrpSpPr/>
            <p:nvPr/>
          </p:nvGrpSpPr>
          <p:grpSpPr>
            <a:xfrm>
              <a:off x="11729290" y="0"/>
              <a:ext cx="8543777" cy="1206769"/>
              <a:chOff x="0" y="0"/>
              <a:chExt cx="2877263" cy="406400"/>
            </a:xfrm>
          </p:grpSpPr>
          <p:sp>
            <p:nvSpPr>
              <p:cNvPr id="23" name="Freeform 23"/>
              <p:cNvSpPr/>
              <p:nvPr/>
            </p:nvSpPr>
            <p:spPr>
              <a:xfrm>
                <a:off x="0" y="0"/>
                <a:ext cx="2877263" cy="406400"/>
              </a:xfrm>
              <a:custGeom>
                <a:avLst/>
                <a:gdLst/>
                <a:ahLst/>
                <a:cxnLst/>
                <a:rect l="l" t="t" r="r" b="b"/>
                <a:pathLst>
                  <a:path w="2877263" h="406400">
                    <a:moveTo>
                      <a:pt x="2674063" y="0"/>
                    </a:moveTo>
                    <a:cubicBezTo>
                      <a:pt x="2786287" y="0"/>
                      <a:pt x="2877263" y="90976"/>
                      <a:pt x="2877263" y="203200"/>
                    </a:cubicBezTo>
                    <a:cubicBezTo>
                      <a:pt x="2877263" y="315424"/>
                      <a:pt x="2786287" y="406400"/>
                      <a:pt x="2674063" y="406400"/>
                    </a:cubicBezTo>
                    <a:lnTo>
                      <a:pt x="203200" y="406400"/>
                    </a:lnTo>
                    <a:cubicBezTo>
                      <a:pt x="90976" y="406400"/>
                      <a:pt x="0" y="315424"/>
                      <a:pt x="0" y="203200"/>
                    </a:cubicBezTo>
                    <a:cubicBezTo>
                      <a:pt x="0" y="90976"/>
                      <a:pt x="90976" y="0"/>
                      <a:pt x="203200" y="0"/>
                    </a:cubicBezTo>
                    <a:close/>
                  </a:path>
                </a:pathLst>
              </a:custGeom>
              <a:solidFill>
                <a:srgbClr val="194281"/>
              </a:solidFill>
              <a:ln cap="sq">
                <a:noFill/>
                <a:prstDash val="solid"/>
                <a:miter/>
              </a:ln>
            </p:spPr>
          </p:sp>
          <p:sp>
            <p:nvSpPr>
              <p:cNvPr id="24" name="TextBox 24"/>
              <p:cNvSpPr txBox="1"/>
              <p:nvPr/>
            </p:nvSpPr>
            <p:spPr>
              <a:xfrm>
                <a:off x="0" y="-38100"/>
                <a:ext cx="2877263" cy="444500"/>
              </a:xfrm>
              <a:prstGeom prst="rect">
                <a:avLst/>
              </a:prstGeom>
            </p:spPr>
            <p:txBody>
              <a:bodyPr lIns="50800" tIns="50800" rIns="50800" bIns="50800" rtlCol="0" anchor="ctr"/>
              <a:lstStyle/>
              <a:p>
                <a:pPr algn="ctr">
                  <a:lnSpc>
                    <a:spcPts val="2659"/>
                  </a:lnSpc>
                </a:pPr>
                <a:endParaRPr/>
              </a:p>
            </p:txBody>
          </p:sp>
        </p:grpSp>
        <p:sp>
          <p:nvSpPr>
            <p:cNvPr id="25" name="AutoShape 25"/>
            <p:cNvSpPr/>
            <p:nvPr/>
          </p:nvSpPr>
          <p:spPr>
            <a:xfrm>
              <a:off x="10356090" y="603384"/>
              <a:ext cx="1373200" cy="0"/>
            </a:xfrm>
            <a:prstGeom prst="line">
              <a:avLst/>
            </a:prstGeom>
            <a:ln w="51573" cap="flat">
              <a:solidFill>
                <a:srgbClr val="194281"/>
              </a:solidFill>
              <a:prstDash val="solid"/>
              <a:headEnd type="none" w="sm" len="sm"/>
              <a:tailEnd type="none" w="sm" len="sm"/>
            </a:ln>
          </p:spPr>
        </p:sp>
        <p:sp>
          <p:nvSpPr>
            <p:cNvPr id="26" name="Freeform 26"/>
            <p:cNvSpPr/>
            <p:nvPr/>
          </p:nvSpPr>
          <p:spPr>
            <a:xfrm>
              <a:off x="594558" y="245372"/>
              <a:ext cx="1013841" cy="716025"/>
            </a:xfrm>
            <a:custGeom>
              <a:avLst/>
              <a:gdLst/>
              <a:ahLst/>
              <a:cxnLst/>
              <a:rect l="l" t="t" r="r" b="b"/>
              <a:pathLst>
                <a:path w="1013841" h="716025">
                  <a:moveTo>
                    <a:pt x="0" y="0"/>
                  </a:moveTo>
                  <a:lnTo>
                    <a:pt x="1013841" y="0"/>
                  </a:lnTo>
                  <a:lnTo>
                    <a:pt x="1013841" y="716025"/>
                  </a:lnTo>
                  <a:lnTo>
                    <a:pt x="0" y="71602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27" name="Freeform 27"/>
            <p:cNvSpPr/>
            <p:nvPr/>
          </p:nvSpPr>
          <p:spPr>
            <a:xfrm>
              <a:off x="823902" y="404539"/>
              <a:ext cx="555154" cy="397692"/>
            </a:xfrm>
            <a:custGeom>
              <a:avLst/>
              <a:gdLst/>
              <a:ahLst/>
              <a:cxnLst/>
              <a:rect l="l" t="t" r="r" b="b"/>
              <a:pathLst>
                <a:path w="555154" h="397692">
                  <a:moveTo>
                    <a:pt x="0" y="0"/>
                  </a:moveTo>
                  <a:lnTo>
                    <a:pt x="555153" y="0"/>
                  </a:lnTo>
                  <a:lnTo>
                    <a:pt x="555153" y="397691"/>
                  </a:lnTo>
                  <a:lnTo>
                    <a:pt x="0" y="397691"/>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28" name="TextBox 28"/>
            <p:cNvSpPr txBox="1"/>
            <p:nvPr/>
          </p:nvSpPr>
          <p:spPr>
            <a:xfrm>
              <a:off x="1840477" y="211371"/>
              <a:ext cx="8271225" cy="717353"/>
            </a:xfrm>
            <a:prstGeom prst="rect">
              <a:avLst/>
            </a:prstGeom>
          </p:spPr>
          <p:txBody>
            <a:bodyPr lIns="0" tIns="0" rIns="0" bIns="0" rtlCol="0" anchor="t">
              <a:spAutoFit/>
            </a:bodyPr>
            <a:lstStyle/>
            <a:p>
              <a:pPr algn="l">
                <a:lnSpc>
                  <a:spcPts val="4548"/>
                </a:lnSpc>
              </a:pPr>
              <a:r>
                <a:rPr lang="en-US" sz="3248" b="1" i="1" spc="227">
                  <a:solidFill>
                    <a:srgbClr val="F8F0E1"/>
                  </a:solidFill>
                  <a:latin typeface="Nunito Bold Italics"/>
                  <a:ea typeface="Nunito Bold Italics"/>
                  <a:cs typeface="Nunito Bold Italics"/>
                  <a:sym typeface="Nunito Bold Italics"/>
                </a:rPr>
                <a:t>UNIVERSITAS JAYABAYA</a:t>
              </a:r>
            </a:p>
          </p:txBody>
        </p:sp>
        <p:sp>
          <p:nvSpPr>
            <p:cNvPr id="29" name="TextBox 29"/>
            <p:cNvSpPr txBox="1"/>
            <p:nvPr/>
          </p:nvSpPr>
          <p:spPr>
            <a:xfrm>
              <a:off x="12353150" y="230421"/>
              <a:ext cx="7296057" cy="635212"/>
            </a:xfrm>
            <a:prstGeom prst="rect">
              <a:avLst/>
            </a:prstGeom>
          </p:spPr>
          <p:txBody>
            <a:bodyPr lIns="0" tIns="0" rIns="0" bIns="0" rtlCol="0" anchor="t">
              <a:spAutoFit/>
            </a:bodyPr>
            <a:lstStyle/>
            <a:p>
              <a:pPr algn="ctr">
                <a:lnSpc>
                  <a:spcPts val="4060"/>
                </a:lnSpc>
              </a:pPr>
              <a:r>
                <a:rPr lang="en-US" sz="2900" b="1" i="1" spc="203">
                  <a:solidFill>
                    <a:srgbClr val="F8F0E1"/>
                  </a:solidFill>
                  <a:latin typeface="Nunito Bold Italics"/>
                  <a:ea typeface="Nunito Bold Italics"/>
                  <a:cs typeface="Nunito Bold Italics"/>
                  <a:sym typeface="Nunito Bold Italics"/>
                </a:rPr>
                <a:t>AKUNTASI SEKTOR PUBLIK</a:t>
              </a:r>
            </a:p>
          </p:txBody>
        </p:sp>
      </p:grpSp>
      <p:sp>
        <p:nvSpPr>
          <p:cNvPr id="30" name="TextBox 30"/>
          <p:cNvSpPr txBox="1"/>
          <p:nvPr/>
        </p:nvSpPr>
        <p:spPr>
          <a:xfrm>
            <a:off x="3124200" y="2482675"/>
            <a:ext cx="12115800" cy="1846659"/>
          </a:xfrm>
          <a:prstGeom prst="rect">
            <a:avLst/>
          </a:prstGeom>
        </p:spPr>
        <p:txBody>
          <a:bodyPr wrap="square" lIns="0" tIns="0" rIns="0" bIns="0" rtlCol="0" anchor="t">
            <a:spAutoFit/>
          </a:bodyPr>
          <a:lstStyle/>
          <a:p>
            <a:pPr algn="ctr"/>
            <a:r>
              <a:rPr lang="en-US" sz="6000" b="1" i="1" spc="112" dirty="0" err="1">
                <a:solidFill>
                  <a:srgbClr val="000000"/>
                </a:solidFill>
                <a:latin typeface="Roboto Bold Italics"/>
                <a:ea typeface="Roboto Bold Italics"/>
                <a:cs typeface="Roboto Bold Italics"/>
                <a:sym typeface="Roboto Bold Italics"/>
              </a:rPr>
              <a:t>Pengelolaan</a:t>
            </a:r>
            <a:r>
              <a:rPr lang="en-US" sz="6000" b="1" i="1" spc="112" dirty="0">
                <a:solidFill>
                  <a:srgbClr val="000000"/>
                </a:solidFill>
                <a:latin typeface="Roboto Bold Italics"/>
                <a:ea typeface="Roboto Bold Italics"/>
                <a:cs typeface="Roboto Bold Italics"/>
                <a:sym typeface="Roboto Bold Italics"/>
              </a:rPr>
              <a:t> </a:t>
            </a:r>
            <a:r>
              <a:rPr lang="id-ID" sz="6000" b="1" i="1" spc="112" dirty="0">
                <a:solidFill>
                  <a:srgbClr val="000000"/>
                </a:solidFill>
                <a:latin typeface="Roboto Bold Italics"/>
                <a:ea typeface="Roboto Bold Italics"/>
                <a:cs typeface="Roboto Bold Italics"/>
                <a:sym typeface="Roboto Bold Italics"/>
              </a:rPr>
              <a:t>I</a:t>
            </a:r>
            <a:r>
              <a:rPr lang="en-US" sz="6000" b="1" i="1" spc="112" dirty="0" err="1">
                <a:solidFill>
                  <a:srgbClr val="000000"/>
                </a:solidFill>
                <a:latin typeface="Roboto Bold Italics"/>
                <a:ea typeface="Roboto Bold Italics"/>
                <a:cs typeface="Roboto Bold Italics"/>
                <a:sym typeface="Roboto Bold Italics"/>
              </a:rPr>
              <a:t>nvestasi</a:t>
            </a:r>
            <a:r>
              <a:rPr lang="en-US" sz="6000" b="1" i="1" spc="112" dirty="0">
                <a:solidFill>
                  <a:srgbClr val="000000"/>
                </a:solidFill>
                <a:latin typeface="Roboto Bold Italics"/>
                <a:ea typeface="Roboto Bold Italics"/>
                <a:cs typeface="Roboto Bold Italics"/>
                <a:sym typeface="Roboto Bold Italics"/>
              </a:rPr>
              <a:t>, </a:t>
            </a:r>
            <a:r>
              <a:rPr lang="id-ID" sz="6000" b="1" i="1" spc="112" dirty="0">
                <a:solidFill>
                  <a:srgbClr val="000000"/>
                </a:solidFill>
                <a:latin typeface="Roboto Bold Italics"/>
                <a:ea typeface="Roboto Bold Italics"/>
                <a:cs typeface="Roboto Bold Italics"/>
                <a:sym typeface="Roboto Bold Italics"/>
              </a:rPr>
              <a:t>A</a:t>
            </a:r>
            <a:r>
              <a:rPr lang="en-US" sz="6000" b="1" i="1" spc="112" dirty="0" err="1">
                <a:solidFill>
                  <a:srgbClr val="000000"/>
                </a:solidFill>
                <a:latin typeface="Roboto Bold Italics"/>
                <a:ea typeface="Roboto Bold Italics"/>
                <a:cs typeface="Roboto Bold Italics"/>
                <a:sym typeface="Roboto Bold Italics"/>
              </a:rPr>
              <a:t>sset</a:t>
            </a:r>
            <a:r>
              <a:rPr lang="en-US" sz="6000" b="1" i="1" spc="112" dirty="0">
                <a:solidFill>
                  <a:srgbClr val="000000"/>
                </a:solidFill>
                <a:latin typeface="Roboto Bold Italics"/>
                <a:ea typeface="Roboto Bold Italics"/>
                <a:cs typeface="Roboto Bold Italics"/>
                <a:sym typeface="Roboto Bold Italics"/>
              </a:rPr>
              <a:t>, </a:t>
            </a:r>
            <a:r>
              <a:rPr lang="id-ID" sz="6000" b="1" i="1" spc="112" dirty="0">
                <a:solidFill>
                  <a:srgbClr val="000000"/>
                </a:solidFill>
                <a:latin typeface="Roboto Bold Italics"/>
                <a:ea typeface="Roboto Bold Italics"/>
                <a:cs typeface="Roboto Bold Italics"/>
                <a:sym typeface="Roboto Bold Italics"/>
              </a:rPr>
              <a:t>L</a:t>
            </a:r>
            <a:r>
              <a:rPr lang="en-US" sz="6000" b="1" i="1" spc="112" dirty="0" err="1">
                <a:solidFill>
                  <a:srgbClr val="000000"/>
                </a:solidFill>
                <a:latin typeface="Roboto Bold Italics"/>
                <a:ea typeface="Roboto Bold Italics"/>
                <a:cs typeface="Roboto Bold Italics"/>
                <a:sym typeface="Roboto Bold Italics"/>
              </a:rPr>
              <a:t>iabilitas</a:t>
            </a:r>
            <a:r>
              <a:rPr lang="en-US" sz="6000" b="1" i="1" spc="112" dirty="0">
                <a:solidFill>
                  <a:srgbClr val="000000"/>
                </a:solidFill>
                <a:latin typeface="Roboto Bold Italics"/>
                <a:ea typeface="Roboto Bold Italics"/>
                <a:cs typeface="Roboto Bold Italics"/>
                <a:sym typeface="Roboto Bold Italics"/>
              </a:rPr>
              <a:t> dan </a:t>
            </a:r>
            <a:r>
              <a:rPr lang="id-ID" sz="6000" b="1" i="1" spc="112" dirty="0">
                <a:solidFill>
                  <a:srgbClr val="000000"/>
                </a:solidFill>
                <a:latin typeface="Roboto Bold Italics"/>
                <a:ea typeface="Roboto Bold Italics"/>
                <a:cs typeface="Roboto Bold Italics"/>
                <a:sym typeface="Roboto Bold Italics"/>
              </a:rPr>
              <a:t>E</a:t>
            </a:r>
            <a:r>
              <a:rPr lang="en-US" sz="6000" b="1" i="1" spc="112" dirty="0" err="1">
                <a:solidFill>
                  <a:srgbClr val="000000"/>
                </a:solidFill>
                <a:latin typeface="Roboto Bold Italics"/>
                <a:ea typeface="Roboto Bold Italics"/>
                <a:cs typeface="Roboto Bold Italics"/>
                <a:sym typeface="Roboto Bold Italics"/>
              </a:rPr>
              <a:t>quitas</a:t>
            </a:r>
            <a:r>
              <a:rPr lang="en-US" sz="6000" b="1" i="1" spc="112" dirty="0">
                <a:solidFill>
                  <a:srgbClr val="000000"/>
                </a:solidFill>
                <a:latin typeface="Roboto Bold Italics"/>
                <a:ea typeface="Roboto Bold Italics"/>
                <a:cs typeface="Roboto Bold Italics"/>
                <a:sym typeface="Roboto Bold Italics"/>
              </a:rPr>
              <a:t> </a:t>
            </a:r>
            <a:r>
              <a:rPr lang="id-ID" sz="6000" b="1" i="1" spc="112" dirty="0">
                <a:solidFill>
                  <a:srgbClr val="000000"/>
                </a:solidFill>
                <a:latin typeface="Roboto Bold Italics"/>
                <a:ea typeface="Roboto Bold Italics"/>
                <a:cs typeface="Roboto Bold Italics"/>
                <a:sym typeface="Roboto Bold Italics"/>
              </a:rPr>
              <a:t>D</a:t>
            </a:r>
            <a:r>
              <a:rPr lang="en-US" sz="6000" b="1" i="1" spc="112" dirty="0">
                <a:solidFill>
                  <a:srgbClr val="000000"/>
                </a:solidFill>
                <a:latin typeface="Roboto Bold Italics"/>
                <a:ea typeface="Roboto Bold Italics"/>
                <a:cs typeface="Roboto Bold Italics"/>
                <a:sym typeface="Roboto Bold Italics"/>
              </a:rPr>
              <a:t>ana</a:t>
            </a:r>
          </a:p>
        </p:txBody>
      </p:sp>
      <p:sp>
        <p:nvSpPr>
          <p:cNvPr id="31" name="TextBox 31"/>
          <p:cNvSpPr txBox="1"/>
          <p:nvPr/>
        </p:nvSpPr>
        <p:spPr>
          <a:xfrm>
            <a:off x="5562600" y="5463338"/>
            <a:ext cx="7162799" cy="750205"/>
          </a:xfrm>
          <a:prstGeom prst="rect">
            <a:avLst/>
          </a:prstGeom>
        </p:spPr>
        <p:txBody>
          <a:bodyPr wrap="square" lIns="0" tIns="0" rIns="0" bIns="0" rtlCol="0" anchor="t">
            <a:spAutoFit/>
          </a:bodyPr>
          <a:lstStyle/>
          <a:p>
            <a:pPr algn="ctr">
              <a:lnSpc>
                <a:spcPts val="6299"/>
              </a:lnSpc>
            </a:pPr>
            <a:r>
              <a:rPr lang="en-US" sz="4499" b="1" i="1" dirty="0">
                <a:solidFill>
                  <a:srgbClr val="000000"/>
                </a:solidFill>
                <a:latin typeface="Roboto Bold Italics"/>
                <a:ea typeface="Roboto Bold Italics"/>
                <a:cs typeface="Roboto Bold Italics"/>
                <a:sym typeface="Roboto Bold Italics"/>
              </a:rPr>
              <a:t>Afifah </a:t>
            </a:r>
            <a:r>
              <a:rPr lang="en-US" sz="4499" b="1" i="1" dirty="0" err="1">
                <a:solidFill>
                  <a:srgbClr val="000000"/>
                </a:solidFill>
                <a:latin typeface="Roboto Bold Italics"/>
                <a:ea typeface="Roboto Bold Italics"/>
                <a:cs typeface="Roboto Bold Italics"/>
                <a:sym typeface="Roboto Bold Italics"/>
              </a:rPr>
              <a:t>Amaliasari</a:t>
            </a:r>
            <a:endParaRPr lang="en-US" sz="4499" b="1" i="1" dirty="0">
              <a:solidFill>
                <a:srgbClr val="000000"/>
              </a:solidFill>
              <a:latin typeface="Roboto Bold Italics"/>
              <a:ea typeface="Roboto Bold Italics"/>
              <a:cs typeface="Roboto Bold Italics"/>
              <a:sym typeface="Roboto Bold Italics"/>
            </a:endParaRPr>
          </a:p>
        </p:txBody>
      </p:sp>
      <p:sp>
        <p:nvSpPr>
          <p:cNvPr id="32" name="TextBox 32"/>
          <p:cNvSpPr txBox="1"/>
          <p:nvPr/>
        </p:nvSpPr>
        <p:spPr>
          <a:xfrm>
            <a:off x="4191001" y="6221569"/>
            <a:ext cx="10134600" cy="1057982"/>
          </a:xfrm>
          <a:prstGeom prst="rect">
            <a:avLst/>
          </a:prstGeom>
        </p:spPr>
        <p:txBody>
          <a:bodyPr wrap="square" lIns="0" tIns="0" rIns="0" bIns="0" rtlCol="0" anchor="t">
            <a:spAutoFit/>
          </a:bodyPr>
          <a:lstStyle/>
          <a:p>
            <a:pPr algn="ctr">
              <a:lnSpc>
                <a:spcPts val="4200"/>
              </a:lnSpc>
            </a:pPr>
            <a:r>
              <a:rPr lang="en-US" sz="3000" dirty="0">
                <a:solidFill>
                  <a:srgbClr val="000000"/>
                </a:solidFill>
                <a:latin typeface="Nunito"/>
                <a:ea typeface="Nunito"/>
                <a:cs typeface="Nunito"/>
                <a:sym typeface="Nunito"/>
              </a:rPr>
              <a:t>NIM : 2025340350009</a:t>
            </a:r>
          </a:p>
          <a:p>
            <a:pPr algn="ctr">
              <a:lnSpc>
                <a:spcPts val="4200"/>
              </a:lnSpc>
            </a:pPr>
            <a:r>
              <a:rPr lang="en-US" sz="3000" dirty="0" err="1">
                <a:solidFill>
                  <a:srgbClr val="000000"/>
                </a:solidFill>
                <a:latin typeface="Nunito"/>
                <a:ea typeface="Nunito"/>
                <a:cs typeface="Nunito"/>
                <a:sym typeface="Nunito"/>
              </a:rPr>
              <a:t>DosenPengampu</a:t>
            </a:r>
            <a:r>
              <a:rPr lang="en-US" sz="3000" dirty="0">
                <a:solidFill>
                  <a:srgbClr val="000000"/>
                </a:solidFill>
                <a:latin typeface="Nunito"/>
                <a:ea typeface="Nunito"/>
                <a:cs typeface="Nunito"/>
                <a:sym typeface="Nunito"/>
              </a:rPr>
              <a:t> : Drs. Suyadi, Ak., </a:t>
            </a:r>
            <a:r>
              <a:rPr lang="en-US" sz="3000" dirty="0" err="1">
                <a:solidFill>
                  <a:srgbClr val="000000"/>
                </a:solidFill>
                <a:latin typeface="Nunito"/>
                <a:ea typeface="Nunito"/>
                <a:cs typeface="Nunito"/>
                <a:sym typeface="Nunito"/>
              </a:rPr>
              <a:t>M.Com</a:t>
            </a:r>
            <a:endParaRPr lang="en-US" sz="3000" dirty="0">
              <a:solidFill>
                <a:srgbClr val="000000"/>
              </a:solidFill>
              <a:latin typeface="Nunito"/>
              <a:ea typeface="Nunito"/>
              <a:cs typeface="Nunito"/>
              <a:sym typeface="Nunito"/>
            </a:endParaRPr>
          </a:p>
        </p:txBody>
      </p:sp>
      <p:sp>
        <p:nvSpPr>
          <p:cNvPr id="33" name="TextBox 33"/>
          <p:cNvSpPr txBox="1"/>
          <p:nvPr/>
        </p:nvSpPr>
        <p:spPr>
          <a:xfrm>
            <a:off x="4419601" y="7355699"/>
            <a:ext cx="10134600" cy="514350"/>
          </a:xfrm>
          <a:prstGeom prst="rect">
            <a:avLst/>
          </a:prstGeom>
        </p:spPr>
        <p:txBody>
          <a:bodyPr wrap="square" lIns="0" tIns="0" rIns="0" bIns="0" rtlCol="0" anchor="t">
            <a:spAutoFit/>
          </a:bodyPr>
          <a:lstStyle/>
          <a:p>
            <a:pPr algn="ctr">
              <a:lnSpc>
                <a:spcPts val="4200"/>
              </a:lnSpc>
            </a:pPr>
            <a:r>
              <a:rPr lang="en-US" sz="3000" spc="90" dirty="0">
                <a:solidFill>
                  <a:srgbClr val="000000"/>
                </a:solidFill>
                <a:latin typeface="Nunito"/>
                <a:ea typeface="Nunito"/>
                <a:cs typeface="Nunito"/>
                <a:sym typeface="Nunito"/>
              </a:rPr>
              <a:t>PROGRAM STUDI AKUNTANSI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101151" y="-1395186"/>
            <a:ext cx="4962542" cy="13983245"/>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10</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2933778" y="4226877"/>
            <a:ext cx="12420439" cy="2769989"/>
          </a:xfrm>
          <a:prstGeom prst="rect">
            <a:avLst/>
          </a:prstGeom>
        </p:spPr>
        <p:txBody>
          <a:bodyPr wrap="square" lIns="0" tIns="0" rIns="0" bIns="0" rtlCol="0" anchor="t">
            <a:spAutoFit/>
          </a:bodyPr>
          <a:lstStyle/>
          <a:p>
            <a:pPr algn="just"/>
            <a:r>
              <a:rPr lang="en-US" sz="3600">
                <a:solidFill>
                  <a:srgbClr val="F8F0E1"/>
                </a:solidFill>
                <a:latin typeface="Nunito"/>
                <a:ea typeface="Nunito"/>
                <a:cs typeface="Nunito"/>
                <a:sym typeface="Nunito"/>
              </a:rPr>
              <a:t>Secara umum, tujuan pengelolaan aset adalah untuk memastikan bahwa seluruh aset yang dimiliki suatu organisasi dapat digunakan secara efektif, efisien, dan berkelanjutan guna memberikan nilai atau manfaat yang maksimal bagi organisasi maupun pemangku kepentingan.</a:t>
            </a: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1327560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4473553" y="2208312"/>
            <a:ext cx="9340889" cy="750205"/>
          </a:xfrm>
          <a:prstGeom prst="rect">
            <a:avLst/>
          </a:prstGeom>
        </p:spPr>
        <p:txBody>
          <a:bodyPr lIns="0" tIns="0" rIns="0" bIns="0" rtlCol="0" anchor="t">
            <a:spAutoFit/>
          </a:bodyPr>
          <a:lstStyle/>
          <a:p>
            <a:pPr algn="ctr">
              <a:lnSpc>
                <a:spcPts val="6300"/>
              </a:lnSpc>
            </a:pPr>
            <a:r>
              <a:rPr lang="id-ID" sz="4500" b="1" i="1">
                <a:solidFill>
                  <a:srgbClr val="194281"/>
                </a:solidFill>
                <a:latin typeface="Roboto Bold Italics"/>
                <a:ea typeface="Roboto Bold Italics"/>
                <a:cs typeface="Roboto Bold Italics"/>
                <a:sym typeface="Roboto Bold Italics"/>
              </a:rPr>
              <a:t>Jenis-Jenis Pengelolaan Aset</a:t>
            </a:r>
            <a:endParaRPr lang="en-US" sz="4500" b="1" i="1">
              <a:solidFill>
                <a:srgbClr val="194281"/>
              </a:solidFill>
              <a:latin typeface="Roboto Bold Italics"/>
              <a:ea typeface="Roboto Bold Italics"/>
              <a:cs typeface="Roboto Bold Italics"/>
              <a:sym typeface="Roboto Bold Italics"/>
            </a:endParaRP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11</a:t>
            </a:r>
            <a:endParaRPr lang="en-US" sz="3200" b="1" i="1">
              <a:solidFill>
                <a:srgbClr val="194281"/>
              </a:solidFill>
              <a:latin typeface="Nunito Bold Italics"/>
              <a:ea typeface="Nunito Bold Italics"/>
              <a:cs typeface="Nunito Bold Italics"/>
              <a:sym typeface="Nunito Bold Italics"/>
            </a:endParaRPr>
          </a:p>
        </p:txBody>
      </p:sp>
      <p:grpSp>
        <p:nvGrpSpPr>
          <p:cNvPr id="35" name="Group 35"/>
          <p:cNvGrpSpPr/>
          <p:nvPr/>
        </p:nvGrpSpPr>
        <p:grpSpPr>
          <a:xfrm>
            <a:off x="1138083" y="511875"/>
            <a:ext cx="7325831" cy="853660"/>
            <a:chOff x="0" y="0"/>
            <a:chExt cx="3487590" cy="406400"/>
          </a:xfrm>
        </p:grpSpPr>
        <p:sp>
          <p:nvSpPr>
            <p:cNvPr id="36" name="Freeform 3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7" name="TextBox 3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8" name="Group 38"/>
          <p:cNvGrpSpPr/>
          <p:nvPr/>
        </p:nvGrpSpPr>
        <p:grpSpPr>
          <a:xfrm>
            <a:off x="11106105" y="511875"/>
            <a:ext cx="6043812" cy="889184"/>
            <a:chOff x="0" y="0"/>
            <a:chExt cx="2762314" cy="406400"/>
          </a:xfrm>
        </p:grpSpPr>
        <p:sp>
          <p:nvSpPr>
            <p:cNvPr id="39" name="Freeform 3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0" name="TextBox 4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8463914" y="938705"/>
            <a:ext cx="2641765" cy="0"/>
          </a:xfrm>
          <a:prstGeom prst="line">
            <a:avLst/>
          </a:prstGeom>
          <a:ln w="28575" cap="flat">
            <a:solidFill>
              <a:srgbClr val="194281"/>
            </a:solidFill>
            <a:prstDash val="solid"/>
            <a:headEnd type="none" w="sm" len="sm"/>
            <a:tailEnd type="none" w="sm" len="sm"/>
          </a:ln>
        </p:spPr>
      </p:sp>
      <p:sp>
        <p:nvSpPr>
          <p:cNvPr id="42" name="Freeform 42"/>
          <p:cNvSpPr/>
          <p:nvPr/>
        </p:nvSpPr>
        <p:spPr>
          <a:xfrm>
            <a:off x="1484507" y="662336"/>
            <a:ext cx="782637" cy="552738"/>
          </a:xfrm>
          <a:custGeom>
            <a:avLst/>
            <a:gdLst/>
            <a:ahLst/>
            <a:cxnLst/>
            <a:rect l="l" t="t" r="r" b="b"/>
            <a:pathLst>
              <a:path w="782637" h="552738">
                <a:moveTo>
                  <a:pt x="0" y="0"/>
                </a:moveTo>
                <a:lnTo>
                  <a:pt x="782638" y="0"/>
                </a:lnTo>
                <a:lnTo>
                  <a:pt x="782638" y="552738"/>
                </a:lnTo>
                <a:lnTo>
                  <a:pt x="0" y="5527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3" name="Freeform 43"/>
          <p:cNvSpPr/>
          <p:nvPr/>
        </p:nvSpPr>
        <p:spPr>
          <a:xfrm>
            <a:off x="1661550" y="785205"/>
            <a:ext cx="428552" cy="306999"/>
          </a:xfrm>
          <a:custGeom>
            <a:avLst/>
            <a:gdLst/>
            <a:ahLst/>
            <a:cxnLst/>
            <a:rect l="l" t="t" r="r" b="b"/>
            <a:pathLst>
              <a:path w="428552" h="306999">
                <a:moveTo>
                  <a:pt x="0" y="0"/>
                </a:moveTo>
                <a:lnTo>
                  <a:pt x="428552" y="0"/>
                </a:lnTo>
                <a:lnTo>
                  <a:pt x="428552" y="306999"/>
                </a:lnTo>
                <a:lnTo>
                  <a:pt x="0" y="30699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4" name="TextBox 44"/>
          <p:cNvSpPr txBox="1"/>
          <p:nvPr/>
        </p:nvSpPr>
        <p:spPr>
          <a:xfrm>
            <a:off x="2440024" y="641887"/>
            <a:ext cx="5851011" cy="526960"/>
          </a:xfrm>
          <a:prstGeom prst="rect">
            <a:avLst/>
          </a:prstGeom>
        </p:spPr>
        <p:txBody>
          <a:bodyPr lIns="0" tIns="0" rIns="0" bIns="0" rtlCol="0" anchor="t">
            <a:spAutoFit/>
          </a:bodyPr>
          <a:lstStyle/>
          <a:p>
            <a:pPr algn="l">
              <a:lnSpc>
                <a:spcPts val="4289"/>
              </a:lnSpc>
            </a:pPr>
            <a:r>
              <a:rPr lang="en-US" sz="3064" b="1" i="1" spc="214">
                <a:solidFill>
                  <a:srgbClr val="194281"/>
                </a:solidFill>
                <a:latin typeface="Nunito Bold Italics"/>
                <a:ea typeface="Nunito Bold Italics"/>
                <a:cs typeface="Nunito Bold Italics"/>
                <a:sym typeface="Nunito Bold Italics"/>
              </a:rPr>
              <a:t>UNIVERSITAS JAYABAYA</a:t>
            </a:r>
          </a:p>
        </p:txBody>
      </p:sp>
      <p:sp>
        <p:nvSpPr>
          <p:cNvPr id="45" name="TextBox 45"/>
          <p:cNvSpPr txBox="1"/>
          <p:nvPr/>
        </p:nvSpPr>
        <p:spPr>
          <a:xfrm>
            <a:off x="11379296" y="680090"/>
            <a:ext cx="5602498" cy="469604"/>
          </a:xfrm>
          <a:prstGeom prst="rect">
            <a:avLst/>
          </a:prstGeom>
        </p:spPr>
        <p:txBody>
          <a:bodyPr lIns="0" tIns="0" rIns="0" bIns="0" rtlCol="0" anchor="t">
            <a:spAutoFit/>
          </a:bodyPr>
          <a:lstStyle/>
          <a:p>
            <a:pPr algn="ctr">
              <a:lnSpc>
                <a:spcPts val="3887"/>
              </a:lnSpc>
            </a:pPr>
            <a:r>
              <a:rPr lang="en-US" sz="2776" b="1" i="1" spc="194">
                <a:solidFill>
                  <a:srgbClr val="194281"/>
                </a:solidFill>
                <a:latin typeface="Nunito Bold Italics"/>
                <a:ea typeface="Nunito Bold Italics"/>
                <a:cs typeface="Nunito Bold Italics"/>
                <a:sym typeface="Nunito Bold Italics"/>
              </a:rPr>
              <a:t>AKUNTANSI SEKTOR PUBLIK</a:t>
            </a:r>
          </a:p>
        </p:txBody>
      </p:sp>
      <p:sp>
        <p:nvSpPr>
          <p:cNvPr id="46" name="TextBox 21"/>
          <p:cNvSpPr txBox="1"/>
          <p:nvPr/>
        </p:nvSpPr>
        <p:spPr>
          <a:xfrm>
            <a:off x="1775569" y="3436223"/>
            <a:ext cx="15374347" cy="6283771"/>
          </a:xfrm>
          <a:prstGeom prst="rect">
            <a:avLst/>
          </a:prstGeom>
        </p:spPr>
        <p:txBody>
          <a:bodyPr wrap="square" lIns="0" tIns="0" rIns="0" bIns="0" rtlCol="0" anchor="t">
            <a:spAutoFit/>
          </a:bodyPr>
          <a:lstStyle/>
          <a:p>
            <a:pPr algn="just">
              <a:lnSpc>
                <a:spcPts val="4904"/>
              </a:lnSpc>
            </a:pPr>
            <a:r>
              <a:rPr lang="id-ID" sz="2800">
                <a:solidFill>
                  <a:srgbClr val="194281"/>
                </a:solidFill>
                <a:latin typeface="Nunito"/>
                <a:ea typeface="Nunito"/>
                <a:cs typeface="Nunito"/>
                <a:sym typeface="Nunito"/>
              </a:rPr>
              <a:t>Menurut </a:t>
            </a:r>
            <a:r>
              <a:rPr lang="fi-FI" sz="2800">
                <a:solidFill>
                  <a:srgbClr val="194281"/>
                </a:solidFill>
                <a:latin typeface="Nunito"/>
                <a:ea typeface="Nunito"/>
                <a:cs typeface="Nunito"/>
                <a:sym typeface="Nunito"/>
              </a:rPr>
              <a:t>Mahmudi (2019) membagi pengelolaan aset menjadi tiga jenis utama, yaitu</a:t>
            </a:r>
            <a:r>
              <a:rPr lang="id-ID" sz="2800">
                <a:solidFill>
                  <a:srgbClr val="194281"/>
                </a:solidFill>
                <a:latin typeface="Nunito"/>
                <a:ea typeface="Nunito"/>
                <a:cs typeface="Nunito"/>
                <a:sym typeface="Nunito"/>
              </a:rPr>
              <a:t> </a:t>
            </a:r>
            <a:r>
              <a:rPr lang="fi-FI" sz="2800">
                <a:solidFill>
                  <a:srgbClr val="194281"/>
                </a:solidFill>
                <a:latin typeface="Nunito"/>
                <a:ea typeface="Nunito"/>
                <a:cs typeface="Nunito"/>
                <a:sym typeface="Nunito"/>
              </a:rPr>
              <a:t>:</a:t>
            </a:r>
            <a:r>
              <a:rPr lang="id-ID" sz="2800">
                <a:solidFill>
                  <a:srgbClr val="194281"/>
                </a:solidFill>
                <a:latin typeface="Nunito"/>
                <a:ea typeface="Nunito"/>
                <a:cs typeface="Nunito"/>
                <a:sym typeface="Nunito"/>
              </a:rPr>
              <a:t> </a:t>
            </a:r>
          </a:p>
          <a:p>
            <a:pPr marL="514350" indent="-514350" algn="just">
              <a:lnSpc>
                <a:spcPts val="4904"/>
              </a:lnSpc>
              <a:buAutoNum type="arabicPeriod"/>
            </a:pPr>
            <a:r>
              <a:rPr lang="fi-FI" sz="2800">
                <a:solidFill>
                  <a:srgbClr val="194281"/>
                </a:solidFill>
                <a:latin typeface="Nunito"/>
                <a:ea typeface="Nunito"/>
                <a:cs typeface="Nunito"/>
                <a:sym typeface="Nunito"/>
              </a:rPr>
              <a:t>Aset Tetap</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seperti tanah, bangunan, dan peralatan yang digunakan jangka panjang.</a:t>
            </a:r>
            <a:endParaRPr lang="id-ID" sz="2800">
              <a:solidFill>
                <a:srgbClr val="194281"/>
              </a:solidFill>
              <a:latin typeface="Nunito"/>
              <a:ea typeface="Nunito"/>
              <a:cs typeface="Nunito"/>
              <a:sym typeface="Nunito"/>
            </a:endParaRPr>
          </a:p>
          <a:p>
            <a:pPr marL="514350" indent="-514350" algn="just">
              <a:lnSpc>
                <a:spcPts val="4904"/>
              </a:lnSpc>
              <a:buAutoNum type="arabicPeriod"/>
            </a:pPr>
            <a:r>
              <a:rPr lang="fi-FI" sz="2800">
                <a:solidFill>
                  <a:srgbClr val="194281"/>
                </a:solidFill>
                <a:latin typeface="Nunito"/>
                <a:ea typeface="Nunito"/>
                <a:cs typeface="Nunito"/>
                <a:sym typeface="Nunito"/>
              </a:rPr>
              <a:t>Aset Bergera</a:t>
            </a:r>
            <a:r>
              <a:rPr lang="id-ID" sz="2800">
                <a:solidFill>
                  <a:srgbClr val="194281"/>
                </a:solidFill>
                <a:latin typeface="Nunito"/>
                <a:ea typeface="Nunito"/>
                <a:cs typeface="Nunito"/>
                <a:sym typeface="Nunito"/>
              </a:rPr>
              <a:t>k : </a:t>
            </a:r>
            <a:r>
              <a:rPr lang="fi-FI" sz="2800">
                <a:solidFill>
                  <a:srgbClr val="194281"/>
                </a:solidFill>
                <a:latin typeface="Nunito"/>
                <a:ea typeface="Nunito"/>
                <a:cs typeface="Nunito"/>
                <a:sym typeface="Nunito"/>
              </a:rPr>
              <a:t>seperti kendaraan atau mesin yang mudah dipindahkan.</a:t>
            </a:r>
            <a:endParaRPr lang="id-ID" sz="2800">
              <a:solidFill>
                <a:srgbClr val="194281"/>
              </a:solidFill>
              <a:latin typeface="Nunito"/>
              <a:ea typeface="Nunito"/>
              <a:cs typeface="Nunito"/>
              <a:sym typeface="Nunito"/>
            </a:endParaRPr>
          </a:p>
          <a:p>
            <a:pPr marL="514350" indent="-514350" algn="just">
              <a:lnSpc>
                <a:spcPts val="4904"/>
              </a:lnSpc>
              <a:buAutoNum type="arabicPeriod"/>
            </a:pPr>
            <a:r>
              <a:rPr lang="fi-FI" sz="2800">
                <a:solidFill>
                  <a:srgbClr val="194281"/>
                </a:solidFill>
                <a:latin typeface="Nunito"/>
                <a:ea typeface="Nunito"/>
                <a:cs typeface="Nunito"/>
                <a:sym typeface="Nunito"/>
              </a:rPr>
              <a:t>Aset Tak Berwujud</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seperti hak cipta, paten, dan merek dagang.</a:t>
            </a:r>
            <a:endParaRPr lang="id-ID" sz="2800">
              <a:solidFill>
                <a:srgbClr val="194281"/>
              </a:solidFill>
              <a:latin typeface="Nunito"/>
              <a:ea typeface="Nunito"/>
              <a:cs typeface="Nunito"/>
              <a:sym typeface="Nunito"/>
            </a:endParaRPr>
          </a:p>
          <a:p>
            <a:pPr algn="just">
              <a:lnSpc>
                <a:spcPts val="4904"/>
              </a:lnSpc>
            </a:pPr>
            <a:endParaRPr lang="id-ID" sz="2800">
              <a:solidFill>
                <a:srgbClr val="194281"/>
              </a:solidFill>
              <a:latin typeface="Nunito"/>
              <a:ea typeface="Nunito"/>
              <a:cs typeface="Nunito"/>
              <a:sym typeface="Nunito"/>
            </a:endParaRPr>
          </a:p>
          <a:p>
            <a:pPr algn="just">
              <a:lnSpc>
                <a:spcPts val="4904"/>
              </a:lnSpc>
            </a:pPr>
            <a:r>
              <a:rPr lang="id-ID" sz="2800">
                <a:solidFill>
                  <a:srgbClr val="194281"/>
                </a:solidFill>
                <a:latin typeface="Nunito"/>
                <a:ea typeface="Nunito"/>
                <a:cs typeface="Nunito"/>
                <a:sym typeface="Nunito"/>
              </a:rPr>
              <a:t>Menurut </a:t>
            </a:r>
            <a:r>
              <a:rPr lang="fi-FI" sz="2800">
                <a:solidFill>
                  <a:srgbClr val="194281"/>
                </a:solidFill>
                <a:latin typeface="Nunito"/>
                <a:ea typeface="Nunito"/>
                <a:cs typeface="Nunito"/>
                <a:sym typeface="Nunito"/>
              </a:rPr>
              <a:t>Kagan (2021) menambahkan kategori pengelolaan berdasarkan fungsi dan sifatnya</a:t>
            </a:r>
            <a:r>
              <a:rPr lang="id-ID" sz="2800">
                <a:solidFill>
                  <a:srgbClr val="194281"/>
                </a:solidFill>
                <a:latin typeface="Nunito"/>
                <a:ea typeface="Nunito"/>
                <a:cs typeface="Nunito"/>
                <a:sym typeface="Nunito"/>
              </a:rPr>
              <a:t> : </a:t>
            </a:r>
          </a:p>
          <a:p>
            <a:pPr marL="514350" indent="-514350" algn="just">
              <a:lnSpc>
                <a:spcPts val="4904"/>
              </a:lnSpc>
              <a:buAutoNum type="arabicPeriod"/>
            </a:pPr>
            <a:r>
              <a:rPr lang="fi-FI" sz="2800">
                <a:solidFill>
                  <a:srgbClr val="194281"/>
                </a:solidFill>
                <a:latin typeface="Nunito"/>
                <a:ea typeface="Nunito"/>
                <a:cs typeface="Nunito"/>
                <a:sym typeface="Nunito"/>
              </a:rPr>
              <a:t>Physical Asset Management</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pengelolaan aset fisik.</a:t>
            </a:r>
            <a:endParaRPr lang="id-ID" sz="2800">
              <a:solidFill>
                <a:srgbClr val="194281"/>
              </a:solidFill>
              <a:latin typeface="Nunito"/>
              <a:ea typeface="Nunito"/>
              <a:cs typeface="Nunito"/>
              <a:sym typeface="Nunito"/>
            </a:endParaRPr>
          </a:p>
          <a:p>
            <a:pPr marL="514350" indent="-514350" algn="just">
              <a:lnSpc>
                <a:spcPts val="4904"/>
              </a:lnSpc>
              <a:buAutoNum type="arabicPeriod"/>
            </a:pPr>
            <a:r>
              <a:rPr lang="fi-FI" sz="2800">
                <a:solidFill>
                  <a:srgbClr val="194281"/>
                </a:solidFill>
                <a:latin typeface="Nunito"/>
                <a:ea typeface="Nunito"/>
                <a:cs typeface="Nunito"/>
                <a:sym typeface="Nunito"/>
              </a:rPr>
              <a:t>Financial Asset Management</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pengelolaan aset keuangan seperti saham dan obligasi.</a:t>
            </a:r>
            <a:endParaRPr lang="id-ID" sz="2800">
              <a:solidFill>
                <a:srgbClr val="194281"/>
              </a:solidFill>
              <a:latin typeface="Nunito"/>
              <a:ea typeface="Nunito"/>
              <a:cs typeface="Nunito"/>
              <a:sym typeface="Nunito"/>
            </a:endParaRPr>
          </a:p>
          <a:p>
            <a:pPr marL="514350" indent="-514350" algn="just">
              <a:lnSpc>
                <a:spcPts val="4904"/>
              </a:lnSpc>
              <a:buAutoNum type="arabicPeriod"/>
            </a:pPr>
            <a:r>
              <a:rPr lang="fi-FI" sz="2800">
                <a:solidFill>
                  <a:srgbClr val="194281"/>
                </a:solidFill>
                <a:latin typeface="Nunito"/>
                <a:ea typeface="Nunito"/>
                <a:cs typeface="Nunito"/>
                <a:sym typeface="Nunito"/>
              </a:rPr>
              <a:t>Infrastructure Asset Management </a:t>
            </a:r>
            <a:r>
              <a:rPr lang="id-ID" sz="2800">
                <a:solidFill>
                  <a:srgbClr val="194281"/>
                </a:solidFill>
                <a:latin typeface="Nunito"/>
                <a:ea typeface="Nunito"/>
                <a:cs typeface="Nunito"/>
                <a:sym typeface="Nunito"/>
              </a:rPr>
              <a:t>:</a:t>
            </a:r>
            <a:r>
              <a:rPr lang="fi-FI" sz="2800">
                <a:solidFill>
                  <a:srgbClr val="194281"/>
                </a:solidFill>
                <a:latin typeface="Nunito"/>
                <a:ea typeface="Nunito"/>
                <a:cs typeface="Nunito"/>
                <a:sym typeface="Nunito"/>
              </a:rPr>
              <a:t> pengelolaan aset publik seperti jalan dan jembatan.</a:t>
            </a:r>
            <a:endParaRPr lang="id-ID" sz="3200">
              <a:solidFill>
                <a:srgbClr val="194281"/>
              </a:solidFill>
              <a:latin typeface="Nunito"/>
              <a:ea typeface="Nunito"/>
              <a:cs typeface="Nunito"/>
              <a:sym typeface="Nunito"/>
            </a:endParaRPr>
          </a:p>
          <a:p>
            <a:pPr algn="just">
              <a:lnSpc>
                <a:spcPts val="4904"/>
              </a:lnSpc>
            </a:pPr>
            <a:r>
              <a:rPr lang="id-ID" sz="3200">
                <a:solidFill>
                  <a:srgbClr val="194281"/>
                </a:solidFill>
                <a:latin typeface="Nunito"/>
                <a:ea typeface="Nunito"/>
                <a:cs typeface="Nunito"/>
                <a:sym typeface="Nunito"/>
              </a:rPr>
              <a:t> </a:t>
            </a:r>
            <a:endParaRPr lang="en-US" sz="3200">
              <a:solidFill>
                <a:srgbClr val="194281"/>
              </a:solidFill>
              <a:latin typeface="Nunito"/>
              <a:ea typeface="Nunito"/>
              <a:cs typeface="Nunito"/>
              <a:sym typeface="Nunito"/>
            </a:endParaRPr>
          </a:p>
        </p:txBody>
      </p:sp>
    </p:spTree>
    <p:extLst>
      <p:ext uri="{BB962C8B-B14F-4D97-AF65-F5344CB8AC3E}">
        <p14:creationId xmlns:p14="http://schemas.microsoft.com/office/powerpoint/2010/main" val="4015614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94281"/>
        </a:solidFill>
        <a:effectLst/>
      </p:bgPr>
    </p:bg>
    <p:spTree>
      <p:nvGrpSpPr>
        <p:cNvPr id="1" name=""/>
        <p:cNvGrpSpPr/>
        <p:nvPr/>
      </p:nvGrpSpPr>
      <p:grpSpPr>
        <a:xfrm>
          <a:off x="0" y="0"/>
          <a:ext cx="0" cy="0"/>
          <a:chOff x="0" y="0"/>
          <a:chExt cx="0" cy="0"/>
        </a:xfrm>
      </p:grpSpPr>
      <p:grpSp>
        <p:nvGrpSpPr>
          <p:cNvPr id="2" name="Group 2"/>
          <p:cNvGrpSpPr/>
          <p:nvPr/>
        </p:nvGrpSpPr>
        <p:grpSpPr>
          <a:xfrm>
            <a:off x="0" y="2344608"/>
            <a:ext cx="18288000" cy="6421630"/>
            <a:chOff x="0" y="0"/>
            <a:chExt cx="4816593" cy="1691293"/>
          </a:xfrm>
        </p:grpSpPr>
        <p:sp>
          <p:nvSpPr>
            <p:cNvPr id="3" name="Freeform 3"/>
            <p:cNvSpPr/>
            <p:nvPr/>
          </p:nvSpPr>
          <p:spPr>
            <a:xfrm>
              <a:off x="0" y="0"/>
              <a:ext cx="4816592" cy="1691293"/>
            </a:xfrm>
            <a:custGeom>
              <a:avLst/>
              <a:gdLst/>
              <a:ahLst/>
              <a:cxnLst/>
              <a:rect l="l" t="t" r="r" b="b"/>
              <a:pathLst>
                <a:path w="4816592" h="1691293">
                  <a:moveTo>
                    <a:pt x="0" y="0"/>
                  </a:moveTo>
                  <a:lnTo>
                    <a:pt x="4816592" y="0"/>
                  </a:lnTo>
                  <a:lnTo>
                    <a:pt x="4816592" y="1691293"/>
                  </a:lnTo>
                  <a:lnTo>
                    <a:pt x="0" y="1691293"/>
                  </a:lnTo>
                  <a:close/>
                </a:path>
              </a:pathLst>
            </a:custGeom>
            <a:solidFill>
              <a:srgbClr val="F8F0E1"/>
            </a:solidFill>
          </p:spPr>
        </p:sp>
        <p:sp>
          <p:nvSpPr>
            <p:cNvPr id="4" name="TextBox 4"/>
            <p:cNvSpPr txBox="1"/>
            <p:nvPr/>
          </p:nvSpPr>
          <p:spPr>
            <a:xfrm>
              <a:off x="0" y="-38100"/>
              <a:ext cx="4816593" cy="1729393"/>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907632" y="2500645"/>
            <a:ext cx="20103264" cy="6091777"/>
            <a:chOff x="0" y="0"/>
            <a:chExt cx="5294687" cy="1604419"/>
          </a:xfrm>
        </p:grpSpPr>
        <p:sp>
          <p:nvSpPr>
            <p:cNvPr id="6" name="Freeform 6"/>
            <p:cNvSpPr/>
            <p:nvPr/>
          </p:nvSpPr>
          <p:spPr>
            <a:xfrm>
              <a:off x="0" y="0"/>
              <a:ext cx="5294687" cy="1604419"/>
            </a:xfrm>
            <a:custGeom>
              <a:avLst/>
              <a:gdLst/>
              <a:ahLst/>
              <a:cxnLst/>
              <a:rect l="l" t="t" r="r" b="b"/>
              <a:pathLst>
                <a:path w="5294687" h="1604419">
                  <a:moveTo>
                    <a:pt x="16560" y="0"/>
                  </a:moveTo>
                  <a:lnTo>
                    <a:pt x="5278127" y="0"/>
                  </a:lnTo>
                  <a:cubicBezTo>
                    <a:pt x="5287273" y="0"/>
                    <a:pt x="5294687" y="7414"/>
                    <a:pt x="5294687" y="16560"/>
                  </a:cubicBezTo>
                  <a:lnTo>
                    <a:pt x="5294687" y="1587859"/>
                  </a:lnTo>
                  <a:cubicBezTo>
                    <a:pt x="5294687" y="1592251"/>
                    <a:pt x="5292942" y="1596463"/>
                    <a:pt x="5289837" y="1599568"/>
                  </a:cubicBezTo>
                  <a:cubicBezTo>
                    <a:pt x="5286731" y="1602674"/>
                    <a:pt x="5282519" y="1604419"/>
                    <a:pt x="5278127" y="1604419"/>
                  </a:cubicBezTo>
                  <a:lnTo>
                    <a:pt x="16560" y="1604419"/>
                  </a:lnTo>
                  <a:cubicBezTo>
                    <a:pt x="7414" y="1604419"/>
                    <a:pt x="0" y="1597005"/>
                    <a:pt x="0" y="1587859"/>
                  </a:cubicBezTo>
                  <a:lnTo>
                    <a:pt x="0" y="16560"/>
                  </a:lnTo>
                  <a:cubicBezTo>
                    <a:pt x="0" y="7414"/>
                    <a:pt x="7414" y="0"/>
                    <a:pt x="16560" y="0"/>
                  </a:cubicBezTo>
                  <a:close/>
                </a:path>
              </a:pathLst>
            </a:custGeom>
            <a:solidFill>
              <a:srgbClr val="000000">
                <a:alpha val="0"/>
              </a:srgbClr>
            </a:solidFill>
            <a:ln w="28575" cap="rnd">
              <a:solidFill>
                <a:srgbClr val="194281"/>
              </a:solidFill>
              <a:prstDash val="solid"/>
              <a:round/>
            </a:ln>
          </p:spPr>
        </p:sp>
        <p:sp>
          <p:nvSpPr>
            <p:cNvPr id="7" name="TextBox 7"/>
            <p:cNvSpPr txBox="1"/>
            <p:nvPr/>
          </p:nvSpPr>
          <p:spPr>
            <a:xfrm>
              <a:off x="0" y="-38100"/>
              <a:ext cx="5294687" cy="1642519"/>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5727445" y="2803564"/>
            <a:ext cx="10565701" cy="5770811"/>
          </a:xfrm>
          <a:prstGeom prst="rect">
            <a:avLst/>
          </a:prstGeom>
        </p:spPr>
        <p:txBody>
          <a:bodyPr lIns="0" tIns="0" rIns="0" bIns="0" rtlCol="0" anchor="t">
            <a:spAutoFit/>
          </a:bodyPr>
          <a:lstStyle/>
          <a:p>
            <a:pPr marL="514350" indent="-514350">
              <a:lnSpc>
                <a:spcPts val="4480"/>
              </a:lnSpc>
              <a:buAutoNum type="arabicPeriod"/>
            </a:pPr>
            <a:r>
              <a:rPr lang="en-US" sz="3200">
                <a:solidFill>
                  <a:srgbClr val="000000"/>
                </a:solidFill>
                <a:latin typeface="Nunito"/>
                <a:ea typeface="Nunito"/>
                <a:cs typeface="Nunito"/>
                <a:sym typeface="Nunito"/>
              </a:rPr>
              <a:t>Perencanaan Aset</a:t>
            </a:r>
            <a:r>
              <a:rPr lang="id-ID" sz="3200">
                <a:solidFill>
                  <a:srgbClr val="000000"/>
                </a:solidFill>
                <a:latin typeface="Nunito"/>
                <a:ea typeface="Nunito"/>
                <a:cs typeface="Nunito"/>
                <a:sym typeface="Nunito"/>
              </a:rPr>
              <a:t> : </a:t>
            </a:r>
            <a:r>
              <a:rPr lang="en-US" sz="3200">
                <a:solidFill>
                  <a:srgbClr val="000000"/>
                </a:solidFill>
                <a:latin typeface="Nunito"/>
                <a:ea typeface="Nunito"/>
                <a:cs typeface="Nunito"/>
                <a:sym typeface="Nunito"/>
              </a:rPr>
              <a:t>Identifikasi kebutuhan dan tujuan organisasi.</a:t>
            </a:r>
            <a:endParaRPr lang="id-ID" sz="3200">
              <a:solidFill>
                <a:srgbClr val="000000"/>
              </a:solidFill>
              <a:latin typeface="Nunito"/>
              <a:ea typeface="Nunito"/>
              <a:cs typeface="Nunito"/>
              <a:sym typeface="Nunito"/>
            </a:endParaRPr>
          </a:p>
          <a:p>
            <a:pPr marL="514350" indent="-514350">
              <a:lnSpc>
                <a:spcPts val="4480"/>
              </a:lnSpc>
              <a:buAutoNum type="arabicPeriod"/>
            </a:pPr>
            <a:r>
              <a:rPr lang="en-US" sz="3200">
                <a:solidFill>
                  <a:srgbClr val="000000"/>
                </a:solidFill>
                <a:latin typeface="Nunito"/>
                <a:ea typeface="Nunito"/>
                <a:cs typeface="Nunito"/>
                <a:sym typeface="Nunito"/>
              </a:rPr>
              <a:t>Pengadaan Aset</a:t>
            </a:r>
            <a:r>
              <a:rPr lang="id-ID" sz="3200">
                <a:solidFill>
                  <a:srgbClr val="000000"/>
                </a:solidFill>
                <a:latin typeface="Nunito"/>
                <a:ea typeface="Nunito"/>
                <a:cs typeface="Nunito"/>
                <a:sym typeface="Nunito"/>
              </a:rPr>
              <a:t> : </a:t>
            </a:r>
            <a:r>
              <a:rPr lang="en-US" sz="3200">
                <a:solidFill>
                  <a:srgbClr val="000000"/>
                </a:solidFill>
                <a:latin typeface="Nunito"/>
                <a:ea typeface="Nunito"/>
                <a:cs typeface="Nunito"/>
                <a:sym typeface="Nunito"/>
              </a:rPr>
              <a:t>Pembelian, sewa, atau hibah aset sesuai perencanaan.</a:t>
            </a:r>
            <a:endParaRPr lang="id-ID" sz="3200">
              <a:solidFill>
                <a:srgbClr val="000000"/>
              </a:solidFill>
              <a:latin typeface="Nunito"/>
              <a:ea typeface="Nunito"/>
              <a:cs typeface="Nunito"/>
              <a:sym typeface="Nunito"/>
            </a:endParaRPr>
          </a:p>
          <a:p>
            <a:pPr marL="514350" indent="-514350">
              <a:lnSpc>
                <a:spcPts val="4480"/>
              </a:lnSpc>
              <a:buAutoNum type="arabicPeriod"/>
            </a:pPr>
            <a:r>
              <a:rPr lang="en-US" sz="3200">
                <a:solidFill>
                  <a:srgbClr val="000000"/>
                </a:solidFill>
                <a:latin typeface="Nunito"/>
                <a:ea typeface="Nunito"/>
                <a:cs typeface="Nunito"/>
                <a:sym typeface="Nunito"/>
              </a:rPr>
              <a:t>Penggunaan dan Pemeliharaan Aset</a:t>
            </a:r>
            <a:r>
              <a:rPr lang="id-ID" sz="3200">
                <a:solidFill>
                  <a:srgbClr val="000000"/>
                </a:solidFill>
                <a:latin typeface="Nunito"/>
                <a:ea typeface="Nunito"/>
                <a:cs typeface="Nunito"/>
                <a:sym typeface="Nunito"/>
              </a:rPr>
              <a:t> : </a:t>
            </a:r>
            <a:r>
              <a:rPr lang="en-US" sz="3200">
                <a:solidFill>
                  <a:srgbClr val="000000"/>
                </a:solidFill>
                <a:latin typeface="Nunito"/>
                <a:ea typeface="Nunito"/>
                <a:cs typeface="Nunito"/>
                <a:sym typeface="Nunito"/>
              </a:rPr>
              <a:t>Pengoperasian aset agar optimal dan awet.</a:t>
            </a:r>
            <a:endParaRPr lang="id-ID" sz="3200">
              <a:solidFill>
                <a:srgbClr val="000000"/>
              </a:solidFill>
              <a:latin typeface="Nunito"/>
              <a:ea typeface="Nunito"/>
              <a:cs typeface="Nunito"/>
              <a:sym typeface="Nunito"/>
            </a:endParaRPr>
          </a:p>
          <a:p>
            <a:pPr marL="514350" indent="-514350">
              <a:lnSpc>
                <a:spcPts val="4480"/>
              </a:lnSpc>
              <a:buAutoNum type="arabicPeriod"/>
            </a:pPr>
            <a:r>
              <a:rPr lang="en-US" sz="3200">
                <a:solidFill>
                  <a:srgbClr val="000000"/>
                </a:solidFill>
                <a:latin typeface="Nunito"/>
                <a:ea typeface="Nunito"/>
                <a:cs typeface="Nunito"/>
                <a:sym typeface="Nunito"/>
              </a:rPr>
              <a:t>Penilaian Aset</a:t>
            </a:r>
            <a:r>
              <a:rPr lang="id-ID" sz="3200">
                <a:solidFill>
                  <a:srgbClr val="000000"/>
                </a:solidFill>
                <a:latin typeface="Nunito"/>
                <a:ea typeface="Nunito"/>
                <a:cs typeface="Nunito"/>
                <a:sym typeface="Nunito"/>
              </a:rPr>
              <a:t> : </a:t>
            </a:r>
            <a:r>
              <a:rPr lang="en-US" sz="3200">
                <a:solidFill>
                  <a:srgbClr val="000000"/>
                </a:solidFill>
                <a:latin typeface="Nunito"/>
                <a:ea typeface="Nunito"/>
                <a:cs typeface="Nunito"/>
                <a:sym typeface="Nunito"/>
              </a:rPr>
              <a:t>Menentukan nilai ekonomi atau nilai manfaat aset.</a:t>
            </a:r>
            <a:endParaRPr lang="id-ID" sz="3200">
              <a:solidFill>
                <a:srgbClr val="000000"/>
              </a:solidFill>
              <a:latin typeface="Nunito"/>
              <a:ea typeface="Nunito"/>
              <a:cs typeface="Nunito"/>
              <a:sym typeface="Nunito"/>
            </a:endParaRPr>
          </a:p>
          <a:p>
            <a:pPr marL="514350" indent="-514350">
              <a:lnSpc>
                <a:spcPts val="4480"/>
              </a:lnSpc>
              <a:buAutoNum type="arabicPeriod"/>
            </a:pPr>
            <a:r>
              <a:rPr lang="en-US" sz="3200">
                <a:solidFill>
                  <a:srgbClr val="000000"/>
                </a:solidFill>
                <a:latin typeface="Nunito"/>
                <a:ea typeface="Nunito"/>
                <a:cs typeface="Nunito"/>
                <a:sym typeface="Nunito"/>
              </a:rPr>
              <a:t>Penghapusan Aset</a:t>
            </a:r>
            <a:r>
              <a:rPr lang="id-ID" sz="3200">
                <a:solidFill>
                  <a:srgbClr val="000000"/>
                </a:solidFill>
                <a:latin typeface="Nunito"/>
                <a:ea typeface="Nunito"/>
                <a:cs typeface="Nunito"/>
                <a:sym typeface="Nunito"/>
              </a:rPr>
              <a:t> : </a:t>
            </a:r>
            <a:r>
              <a:rPr lang="en-US" sz="3200">
                <a:solidFill>
                  <a:srgbClr val="000000"/>
                </a:solidFill>
                <a:latin typeface="Nunito"/>
                <a:ea typeface="Nunito"/>
                <a:cs typeface="Nunito"/>
                <a:sym typeface="Nunito"/>
              </a:rPr>
              <a:t>Aset tidak produktif atau rusak diganti/dihapus dari daftar</a:t>
            </a:r>
          </a:p>
        </p:txBody>
      </p:sp>
      <p:grpSp>
        <p:nvGrpSpPr>
          <p:cNvPr id="9" name="Group 9"/>
          <p:cNvGrpSpPr/>
          <p:nvPr/>
        </p:nvGrpSpPr>
        <p:grpSpPr>
          <a:xfrm>
            <a:off x="783088" y="582943"/>
            <a:ext cx="7650670" cy="891513"/>
            <a:chOff x="0" y="0"/>
            <a:chExt cx="3487590" cy="406400"/>
          </a:xfrm>
        </p:grpSpPr>
        <p:sp>
          <p:nvSpPr>
            <p:cNvPr id="10" name="Freeform 10"/>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1" name="TextBox 11"/>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12" name="Group 12"/>
          <p:cNvGrpSpPr/>
          <p:nvPr/>
        </p:nvGrpSpPr>
        <p:grpSpPr>
          <a:xfrm>
            <a:off x="11193108" y="582943"/>
            <a:ext cx="6311804" cy="891513"/>
            <a:chOff x="0" y="0"/>
            <a:chExt cx="2877263" cy="406400"/>
          </a:xfrm>
        </p:grpSpPr>
        <p:sp>
          <p:nvSpPr>
            <p:cNvPr id="13" name="Freeform 13"/>
            <p:cNvSpPr/>
            <p:nvPr/>
          </p:nvSpPr>
          <p:spPr>
            <a:xfrm>
              <a:off x="0" y="0"/>
              <a:ext cx="2877263" cy="406400"/>
            </a:xfrm>
            <a:custGeom>
              <a:avLst/>
              <a:gdLst/>
              <a:ahLst/>
              <a:cxnLst/>
              <a:rect l="l" t="t" r="r" b="b"/>
              <a:pathLst>
                <a:path w="2877263" h="406400">
                  <a:moveTo>
                    <a:pt x="2674063" y="0"/>
                  </a:moveTo>
                  <a:cubicBezTo>
                    <a:pt x="2786287" y="0"/>
                    <a:pt x="2877263" y="90976"/>
                    <a:pt x="2877263" y="203200"/>
                  </a:cubicBezTo>
                  <a:cubicBezTo>
                    <a:pt x="2877263" y="315424"/>
                    <a:pt x="2786287" y="406400"/>
                    <a:pt x="2674063"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4" name="TextBox 14"/>
            <p:cNvSpPr txBox="1"/>
            <p:nvPr/>
          </p:nvSpPr>
          <p:spPr>
            <a:xfrm>
              <a:off x="0" y="-38100"/>
              <a:ext cx="2877263" cy="444500"/>
            </a:xfrm>
            <a:prstGeom prst="rect">
              <a:avLst/>
            </a:prstGeom>
          </p:spPr>
          <p:txBody>
            <a:bodyPr lIns="50800" tIns="50800" rIns="50800" bIns="50800" rtlCol="0" anchor="ctr"/>
            <a:lstStyle/>
            <a:p>
              <a:pPr algn="ctr">
                <a:lnSpc>
                  <a:spcPts val="2659"/>
                </a:lnSpc>
              </a:pPr>
              <a:endParaRPr/>
            </a:p>
          </p:txBody>
        </p:sp>
      </p:grpSp>
      <p:sp>
        <p:nvSpPr>
          <p:cNvPr id="15" name="AutoShape 15"/>
          <p:cNvSpPr/>
          <p:nvPr/>
        </p:nvSpPr>
        <p:spPr>
          <a:xfrm>
            <a:off x="8433758" y="1028700"/>
            <a:ext cx="2758905" cy="0"/>
          </a:xfrm>
          <a:prstGeom prst="line">
            <a:avLst/>
          </a:prstGeom>
          <a:ln w="28575" cap="flat">
            <a:solidFill>
              <a:srgbClr val="F8F0E1"/>
            </a:solidFill>
            <a:prstDash val="solid"/>
            <a:headEnd type="none" w="sm" len="sm"/>
            <a:tailEnd type="none" w="sm" len="sm"/>
          </a:ln>
        </p:spPr>
      </p:sp>
      <p:sp>
        <p:nvSpPr>
          <p:cNvPr id="16" name="Freeform 16"/>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7" name="Freeform 17"/>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18" name="Group 18"/>
          <p:cNvGrpSpPr/>
          <p:nvPr/>
        </p:nvGrpSpPr>
        <p:grpSpPr>
          <a:xfrm>
            <a:off x="16084934" y="9248596"/>
            <a:ext cx="1419978" cy="1202118"/>
            <a:chOff x="0" y="0"/>
            <a:chExt cx="660400" cy="559078"/>
          </a:xfrm>
        </p:grpSpPr>
        <p:sp>
          <p:nvSpPr>
            <p:cNvPr id="19" name="Freeform 19"/>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cap="sq">
              <a:noFill/>
              <a:prstDash val="solid"/>
              <a:miter/>
            </a:ln>
          </p:spPr>
        </p:sp>
        <p:sp>
          <p:nvSpPr>
            <p:cNvPr id="20" name="TextBox 20"/>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700605" y="3382962"/>
            <a:ext cx="4497381" cy="3500958"/>
          </a:xfrm>
          <a:prstGeom prst="rect">
            <a:avLst/>
          </a:prstGeom>
        </p:spPr>
        <p:txBody>
          <a:bodyPr lIns="0" tIns="0" rIns="0" bIns="0" rtlCol="0" anchor="t">
            <a:spAutoFit/>
          </a:bodyPr>
          <a:lstStyle/>
          <a:p>
            <a:pPr algn="l">
              <a:lnSpc>
                <a:spcPts val="9099"/>
              </a:lnSpc>
            </a:pPr>
            <a:r>
              <a:rPr lang="id-ID" sz="6000" b="1" i="1">
                <a:solidFill>
                  <a:srgbClr val="194281"/>
                </a:solidFill>
                <a:latin typeface="Roboto Bold Italics"/>
                <a:ea typeface="Roboto Bold Italics"/>
                <a:cs typeface="Roboto Bold Italics"/>
                <a:sym typeface="Roboto Bold Italics"/>
              </a:rPr>
              <a:t>Tahapan Pengelolaan Aset</a:t>
            </a:r>
            <a:endParaRPr lang="en-US" sz="6000" b="1" i="1">
              <a:solidFill>
                <a:srgbClr val="194281"/>
              </a:solidFill>
              <a:latin typeface="Roboto Bold Italics"/>
              <a:ea typeface="Roboto Bold Italics"/>
              <a:cs typeface="Roboto Bold Italics"/>
              <a:sym typeface="Roboto Bold Italics"/>
            </a:endParaRPr>
          </a:p>
        </p:txBody>
      </p:sp>
      <p:sp>
        <p:nvSpPr>
          <p:cNvPr id="22" name="TextBox 2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F8F0E1"/>
                </a:solidFill>
                <a:latin typeface="Nunito Bold Italics"/>
                <a:ea typeface="Nunito Bold Italics"/>
                <a:cs typeface="Nunito Bold Italics"/>
                <a:sym typeface="Nunito Bold Italics"/>
              </a:rPr>
              <a:t>UNIVERSITAS JAYABAYA</a:t>
            </a:r>
          </a:p>
        </p:txBody>
      </p:sp>
      <p:sp>
        <p:nvSpPr>
          <p:cNvPr id="23" name="TextBox 23"/>
          <p:cNvSpPr txBox="1"/>
          <p:nvPr/>
        </p:nvSpPr>
        <p:spPr>
          <a:xfrm>
            <a:off x="11653991" y="766731"/>
            <a:ext cx="5390038" cy="422275"/>
          </a:xfrm>
          <a:prstGeom prst="rect">
            <a:avLst/>
          </a:prstGeom>
        </p:spPr>
        <p:txBody>
          <a:bodyPr lIns="0" tIns="0" rIns="0" bIns="0" rtlCol="0" anchor="t">
            <a:spAutoFit/>
          </a:bodyPr>
          <a:lstStyle/>
          <a:p>
            <a:pPr algn="ctr">
              <a:lnSpc>
                <a:spcPts val="3499"/>
              </a:lnSpc>
            </a:pPr>
            <a:r>
              <a:rPr lang="en-US" sz="2499" b="1" i="1" spc="174">
                <a:solidFill>
                  <a:srgbClr val="F8F0E1"/>
                </a:solidFill>
                <a:latin typeface="Nunito Bold Italics"/>
                <a:ea typeface="Nunito Bold Italics"/>
                <a:cs typeface="Nunito Bold Italics"/>
                <a:sym typeface="Nunito Bold Italics"/>
              </a:rPr>
              <a:t>AKUNTANSI SEKTOR PUBLIK</a:t>
            </a: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12</a:t>
            </a:r>
            <a:endParaRPr lang="en-US" sz="3200" b="1" i="1">
              <a:solidFill>
                <a:srgbClr val="194281"/>
              </a:solidFill>
              <a:latin typeface="Nunito Bold Italics"/>
              <a:ea typeface="Nunito Bold Italics"/>
              <a:cs typeface="Nunito Bold Italics"/>
              <a:sym typeface="Nunito Bold Italics"/>
            </a:endParaRPr>
          </a:p>
        </p:txBody>
      </p:sp>
      <p:sp>
        <p:nvSpPr>
          <p:cNvPr id="25" name="AutoShape 25"/>
          <p:cNvSpPr/>
          <p:nvPr/>
        </p:nvSpPr>
        <p:spPr>
          <a:xfrm>
            <a:off x="5246942" y="3122710"/>
            <a:ext cx="0" cy="4883207"/>
          </a:xfrm>
          <a:prstGeom prst="line">
            <a:avLst/>
          </a:prstGeom>
          <a:ln w="28575" cap="flat">
            <a:solidFill>
              <a:srgbClr val="194281"/>
            </a:solidFill>
            <a:prstDash val="solid"/>
            <a:headEnd type="diamond" w="lg" len="lg"/>
            <a:tailEnd type="diamond" w="lg" len="lg"/>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080574" y="-794111"/>
            <a:ext cx="5498453" cy="14325602"/>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3792935" y="2211939"/>
            <a:ext cx="11501690" cy="1000274"/>
          </a:xfrm>
          <a:prstGeom prst="rect">
            <a:avLst/>
          </a:prstGeom>
        </p:spPr>
        <p:txBody>
          <a:bodyPr wrap="square" lIns="0" tIns="0" rIns="0" bIns="0" rtlCol="0" anchor="t">
            <a:spAutoFit/>
          </a:bodyPr>
          <a:lstStyle/>
          <a:p>
            <a:pPr algn="ctr">
              <a:lnSpc>
                <a:spcPts val="7840"/>
              </a:lnSpc>
            </a:pPr>
            <a:r>
              <a:rPr lang="id-ID" sz="5600" b="1" i="1">
                <a:solidFill>
                  <a:srgbClr val="194281"/>
                </a:solidFill>
                <a:latin typeface="Roboto Bold Italics"/>
                <a:ea typeface="Roboto Bold Italics"/>
                <a:cs typeface="Roboto Bold Italics"/>
                <a:sym typeface="Roboto Bold Italics"/>
              </a:rPr>
              <a:t>Manfaat Pengelolaan Aset</a:t>
            </a:r>
            <a:endParaRPr lang="en-US" sz="5600" b="1" i="1">
              <a:solidFill>
                <a:srgbClr val="194281"/>
              </a:solidFill>
              <a:latin typeface="Roboto Bold Italics"/>
              <a:ea typeface="Roboto Bold Italics"/>
              <a:cs typeface="Roboto Bold Italics"/>
              <a:sym typeface="Roboto Bold Italics"/>
            </a:endParaRPr>
          </a:p>
        </p:txBody>
      </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13</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3333560" y="4214254"/>
            <a:ext cx="12420439" cy="4154984"/>
          </a:xfrm>
          <a:prstGeom prst="rect">
            <a:avLst/>
          </a:prstGeom>
        </p:spPr>
        <p:txBody>
          <a:bodyPr wrap="square" lIns="0" tIns="0" rIns="0" bIns="0" rtlCol="0" anchor="t">
            <a:spAutoFit/>
          </a:bodyPr>
          <a:lstStyle/>
          <a:p>
            <a:pPr marL="514350" indent="-514350" algn="just">
              <a:lnSpc>
                <a:spcPct val="150000"/>
              </a:lnSpc>
              <a:buAutoNum type="arabicPeriod"/>
            </a:pPr>
            <a:r>
              <a:rPr lang="en-US" sz="3600">
                <a:solidFill>
                  <a:srgbClr val="F8F0E1"/>
                </a:solidFill>
                <a:latin typeface="Nunito"/>
                <a:ea typeface="Nunito"/>
                <a:cs typeface="Nunito"/>
                <a:sym typeface="Nunito"/>
              </a:rPr>
              <a:t>Meningkatkan efisiensi dan produktivitas organisasi.</a:t>
            </a:r>
            <a:endParaRPr lang="id-ID" sz="3600">
              <a:solidFill>
                <a:srgbClr val="F8F0E1"/>
              </a:solidFill>
              <a:latin typeface="Nunito"/>
              <a:ea typeface="Nunito"/>
              <a:cs typeface="Nunito"/>
              <a:sym typeface="Nunito"/>
            </a:endParaRPr>
          </a:p>
          <a:p>
            <a:pPr marL="514350" indent="-514350" algn="just">
              <a:lnSpc>
                <a:spcPct val="150000"/>
              </a:lnSpc>
              <a:buAutoNum type="arabicPeriod"/>
            </a:pPr>
            <a:r>
              <a:rPr lang="en-US" sz="3600">
                <a:solidFill>
                  <a:srgbClr val="F8F0E1"/>
                </a:solidFill>
                <a:latin typeface="Nunito"/>
                <a:ea typeface="Nunito"/>
                <a:cs typeface="Nunito"/>
                <a:sym typeface="Nunito"/>
              </a:rPr>
              <a:t>Mengurangi risiko kehilangan atau penyalahgunaan aset.</a:t>
            </a:r>
            <a:endParaRPr lang="id-ID" sz="3600">
              <a:solidFill>
                <a:srgbClr val="F8F0E1"/>
              </a:solidFill>
              <a:latin typeface="Nunito"/>
              <a:ea typeface="Nunito"/>
              <a:cs typeface="Nunito"/>
              <a:sym typeface="Nunito"/>
            </a:endParaRPr>
          </a:p>
          <a:p>
            <a:pPr marL="514350" indent="-514350" algn="just">
              <a:lnSpc>
                <a:spcPct val="150000"/>
              </a:lnSpc>
              <a:buAutoNum type="arabicPeriod"/>
            </a:pPr>
            <a:r>
              <a:rPr lang="en-US" sz="3600">
                <a:solidFill>
                  <a:srgbClr val="F8F0E1"/>
                </a:solidFill>
                <a:latin typeface="Nunito"/>
                <a:ea typeface="Nunito"/>
                <a:cs typeface="Nunito"/>
                <a:sym typeface="Nunito"/>
              </a:rPr>
              <a:t>Menunjang kinerja keuangan dan pengambilan keputusan.</a:t>
            </a:r>
            <a:endParaRPr lang="id-ID" sz="3600">
              <a:solidFill>
                <a:srgbClr val="F8F0E1"/>
              </a:solidFill>
              <a:latin typeface="Nunito"/>
              <a:ea typeface="Nunito"/>
              <a:cs typeface="Nunito"/>
              <a:sym typeface="Nunito"/>
            </a:endParaRPr>
          </a:p>
          <a:p>
            <a:pPr marL="514350" indent="-514350" algn="just">
              <a:lnSpc>
                <a:spcPct val="150000"/>
              </a:lnSpc>
              <a:buAutoNum type="arabicPeriod"/>
            </a:pPr>
            <a:r>
              <a:rPr lang="en-US" sz="3600">
                <a:solidFill>
                  <a:srgbClr val="F8F0E1"/>
                </a:solidFill>
                <a:latin typeface="Nunito"/>
                <a:ea typeface="Nunito"/>
                <a:cs typeface="Nunito"/>
                <a:sym typeface="Nunito"/>
              </a:rPr>
              <a:t>Mendukung pelayanan publik dan keberlanjutan aset.</a:t>
            </a:r>
            <a:endParaRPr lang="id-ID" sz="3600">
              <a:solidFill>
                <a:srgbClr val="F8F0E1"/>
              </a:solidFill>
              <a:latin typeface="Nunito"/>
              <a:ea typeface="Nunito"/>
              <a:cs typeface="Nunito"/>
              <a:sym typeface="Nunito"/>
            </a:endParaRP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1475706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783088" y="582943"/>
            <a:ext cx="7650670" cy="891513"/>
            <a:chOff x="0" y="0"/>
            <a:chExt cx="3487590" cy="406400"/>
          </a:xfrm>
        </p:grpSpPr>
        <p:sp>
          <p:nvSpPr>
            <p:cNvPr id="6" name="Freeform 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7" name="TextBox 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11193108" y="582943"/>
            <a:ext cx="6311804" cy="928612"/>
            <a:chOff x="0" y="0"/>
            <a:chExt cx="2762314" cy="406400"/>
          </a:xfrm>
        </p:grpSpPr>
        <p:sp>
          <p:nvSpPr>
            <p:cNvPr id="9" name="Freeform 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10" name="TextBox 1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11" name="AutoShape 1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12" name="Freeform 1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3" name="Freeform 1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4" name="AutoShape 14"/>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15" name="Group 15"/>
          <p:cNvGrpSpPr/>
          <p:nvPr/>
        </p:nvGrpSpPr>
        <p:grpSpPr>
          <a:xfrm>
            <a:off x="16084934" y="9248596"/>
            <a:ext cx="1419978" cy="1202118"/>
            <a:chOff x="0" y="0"/>
            <a:chExt cx="660400" cy="559078"/>
          </a:xfrm>
        </p:grpSpPr>
        <p:sp>
          <p:nvSpPr>
            <p:cNvPr id="16" name="Freeform 16"/>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17" name="TextBox 17"/>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19" name="TextBox 19"/>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
        <p:nvSpPr>
          <p:cNvPr id="20" name="TextBox 20"/>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14</a:t>
            </a:r>
            <a:endParaRPr lang="en-US" sz="3200" b="1" i="1">
              <a:solidFill>
                <a:srgbClr val="194281"/>
              </a:solidFill>
              <a:latin typeface="Nunito Bold Italics"/>
              <a:ea typeface="Nunito Bold Italics"/>
              <a:cs typeface="Nunito Bold Italics"/>
              <a:sym typeface="Nunito Bold Italics"/>
            </a:endParaRPr>
          </a:p>
        </p:txBody>
      </p:sp>
      <p:sp>
        <p:nvSpPr>
          <p:cNvPr id="21" name="TextBox 21"/>
          <p:cNvSpPr txBox="1"/>
          <p:nvPr/>
        </p:nvSpPr>
        <p:spPr>
          <a:xfrm>
            <a:off x="1962215" y="4065715"/>
            <a:ext cx="14736854" cy="5027017"/>
          </a:xfrm>
          <a:prstGeom prst="rect">
            <a:avLst/>
          </a:prstGeom>
        </p:spPr>
        <p:txBody>
          <a:bodyPr lIns="0" tIns="0" rIns="0" bIns="0" rtlCol="0" anchor="t">
            <a:spAutoFit/>
          </a:bodyPr>
          <a:lstStyle/>
          <a:p>
            <a:pPr algn="just">
              <a:lnSpc>
                <a:spcPts val="4904"/>
              </a:lnSpc>
            </a:pPr>
            <a:r>
              <a:rPr lang="id-ID" sz="3503">
                <a:solidFill>
                  <a:srgbClr val="194281"/>
                </a:solidFill>
                <a:latin typeface="Nunito"/>
                <a:ea typeface="Nunito"/>
                <a:cs typeface="Nunito"/>
                <a:sym typeface="Nunito"/>
              </a:rPr>
              <a:t>Menurut PSAK 1 (2023): Liabilitas adalah kewajiban kini entitas yang timbul dari peristiwa masa lalu, penyelesaiannya diharapkan mengakibatkan arus keluar sumber daya yang mengandung manfaat ekonomi.</a:t>
            </a:r>
          </a:p>
          <a:p>
            <a:pPr algn="just">
              <a:lnSpc>
                <a:spcPts val="4904"/>
              </a:lnSpc>
            </a:pPr>
            <a:endParaRPr lang="id-ID" sz="3503">
              <a:solidFill>
                <a:srgbClr val="194281"/>
              </a:solidFill>
              <a:latin typeface="Nunito"/>
              <a:ea typeface="Nunito"/>
              <a:cs typeface="Nunito"/>
              <a:sym typeface="Nunito"/>
            </a:endParaRPr>
          </a:p>
          <a:p>
            <a:pPr algn="just">
              <a:lnSpc>
                <a:spcPts val="4904"/>
              </a:lnSpc>
            </a:pPr>
            <a:r>
              <a:rPr lang="en-US" sz="3503">
                <a:solidFill>
                  <a:srgbClr val="194281"/>
                </a:solidFill>
                <a:latin typeface="Nunito"/>
                <a:ea typeface="Nunito"/>
                <a:cs typeface="Nunito"/>
                <a:sym typeface="Nunito"/>
              </a:rPr>
              <a:t>Menurut Kieso et al. (2020):</a:t>
            </a:r>
            <a:r>
              <a:rPr lang="id-ID" sz="3503">
                <a:solidFill>
                  <a:srgbClr val="194281"/>
                </a:solidFill>
                <a:latin typeface="Nunito"/>
                <a:ea typeface="Nunito"/>
                <a:cs typeface="Nunito"/>
                <a:sym typeface="Nunito"/>
              </a:rPr>
              <a:t> </a:t>
            </a:r>
            <a:r>
              <a:rPr lang="en-US" sz="3503">
                <a:solidFill>
                  <a:srgbClr val="194281"/>
                </a:solidFill>
                <a:latin typeface="Nunito"/>
                <a:ea typeface="Nunito"/>
                <a:cs typeface="Nunito"/>
                <a:sym typeface="Nunito"/>
              </a:rPr>
              <a:t>Liabilitas adalah kewajiban saat ini yang timbul dari peristiwa masa lalu dan mengharuskan perusahaan untuk mengeluarkan sumber daya di masa depan guna melunasinya.</a:t>
            </a:r>
          </a:p>
        </p:txBody>
      </p:sp>
      <p:sp>
        <p:nvSpPr>
          <p:cNvPr id="22" name="TextBox 22"/>
          <p:cNvSpPr txBox="1"/>
          <p:nvPr/>
        </p:nvSpPr>
        <p:spPr>
          <a:xfrm>
            <a:off x="2133453" y="2467272"/>
            <a:ext cx="14394377" cy="1025922"/>
          </a:xfrm>
          <a:prstGeom prst="rect">
            <a:avLst/>
          </a:prstGeom>
        </p:spPr>
        <p:txBody>
          <a:bodyPr wrap="square" lIns="0" tIns="0" rIns="0" bIns="0" rtlCol="0" anchor="t">
            <a:spAutoFit/>
          </a:bodyPr>
          <a:lstStyle/>
          <a:p>
            <a:pPr algn="ctr">
              <a:lnSpc>
                <a:spcPts val="8020"/>
              </a:lnSpc>
            </a:pPr>
            <a:r>
              <a:rPr lang="id-ID" sz="4800" b="1" i="1">
                <a:solidFill>
                  <a:srgbClr val="194281"/>
                </a:solidFill>
                <a:latin typeface="Roboto Bold Italics"/>
                <a:ea typeface="Roboto Bold Italics"/>
                <a:cs typeface="Roboto Bold Italics"/>
                <a:sym typeface="Roboto Bold Italics"/>
              </a:rPr>
              <a:t>Pengertian Pengelolaan Liabilitas Menurut Ahli</a:t>
            </a:r>
            <a:endParaRPr lang="en-US" sz="4800" b="1" i="1">
              <a:solidFill>
                <a:srgbClr val="194281"/>
              </a:solidFill>
              <a:latin typeface="Roboto Bold Italics"/>
              <a:ea typeface="Roboto Bold Italics"/>
              <a:cs typeface="Roboto Bold Italics"/>
              <a:sym typeface="Roboto Bold Italics"/>
            </a:endParaRPr>
          </a:p>
        </p:txBody>
      </p:sp>
    </p:spTree>
    <p:extLst>
      <p:ext uri="{BB962C8B-B14F-4D97-AF65-F5344CB8AC3E}">
        <p14:creationId xmlns:p14="http://schemas.microsoft.com/office/powerpoint/2010/main" val="529024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080574" y="-794111"/>
            <a:ext cx="5498453" cy="14325602"/>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3264619" y="2189316"/>
            <a:ext cx="12291999" cy="1000274"/>
          </a:xfrm>
          <a:prstGeom prst="rect">
            <a:avLst/>
          </a:prstGeom>
        </p:spPr>
        <p:txBody>
          <a:bodyPr wrap="square" lIns="0" tIns="0" rIns="0" bIns="0" rtlCol="0" anchor="t">
            <a:spAutoFit/>
          </a:bodyPr>
          <a:lstStyle/>
          <a:p>
            <a:pPr algn="ctr">
              <a:lnSpc>
                <a:spcPts val="7840"/>
              </a:lnSpc>
            </a:pPr>
            <a:r>
              <a:rPr lang="id-ID" sz="4400" b="1" i="1">
                <a:solidFill>
                  <a:srgbClr val="194281"/>
                </a:solidFill>
                <a:latin typeface="Roboto Bold Italics"/>
                <a:ea typeface="Roboto Bold Italics"/>
                <a:cs typeface="Roboto Bold Italics"/>
                <a:sym typeface="Roboto Bold Italics"/>
              </a:rPr>
              <a:t>Tujuan Pengelolaan Liabilitas Menurut Para Ahli</a:t>
            </a:r>
            <a:endParaRPr lang="en-US" sz="4400" b="1" i="1">
              <a:solidFill>
                <a:srgbClr val="194281"/>
              </a:solidFill>
              <a:latin typeface="Roboto Bold Italics"/>
              <a:ea typeface="Roboto Bold Italics"/>
              <a:cs typeface="Roboto Bold Italics"/>
              <a:sym typeface="Roboto Bold Italics"/>
            </a:endParaRPr>
          </a:p>
        </p:txBody>
      </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15</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3200400" y="4008527"/>
            <a:ext cx="12420439" cy="4924425"/>
          </a:xfrm>
          <a:prstGeom prst="rect">
            <a:avLst/>
          </a:prstGeom>
        </p:spPr>
        <p:txBody>
          <a:bodyPr wrap="square" lIns="0" tIns="0" rIns="0" bIns="0" rtlCol="0" anchor="t">
            <a:spAutoFit/>
          </a:bodyPr>
          <a:lstStyle/>
          <a:p>
            <a:pPr algn="just"/>
            <a:r>
              <a:rPr lang="en-US" sz="3200">
                <a:solidFill>
                  <a:srgbClr val="F8F0E1"/>
                </a:solidFill>
                <a:latin typeface="Nunito"/>
                <a:ea typeface="Nunito"/>
                <a:cs typeface="Nunito"/>
                <a:sym typeface="Nunito"/>
              </a:rPr>
              <a:t>Menurut Brigham dan Houston (2021)</a:t>
            </a:r>
            <a:r>
              <a:rPr lang="id-ID" sz="3200">
                <a:solidFill>
                  <a:srgbClr val="F8F0E1"/>
                </a:solidFill>
                <a:latin typeface="Nunito"/>
                <a:ea typeface="Nunito"/>
                <a:cs typeface="Nunito"/>
                <a:sym typeface="Nunito"/>
              </a:rPr>
              <a:t> : </a:t>
            </a:r>
            <a:r>
              <a:rPr lang="en-US" sz="3200">
                <a:solidFill>
                  <a:srgbClr val="F8F0E1"/>
                </a:solidFill>
                <a:latin typeface="Nunito"/>
                <a:ea typeface="Nunito"/>
                <a:cs typeface="Nunito"/>
                <a:sym typeface="Nunito"/>
              </a:rPr>
              <a:t>Tujuan utama manajemen liabilitas adalah untuk menjaga keseimbangan antara risiko dan keuntungan dalam struktur modal, sehingga perusahaan dapat memenuhi kewajiban keuangannya tepat waktu tanpa mengorbankan profitabilitas.</a:t>
            </a:r>
            <a:endParaRPr lang="id-ID" sz="3200">
              <a:solidFill>
                <a:srgbClr val="F8F0E1"/>
              </a:solidFill>
              <a:latin typeface="Nunito"/>
              <a:ea typeface="Nunito"/>
              <a:cs typeface="Nunito"/>
              <a:sym typeface="Nunito"/>
            </a:endParaRPr>
          </a:p>
          <a:p>
            <a:pPr algn="just"/>
            <a:endParaRPr lang="id-ID" sz="3200">
              <a:solidFill>
                <a:srgbClr val="F8F0E1"/>
              </a:solidFill>
              <a:latin typeface="Nunito"/>
              <a:ea typeface="Nunito"/>
              <a:cs typeface="Nunito"/>
              <a:sym typeface="Nunito"/>
            </a:endParaRPr>
          </a:p>
          <a:p>
            <a:pPr algn="just"/>
            <a:r>
              <a:rPr lang="id-ID" sz="3200">
                <a:solidFill>
                  <a:srgbClr val="F8F0E1"/>
                </a:solidFill>
                <a:latin typeface="Nunito"/>
                <a:ea typeface="Nunito"/>
                <a:cs typeface="Nunito"/>
                <a:sym typeface="Nunito"/>
              </a:rPr>
              <a:t>Menurut Riyanto (2019) : Tujuan pengelolaan kewajiban adalah untuk menentukan struktur modal yang optimal, sehingga biaya modal menjadi minimal dan nilai perusahaan dapat dimaksimumkan.</a:t>
            </a: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2279957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4473553" y="2208312"/>
            <a:ext cx="9340889" cy="807913"/>
          </a:xfrm>
          <a:prstGeom prst="rect">
            <a:avLst/>
          </a:prstGeom>
        </p:spPr>
        <p:txBody>
          <a:bodyPr lIns="0" tIns="0" rIns="0" bIns="0" rtlCol="0" anchor="t">
            <a:spAutoFit/>
          </a:bodyPr>
          <a:lstStyle/>
          <a:p>
            <a:pPr algn="ctr">
              <a:lnSpc>
                <a:spcPts val="6300"/>
              </a:lnSpc>
            </a:pPr>
            <a:r>
              <a:rPr lang="id-ID" sz="4500" b="1" i="1">
                <a:solidFill>
                  <a:srgbClr val="194281"/>
                </a:solidFill>
                <a:latin typeface="Roboto Bold Italics"/>
                <a:ea typeface="Roboto Bold Italics"/>
                <a:cs typeface="Roboto Bold Italics"/>
                <a:sym typeface="Roboto Bold Italics"/>
              </a:rPr>
              <a:t>Jenis-Jenis Pengelolaan Liabilitas</a:t>
            </a:r>
            <a:endParaRPr lang="en-US" sz="4500" b="1" i="1">
              <a:solidFill>
                <a:srgbClr val="194281"/>
              </a:solidFill>
              <a:latin typeface="Roboto Bold Italics"/>
              <a:ea typeface="Roboto Bold Italics"/>
              <a:cs typeface="Roboto Bold Italics"/>
              <a:sym typeface="Roboto Bold Italics"/>
            </a:endParaRP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16</a:t>
            </a:r>
            <a:endParaRPr lang="en-US" sz="3200" b="1" i="1">
              <a:solidFill>
                <a:srgbClr val="194281"/>
              </a:solidFill>
              <a:latin typeface="Nunito Bold Italics"/>
              <a:ea typeface="Nunito Bold Italics"/>
              <a:cs typeface="Nunito Bold Italics"/>
              <a:sym typeface="Nunito Bold Italics"/>
            </a:endParaRPr>
          </a:p>
        </p:txBody>
      </p:sp>
      <p:grpSp>
        <p:nvGrpSpPr>
          <p:cNvPr id="35" name="Group 35"/>
          <p:cNvGrpSpPr/>
          <p:nvPr/>
        </p:nvGrpSpPr>
        <p:grpSpPr>
          <a:xfrm>
            <a:off x="1138083" y="511875"/>
            <a:ext cx="7325831" cy="853660"/>
            <a:chOff x="0" y="0"/>
            <a:chExt cx="3487590" cy="406400"/>
          </a:xfrm>
        </p:grpSpPr>
        <p:sp>
          <p:nvSpPr>
            <p:cNvPr id="36" name="Freeform 3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7" name="TextBox 3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8" name="Group 38"/>
          <p:cNvGrpSpPr/>
          <p:nvPr/>
        </p:nvGrpSpPr>
        <p:grpSpPr>
          <a:xfrm>
            <a:off x="11106105" y="511875"/>
            <a:ext cx="6043812" cy="889184"/>
            <a:chOff x="0" y="0"/>
            <a:chExt cx="2762314" cy="406400"/>
          </a:xfrm>
        </p:grpSpPr>
        <p:sp>
          <p:nvSpPr>
            <p:cNvPr id="39" name="Freeform 3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0" name="TextBox 4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8463914" y="938705"/>
            <a:ext cx="2641765" cy="0"/>
          </a:xfrm>
          <a:prstGeom prst="line">
            <a:avLst/>
          </a:prstGeom>
          <a:ln w="28575" cap="flat">
            <a:solidFill>
              <a:srgbClr val="194281"/>
            </a:solidFill>
            <a:prstDash val="solid"/>
            <a:headEnd type="none" w="sm" len="sm"/>
            <a:tailEnd type="none" w="sm" len="sm"/>
          </a:ln>
        </p:spPr>
      </p:sp>
      <p:sp>
        <p:nvSpPr>
          <p:cNvPr id="42" name="Freeform 42"/>
          <p:cNvSpPr/>
          <p:nvPr/>
        </p:nvSpPr>
        <p:spPr>
          <a:xfrm>
            <a:off x="1484507" y="662336"/>
            <a:ext cx="782637" cy="552738"/>
          </a:xfrm>
          <a:custGeom>
            <a:avLst/>
            <a:gdLst/>
            <a:ahLst/>
            <a:cxnLst/>
            <a:rect l="l" t="t" r="r" b="b"/>
            <a:pathLst>
              <a:path w="782637" h="552738">
                <a:moveTo>
                  <a:pt x="0" y="0"/>
                </a:moveTo>
                <a:lnTo>
                  <a:pt x="782638" y="0"/>
                </a:lnTo>
                <a:lnTo>
                  <a:pt x="782638" y="552738"/>
                </a:lnTo>
                <a:lnTo>
                  <a:pt x="0" y="5527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3" name="Freeform 43"/>
          <p:cNvSpPr/>
          <p:nvPr/>
        </p:nvSpPr>
        <p:spPr>
          <a:xfrm>
            <a:off x="1661550" y="785205"/>
            <a:ext cx="428552" cy="306999"/>
          </a:xfrm>
          <a:custGeom>
            <a:avLst/>
            <a:gdLst/>
            <a:ahLst/>
            <a:cxnLst/>
            <a:rect l="l" t="t" r="r" b="b"/>
            <a:pathLst>
              <a:path w="428552" h="306999">
                <a:moveTo>
                  <a:pt x="0" y="0"/>
                </a:moveTo>
                <a:lnTo>
                  <a:pt x="428552" y="0"/>
                </a:lnTo>
                <a:lnTo>
                  <a:pt x="428552" y="306999"/>
                </a:lnTo>
                <a:lnTo>
                  <a:pt x="0" y="30699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4" name="TextBox 44"/>
          <p:cNvSpPr txBox="1"/>
          <p:nvPr/>
        </p:nvSpPr>
        <p:spPr>
          <a:xfrm>
            <a:off x="2440024" y="641887"/>
            <a:ext cx="5851011" cy="526960"/>
          </a:xfrm>
          <a:prstGeom prst="rect">
            <a:avLst/>
          </a:prstGeom>
        </p:spPr>
        <p:txBody>
          <a:bodyPr lIns="0" tIns="0" rIns="0" bIns="0" rtlCol="0" anchor="t">
            <a:spAutoFit/>
          </a:bodyPr>
          <a:lstStyle/>
          <a:p>
            <a:pPr algn="l">
              <a:lnSpc>
                <a:spcPts val="4289"/>
              </a:lnSpc>
            </a:pPr>
            <a:r>
              <a:rPr lang="en-US" sz="3064" b="1" i="1" spc="214">
                <a:solidFill>
                  <a:srgbClr val="194281"/>
                </a:solidFill>
                <a:latin typeface="Nunito Bold Italics"/>
                <a:ea typeface="Nunito Bold Italics"/>
                <a:cs typeface="Nunito Bold Italics"/>
                <a:sym typeface="Nunito Bold Italics"/>
              </a:rPr>
              <a:t>UNIVERSITAS JAYABAYA</a:t>
            </a:r>
          </a:p>
        </p:txBody>
      </p:sp>
      <p:sp>
        <p:nvSpPr>
          <p:cNvPr id="45" name="TextBox 45"/>
          <p:cNvSpPr txBox="1"/>
          <p:nvPr/>
        </p:nvSpPr>
        <p:spPr>
          <a:xfrm>
            <a:off x="11379296" y="680090"/>
            <a:ext cx="5602498" cy="469604"/>
          </a:xfrm>
          <a:prstGeom prst="rect">
            <a:avLst/>
          </a:prstGeom>
        </p:spPr>
        <p:txBody>
          <a:bodyPr lIns="0" tIns="0" rIns="0" bIns="0" rtlCol="0" anchor="t">
            <a:spAutoFit/>
          </a:bodyPr>
          <a:lstStyle/>
          <a:p>
            <a:pPr algn="ctr">
              <a:lnSpc>
                <a:spcPts val="3887"/>
              </a:lnSpc>
            </a:pPr>
            <a:r>
              <a:rPr lang="en-US" sz="2776" b="1" i="1" spc="194">
                <a:solidFill>
                  <a:srgbClr val="194281"/>
                </a:solidFill>
                <a:latin typeface="Nunito Bold Italics"/>
                <a:ea typeface="Nunito Bold Italics"/>
                <a:cs typeface="Nunito Bold Italics"/>
                <a:sym typeface="Nunito Bold Italics"/>
              </a:rPr>
              <a:t>AKUNTANSI SEKTOR PUBLIK</a:t>
            </a:r>
          </a:p>
        </p:txBody>
      </p:sp>
      <p:sp>
        <p:nvSpPr>
          <p:cNvPr id="46" name="TextBox 21"/>
          <p:cNvSpPr txBox="1"/>
          <p:nvPr/>
        </p:nvSpPr>
        <p:spPr>
          <a:xfrm>
            <a:off x="1775569" y="3436223"/>
            <a:ext cx="15374347" cy="5027017"/>
          </a:xfrm>
          <a:prstGeom prst="rect">
            <a:avLst/>
          </a:prstGeom>
        </p:spPr>
        <p:txBody>
          <a:bodyPr wrap="square" lIns="0" tIns="0" rIns="0" bIns="0" rtlCol="0" anchor="t">
            <a:spAutoFit/>
          </a:bodyPr>
          <a:lstStyle/>
          <a:p>
            <a:pPr marL="514350" indent="-514350" algn="just">
              <a:lnSpc>
                <a:spcPts val="4904"/>
              </a:lnSpc>
              <a:buAutoNum type="arabicPeriod"/>
            </a:pPr>
            <a:r>
              <a:rPr lang="id-ID" sz="2800">
                <a:solidFill>
                  <a:srgbClr val="194281"/>
                </a:solidFill>
                <a:latin typeface="Nunito"/>
                <a:ea typeface="Nunito"/>
                <a:cs typeface="Nunito"/>
                <a:sym typeface="Nunito"/>
              </a:rPr>
              <a:t>Liabilitas Jangka Pendek (Current Liabilities) : Kewajiban yang harus dibayar dalam waktu kurang dari satu tahun, seperti utang usaha, utang pajak, dan utang gaji. Tujuannya untuk memenuhi kewajiban operasional harian perusahaan. Contoh nya : Utang Usaha, Utang Gaji, dan Utang Pajak, </a:t>
            </a:r>
          </a:p>
          <a:p>
            <a:pPr marL="514350" indent="-514350" algn="just">
              <a:lnSpc>
                <a:spcPts val="4904"/>
              </a:lnSpc>
              <a:buAutoNum type="arabicPeriod"/>
            </a:pPr>
            <a:r>
              <a:rPr lang="id-ID" sz="2800">
                <a:solidFill>
                  <a:srgbClr val="194281"/>
                </a:solidFill>
                <a:latin typeface="Nunito"/>
                <a:ea typeface="Nunito"/>
                <a:cs typeface="Nunito"/>
                <a:sym typeface="Nunito"/>
              </a:rPr>
              <a:t>Liabilitas Jangka Panjang (Non-current Liabilities) : Kewajiban yang jatuh temponya lebih dari satu tahun, seperti utang obligasi, pinjaman bank jangka panjang, atau liabilitas pensiun. Biasanya digunakan untuk pendanaan investasi atau ekspansi perusahaan. Contoh nya : Utang Obilgasi, Pinjaman Bank jangka panjang, dan Liabilitas Sewa Pembiayaan.</a:t>
            </a:r>
            <a:endParaRPr lang="en-US" sz="2800">
              <a:solidFill>
                <a:srgbClr val="194281"/>
              </a:solidFill>
              <a:latin typeface="Nunito"/>
              <a:ea typeface="Nunito"/>
              <a:cs typeface="Nunito"/>
              <a:sym typeface="Nunito"/>
            </a:endParaRPr>
          </a:p>
        </p:txBody>
      </p:sp>
    </p:spTree>
    <p:extLst>
      <p:ext uri="{BB962C8B-B14F-4D97-AF65-F5344CB8AC3E}">
        <p14:creationId xmlns:p14="http://schemas.microsoft.com/office/powerpoint/2010/main" val="2525610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4473553" y="2367573"/>
            <a:ext cx="9340889" cy="750205"/>
          </a:xfrm>
          <a:prstGeom prst="rect">
            <a:avLst/>
          </a:prstGeom>
        </p:spPr>
        <p:txBody>
          <a:bodyPr lIns="0" tIns="0" rIns="0" bIns="0" rtlCol="0" anchor="t">
            <a:spAutoFit/>
          </a:bodyPr>
          <a:lstStyle/>
          <a:p>
            <a:pPr algn="ctr">
              <a:lnSpc>
                <a:spcPts val="6300"/>
              </a:lnSpc>
            </a:pPr>
            <a:r>
              <a:rPr lang="id-ID" sz="4500" b="1" i="1">
                <a:solidFill>
                  <a:srgbClr val="194281"/>
                </a:solidFill>
                <a:latin typeface="Roboto Bold Italics"/>
                <a:ea typeface="Roboto Bold Italics"/>
                <a:cs typeface="Roboto Bold Italics"/>
                <a:sym typeface="Roboto Bold Italics"/>
              </a:rPr>
              <a:t>Strategi Pengelolaan Liabilitas</a:t>
            </a:r>
            <a:endParaRPr lang="en-US" sz="4500" b="1" i="1">
              <a:solidFill>
                <a:srgbClr val="194281"/>
              </a:solidFill>
              <a:latin typeface="Roboto Bold Italics"/>
              <a:ea typeface="Roboto Bold Italics"/>
              <a:cs typeface="Roboto Bold Italics"/>
              <a:sym typeface="Roboto Bold Italics"/>
            </a:endParaRP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17</a:t>
            </a:r>
            <a:endParaRPr lang="en-US" sz="3200" b="1" i="1">
              <a:solidFill>
                <a:srgbClr val="194281"/>
              </a:solidFill>
              <a:latin typeface="Nunito Bold Italics"/>
              <a:ea typeface="Nunito Bold Italics"/>
              <a:cs typeface="Nunito Bold Italics"/>
              <a:sym typeface="Nunito Bold Italics"/>
            </a:endParaRPr>
          </a:p>
        </p:txBody>
      </p:sp>
      <p:grpSp>
        <p:nvGrpSpPr>
          <p:cNvPr id="35" name="Group 35"/>
          <p:cNvGrpSpPr/>
          <p:nvPr/>
        </p:nvGrpSpPr>
        <p:grpSpPr>
          <a:xfrm>
            <a:off x="1138083" y="511875"/>
            <a:ext cx="7325831" cy="853660"/>
            <a:chOff x="0" y="0"/>
            <a:chExt cx="3487590" cy="406400"/>
          </a:xfrm>
        </p:grpSpPr>
        <p:sp>
          <p:nvSpPr>
            <p:cNvPr id="36" name="Freeform 3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7" name="TextBox 3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8" name="Group 38"/>
          <p:cNvGrpSpPr/>
          <p:nvPr/>
        </p:nvGrpSpPr>
        <p:grpSpPr>
          <a:xfrm>
            <a:off x="11106105" y="511875"/>
            <a:ext cx="6043812" cy="889184"/>
            <a:chOff x="0" y="0"/>
            <a:chExt cx="2762314" cy="406400"/>
          </a:xfrm>
        </p:grpSpPr>
        <p:sp>
          <p:nvSpPr>
            <p:cNvPr id="39" name="Freeform 3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0" name="TextBox 4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8463914" y="938705"/>
            <a:ext cx="2641765" cy="0"/>
          </a:xfrm>
          <a:prstGeom prst="line">
            <a:avLst/>
          </a:prstGeom>
          <a:ln w="28575" cap="flat">
            <a:solidFill>
              <a:srgbClr val="194281"/>
            </a:solidFill>
            <a:prstDash val="solid"/>
            <a:headEnd type="none" w="sm" len="sm"/>
            <a:tailEnd type="none" w="sm" len="sm"/>
          </a:ln>
        </p:spPr>
      </p:sp>
      <p:sp>
        <p:nvSpPr>
          <p:cNvPr id="42" name="Freeform 42"/>
          <p:cNvSpPr/>
          <p:nvPr/>
        </p:nvSpPr>
        <p:spPr>
          <a:xfrm>
            <a:off x="1484507" y="662336"/>
            <a:ext cx="782637" cy="552738"/>
          </a:xfrm>
          <a:custGeom>
            <a:avLst/>
            <a:gdLst/>
            <a:ahLst/>
            <a:cxnLst/>
            <a:rect l="l" t="t" r="r" b="b"/>
            <a:pathLst>
              <a:path w="782637" h="552738">
                <a:moveTo>
                  <a:pt x="0" y="0"/>
                </a:moveTo>
                <a:lnTo>
                  <a:pt x="782638" y="0"/>
                </a:lnTo>
                <a:lnTo>
                  <a:pt x="782638" y="552738"/>
                </a:lnTo>
                <a:lnTo>
                  <a:pt x="0" y="5527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3" name="Freeform 43"/>
          <p:cNvSpPr/>
          <p:nvPr/>
        </p:nvSpPr>
        <p:spPr>
          <a:xfrm>
            <a:off x="1661550" y="785205"/>
            <a:ext cx="428552" cy="306999"/>
          </a:xfrm>
          <a:custGeom>
            <a:avLst/>
            <a:gdLst/>
            <a:ahLst/>
            <a:cxnLst/>
            <a:rect l="l" t="t" r="r" b="b"/>
            <a:pathLst>
              <a:path w="428552" h="306999">
                <a:moveTo>
                  <a:pt x="0" y="0"/>
                </a:moveTo>
                <a:lnTo>
                  <a:pt x="428552" y="0"/>
                </a:lnTo>
                <a:lnTo>
                  <a:pt x="428552" y="306999"/>
                </a:lnTo>
                <a:lnTo>
                  <a:pt x="0" y="30699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4" name="TextBox 44"/>
          <p:cNvSpPr txBox="1"/>
          <p:nvPr/>
        </p:nvSpPr>
        <p:spPr>
          <a:xfrm>
            <a:off x="2440024" y="641887"/>
            <a:ext cx="5851011" cy="526960"/>
          </a:xfrm>
          <a:prstGeom prst="rect">
            <a:avLst/>
          </a:prstGeom>
        </p:spPr>
        <p:txBody>
          <a:bodyPr lIns="0" tIns="0" rIns="0" bIns="0" rtlCol="0" anchor="t">
            <a:spAutoFit/>
          </a:bodyPr>
          <a:lstStyle/>
          <a:p>
            <a:pPr algn="l">
              <a:lnSpc>
                <a:spcPts val="4289"/>
              </a:lnSpc>
            </a:pPr>
            <a:r>
              <a:rPr lang="en-US" sz="3064" b="1" i="1" spc="214">
                <a:solidFill>
                  <a:srgbClr val="194281"/>
                </a:solidFill>
                <a:latin typeface="Nunito Bold Italics"/>
                <a:ea typeface="Nunito Bold Italics"/>
                <a:cs typeface="Nunito Bold Italics"/>
                <a:sym typeface="Nunito Bold Italics"/>
              </a:rPr>
              <a:t>UNIVERSITAS JAYABAYA</a:t>
            </a:r>
          </a:p>
        </p:txBody>
      </p:sp>
      <p:sp>
        <p:nvSpPr>
          <p:cNvPr id="45" name="TextBox 45"/>
          <p:cNvSpPr txBox="1"/>
          <p:nvPr/>
        </p:nvSpPr>
        <p:spPr>
          <a:xfrm>
            <a:off x="11379296" y="680090"/>
            <a:ext cx="5602498" cy="469604"/>
          </a:xfrm>
          <a:prstGeom prst="rect">
            <a:avLst/>
          </a:prstGeom>
        </p:spPr>
        <p:txBody>
          <a:bodyPr lIns="0" tIns="0" rIns="0" bIns="0" rtlCol="0" anchor="t">
            <a:spAutoFit/>
          </a:bodyPr>
          <a:lstStyle/>
          <a:p>
            <a:pPr algn="ctr">
              <a:lnSpc>
                <a:spcPts val="3887"/>
              </a:lnSpc>
            </a:pPr>
            <a:r>
              <a:rPr lang="en-US" sz="2776" b="1" i="1" spc="194">
                <a:solidFill>
                  <a:srgbClr val="194281"/>
                </a:solidFill>
                <a:latin typeface="Nunito Bold Italics"/>
                <a:ea typeface="Nunito Bold Italics"/>
                <a:cs typeface="Nunito Bold Italics"/>
                <a:sym typeface="Nunito Bold Italics"/>
              </a:rPr>
              <a:t>AKUNTANSI SEKTOR PUBLIK</a:t>
            </a:r>
          </a:p>
        </p:txBody>
      </p:sp>
      <p:sp>
        <p:nvSpPr>
          <p:cNvPr id="46" name="TextBox 21"/>
          <p:cNvSpPr txBox="1"/>
          <p:nvPr/>
        </p:nvSpPr>
        <p:spPr>
          <a:xfrm>
            <a:off x="1932305" y="3608951"/>
            <a:ext cx="14423384" cy="5655394"/>
          </a:xfrm>
          <a:prstGeom prst="rect">
            <a:avLst/>
          </a:prstGeom>
        </p:spPr>
        <p:txBody>
          <a:bodyPr wrap="square" lIns="0" tIns="0" rIns="0" bIns="0" rtlCol="0" anchor="t">
            <a:spAutoFit/>
          </a:bodyPr>
          <a:lstStyle/>
          <a:p>
            <a:pPr marL="514350" indent="-514350" algn="just">
              <a:lnSpc>
                <a:spcPts val="4904"/>
              </a:lnSpc>
              <a:buAutoNum type="arabicPeriod"/>
            </a:pPr>
            <a:r>
              <a:rPr lang="id-ID" sz="3200">
                <a:solidFill>
                  <a:srgbClr val="194281"/>
                </a:solidFill>
                <a:latin typeface="Nunito"/>
                <a:ea typeface="Nunito"/>
                <a:cs typeface="Nunito"/>
                <a:sym typeface="Nunito"/>
              </a:rPr>
              <a:t>Debt Scheduling : mengatur jadwal pembayaran utang agar sesuai dengan arus kas.</a:t>
            </a:r>
          </a:p>
          <a:p>
            <a:pPr marL="514350" indent="-514350" algn="just">
              <a:lnSpc>
                <a:spcPts val="4904"/>
              </a:lnSpc>
              <a:buAutoNum type="arabicPeriod"/>
            </a:pPr>
            <a:r>
              <a:rPr lang="id-ID" sz="3200">
                <a:solidFill>
                  <a:srgbClr val="194281"/>
                </a:solidFill>
                <a:latin typeface="Nunito"/>
                <a:ea typeface="Nunito"/>
                <a:cs typeface="Nunito"/>
                <a:sym typeface="Nunito"/>
              </a:rPr>
              <a:t>Debt Refinancing : mengganti utang lama dengan utang baru yang lebih ringan.</a:t>
            </a:r>
          </a:p>
          <a:p>
            <a:pPr marL="514350" indent="-514350" algn="just">
              <a:lnSpc>
                <a:spcPts val="4904"/>
              </a:lnSpc>
              <a:buAutoNum type="arabicPeriod"/>
            </a:pPr>
            <a:r>
              <a:rPr lang="id-ID" sz="3200">
                <a:solidFill>
                  <a:srgbClr val="194281"/>
                </a:solidFill>
                <a:latin typeface="Nunito"/>
                <a:ea typeface="Nunito"/>
                <a:cs typeface="Nunito"/>
                <a:sym typeface="Nunito"/>
              </a:rPr>
              <a:t>Hedging dan Derivatif : melindungi dari risiko perubahan suku bunga atau nilai tukar.</a:t>
            </a:r>
          </a:p>
          <a:p>
            <a:pPr marL="514350" indent="-514350" algn="just">
              <a:lnSpc>
                <a:spcPts val="4904"/>
              </a:lnSpc>
              <a:buAutoNum type="arabicPeriod"/>
            </a:pPr>
            <a:r>
              <a:rPr lang="id-ID" sz="3200">
                <a:solidFill>
                  <a:srgbClr val="194281"/>
                </a:solidFill>
                <a:latin typeface="Nunito"/>
                <a:ea typeface="Nunito"/>
                <a:cs typeface="Nunito"/>
                <a:sym typeface="Nunito"/>
              </a:rPr>
              <a:t>Matching Principle : menyesuaikan jangka waktu aset dan kewajiban.</a:t>
            </a:r>
          </a:p>
          <a:p>
            <a:pPr marL="514350" indent="-514350" algn="just">
              <a:lnSpc>
                <a:spcPts val="4904"/>
              </a:lnSpc>
              <a:buAutoNum type="arabicPeriod"/>
            </a:pPr>
            <a:r>
              <a:rPr lang="id-ID" sz="3200">
                <a:solidFill>
                  <a:srgbClr val="194281"/>
                </a:solidFill>
                <a:latin typeface="Nunito"/>
                <a:ea typeface="Nunito"/>
                <a:cs typeface="Nunito"/>
                <a:sym typeface="Nunito"/>
              </a:rPr>
              <a:t>Monitoring Leverage Ratio : menjaga rasio utang terhadap ekuitas tetap sehat.</a:t>
            </a:r>
            <a:endParaRPr lang="en-US" sz="3600">
              <a:solidFill>
                <a:srgbClr val="194281"/>
              </a:solidFill>
              <a:latin typeface="Nunito"/>
              <a:ea typeface="Nunito"/>
              <a:cs typeface="Nunito"/>
              <a:sym typeface="Nunito"/>
            </a:endParaRPr>
          </a:p>
        </p:txBody>
      </p:sp>
    </p:spTree>
    <p:extLst>
      <p:ext uri="{BB962C8B-B14F-4D97-AF65-F5344CB8AC3E}">
        <p14:creationId xmlns:p14="http://schemas.microsoft.com/office/powerpoint/2010/main" val="869903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94281"/>
        </a:solidFill>
        <a:effectLst/>
      </p:bgPr>
    </p:bg>
    <p:spTree>
      <p:nvGrpSpPr>
        <p:cNvPr id="1" name=""/>
        <p:cNvGrpSpPr/>
        <p:nvPr/>
      </p:nvGrpSpPr>
      <p:grpSpPr>
        <a:xfrm>
          <a:off x="0" y="0"/>
          <a:ext cx="0" cy="0"/>
          <a:chOff x="0" y="0"/>
          <a:chExt cx="0" cy="0"/>
        </a:xfrm>
      </p:grpSpPr>
      <p:grpSp>
        <p:nvGrpSpPr>
          <p:cNvPr id="2" name="Group 2"/>
          <p:cNvGrpSpPr/>
          <p:nvPr/>
        </p:nvGrpSpPr>
        <p:grpSpPr>
          <a:xfrm>
            <a:off x="495716" y="-697176"/>
            <a:ext cx="17296567" cy="10546831"/>
            <a:chOff x="0" y="0"/>
            <a:chExt cx="4555474" cy="2777766"/>
          </a:xfrm>
        </p:grpSpPr>
        <p:sp>
          <p:nvSpPr>
            <p:cNvPr id="3" name="Freeform 3"/>
            <p:cNvSpPr/>
            <p:nvPr/>
          </p:nvSpPr>
          <p:spPr>
            <a:xfrm>
              <a:off x="0" y="0"/>
              <a:ext cx="4555475" cy="2777766"/>
            </a:xfrm>
            <a:custGeom>
              <a:avLst/>
              <a:gdLst/>
              <a:ahLst/>
              <a:cxnLst/>
              <a:rect l="l" t="t" r="r" b="b"/>
              <a:pathLst>
                <a:path w="4555475" h="2777766">
                  <a:moveTo>
                    <a:pt x="26856" y="0"/>
                  </a:moveTo>
                  <a:lnTo>
                    <a:pt x="4528619" y="0"/>
                  </a:lnTo>
                  <a:cubicBezTo>
                    <a:pt x="4535741" y="0"/>
                    <a:pt x="4542572" y="2829"/>
                    <a:pt x="4547609" y="7866"/>
                  </a:cubicBezTo>
                  <a:cubicBezTo>
                    <a:pt x="4552645" y="12902"/>
                    <a:pt x="4555475" y="19733"/>
                    <a:pt x="4555475" y="26856"/>
                  </a:cubicBezTo>
                  <a:lnTo>
                    <a:pt x="4555475" y="2750910"/>
                  </a:lnTo>
                  <a:cubicBezTo>
                    <a:pt x="4555475" y="2758033"/>
                    <a:pt x="4552645" y="2764864"/>
                    <a:pt x="4547609" y="2769900"/>
                  </a:cubicBezTo>
                  <a:cubicBezTo>
                    <a:pt x="4542572" y="2774937"/>
                    <a:pt x="4535741" y="2777766"/>
                    <a:pt x="4528619" y="2777766"/>
                  </a:cubicBezTo>
                  <a:lnTo>
                    <a:pt x="26856" y="2777766"/>
                  </a:lnTo>
                  <a:cubicBezTo>
                    <a:pt x="19733" y="2777766"/>
                    <a:pt x="12902" y="2774937"/>
                    <a:pt x="7866" y="2769900"/>
                  </a:cubicBezTo>
                  <a:cubicBezTo>
                    <a:pt x="2829" y="2764864"/>
                    <a:pt x="0" y="2758033"/>
                    <a:pt x="0" y="2750910"/>
                  </a:cubicBezTo>
                  <a:lnTo>
                    <a:pt x="0" y="26856"/>
                  </a:lnTo>
                  <a:cubicBezTo>
                    <a:pt x="0" y="19733"/>
                    <a:pt x="2829" y="12902"/>
                    <a:pt x="7866" y="7866"/>
                  </a:cubicBezTo>
                  <a:cubicBezTo>
                    <a:pt x="12902" y="2829"/>
                    <a:pt x="19733" y="0"/>
                    <a:pt x="26856" y="0"/>
                  </a:cubicBezTo>
                  <a:close/>
                </a:path>
              </a:pathLst>
            </a:custGeom>
            <a:solidFill>
              <a:srgbClr val="000000">
                <a:alpha val="0"/>
              </a:srgbClr>
            </a:solidFill>
            <a:ln w="38100" cap="rnd">
              <a:solidFill>
                <a:srgbClr val="F8F0E1"/>
              </a:solidFill>
              <a:prstDash val="solid"/>
              <a:round/>
            </a:ln>
          </p:spPr>
        </p:sp>
        <p:sp>
          <p:nvSpPr>
            <p:cNvPr id="4" name="TextBox 4"/>
            <p:cNvSpPr txBox="1"/>
            <p:nvPr/>
          </p:nvSpPr>
          <p:spPr>
            <a:xfrm>
              <a:off x="0" y="-38100"/>
              <a:ext cx="4555474" cy="2815866"/>
            </a:xfrm>
            <a:prstGeom prst="rect">
              <a:avLst/>
            </a:prstGeom>
          </p:spPr>
          <p:txBody>
            <a:bodyPr lIns="50800" tIns="50800" rIns="50800" bIns="50800" rtlCol="0" anchor="ctr"/>
            <a:lstStyle/>
            <a:p>
              <a:pPr algn="ctr">
                <a:lnSpc>
                  <a:spcPts val="2659"/>
                </a:lnSpc>
              </a:pPr>
              <a:endParaRPr/>
            </a:p>
          </p:txBody>
        </p:sp>
      </p:grpSp>
      <p:sp>
        <p:nvSpPr>
          <p:cNvPr id="5" name="TextBox 5"/>
          <p:cNvSpPr txBox="1"/>
          <p:nvPr/>
        </p:nvSpPr>
        <p:spPr>
          <a:xfrm>
            <a:off x="1553544" y="3200332"/>
            <a:ext cx="15439056" cy="6488956"/>
          </a:xfrm>
          <a:prstGeom prst="rect">
            <a:avLst/>
          </a:prstGeom>
        </p:spPr>
        <p:txBody>
          <a:bodyPr wrap="square" lIns="0" tIns="0" rIns="0" bIns="0" rtlCol="0" anchor="t">
            <a:spAutoFit/>
          </a:bodyPr>
          <a:lstStyle/>
          <a:p>
            <a:pPr algn="just">
              <a:lnSpc>
                <a:spcPts val="4620"/>
              </a:lnSpc>
            </a:pPr>
            <a:r>
              <a:rPr lang="en-US" sz="2800">
                <a:solidFill>
                  <a:srgbClr val="F8F0E1"/>
                </a:solidFill>
                <a:latin typeface="Nunito"/>
                <a:ea typeface="Nunito"/>
                <a:cs typeface="Nunito"/>
                <a:sym typeface="Nunito"/>
              </a:rPr>
              <a:t>Menurut Fahmi (2020)</a:t>
            </a:r>
            <a:r>
              <a:rPr lang="id-ID" sz="2800">
                <a:solidFill>
                  <a:srgbClr val="F8F0E1"/>
                </a:solidFill>
                <a:latin typeface="Nunito"/>
                <a:ea typeface="Nunito"/>
                <a:cs typeface="Nunito"/>
                <a:sym typeface="Nunito"/>
              </a:rPr>
              <a:t> : </a:t>
            </a:r>
            <a:r>
              <a:rPr lang="en-US" sz="2800">
                <a:solidFill>
                  <a:srgbClr val="F8F0E1"/>
                </a:solidFill>
                <a:latin typeface="Nunito"/>
                <a:ea typeface="Nunito"/>
                <a:cs typeface="Nunito"/>
                <a:sym typeface="Nunito"/>
              </a:rPr>
              <a:t>Pengelolaan ekuitas dana merupakan kegiatan mengatur modal yang dimiliki perusahaan agar penggunaannya efektif, efisien, dan mampu memberikan nilai tambah bagi pemilik atau lembaga.</a:t>
            </a:r>
            <a:endParaRPr lang="id-ID" sz="2800">
              <a:solidFill>
                <a:srgbClr val="F8F0E1"/>
              </a:solidFill>
              <a:latin typeface="Nunito"/>
              <a:ea typeface="Nunito"/>
              <a:cs typeface="Nunito"/>
              <a:sym typeface="Nunito"/>
            </a:endParaRPr>
          </a:p>
          <a:p>
            <a:pPr algn="just">
              <a:lnSpc>
                <a:spcPts val="4620"/>
              </a:lnSpc>
            </a:pPr>
            <a:endParaRPr lang="id-ID" sz="2800">
              <a:solidFill>
                <a:srgbClr val="F8F0E1"/>
              </a:solidFill>
              <a:latin typeface="Nunito"/>
              <a:ea typeface="Nunito"/>
              <a:cs typeface="Nunito"/>
              <a:sym typeface="Nunito"/>
            </a:endParaRPr>
          </a:p>
          <a:p>
            <a:pPr algn="just">
              <a:lnSpc>
                <a:spcPts val="4620"/>
              </a:lnSpc>
            </a:pPr>
            <a:r>
              <a:rPr lang="en-US" sz="2800">
                <a:solidFill>
                  <a:srgbClr val="F8F0E1"/>
                </a:solidFill>
                <a:latin typeface="Nunito"/>
                <a:ea typeface="Nunito"/>
                <a:cs typeface="Nunito"/>
                <a:sym typeface="Nunito"/>
              </a:rPr>
              <a:t>Menurut Mardiasmo (2020)</a:t>
            </a:r>
            <a:r>
              <a:rPr lang="id-ID" sz="2800">
                <a:solidFill>
                  <a:srgbClr val="F8F0E1"/>
                </a:solidFill>
                <a:latin typeface="Nunito"/>
                <a:ea typeface="Nunito"/>
                <a:cs typeface="Nunito"/>
                <a:sym typeface="Nunito"/>
              </a:rPr>
              <a:t> : </a:t>
            </a:r>
            <a:r>
              <a:rPr lang="en-US" sz="2800">
                <a:solidFill>
                  <a:srgbClr val="F8F0E1"/>
                </a:solidFill>
                <a:latin typeface="Nunito"/>
                <a:ea typeface="Nunito"/>
                <a:cs typeface="Nunito"/>
                <a:sym typeface="Nunito"/>
              </a:rPr>
              <a:t>Pengelolaan ekuitas dana adalah upaya sistematis dalam merencanakan, melaksanakan, dan mengawasi penggunaan dana agar sesuai dengan prinsip akuntabilitas dan transparansi keuangan.</a:t>
            </a:r>
            <a:endParaRPr lang="id-ID" sz="2800">
              <a:solidFill>
                <a:srgbClr val="F8F0E1"/>
              </a:solidFill>
              <a:latin typeface="Nunito"/>
              <a:ea typeface="Nunito"/>
              <a:cs typeface="Nunito"/>
              <a:sym typeface="Nunito"/>
            </a:endParaRPr>
          </a:p>
          <a:p>
            <a:pPr algn="just">
              <a:lnSpc>
                <a:spcPts val="4620"/>
              </a:lnSpc>
            </a:pPr>
            <a:endParaRPr lang="id-ID" sz="2800">
              <a:solidFill>
                <a:srgbClr val="F8F0E1"/>
              </a:solidFill>
              <a:latin typeface="Nunito"/>
              <a:ea typeface="Nunito"/>
              <a:cs typeface="Nunito"/>
              <a:sym typeface="Nunito"/>
            </a:endParaRPr>
          </a:p>
          <a:p>
            <a:pPr algn="just">
              <a:lnSpc>
                <a:spcPts val="4620"/>
              </a:lnSpc>
            </a:pPr>
            <a:r>
              <a:rPr lang="en-US" sz="2800">
                <a:solidFill>
                  <a:srgbClr val="F8F0E1"/>
                </a:solidFill>
                <a:latin typeface="Nunito"/>
                <a:ea typeface="Nunito"/>
                <a:cs typeface="Nunito"/>
                <a:sym typeface="Nunito"/>
              </a:rPr>
              <a:t>Menurut Harahap (2018)</a:t>
            </a:r>
            <a:r>
              <a:rPr lang="id-ID" sz="2800">
                <a:solidFill>
                  <a:srgbClr val="F8F0E1"/>
                </a:solidFill>
                <a:latin typeface="Nunito"/>
                <a:ea typeface="Nunito"/>
                <a:cs typeface="Nunito"/>
                <a:sym typeface="Nunito"/>
              </a:rPr>
              <a:t> : </a:t>
            </a:r>
            <a:r>
              <a:rPr lang="en-US" sz="2800">
                <a:solidFill>
                  <a:srgbClr val="F8F0E1"/>
                </a:solidFill>
                <a:latin typeface="Nunito"/>
                <a:ea typeface="Nunito"/>
                <a:cs typeface="Nunito"/>
                <a:sym typeface="Nunito"/>
              </a:rPr>
              <a:t>Pengelolaan ekuitas dana adalah proses mengatur dan mengendalikan hak residual atas aset setelah dikurangi kewajiban agar dapat digunakan secara efisien untuk mendukung kelangsungan operasional entitas.</a:t>
            </a:r>
          </a:p>
        </p:txBody>
      </p:sp>
      <p:grpSp>
        <p:nvGrpSpPr>
          <p:cNvPr id="6" name="Group 6"/>
          <p:cNvGrpSpPr/>
          <p:nvPr/>
        </p:nvGrpSpPr>
        <p:grpSpPr>
          <a:xfrm>
            <a:off x="783088" y="582943"/>
            <a:ext cx="7650670" cy="891513"/>
            <a:chOff x="0" y="0"/>
            <a:chExt cx="3487590" cy="406400"/>
          </a:xfrm>
        </p:grpSpPr>
        <p:sp>
          <p:nvSpPr>
            <p:cNvPr id="7" name="Freeform 7"/>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8" name="TextBox 8"/>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9" name="Group 9"/>
          <p:cNvGrpSpPr/>
          <p:nvPr/>
        </p:nvGrpSpPr>
        <p:grpSpPr>
          <a:xfrm>
            <a:off x="11193108" y="582943"/>
            <a:ext cx="6311804" cy="891513"/>
            <a:chOff x="0" y="0"/>
            <a:chExt cx="2877263" cy="406400"/>
          </a:xfrm>
        </p:grpSpPr>
        <p:sp>
          <p:nvSpPr>
            <p:cNvPr id="10" name="Freeform 10"/>
            <p:cNvSpPr/>
            <p:nvPr/>
          </p:nvSpPr>
          <p:spPr>
            <a:xfrm>
              <a:off x="0" y="0"/>
              <a:ext cx="2877263" cy="406400"/>
            </a:xfrm>
            <a:custGeom>
              <a:avLst/>
              <a:gdLst/>
              <a:ahLst/>
              <a:cxnLst/>
              <a:rect l="l" t="t" r="r" b="b"/>
              <a:pathLst>
                <a:path w="2877263" h="406400">
                  <a:moveTo>
                    <a:pt x="2674063" y="0"/>
                  </a:moveTo>
                  <a:cubicBezTo>
                    <a:pt x="2786287" y="0"/>
                    <a:pt x="2877263" y="90976"/>
                    <a:pt x="2877263" y="203200"/>
                  </a:cubicBezTo>
                  <a:cubicBezTo>
                    <a:pt x="2877263" y="315424"/>
                    <a:pt x="2786287" y="406400"/>
                    <a:pt x="2674063"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1" name="TextBox 11"/>
            <p:cNvSpPr txBox="1"/>
            <p:nvPr/>
          </p:nvSpPr>
          <p:spPr>
            <a:xfrm>
              <a:off x="0" y="-38100"/>
              <a:ext cx="2877263" cy="444500"/>
            </a:xfrm>
            <a:prstGeom prst="rect">
              <a:avLst/>
            </a:prstGeom>
          </p:spPr>
          <p:txBody>
            <a:bodyPr lIns="50800" tIns="50800" rIns="50800" bIns="50800" rtlCol="0" anchor="ctr"/>
            <a:lstStyle/>
            <a:p>
              <a:pPr algn="ctr">
                <a:lnSpc>
                  <a:spcPts val="2659"/>
                </a:lnSpc>
              </a:pPr>
              <a:endParaRPr/>
            </a:p>
          </p:txBody>
        </p:sp>
      </p:grpSp>
      <p:sp>
        <p:nvSpPr>
          <p:cNvPr id="12" name="AutoShape 12"/>
          <p:cNvSpPr/>
          <p:nvPr/>
        </p:nvSpPr>
        <p:spPr>
          <a:xfrm>
            <a:off x="8433758" y="1028700"/>
            <a:ext cx="2758905" cy="0"/>
          </a:xfrm>
          <a:prstGeom prst="line">
            <a:avLst/>
          </a:prstGeom>
          <a:ln w="28575" cap="flat">
            <a:solidFill>
              <a:srgbClr val="F8F0E1"/>
            </a:solidFill>
            <a:prstDash val="solid"/>
            <a:headEnd type="none" w="sm" len="sm"/>
            <a:tailEnd type="none" w="sm" len="sm"/>
          </a:ln>
        </p:spPr>
      </p:sp>
      <p:sp>
        <p:nvSpPr>
          <p:cNvPr id="13" name="Freeform 13"/>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4" name="Freeform 14"/>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15" name="Group 15"/>
          <p:cNvGrpSpPr/>
          <p:nvPr/>
        </p:nvGrpSpPr>
        <p:grpSpPr>
          <a:xfrm>
            <a:off x="16084934" y="9248596"/>
            <a:ext cx="1419978" cy="1202118"/>
            <a:chOff x="0" y="0"/>
            <a:chExt cx="660400" cy="559078"/>
          </a:xfrm>
        </p:grpSpPr>
        <p:sp>
          <p:nvSpPr>
            <p:cNvPr id="16" name="Freeform 16"/>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cap="sq">
              <a:noFill/>
              <a:prstDash val="solid"/>
              <a:miter/>
            </a:ln>
          </p:spPr>
        </p:sp>
        <p:sp>
          <p:nvSpPr>
            <p:cNvPr id="17" name="TextBox 17"/>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2408120" y="1850501"/>
            <a:ext cx="13729903" cy="1025922"/>
          </a:xfrm>
          <a:prstGeom prst="rect">
            <a:avLst/>
          </a:prstGeom>
        </p:spPr>
        <p:txBody>
          <a:bodyPr wrap="square" lIns="0" tIns="0" rIns="0" bIns="0" rtlCol="0" anchor="t">
            <a:spAutoFit/>
          </a:bodyPr>
          <a:lstStyle/>
          <a:p>
            <a:pPr algn="ctr">
              <a:lnSpc>
                <a:spcPts val="8022"/>
              </a:lnSpc>
            </a:pPr>
            <a:r>
              <a:rPr lang="id-ID" sz="4800" b="1" i="1">
                <a:solidFill>
                  <a:srgbClr val="F8F0E1"/>
                </a:solidFill>
                <a:latin typeface="Roboto Bold Italics"/>
                <a:ea typeface="Roboto Bold Italics"/>
                <a:cs typeface="Roboto Bold Italics"/>
                <a:sym typeface="Roboto Bold Italics"/>
              </a:rPr>
              <a:t>Pengertian Pengelolaan Ekuitas Dana Menurut Ahli</a:t>
            </a:r>
          </a:p>
        </p:txBody>
      </p:sp>
      <p:sp>
        <p:nvSpPr>
          <p:cNvPr id="19" name="TextBox 19"/>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F8F0E1"/>
                </a:solidFill>
                <a:latin typeface="Nunito Bold Italics"/>
                <a:ea typeface="Nunito Bold Italics"/>
                <a:cs typeface="Nunito Bold Italics"/>
                <a:sym typeface="Nunito Bold Italics"/>
              </a:rPr>
              <a:t>UNIVERSITAS JAYABAYA</a:t>
            </a:r>
          </a:p>
        </p:txBody>
      </p:sp>
      <p:sp>
        <p:nvSpPr>
          <p:cNvPr id="20" name="TextBox 20"/>
          <p:cNvSpPr txBox="1"/>
          <p:nvPr/>
        </p:nvSpPr>
        <p:spPr>
          <a:xfrm>
            <a:off x="11130371" y="740728"/>
            <a:ext cx="6393591" cy="488315"/>
          </a:xfrm>
          <a:prstGeom prst="rect">
            <a:avLst/>
          </a:prstGeom>
        </p:spPr>
        <p:txBody>
          <a:bodyPr lIns="0" tIns="0" rIns="0" bIns="0" rtlCol="0" anchor="t">
            <a:spAutoFit/>
          </a:bodyPr>
          <a:lstStyle/>
          <a:p>
            <a:pPr algn="ctr">
              <a:lnSpc>
                <a:spcPts val="4060"/>
              </a:lnSpc>
            </a:pPr>
            <a:r>
              <a:rPr lang="en-US" sz="2900" b="1" i="1" spc="203">
                <a:solidFill>
                  <a:srgbClr val="F8F0E1"/>
                </a:solidFill>
                <a:latin typeface="Nunito Bold Italics"/>
                <a:ea typeface="Nunito Bold Italics"/>
                <a:cs typeface="Nunito Bold Italics"/>
                <a:sym typeface="Nunito Bold Italics"/>
              </a:rPr>
              <a:t>AKUNTANSI SEKTOR PUBLIK</a:t>
            </a:r>
          </a:p>
        </p:txBody>
      </p:sp>
      <p:sp>
        <p:nvSpPr>
          <p:cNvPr id="21" name="TextBox 21"/>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18</a:t>
            </a:r>
            <a:endParaRPr lang="en-US" sz="3200" b="1" i="1">
              <a:solidFill>
                <a:srgbClr val="194281"/>
              </a:solidFill>
              <a:latin typeface="Nunito Bold Italics"/>
              <a:ea typeface="Nunito Bold Italics"/>
              <a:cs typeface="Nunito Bold Italics"/>
              <a:sym typeface="Nunito Bold Italics"/>
            </a:endParaRPr>
          </a:p>
        </p:txBody>
      </p:sp>
    </p:spTree>
    <p:extLst>
      <p:ext uri="{BB962C8B-B14F-4D97-AF65-F5344CB8AC3E}">
        <p14:creationId xmlns:p14="http://schemas.microsoft.com/office/powerpoint/2010/main" val="1626492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9" name="Group 9"/>
          <p:cNvGrpSpPr/>
          <p:nvPr/>
        </p:nvGrpSpPr>
        <p:grpSpPr>
          <a:xfrm rot="-5400000">
            <a:off x="6613114" y="-1422584"/>
            <a:ext cx="5636604" cy="15705756"/>
            <a:chOff x="0" y="0"/>
            <a:chExt cx="660400" cy="2287896"/>
          </a:xfrm>
        </p:grpSpPr>
        <p:sp>
          <p:nvSpPr>
            <p:cNvPr id="10" name="Freeform 10"/>
            <p:cNvSpPr/>
            <p:nvPr/>
          </p:nvSpPr>
          <p:spPr>
            <a:xfrm>
              <a:off x="0" y="0"/>
              <a:ext cx="660400" cy="2287896"/>
            </a:xfrm>
            <a:custGeom>
              <a:avLst/>
              <a:gdLst/>
              <a:ahLst/>
              <a:cxnLst/>
              <a:rect l="l" t="t" r="r" b="b"/>
              <a:pathLst>
                <a:path w="660400" h="2287896">
                  <a:moveTo>
                    <a:pt x="220252" y="2268827"/>
                  </a:moveTo>
                  <a:cubicBezTo>
                    <a:pt x="254109" y="2280341"/>
                    <a:pt x="292600" y="2287896"/>
                    <a:pt x="330378" y="2287896"/>
                  </a:cubicBezTo>
                  <a:cubicBezTo>
                    <a:pt x="368157" y="2287896"/>
                    <a:pt x="404509" y="2281419"/>
                    <a:pt x="438009" y="2269906"/>
                  </a:cubicBezTo>
                  <a:cubicBezTo>
                    <a:pt x="438723" y="2269546"/>
                    <a:pt x="439435" y="2269546"/>
                    <a:pt x="440148" y="2269187"/>
                  </a:cubicBezTo>
                  <a:cubicBezTo>
                    <a:pt x="565955" y="2223132"/>
                    <a:pt x="658618" y="2101518"/>
                    <a:pt x="660400" y="1926628"/>
                  </a:cubicBezTo>
                  <a:lnTo>
                    <a:pt x="660400" y="41626"/>
                  </a:lnTo>
                  <a:cubicBezTo>
                    <a:pt x="660400" y="30586"/>
                    <a:pt x="656014" y="19998"/>
                    <a:pt x="648208" y="12192"/>
                  </a:cubicBezTo>
                  <a:cubicBezTo>
                    <a:pt x="640402" y="4386"/>
                    <a:pt x="629814" y="0"/>
                    <a:pt x="618774" y="0"/>
                  </a:cubicBezTo>
                  <a:lnTo>
                    <a:pt x="41626" y="0"/>
                  </a:lnTo>
                  <a:cubicBezTo>
                    <a:pt x="30586" y="0"/>
                    <a:pt x="19998" y="4386"/>
                    <a:pt x="12192" y="12192"/>
                  </a:cubicBezTo>
                  <a:cubicBezTo>
                    <a:pt x="4386" y="19998"/>
                    <a:pt x="0" y="30586"/>
                    <a:pt x="0" y="41626"/>
                  </a:cubicBezTo>
                  <a:lnTo>
                    <a:pt x="0" y="1925199"/>
                  </a:lnTo>
                  <a:cubicBezTo>
                    <a:pt x="1782" y="2102236"/>
                    <a:pt x="93019" y="2223852"/>
                    <a:pt x="220252" y="2268827"/>
                  </a:cubicBezTo>
                  <a:lnTo>
                    <a:pt x="220252" y="2268827"/>
                  </a:lnTo>
                  <a:close/>
                </a:path>
              </a:pathLst>
            </a:custGeom>
            <a:solidFill>
              <a:srgbClr val="194281"/>
            </a:solidFill>
          </p:spPr>
        </p:sp>
        <p:sp>
          <p:nvSpPr>
            <p:cNvPr id="11" name="TextBox 11"/>
            <p:cNvSpPr txBox="1"/>
            <p:nvPr/>
          </p:nvSpPr>
          <p:spPr>
            <a:xfrm>
              <a:off x="0" y="-38100"/>
              <a:ext cx="660400" cy="2198996"/>
            </a:xfrm>
            <a:prstGeom prst="rect">
              <a:avLst/>
            </a:prstGeom>
          </p:spPr>
          <p:txBody>
            <a:bodyPr lIns="50800" tIns="50800" rIns="50800" bIns="50800" rtlCol="0" anchor="ctr"/>
            <a:lstStyle/>
            <a:p>
              <a:pPr algn="ctr">
                <a:lnSpc>
                  <a:spcPts val="2659"/>
                </a:lnSpc>
              </a:pPr>
              <a:endParaRPr/>
            </a:p>
          </p:txBody>
        </p:sp>
      </p:grpSp>
      <p:sp>
        <p:nvSpPr>
          <p:cNvPr id="12" name="TextBox 12"/>
          <p:cNvSpPr txBox="1"/>
          <p:nvPr/>
        </p:nvSpPr>
        <p:spPr>
          <a:xfrm>
            <a:off x="2157512" y="2114711"/>
            <a:ext cx="13972971" cy="904094"/>
          </a:xfrm>
          <a:prstGeom prst="rect">
            <a:avLst/>
          </a:prstGeom>
        </p:spPr>
        <p:txBody>
          <a:bodyPr wrap="square" lIns="0" tIns="0" rIns="0" bIns="0" rtlCol="0" anchor="t">
            <a:spAutoFit/>
          </a:bodyPr>
          <a:lstStyle/>
          <a:p>
            <a:pPr algn="ctr">
              <a:lnSpc>
                <a:spcPts val="7840"/>
              </a:lnSpc>
            </a:pPr>
            <a:r>
              <a:rPr lang="fi-FI" sz="4800" b="1" i="1">
                <a:solidFill>
                  <a:srgbClr val="194281"/>
                </a:solidFill>
                <a:latin typeface="Roboto Bold Italics"/>
                <a:ea typeface="Roboto Bold Italics"/>
                <a:cs typeface="Roboto Bold Italics"/>
                <a:sym typeface="Roboto Bold Italics"/>
              </a:rPr>
              <a:t>Tujuan Pengelolaan Liabilitas Menurut Para Ahli</a:t>
            </a:r>
          </a:p>
        </p:txBody>
      </p:sp>
      <p:sp>
        <p:nvSpPr>
          <p:cNvPr id="13" name="TextBox 13"/>
          <p:cNvSpPr txBox="1"/>
          <p:nvPr/>
        </p:nvSpPr>
        <p:spPr>
          <a:xfrm>
            <a:off x="1981968" y="3833429"/>
            <a:ext cx="13942175" cy="5193729"/>
          </a:xfrm>
          <a:prstGeom prst="rect">
            <a:avLst/>
          </a:prstGeom>
        </p:spPr>
        <p:txBody>
          <a:bodyPr lIns="0" tIns="0" rIns="0" bIns="0" rtlCol="0" anchor="t">
            <a:spAutoFit/>
          </a:bodyPr>
          <a:lstStyle/>
          <a:p>
            <a:pPr algn="just">
              <a:lnSpc>
                <a:spcPts val="4549"/>
              </a:lnSpc>
            </a:pPr>
            <a:r>
              <a:rPr lang="id-ID" sz="3499">
                <a:solidFill>
                  <a:srgbClr val="F8F0E1"/>
                </a:solidFill>
                <a:latin typeface="Nunito"/>
                <a:ea typeface="Nunito"/>
                <a:cs typeface="Nunito"/>
                <a:sym typeface="Nunito"/>
              </a:rPr>
              <a:t>Menutur </a:t>
            </a:r>
            <a:r>
              <a:rPr lang="sv-SE" sz="3499">
                <a:solidFill>
                  <a:srgbClr val="F8F0E1"/>
                </a:solidFill>
                <a:latin typeface="Nunito"/>
                <a:ea typeface="Nunito"/>
                <a:cs typeface="Nunito"/>
                <a:sym typeface="Nunito"/>
              </a:rPr>
              <a:t>Fahmi (2020)</a:t>
            </a:r>
            <a:r>
              <a:rPr lang="id-ID" sz="3499">
                <a:solidFill>
                  <a:srgbClr val="F8F0E1"/>
                </a:solidFill>
                <a:latin typeface="Nunito"/>
                <a:ea typeface="Nunito"/>
                <a:cs typeface="Nunito"/>
                <a:sym typeface="Nunito"/>
              </a:rPr>
              <a:t> </a:t>
            </a:r>
            <a:r>
              <a:rPr lang="sv-SE" sz="3499">
                <a:solidFill>
                  <a:srgbClr val="F8F0E1"/>
                </a:solidFill>
                <a:latin typeface="Nunito"/>
                <a:ea typeface="Nunito"/>
                <a:cs typeface="Nunito"/>
                <a:sym typeface="Nunito"/>
              </a:rPr>
              <a:t>: Tujuan utama pengelolaan ekuitas adalah</a:t>
            </a:r>
            <a:r>
              <a:rPr lang="id-ID" sz="3499">
                <a:solidFill>
                  <a:srgbClr val="F8F0E1"/>
                </a:solidFill>
                <a:latin typeface="Nunito"/>
                <a:ea typeface="Nunito"/>
                <a:cs typeface="Nunito"/>
                <a:sym typeface="Nunito"/>
              </a:rPr>
              <a:t> </a:t>
            </a:r>
            <a:r>
              <a:rPr lang="sv-SE" sz="3499">
                <a:solidFill>
                  <a:srgbClr val="F8F0E1"/>
                </a:solidFill>
                <a:latin typeface="Nunito"/>
                <a:ea typeface="Nunito"/>
                <a:cs typeface="Nunito"/>
                <a:sym typeface="Nunito"/>
              </a:rPr>
              <a:t>mengatur modal agar efisien dan mendukung pertumbuhan organisas</a:t>
            </a:r>
            <a:r>
              <a:rPr lang="id-ID" sz="3499">
                <a:solidFill>
                  <a:srgbClr val="F8F0E1"/>
                </a:solidFill>
                <a:latin typeface="Nunito"/>
                <a:ea typeface="Nunito"/>
                <a:cs typeface="Nunito"/>
                <a:sym typeface="Nunito"/>
              </a:rPr>
              <a:t>i.</a:t>
            </a:r>
          </a:p>
          <a:p>
            <a:pPr algn="just">
              <a:lnSpc>
                <a:spcPts val="4549"/>
              </a:lnSpc>
            </a:pPr>
            <a:endParaRPr lang="id-ID" sz="3499">
              <a:solidFill>
                <a:srgbClr val="F8F0E1"/>
              </a:solidFill>
              <a:latin typeface="Nunito"/>
              <a:ea typeface="Nunito"/>
              <a:cs typeface="Nunito"/>
              <a:sym typeface="Nunito"/>
            </a:endParaRPr>
          </a:p>
          <a:p>
            <a:pPr algn="just">
              <a:lnSpc>
                <a:spcPts val="4549"/>
              </a:lnSpc>
            </a:pPr>
            <a:r>
              <a:rPr lang="id-ID" sz="3499">
                <a:solidFill>
                  <a:srgbClr val="F8F0E1"/>
                </a:solidFill>
                <a:latin typeface="Nunito"/>
                <a:ea typeface="Nunito"/>
                <a:cs typeface="Nunito"/>
                <a:sym typeface="Nunito"/>
              </a:rPr>
              <a:t>Secara umum tujuan nya adalah :</a:t>
            </a:r>
          </a:p>
          <a:p>
            <a:pPr marL="514350" indent="-514350" algn="just">
              <a:lnSpc>
                <a:spcPts val="4549"/>
              </a:lnSpc>
              <a:buAutoNum type="arabicPeriod"/>
            </a:pPr>
            <a:r>
              <a:rPr lang="en-US" sz="3499">
                <a:solidFill>
                  <a:srgbClr val="F8F0E1"/>
                </a:solidFill>
                <a:latin typeface="Nunito"/>
                <a:ea typeface="Nunito"/>
                <a:cs typeface="Nunito"/>
                <a:sym typeface="Nunito"/>
              </a:rPr>
              <a:t>Menjaga stabilitas modal dan keberlanjutan operasional.</a:t>
            </a:r>
            <a:endParaRPr lang="id-ID" sz="3499">
              <a:solidFill>
                <a:srgbClr val="F8F0E1"/>
              </a:solidFill>
              <a:latin typeface="Nunito"/>
              <a:ea typeface="Nunito"/>
              <a:cs typeface="Nunito"/>
              <a:sym typeface="Nunito"/>
            </a:endParaRPr>
          </a:p>
          <a:p>
            <a:pPr marL="514350" indent="-514350" algn="just">
              <a:lnSpc>
                <a:spcPts val="4549"/>
              </a:lnSpc>
              <a:buAutoNum type="arabicPeriod"/>
            </a:pPr>
            <a:r>
              <a:rPr lang="en-US" sz="3499">
                <a:solidFill>
                  <a:srgbClr val="F8F0E1"/>
                </a:solidFill>
                <a:latin typeface="Nunito"/>
                <a:ea typeface="Nunito"/>
                <a:cs typeface="Nunito"/>
                <a:sym typeface="Nunito"/>
              </a:rPr>
              <a:t>Mengoptimalkan penggunaan dana untuk kegiatan produktif.</a:t>
            </a:r>
            <a:endParaRPr lang="id-ID" sz="3499">
              <a:solidFill>
                <a:srgbClr val="F8F0E1"/>
              </a:solidFill>
              <a:latin typeface="Nunito"/>
              <a:ea typeface="Nunito"/>
              <a:cs typeface="Nunito"/>
              <a:sym typeface="Nunito"/>
            </a:endParaRPr>
          </a:p>
          <a:p>
            <a:pPr marL="514350" indent="-514350" algn="just">
              <a:lnSpc>
                <a:spcPts val="4549"/>
              </a:lnSpc>
              <a:buAutoNum type="arabicPeriod"/>
            </a:pPr>
            <a:r>
              <a:rPr lang="en-US" sz="3499">
                <a:solidFill>
                  <a:srgbClr val="F8F0E1"/>
                </a:solidFill>
                <a:latin typeface="Nunito"/>
                <a:ea typeface="Nunito"/>
                <a:cs typeface="Nunito"/>
                <a:sym typeface="Nunito"/>
              </a:rPr>
              <a:t>Meningkatkan kepercayaan investor dan donatur.</a:t>
            </a:r>
            <a:endParaRPr lang="id-ID" sz="3499">
              <a:solidFill>
                <a:srgbClr val="F8F0E1"/>
              </a:solidFill>
              <a:latin typeface="Nunito"/>
              <a:ea typeface="Nunito"/>
              <a:cs typeface="Nunito"/>
              <a:sym typeface="Nunito"/>
            </a:endParaRPr>
          </a:p>
          <a:p>
            <a:pPr marL="514350" indent="-514350" algn="just">
              <a:lnSpc>
                <a:spcPts val="4549"/>
              </a:lnSpc>
              <a:buAutoNum type="arabicPeriod"/>
            </a:pPr>
            <a:r>
              <a:rPr lang="en-US" sz="3499">
                <a:solidFill>
                  <a:srgbClr val="F8F0E1"/>
                </a:solidFill>
                <a:latin typeface="Nunito"/>
                <a:ea typeface="Nunito"/>
                <a:cs typeface="Nunito"/>
                <a:sym typeface="Nunito"/>
              </a:rPr>
              <a:t>Memastikan transparansi serta akuntabilitas laporan keuangan.</a:t>
            </a:r>
          </a:p>
        </p:txBody>
      </p:sp>
      <p:sp>
        <p:nvSpPr>
          <p:cNvPr id="14" name="TextBox 1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19</a:t>
            </a:r>
            <a:endParaRPr lang="en-US" sz="3200" b="1" i="1">
              <a:solidFill>
                <a:srgbClr val="194281"/>
              </a:solidFill>
              <a:latin typeface="Nunito Bold Italics"/>
              <a:ea typeface="Nunito Bold Italics"/>
              <a:cs typeface="Nunito Bold Italics"/>
              <a:sym typeface="Nunito Bold Italics"/>
            </a:endParaRPr>
          </a:p>
        </p:txBody>
      </p:sp>
      <p:grpSp>
        <p:nvGrpSpPr>
          <p:cNvPr id="15" name="Group 15"/>
          <p:cNvGrpSpPr/>
          <p:nvPr/>
        </p:nvGrpSpPr>
        <p:grpSpPr>
          <a:xfrm>
            <a:off x="783088" y="582943"/>
            <a:ext cx="7650670" cy="891513"/>
            <a:chOff x="0" y="0"/>
            <a:chExt cx="3487590" cy="406400"/>
          </a:xfrm>
        </p:grpSpPr>
        <p:sp>
          <p:nvSpPr>
            <p:cNvPr id="16" name="Freeform 1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17" name="TextBox 1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a:off x="11193108" y="582943"/>
            <a:ext cx="6311804" cy="928612"/>
            <a:chOff x="0" y="0"/>
            <a:chExt cx="2762314" cy="406400"/>
          </a:xfrm>
        </p:grpSpPr>
        <p:sp>
          <p:nvSpPr>
            <p:cNvPr id="19" name="Freeform 1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20" name="TextBox 2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21" name="AutoShape 2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22" name="Freeform 2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23" name="Freeform 2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24" name="TextBox 24"/>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25" name="TextBox 25"/>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4095617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783088" y="582943"/>
            <a:ext cx="7650670" cy="891513"/>
            <a:chOff x="0" y="0"/>
            <a:chExt cx="3487590" cy="406400"/>
          </a:xfrm>
        </p:grpSpPr>
        <p:sp>
          <p:nvSpPr>
            <p:cNvPr id="6" name="Freeform 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7" name="TextBox 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11193108" y="582943"/>
            <a:ext cx="6311804" cy="928612"/>
            <a:chOff x="0" y="0"/>
            <a:chExt cx="2762314" cy="406400"/>
          </a:xfrm>
        </p:grpSpPr>
        <p:sp>
          <p:nvSpPr>
            <p:cNvPr id="9" name="Freeform 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10" name="TextBox 1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11" name="AutoShape 1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12" name="Freeform 1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3" name="Freeform 1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4" name="AutoShape 14"/>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15" name="Group 15"/>
          <p:cNvGrpSpPr/>
          <p:nvPr/>
        </p:nvGrpSpPr>
        <p:grpSpPr>
          <a:xfrm>
            <a:off x="16084934" y="9248596"/>
            <a:ext cx="1419978" cy="1202118"/>
            <a:chOff x="0" y="0"/>
            <a:chExt cx="660400" cy="559078"/>
          </a:xfrm>
        </p:grpSpPr>
        <p:sp>
          <p:nvSpPr>
            <p:cNvPr id="16" name="Freeform 16"/>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17" name="TextBox 17"/>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19" name="TextBox 19"/>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
        <p:nvSpPr>
          <p:cNvPr id="20" name="TextBox 20"/>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2</a:t>
            </a:r>
            <a:endParaRPr lang="en-US" sz="3200" b="1" i="1">
              <a:solidFill>
                <a:srgbClr val="194281"/>
              </a:solidFill>
              <a:latin typeface="Nunito Bold Italics"/>
              <a:ea typeface="Nunito Bold Italics"/>
              <a:cs typeface="Nunito Bold Italics"/>
              <a:sym typeface="Nunito Bold Italics"/>
            </a:endParaRPr>
          </a:p>
        </p:txBody>
      </p:sp>
      <p:sp>
        <p:nvSpPr>
          <p:cNvPr id="21" name="TextBox 21"/>
          <p:cNvSpPr txBox="1"/>
          <p:nvPr/>
        </p:nvSpPr>
        <p:spPr>
          <a:xfrm>
            <a:off x="1962215" y="3654508"/>
            <a:ext cx="14736854" cy="6283771"/>
          </a:xfrm>
          <a:prstGeom prst="rect">
            <a:avLst/>
          </a:prstGeom>
        </p:spPr>
        <p:txBody>
          <a:bodyPr lIns="0" tIns="0" rIns="0" bIns="0" rtlCol="0" anchor="t">
            <a:spAutoFit/>
          </a:bodyPr>
          <a:lstStyle/>
          <a:p>
            <a:pPr algn="just">
              <a:lnSpc>
                <a:spcPts val="4904"/>
              </a:lnSpc>
            </a:pPr>
            <a:r>
              <a:rPr lang="fi-FI" sz="3503">
                <a:solidFill>
                  <a:srgbClr val="194281"/>
                </a:solidFill>
                <a:latin typeface="Nunito"/>
                <a:ea typeface="Nunito"/>
                <a:cs typeface="Nunito"/>
                <a:sym typeface="Nunito"/>
              </a:rPr>
              <a:t>Martalenna dan Malinda (2012:32)</a:t>
            </a:r>
            <a:r>
              <a:rPr lang="id-ID" sz="3503">
                <a:solidFill>
                  <a:srgbClr val="194281"/>
                </a:solidFill>
                <a:latin typeface="Nunito"/>
                <a:ea typeface="Nunito"/>
                <a:cs typeface="Nunito"/>
                <a:sym typeface="Nunito"/>
              </a:rPr>
              <a:t> : bentuk penundaan konsumsi di masa sekarang untuk memperoleh konsumsi di masa yang akan datang, dimana di dalamnya terkandung unsur risiko ketidakpastian sehingga dibutuhkan kompensasi atas penundaan tersebut. </a:t>
            </a:r>
          </a:p>
          <a:p>
            <a:pPr algn="just">
              <a:lnSpc>
                <a:spcPts val="4904"/>
              </a:lnSpc>
            </a:pPr>
            <a:endParaRPr lang="id-ID" sz="3503">
              <a:solidFill>
                <a:srgbClr val="194281"/>
              </a:solidFill>
              <a:latin typeface="Nunito"/>
              <a:ea typeface="Nunito"/>
              <a:cs typeface="Nunito"/>
              <a:sym typeface="Nunito"/>
            </a:endParaRPr>
          </a:p>
          <a:p>
            <a:pPr algn="just">
              <a:lnSpc>
                <a:spcPts val="4904"/>
              </a:lnSpc>
            </a:pPr>
            <a:r>
              <a:rPr lang="id-ID" sz="3503">
                <a:solidFill>
                  <a:srgbClr val="194281"/>
                </a:solidFill>
                <a:latin typeface="Nunito"/>
                <a:ea typeface="Nunito"/>
                <a:cs typeface="Nunito"/>
                <a:sym typeface="Nunito"/>
              </a:rPr>
              <a:t>Kasmir (2019:45) :  investasi adalah penanaman modal dalam suatu kegiatan yang memiliki jangka waktu relatif panjang dalam berbagai bidang usaha.</a:t>
            </a:r>
          </a:p>
          <a:p>
            <a:pPr algn="just">
              <a:lnSpc>
                <a:spcPts val="4904"/>
              </a:lnSpc>
            </a:pPr>
            <a:endParaRPr lang="id-ID" sz="3503">
              <a:solidFill>
                <a:srgbClr val="194281"/>
              </a:solidFill>
              <a:latin typeface="Nunito"/>
              <a:ea typeface="Nunito"/>
              <a:cs typeface="Nunito"/>
              <a:sym typeface="Nunito"/>
            </a:endParaRPr>
          </a:p>
          <a:p>
            <a:pPr algn="just">
              <a:lnSpc>
                <a:spcPts val="4904"/>
              </a:lnSpc>
            </a:pPr>
            <a:r>
              <a:rPr lang="id-ID" sz="3503">
                <a:solidFill>
                  <a:srgbClr val="194281"/>
                </a:solidFill>
                <a:latin typeface="Nunito"/>
                <a:ea typeface="Nunito"/>
                <a:cs typeface="Nunito"/>
                <a:sym typeface="Nunito"/>
              </a:rPr>
              <a:t> </a:t>
            </a:r>
            <a:endParaRPr lang="en-US" sz="3503">
              <a:solidFill>
                <a:srgbClr val="194281"/>
              </a:solidFill>
              <a:latin typeface="Nunito"/>
              <a:ea typeface="Nunito"/>
              <a:cs typeface="Nunito"/>
              <a:sym typeface="Nunito"/>
            </a:endParaRPr>
          </a:p>
        </p:txBody>
      </p:sp>
      <p:sp>
        <p:nvSpPr>
          <p:cNvPr id="22" name="TextBox 22"/>
          <p:cNvSpPr txBox="1"/>
          <p:nvPr/>
        </p:nvSpPr>
        <p:spPr>
          <a:xfrm>
            <a:off x="3665023" y="2157904"/>
            <a:ext cx="11328026" cy="1025922"/>
          </a:xfrm>
          <a:prstGeom prst="rect">
            <a:avLst/>
          </a:prstGeom>
        </p:spPr>
        <p:txBody>
          <a:bodyPr wrap="square" lIns="0" tIns="0" rIns="0" bIns="0" rtlCol="0" anchor="t">
            <a:spAutoFit/>
          </a:bodyPr>
          <a:lstStyle/>
          <a:p>
            <a:pPr algn="ctr">
              <a:lnSpc>
                <a:spcPts val="8020"/>
              </a:lnSpc>
            </a:pPr>
            <a:r>
              <a:rPr lang="id-ID" sz="5728" b="1" i="1">
                <a:solidFill>
                  <a:srgbClr val="194281"/>
                </a:solidFill>
                <a:latin typeface="Roboto Bold Italics"/>
                <a:ea typeface="Roboto Bold Italics"/>
                <a:cs typeface="Roboto Bold Italics"/>
                <a:sym typeface="Roboto Bold Italics"/>
              </a:rPr>
              <a:t>Pengertian Investasi Menurut Ahli</a:t>
            </a:r>
            <a:endParaRPr lang="en-US" sz="5728" b="1" i="1">
              <a:solidFill>
                <a:srgbClr val="194281"/>
              </a:solidFill>
              <a:latin typeface="Roboto Bold Italics"/>
              <a:ea typeface="Roboto Bold Italics"/>
              <a:cs typeface="Roboto Bold Italics"/>
              <a:sym typeface="Roboto Bold Italics"/>
            </a:endParaRPr>
          </a:p>
        </p:txBody>
      </p:sp>
    </p:spTree>
    <p:extLst>
      <p:ext uri="{BB962C8B-B14F-4D97-AF65-F5344CB8AC3E}">
        <p14:creationId xmlns:p14="http://schemas.microsoft.com/office/powerpoint/2010/main" val="1821889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9" name="Group 9"/>
          <p:cNvGrpSpPr/>
          <p:nvPr/>
        </p:nvGrpSpPr>
        <p:grpSpPr>
          <a:xfrm>
            <a:off x="2070855" y="3715549"/>
            <a:ext cx="1793425" cy="1762544"/>
            <a:chOff x="0" y="0"/>
            <a:chExt cx="660400" cy="652710"/>
          </a:xfrm>
        </p:grpSpPr>
        <p:sp>
          <p:nvSpPr>
            <p:cNvPr id="10" name="Freeform 10"/>
            <p:cNvSpPr/>
            <p:nvPr/>
          </p:nvSpPr>
          <p:spPr>
            <a:xfrm>
              <a:off x="0" y="0"/>
              <a:ext cx="660400" cy="652710"/>
            </a:xfrm>
            <a:custGeom>
              <a:avLst/>
              <a:gdLst/>
              <a:ahLst/>
              <a:cxnLst/>
              <a:rect l="l" t="t" r="r" b="b"/>
              <a:pathLst>
                <a:path w="660400" h="652710">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4946"/>
                  </a:cubicBezTo>
                  <a:lnTo>
                    <a:pt x="660400" y="555571"/>
                  </a:lnTo>
                  <a:cubicBezTo>
                    <a:pt x="660400" y="609219"/>
                    <a:pt x="616909" y="652710"/>
                    <a:pt x="563261" y="652710"/>
                  </a:cubicBezTo>
                  <a:lnTo>
                    <a:pt x="97139" y="652710"/>
                  </a:lnTo>
                  <a:cubicBezTo>
                    <a:pt x="43491" y="652710"/>
                    <a:pt x="0" y="609219"/>
                    <a:pt x="0" y="555571"/>
                  </a:cubicBezTo>
                  <a:lnTo>
                    <a:pt x="0" y="325189"/>
                  </a:lnTo>
                  <a:cubicBezTo>
                    <a:pt x="1782" y="185660"/>
                    <a:pt x="93019" y="64045"/>
                    <a:pt x="220252" y="19070"/>
                  </a:cubicBezTo>
                  <a:lnTo>
                    <a:pt x="220252" y="19070"/>
                  </a:lnTo>
                  <a:close/>
                </a:path>
              </a:pathLst>
            </a:custGeom>
            <a:solidFill>
              <a:srgbClr val="194281"/>
            </a:solidFill>
          </p:spPr>
        </p:sp>
        <p:sp>
          <p:nvSpPr>
            <p:cNvPr id="11" name="TextBox 11"/>
            <p:cNvSpPr txBox="1"/>
            <p:nvPr/>
          </p:nvSpPr>
          <p:spPr>
            <a:xfrm>
              <a:off x="0" y="88900"/>
              <a:ext cx="660400" cy="563810"/>
            </a:xfrm>
            <a:prstGeom prst="rect">
              <a:avLst/>
            </a:prstGeom>
          </p:spPr>
          <p:txBody>
            <a:bodyPr lIns="50800" tIns="50800" rIns="50800" bIns="50800" rtlCol="0" anchor="ctr"/>
            <a:lstStyle/>
            <a:p>
              <a:pPr algn="ctr">
                <a:lnSpc>
                  <a:spcPts val="2659"/>
                </a:lnSpc>
              </a:pPr>
              <a:endParaRPr/>
            </a:p>
          </p:txBody>
        </p:sp>
      </p:grpSp>
      <p:grpSp>
        <p:nvGrpSpPr>
          <p:cNvPr id="12" name="Group 12"/>
          <p:cNvGrpSpPr/>
          <p:nvPr/>
        </p:nvGrpSpPr>
        <p:grpSpPr>
          <a:xfrm>
            <a:off x="2070855" y="6876359"/>
            <a:ext cx="1793425" cy="1762544"/>
            <a:chOff x="0" y="0"/>
            <a:chExt cx="660400" cy="652710"/>
          </a:xfrm>
        </p:grpSpPr>
        <p:sp>
          <p:nvSpPr>
            <p:cNvPr id="13" name="Freeform 13"/>
            <p:cNvSpPr/>
            <p:nvPr/>
          </p:nvSpPr>
          <p:spPr>
            <a:xfrm>
              <a:off x="0" y="0"/>
              <a:ext cx="660400" cy="652710"/>
            </a:xfrm>
            <a:custGeom>
              <a:avLst/>
              <a:gdLst/>
              <a:ahLst/>
              <a:cxnLst/>
              <a:rect l="l" t="t" r="r" b="b"/>
              <a:pathLst>
                <a:path w="660400" h="652710">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4946"/>
                  </a:cubicBezTo>
                  <a:lnTo>
                    <a:pt x="660400" y="555571"/>
                  </a:lnTo>
                  <a:cubicBezTo>
                    <a:pt x="660400" y="609219"/>
                    <a:pt x="616909" y="652710"/>
                    <a:pt x="563261" y="652710"/>
                  </a:cubicBezTo>
                  <a:lnTo>
                    <a:pt x="97139" y="652710"/>
                  </a:lnTo>
                  <a:cubicBezTo>
                    <a:pt x="43491" y="652710"/>
                    <a:pt x="0" y="609219"/>
                    <a:pt x="0" y="555571"/>
                  </a:cubicBezTo>
                  <a:lnTo>
                    <a:pt x="0" y="325189"/>
                  </a:lnTo>
                  <a:cubicBezTo>
                    <a:pt x="1782" y="185660"/>
                    <a:pt x="93019" y="64045"/>
                    <a:pt x="220252" y="19070"/>
                  </a:cubicBezTo>
                  <a:lnTo>
                    <a:pt x="220252" y="19070"/>
                  </a:lnTo>
                  <a:close/>
                </a:path>
              </a:pathLst>
            </a:custGeom>
            <a:solidFill>
              <a:srgbClr val="194281"/>
            </a:solidFill>
          </p:spPr>
        </p:sp>
        <p:sp>
          <p:nvSpPr>
            <p:cNvPr id="14" name="TextBox 14"/>
            <p:cNvSpPr txBox="1"/>
            <p:nvPr/>
          </p:nvSpPr>
          <p:spPr>
            <a:xfrm>
              <a:off x="0" y="88900"/>
              <a:ext cx="660400" cy="563810"/>
            </a:xfrm>
            <a:prstGeom prst="rect">
              <a:avLst/>
            </a:prstGeom>
          </p:spPr>
          <p:txBody>
            <a:bodyPr lIns="50800" tIns="50800" rIns="50800" bIns="50800" rtlCol="0" anchor="ctr"/>
            <a:lstStyle/>
            <a:p>
              <a:pPr algn="ctr">
                <a:lnSpc>
                  <a:spcPts val="2659"/>
                </a:lnSpc>
              </a:pPr>
              <a:endParaRPr/>
            </a:p>
          </p:txBody>
        </p:sp>
      </p:grpSp>
      <p:sp>
        <p:nvSpPr>
          <p:cNvPr id="15" name="TextBox 15"/>
          <p:cNvSpPr txBox="1"/>
          <p:nvPr/>
        </p:nvSpPr>
        <p:spPr>
          <a:xfrm>
            <a:off x="5162235" y="2204886"/>
            <a:ext cx="8359191" cy="897682"/>
          </a:xfrm>
          <a:prstGeom prst="rect">
            <a:avLst/>
          </a:prstGeom>
        </p:spPr>
        <p:txBody>
          <a:bodyPr lIns="0" tIns="0" rIns="0" bIns="0" rtlCol="0" anchor="t">
            <a:spAutoFit/>
          </a:bodyPr>
          <a:lstStyle/>
          <a:p>
            <a:pPr algn="ctr">
              <a:lnSpc>
                <a:spcPts val="7000"/>
              </a:lnSpc>
            </a:pPr>
            <a:r>
              <a:rPr lang="en-US" sz="5000" b="1" i="1">
                <a:solidFill>
                  <a:srgbClr val="194281"/>
                </a:solidFill>
                <a:latin typeface="Roboto Bold Italics"/>
                <a:ea typeface="Roboto Bold Italics"/>
                <a:cs typeface="Roboto Bold Italics"/>
                <a:sym typeface="Roboto Bold Italics"/>
              </a:rPr>
              <a:t>Komponen Ekuitas Dan</a:t>
            </a:r>
            <a:r>
              <a:rPr lang="id-ID" sz="5000" b="1" i="1">
                <a:solidFill>
                  <a:srgbClr val="194281"/>
                </a:solidFill>
                <a:latin typeface="Roboto Bold Italics"/>
                <a:ea typeface="Roboto Bold Italics"/>
                <a:cs typeface="Roboto Bold Italics"/>
                <a:sym typeface="Roboto Bold Italics"/>
              </a:rPr>
              <a:t>a</a:t>
            </a:r>
            <a:endParaRPr lang="en-US" sz="5000" b="1" i="1">
              <a:solidFill>
                <a:srgbClr val="194281"/>
              </a:solidFill>
              <a:latin typeface="Roboto Bold Italics"/>
              <a:ea typeface="Roboto Bold Italics"/>
              <a:cs typeface="Roboto Bold Italics"/>
              <a:sym typeface="Roboto Bold Italics"/>
            </a:endParaRPr>
          </a:p>
        </p:txBody>
      </p:sp>
      <p:sp>
        <p:nvSpPr>
          <p:cNvPr id="16" name="TextBox 16"/>
          <p:cNvSpPr txBox="1"/>
          <p:nvPr/>
        </p:nvSpPr>
        <p:spPr>
          <a:xfrm>
            <a:off x="4042010" y="3829472"/>
            <a:ext cx="5178409" cy="1500411"/>
          </a:xfrm>
          <a:prstGeom prst="rect">
            <a:avLst/>
          </a:prstGeom>
        </p:spPr>
        <p:txBody>
          <a:bodyPr lIns="0" tIns="0" rIns="0" bIns="0" rtlCol="0" anchor="t">
            <a:spAutoFit/>
          </a:bodyPr>
          <a:lstStyle/>
          <a:p>
            <a:pPr algn="just">
              <a:lnSpc>
                <a:spcPts val="3900"/>
              </a:lnSpc>
            </a:pPr>
            <a:r>
              <a:rPr lang="en-US" sz="3000">
                <a:solidFill>
                  <a:srgbClr val="000000"/>
                </a:solidFill>
                <a:latin typeface="Nunito"/>
                <a:ea typeface="Nunito"/>
                <a:cs typeface="Nunito"/>
                <a:sym typeface="Nunito"/>
              </a:rPr>
              <a:t>Modal Disetor</a:t>
            </a:r>
            <a:r>
              <a:rPr lang="id-ID" sz="3000">
                <a:solidFill>
                  <a:srgbClr val="000000"/>
                </a:solidFill>
                <a:latin typeface="Nunito"/>
                <a:ea typeface="Nunito"/>
                <a:cs typeface="Nunito"/>
                <a:sym typeface="Nunito"/>
              </a:rPr>
              <a:t> :</a:t>
            </a:r>
            <a:r>
              <a:rPr lang="en-US" sz="3000">
                <a:solidFill>
                  <a:srgbClr val="000000"/>
                </a:solidFill>
                <a:latin typeface="Nunito"/>
                <a:ea typeface="Nunito"/>
                <a:cs typeface="Nunito"/>
                <a:sym typeface="Nunito"/>
              </a:rPr>
              <a:t> </a:t>
            </a:r>
          </a:p>
          <a:p>
            <a:pPr algn="just">
              <a:lnSpc>
                <a:spcPts val="3900"/>
              </a:lnSpc>
            </a:pPr>
            <a:r>
              <a:rPr lang="en-US" sz="3000">
                <a:solidFill>
                  <a:srgbClr val="000000"/>
                </a:solidFill>
                <a:latin typeface="Nunito"/>
                <a:ea typeface="Nunito"/>
                <a:cs typeface="Nunito"/>
                <a:sym typeface="Nunito"/>
              </a:rPr>
              <a:t>Investasi awal dari pemilik atau penyumbang dana.</a:t>
            </a:r>
          </a:p>
        </p:txBody>
      </p:sp>
      <p:sp>
        <p:nvSpPr>
          <p:cNvPr id="17" name="TextBox 1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20</a:t>
            </a:r>
            <a:endParaRPr lang="en-US" sz="3200" b="1" i="1">
              <a:solidFill>
                <a:srgbClr val="194281"/>
              </a:solidFill>
              <a:latin typeface="Nunito Bold Italics"/>
              <a:ea typeface="Nunito Bold Italics"/>
              <a:cs typeface="Nunito Bold Italics"/>
              <a:sym typeface="Nunito Bold Italics"/>
            </a:endParaRPr>
          </a:p>
        </p:txBody>
      </p:sp>
      <p:sp>
        <p:nvSpPr>
          <p:cNvPr id="18" name="TextBox 18"/>
          <p:cNvSpPr txBox="1"/>
          <p:nvPr/>
        </p:nvSpPr>
        <p:spPr>
          <a:xfrm>
            <a:off x="4163422" y="7165521"/>
            <a:ext cx="5178409" cy="1500411"/>
          </a:xfrm>
          <a:prstGeom prst="rect">
            <a:avLst/>
          </a:prstGeom>
        </p:spPr>
        <p:txBody>
          <a:bodyPr lIns="0" tIns="0" rIns="0" bIns="0" rtlCol="0" anchor="t">
            <a:spAutoFit/>
          </a:bodyPr>
          <a:lstStyle/>
          <a:p>
            <a:pPr algn="just">
              <a:lnSpc>
                <a:spcPts val="3900"/>
              </a:lnSpc>
            </a:pPr>
            <a:r>
              <a:rPr lang="en-US" sz="3000">
                <a:solidFill>
                  <a:srgbClr val="000000"/>
                </a:solidFill>
                <a:latin typeface="Nunito"/>
                <a:ea typeface="Nunito"/>
                <a:cs typeface="Nunito"/>
                <a:sym typeface="Nunito"/>
              </a:rPr>
              <a:t>Saldo Laba Ditaha</a:t>
            </a:r>
            <a:r>
              <a:rPr lang="id-ID" sz="3000">
                <a:solidFill>
                  <a:srgbClr val="000000"/>
                </a:solidFill>
                <a:latin typeface="Nunito"/>
                <a:ea typeface="Nunito"/>
                <a:cs typeface="Nunito"/>
                <a:sym typeface="Nunito"/>
              </a:rPr>
              <a:t>n :</a:t>
            </a:r>
          </a:p>
          <a:p>
            <a:pPr algn="just">
              <a:lnSpc>
                <a:spcPts val="3900"/>
              </a:lnSpc>
            </a:pPr>
            <a:r>
              <a:rPr lang="en-US" sz="3000">
                <a:solidFill>
                  <a:srgbClr val="000000"/>
                </a:solidFill>
                <a:latin typeface="Nunito"/>
                <a:ea typeface="Nunito"/>
                <a:cs typeface="Nunito"/>
                <a:sym typeface="Nunito"/>
              </a:rPr>
              <a:t>Akumulasi laba bersih yang tidak dibagikan.</a:t>
            </a:r>
          </a:p>
        </p:txBody>
      </p:sp>
      <p:sp>
        <p:nvSpPr>
          <p:cNvPr id="22" name="TextBox 22"/>
          <p:cNvSpPr txBox="1"/>
          <p:nvPr/>
        </p:nvSpPr>
        <p:spPr>
          <a:xfrm>
            <a:off x="2350653" y="4029291"/>
            <a:ext cx="1154401" cy="1166986"/>
          </a:xfrm>
          <a:prstGeom prst="rect">
            <a:avLst/>
          </a:prstGeom>
        </p:spPr>
        <p:txBody>
          <a:bodyPr wrap="square" lIns="0" tIns="0" rIns="0" bIns="0" rtlCol="0" anchor="t">
            <a:spAutoFit/>
          </a:bodyPr>
          <a:lstStyle/>
          <a:p>
            <a:pPr algn="ctr">
              <a:lnSpc>
                <a:spcPts val="9100"/>
              </a:lnSpc>
            </a:pPr>
            <a:r>
              <a:rPr lang="en-US" sz="6500" b="1" i="1">
                <a:solidFill>
                  <a:srgbClr val="F8F0E1"/>
                </a:solidFill>
                <a:latin typeface="Nunito Bold Italics"/>
                <a:ea typeface="Nunito Bold Italics"/>
                <a:cs typeface="Nunito Bold Italics"/>
                <a:sym typeface="Nunito Bold Italics"/>
              </a:rPr>
              <a:t>0</a:t>
            </a:r>
            <a:r>
              <a:rPr lang="id-ID" sz="6500" b="1" i="1">
                <a:solidFill>
                  <a:srgbClr val="F8F0E1"/>
                </a:solidFill>
                <a:latin typeface="Nunito Bold Italics"/>
                <a:ea typeface="Nunito Bold Italics"/>
                <a:cs typeface="Nunito Bold Italics"/>
                <a:sym typeface="Nunito Bold Italics"/>
              </a:rPr>
              <a:t>1</a:t>
            </a:r>
            <a:endParaRPr lang="en-US" sz="6500" b="1" i="1">
              <a:solidFill>
                <a:srgbClr val="F8F0E1"/>
              </a:solidFill>
              <a:latin typeface="Nunito Bold Italics"/>
              <a:ea typeface="Nunito Bold Italics"/>
              <a:cs typeface="Nunito Bold Italics"/>
              <a:sym typeface="Nunito Bold Italics"/>
            </a:endParaRPr>
          </a:p>
        </p:txBody>
      </p:sp>
      <p:sp>
        <p:nvSpPr>
          <p:cNvPr id="23" name="TextBox 23"/>
          <p:cNvSpPr txBox="1"/>
          <p:nvPr/>
        </p:nvSpPr>
        <p:spPr>
          <a:xfrm>
            <a:off x="2369997" y="7279723"/>
            <a:ext cx="1154401" cy="1166986"/>
          </a:xfrm>
          <a:prstGeom prst="rect">
            <a:avLst/>
          </a:prstGeom>
        </p:spPr>
        <p:txBody>
          <a:bodyPr wrap="square" lIns="0" tIns="0" rIns="0" bIns="0" rtlCol="0" anchor="t">
            <a:spAutoFit/>
          </a:bodyPr>
          <a:lstStyle/>
          <a:p>
            <a:pPr algn="ctr">
              <a:lnSpc>
                <a:spcPts val="9100"/>
              </a:lnSpc>
            </a:pPr>
            <a:r>
              <a:rPr lang="en-US" sz="6500" b="1" i="1">
                <a:solidFill>
                  <a:srgbClr val="F8F0E1"/>
                </a:solidFill>
                <a:latin typeface="Nunito Bold Italics"/>
                <a:ea typeface="Nunito Bold Italics"/>
                <a:cs typeface="Nunito Bold Italics"/>
                <a:sym typeface="Nunito Bold Italics"/>
              </a:rPr>
              <a:t>0</a:t>
            </a:r>
            <a:r>
              <a:rPr lang="id-ID" sz="6500" b="1" i="1">
                <a:solidFill>
                  <a:srgbClr val="F8F0E1"/>
                </a:solidFill>
                <a:latin typeface="Nunito Bold Italics"/>
                <a:ea typeface="Nunito Bold Italics"/>
                <a:cs typeface="Nunito Bold Italics"/>
                <a:sym typeface="Nunito Bold Italics"/>
              </a:rPr>
              <a:t>2</a:t>
            </a:r>
            <a:endParaRPr lang="en-US" sz="6500" b="1" i="1">
              <a:solidFill>
                <a:srgbClr val="F8F0E1"/>
              </a:solidFill>
              <a:latin typeface="Nunito Bold Italics"/>
              <a:ea typeface="Nunito Bold Italics"/>
              <a:cs typeface="Nunito Bold Italics"/>
              <a:sym typeface="Nunito Bold Italics"/>
            </a:endParaRPr>
          </a:p>
        </p:txBody>
      </p:sp>
      <p:grpSp>
        <p:nvGrpSpPr>
          <p:cNvPr id="31" name="Group 15"/>
          <p:cNvGrpSpPr/>
          <p:nvPr/>
        </p:nvGrpSpPr>
        <p:grpSpPr>
          <a:xfrm>
            <a:off x="783088" y="582943"/>
            <a:ext cx="7650670" cy="891513"/>
            <a:chOff x="0" y="0"/>
            <a:chExt cx="3487590" cy="406400"/>
          </a:xfrm>
        </p:grpSpPr>
        <p:sp>
          <p:nvSpPr>
            <p:cNvPr id="32" name="Freeform 1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3" name="TextBox 1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4" name="Group 18"/>
          <p:cNvGrpSpPr/>
          <p:nvPr/>
        </p:nvGrpSpPr>
        <p:grpSpPr>
          <a:xfrm>
            <a:off x="11193108" y="582943"/>
            <a:ext cx="6311804" cy="928612"/>
            <a:chOff x="0" y="0"/>
            <a:chExt cx="2762314" cy="406400"/>
          </a:xfrm>
        </p:grpSpPr>
        <p:sp>
          <p:nvSpPr>
            <p:cNvPr id="35" name="Freeform 1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6" name="TextBox 2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37" name="AutoShape 2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38" name="Freeform 2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9" name="Freeform 2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0" name="TextBox 24"/>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41" name="TextBox 25"/>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grpSp>
        <p:nvGrpSpPr>
          <p:cNvPr id="52" name="Group 9"/>
          <p:cNvGrpSpPr/>
          <p:nvPr/>
        </p:nvGrpSpPr>
        <p:grpSpPr>
          <a:xfrm>
            <a:off x="9784901" y="3629390"/>
            <a:ext cx="1793425" cy="1762544"/>
            <a:chOff x="0" y="0"/>
            <a:chExt cx="660400" cy="652710"/>
          </a:xfrm>
        </p:grpSpPr>
        <p:sp>
          <p:nvSpPr>
            <p:cNvPr id="53" name="Freeform 10"/>
            <p:cNvSpPr/>
            <p:nvPr/>
          </p:nvSpPr>
          <p:spPr>
            <a:xfrm>
              <a:off x="0" y="0"/>
              <a:ext cx="660400" cy="652710"/>
            </a:xfrm>
            <a:custGeom>
              <a:avLst/>
              <a:gdLst/>
              <a:ahLst/>
              <a:cxnLst/>
              <a:rect l="l" t="t" r="r" b="b"/>
              <a:pathLst>
                <a:path w="660400" h="652710">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4946"/>
                  </a:cubicBezTo>
                  <a:lnTo>
                    <a:pt x="660400" y="555571"/>
                  </a:lnTo>
                  <a:cubicBezTo>
                    <a:pt x="660400" y="609219"/>
                    <a:pt x="616909" y="652710"/>
                    <a:pt x="563261" y="652710"/>
                  </a:cubicBezTo>
                  <a:lnTo>
                    <a:pt x="97139" y="652710"/>
                  </a:lnTo>
                  <a:cubicBezTo>
                    <a:pt x="43491" y="652710"/>
                    <a:pt x="0" y="609219"/>
                    <a:pt x="0" y="555571"/>
                  </a:cubicBezTo>
                  <a:lnTo>
                    <a:pt x="0" y="325189"/>
                  </a:lnTo>
                  <a:cubicBezTo>
                    <a:pt x="1782" y="185660"/>
                    <a:pt x="93019" y="64045"/>
                    <a:pt x="220252" y="19070"/>
                  </a:cubicBezTo>
                  <a:lnTo>
                    <a:pt x="220252" y="19070"/>
                  </a:lnTo>
                  <a:close/>
                </a:path>
              </a:pathLst>
            </a:custGeom>
            <a:solidFill>
              <a:srgbClr val="194281"/>
            </a:solidFill>
          </p:spPr>
        </p:sp>
        <p:sp>
          <p:nvSpPr>
            <p:cNvPr id="54" name="TextBox 11"/>
            <p:cNvSpPr txBox="1"/>
            <p:nvPr/>
          </p:nvSpPr>
          <p:spPr>
            <a:xfrm>
              <a:off x="0" y="88900"/>
              <a:ext cx="660400" cy="563810"/>
            </a:xfrm>
            <a:prstGeom prst="rect">
              <a:avLst/>
            </a:prstGeom>
          </p:spPr>
          <p:txBody>
            <a:bodyPr lIns="50800" tIns="50800" rIns="50800" bIns="50800" rtlCol="0" anchor="ctr"/>
            <a:lstStyle/>
            <a:p>
              <a:pPr algn="ctr">
                <a:lnSpc>
                  <a:spcPts val="2659"/>
                </a:lnSpc>
              </a:pPr>
              <a:endParaRPr/>
            </a:p>
          </p:txBody>
        </p:sp>
      </p:grpSp>
      <p:grpSp>
        <p:nvGrpSpPr>
          <p:cNvPr id="55" name="Group 12"/>
          <p:cNvGrpSpPr/>
          <p:nvPr/>
        </p:nvGrpSpPr>
        <p:grpSpPr>
          <a:xfrm>
            <a:off x="9784901" y="6790200"/>
            <a:ext cx="1793425" cy="1762544"/>
            <a:chOff x="0" y="0"/>
            <a:chExt cx="660400" cy="652710"/>
          </a:xfrm>
        </p:grpSpPr>
        <p:sp>
          <p:nvSpPr>
            <p:cNvPr id="56" name="Freeform 13"/>
            <p:cNvSpPr/>
            <p:nvPr/>
          </p:nvSpPr>
          <p:spPr>
            <a:xfrm>
              <a:off x="0" y="0"/>
              <a:ext cx="660400" cy="652710"/>
            </a:xfrm>
            <a:custGeom>
              <a:avLst/>
              <a:gdLst/>
              <a:ahLst/>
              <a:cxnLst/>
              <a:rect l="l" t="t" r="r" b="b"/>
              <a:pathLst>
                <a:path w="660400" h="652710">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4946"/>
                  </a:cubicBezTo>
                  <a:lnTo>
                    <a:pt x="660400" y="555571"/>
                  </a:lnTo>
                  <a:cubicBezTo>
                    <a:pt x="660400" y="609219"/>
                    <a:pt x="616909" y="652710"/>
                    <a:pt x="563261" y="652710"/>
                  </a:cubicBezTo>
                  <a:lnTo>
                    <a:pt x="97139" y="652710"/>
                  </a:lnTo>
                  <a:cubicBezTo>
                    <a:pt x="43491" y="652710"/>
                    <a:pt x="0" y="609219"/>
                    <a:pt x="0" y="555571"/>
                  </a:cubicBezTo>
                  <a:lnTo>
                    <a:pt x="0" y="325189"/>
                  </a:lnTo>
                  <a:cubicBezTo>
                    <a:pt x="1782" y="185660"/>
                    <a:pt x="93019" y="64045"/>
                    <a:pt x="220252" y="19070"/>
                  </a:cubicBezTo>
                  <a:lnTo>
                    <a:pt x="220252" y="19070"/>
                  </a:lnTo>
                  <a:close/>
                </a:path>
              </a:pathLst>
            </a:custGeom>
            <a:solidFill>
              <a:srgbClr val="194281"/>
            </a:solidFill>
          </p:spPr>
        </p:sp>
        <p:sp>
          <p:nvSpPr>
            <p:cNvPr id="57" name="TextBox 14"/>
            <p:cNvSpPr txBox="1"/>
            <p:nvPr/>
          </p:nvSpPr>
          <p:spPr>
            <a:xfrm>
              <a:off x="0" y="88900"/>
              <a:ext cx="660400" cy="563810"/>
            </a:xfrm>
            <a:prstGeom prst="rect">
              <a:avLst/>
            </a:prstGeom>
          </p:spPr>
          <p:txBody>
            <a:bodyPr lIns="50800" tIns="50800" rIns="50800" bIns="50800" rtlCol="0" anchor="ctr"/>
            <a:lstStyle/>
            <a:p>
              <a:pPr algn="ctr">
                <a:lnSpc>
                  <a:spcPts val="2659"/>
                </a:lnSpc>
              </a:pPr>
              <a:endParaRPr/>
            </a:p>
          </p:txBody>
        </p:sp>
      </p:grpSp>
      <p:sp>
        <p:nvSpPr>
          <p:cNvPr id="58" name="TextBox 16"/>
          <p:cNvSpPr txBox="1"/>
          <p:nvPr/>
        </p:nvSpPr>
        <p:spPr>
          <a:xfrm>
            <a:off x="11756056" y="3743313"/>
            <a:ext cx="5178409" cy="1500411"/>
          </a:xfrm>
          <a:prstGeom prst="rect">
            <a:avLst/>
          </a:prstGeom>
        </p:spPr>
        <p:txBody>
          <a:bodyPr lIns="0" tIns="0" rIns="0" bIns="0" rtlCol="0" anchor="t">
            <a:spAutoFit/>
          </a:bodyPr>
          <a:lstStyle/>
          <a:p>
            <a:pPr algn="just">
              <a:lnSpc>
                <a:spcPts val="3900"/>
              </a:lnSpc>
            </a:pPr>
            <a:r>
              <a:rPr lang="en-US" sz="3000">
                <a:solidFill>
                  <a:srgbClr val="000000"/>
                </a:solidFill>
                <a:latin typeface="Nunito"/>
                <a:ea typeface="Nunito"/>
                <a:cs typeface="Nunito"/>
                <a:sym typeface="Nunito"/>
              </a:rPr>
              <a:t>Cadangan (Reserves)</a:t>
            </a:r>
            <a:r>
              <a:rPr lang="id-ID" sz="3000">
                <a:solidFill>
                  <a:srgbClr val="000000"/>
                </a:solidFill>
                <a:latin typeface="Nunito"/>
                <a:ea typeface="Nunito"/>
                <a:cs typeface="Nunito"/>
                <a:sym typeface="Nunito"/>
              </a:rPr>
              <a:t> :</a:t>
            </a:r>
          </a:p>
          <a:p>
            <a:pPr algn="just">
              <a:lnSpc>
                <a:spcPts val="3900"/>
              </a:lnSpc>
            </a:pPr>
            <a:r>
              <a:rPr lang="fi-FI" sz="3000">
                <a:solidFill>
                  <a:srgbClr val="000000"/>
                </a:solidFill>
                <a:latin typeface="Nunito"/>
                <a:ea typeface="Nunito"/>
                <a:cs typeface="Nunito"/>
                <a:sym typeface="Nunito"/>
              </a:rPr>
              <a:t>Dana yang disisihkan untuk tujuan tertentu.</a:t>
            </a:r>
            <a:endParaRPr lang="en-US" sz="3000">
              <a:solidFill>
                <a:srgbClr val="000000"/>
              </a:solidFill>
              <a:latin typeface="Nunito"/>
              <a:ea typeface="Nunito"/>
              <a:cs typeface="Nunito"/>
              <a:sym typeface="Nunito"/>
            </a:endParaRPr>
          </a:p>
        </p:txBody>
      </p:sp>
      <p:sp>
        <p:nvSpPr>
          <p:cNvPr id="59" name="TextBox 18"/>
          <p:cNvSpPr txBox="1"/>
          <p:nvPr/>
        </p:nvSpPr>
        <p:spPr>
          <a:xfrm>
            <a:off x="11877468" y="7079362"/>
            <a:ext cx="5621479" cy="1500411"/>
          </a:xfrm>
          <a:prstGeom prst="rect">
            <a:avLst/>
          </a:prstGeom>
        </p:spPr>
        <p:txBody>
          <a:bodyPr wrap="square" lIns="0" tIns="0" rIns="0" bIns="0" rtlCol="0" anchor="t">
            <a:spAutoFit/>
          </a:bodyPr>
          <a:lstStyle/>
          <a:p>
            <a:pPr algn="just">
              <a:lnSpc>
                <a:spcPts val="3900"/>
              </a:lnSpc>
            </a:pPr>
            <a:r>
              <a:rPr lang="en-US" sz="3000">
                <a:solidFill>
                  <a:srgbClr val="000000"/>
                </a:solidFill>
                <a:latin typeface="Nunito"/>
                <a:ea typeface="Nunito"/>
                <a:cs typeface="Nunito"/>
                <a:sym typeface="Nunito"/>
              </a:rPr>
              <a:t>Dana Hibah/Donas</a:t>
            </a:r>
            <a:r>
              <a:rPr lang="id-ID" sz="3000">
                <a:solidFill>
                  <a:srgbClr val="000000"/>
                </a:solidFill>
                <a:latin typeface="Nunito"/>
                <a:ea typeface="Nunito"/>
                <a:cs typeface="Nunito"/>
                <a:sym typeface="Nunito"/>
              </a:rPr>
              <a:t>i : </a:t>
            </a:r>
          </a:p>
          <a:p>
            <a:pPr algn="just">
              <a:lnSpc>
                <a:spcPts val="3900"/>
              </a:lnSpc>
            </a:pPr>
            <a:r>
              <a:rPr lang="en-US" sz="3000">
                <a:solidFill>
                  <a:srgbClr val="000000"/>
                </a:solidFill>
                <a:latin typeface="Nunito"/>
                <a:ea typeface="Nunito"/>
                <a:cs typeface="Nunito"/>
                <a:sym typeface="Nunito"/>
              </a:rPr>
              <a:t>Diperoleh dari pihak luar tanpa kewajiban pengembalian.</a:t>
            </a:r>
          </a:p>
        </p:txBody>
      </p:sp>
      <p:sp>
        <p:nvSpPr>
          <p:cNvPr id="60" name="TextBox 22"/>
          <p:cNvSpPr txBox="1"/>
          <p:nvPr/>
        </p:nvSpPr>
        <p:spPr>
          <a:xfrm>
            <a:off x="10064699" y="3943132"/>
            <a:ext cx="1154401" cy="1166986"/>
          </a:xfrm>
          <a:prstGeom prst="rect">
            <a:avLst/>
          </a:prstGeom>
        </p:spPr>
        <p:txBody>
          <a:bodyPr wrap="square" lIns="0" tIns="0" rIns="0" bIns="0" rtlCol="0" anchor="t">
            <a:spAutoFit/>
          </a:bodyPr>
          <a:lstStyle/>
          <a:p>
            <a:pPr algn="ctr">
              <a:lnSpc>
                <a:spcPts val="9100"/>
              </a:lnSpc>
            </a:pPr>
            <a:r>
              <a:rPr lang="en-US" sz="6500" b="1" i="1">
                <a:solidFill>
                  <a:srgbClr val="F8F0E1"/>
                </a:solidFill>
                <a:latin typeface="Nunito Bold Italics"/>
                <a:ea typeface="Nunito Bold Italics"/>
                <a:cs typeface="Nunito Bold Italics"/>
                <a:sym typeface="Nunito Bold Italics"/>
              </a:rPr>
              <a:t>0</a:t>
            </a:r>
            <a:r>
              <a:rPr lang="id-ID" sz="6500" b="1" i="1">
                <a:solidFill>
                  <a:srgbClr val="F8F0E1"/>
                </a:solidFill>
                <a:latin typeface="Nunito Bold Italics"/>
                <a:ea typeface="Nunito Bold Italics"/>
                <a:cs typeface="Nunito Bold Italics"/>
                <a:sym typeface="Nunito Bold Italics"/>
              </a:rPr>
              <a:t>3</a:t>
            </a:r>
            <a:endParaRPr lang="en-US" sz="6500" b="1" i="1">
              <a:solidFill>
                <a:srgbClr val="F8F0E1"/>
              </a:solidFill>
              <a:latin typeface="Nunito Bold Italics"/>
              <a:ea typeface="Nunito Bold Italics"/>
              <a:cs typeface="Nunito Bold Italics"/>
              <a:sym typeface="Nunito Bold Italics"/>
            </a:endParaRPr>
          </a:p>
        </p:txBody>
      </p:sp>
      <p:sp>
        <p:nvSpPr>
          <p:cNvPr id="61" name="TextBox 23"/>
          <p:cNvSpPr txBox="1"/>
          <p:nvPr/>
        </p:nvSpPr>
        <p:spPr>
          <a:xfrm>
            <a:off x="10084043" y="7193564"/>
            <a:ext cx="1154401" cy="1166986"/>
          </a:xfrm>
          <a:prstGeom prst="rect">
            <a:avLst/>
          </a:prstGeom>
        </p:spPr>
        <p:txBody>
          <a:bodyPr wrap="square" lIns="0" tIns="0" rIns="0" bIns="0" rtlCol="0" anchor="t">
            <a:spAutoFit/>
          </a:bodyPr>
          <a:lstStyle/>
          <a:p>
            <a:pPr algn="ctr">
              <a:lnSpc>
                <a:spcPts val="9100"/>
              </a:lnSpc>
            </a:pPr>
            <a:r>
              <a:rPr lang="en-US" sz="6500" b="1" i="1">
                <a:solidFill>
                  <a:srgbClr val="F8F0E1"/>
                </a:solidFill>
                <a:latin typeface="Nunito Bold Italics"/>
                <a:ea typeface="Nunito Bold Italics"/>
                <a:cs typeface="Nunito Bold Italics"/>
                <a:sym typeface="Nunito Bold Italics"/>
              </a:rPr>
              <a:t>0</a:t>
            </a:r>
            <a:r>
              <a:rPr lang="id-ID" sz="6500" b="1" i="1">
                <a:solidFill>
                  <a:srgbClr val="F8F0E1"/>
                </a:solidFill>
                <a:latin typeface="Nunito Bold Italics"/>
                <a:ea typeface="Nunito Bold Italics"/>
                <a:cs typeface="Nunito Bold Italics"/>
                <a:sym typeface="Nunito Bold Italics"/>
              </a:rPr>
              <a:t>4</a:t>
            </a:r>
            <a:endParaRPr lang="en-US" sz="6500" b="1" i="1">
              <a:solidFill>
                <a:srgbClr val="F8F0E1"/>
              </a:solidFill>
              <a:latin typeface="Nunito Bold Italics"/>
              <a:ea typeface="Nunito Bold Italics"/>
              <a:cs typeface="Nunito Bold Italics"/>
              <a:sym typeface="Nunito Bold Itali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94281"/>
        </a:solidFill>
        <a:effectLst/>
      </p:bgPr>
    </p:bg>
    <p:spTree>
      <p:nvGrpSpPr>
        <p:cNvPr id="1" name=""/>
        <p:cNvGrpSpPr/>
        <p:nvPr/>
      </p:nvGrpSpPr>
      <p:grpSpPr>
        <a:xfrm>
          <a:off x="0" y="0"/>
          <a:ext cx="0" cy="0"/>
          <a:chOff x="0" y="0"/>
          <a:chExt cx="0" cy="0"/>
        </a:xfrm>
      </p:grpSpPr>
      <p:grpSp>
        <p:nvGrpSpPr>
          <p:cNvPr id="2" name="Group 2"/>
          <p:cNvGrpSpPr/>
          <p:nvPr/>
        </p:nvGrpSpPr>
        <p:grpSpPr>
          <a:xfrm>
            <a:off x="0" y="2344608"/>
            <a:ext cx="18288000" cy="6853665"/>
            <a:chOff x="0" y="0"/>
            <a:chExt cx="4816593" cy="1691293"/>
          </a:xfrm>
        </p:grpSpPr>
        <p:sp>
          <p:nvSpPr>
            <p:cNvPr id="3" name="Freeform 3"/>
            <p:cNvSpPr/>
            <p:nvPr/>
          </p:nvSpPr>
          <p:spPr>
            <a:xfrm>
              <a:off x="0" y="0"/>
              <a:ext cx="4816592" cy="1691293"/>
            </a:xfrm>
            <a:custGeom>
              <a:avLst/>
              <a:gdLst/>
              <a:ahLst/>
              <a:cxnLst/>
              <a:rect l="l" t="t" r="r" b="b"/>
              <a:pathLst>
                <a:path w="4816592" h="1691293">
                  <a:moveTo>
                    <a:pt x="0" y="0"/>
                  </a:moveTo>
                  <a:lnTo>
                    <a:pt x="4816592" y="0"/>
                  </a:lnTo>
                  <a:lnTo>
                    <a:pt x="4816592" y="1691293"/>
                  </a:lnTo>
                  <a:lnTo>
                    <a:pt x="0" y="1691293"/>
                  </a:lnTo>
                  <a:close/>
                </a:path>
              </a:pathLst>
            </a:custGeom>
            <a:solidFill>
              <a:srgbClr val="F8F0E1"/>
            </a:solidFill>
          </p:spPr>
        </p:sp>
        <p:sp>
          <p:nvSpPr>
            <p:cNvPr id="4" name="TextBox 4"/>
            <p:cNvSpPr txBox="1"/>
            <p:nvPr/>
          </p:nvSpPr>
          <p:spPr>
            <a:xfrm>
              <a:off x="0" y="-38100"/>
              <a:ext cx="4816593" cy="1729393"/>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5487194" y="3108921"/>
            <a:ext cx="12560551" cy="5170646"/>
          </a:xfrm>
          <a:prstGeom prst="rect">
            <a:avLst/>
          </a:prstGeom>
        </p:spPr>
        <p:txBody>
          <a:bodyPr wrap="square" lIns="0" tIns="0" rIns="0" bIns="0" rtlCol="0" anchor="t">
            <a:spAutoFit/>
          </a:bodyPr>
          <a:lstStyle/>
          <a:p>
            <a:pPr marL="514350" indent="-514350" algn="just">
              <a:lnSpc>
                <a:spcPct val="150000"/>
              </a:lnSpc>
              <a:buAutoNum type="arabicPeriod"/>
            </a:pPr>
            <a:r>
              <a:rPr lang="en-US" sz="3200">
                <a:solidFill>
                  <a:srgbClr val="000000"/>
                </a:solidFill>
                <a:latin typeface="Nunito"/>
                <a:ea typeface="Nunito"/>
                <a:cs typeface="Nunito"/>
                <a:sym typeface="Nunito"/>
              </a:rPr>
              <a:t>Akuntabilitas</a:t>
            </a:r>
            <a:r>
              <a:rPr lang="id-ID" sz="3200">
                <a:solidFill>
                  <a:srgbClr val="000000"/>
                </a:solidFill>
                <a:latin typeface="Nunito"/>
                <a:ea typeface="Nunito"/>
                <a:cs typeface="Nunito"/>
                <a:sym typeface="Nunito"/>
              </a:rPr>
              <a:t> </a:t>
            </a:r>
            <a:r>
              <a:rPr lang="en-US" sz="3200">
                <a:solidFill>
                  <a:srgbClr val="000000"/>
                </a:solidFill>
                <a:latin typeface="Nunito"/>
                <a:ea typeface="Nunito"/>
                <a:cs typeface="Nunito"/>
                <a:sym typeface="Nunito"/>
              </a:rPr>
              <a:t>: Penggunaan dana harus dapat</a:t>
            </a:r>
            <a:r>
              <a:rPr lang="id-ID" sz="3200">
                <a:solidFill>
                  <a:srgbClr val="000000"/>
                </a:solidFill>
                <a:latin typeface="Nunito"/>
                <a:ea typeface="Nunito"/>
                <a:cs typeface="Nunito"/>
                <a:sym typeface="Nunito"/>
              </a:rPr>
              <a:t> </a:t>
            </a:r>
            <a:r>
              <a:rPr lang="en-US" sz="3200">
                <a:solidFill>
                  <a:srgbClr val="000000"/>
                </a:solidFill>
                <a:latin typeface="Nunito"/>
                <a:ea typeface="Nunito"/>
                <a:cs typeface="Nunito"/>
                <a:sym typeface="Nunito"/>
              </a:rPr>
              <a:t>dipertanggungjawabkan.</a:t>
            </a:r>
            <a:endParaRPr lang="id-ID" sz="3200">
              <a:solidFill>
                <a:srgbClr val="000000"/>
              </a:solidFill>
              <a:latin typeface="Nunito"/>
              <a:ea typeface="Nunito"/>
              <a:cs typeface="Nunito"/>
              <a:sym typeface="Nunito"/>
            </a:endParaRPr>
          </a:p>
          <a:p>
            <a:pPr marL="514350" indent="-514350" algn="just">
              <a:lnSpc>
                <a:spcPct val="150000"/>
              </a:lnSpc>
              <a:buAutoNum type="arabicPeriod"/>
            </a:pPr>
            <a:r>
              <a:rPr lang="en-US" sz="3200">
                <a:solidFill>
                  <a:srgbClr val="000000"/>
                </a:solidFill>
                <a:latin typeface="Nunito"/>
                <a:ea typeface="Nunito"/>
                <a:cs typeface="Nunito"/>
                <a:sym typeface="Nunito"/>
              </a:rPr>
              <a:t>Transparansi</a:t>
            </a:r>
            <a:r>
              <a:rPr lang="id-ID" sz="3200">
                <a:solidFill>
                  <a:srgbClr val="000000"/>
                </a:solidFill>
                <a:latin typeface="Nunito"/>
                <a:ea typeface="Nunito"/>
                <a:cs typeface="Nunito"/>
                <a:sym typeface="Nunito"/>
              </a:rPr>
              <a:t> </a:t>
            </a:r>
            <a:r>
              <a:rPr lang="en-US" sz="3200">
                <a:solidFill>
                  <a:srgbClr val="000000"/>
                </a:solidFill>
                <a:latin typeface="Nunito"/>
                <a:ea typeface="Nunito"/>
                <a:cs typeface="Nunito"/>
                <a:sym typeface="Nunito"/>
              </a:rPr>
              <a:t>: Informasi keuangan terbuka bagi pihak terkait.</a:t>
            </a:r>
            <a:endParaRPr lang="id-ID" sz="3200">
              <a:solidFill>
                <a:srgbClr val="000000"/>
              </a:solidFill>
              <a:latin typeface="Nunito"/>
              <a:ea typeface="Nunito"/>
              <a:cs typeface="Nunito"/>
              <a:sym typeface="Nunito"/>
            </a:endParaRPr>
          </a:p>
          <a:p>
            <a:pPr marL="514350" indent="-514350" algn="just">
              <a:lnSpc>
                <a:spcPct val="150000"/>
              </a:lnSpc>
              <a:buAutoNum type="arabicPeriod"/>
            </a:pPr>
            <a:r>
              <a:rPr lang="en-US" sz="3200">
                <a:solidFill>
                  <a:srgbClr val="000000"/>
                </a:solidFill>
                <a:latin typeface="Nunito"/>
                <a:ea typeface="Nunito"/>
                <a:cs typeface="Nunito"/>
                <a:sym typeface="Nunito"/>
              </a:rPr>
              <a:t>Efisiensi</a:t>
            </a:r>
            <a:r>
              <a:rPr lang="id-ID" sz="3200">
                <a:solidFill>
                  <a:srgbClr val="000000"/>
                </a:solidFill>
                <a:latin typeface="Nunito"/>
                <a:ea typeface="Nunito"/>
                <a:cs typeface="Nunito"/>
                <a:sym typeface="Nunito"/>
              </a:rPr>
              <a:t> </a:t>
            </a:r>
            <a:r>
              <a:rPr lang="en-US" sz="3200">
                <a:solidFill>
                  <a:srgbClr val="000000"/>
                </a:solidFill>
                <a:latin typeface="Nunito"/>
                <a:ea typeface="Nunito"/>
                <a:cs typeface="Nunito"/>
                <a:sym typeface="Nunito"/>
              </a:rPr>
              <a:t>: Penggunaan dana harus sesuai dengan tujuan organisasi.</a:t>
            </a:r>
            <a:endParaRPr lang="id-ID" sz="3200">
              <a:solidFill>
                <a:srgbClr val="000000"/>
              </a:solidFill>
              <a:latin typeface="Nunito"/>
              <a:ea typeface="Nunito"/>
              <a:cs typeface="Nunito"/>
              <a:sym typeface="Nunito"/>
            </a:endParaRPr>
          </a:p>
          <a:p>
            <a:pPr marL="514350" indent="-514350" algn="just">
              <a:lnSpc>
                <a:spcPct val="150000"/>
              </a:lnSpc>
              <a:buAutoNum type="arabicPeriod"/>
            </a:pPr>
            <a:r>
              <a:rPr lang="en-US" sz="3200">
                <a:solidFill>
                  <a:srgbClr val="000000"/>
                </a:solidFill>
                <a:latin typeface="Nunito"/>
                <a:ea typeface="Nunito"/>
                <a:cs typeface="Nunito"/>
                <a:sym typeface="Nunito"/>
              </a:rPr>
              <a:t>Kepatuhan</a:t>
            </a:r>
            <a:r>
              <a:rPr lang="id-ID" sz="3200">
                <a:solidFill>
                  <a:srgbClr val="000000"/>
                </a:solidFill>
                <a:latin typeface="Nunito"/>
                <a:ea typeface="Nunito"/>
                <a:cs typeface="Nunito"/>
                <a:sym typeface="Nunito"/>
              </a:rPr>
              <a:t> </a:t>
            </a:r>
            <a:r>
              <a:rPr lang="en-US" sz="3200">
                <a:solidFill>
                  <a:srgbClr val="000000"/>
                </a:solidFill>
                <a:latin typeface="Nunito"/>
                <a:ea typeface="Nunito"/>
                <a:cs typeface="Nunito"/>
                <a:sym typeface="Nunito"/>
              </a:rPr>
              <a:t>: Mengikuti standar akuntansi dan peraturan yang berlaku.</a:t>
            </a:r>
            <a:endParaRPr lang="en-US" sz="2800">
              <a:solidFill>
                <a:srgbClr val="000000"/>
              </a:solidFill>
              <a:latin typeface="Nunito"/>
              <a:ea typeface="Nunito"/>
              <a:cs typeface="Nunito"/>
              <a:sym typeface="Nunito"/>
            </a:endParaRPr>
          </a:p>
        </p:txBody>
      </p:sp>
      <p:grpSp>
        <p:nvGrpSpPr>
          <p:cNvPr id="9" name="Group 9"/>
          <p:cNvGrpSpPr/>
          <p:nvPr/>
        </p:nvGrpSpPr>
        <p:grpSpPr>
          <a:xfrm>
            <a:off x="783088" y="582943"/>
            <a:ext cx="7650670" cy="891513"/>
            <a:chOff x="0" y="0"/>
            <a:chExt cx="3487590" cy="406400"/>
          </a:xfrm>
        </p:grpSpPr>
        <p:sp>
          <p:nvSpPr>
            <p:cNvPr id="10" name="Freeform 10"/>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1" name="TextBox 11"/>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12" name="Group 12"/>
          <p:cNvGrpSpPr/>
          <p:nvPr/>
        </p:nvGrpSpPr>
        <p:grpSpPr>
          <a:xfrm>
            <a:off x="11193108" y="582943"/>
            <a:ext cx="6311804" cy="891513"/>
            <a:chOff x="0" y="0"/>
            <a:chExt cx="2877263" cy="406400"/>
          </a:xfrm>
        </p:grpSpPr>
        <p:sp>
          <p:nvSpPr>
            <p:cNvPr id="13" name="Freeform 13"/>
            <p:cNvSpPr/>
            <p:nvPr/>
          </p:nvSpPr>
          <p:spPr>
            <a:xfrm>
              <a:off x="0" y="0"/>
              <a:ext cx="2877263" cy="406400"/>
            </a:xfrm>
            <a:custGeom>
              <a:avLst/>
              <a:gdLst/>
              <a:ahLst/>
              <a:cxnLst/>
              <a:rect l="l" t="t" r="r" b="b"/>
              <a:pathLst>
                <a:path w="2877263" h="406400">
                  <a:moveTo>
                    <a:pt x="2674063" y="0"/>
                  </a:moveTo>
                  <a:cubicBezTo>
                    <a:pt x="2786287" y="0"/>
                    <a:pt x="2877263" y="90976"/>
                    <a:pt x="2877263" y="203200"/>
                  </a:cubicBezTo>
                  <a:cubicBezTo>
                    <a:pt x="2877263" y="315424"/>
                    <a:pt x="2786287" y="406400"/>
                    <a:pt x="2674063"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4" name="TextBox 14"/>
            <p:cNvSpPr txBox="1"/>
            <p:nvPr/>
          </p:nvSpPr>
          <p:spPr>
            <a:xfrm>
              <a:off x="0" y="-38100"/>
              <a:ext cx="2877263" cy="444500"/>
            </a:xfrm>
            <a:prstGeom prst="rect">
              <a:avLst/>
            </a:prstGeom>
          </p:spPr>
          <p:txBody>
            <a:bodyPr lIns="50800" tIns="50800" rIns="50800" bIns="50800" rtlCol="0" anchor="ctr"/>
            <a:lstStyle/>
            <a:p>
              <a:pPr algn="ctr">
                <a:lnSpc>
                  <a:spcPts val="2659"/>
                </a:lnSpc>
              </a:pPr>
              <a:endParaRPr/>
            </a:p>
          </p:txBody>
        </p:sp>
      </p:grpSp>
      <p:sp>
        <p:nvSpPr>
          <p:cNvPr id="15" name="AutoShape 15"/>
          <p:cNvSpPr/>
          <p:nvPr/>
        </p:nvSpPr>
        <p:spPr>
          <a:xfrm>
            <a:off x="8433758" y="1028700"/>
            <a:ext cx="2758905" cy="0"/>
          </a:xfrm>
          <a:prstGeom prst="line">
            <a:avLst/>
          </a:prstGeom>
          <a:ln w="28575" cap="flat">
            <a:solidFill>
              <a:srgbClr val="F8F0E1"/>
            </a:solidFill>
            <a:prstDash val="solid"/>
            <a:headEnd type="none" w="sm" len="sm"/>
            <a:tailEnd type="none" w="sm" len="sm"/>
          </a:ln>
        </p:spPr>
      </p:sp>
      <p:sp>
        <p:nvSpPr>
          <p:cNvPr id="16" name="Freeform 16"/>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7" name="Freeform 17"/>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18" name="Group 18"/>
          <p:cNvGrpSpPr/>
          <p:nvPr/>
        </p:nvGrpSpPr>
        <p:grpSpPr>
          <a:xfrm>
            <a:off x="16084934" y="9248596"/>
            <a:ext cx="1419978" cy="1202118"/>
            <a:chOff x="0" y="0"/>
            <a:chExt cx="660400" cy="559078"/>
          </a:xfrm>
        </p:grpSpPr>
        <p:sp>
          <p:nvSpPr>
            <p:cNvPr id="19" name="Freeform 19"/>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cap="sq">
              <a:noFill/>
              <a:prstDash val="solid"/>
              <a:miter/>
            </a:ln>
          </p:spPr>
        </p:sp>
        <p:sp>
          <p:nvSpPr>
            <p:cNvPr id="20" name="TextBox 20"/>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700605" y="3382962"/>
            <a:ext cx="4497381" cy="3500958"/>
          </a:xfrm>
          <a:prstGeom prst="rect">
            <a:avLst/>
          </a:prstGeom>
        </p:spPr>
        <p:txBody>
          <a:bodyPr lIns="0" tIns="0" rIns="0" bIns="0" rtlCol="0" anchor="t">
            <a:spAutoFit/>
          </a:bodyPr>
          <a:lstStyle/>
          <a:p>
            <a:pPr>
              <a:lnSpc>
                <a:spcPts val="9099"/>
              </a:lnSpc>
            </a:pPr>
            <a:r>
              <a:rPr lang="en-US" sz="6000" b="1" i="1">
                <a:solidFill>
                  <a:srgbClr val="194281"/>
                </a:solidFill>
                <a:latin typeface="Roboto Bold Italics"/>
                <a:ea typeface="Roboto Bold Italics"/>
                <a:cs typeface="Roboto Bold Italics"/>
                <a:sym typeface="Roboto Bold Italics"/>
              </a:rPr>
              <a:t>Prinsip Pengelolaan Ekuitas Dana</a:t>
            </a:r>
          </a:p>
        </p:txBody>
      </p:sp>
      <p:sp>
        <p:nvSpPr>
          <p:cNvPr id="22" name="TextBox 2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F8F0E1"/>
                </a:solidFill>
                <a:latin typeface="Nunito Bold Italics"/>
                <a:ea typeface="Nunito Bold Italics"/>
                <a:cs typeface="Nunito Bold Italics"/>
                <a:sym typeface="Nunito Bold Italics"/>
              </a:rPr>
              <a:t>UNIVERSITAS JAYABAYA</a:t>
            </a:r>
          </a:p>
        </p:txBody>
      </p:sp>
      <p:sp>
        <p:nvSpPr>
          <p:cNvPr id="23" name="TextBox 23"/>
          <p:cNvSpPr txBox="1"/>
          <p:nvPr/>
        </p:nvSpPr>
        <p:spPr>
          <a:xfrm>
            <a:off x="11653991" y="766731"/>
            <a:ext cx="5390038" cy="422275"/>
          </a:xfrm>
          <a:prstGeom prst="rect">
            <a:avLst/>
          </a:prstGeom>
        </p:spPr>
        <p:txBody>
          <a:bodyPr lIns="0" tIns="0" rIns="0" bIns="0" rtlCol="0" anchor="t">
            <a:spAutoFit/>
          </a:bodyPr>
          <a:lstStyle/>
          <a:p>
            <a:pPr algn="ctr">
              <a:lnSpc>
                <a:spcPts val="3499"/>
              </a:lnSpc>
            </a:pPr>
            <a:r>
              <a:rPr lang="en-US" sz="2499" b="1" i="1" spc="174">
                <a:solidFill>
                  <a:srgbClr val="F8F0E1"/>
                </a:solidFill>
                <a:latin typeface="Nunito Bold Italics"/>
                <a:ea typeface="Nunito Bold Italics"/>
                <a:cs typeface="Nunito Bold Italics"/>
                <a:sym typeface="Nunito Bold Italics"/>
              </a:rPr>
              <a:t>AKUNTANSI SEKTOR PUBLIK</a:t>
            </a: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21</a:t>
            </a:r>
            <a:endParaRPr lang="en-US" sz="3200" b="1" i="1">
              <a:solidFill>
                <a:srgbClr val="194281"/>
              </a:solidFill>
              <a:latin typeface="Nunito Bold Italics"/>
              <a:ea typeface="Nunito Bold Italics"/>
              <a:cs typeface="Nunito Bold Italics"/>
              <a:sym typeface="Nunito Bold Italics"/>
            </a:endParaRPr>
          </a:p>
        </p:txBody>
      </p:sp>
      <p:sp>
        <p:nvSpPr>
          <p:cNvPr id="25" name="AutoShape 25"/>
          <p:cNvSpPr/>
          <p:nvPr/>
        </p:nvSpPr>
        <p:spPr>
          <a:xfrm>
            <a:off x="5246942" y="2609973"/>
            <a:ext cx="0" cy="5908681"/>
          </a:xfrm>
          <a:prstGeom prst="line">
            <a:avLst/>
          </a:prstGeom>
          <a:ln w="28575" cap="flat">
            <a:solidFill>
              <a:srgbClr val="194281"/>
            </a:solidFill>
            <a:prstDash val="solid"/>
            <a:headEnd type="diamond" w="lg" len="lg"/>
            <a:tailEnd type="diamond" w="lg" len="lg"/>
          </a:ln>
        </p:spPr>
      </p:sp>
    </p:spTree>
    <p:extLst>
      <p:ext uri="{BB962C8B-B14F-4D97-AF65-F5344CB8AC3E}">
        <p14:creationId xmlns:p14="http://schemas.microsoft.com/office/powerpoint/2010/main" val="3375514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94281"/>
        </a:solidFill>
        <a:effectLst/>
      </p:bgPr>
    </p:bg>
    <p:spTree>
      <p:nvGrpSpPr>
        <p:cNvPr id="1" name=""/>
        <p:cNvGrpSpPr/>
        <p:nvPr/>
      </p:nvGrpSpPr>
      <p:grpSpPr>
        <a:xfrm>
          <a:off x="0" y="0"/>
          <a:ext cx="0" cy="0"/>
          <a:chOff x="0" y="0"/>
          <a:chExt cx="0" cy="0"/>
        </a:xfrm>
      </p:grpSpPr>
      <p:sp>
        <p:nvSpPr>
          <p:cNvPr id="2" name="AutoShape 2"/>
          <p:cNvSpPr/>
          <p:nvPr/>
        </p:nvSpPr>
        <p:spPr>
          <a:xfrm flipV="1">
            <a:off x="-495076" y="9825843"/>
            <a:ext cx="19278152" cy="9525"/>
          </a:xfrm>
          <a:prstGeom prst="line">
            <a:avLst/>
          </a:prstGeom>
          <a:ln w="28575" cap="flat">
            <a:solidFill>
              <a:srgbClr val="F8F0E1"/>
            </a:solidFill>
            <a:prstDash val="solid"/>
            <a:headEnd type="none" w="sm" len="sm"/>
            <a:tailEnd type="none" w="sm" len="sm"/>
          </a:ln>
        </p:spPr>
      </p:sp>
      <p:sp>
        <p:nvSpPr>
          <p:cNvPr id="3" name="AutoShape 3"/>
          <p:cNvSpPr/>
          <p:nvPr/>
        </p:nvSpPr>
        <p:spPr>
          <a:xfrm flipV="1">
            <a:off x="-392552" y="9980119"/>
            <a:ext cx="19278152" cy="9525"/>
          </a:xfrm>
          <a:prstGeom prst="line">
            <a:avLst/>
          </a:prstGeom>
          <a:ln w="28575" cap="flat">
            <a:solidFill>
              <a:srgbClr val="F8F0E1"/>
            </a:solidFill>
            <a:prstDash val="solid"/>
            <a:headEnd type="none" w="sm" len="sm"/>
            <a:tailEnd type="none" w="sm" len="sm"/>
          </a:ln>
        </p:spPr>
      </p:sp>
      <p:grpSp>
        <p:nvGrpSpPr>
          <p:cNvPr id="4" name="Group 4"/>
          <p:cNvGrpSpPr/>
          <p:nvPr/>
        </p:nvGrpSpPr>
        <p:grpSpPr>
          <a:xfrm>
            <a:off x="16084934" y="9248596"/>
            <a:ext cx="1419978" cy="1202118"/>
            <a:chOff x="0" y="0"/>
            <a:chExt cx="660400" cy="559078"/>
          </a:xfrm>
        </p:grpSpPr>
        <p:sp>
          <p:nvSpPr>
            <p:cNvPr id="5" name="Freeform 5"/>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cap="sq">
              <a:noFill/>
              <a:prstDash val="solid"/>
              <a:miter/>
            </a:ln>
          </p:spPr>
        </p:sp>
        <p:sp>
          <p:nvSpPr>
            <p:cNvPr id="6" name="TextBox 6"/>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7" name="AutoShape 7"/>
          <p:cNvSpPr/>
          <p:nvPr/>
        </p:nvSpPr>
        <p:spPr>
          <a:xfrm>
            <a:off x="783088" y="4651648"/>
            <a:ext cx="6492240" cy="0"/>
          </a:xfrm>
          <a:prstGeom prst="line">
            <a:avLst/>
          </a:prstGeom>
          <a:ln w="28575" cap="flat">
            <a:solidFill>
              <a:srgbClr val="F8F0E1"/>
            </a:solidFill>
            <a:prstDash val="solid"/>
            <a:headEnd type="diamond" w="lg" len="lg"/>
            <a:tailEnd type="none" w="sm" len="sm"/>
          </a:ln>
        </p:spPr>
      </p:sp>
      <p:grpSp>
        <p:nvGrpSpPr>
          <p:cNvPr id="8" name="Group 8"/>
          <p:cNvGrpSpPr/>
          <p:nvPr/>
        </p:nvGrpSpPr>
        <p:grpSpPr>
          <a:xfrm>
            <a:off x="4608423" y="2527672"/>
            <a:ext cx="14565253" cy="6994418"/>
            <a:chOff x="0" y="0"/>
            <a:chExt cx="3836116" cy="1842151"/>
          </a:xfrm>
        </p:grpSpPr>
        <p:sp>
          <p:nvSpPr>
            <p:cNvPr id="9" name="Freeform 9"/>
            <p:cNvSpPr/>
            <p:nvPr/>
          </p:nvSpPr>
          <p:spPr>
            <a:xfrm>
              <a:off x="0" y="0"/>
              <a:ext cx="3836116" cy="1842151"/>
            </a:xfrm>
            <a:custGeom>
              <a:avLst/>
              <a:gdLst/>
              <a:ahLst/>
              <a:cxnLst/>
              <a:rect l="l" t="t" r="r" b="b"/>
              <a:pathLst>
                <a:path w="3836116" h="1842151">
                  <a:moveTo>
                    <a:pt x="15946" y="0"/>
                  </a:moveTo>
                  <a:lnTo>
                    <a:pt x="3820170" y="0"/>
                  </a:lnTo>
                  <a:cubicBezTo>
                    <a:pt x="3828977" y="0"/>
                    <a:pt x="3836116" y="7139"/>
                    <a:pt x="3836116" y="15946"/>
                  </a:cubicBezTo>
                  <a:lnTo>
                    <a:pt x="3836116" y="1826205"/>
                  </a:lnTo>
                  <a:cubicBezTo>
                    <a:pt x="3836116" y="1830434"/>
                    <a:pt x="3834436" y="1834490"/>
                    <a:pt x="3831446" y="1837481"/>
                  </a:cubicBezTo>
                  <a:cubicBezTo>
                    <a:pt x="3828455" y="1840471"/>
                    <a:pt x="3824400" y="1842151"/>
                    <a:pt x="3820170" y="1842151"/>
                  </a:cubicBezTo>
                  <a:lnTo>
                    <a:pt x="15946" y="1842151"/>
                  </a:lnTo>
                  <a:cubicBezTo>
                    <a:pt x="11717" y="1842151"/>
                    <a:pt x="7661" y="1840471"/>
                    <a:pt x="4670" y="1837481"/>
                  </a:cubicBezTo>
                  <a:cubicBezTo>
                    <a:pt x="1680" y="1834490"/>
                    <a:pt x="0" y="1830434"/>
                    <a:pt x="0" y="1826205"/>
                  </a:cubicBezTo>
                  <a:lnTo>
                    <a:pt x="0" y="15946"/>
                  </a:lnTo>
                  <a:cubicBezTo>
                    <a:pt x="0" y="11717"/>
                    <a:pt x="1680" y="7661"/>
                    <a:pt x="4670" y="4670"/>
                  </a:cubicBezTo>
                  <a:cubicBezTo>
                    <a:pt x="7661" y="1680"/>
                    <a:pt x="11717" y="0"/>
                    <a:pt x="15946" y="0"/>
                  </a:cubicBezTo>
                  <a:close/>
                </a:path>
              </a:pathLst>
            </a:custGeom>
            <a:solidFill>
              <a:srgbClr val="F8F0E1"/>
            </a:solidFill>
          </p:spPr>
        </p:sp>
        <p:sp>
          <p:nvSpPr>
            <p:cNvPr id="10" name="TextBox 10"/>
            <p:cNvSpPr txBox="1"/>
            <p:nvPr/>
          </p:nvSpPr>
          <p:spPr>
            <a:xfrm>
              <a:off x="0" y="-38100"/>
              <a:ext cx="3836116" cy="1880251"/>
            </a:xfrm>
            <a:prstGeom prst="rect">
              <a:avLst/>
            </a:prstGeom>
          </p:spPr>
          <p:txBody>
            <a:bodyPr lIns="50800" tIns="50800" rIns="50800" bIns="50800" rtlCol="0" anchor="ctr"/>
            <a:lstStyle/>
            <a:p>
              <a:pPr algn="ctr">
                <a:lnSpc>
                  <a:spcPts val="2659"/>
                </a:lnSpc>
              </a:pPr>
              <a:endParaRPr/>
            </a:p>
          </p:txBody>
        </p:sp>
      </p:grpSp>
      <p:sp>
        <p:nvSpPr>
          <p:cNvPr id="11" name="TextBox 11"/>
          <p:cNvSpPr txBox="1"/>
          <p:nvPr/>
        </p:nvSpPr>
        <p:spPr>
          <a:xfrm>
            <a:off x="4953000" y="2786110"/>
            <a:ext cx="12865143" cy="6295954"/>
          </a:xfrm>
          <a:prstGeom prst="rect">
            <a:avLst/>
          </a:prstGeom>
        </p:spPr>
        <p:txBody>
          <a:bodyPr lIns="0" tIns="0" rIns="0" bIns="0" rtlCol="0" anchor="t">
            <a:spAutoFit/>
          </a:bodyPr>
          <a:lstStyle/>
          <a:p>
            <a:pPr algn="just">
              <a:lnSpc>
                <a:spcPts val="4480"/>
              </a:lnSpc>
            </a:pPr>
            <a:r>
              <a:rPr lang="id-ID" sz="2400">
                <a:solidFill>
                  <a:srgbClr val="000000"/>
                </a:solidFill>
                <a:latin typeface="Nunito"/>
                <a:ea typeface="Nunito"/>
                <a:cs typeface="Nunito"/>
                <a:sym typeface="Nunito"/>
              </a:rPr>
              <a:t>Pengelolaan investasi, aset, liabilitas, dan ekuitas dana berperan penting dalam menjaga stabilitas serta efektivitas keuangan organisasi.</a:t>
            </a:r>
          </a:p>
          <a:p>
            <a:pPr marL="457200" indent="-457200" algn="just">
              <a:lnSpc>
                <a:spcPts val="4480"/>
              </a:lnSpc>
              <a:buFont typeface="Arial" panose="020B0604020202020204" pitchFamily="34" charset="0"/>
              <a:buChar char="•"/>
            </a:pPr>
            <a:r>
              <a:rPr lang="id-ID" sz="2400">
                <a:solidFill>
                  <a:srgbClr val="000000"/>
                </a:solidFill>
                <a:latin typeface="Nunito"/>
                <a:ea typeface="Nunito"/>
                <a:cs typeface="Nunito"/>
                <a:sym typeface="Nunito"/>
              </a:rPr>
              <a:t>Investasi bertujuan memperoleh keuntungan masa depan dan meningkatkan kesejahteraan finansial.</a:t>
            </a:r>
          </a:p>
          <a:p>
            <a:pPr marL="457200" indent="-457200" algn="just">
              <a:lnSpc>
                <a:spcPts val="4480"/>
              </a:lnSpc>
              <a:buFont typeface="Arial" panose="020B0604020202020204" pitchFamily="34" charset="0"/>
              <a:buChar char="•"/>
            </a:pPr>
            <a:r>
              <a:rPr lang="id-ID" sz="2400">
                <a:solidFill>
                  <a:srgbClr val="000000"/>
                </a:solidFill>
                <a:latin typeface="Nunito"/>
                <a:ea typeface="Nunito"/>
                <a:cs typeface="Nunito"/>
                <a:sym typeface="Nunito"/>
              </a:rPr>
              <a:t>Aset perlu dikelola agar digunakan secara efisien, bernilai ekonomis, dan mendukung tujuan organisasi.</a:t>
            </a:r>
          </a:p>
          <a:p>
            <a:pPr marL="457200" indent="-457200" algn="just">
              <a:lnSpc>
                <a:spcPts val="4480"/>
              </a:lnSpc>
              <a:buFont typeface="Arial" panose="020B0604020202020204" pitchFamily="34" charset="0"/>
              <a:buChar char="•"/>
            </a:pPr>
            <a:r>
              <a:rPr lang="id-ID" sz="2400">
                <a:solidFill>
                  <a:srgbClr val="000000"/>
                </a:solidFill>
                <a:latin typeface="Nunito"/>
                <a:ea typeface="Nunito"/>
                <a:cs typeface="Nunito"/>
                <a:sym typeface="Nunito"/>
              </a:rPr>
              <a:t>Liabilitas harus diatur dengan seimbang agar kewajiban dapat dipenuhi tanpa mengganggu profitabilitas.</a:t>
            </a:r>
          </a:p>
          <a:p>
            <a:pPr marL="457200" indent="-457200" algn="just">
              <a:lnSpc>
                <a:spcPts val="4480"/>
              </a:lnSpc>
              <a:buFont typeface="Arial" panose="020B0604020202020204" pitchFamily="34" charset="0"/>
              <a:buChar char="•"/>
            </a:pPr>
            <a:r>
              <a:rPr lang="id-ID" sz="2400">
                <a:solidFill>
                  <a:srgbClr val="000000"/>
                </a:solidFill>
                <a:latin typeface="Nunito"/>
                <a:ea typeface="Nunito"/>
                <a:cs typeface="Nunito"/>
                <a:sym typeface="Nunito"/>
              </a:rPr>
              <a:t>Ekuitas dana dikelola secara transparan dan akuntabel untuk menjaga stabilitas modal serta kepercayaan pihak terkait.Secara keseluruhan, pengelolaan keempat unsur ini menciptakan keuangan yang sehat, efisien, dan berkelanjutan bagi organisasi.</a:t>
            </a:r>
            <a:endParaRPr lang="en-US" sz="2400">
              <a:solidFill>
                <a:srgbClr val="000000"/>
              </a:solidFill>
              <a:latin typeface="Nunito"/>
              <a:ea typeface="Nunito"/>
              <a:cs typeface="Nunito"/>
              <a:sym typeface="Nunito"/>
            </a:endParaRPr>
          </a:p>
        </p:txBody>
      </p:sp>
      <p:sp>
        <p:nvSpPr>
          <p:cNvPr id="12" name="TextBox 12"/>
          <p:cNvSpPr txBox="1"/>
          <p:nvPr/>
        </p:nvSpPr>
        <p:spPr>
          <a:xfrm>
            <a:off x="1006866" y="3458971"/>
            <a:ext cx="5275416" cy="863599"/>
          </a:xfrm>
          <a:prstGeom prst="rect">
            <a:avLst/>
          </a:prstGeom>
        </p:spPr>
        <p:txBody>
          <a:bodyPr lIns="0" tIns="0" rIns="0" bIns="0" rtlCol="0" anchor="t">
            <a:spAutoFit/>
          </a:bodyPr>
          <a:lstStyle/>
          <a:p>
            <a:pPr algn="l">
              <a:lnSpc>
                <a:spcPts val="7000"/>
              </a:lnSpc>
            </a:pPr>
            <a:r>
              <a:rPr lang="en-US" sz="5000" b="1" i="1">
                <a:solidFill>
                  <a:srgbClr val="F8F0E1"/>
                </a:solidFill>
                <a:latin typeface="Roboto Bold Italics"/>
                <a:ea typeface="Roboto Bold Italics"/>
                <a:cs typeface="Roboto Bold Italics"/>
                <a:sym typeface="Roboto Bold Italics"/>
              </a:rPr>
              <a:t>Kesimpulan</a:t>
            </a:r>
          </a:p>
        </p:txBody>
      </p:sp>
      <p:sp>
        <p:nvSpPr>
          <p:cNvPr id="13" name="TextBox 13"/>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id-ID" sz="3200" b="1" i="1">
                <a:solidFill>
                  <a:srgbClr val="194281"/>
                </a:solidFill>
                <a:latin typeface="Nunito Bold Italics"/>
                <a:ea typeface="Nunito Bold Italics"/>
                <a:cs typeface="Nunito Bold Italics"/>
                <a:sym typeface="Nunito Bold Italics"/>
              </a:rPr>
              <a:t>22</a:t>
            </a:r>
            <a:endParaRPr lang="en-US" sz="3200" b="1" i="1">
              <a:solidFill>
                <a:srgbClr val="194281"/>
              </a:solidFill>
              <a:latin typeface="Nunito Bold Italics"/>
              <a:ea typeface="Nunito Bold Italics"/>
              <a:cs typeface="Nunito Bold Italics"/>
              <a:sym typeface="Nunito Bold Italics"/>
            </a:endParaRPr>
          </a:p>
        </p:txBody>
      </p:sp>
      <p:grpSp>
        <p:nvGrpSpPr>
          <p:cNvPr id="14" name="Group 14"/>
          <p:cNvGrpSpPr/>
          <p:nvPr/>
        </p:nvGrpSpPr>
        <p:grpSpPr>
          <a:xfrm>
            <a:off x="783088" y="582943"/>
            <a:ext cx="7650670" cy="891513"/>
            <a:chOff x="0" y="0"/>
            <a:chExt cx="3487590" cy="406400"/>
          </a:xfrm>
        </p:grpSpPr>
        <p:sp>
          <p:nvSpPr>
            <p:cNvPr id="15" name="Freeform 15"/>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6" name="TextBox 16"/>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17" name="Group 17"/>
          <p:cNvGrpSpPr/>
          <p:nvPr/>
        </p:nvGrpSpPr>
        <p:grpSpPr>
          <a:xfrm>
            <a:off x="11193108" y="582943"/>
            <a:ext cx="6311804" cy="891513"/>
            <a:chOff x="0" y="0"/>
            <a:chExt cx="2877263" cy="406400"/>
          </a:xfrm>
        </p:grpSpPr>
        <p:sp>
          <p:nvSpPr>
            <p:cNvPr id="18" name="Freeform 18"/>
            <p:cNvSpPr/>
            <p:nvPr/>
          </p:nvSpPr>
          <p:spPr>
            <a:xfrm>
              <a:off x="0" y="0"/>
              <a:ext cx="2877263" cy="406400"/>
            </a:xfrm>
            <a:custGeom>
              <a:avLst/>
              <a:gdLst/>
              <a:ahLst/>
              <a:cxnLst/>
              <a:rect l="l" t="t" r="r" b="b"/>
              <a:pathLst>
                <a:path w="2877263" h="406400">
                  <a:moveTo>
                    <a:pt x="2674063" y="0"/>
                  </a:moveTo>
                  <a:cubicBezTo>
                    <a:pt x="2786287" y="0"/>
                    <a:pt x="2877263" y="90976"/>
                    <a:pt x="2877263" y="203200"/>
                  </a:cubicBezTo>
                  <a:cubicBezTo>
                    <a:pt x="2877263" y="315424"/>
                    <a:pt x="2786287" y="406400"/>
                    <a:pt x="2674063"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F8F0E1"/>
              </a:solidFill>
              <a:prstDash val="solid"/>
              <a:miter/>
            </a:ln>
          </p:spPr>
        </p:sp>
        <p:sp>
          <p:nvSpPr>
            <p:cNvPr id="19" name="TextBox 19"/>
            <p:cNvSpPr txBox="1"/>
            <p:nvPr/>
          </p:nvSpPr>
          <p:spPr>
            <a:xfrm>
              <a:off x="0" y="-38100"/>
              <a:ext cx="2877263" cy="444500"/>
            </a:xfrm>
            <a:prstGeom prst="rect">
              <a:avLst/>
            </a:prstGeom>
          </p:spPr>
          <p:txBody>
            <a:bodyPr lIns="50800" tIns="50800" rIns="50800" bIns="50800" rtlCol="0" anchor="ctr"/>
            <a:lstStyle/>
            <a:p>
              <a:pPr algn="ctr">
                <a:lnSpc>
                  <a:spcPts val="2659"/>
                </a:lnSpc>
              </a:pPr>
              <a:endParaRPr/>
            </a:p>
          </p:txBody>
        </p:sp>
      </p:grpSp>
      <p:sp>
        <p:nvSpPr>
          <p:cNvPr id="20" name="AutoShape 20"/>
          <p:cNvSpPr/>
          <p:nvPr/>
        </p:nvSpPr>
        <p:spPr>
          <a:xfrm>
            <a:off x="8433758" y="1028700"/>
            <a:ext cx="2758905" cy="0"/>
          </a:xfrm>
          <a:prstGeom prst="line">
            <a:avLst/>
          </a:prstGeom>
          <a:ln w="28575" cap="flat">
            <a:solidFill>
              <a:srgbClr val="F8F0E1"/>
            </a:solidFill>
            <a:prstDash val="solid"/>
            <a:headEnd type="none" w="sm" len="sm"/>
            <a:tailEnd type="none" w="sm" len="sm"/>
          </a:ln>
        </p:spPr>
      </p:sp>
      <p:sp>
        <p:nvSpPr>
          <p:cNvPr id="21" name="Freeform 21"/>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22" name="Freeform 22"/>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23" name="TextBox 23"/>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F8F0E1"/>
                </a:solidFill>
                <a:latin typeface="Nunito Bold Italics"/>
                <a:ea typeface="Nunito Bold Italics"/>
                <a:cs typeface="Nunito Bold Italics"/>
                <a:sym typeface="Nunito Bold Italics"/>
              </a:rPr>
              <a:t>UNIVERSITAS JAYABAYA</a:t>
            </a:r>
          </a:p>
        </p:txBody>
      </p:sp>
      <p:sp>
        <p:nvSpPr>
          <p:cNvPr id="24" name="TextBox 24"/>
          <p:cNvSpPr txBox="1"/>
          <p:nvPr/>
        </p:nvSpPr>
        <p:spPr>
          <a:xfrm>
            <a:off x="11653991" y="766731"/>
            <a:ext cx="5390038" cy="422275"/>
          </a:xfrm>
          <a:prstGeom prst="rect">
            <a:avLst/>
          </a:prstGeom>
        </p:spPr>
        <p:txBody>
          <a:bodyPr lIns="0" tIns="0" rIns="0" bIns="0" rtlCol="0" anchor="t">
            <a:spAutoFit/>
          </a:bodyPr>
          <a:lstStyle/>
          <a:p>
            <a:pPr algn="ctr">
              <a:lnSpc>
                <a:spcPts val="3499"/>
              </a:lnSpc>
            </a:pPr>
            <a:r>
              <a:rPr lang="en-US" sz="2499" b="1" i="1" spc="174">
                <a:solidFill>
                  <a:srgbClr val="F8F0E1"/>
                </a:solidFill>
                <a:latin typeface="Nunito Bold Italics"/>
                <a:ea typeface="Nunito Bold Italics"/>
                <a:cs typeface="Nunito Bold Italics"/>
                <a:sym typeface="Nunito Bold Italics"/>
              </a:rPr>
              <a:t>AKUNTANSI SEKTOR PUBLIK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080574" y="-794111"/>
            <a:ext cx="5498453" cy="14325602"/>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3792935" y="2211939"/>
            <a:ext cx="11501690" cy="1000274"/>
          </a:xfrm>
          <a:prstGeom prst="rect">
            <a:avLst/>
          </a:prstGeom>
        </p:spPr>
        <p:txBody>
          <a:bodyPr wrap="square" lIns="0" tIns="0" rIns="0" bIns="0" rtlCol="0" anchor="t">
            <a:spAutoFit/>
          </a:bodyPr>
          <a:lstStyle/>
          <a:p>
            <a:pPr algn="ctr">
              <a:lnSpc>
                <a:spcPts val="7840"/>
              </a:lnSpc>
            </a:pPr>
            <a:r>
              <a:rPr lang="id-ID" sz="5600" b="1" i="1">
                <a:solidFill>
                  <a:srgbClr val="194281"/>
                </a:solidFill>
                <a:latin typeface="Roboto Bold Italics"/>
                <a:ea typeface="Roboto Bold Italics"/>
                <a:cs typeface="Roboto Bold Italics"/>
                <a:sym typeface="Roboto Bold Italics"/>
              </a:rPr>
              <a:t>Tujuan Investasi Menurut Para Ahli</a:t>
            </a:r>
            <a:endParaRPr lang="en-US" sz="5600" b="1" i="1">
              <a:solidFill>
                <a:srgbClr val="194281"/>
              </a:solidFill>
              <a:latin typeface="Roboto Bold Italics"/>
              <a:ea typeface="Roboto Bold Italics"/>
              <a:cs typeface="Roboto Bold Italics"/>
              <a:sym typeface="Roboto Bold Italics"/>
            </a:endParaRPr>
          </a:p>
        </p:txBody>
      </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3</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3203114" y="4144165"/>
            <a:ext cx="12420439" cy="4360168"/>
          </a:xfrm>
          <a:prstGeom prst="rect">
            <a:avLst/>
          </a:prstGeom>
        </p:spPr>
        <p:txBody>
          <a:bodyPr wrap="square" lIns="0" tIns="0" rIns="0" bIns="0" rtlCol="0" anchor="t">
            <a:spAutoFit/>
          </a:bodyPr>
          <a:lstStyle/>
          <a:p>
            <a:pPr algn="just">
              <a:lnSpc>
                <a:spcPts val="3403"/>
              </a:lnSpc>
            </a:pPr>
            <a:r>
              <a:rPr lang="en-US" sz="2400">
                <a:solidFill>
                  <a:srgbClr val="F8F0E1"/>
                </a:solidFill>
                <a:latin typeface="Nunito"/>
                <a:ea typeface="Nunito"/>
                <a:cs typeface="Nunito"/>
                <a:sym typeface="Nunito"/>
              </a:rPr>
              <a:t>Menurut Wardiyah (2017:23)</a:t>
            </a:r>
            <a:r>
              <a:rPr lang="id-ID" sz="2400">
                <a:solidFill>
                  <a:srgbClr val="F8F0E1"/>
                </a:solidFill>
                <a:latin typeface="Nunito"/>
                <a:ea typeface="Nunito"/>
                <a:cs typeface="Nunito"/>
                <a:sym typeface="Nunito"/>
              </a:rPr>
              <a:t> : secara lebih khusus, ada beberapa alasan seseorang melakukan investasi, antara lain sebagai berikut:</a:t>
            </a:r>
          </a:p>
          <a:p>
            <a:pPr algn="just">
              <a:lnSpc>
                <a:spcPts val="3403"/>
              </a:lnSpc>
            </a:pPr>
            <a:endParaRPr lang="id-ID" sz="2400">
              <a:solidFill>
                <a:srgbClr val="F8F0E1"/>
              </a:solidFill>
              <a:latin typeface="Nunito"/>
              <a:ea typeface="Nunito"/>
              <a:cs typeface="Nunito"/>
              <a:sym typeface="Nunito"/>
            </a:endParaRPr>
          </a:p>
          <a:p>
            <a:pPr marL="514350" indent="-514350" algn="just">
              <a:lnSpc>
                <a:spcPts val="3403"/>
              </a:lnSpc>
              <a:buAutoNum type="alphaLcPeriod"/>
            </a:pPr>
            <a:r>
              <a:rPr lang="sv-SE" sz="2400">
                <a:solidFill>
                  <a:srgbClr val="F8F0E1"/>
                </a:solidFill>
                <a:latin typeface="Nunito"/>
                <a:ea typeface="Nunito"/>
                <a:cs typeface="Nunito"/>
                <a:sym typeface="Nunito"/>
              </a:rPr>
              <a:t>Mendapatkan kehidupan yang lebih layak di masa mendatang. </a:t>
            </a:r>
            <a:endParaRPr lang="id-ID" sz="2400">
              <a:solidFill>
                <a:srgbClr val="F8F0E1"/>
              </a:solidFill>
              <a:latin typeface="Nunito"/>
              <a:ea typeface="Nunito"/>
              <a:cs typeface="Nunito"/>
              <a:sym typeface="Nunito"/>
            </a:endParaRPr>
          </a:p>
          <a:p>
            <a:pPr marL="514350" indent="-514350" algn="just">
              <a:lnSpc>
                <a:spcPts val="3403"/>
              </a:lnSpc>
              <a:buAutoNum type="alphaLcPeriod"/>
            </a:pPr>
            <a:r>
              <a:rPr lang="id-ID" sz="2400">
                <a:solidFill>
                  <a:srgbClr val="F8F0E1"/>
                </a:solidFill>
                <a:latin typeface="Nunito"/>
                <a:ea typeface="Nunito"/>
                <a:cs typeface="Nunito"/>
                <a:sym typeface="Nunito"/>
              </a:rPr>
              <a:t>Mengurangi tekanan inflasi. Dengan melakukan investasi dalam pemilihan saham perusahaan atau objek lain, seseorang dapat menghindarkan diri dari risiko penurunan nilai kekayaan atau hak miliknya akibat adanya pengaruh inflasi.</a:t>
            </a:r>
          </a:p>
          <a:p>
            <a:pPr marL="514350" indent="-514350" algn="just">
              <a:lnSpc>
                <a:spcPts val="3403"/>
              </a:lnSpc>
              <a:buAutoNum type="alphaLcPeriod"/>
            </a:pPr>
            <a:r>
              <a:rPr lang="id-ID" sz="2400">
                <a:solidFill>
                  <a:srgbClr val="F8F0E1"/>
                </a:solidFill>
                <a:latin typeface="Nunito"/>
                <a:ea typeface="Nunito"/>
                <a:cs typeface="Nunito"/>
                <a:sym typeface="Nunito"/>
              </a:rPr>
              <a:t>Melakukan dorongan untuk menghemat pajak. Di beberapa negara di dunia mendorong kegiatan investasi di masyarakat melalui pemberian fasilitas perpajakan kepada masyarakt yang ingin melakukan investasi pada bidang usaha tertentu</a:t>
            </a:r>
            <a:r>
              <a:rPr lang="id-ID" sz="3200">
                <a:solidFill>
                  <a:srgbClr val="F8F0E1"/>
                </a:solidFill>
                <a:latin typeface="Nunito"/>
                <a:ea typeface="Nunito"/>
                <a:cs typeface="Nunito"/>
                <a:sym typeface="Nunito"/>
              </a:rPr>
              <a:t>.</a:t>
            </a: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101151" y="-1395186"/>
            <a:ext cx="4962542" cy="13983245"/>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4</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3126915" y="3692947"/>
            <a:ext cx="12420439" cy="3939540"/>
          </a:xfrm>
          <a:prstGeom prst="rect">
            <a:avLst/>
          </a:prstGeom>
        </p:spPr>
        <p:txBody>
          <a:bodyPr wrap="square" lIns="0" tIns="0" rIns="0" bIns="0" rtlCol="0" anchor="t">
            <a:spAutoFit/>
          </a:bodyPr>
          <a:lstStyle/>
          <a:p>
            <a:pPr algn="just"/>
            <a:r>
              <a:rPr lang="en-US" sz="3200">
                <a:solidFill>
                  <a:srgbClr val="F8F0E1"/>
                </a:solidFill>
                <a:latin typeface="Nunito"/>
                <a:ea typeface="Nunito"/>
                <a:cs typeface="Nunito"/>
                <a:sym typeface="Nunito"/>
              </a:rPr>
              <a:t>Pada dasarnya, tujuan investasi adalah untuk mendapatkan sejumlah uang.</a:t>
            </a:r>
            <a:r>
              <a:rPr lang="id-ID" sz="3200">
                <a:solidFill>
                  <a:srgbClr val="F8F0E1"/>
                </a:solidFill>
                <a:latin typeface="Nunito"/>
                <a:ea typeface="Nunito"/>
                <a:cs typeface="Nunito"/>
                <a:sym typeface="Nunito"/>
              </a:rPr>
              <a:t> T</a:t>
            </a:r>
            <a:r>
              <a:rPr lang="en-US" sz="3200">
                <a:solidFill>
                  <a:srgbClr val="F8F0E1"/>
                </a:solidFill>
                <a:latin typeface="Nunito"/>
                <a:ea typeface="Nunito"/>
                <a:cs typeface="Nunito"/>
                <a:sym typeface="Nunito"/>
              </a:rPr>
              <a:t>etapi hal tersebut sepertinya terlalu sederhana, sehingga perusahaan akan mencari</a:t>
            </a:r>
            <a:r>
              <a:rPr lang="id-ID" sz="3200">
                <a:solidFill>
                  <a:srgbClr val="F8F0E1"/>
                </a:solidFill>
                <a:latin typeface="Nunito"/>
                <a:ea typeface="Nunito"/>
                <a:cs typeface="Nunito"/>
                <a:sym typeface="Nunito"/>
              </a:rPr>
              <a:t> </a:t>
            </a:r>
            <a:r>
              <a:rPr lang="en-US" sz="3200">
                <a:solidFill>
                  <a:srgbClr val="F8F0E1"/>
                </a:solidFill>
                <a:latin typeface="Nunito"/>
                <a:ea typeface="Nunito"/>
                <a:cs typeface="Nunito"/>
                <a:sym typeface="Nunito"/>
              </a:rPr>
              <a:t>jawaban yang tepat tentang tujuan seseorang berinvestasi. Tujuan yang sebenarnya</a:t>
            </a:r>
            <a:r>
              <a:rPr lang="id-ID" sz="3200">
                <a:solidFill>
                  <a:srgbClr val="F8F0E1"/>
                </a:solidFill>
                <a:latin typeface="Nunito"/>
                <a:ea typeface="Nunito"/>
                <a:cs typeface="Nunito"/>
                <a:sym typeface="Nunito"/>
              </a:rPr>
              <a:t> </a:t>
            </a:r>
            <a:r>
              <a:rPr lang="en-US" sz="3200">
                <a:solidFill>
                  <a:srgbClr val="F8F0E1"/>
                </a:solidFill>
                <a:latin typeface="Nunito"/>
                <a:ea typeface="Nunito"/>
                <a:cs typeface="Nunito"/>
                <a:sym typeface="Nunito"/>
              </a:rPr>
              <a:t>adalah meningkatkan kesejahteraan investor. Kesejahteraan dalam hal yang</a:t>
            </a:r>
            <a:r>
              <a:rPr lang="id-ID" sz="3200">
                <a:solidFill>
                  <a:srgbClr val="F8F0E1"/>
                </a:solidFill>
                <a:latin typeface="Nunito"/>
                <a:ea typeface="Nunito"/>
                <a:cs typeface="Nunito"/>
                <a:sym typeface="Nunito"/>
              </a:rPr>
              <a:t> </a:t>
            </a:r>
            <a:r>
              <a:rPr lang="en-US" sz="3200">
                <a:solidFill>
                  <a:srgbClr val="F8F0E1"/>
                </a:solidFill>
                <a:latin typeface="Nunito"/>
                <a:ea typeface="Nunito"/>
                <a:cs typeface="Nunito"/>
                <a:sym typeface="Nunito"/>
              </a:rPr>
              <a:t>dimaksud adalah kesejahteraan moneter, yang diukur dengan jumlah pendapatan</a:t>
            </a:r>
            <a:r>
              <a:rPr lang="id-ID" sz="3200">
                <a:solidFill>
                  <a:srgbClr val="F8F0E1"/>
                </a:solidFill>
                <a:latin typeface="Nunito"/>
                <a:ea typeface="Nunito"/>
                <a:cs typeface="Nunito"/>
                <a:sym typeface="Nunito"/>
              </a:rPr>
              <a:t> </a:t>
            </a:r>
            <a:r>
              <a:rPr lang="en-US" sz="3200">
                <a:solidFill>
                  <a:srgbClr val="F8F0E1"/>
                </a:solidFill>
                <a:latin typeface="Nunito"/>
                <a:ea typeface="Nunito"/>
                <a:cs typeface="Nunito"/>
                <a:sym typeface="Nunito"/>
              </a:rPr>
              <a:t>saat ini ditambah dengan nilai saat ini pendapatan masa mendatang.</a:t>
            </a: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169568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4473553" y="2208312"/>
            <a:ext cx="9340889" cy="807913"/>
          </a:xfrm>
          <a:prstGeom prst="rect">
            <a:avLst/>
          </a:prstGeom>
        </p:spPr>
        <p:txBody>
          <a:bodyPr lIns="0" tIns="0" rIns="0" bIns="0" rtlCol="0" anchor="t">
            <a:spAutoFit/>
          </a:bodyPr>
          <a:lstStyle/>
          <a:p>
            <a:pPr algn="ctr">
              <a:lnSpc>
                <a:spcPts val="6300"/>
              </a:lnSpc>
            </a:pPr>
            <a:r>
              <a:rPr lang="id-ID" sz="4500" b="1" i="1">
                <a:solidFill>
                  <a:srgbClr val="194281"/>
                </a:solidFill>
                <a:latin typeface="Roboto Bold Italics"/>
                <a:ea typeface="Roboto Bold Italics"/>
                <a:cs typeface="Roboto Bold Italics"/>
                <a:sym typeface="Roboto Bold Italics"/>
              </a:rPr>
              <a:t>Jenis – Jenis Investasi</a:t>
            </a:r>
            <a:endParaRPr lang="en-US" sz="4500" b="1" i="1">
              <a:solidFill>
                <a:srgbClr val="194281"/>
              </a:solidFill>
              <a:latin typeface="Roboto Bold Italics"/>
              <a:ea typeface="Roboto Bold Italics"/>
              <a:cs typeface="Roboto Bold Italics"/>
              <a:sym typeface="Roboto Bold Italics"/>
            </a:endParaRP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5</a:t>
            </a:r>
            <a:endParaRPr lang="en-US" sz="3200" b="1" i="1">
              <a:solidFill>
                <a:srgbClr val="194281"/>
              </a:solidFill>
              <a:latin typeface="Nunito Bold Italics"/>
              <a:ea typeface="Nunito Bold Italics"/>
              <a:cs typeface="Nunito Bold Italics"/>
              <a:sym typeface="Nunito Bold Italics"/>
            </a:endParaRPr>
          </a:p>
        </p:txBody>
      </p:sp>
      <p:grpSp>
        <p:nvGrpSpPr>
          <p:cNvPr id="35" name="Group 35"/>
          <p:cNvGrpSpPr/>
          <p:nvPr/>
        </p:nvGrpSpPr>
        <p:grpSpPr>
          <a:xfrm>
            <a:off x="1138083" y="511875"/>
            <a:ext cx="7325831" cy="853660"/>
            <a:chOff x="0" y="0"/>
            <a:chExt cx="3487590" cy="406400"/>
          </a:xfrm>
        </p:grpSpPr>
        <p:sp>
          <p:nvSpPr>
            <p:cNvPr id="36" name="Freeform 3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7" name="TextBox 3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8" name="Group 38"/>
          <p:cNvGrpSpPr/>
          <p:nvPr/>
        </p:nvGrpSpPr>
        <p:grpSpPr>
          <a:xfrm>
            <a:off x="11106105" y="511875"/>
            <a:ext cx="6043812" cy="889184"/>
            <a:chOff x="0" y="0"/>
            <a:chExt cx="2762314" cy="406400"/>
          </a:xfrm>
        </p:grpSpPr>
        <p:sp>
          <p:nvSpPr>
            <p:cNvPr id="39" name="Freeform 3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0" name="TextBox 4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8463914" y="938705"/>
            <a:ext cx="2641765" cy="0"/>
          </a:xfrm>
          <a:prstGeom prst="line">
            <a:avLst/>
          </a:prstGeom>
          <a:ln w="28575" cap="flat">
            <a:solidFill>
              <a:srgbClr val="194281"/>
            </a:solidFill>
            <a:prstDash val="solid"/>
            <a:headEnd type="none" w="sm" len="sm"/>
            <a:tailEnd type="none" w="sm" len="sm"/>
          </a:ln>
        </p:spPr>
      </p:sp>
      <p:sp>
        <p:nvSpPr>
          <p:cNvPr id="42" name="Freeform 42"/>
          <p:cNvSpPr/>
          <p:nvPr/>
        </p:nvSpPr>
        <p:spPr>
          <a:xfrm>
            <a:off x="1484507" y="662336"/>
            <a:ext cx="782637" cy="552738"/>
          </a:xfrm>
          <a:custGeom>
            <a:avLst/>
            <a:gdLst/>
            <a:ahLst/>
            <a:cxnLst/>
            <a:rect l="l" t="t" r="r" b="b"/>
            <a:pathLst>
              <a:path w="782637" h="552738">
                <a:moveTo>
                  <a:pt x="0" y="0"/>
                </a:moveTo>
                <a:lnTo>
                  <a:pt x="782638" y="0"/>
                </a:lnTo>
                <a:lnTo>
                  <a:pt x="782638" y="552738"/>
                </a:lnTo>
                <a:lnTo>
                  <a:pt x="0" y="5527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3" name="Freeform 43"/>
          <p:cNvSpPr/>
          <p:nvPr/>
        </p:nvSpPr>
        <p:spPr>
          <a:xfrm>
            <a:off x="1661550" y="785205"/>
            <a:ext cx="428552" cy="306999"/>
          </a:xfrm>
          <a:custGeom>
            <a:avLst/>
            <a:gdLst/>
            <a:ahLst/>
            <a:cxnLst/>
            <a:rect l="l" t="t" r="r" b="b"/>
            <a:pathLst>
              <a:path w="428552" h="306999">
                <a:moveTo>
                  <a:pt x="0" y="0"/>
                </a:moveTo>
                <a:lnTo>
                  <a:pt x="428552" y="0"/>
                </a:lnTo>
                <a:lnTo>
                  <a:pt x="428552" y="306999"/>
                </a:lnTo>
                <a:lnTo>
                  <a:pt x="0" y="30699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4" name="TextBox 44"/>
          <p:cNvSpPr txBox="1"/>
          <p:nvPr/>
        </p:nvSpPr>
        <p:spPr>
          <a:xfrm>
            <a:off x="2440024" y="641887"/>
            <a:ext cx="5851011" cy="526960"/>
          </a:xfrm>
          <a:prstGeom prst="rect">
            <a:avLst/>
          </a:prstGeom>
        </p:spPr>
        <p:txBody>
          <a:bodyPr lIns="0" tIns="0" rIns="0" bIns="0" rtlCol="0" anchor="t">
            <a:spAutoFit/>
          </a:bodyPr>
          <a:lstStyle/>
          <a:p>
            <a:pPr algn="l">
              <a:lnSpc>
                <a:spcPts val="4289"/>
              </a:lnSpc>
            </a:pPr>
            <a:r>
              <a:rPr lang="en-US" sz="3064" b="1" i="1" spc="214">
                <a:solidFill>
                  <a:srgbClr val="194281"/>
                </a:solidFill>
                <a:latin typeface="Nunito Bold Italics"/>
                <a:ea typeface="Nunito Bold Italics"/>
                <a:cs typeface="Nunito Bold Italics"/>
                <a:sym typeface="Nunito Bold Italics"/>
              </a:rPr>
              <a:t>UNIVERSITAS JAYABAYA</a:t>
            </a:r>
          </a:p>
        </p:txBody>
      </p:sp>
      <p:sp>
        <p:nvSpPr>
          <p:cNvPr id="45" name="TextBox 45"/>
          <p:cNvSpPr txBox="1"/>
          <p:nvPr/>
        </p:nvSpPr>
        <p:spPr>
          <a:xfrm>
            <a:off x="11379296" y="680090"/>
            <a:ext cx="5602498" cy="469604"/>
          </a:xfrm>
          <a:prstGeom prst="rect">
            <a:avLst/>
          </a:prstGeom>
        </p:spPr>
        <p:txBody>
          <a:bodyPr lIns="0" tIns="0" rIns="0" bIns="0" rtlCol="0" anchor="t">
            <a:spAutoFit/>
          </a:bodyPr>
          <a:lstStyle/>
          <a:p>
            <a:pPr algn="ctr">
              <a:lnSpc>
                <a:spcPts val="3887"/>
              </a:lnSpc>
            </a:pPr>
            <a:r>
              <a:rPr lang="en-US" sz="2776" b="1" i="1" spc="194">
                <a:solidFill>
                  <a:srgbClr val="194281"/>
                </a:solidFill>
                <a:latin typeface="Nunito Bold Italics"/>
                <a:ea typeface="Nunito Bold Italics"/>
                <a:cs typeface="Nunito Bold Italics"/>
                <a:sym typeface="Nunito Bold Italics"/>
              </a:rPr>
              <a:t>AKUNTANSI SEKTOR PUBLIK</a:t>
            </a:r>
          </a:p>
        </p:txBody>
      </p:sp>
      <p:sp>
        <p:nvSpPr>
          <p:cNvPr id="46" name="TextBox 21"/>
          <p:cNvSpPr txBox="1"/>
          <p:nvPr/>
        </p:nvSpPr>
        <p:spPr>
          <a:xfrm>
            <a:off x="1775570" y="3436223"/>
            <a:ext cx="14736854" cy="6283771"/>
          </a:xfrm>
          <a:prstGeom prst="rect">
            <a:avLst/>
          </a:prstGeom>
        </p:spPr>
        <p:txBody>
          <a:bodyPr lIns="0" tIns="0" rIns="0" bIns="0" rtlCol="0" anchor="t">
            <a:spAutoFit/>
          </a:bodyPr>
          <a:lstStyle/>
          <a:p>
            <a:pPr algn="just">
              <a:lnSpc>
                <a:spcPts val="4904"/>
              </a:lnSpc>
            </a:pPr>
            <a:r>
              <a:rPr lang="fi-FI" sz="2800">
                <a:solidFill>
                  <a:srgbClr val="194281"/>
                </a:solidFill>
                <a:latin typeface="Nunito"/>
                <a:ea typeface="Nunito"/>
                <a:cs typeface="Nunito"/>
                <a:sym typeface="Nunito"/>
              </a:rPr>
              <a:t>Menur</a:t>
            </a:r>
            <a:r>
              <a:rPr lang="id-ID" sz="2800">
                <a:solidFill>
                  <a:srgbClr val="194281"/>
                </a:solidFill>
                <a:latin typeface="Nunito"/>
                <a:ea typeface="Nunito"/>
                <a:cs typeface="Nunito"/>
                <a:sym typeface="Nunito"/>
              </a:rPr>
              <a:t>u</a:t>
            </a:r>
            <a:r>
              <a:rPr lang="fi-FI" sz="2800">
                <a:solidFill>
                  <a:srgbClr val="194281"/>
                </a:solidFill>
                <a:latin typeface="Nunito"/>
                <a:ea typeface="Nunito"/>
                <a:cs typeface="Nunito"/>
                <a:sym typeface="Nunito"/>
              </a:rPr>
              <a:t>t Jogianto (2017:65)</a:t>
            </a:r>
            <a:r>
              <a:rPr lang="id-ID" sz="2800">
                <a:solidFill>
                  <a:srgbClr val="194281"/>
                </a:solidFill>
                <a:latin typeface="Nunito"/>
                <a:ea typeface="Nunito"/>
                <a:cs typeface="Nunito"/>
                <a:sym typeface="Nunito"/>
              </a:rPr>
              <a:t> : J</a:t>
            </a:r>
            <a:r>
              <a:rPr lang="fi-FI" sz="2800">
                <a:solidFill>
                  <a:srgbClr val="194281"/>
                </a:solidFill>
                <a:latin typeface="Nunito"/>
                <a:ea typeface="Nunito"/>
                <a:cs typeface="Nunito"/>
                <a:sym typeface="Nunito"/>
              </a:rPr>
              <a:t>enis-jenis investasi ke dalam aset keuangan</a:t>
            </a:r>
            <a:r>
              <a:rPr lang="id-ID" sz="2800">
                <a:solidFill>
                  <a:srgbClr val="194281"/>
                </a:solidFill>
                <a:latin typeface="Nunito"/>
                <a:ea typeface="Nunito"/>
                <a:cs typeface="Nunito"/>
                <a:sym typeface="Nunito"/>
              </a:rPr>
              <a:t> </a:t>
            </a:r>
            <a:r>
              <a:rPr lang="fi-FI" sz="2800">
                <a:solidFill>
                  <a:srgbClr val="194281"/>
                </a:solidFill>
                <a:latin typeface="Nunito"/>
                <a:ea typeface="Nunito"/>
                <a:cs typeface="Nunito"/>
                <a:sym typeface="Nunito"/>
              </a:rPr>
              <a:t>dapat berupa investasi langsung dan tidak langsung. Investasi langsung dilakukan</a:t>
            </a:r>
            <a:r>
              <a:rPr lang="id-ID" sz="2800">
                <a:solidFill>
                  <a:srgbClr val="194281"/>
                </a:solidFill>
                <a:latin typeface="Nunito"/>
                <a:ea typeface="Nunito"/>
                <a:cs typeface="Nunito"/>
                <a:sym typeface="Nunito"/>
              </a:rPr>
              <a:t> </a:t>
            </a:r>
            <a:r>
              <a:rPr lang="fi-FI" sz="2800">
                <a:solidFill>
                  <a:srgbClr val="194281"/>
                </a:solidFill>
                <a:latin typeface="Nunito"/>
                <a:ea typeface="Nunito"/>
                <a:cs typeface="Nunito"/>
                <a:sym typeface="Nunito"/>
              </a:rPr>
              <a:t>dengan membeli langsung aset </a:t>
            </a:r>
            <a:r>
              <a:rPr lang="id-ID" sz="2800">
                <a:solidFill>
                  <a:srgbClr val="194281"/>
                </a:solidFill>
                <a:latin typeface="Nunito"/>
                <a:ea typeface="Nunito"/>
                <a:cs typeface="Nunito"/>
                <a:sym typeface="Nunito"/>
              </a:rPr>
              <a:t>keuangan </a:t>
            </a:r>
            <a:r>
              <a:rPr lang="fi-FI" sz="2800">
                <a:solidFill>
                  <a:srgbClr val="194281"/>
                </a:solidFill>
                <a:latin typeface="Nunito"/>
                <a:ea typeface="Nunito"/>
                <a:cs typeface="Nunito"/>
                <a:sym typeface="Nunito"/>
              </a:rPr>
              <a:t>dari suatu perusahaan baik melalui</a:t>
            </a:r>
            <a:r>
              <a:rPr lang="id-ID" sz="2800">
                <a:solidFill>
                  <a:srgbClr val="194281"/>
                </a:solidFill>
                <a:latin typeface="Nunito"/>
                <a:ea typeface="Nunito"/>
                <a:cs typeface="Nunito"/>
                <a:sym typeface="Nunito"/>
              </a:rPr>
              <a:t> </a:t>
            </a:r>
            <a:r>
              <a:rPr lang="fi-FI" sz="2800">
                <a:solidFill>
                  <a:srgbClr val="194281"/>
                </a:solidFill>
                <a:latin typeface="Nunito"/>
                <a:ea typeface="Nunito"/>
                <a:cs typeface="Nunito"/>
                <a:sym typeface="Nunito"/>
              </a:rPr>
              <a:t>perantara atau dengan cara yang lain. Sebaliknya investasi tidak langsung dilakukan</a:t>
            </a:r>
            <a:r>
              <a:rPr lang="id-ID" sz="2800">
                <a:solidFill>
                  <a:srgbClr val="194281"/>
                </a:solidFill>
                <a:latin typeface="Nunito"/>
                <a:ea typeface="Nunito"/>
                <a:cs typeface="Nunito"/>
                <a:sym typeface="Nunito"/>
              </a:rPr>
              <a:t> </a:t>
            </a:r>
            <a:r>
              <a:rPr lang="fi-FI" sz="2800">
                <a:solidFill>
                  <a:srgbClr val="194281"/>
                </a:solidFill>
                <a:latin typeface="Nunito"/>
                <a:ea typeface="Nunito"/>
                <a:cs typeface="Nunito"/>
                <a:sym typeface="Nunito"/>
              </a:rPr>
              <a:t>dengan membeli saham dari perusahaan investasi yang mempunyai portofolio aset</a:t>
            </a:r>
            <a:r>
              <a:rPr lang="id-ID" sz="2800">
                <a:solidFill>
                  <a:srgbClr val="194281"/>
                </a:solidFill>
                <a:latin typeface="Nunito"/>
                <a:ea typeface="Nunito"/>
                <a:cs typeface="Nunito"/>
                <a:sym typeface="Nunito"/>
              </a:rPr>
              <a:t>-</a:t>
            </a:r>
            <a:r>
              <a:rPr lang="fi-FI" sz="2800">
                <a:solidFill>
                  <a:srgbClr val="194281"/>
                </a:solidFill>
                <a:latin typeface="Nunito"/>
                <a:ea typeface="Nunito"/>
                <a:cs typeface="Nunito"/>
                <a:sym typeface="Nunito"/>
              </a:rPr>
              <a:t>aset keuangan dari perusahaan lain.</a:t>
            </a:r>
            <a:r>
              <a:rPr lang="id-ID" sz="2800">
                <a:solidFill>
                  <a:srgbClr val="194281"/>
                </a:solidFill>
                <a:latin typeface="Nunito"/>
                <a:ea typeface="Nunito"/>
                <a:cs typeface="Nunito"/>
                <a:sym typeface="Nunito"/>
              </a:rPr>
              <a:t> </a:t>
            </a:r>
          </a:p>
          <a:p>
            <a:pPr algn="just">
              <a:lnSpc>
                <a:spcPts val="4904"/>
              </a:lnSpc>
            </a:pPr>
            <a:endParaRPr lang="id-ID" sz="2800">
              <a:solidFill>
                <a:srgbClr val="194281"/>
              </a:solidFill>
              <a:latin typeface="Nunito"/>
              <a:ea typeface="Nunito"/>
              <a:cs typeface="Nunito"/>
              <a:sym typeface="Nunito"/>
            </a:endParaRPr>
          </a:p>
          <a:p>
            <a:pPr algn="just">
              <a:lnSpc>
                <a:spcPts val="4904"/>
              </a:lnSpc>
            </a:pPr>
            <a:r>
              <a:rPr lang="fi-FI" sz="2800">
                <a:solidFill>
                  <a:srgbClr val="194281"/>
                </a:solidFill>
                <a:latin typeface="Nunito"/>
                <a:ea typeface="Nunito"/>
                <a:cs typeface="Nunito"/>
                <a:sym typeface="Nunito"/>
              </a:rPr>
              <a:t>Investasi jangka pendek</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deposito, surat berharga, reksa dana pasar uang </a:t>
            </a:r>
            <a:endParaRPr lang="id-ID" sz="2800">
              <a:solidFill>
                <a:srgbClr val="194281"/>
              </a:solidFill>
              <a:latin typeface="Nunito"/>
              <a:ea typeface="Nunito"/>
              <a:cs typeface="Nunito"/>
              <a:sym typeface="Nunito"/>
            </a:endParaRPr>
          </a:p>
          <a:p>
            <a:pPr algn="just">
              <a:lnSpc>
                <a:spcPts val="4904"/>
              </a:lnSpc>
            </a:pPr>
            <a:r>
              <a:rPr lang="fi-FI" sz="2800">
                <a:solidFill>
                  <a:srgbClr val="194281"/>
                </a:solidFill>
                <a:latin typeface="Nunito"/>
                <a:ea typeface="Nunito"/>
                <a:cs typeface="Nunito"/>
                <a:sym typeface="Nunito"/>
              </a:rPr>
              <a:t>Investasi jangka panjang</a:t>
            </a:r>
            <a:r>
              <a:rPr lang="id-ID" sz="2800">
                <a:solidFill>
                  <a:srgbClr val="194281"/>
                </a:solidFill>
                <a:latin typeface="Nunito"/>
                <a:ea typeface="Nunito"/>
                <a:cs typeface="Nunito"/>
                <a:sym typeface="Nunito"/>
              </a:rPr>
              <a:t> : </a:t>
            </a:r>
            <a:r>
              <a:rPr lang="fi-FI" sz="2800">
                <a:solidFill>
                  <a:srgbClr val="194281"/>
                </a:solidFill>
                <a:latin typeface="Nunito"/>
                <a:ea typeface="Nunito"/>
                <a:cs typeface="Nunito"/>
                <a:sym typeface="Nunito"/>
              </a:rPr>
              <a:t>saham, obligasi, properti, atau proyek strategis</a:t>
            </a:r>
          </a:p>
          <a:p>
            <a:pPr algn="just">
              <a:lnSpc>
                <a:spcPts val="4904"/>
              </a:lnSpc>
            </a:pPr>
            <a:endParaRPr lang="id-ID" sz="3200">
              <a:solidFill>
                <a:srgbClr val="194281"/>
              </a:solidFill>
              <a:latin typeface="Nunito"/>
              <a:ea typeface="Nunito"/>
              <a:cs typeface="Nunito"/>
              <a:sym typeface="Nunito"/>
            </a:endParaRPr>
          </a:p>
          <a:p>
            <a:pPr algn="just">
              <a:lnSpc>
                <a:spcPts val="4904"/>
              </a:lnSpc>
            </a:pPr>
            <a:r>
              <a:rPr lang="id-ID" sz="3200">
                <a:solidFill>
                  <a:srgbClr val="194281"/>
                </a:solidFill>
                <a:latin typeface="Nunito"/>
                <a:ea typeface="Nunito"/>
                <a:cs typeface="Nunito"/>
                <a:sym typeface="Nunito"/>
              </a:rPr>
              <a:t> </a:t>
            </a:r>
            <a:endParaRPr lang="en-US" sz="3200">
              <a:solidFill>
                <a:srgbClr val="194281"/>
              </a:solidFill>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21" name="TextBox 21"/>
          <p:cNvSpPr txBox="1"/>
          <p:nvPr/>
        </p:nvSpPr>
        <p:spPr>
          <a:xfrm>
            <a:off x="4473553" y="1929857"/>
            <a:ext cx="9340889" cy="807913"/>
          </a:xfrm>
          <a:prstGeom prst="rect">
            <a:avLst/>
          </a:prstGeom>
        </p:spPr>
        <p:txBody>
          <a:bodyPr lIns="0" tIns="0" rIns="0" bIns="0" rtlCol="0" anchor="t">
            <a:spAutoFit/>
          </a:bodyPr>
          <a:lstStyle/>
          <a:p>
            <a:pPr algn="ctr">
              <a:lnSpc>
                <a:spcPts val="6300"/>
              </a:lnSpc>
            </a:pPr>
            <a:r>
              <a:rPr lang="id-ID" sz="4500" b="1" i="1">
                <a:solidFill>
                  <a:srgbClr val="194281"/>
                </a:solidFill>
                <a:latin typeface="Roboto Bold Italics"/>
                <a:ea typeface="Roboto Bold Italics"/>
                <a:cs typeface="Roboto Bold Italics"/>
                <a:sym typeface="Roboto Bold Italics"/>
              </a:rPr>
              <a:t>Jenis – Jenis Investasi</a:t>
            </a:r>
            <a:endParaRPr lang="en-US" sz="4500" b="1" i="1">
              <a:solidFill>
                <a:srgbClr val="194281"/>
              </a:solidFill>
              <a:latin typeface="Roboto Bold Italics"/>
              <a:ea typeface="Roboto Bold Italics"/>
              <a:cs typeface="Roboto Bold Italics"/>
              <a:sym typeface="Roboto Bold Italics"/>
            </a:endParaRPr>
          </a:p>
        </p:txBody>
      </p:sp>
      <p:sp>
        <p:nvSpPr>
          <p:cNvPr id="24" name="TextBox 24"/>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6</a:t>
            </a:r>
            <a:endParaRPr lang="en-US" sz="3200" b="1" i="1">
              <a:solidFill>
                <a:srgbClr val="194281"/>
              </a:solidFill>
              <a:latin typeface="Nunito Bold Italics"/>
              <a:ea typeface="Nunito Bold Italics"/>
              <a:cs typeface="Nunito Bold Italics"/>
              <a:sym typeface="Nunito Bold Italics"/>
            </a:endParaRPr>
          </a:p>
        </p:txBody>
      </p:sp>
      <p:grpSp>
        <p:nvGrpSpPr>
          <p:cNvPr id="35" name="Group 35"/>
          <p:cNvGrpSpPr/>
          <p:nvPr/>
        </p:nvGrpSpPr>
        <p:grpSpPr>
          <a:xfrm>
            <a:off x="1138083" y="511875"/>
            <a:ext cx="7325831" cy="853660"/>
            <a:chOff x="0" y="0"/>
            <a:chExt cx="3487590" cy="406400"/>
          </a:xfrm>
        </p:grpSpPr>
        <p:sp>
          <p:nvSpPr>
            <p:cNvPr id="36" name="Freeform 3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37" name="TextBox 3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38" name="Group 38"/>
          <p:cNvGrpSpPr/>
          <p:nvPr/>
        </p:nvGrpSpPr>
        <p:grpSpPr>
          <a:xfrm>
            <a:off x="11106105" y="511875"/>
            <a:ext cx="6043812" cy="889184"/>
            <a:chOff x="0" y="0"/>
            <a:chExt cx="2762314" cy="406400"/>
          </a:xfrm>
        </p:grpSpPr>
        <p:sp>
          <p:nvSpPr>
            <p:cNvPr id="39" name="Freeform 3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0" name="TextBox 4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1" name="AutoShape 41"/>
          <p:cNvSpPr/>
          <p:nvPr/>
        </p:nvSpPr>
        <p:spPr>
          <a:xfrm>
            <a:off x="8463914" y="938705"/>
            <a:ext cx="2641765" cy="0"/>
          </a:xfrm>
          <a:prstGeom prst="line">
            <a:avLst/>
          </a:prstGeom>
          <a:ln w="28575" cap="flat">
            <a:solidFill>
              <a:srgbClr val="194281"/>
            </a:solidFill>
            <a:prstDash val="solid"/>
            <a:headEnd type="none" w="sm" len="sm"/>
            <a:tailEnd type="none" w="sm" len="sm"/>
          </a:ln>
        </p:spPr>
      </p:sp>
      <p:sp>
        <p:nvSpPr>
          <p:cNvPr id="42" name="Freeform 42"/>
          <p:cNvSpPr/>
          <p:nvPr/>
        </p:nvSpPr>
        <p:spPr>
          <a:xfrm>
            <a:off x="1484507" y="662336"/>
            <a:ext cx="782637" cy="552738"/>
          </a:xfrm>
          <a:custGeom>
            <a:avLst/>
            <a:gdLst/>
            <a:ahLst/>
            <a:cxnLst/>
            <a:rect l="l" t="t" r="r" b="b"/>
            <a:pathLst>
              <a:path w="782637" h="552738">
                <a:moveTo>
                  <a:pt x="0" y="0"/>
                </a:moveTo>
                <a:lnTo>
                  <a:pt x="782638" y="0"/>
                </a:lnTo>
                <a:lnTo>
                  <a:pt x="782638" y="552738"/>
                </a:lnTo>
                <a:lnTo>
                  <a:pt x="0" y="55273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3" name="Freeform 43"/>
          <p:cNvSpPr/>
          <p:nvPr/>
        </p:nvSpPr>
        <p:spPr>
          <a:xfrm>
            <a:off x="1661550" y="785205"/>
            <a:ext cx="428552" cy="306999"/>
          </a:xfrm>
          <a:custGeom>
            <a:avLst/>
            <a:gdLst/>
            <a:ahLst/>
            <a:cxnLst/>
            <a:rect l="l" t="t" r="r" b="b"/>
            <a:pathLst>
              <a:path w="428552" h="306999">
                <a:moveTo>
                  <a:pt x="0" y="0"/>
                </a:moveTo>
                <a:lnTo>
                  <a:pt x="428552" y="0"/>
                </a:lnTo>
                <a:lnTo>
                  <a:pt x="428552" y="306999"/>
                </a:lnTo>
                <a:lnTo>
                  <a:pt x="0" y="30699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4" name="TextBox 44"/>
          <p:cNvSpPr txBox="1"/>
          <p:nvPr/>
        </p:nvSpPr>
        <p:spPr>
          <a:xfrm>
            <a:off x="2440024" y="641887"/>
            <a:ext cx="5851011" cy="526960"/>
          </a:xfrm>
          <a:prstGeom prst="rect">
            <a:avLst/>
          </a:prstGeom>
        </p:spPr>
        <p:txBody>
          <a:bodyPr lIns="0" tIns="0" rIns="0" bIns="0" rtlCol="0" anchor="t">
            <a:spAutoFit/>
          </a:bodyPr>
          <a:lstStyle/>
          <a:p>
            <a:pPr algn="l">
              <a:lnSpc>
                <a:spcPts val="4289"/>
              </a:lnSpc>
            </a:pPr>
            <a:r>
              <a:rPr lang="en-US" sz="3064" b="1" i="1" spc="214">
                <a:solidFill>
                  <a:srgbClr val="194281"/>
                </a:solidFill>
                <a:latin typeface="Nunito Bold Italics"/>
                <a:ea typeface="Nunito Bold Italics"/>
                <a:cs typeface="Nunito Bold Italics"/>
                <a:sym typeface="Nunito Bold Italics"/>
              </a:rPr>
              <a:t>UNIVERSITAS JAYABAYA</a:t>
            </a:r>
          </a:p>
        </p:txBody>
      </p:sp>
      <p:sp>
        <p:nvSpPr>
          <p:cNvPr id="45" name="TextBox 45"/>
          <p:cNvSpPr txBox="1"/>
          <p:nvPr/>
        </p:nvSpPr>
        <p:spPr>
          <a:xfrm>
            <a:off x="11379296" y="680090"/>
            <a:ext cx="5602498" cy="469604"/>
          </a:xfrm>
          <a:prstGeom prst="rect">
            <a:avLst/>
          </a:prstGeom>
        </p:spPr>
        <p:txBody>
          <a:bodyPr lIns="0" tIns="0" rIns="0" bIns="0" rtlCol="0" anchor="t">
            <a:spAutoFit/>
          </a:bodyPr>
          <a:lstStyle/>
          <a:p>
            <a:pPr algn="ctr">
              <a:lnSpc>
                <a:spcPts val="3887"/>
              </a:lnSpc>
            </a:pPr>
            <a:r>
              <a:rPr lang="en-US" sz="2776" b="1" i="1" spc="194">
                <a:solidFill>
                  <a:srgbClr val="194281"/>
                </a:solidFill>
                <a:latin typeface="Nunito Bold Italics"/>
                <a:ea typeface="Nunito Bold Italics"/>
                <a:cs typeface="Nunito Bold Italics"/>
                <a:sym typeface="Nunito Bold Italics"/>
              </a:rPr>
              <a:t>AKUNTANSI SEKTOR PUBLIK</a:t>
            </a:r>
          </a:p>
        </p:txBody>
      </p:sp>
      <p:sp>
        <p:nvSpPr>
          <p:cNvPr id="46" name="TextBox 21"/>
          <p:cNvSpPr txBox="1"/>
          <p:nvPr/>
        </p:nvSpPr>
        <p:spPr>
          <a:xfrm>
            <a:off x="3472717" y="3213160"/>
            <a:ext cx="12857639" cy="6912149"/>
          </a:xfrm>
          <a:prstGeom prst="rect">
            <a:avLst/>
          </a:prstGeom>
        </p:spPr>
        <p:txBody>
          <a:bodyPr wrap="square" lIns="0" tIns="0" rIns="0" bIns="0" rtlCol="0" anchor="t">
            <a:spAutoFit/>
          </a:bodyPr>
          <a:lstStyle/>
          <a:p>
            <a:pPr algn="just">
              <a:lnSpc>
                <a:spcPts val="4904"/>
              </a:lnSpc>
            </a:pPr>
            <a:r>
              <a:rPr lang="fi-FI" sz="3600">
                <a:solidFill>
                  <a:srgbClr val="194281"/>
                </a:solidFill>
                <a:latin typeface="Nunito"/>
                <a:ea typeface="Nunito"/>
                <a:cs typeface="Nunito"/>
                <a:sym typeface="Nunito"/>
              </a:rPr>
              <a:t>Menurut Wardiyah (2017:26), produk-produk investasi yang tersedia di</a:t>
            </a:r>
            <a:r>
              <a:rPr lang="id-ID" sz="3600">
                <a:solidFill>
                  <a:srgbClr val="194281"/>
                </a:solidFill>
                <a:latin typeface="Nunito"/>
                <a:ea typeface="Nunito"/>
                <a:cs typeface="Nunito"/>
                <a:sym typeface="Nunito"/>
              </a:rPr>
              <a:t> </a:t>
            </a:r>
            <a:r>
              <a:rPr lang="fi-FI" sz="3600">
                <a:solidFill>
                  <a:srgbClr val="194281"/>
                </a:solidFill>
                <a:latin typeface="Nunito"/>
                <a:ea typeface="Nunito"/>
                <a:cs typeface="Nunito"/>
                <a:sym typeface="Nunito"/>
              </a:rPr>
              <a:t>pasar, yaitu sebagai berikut</a:t>
            </a:r>
            <a:r>
              <a:rPr lang="id-ID" sz="3600">
                <a:solidFill>
                  <a:srgbClr val="194281"/>
                </a:solidFill>
                <a:latin typeface="Nunito"/>
                <a:ea typeface="Nunito"/>
                <a:cs typeface="Nunito"/>
                <a:sym typeface="Nunito"/>
              </a:rPr>
              <a:t> :</a:t>
            </a:r>
          </a:p>
          <a:p>
            <a:pPr marL="742950" indent="-742950" algn="just">
              <a:lnSpc>
                <a:spcPts val="4904"/>
              </a:lnSpc>
              <a:buAutoNum type="arabicPeriod"/>
            </a:pPr>
            <a:r>
              <a:rPr lang="id-ID" sz="3600">
                <a:solidFill>
                  <a:srgbClr val="194281"/>
                </a:solidFill>
                <a:latin typeface="Nunito"/>
                <a:ea typeface="Nunito"/>
                <a:cs typeface="Nunito"/>
                <a:sym typeface="Nunito"/>
              </a:rPr>
              <a:t>Tabungan di bank</a:t>
            </a:r>
          </a:p>
          <a:p>
            <a:pPr marL="742950" indent="-742950" algn="just">
              <a:lnSpc>
                <a:spcPts val="4904"/>
              </a:lnSpc>
              <a:buAutoNum type="arabicPeriod"/>
            </a:pPr>
            <a:r>
              <a:rPr lang="id-ID" sz="3600">
                <a:solidFill>
                  <a:srgbClr val="194281"/>
                </a:solidFill>
                <a:latin typeface="Nunito"/>
                <a:ea typeface="Nunito"/>
                <a:cs typeface="Nunito"/>
                <a:sym typeface="Nunito"/>
              </a:rPr>
              <a:t>Deposito di bank</a:t>
            </a:r>
          </a:p>
          <a:p>
            <a:pPr marL="742950" indent="-742950" algn="just">
              <a:lnSpc>
                <a:spcPts val="4904"/>
              </a:lnSpc>
              <a:buAutoNum type="arabicPeriod"/>
            </a:pPr>
            <a:r>
              <a:rPr lang="id-ID" sz="3600">
                <a:solidFill>
                  <a:srgbClr val="194281"/>
                </a:solidFill>
                <a:latin typeface="Nunito"/>
                <a:ea typeface="Nunito"/>
                <a:cs typeface="Nunito"/>
                <a:sym typeface="Nunito"/>
              </a:rPr>
              <a:t>Saham</a:t>
            </a:r>
          </a:p>
          <a:p>
            <a:pPr marL="742950" indent="-742950" algn="just">
              <a:lnSpc>
                <a:spcPts val="4904"/>
              </a:lnSpc>
              <a:buAutoNum type="arabicPeriod"/>
            </a:pPr>
            <a:r>
              <a:rPr lang="id-ID" sz="3600">
                <a:solidFill>
                  <a:srgbClr val="194281"/>
                </a:solidFill>
                <a:latin typeface="Nunito"/>
                <a:ea typeface="Nunito"/>
                <a:cs typeface="Nunito"/>
                <a:sym typeface="Nunito"/>
              </a:rPr>
              <a:t>Reksadana</a:t>
            </a:r>
          </a:p>
          <a:p>
            <a:pPr marL="742950" indent="-742950" algn="just">
              <a:lnSpc>
                <a:spcPts val="4904"/>
              </a:lnSpc>
              <a:buAutoNum type="arabicPeriod"/>
            </a:pPr>
            <a:r>
              <a:rPr lang="id-ID" sz="3600">
                <a:solidFill>
                  <a:srgbClr val="194281"/>
                </a:solidFill>
                <a:latin typeface="Nunito"/>
                <a:ea typeface="Nunito"/>
                <a:cs typeface="Nunito"/>
                <a:sym typeface="Nunito"/>
              </a:rPr>
              <a:t>Mata uang asing</a:t>
            </a:r>
          </a:p>
          <a:p>
            <a:pPr marL="742950" indent="-742950" algn="just">
              <a:lnSpc>
                <a:spcPts val="4904"/>
              </a:lnSpc>
              <a:buAutoNum type="arabicPeriod"/>
            </a:pPr>
            <a:r>
              <a:rPr lang="id-ID" sz="3600">
                <a:solidFill>
                  <a:srgbClr val="194281"/>
                </a:solidFill>
                <a:latin typeface="Nunito"/>
                <a:ea typeface="Nunito"/>
                <a:cs typeface="Nunito"/>
                <a:sym typeface="Nunito"/>
              </a:rPr>
              <a:t>PropertiBarang-barang koleksi</a:t>
            </a:r>
          </a:p>
          <a:p>
            <a:pPr marL="742950" indent="-742950" algn="just">
              <a:lnSpc>
                <a:spcPts val="4904"/>
              </a:lnSpc>
              <a:buAutoNum type="arabicPeriod"/>
            </a:pPr>
            <a:r>
              <a:rPr lang="id-ID" sz="3600">
                <a:solidFill>
                  <a:srgbClr val="194281"/>
                </a:solidFill>
                <a:latin typeface="Nunito"/>
                <a:ea typeface="Nunito"/>
                <a:cs typeface="Nunito"/>
                <a:sym typeface="Nunito"/>
              </a:rPr>
              <a:t>Emas</a:t>
            </a:r>
          </a:p>
          <a:p>
            <a:pPr marL="742950" indent="-742950" algn="just">
              <a:lnSpc>
                <a:spcPts val="4904"/>
              </a:lnSpc>
              <a:buAutoNum type="arabicPeriod"/>
            </a:pPr>
            <a:r>
              <a:rPr lang="id-ID" sz="3600">
                <a:solidFill>
                  <a:srgbClr val="194281"/>
                </a:solidFill>
                <a:latin typeface="Nunito"/>
                <a:ea typeface="Nunito"/>
                <a:cs typeface="Nunito"/>
                <a:sym typeface="Nunito"/>
              </a:rPr>
              <a:t>Obligasi</a:t>
            </a:r>
          </a:p>
          <a:p>
            <a:pPr algn="just">
              <a:lnSpc>
                <a:spcPts val="4904"/>
              </a:lnSpc>
            </a:pPr>
            <a:r>
              <a:rPr lang="id-ID">
                <a:solidFill>
                  <a:srgbClr val="194281"/>
                </a:solidFill>
                <a:latin typeface="Nunito"/>
                <a:ea typeface="Nunito"/>
                <a:cs typeface="Nunito"/>
                <a:sym typeface="Nunito"/>
              </a:rPr>
              <a:t> </a:t>
            </a:r>
            <a:endParaRPr lang="en-US">
              <a:solidFill>
                <a:srgbClr val="194281"/>
              </a:solidFill>
              <a:latin typeface="Nunito"/>
              <a:ea typeface="Nunito"/>
              <a:cs typeface="Nunito"/>
              <a:sym typeface="Nunito"/>
            </a:endParaRPr>
          </a:p>
        </p:txBody>
      </p:sp>
    </p:spTree>
    <p:extLst>
      <p:ext uri="{BB962C8B-B14F-4D97-AF65-F5344CB8AC3E}">
        <p14:creationId xmlns:p14="http://schemas.microsoft.com/office/powerpoint/2010/main" val="4240847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783088" y="582943"/>
            <a:ext cx="7650670" cy="891513"/>
            <a:chOff x="0" y="0"/>
            <a:chExt cx="3487590" cy="406400"/>
          </a:xfrm>
        </p:grpSpPr>
        <p:sp>
          <p:nvSpPr>
            <p:cNvPr id="6" name="Freeform 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7" name="TextBox 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11193108" y="582943"/>
            <a:ext cx="6311804" cy="928612"/>
            <a:chOff x="0" y="0"/>
            <a:chExt cx="2762314" cy="406400"/>
          </a:xfrm>
        </p:grpSpPr>
        <p:sp>
          <p:nvSpPr>
            <p:cNvPr id="9" name="Freeform 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10" name="TextBox 1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11" name="AutoShape 1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12" name="Freeform 1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3" name="Freeform 1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4" name="AutoShape 14"/>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15" name="Group 15"/>
          <p:cNvGrpSpPr/>
          <p:nvPr/>
        </p:nvGrpSpPr>
        <p:grpSpPr>
          <a:xfrm>
            <a:off x="16084934" y="9248596"/>
            <a:ext cx="1419978" cy="1202118"/>
            <a:chOff x="0" y="0"/>
            <a:chExt cx="660400" cy="559078"/>
          </a:xfrm>
        </p:grpSpPr>
        <p:sp>
          <p:nvSpPr>
            <p:cNvPr id="16" name="Freeform 16"/>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17" name="TextBox 17"/>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19" name="TextBox 19"/>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
        <p:nvSpPr>
          <p:cNvPr id="20" name="TextBox 20"/>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7</a:t>
            </a:r>
            <a:endParaRPr lang="en-US" sz="3200" b="1" i="1">
              <a:solidFill>
                <a:srgbClr val="194281"/>
              </a:solidFill>
              <a:latin typeface="Nunito Bold Italics"/>
              <a:ea typeface="Nunito Bold Italics"/>
              <a:cs typeface="Nunito Bold Italics"/>
              <a:sym typeface="Nunito Bold Italics"/>
            </a:endParaRPr>
          </a:p>
        </p:txBody>
      </p:sp>
      <p:sp>
        <p:nvSpPr>
          <p:cNvPr id="21" name="TextBox 21"/>
          <p:cNvSpPr txBox="1"/>
          <p:nvPr/>
        </p:nvSpPr>
        <p:spPr>
          <a:xfrm>
            <a:off x="1962215" y="3654508"/>
            <a:ext cx="14736854" cy="6283771"/>
          </a:xfrm>
          <a:prstGeom prst="rect">
            <a:avLst/>
          </a:prstGeom>
        </p:spPr>
        <p:txBody>
          <a:bodyPr lIns="0" tIns="0" rIns="0" bIns="0" rtlCol="0" anchor="t">
            <a:spAutoFit/>
          </a:bodyPr>
          <a:lstStyle/>
          <a:p>
            <a:pPr algn="just">
              <a:lnSpc>
                <a:spcPts val="4904"/>
              </a:lnSpc>
            </a:pPr>
            <a:r>
              <a:rPr lang="fi-FI" sz="3503">
                <a:solidFill>
                  <a:srgbClr val="194281"/>
                </a:solidFill>
                <a:latin typeface="Nunito"/>
                <a:ea typeface="Nunito"/>
                <a:cs typeface="Nunito"/>
                <a:sym typeface="Nunito"/>
              </a:rPr>
              <a:t>Menurut Fauziah (2018) aset adalah sumber daya ekonomi yang dikuasai</a:t>
            </a:r>
            <a:r>
              <a:rPr lang="id-ID" sz="3503">
                <a:solidFill>
                  <a:srgbClr val="194281"/>
                </a:solidFill>
                <a:latin typeface="Nunito"/>
                <a:ea typeface="Nunito"/>
                <a:cs typeface="Nunito"/>
                <a:sym typeface="Nunito"/>
              </a:rPr>
              <a:t> </a:t>
            </a:r>
            <a:r>
              <a:rPr lang="fi-FI" sz="3503">
                <a:solidFill>
                  <a:srgbClr val="194281"/>
                </a:solidFill>
                <a:latin typeface="Nunito"/>
                <a:ea typeface="Nunito"/>
                <a:cs typeface="Nunito"/>
                <a:sym typeface="Nunito"/>
              </a:rPr>
              <a:t>atau dimiliki oleh pemerintah sebagai akibat dari peristiwa masa lalu dan dari</a:t>
            </a:r>
            <a:r>
              <a:rPr lang="id-ID" sz="3503">
                <a:solidFill>
                  <a:srgbClr val="194281"/>
                </a:solidFill>
                <a:latin typeface="Nunito"/>
                <a:ea typeface="Nunito"/>
                <a:cs typeface="Nunito"/>
                <a:sym typeface="Nunito"/>
              </a:rPr>
              <a:t> </a:t>
            </a:r>
            <a:r>
              <a:rPr lang="fi-FI" sz="3503">
                <a:solidFill>
                  <a:srgbClr val="194281"/>
                </a:solidFill>
                <a:latin typeface="Nunito"/>
                <a:ea typeface="Nunito"/>
                <a:cs typeface="Nunito"/>
                <a:sym typeface="Nunito"/>
              </a:rPr>
              <a:t>mana manfaat ekonomi atau sosial dimasa depan diharapkan dapat diperoleh, baik</a:t>
            </a:r>
            <a:r>
              <a:rPr lang="id-ID" sz="3503">
                <a:solidFill>
                  <a:srgbClr val="194281"/>
                </a:solidFill>
                <a:latin typeface="Nunito"/>
                <a:ea typeface="Nunito"/>
                <a:cs typeface="Nunito"/>
                <a:sym typeface="Nunito"/>
              </a:rPr>
              <a:t> </a:t>
            </a:r>
            <a:r>
              <a:rPr lang="fi-FI" sz="3503">
                <a:solidFill>
                  <a:srgbClr val="194281"/>
                </a:solidFill>
                <a:latin typeface="Nunito"/>
                <a:ea typeface="Nunito"/>
                <a:cs typeface="Nunito"/>
                <a:sym typeface="Nunito"/>
              </a:rPr>
              <a:t>oleh pemerintah maupun masyarakat</a:t>
            </a:r>
            <a:r>
              <a:rPr lang="id-ID" sz="3503">
                <a:solidFill>
                  <a:srgbClr val="194281"/>
                </a:solidFill>
                <a:latin typeface="Nunito"/>
                <a:ea typeface="Nunito"/>
                <a:cs typeface="Nunito"/>
                <a:sym typeface="Nunito"/>
              </a:rPr>
              <a:t>.</a:t>
            </a:r>
          </a:p>
          <a:p>
            <a:pPr algn="just">
              <a:lnSpc>
                <a:spcPts val="4904"/>
              </a:lnSpc>
            </a:pPr>
            <a:endParaRPr lang="id-ID" sz="3503">
              <a:solidFill>
                <a:srgbClr val="194281"/>
              </a:solidFill>
              <a:latin typeface="Nunito"/>
              <a:ea typeface="Nunito"/>
              <a:cs typeface="Nunito"/>
              <a:sym typeface="Nunito"/>
            </a:endParaRPr>
          </a:p>
          <a:p>
            <a:pPr algn="just">
              <a:lnSpc>
                <a:spcPts val="4904"/>
              </a:lnSpc>
            </a:pPr>
            <a:r>
              <a:rPr lang="id-ID" sz="3503">
                <a:solidFill>
                  <a:srgbClr val="194281"/>
                </a:solidFill>
                <a:latin typeface="Nunito"/>
                <a:ea typeface="Nunito"/>
                <a:cs typeface="Nunito"/>
                <a:sym typeface="Nunito"/>
              </a:rPr>
              <a:t>Menurut Mamduh M. Hanafi (2003:24) pengertian aset adalah sumber daya yang dikuasai oleh pemerintah sebagai akibat dari peristiwa masa lalu dan darinya manfaat ekonomi di masa depan diharapkan akan diraih oleh pemerintah</a:t>
            </a:r>
          </a:p>
          <a:p>
            <a:pPr algn="just">
              <a:lnSpc>
                <a:spcPts val="4904"/>
              </a:lnSpc>
            </a:pPr>
            <a:r>
              <a:rPr lang="id-ID" sz="3503">
                <a:solidFill>
                  <a:srgbClr val="194281"/>
                </a:solidFill>
                <a:latin typeface="Nunito"/>
                <a:ea typeface="Nunito"/>
                <a:cs typeface="Nunito"/>
                <a:sym typeface="Nunito"/>
              </a:rPr>
              <a:t> </a:t>
            </a:r>
            <a:endParaRPr lang="en-US" sz="3503">
              <a:solidFill>
                <a:srgbClr val="194281"/>
              </a:solidFill>
              <a:latin typeface="Nunito"/>
              <a:ea typeface="Nunito"/>
              <a:cs typeface="Nunito"/>
              <a:sym typeface="Nunito"/>
            </a:endParaRPr>
          </a:p>
        </p:txBody>
      </p:sp>
      <p:sp>
        <p:nvSpPr>
          <p:cNvPr id="22" name="TextBox 22"/>
          <p:cNvSpPr txBox="1"/>
          <p:nvPr/>
        </p:nvSpPr>
        <p:spPr>
          <a:xfrm>
            <a:off x="3665023" y="2157904"/>
            <a:ext cx="11328026" cy="1025922"/>
          </a:xfrm>
          <a:prstGeom prst="rect">
            <a:avLst/>
          </a:prstGeom>
        </p:spPr>
        <p:txBody>
          <a:bodyPr wrap="square" lIns="0" tIns="0" rIns="0" bIns="0" rtlCol="0" anchor="t">
            <a:spAutoFit/>
          </a:bodyPr>
          <a:lstStyle/>
          <a:p>
            <a:pPr algn="ctr">
              <a:lnSpc>
                <a:spcPts val="8020"/>
              </a:lnSpc>
            </a:pPr>
            <a:r>
              <a:rPr lang="id-ID" sz="5728" b="1" i="1">
                <a:solidFill>
                  <a:srgbClr val="194281"/>
                </a:solidFill>
                <a:latin typeface="Roboto Bold Italics"/>
                <a:ea typeface="Roboto Bold Italics"/>
                <a:cs typeface="Roboto Bold Italics"/>
                <a:sym typeface="Roboto Bold Italics"/>
              </a:rPr>
              <a:t>Pengertian Aset Menurut Ahli</a:t>
            </a:r>
            <a:endParaRPr lang="en-US" sz="5728" b="1" i="1">
              <a:solidFill>
                <a:srgbClr val="194281"/>
              </a:solidFill>
              <a:latin typeface="Roboto Bold Italics"/>
              <a:ea typeface="Roboto Bold Italics"/>
              <a:cs typeface="Roboto Bold Italics"/>
              <a:sym typeface="Roboto Bold Italics"/>
            </a:endParaRPr>
          </a:p>
        </p:txBody>
      </p:sp>
    </p:spTree>
    <p:extLst>
      <p:ext uri="{BB962C8B-B14F-4D97-AF65-F5344CB8AC3E}">
        <p14:creationId xmlns:p14="http://schemas.microsoft.com/office/powerpoint/2010/main" val="614841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783088" y="582943"/>
            <a:ext cx="7650670" cy="891513"/>
            <a:chOff x="0" y="0"/>
            <a:chExt cx="3487590" cy="406400"/>
          </a:xfrm>
        </p:grpSpPr>
        <p:sp>
          <p:nvSpPr>
            <p:cNvPr id="6" name="Freeform 6"/>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7" name="TextBox 7"/>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11193108" y="582943"/>
            <a:ext cx="6311804" cy="928612"/>
            <a:chOff x="0" y="0"/>
            <a:chExt cx="2762314" cy="406400"/>
          </a:xfrm>
        </p:grpSpPr>
        <p:sp>
          <p:nvSpPr>
            <p:cNvPr id="9" name="Freeform 9"/>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10" name="TextBox 10"/>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11" name="AutoShape 11"/>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12" name="Freeform 12"/>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3" name="Freeform 13"/>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4" name="AutoShape 14"/>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15" name="Group 15"/>
          <p:cNvGrpSpPr/>
          <p:nvPr/>
        </p:nvGrpSpPr>
        <p:grpSpPr>
          <a:xfrm>
            <a:off x="16084934" y="9248596"/>
            <a:ext cx="1419978" cy="1202118"/>
            <a:chOff x="0" y="0"/>
            <a:chExt cx="660400" cy="559078"/>
          </a:xfrm>
        </p:grpSpPr>
        <p:sp>
          <p:nvSpPr>
            <p:cNvPr id="16" name="Freeform 16"/>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17" name="TextBox 17"/>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sp>
        <p:nvSpPr>
          <p:cNvPr id="18" name="TextBox 18"/>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19" name="TextBox 19"/>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
        <p:nvSpPr>
          <p:cNvPr id="20" name="TextBox 20"/>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8</a:t>
            </a:r>
            <a:endParaRPr lang="en-US" sz="3200" b="1" i="1">
              <a:solidFill>
                <a:srgbClr val="194281"/>
              </a:solidFill>
              <a:latin typeface="Nunito Bold Italics"/>
              <a:ea typeface="Nunito Bold Italics"/>
              <a:cs typeface="Nunito Bold Italics"/>
              <a:sym typeface="Nunito Bold Italics"/>
            </a:endParaRPr>
          </a:p>
        </p:txBody>
      </p:sp>
      <p:sp>
        <p:nvSpPr>
          <p:cNvPr id="21" name="TextBox 21"/>
          <p:cNvSpPr txBox="1"/>
          <p:nvPr/>
        </p:nvSpPr>
        <p:spPr>
          <a:xfrm>
            <a:off x="1962215" y="4065715"/>
            <a:ext cx="14736854" cy="4398640"/>
          </a:xfrm>
          <a:prstGeom prst="rect">
            <a:avLst/>
          </a:prstGeom>
        </p:spPr>
        <p:txBody>
          <a:bodyPr lIns="0" tIns="0" rIns="0" bIns="0" rtlCol="0" anchor="t">
            <a:spAutoFit/>
          </a:bodyPr>
          <a:lstStyle/>
          <a:p>
            <a:pPr algn="just">
              <a:lnSpc>
                <a:spcPts val="4904"/>
              </a:lnSpc>
            </a:pPr>
            <a:r>
              <a:rPr lang="id-ID" sz="3503">
                <a:solidFill>
                  <a:srgbClr val="194281"/>
                </a:solidFill>
                <a:latin typeface="Nunito"/>
                <a:ea typeface="Nunito"/>
                <a:cs typeface="Nunito"/>
                <a:sym typeface="Nunito"/>
              </a:rPr>
              <a:t>Menurut </a:t>
            </a:r>
            <a:r>
              <a:rPr lang="fi-FI" sz="3503">
                <a:solidFill>
                  <a:srgbClr val="194281"/>
                </a:solidFill>
                <a:latin typeface="Nunito"/>
                <a:ea typeface="Nunito"/>
                <a:cs typeface="Nunito"/>
                <a:sym typeface="Nunito"/>
              </a:rPr>
              <a:t>Lubis (2021)</a:t>
            </a:r>
            <a:r>
              <a:rPr lang="id-ID" sz="3503">
                <a:solidFill>
                  <a:srgbClr val="194281"/>
                </a:solidFill>
                <a:latin typeface="Nunito"/>
                <a:ea typeface="Nunito"/>
                <a:cs typeface="Nunito"/>
                <a:sym typeface="Nunito"/>
              </a:rPr>
              <a:t> </a:t>
            </a:r>
            <a:r>
              <a:rPr lang="fi-FI" sz="3503">
                <a:solidFill>
                  <a:srgbClr val="194281"/>
                </a:solidFill>
                <a:latin typeface="Nunito"/>
                <a:ea typeface="Nunito"/>
                <a:cs typeface="Nunito"/>
                <a:sym typeface="Nunito"/>
              </a:rPr>
              <a:t>: Pengelolaan aset adalah upaya strategis dalam memantau, menilai, dan mengoptimalkan penggunaan aset agar menghasilkan manfaat ekonomi jangka panjang.</a:t>
            </a:r>
            <a:endParaRPr lang="id-ID" sz="3503">
              <a:solidFill>
                <a:srgbClr val="194281"/>
              </a:solidFill>
              <a:latin typeface="Nunito"/>
              <a:ea typeface="Nunito"/>
              <a:cs typeface="Nunito"/>
              <a:sym typeface="Nunito"/>
            </a:endParaRPr>
          </a:p>
          <a:p>
            <a:pPr algn="just">
              <a:lnSpc>
                <a:spcPts val="4904"/>
              </a:lnSpc>
            </a:pPr>
            <a:endParaRPr lang="id-ID" sz="3503">
              <a:solidFill>
                <a:srgbClr val="194281"/>
              </a:solidFill>
              <a:latin typeface="Nunito"/>
              <a:ea typeface="Nunito"/>
              <a:cs typeface="Nunito"/>
              <a:sym typeface="Nunito"/>
            </a:endParaRPr>
          </a:p>
          <a:p>
            <a:pPr algn="just">
              <a:lnSpc>
                <a:spcPts val="4904"/>
              </a:lnSpc>
            </a:pPr>
            <a:r>
              <a:rPr lang="id-ID" sz="3503">
                <a:solidFill>
                  <a:srgbClr val="194281"/>
                </a:solidFill>
                <a:latin typeface="Nunito"/>
                <a:ea typeface="Nunito"/>
                <a:cs typeface="Nunito"/>
                <a:sym typeface="Nunito"/>
              </a:rPr>
              <a:t>Menurut </a:t>
            </a:r>
            <a:r>
              <a:rPr lang="fi-FI" sz="3503">
                <a:solidFill>
                  <a:srgbClr val="194281"/>
                </a:solidFill>
                <a:latin typeface="Nunito"/>
                <a:ea typeface="Nunito"/>
                <a:cs typeface="Nunito"/>
                <a:sym typeface="Nunito"/>
              </a:rPr>
              <a:t>Mahmudi (2019)</a:t>
            </a:r>
            <a:r>
              <a:rPr lang="id-ID" sz="3503">
                <a:solidFill>
                  <a:srgbClr val="194281"/>
                </a:solidFill>
                <a:latin typeface="Nunito"/>
                <a:ea typeface="Nunito"/>
                <a:cs typeface="Nunito"/>
                <a:sym typeface="Nunito"/>
              </a:rPr>
              <a:t> </a:t>
            </a:r>
            <a:r>
              <a:rPr lang="fi-FI" sz="3503">
                <a:solidFill>
                  <a:srgbClr val="194281"/>
                </a:solidFill>
                <a:latin typeface="Nunito"/>
                <a:ea typeface="Nunito"/>
                <a:cs typeface="Nunito"/>
                <a:sym typeface="Nunito"/>
              </a:rPr>
              <a:t>: Pengelolaan aset merupakan serangkaian kegiatan yang meliputi perencanaan, pengadaan, pemanfaatan, pemeliharaan, dan penghapusan aset untuk mencapai tujuan organisasi.</a:t>
            </a:r>
            <a:r>
              <a:rPr lang="id-ID" sz="3503">
                <a:solidFill>
                  <a:srgbClr val="194281"/>
                </a:solidFill>
                <a:latin typeface="Nunito"/>
                <a:ea typeface="Nunito"/>
                <a:cs typeface="Nunito"/>
                <a:sym typeface="Nunito"/>
              </a:rPr>
              <a:t> </a:t>
            </a:r>
            <a:endParaRPr lang="en-US" sz="3503">
              <a:solidFill>
                <a:srgbClr val="194281"/>
              </a:solidFill>
              <a:latin typeface="Nunito"/>
              <a:ea typeface="Nunito"/>
              <a:cs typeface="Nunito"/>
              <a:sym typeface="Nunito"/>
            </a:endParaRPr>
          </a:p>
        </p:txBody>
      </p:sp>
      <p:sp>
        <p:nvSpPr>
          <p:cNvPr id="22" name="TextBox 22"/>
          <p:cNvSpPr txBox="1"/>
          <p:nvPr/>
        </p:nvSpPr>
        <p:spPr>
          <a:xfrm>
            <a:off x="2133453" y="2467272"/>
            <a:ext cx="14394377" cy="1025922"/>
          </a:xfrm>
          <a:prstGeom prst="rect">
            <a:avLst/>
          </a:prstGeom>
        </p:spPr>
        <p:txBody>
          <a:bodyPr wrap="square" lIns="0" tIns="0" rIns="0" bIns="0" rtlCol="0" anchor="t">
            <a:spAutoFit/>
          </a:bodyPr>
          <a:lstStyle/>
          <a:p>
            <a:pPr algn="ctr">
              <a:lnSpc>
                <a:spcPts val="8020"/>
              </a:lnSpc>
            </a:pPr>
            <a:r>
              <a:rPr lang="id-ID" sz="4800" b="1" i="1">
                <a:solidFill>
                  <a:srgbClr val="194281"/>
                </a:solidFill>
                <a:latin typeface="Roboto Bold Italics"/>
                <a:ea typeface="Roboto Bold Italics"/>
                <a:cs typeface="Roboto Bold Italics"/>
                <a:sym typeface="Roboto Bold Italics"/>
              </a:rPr>
              <a:t>Pengertian Pengelolaan Aset Menurut Ahli</a:t>
            </a:r>
            <a:endParaRPr lang="en-US" sz="4800" b="1" i="1">
              <a:solidFill>
                <a:srgbClr val="194281"/>
              </a:solidFill>
              <a:latin typeface="Roboto Bold Italics"/>
              <a:ea typeface="Roboto Bold Italics"/>
              <a:cs typeface="Roboto Bold Italics"/>
              <a:sym typeface="Roboto Bold Italics"/>
            </a:endParaRPr>
          </a:p>
        </p:txBody>
      </p:sp>
    </p:spTree>
    <p:extLst>
      <p:ext uri="{BB962C8B-B14F-4D97-AF65-F5344CB8AC3E}">
        <p14:creationId xmlns:p14="http://schemas.microsoft.com/office/powerpoint/2010/main" val="273874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0E1"/>
        </a:solidFill>
        <a:effectLst/>
      </p:bgPr>
    </p:bg>
    <p:spTree>
      <p:nvGrpSpPr>
        <p:cNvPr id="1" name=""/>
        <p:cNvGrpSpPr/>
        <p:nvPr/>
      </p:nvGrpSpPr>
      <p:grpSpPr>
        <a:xfrm>
          <a:off x="0" y="0"/>
          <a:ext cx="0" cy="0"/>
          <a:chOff x="0" y="0"/>
          <a:chExt cx="0" cy="0"/>
        </a:xfrm>
      </p:grpSpPr>
      <p:grpSp>
        <p:nvGrpSpPr>
          <p:cNvPr id="2" name="Group 2"/>
          <p:cNvGrpSpPr/>
          <p:nvPr/>
        </p:nvGrpSpPr>
        <p:grpSpPr>
          <a:xfrm>
            <a:off x="0" y="9900179"/>
            <a:ext cx="18288000" cy="386821"/>
            <a:chOff x="0" y="0"/>
            <a:chExt cx="4816593" cy="101879"/>
          </a:xfrm>
        </p:grpSpPr>
        <p:sp>
          <p:nvSpPr>
            <p:cNvPr id="3" name="Freeform 3"/>
            <p:cNvSpPr/>
            <p:nvPr/>
          </p:nvSpPr>
          <p:spPr>
            <a:xfrm>
              <a:off x="0" y="0"/>
              <a:ext cx="4816592" cy="101879"/>
            </a:xfrm>
            <a:custGeom>
              <a:avLst/>
              <a:gdLst/>
              <a:ahLst/>
              <a:cxnLst/>
              <a:rect l="l" t="t" r="r" b="b"/>
              <a:pathLst>
                <a:path w="4816592" h="101879">
                  <a:moveTo>
                    <a:pt x="0" y="0"/>
                  </a:moveTo>
                  <a:lnTo>
                    <a:pt x="4816592" y="0"/>
                  </a:lnTo>
                  <a:lnTo>
                    <a:pt x="4816592" y="101879"/>
                  </a:lnTo>
                  <a:lnTo>
                    <a:pt x="0" y="101879"/>
                  </a:lnTo>
                  <a:close/>
                </a:path>
              </a:pathLst>
            </a:custGeom>
            <a:solidFill>
              <a:srgbClr val="194281"/>
            </a:solidFill>
          </p:spPr>
        </p:sp>
        <p:sp>
          <p:nvSpPr>
            <p:cNvPr id="4" name="TextBox 4"/>
            <p:cNvSpPr txBox="1"/>
            <p:nvPr/>
          </p:nvSpPr>
          <p:spPr>
            <a:xfrm>
              <a:off x="0" y="-38100"/>
              <a:ext cx="4816593" cy="139979"/>
            </a:xfrm>
            <a:prstGeom prst="rect">
              <a:avLst/>
            </a:prstGeom>
          </p:spPr>
          <p:txBody>
            <a:bodyPr lIns="50800" tIns="50800" rIns="50800" bIns="50800" rtlCol="0" anchor="ctr"/>
            <a:lstStyle/>
            <a:p>
              <a:pPr algn="ctr">
                <a:lnSpc>
                  <a:spcPts val="2659"/>
                </a:lnSpc>
              </a:pPr>
              <a:endParaRPr/>
            </a:p>
          </p:txBody>
        </p:sp>
      </p:grpSp>
      <p:sp>
        <p:nvSpPr>
          <p:cNvPr id="5" name="AutoShape 5"/>
          <p:cNvSpPr/>
          <p:nvPr/>
        </p:nvSpPr>
        <p:spPr>
          <a:xfrm>
            <a:off x="-711884" y="9760579"/>
            <a:ext cx="19711768" cy="0"/>
          </a:xfrm>
          <a:prstGeom prst="line">
            <a:avLst/>
          </a:prstGeom>
          <a:ln w="28575" cap="flat">
            <a:solidFill>
              <a:srgbClr val="194281"/>
            </a:solidFill>
            <a:prstDash val="solid"/>
            <a:headEnd type="none" w="sm" len="sm"/>
            <a:tailEnd type="none" w="sm" len="sm"/>
          </a:ln>
        </p:spPr>
      </p:sp>
      <p:grpSp>
        <p:nvGrpSpPr>
          <p:cNvPr id="6" name="Group 6"/>
          <p:cNvGrpSpPr/>
          <p:nvPr/>
        </p:nvGrpSpPr>
        <p:grpSpPr>
          <a:xfrm>
            <a:off x="16084934" y="9248596"/>
            <a:ext cx="1419978" cy="1202118"/>
            <a:chOff x="0" y="0"/>
            <a:chExt cx="660400" cy="559078"/>
          </a:xfrm>
        </p:grpSpPr>
        <p:sp>
          <p:nvSpPr>
            <p:cNvPr id="7" name="Freeform 7"/>
            <p:cNvSpPr/>
            <p:nvPr/>
          </p:nvSpPr>
          <p:spPr>
            <a:xfrm>
              <a:off x="0" y="0"/>
              <a:ext cx="660400" cy="559078"/>
            </a:xfrm>
            <a:custGeom>
              <a:avLst/>
              <a:gdLst/>
              <a:ahLst/>
              <a:cxnLst/>
              <a:rect l="l" t="t" r="r" b="b"/>
              <a:pathLst>
                <a:path w="660400" h="559078">
                  <a:moveTo>
                    <a:pt x="220252" y="19070"/>
                  </a:moveTo>
                  <a:cubicBezTo>
                    <a:pt x="254000" y="7556"/>
                    <a:pt x="292600" y="0"/>
                    <a:pt x="330378" y="0"/>
                  </a:cubicBezTo>
                  <a:cubicBezTo>
                    <a:pt x="368157" y="0"/>
                    <a:pt x="404509" y="6476"/>
                    <a:pt x="438009" y="17990"/>
                  </a:cubicBezTo>
                  <a:cubicBezTo>
                    <a:pt x="438723" y="18350"/>
                    <a:pt x="439435" y="18350"/>
                    <a:pt x="440148" y="18710"/>
                  </a:cubicBezTo>
                  <a:cubicBezTo>
                    <a:pt x="565955" y="64765"/>
                    <a:pt x="658618" y="186379"/>
                    <a:pt x="660400" y="322866"/>
                  </a:cubicBezTo>
                  <a:lnTo>
                    <a:pt x="660400" y="559078"/>
                  </a:lnTo>
                  <a:lnTo>
                    <a:pt x="0" y="559078"/>
                  </a:lnTo>
                  <a:lnTo>
                    <a:pt x="0" y="323041"/>
                  </a:lnTo>
                  <a:cubicBezTo>
                    <a:pt x="1782" y="185660"/>
                    <a:pt x="93019" y="64045"/>
                    <a:pt x="220252" y="19070"/>
                  </a:cubicBezTo>
                  <a:close/>
                </a:path>
              </a:pathLst>
            </a:custGeom>
            <a:solidFill>
              <a:srgbClr val="F8F0E1"/>
            </a:solidFill>
            <a:ln w="28575" cap="sq">
              <a:solidFill>
                <a:srgbClr val="194281"/>
              </a:solidFill>
              <a:prstDash val="solid"/>
              <a:miter/>
            </a:ln>
          </p:spPr>
        </p:sp>
        <p:sp>
          <p:nvSpPr>
            <p:cNvPr id="8" name="TextBox 8"/>
            <p:cNvSpPr txBox="1"/>
            <p:nvPr/>
          </p:nvSpPr>
          <p:spPr>
            <a:xfrm>
              <a:off x="0" y="88900"/>
              <a:ext cx="660400" cy="470178"/>
            </a:xfrm>
            <a:prstGeom prst="rect">
              <a:avLst/>
            </a:prstGeom>
          </p:spPr>
          <p:txBody>
            <a:bodyPr lIns="50800" tIns="50800" rIns="50800" bIns="50800" rtlCol="0" anchor="ctr"/>
            <a:lstStyle/>
            <a:p>
              <a:pPr algn="ctr">
                <a:lnSpc>
                  <a:spcPts val="2659"/>
                </a:lnSpc>
              </a:pPr>
              <a:endParaRPr/>
            </a:p>
          </p:txBody>
        </p:sp>
      </p:grpSp>
      <p:grpSp>
        <p:nvGrpSpPr>
          <p:cNvPr id="18" name="Group 18"/>
          <p:cNvGrpSpPr/>
          <p:nvPr/>
        </p:nvGrpSpPr>
        <p:grpSpPr>
          <a:xfrm rot="-5400000">
            <a:off x="7080574" y="-794111"/>
            <a:ext cx="5498453" cy="14325602"/>
            <a:chOff x="0" y="0"/>
            <a:chExt cx="660400" cy="1729705"/>
          </a:xfrm>
        </p:grpSpPr>
        <p:sp>
          <p:nvSpPr>
            <p:cNvPr id="19" name="Freeform 19"/>
            <p:cNvSpPr/>
            <p:nvPr/>
          </p:nvSpPr>
          <p:spPr>
            <a:xfrm>
              <a:off x="0" y="0"/>
              <a:ext cx="660400" cy="1729705"/>
            </a:xfrm>
            <a:custGeom>
              <a:avLst/>
              <a:gdLst/>
              <a:ahLst/>
              <a:cxnLst/>
              <a:rect l="l" t="t" r="r" b="b"/>
              <a:pathLst>
                <a:path w="660400" h="1729705">
                  <a:moveTo>
                    <a:pt x="220252" y="1710636"/>
                  </a:moveTo>
                  <a:cubicBezTo>
                    <a:pt x="254109" y="1722150"/>
                    <a:pt x="292600" y="1729705"/>
                    <a:pt x="330378" y="1729705"/>
                  </a:cubicBezTo>
                  <a:cubicBezTo>
                    <a:pt x="368157" y="1729705"/>
                    <a:pt x="404509" y="1723228"/>
                    <a:pt x="438009" y="1711714"/>
                  </a:cubicBezTo>
                  <a:cubicBezTo>
                    <a:pt x="438723" y="1711355"/>
                    <a:pt x="439435" y="1711355"/>
                    <a:pt x="440148" y="1710995"/>
                  </a:cubicBezTo>
                  <a:cubicBezTo>
                    <a:pt x="565955" y="1664940"/>
                    <a:pt x="658618" y="1543326"/>
                    <a:pt x="660400" y="1380836"/>
                  </a:cubicBezTo>
                  <a:lnTo>
                    <a:pt x="660400" y="71164"/>
                  </a:lnTo>
                  <a:cubicBezTo>
                    <a:pt x="660400" y="31861"/>
                    <a:pt x="628539" y="0"/>
                    <a:pt x="589236" y="0"/>
                  </a:cubicBezTo>
                  <a:lnTo>
                    <a:pt x="71164" y="0"/>
                  </a:lnTo>
                  <a:cubicBezTo>
                    <a:pt x="31861" y="0"/>
                    <a:pt x="0" y="31861"/>
                    <a:pt x="0" y="71164"/>
                  </a:cubicBezTo>
                  <a:lnTo>
                    <a:pt x="0" y="1379811"/>
                  </a:lnTo>
                  <a:cubicBezTo>
                    <a:pt x="1782" y="1544045"/>
                    <a:pt x="93019" y="1665660"/>
                    <a:pt x="220252" y="1710636"/>
                  </a:cubicBezTo>
                  <a:lnTo>
                    <a:pt x="220252" y="1710636"/>
                  </a:lnTo>
                  <a:close/>
                </a:path>
              </a:pathLst>
            </a:custGeom>
            <a:solidFill>
              <a:srgbClr val="194281"/>
            </a:solidFill>
          </p:spPr>
        </p:sp>
        <p:sp>
          <p:nvSpPr>
            <p:cNvPr id="20" name="TextBox 20"/>
            <p:cNvSpPr txBox="1"/>
            <p:nvPr/>
          </p:nvSpPr>
          <p:spPr>
            <a:xfrm>
              <a:off x="0" y="-38100"/>
              <a:ext cx="660400" cy="1640805"/>
            </a:xfrm>
            <a:prstGeom prst="rect">
              <a:avLst/>
            </a:prstGeom>
          </p:spPr>
          <p:txBody>
            <a:bodyPr lIns="50800" tIns="50800" rIns="50800" bIns="50800" rtlCol="0" anchor="ctr"/>
            <a:lstStyle/>
            <a:p>
              <a:pPr algn="ctr">
                <a:lnSpc>
                  <a:spcPts val="2659"/>
                </a:lnSpc>
              </a:pPr>
              <a:endParaRPr/>
            </a:p>
          </p:txBody>
        </p:sp>
      </p:grpSp>
      <p:sp>
        <p:nvSpPr>
          <p:cNvPr id="24" name="TextBox 24"/>
          <p:cNvSpPr txBox="1"/>
          <p:nvPr/>
        </p:nvSpPr>
        <p:spPr>
          <a:xfrm>
            <a:off x="3792935" y="2211939"/>
            <a:ext cx="11501690" cy="1000274"/>
          </a:xfrm>
          <a:prstGeom prst="rect">
            <a:avLst/>
          </a:prstGeom>
        </p:spPr>
        <p:txBody>
          <a:bodyPr wrap="square" lIns="0" tIns="0" rIns="0" bIns="0" rtlCol="0" anchor="t">
            <a:spAutoFit/>
          </a:bodyPr>
          <a:lstStyle/>
          <a:p>
            <a:pPr algn="ctr">
              <a:lnSpc>
                <a:spcPts val="7840"/>
              </a:lnSpc>
            </a:pPr>
            <a:r>
              <a:rPr lang="id-ID" sz="4400" b="1" i="1">
                <a:solidFill>
                  <a:srgbClr val="194281"/>
                </a:solidFill>
                <a:latin typeface="Roboto Bold Italics"/>
                <a:ea typeface="Roboto Bold Italics"/>
                <a:cs typeface="Roboto Bold Italics"/>
                <a:sym typeface="Roboto Bold Italics"/>
              </a:rPr>
              <a:t>Tujuan Pengelolaan Aset Menurut Para Ahli</a:t>
            </a:r>
            <a:endParaRPr lang="en-US" sz="4400" b="1" i="1">
              <a:solidFill>
                <a:srgbClr val="194281"/>
              </a:solidFill>
              <a:latin typeface="Roboto Bold Italics"/>
              <a:ea typeface="Roboto Bold Italics"/>
              <a:cs typeface="Roboto Bold Italics"/>
              <a:sym typeface="Roboto Bold Italics"/>
            </a:endParaRPr>
          </a:p>
        </p:txBody>
      </p:sp>
      <p:sp>
        <p:nvSpPr>
          <p:cNvPr id="27" name="TextBox 27"/>
          <p:cNvSpPr txBox="1"/>
          <p:nvPr/>
        </p:nvSpPr>
        <p:spPr>
          <a:xfrm>
            <a:off x="16293146" y="9579240"/>
            <a:ext cx="1003553" cy="577081"/>
          </a:xfrm>
          <a:prstGeom prst="rect">
            <a:avLst/>
          </a:prstGeom>
        </p:spPr>
        <p:txBody>
          <a:bodyPr lIns="0" tIns="0" rIns="0" bIns="0" rtlCol="0" anchor="t">
            <a:spAutoFit/>
          </a:bodyPr>
          <a:lstStyle/>
          <a:p>
            <a:pPr algn="ctr">
              <a:lnSpc>
                <a:spcPts val="4480"/>
              </a:lnSpc>
            </a:pPr>
            <a:r>
              <a:rPr lang="en-US" sz="3200" b="1" i="1">
                <a:solidFill>
                  <a:srgbClr val="194281"/>
                </a:solidFill>
                <a:latin typeface="Nunito Bold Italics"/>
                <a:ea typeface="Nunito Bold Italics"/>
                <a:cs typeface="Nunito Bold Italics"/>
                <a:sym typeface="Nunito Bold Italics"/>
              </a:rPr>
              <a:t>0</a:t>
            </a:r>
            <a:r>
              <a:rPr lang="id-ID" sz="3200" b="1" i="1">
                <a:solidFill>
                  <a:srgbClr val="194281"/>
                </a:solidFill>
                <a:latin typeface="Nunito Bold Italics"/>
                <a:ea typeface="Nunito Bold Italics"/>
                <a:cs typeface="Nunito Bold Italics"/>
                <a:sym typeface="Nunito Bold Italics"/>
              </a:rPr>
              <a:t>9</a:t>
            </a:r>
            <a:endParaRPr lang="en-US" sz="3200" b="1" i="1">
              <a:solidFill>
                <a:srgbClr val="194281"/>
              </a:solidFill>
              <a:latin typeface="Nunito Bold Italics"/>
              <a:ea typeface="Nunito Bold Italics"/>
              <a:cs typeface="Nunito Bold Italics"/>
              <a:sym typeface="Nunito Bold Italics"/>
            </a:endParaRPr>
          </a:p>
        </p:txBody>
      </p:sp>
      <p:sp>
        <p:nvSpPr>
          <p:cNvPr id="42" name="TextBox 42"/>
          <p:cNvSpPr txBox="1"/>
          <p:nvPr/>
        </p:nvSpPr>
        <p:spPr>
          <a:xfrm>
            <a:off x="3203114" y="4144165"/>
            <a:ext cx="12420439" cy="4360168"/>
          </a:xfrm>
          <a:prstGeom prst="rect">
            <a:avLst/>
          </a:prstGeom>
        </p:spPr>
        <p:txBody>
          <a:bodyPr wrap="square" lIns="0" tIns="0" rIns="0" bIns="0" rtlCol="0" anchor="t">
            <a:spAutoFit/>
          </a:bodyPr>
          <a:lstStyle/>
          <a:p>
            <a:pPr algn="just">
              <a:lnSpc>
                <a:spcPts val="3403"/>
              </a:lnSpc>
            </a:pPr>
            <a:r>
              <a:rPr lang="en-US" sz="3200">
                <a:solidFill>
                  <a:srgbClr val="F8F0E1"/>
                </a:solidFill>
                <a:latin typeface="Nunito"/>
                <a:ea typeface="Nunito"/>
                <a:cs typeface="Nunito"/>
                <a:sym typeface="Nunito"/>
              </a:rPr>
              <a:t>Menurut Amril &amp; Suryadi (2019)</a:t>
            </a:r>
            <a:r>
              <a:rPr lang="id-ID" sz="3200">
                <a:solidFill>
                  <a:srgbClr val="F8F0E1"/>
                </a:solidFill>
                <a:latin typeface="Nunito"/>
                <a:ea typeface="Nunito"/>
                <a:cs typeface="Nunito"/>
                <a:sym typeface="Nunito"/>
              </a:rPr>
              <a:t> </a:t>
            </a:r>
            <a:r>
              <a:rPr lang="en-US" sz="3200">
                <a:solidFill>
                  <a:srgbClr val="F8F0E1"/>
                </a:solidFill>
                <a:latin typeface="Nunito"/>
                <a:ea typeface="Nunito"/>
                <a:cs typeface="Nunito"/>
                <a:sym typeface="Nunito"/>
              </a:rPr>
              <a:t>Tujuan pengelolaan aset adalah untuk mengoptimalkan pemanfaatan aset agar memberikan manfaat ekonomi yang sebesar-besarnya, menjaga umur aset, serta meningkatkan efisiensi penggunaan sumber daya organisasi.</a:t>
            </a:r>
            <a:endParaRPr lang="id-ID" sz="3200">
              <a:solidFill>
                <a:srgbClr val="F8F0E1"/>
              </a:solidFill>
              <a:latin typeface="Nunito"/>
              <a:ea typeface="Nunito"/>
              <a:cs typeface="Nunito"/>
              <a:sym typeface="Nunito"/>
            </a:endParaRPr>
          </a:p>
          <a:p>
            <a:pPr algn="just">
              <a:lnSpc>
                <a:spcPts val="3403"/>
              </a:lnSpc>
            </a:pPr>
            <a:endParaRPr lang="id-ID" sz="3200">
              <a:solidFill>
                <a:srgbClr val="F8F0E1"/>
              </a:solidFill>
              <a:latin typeface="Nunito"/>
              <a:ea typeface="Nunito"/>
              <a:cs typeface="Nunito"/>
              <a:sym typeface="Nunito"/>
            </a:endParaRPr>
          </a:p>
          <a:p>
            <a:pPr algn="just">
              <a:lnSpc>
                <a:spcPts val="3403"/>
              </a:lnSpc>
            </a:pPr>
            <a:endParaRPr lang="id-ID" sz="2400">
              <a:solidFill>
                <a:srgbClr val="F8F0E1"/>
              </a:solidFill>
              <a:latin typeface="Nunito"/>
              <a:ea typeface="Nunito"/>
              <a:cs typeface="Nunito"/>
              <a:sym typeface="Nunito"/>
            </a:endParaRPr>
          </a:p>
          <a:p>
            <a:pPr algn="just">
              <a:lnSpc>
                <a:spcPts val="3403"/>
              </a:lnSpc>
            </a:pPr>
            <a:r>
              <a:rPr lang="id-ID" sz="3200">
                <a:solidFill>
                  <a:srgbClr val="F8F0E1"/>
                </a:solidFill>
                <a:latin typeface="Nunito"/>
                <a:ea typeface="Nunito"/>
                <a:cs typeface="Nunito"/>
                <a:sym typeface="Nunito"/>
              </a:rPr>
              <a:t>Menurut Mahmudi (2020) Tujuan pengelolaan aset adalah untuk menjamin bahwa seluruh aset yang dimiliki organisasi dapat digunakan secara efektif, efisien, dan akuntabel guna mendukung pencapaian tujuan organisasi.</a:t>
            </a:r>
          </a:p>
        </p:txBody>
      </p:sp>
      <p:grpSp>
        <p:nvGrpSpPr>
          <p:cNvPr id="43" name="Group 43"/>
          <p:cNvGrpSpPr/>
          <p:nvPr/>
        </p:nvGrpSpPr>
        <p:grpSpPr>
          <a:xfrm>
            <a:off x="783088" y="582943"/>
            <a:ext cx="7650670" cy="891513"/>
            <a:chOff x="0" y="0"/>
            <a:chExt cx="3487590" cy="406400"/>
          </a:xfrm>
        </p:grpSpPr>
        <p:sp>
          <p:nvSpPr>
            <p:cNvPr id="44" name="Freeform 44"/>
            <p:cNvSpPr/>
            <p:nvPr/>
          </p:nvSpPr>
          <p:spPr>
            <a:xfrm>
              <a:off x="0" y="0"/>
              <a:ext cx="3487590" cy="406400"/>
            </a:xfrm>
            <a:custGeom>
              <a:avLst/>
              <a:gdLst/>
              <a:ahLst/>
              <a:cxnLst/>
              <a:rect l="l" t="t" r="r" b="b"/>
              <a:pathLst>
                <a:path w="3487590" h="406400">
                  <a:moveTo>
                    <a:pt x="3284390" y="0"/>
                  </a:moveTo>
                  <a:cubicBezTo>
                    <a:pt x="3396614" y="0"/>
                    <a:pt x="3487590" y="90976"/>
                    <a:pt x="3487590" y="203200"/>
                  </a:cubicBezTo>
                  <a:cubicBezTo>
                    <a:pt x="3487590" y="315424"/>
                    <a:pt x="3396614" y="406400"/>
                    <a:pt x="3284390"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5" name="TextBox 45"/>
            <p:cNvSpPr txBox="1"/>
            <p:nvPr/>
          </p:nvSpPr>
          <p:spPr>
            <a:xfrm>
              <a:off x="0" y="-38100"/>
              <a:ext cx="3487590" cy="444500"/>
            </a:xfrm>
            <a:prstGeom prst="rect">
              <a:avLst/>
            </a:prstGeom>
          </p:spPr>
          <p:txBody>
            <a:bodyPr lIns="50800" tIns="50800" rIns="50800" bIns="50800" rtlCol="0" anchor="ctr"/>
            <a:lstStyle/>
            <a:p>
              <a:pPr algn="ctr">
                <a:lnSpc>
                  <a:spcPts val="2659"/>
                </a:lnSpc>
              </a:pPr>
              <a:endParaRPr/>
            </a:p>
          </p:txBody>
        </p:sp>
      </p:grpSp>
      <p:grpSp>
        <p:nvGrpSpPr>
          <p:cNvPr id="46" name="Group 46"/>
          <p:cNvGrpSpPr/>
          <p:nvPr/>
        </p:nvGrpSpPr>
        <p:grpSpPr>
          <a:xfrm>
            <a:off x="11193108" y="582943"/>
            <a:ext cx="6311804" cy="928612"/>
            <a:chOff x="0" y="0"/>
            <a:chExt cx="2762314" cy="406400"/>
          </a:xfrm>
        </p:grpSpPr>
        <p:sp>
          <p:nvSpPr>
            <p:cNvPr id="47" name="Freeform 47"/>
            <p:cNvSpPr/>
            <p:nvPr/>
          </p:nvSpPr>
          <p:spPr>
            <a:xfrm>
              <a:off x="0" y="0"/>
              <a:ext cx="2762314" cy="406400"/>
            </a:xfrm>
            <a:custGeom>
              <a:avLst/>
              <a:gdLst/>
              <a:ahLst/>
              <a:cxnLst/>
              <a:rect l="l" t="t" r="r" b="b"/>
              <a:pathLst>
                <a:path w="2762314" h="406400">
                  <a:moveTo>
                    <a:pt x="2559114" y="0"/>
                  </a:moveTo>
                  <a:cubicBezTo>
                    <a:pt x="2671338" y="0"/>
                    <a:pt x="2762314" y="90976"/>
                    <a:pt x="2762314" y="203200"/>
                  </a:cubicBezTo>
                  <a:cubicBezTo>
                    <a:pt x="2762314" y="315424"/>
                    <a:pt x="2671338" y="406400"/>
                    <a:pt x="2559114" y="406400"/>
                  </a:cubicBezTo>
                  <a:lnTo>
                    <a:pt x="203200" y="406400"/>
                  </a:lnTo>
                  <a:cubicBezTo>
                    <a:pt x="90976" y="406400"/>
                    <a:pt x="0" y="315424"/>
                    <a:pt x="0" y="203200"/>
                  </a:cubicBezTo>
                  <a:cubicBezTo>
                    <a:pt x="0" y="90976"/>
                    <a:pt x="90976" y="0"/>
                    <a:pt x="203200" y="0"/>
                  </a:cubicBezTo>
                  <a:close/>
                </a:path>
              </a:pathLst>
            </a:custGeom>
            <a:solidFill>
              <a:srgbClr val="000000">
                <a:alpha val="0"/>
              </a:srgbClr>
            </a:solidFill>
            <a:ln w="28575" cap="sq">
              <a:solidFill>
                <a:srgbClr val="194281"/>
              </a:solidFill>
              <a:prstDash val="solid"/>
              <a:miter/>
            </a:ln>
          </p:spPr>
        </p:sp>
        <p:sp>
          <p:nvSpPr>
            <p:cNvPr id="48" name="TextBox 48"/>
            <p:cNvSpPr txBox="1"/>
            <p:nvPr/>
          </p:nvSpPr>
          <p:spPr>
            <a:xfrm>
              <a:off x="0" y="-38100"/>
              <a:ext cx="2762314" cy="444500"/>
            </a:xfrm>
            <a:prstGeom prst="rect">
              <a:avLst/>
            </a:prstGeom>
          </p:spPr>
          <p:txBody>
            <a:bodyPr lIns="50800" tIns="50800" rIns="50800" bIns="50800" rtlCol="0" anchor="ctr"/>
            <a:lstStyle/>
            <a:p>
              <a:pPr algn="ctr">
                <a:lnSpc>
                  <a:spcPts val="2659"/>
                </a:lnSpc>
              </a:pPr>
              <a:endParaRPr/>
            </a:p>
          </p:txBody>
        </p:sp>
      </p:grpSp>
      <p:sp>
        <p:nvSpPr>
          <p:cNvPr id="49" name="AutoShape 49"/>
          <p:cNvSpPr/>
          <p:nvPr/>
        </p:nvSpPr>
        <p:spPr>
          <a:xfrm>
            <a:off x="8433758" y="1028700"/>
            <a:ext cx="2758905" cy="0"/>
          </a:xfrm>
          <a:prstGeom prst="line">
            <a:avLst/>
          </a:prstGeom>
          <a:ln w="28575" cap="flat">
            <a:solidFill>
              <a:srgbClr val="194281"/>
            </a:solidFill>
            <a:prstDash val="solid"/>
            <a:headEnd type="none" w="sm" len="sm"/>
            <a:tailEnd type="none" w="sm" len="sm"/>
          </a:ln>
        </p:spPr>
      </p:sp>
      <p:sp>
        <p:nvSpPr>
          <p:cNvPr id="50" name="Freeform 50"/>
          <p:cNvSpPr/>
          <p:nvPr/>
        </p:nvSpPr>
        <p:spPr>
          <a:xfrm>
            <a:off x="1144874" y="740077"/>
            <a:ext cx="817341" cy="577247"/>
          </a:xfrm>
          <a:custGeom>
            <a:avLst/>
            <a:gdLst/>
            <a:ahLst/>
            <a:cxnLst/>
            <a:rect l="l" t="t" r="r" b="b"/>
            <a:pathLst>
              <a:path w="817341" h="577247">
                <a:moveTo>
                  <a:pt x="0" y="0"/>
                </a:moveTo>
                <a:lnTo>
                  <a:pt x="817340" y="0"/>
                </a:lnTo>
                <a:lnTo>
                  <a:pt x="817340" y="577246"/>
                </a:lnTo>
                <a:lnTo>
                  <a:pt x="0" y="57724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1" name="Freeform 51"/>
          <p:cNvSpPr/>
          <p:nvPr/>
        </p:nvSpPr>
        <p:spPr>
          <a:xfrm>
            <a:off x="1329767" y="868394"/>
            <a:ext cx="447555" cy="320612"/>
          </a:xfrm>
          <a:custGeom>
            <a:avLst/>
            <a:gdLst/>
            <a:ahLst/>
            <a:cxnLst/>
            <a:rect l="l" t="t" r="r" b="b"/>
            <a:pathLst>
              <a:path w="447555" h="320612">
                <a:moveTo>
                  <a:pt x="0" y="0"/>
                </a:moveTo>
                <a:lnTo>
                  <a:pt x="447555" y="0"/>
                </a:lnTo>
                <a:lnTo>
                  <a:pt x="447555" y="320612"/>
                </a:lnTo>
                <a:lnTo>
                  <a:pt x="0" y="32061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2" name="TextBox 52"/>
          <p:cNvSpPr txBox="1"/>
          <p:nvPr/>
        </p:nvSpPr>
        <p:spPr>
          <a:xfrm>
            <a:off x="2142759" y="731203"/>
            <a:ext cx="6110453" cy="537845"/>
          </a:xfrm>
          <a:prstGeom prst="rect">
            <a:avLst/>
          </a:prstGeom>
        </p:spPr>
        <p:txBody>
          <a:bodyPr lIns="0" tIns="0" rIns="0" bIns="0" rtlCol="0" anchor="t">
            <a:spAutoFit/>
          </a:bodyPr>
          <a:lstStyle/>
          <a:p>
            <a:pPr algn="l">
              <a:lnSpc>
                <a:spcPts val="4480"/>
              </a:lnSpc>
            </a:pPr>
            <a:r>
              <a:rPr lang="en-US" sz="3200" b="1" i="1" spc="224">
                <a:solidFill>
                  <a:srgbClr val="194281"/>
                </a:solidFill>
                <a:latin typeface="Nunito Bold Italics"/>
                <a:ea typeface="Nunito Bold Italics"/>
                <a:cs typeface="Nunito Bold Italics"/>
                <a:sym typeface="Nunito Bold Italics"/>
              </a:rPr>
              <a:t>UNIVERSITAS JAYABAYA</a:t>
            </a:r>
          </a:p>
        </p:txBody>
      </p:sp>
      <p:sp>
        <p:nvSpPr>
          <p:cNvPr id="53" name="TextBox 53"/>
          <p:cNvSpPr txBox="1"/>
          <p:nvPr/>
        </p:nvSpPr>
        <p:spPr>
          <a:xfrm>
            <a:off x="11478412" y="760730"/>
            <a:ext cx="5850921" cy="488315"/>
          </a:xfrm>
          <a:prstGeom prst="rect">
            <a:avLst/>
          </a:prstGeom>
        </p:spPr>
        <p:txBody>
          <a:bodyPr lIns="0" tIns="0" rIns="0" bIns="0" rtlCol="0" anchor="t">
            <a:spAutoFit/>
          </a:bodyPr>
          <a:lstStyle/>
          <a:p>
            <a:pPr algn="ctr">
              <a:lnSpc>
                <a:spcPts val="4060"/>
              </a:lnSpc>
            </a:pPr>
            <a:r>
              <a:rPr lang="en-US" sz="2900" b="1" i="1" spc="203">
                <a:solidFill>
                  <a:srgbClr val="194281"/>
                </a:solidFill>
                <a:latin typeface="Nunito Bold Italics"/>
                <a:ea typeface="Nunito Bold Italics"/>
                <a:cs typeface="Nunito Bold Italics"/>
                <a:sym typeface="Nunito Bold Italics"/>
              </a:rPr>
              <a:t>AKUNTANSI SEKTOR PUBLIK</a:t>
            </a:r>
          </a:p>
        </p:txBody>
      </p:sp>
    </p:spTree>
    <p:extLst>
      <p:ext uri="{BB962C8B-B14F-4D97-AF65-F5344CB8AC3E}">
        <p14:creationId xmlns:p14="http://schemas.microsoft.com/office/powerpoint/2010/main" val="1831110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1648</Words>
  <Application>Microsoft Office PowerPoint</Application>
  <PresentationFormat>Custom</PresentationFormat>
  <Paragraphs>193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Arial</vt:lpstr>
      <vt:lpstr>Nunito Bold Italics</vt:lpstr>
      <vt:lpstr>Roboto Bold Italics</vt:lpstr>
      <vt:lpstr>Nunito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Afifah Amaliasari_Topik 9 &amp; 10</dc:title>
  <dc:creator>user</dc:creator>
  <cp:lastModifiedBy>organizer</cp:lastModifiedBy>
  <cp:revision>49</cp:revision>
  <dcterms:created xsi:type="dcterms:W3CDTF">2006-08-16T00:00:00Z</dcterms:created>
  <dcterms:modified xsi:type="dcterms:W3CDTF">2025-11-19T10:44:31Z</dcterms:modified>
  <dc:identifier>DAG2g0FUHPo</dc:identifier>
</cp:coreProperties>
</file>