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90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2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645426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rgbClr val="FFFFFF"/>
                </a:solidFill>
              </a:defRPr>
            </a:pPr>
            <a:r>
              <a:rPr kumimoji="0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Akuntansi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rgbClr val="FFFFFF"/>
                </a:solidFill>
              </a:defRPr>
            </a:pPr>
            <a:r>
              <a:rPr kumimoji="0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Entitas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</a:t>
            </a: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Daerah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539897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0F0F0"/>
                </a:solidFill>
              </a:defRPr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Akuntansi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Sektor Publik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0F0F0"/>
                </a:solidFill>
              </a:defRPr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Odyanta Rangga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Pauluva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0F0F0"/>
                </a:solidFill>
              </a:defRPr>
            </a:pPr>
            <a:r>
              <a:rPr lang="en-ID" sz="2400" dirty="0">
                <a:solidFill>
                  <a:srgbClr val="F0F0F0"/>
                </a:solidFill>
                <a:latin typeface="Calibri"/>
              </a:rPr>
              <a:t>Dosen </a:t>
            </a:r>
            <a:r>
              <a:rPr lang="en-ID" sz="2400" dirty="0" err="1">
                <a:solidFill>
                  <a:srgbClr val="F0F0F0"/>
                </a:solidFill>
                <a:latin typeface="Calibri"/>
              </a:rPr>
              <a:t>Pengampu</a:t>
            </a:r>
            <a:r>
              <a:rPr lang="en-ID" sz="2400" dirty="0">
                <a:solidFill>
                  <a:srgbClr val="F0F0F0"/>
                </a:solidFill>
                <a:latin typeface="Calibri"/>
              </a:rPr>
              <a:t> Drs. Suyadi, Ak., </a:t>
            </a:r>
            <a:r>
              <a:rPr lang="en-ID" sz="2400" dirty="0" err="1">
                <a:solidFill>
                  <a:srgbClr val="F0F0F0"/>
                </a:solidFill>
                <a:latin typeface="Calibri"/>
              </a:rPr>
              <a:t>M.Com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8699A-8477-AB47-D2B7-BC7615189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FF7-9995-06B4-7C60-F0D22344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A3278"/>
                </a:solidFill>
              </a:defRPr>
            </a:pPr>
            <a:r>
              <a:rPr lang="en-ID" sz="3600" b="1" dirty="0"/>
              <a:t>Kesimpulan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E191-5290-7F49-AC77-2B673FA3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  <a:defRPr sz="2000">
                <a:solidFill>
                  <a:srgbClr val="3C3C3C"/>
                </a:solidFill>
              </a:defRPr>
            </a:pPr>
            <a:r>
              <a:rPr lang="en-ID" dirty="0"/>
              <a:t>Pada </a:t>
            </a:r>
            <a:r>
              <a:rPr lang="en-ID" dirty="0" err="1"/>
              <a:t>akhirnya</a:t>
            </a:r>
            <a:r>
              <a:rPr lang="en-ID" dirty="0"/>
              <a:t>, </a:t>
            </a:r>
            <a:r>
              <a:rPr lang="en-ID" dirty="0" err="1"/>
              <a:t>akuntansi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pencatatan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pertanggungjawaban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fondasi</a:t>
            </a:r>
            <a:r>
              <a:rPr lang="en-ID" dirty="0"/>
              <a:t> </a:t>
            </a:r>
            <a:r>
              <a:rPr lang="en-ID" dirty="0" err="1"/>
              <a:t>transparansi</a:t>
            </a:r>
            <a:r>
              <a:rPr lang="en-ID" dirty="0"/>
              <a:t> dan good governance.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, </a:t>
            </a: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dan </a:t>
            </a:r>
            <a:r>
              <a:rPr lang="en-ID" dirty="0" err="1"/>
              <a:t>efektivitas</a:t>
            </a:r>
            <a:r>
              <a:rPr lang="en-ID" dirty="0"/>
              <a:t>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52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>
                <a:solidFill>
                  <a:srgbClr val="0A3278"/>
                </a:solidFill>
              </a:defRPr>
            </a:pPr>
            <a:r>
              <a:rPr lang="en-ID" sz="3600" b="1" dirty="0" err="1"/>
              <a:t>Definisi</a:t>
            </a:r>
            <a:r>
              <a:rPr lang="en-ID" sz="3600" b="1" dirty="0"/>
              <a:t> &amp; </a:t>
            </a:r>
            <a:r>
              <a:rPr lang="en-ID" sz="3600" b="1" dirty="0" err="1"/>
              <a:t>dasar</a:t>
            </a:r>
            <a:r>
              <a:rPr lang="en-ID" sz="3600" b="1" dirty="0"/>
              <a:t> </a:t>
            </a:r>
            <a:r>
              <a:rPr lang="en-ID" sz="3600" b="1" dirty="0" err="1"/>
              <a:t>hukum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>
              <a:defRPr sz="2000">
                <a:solidFill>
                  <a:srgbClr val="3C3C3C"/>
                </a:solidFill>
              </a:defRPr>
            </a:pPr>
            <a:r>
              <a:rPr lang="en-ID" dirty="0" err="1"/>
              <a:t>Akuntansi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Daerah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yang </a:t>
            </a:r>
            <a:r>
              <a:rPr lang="en-ID" dirty="0" err="1"/>
              <a:t>dirancang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mencatat</a:t>
            </a:r>
            <a:r>
              <a:rPr lang="en-ID" dirty="0"/>
              <a:t>, </a:t>
            </a:r>
            <a:r>
              <a:rPr lang="en-ID" dirty="0" err="1"/>
              <a:t>mengolah</a:t>
            </a:r>
            <a:r>
              <a:rPr lang="en-ID" dirty="0"/>
              <a:t>, </a:t>
            </a:r>
            <a:r>
              <a:rPr lang="en-ID" dirty="0" err="1"/>
              <a:t>menyajikan</a:t>
            </a:r>
            <a:r>
              <a:rPr lang="en-ID" dirty="0"/>
              <a:t>, dan </a:t>
            </a:r>
            <a:r>
              <a:rPr lang="en-ID" dirty="0" err="1"/>
              <a:t>melaporkan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transparan</a:t>
            </a:r>
            <a:r>
              <a:rPr lang="en-ID" dirty="0"/>
              <a:t>, </a:t>
            </a:r>
            <a:r>
              <a:rPr lang="en-ID" dirty="0" err="1"/>
              <a:t>akuntabel</a:t>
            </a:r>
            <a:r>
              <a:rPr lang="en-ID" dirty="0"/>
              <a:t>, dan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.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APBD, </a:t>
            </a:r>
            <a:r>
              <a:rPr lang="en-ID" dirty="0" err="1"/>
              <a:t>mempertanggungjawabkan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anggaran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yang </a:t>
            </a:r>
            <a:r>
              <a:rPr lang="en-ID" dirty="0" err="1"/>
              <a:t>andal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pemangku</a:t>
            </a:r>
            <a:r>
              <a:rPr lang="en-ID" dirty="0"/>
              <a:t> </a:t>
            </a:r>
            <a:r>
              <a:rPr lang="en-ID" dirty="0" err="1"/>
              <a:t>kepentingan</a:t>
            </a:r>
            <a:r>
              <a:rPr lang="en-ID" dirty="0"/>
              <a:t>.</a:t>
            </a:r>
          </a:p>
          <a:p>
            <a:pPr lvl="1" algn="just">
              <a:defRPr sz="2000">
                <a:solidFill>
                  <a:srgbClr val="3C3C3C"/>
                </a:solidFill>
              </a:defRPr>
            </a:pPr>
            <a:r>
              <a:rPr lang="en-ID" dirty="0"/>
              <a:t>SAPD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rangkaian</a:t>
            </a:r>
            <a:r>
              <a:rPr lang="en-ID" dirty="0"/>
              <a:t> </a:t>
            </a:r>
            <a:r>
              <a:rPr lang="en-ID" dirty="0" err="1"/>
              <a:t>sistematik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, </a:t>
            </a:r>
            <a:r>
              <a:rPr lang="en-ID" dirty="0" err="1"/>
              <a:t>penyelenggara</a:t>
            </a:r>
            <a:r>
              <a:rPr lang="en-ID" dirty="0"/>
              <a:t>, </a:t>
            </a:r>
            <a:r>
              <a:rPr lang="en-ID" dirty="0" err="1"/>
              <a:t>peralatan</a:t>
            </a:r>
            <a:r>
              <a:rPr lang="en-ID" dirty="0"/>
              <a:t>, dan </a:t>
            </a:r>
            <a:r>
              <a:rPr lang="en-ID" dirty="0" err="1"/>
              <a:t>elemen</a:t>
            </a:r>
            <a:r>
              <a:rPr lang="en-ID" dirty="0"/>
              <a:t> lain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mewujudkan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penyusunan</a:t>
            </a:r>
            <a:r>
              <a:rPr lang="en-ID" dirty="0"/>
              <a:t> dan </a:t>
            </a:r>
            <a:r>
              <a:rPr lang="en-ID" dirty="0" err="1"/>
              <a:t>penyajian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.</a:t>
            </a:r>
          </a:p>
          <a:p>
            <a:pPr lvl="1" algn="just">
              <a:defRPr sz="2000">
                <a:solidFill>
                  <a:srgbClr val="3C3C3C"/>
                </a:solidFill>
              </a:defRPr>
            </a:pP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: </a:t>
            </a:r>
          </a:p>
          <a:p>
            <a:pPr marL="857250" lvl="2" indent="0" algn="just">
              <a:buNone/>
              <a:defRPr sz="2000">
                <a:solidFill>
                  <a:srgbClr val="3C3C3C"/>
                </a:solidFill>
              </a:defRPr>
            </a:pPr>
            <a:r>
              <a:rPr lang="en-ID" dirty="0"/>
              <a:t>PP </a:t>
            </a:r>
            <a:r>
              <a:rPr lang="en-ID" dirty="0" err="1"/>
              <a:t>Nomor</a:t>
            </a:r>
            <a:r>
              <a:rPr lang="en-ID" dirty="0"/>
              <a:t> 12 </a:t>
            </a:r>
            <a:r>
              <a:rPr lang="en-ID" dirty="0" err="1"/>
              <a:t>Tahun</a:t>
            </a:r>
            <a:r>
              <a:rPr lang="en-ID" dirty="0"/>
              <a:t> 2019 (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Daerah), </a:t>
            </a:r>
          </a:p>
          <a:p>
            <a:pPr marL="857250" lvl="2" indent="0" algn="just">
              <a:buNone/>
              <a:defRPr sz="2000">
                <a:solidFill>
                  <a:srgbClr val="3C3C3C"/>
                </a:solidFill>
              </a:defRPr>
            </a:pPr>
            <a:r>
              <a:rPr lang="en-ID" dirty="0" err="1"/>
              <a:t>Permendagri</a:t>
            </a:r>
            <a:r>
              <a:rPr lang="en-ID" dirty="0"/>
              <a:t> No.77/2020 (</a:t>
            </a:r>
            <a:r>
              <a:rPr lang="en-ID" dirty="0" err="1"/>
              <a:t>Pedoman</a:t>
            </a:r>
            <a:r>
              <a:rPr lang="en-ID" dirty="0"/>
              <a:t> Teknis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 Daerah), </a:t>
            </a:r>
          </a:p>
          <a:p>
            <a:pPr marL="857250" lvl="2" indent="0" algn="just">
              <a:buNone/>
              <a:defRPr sz="2000">
                <a:solidFill>
                  <a:srgbClr val="3C3C3C"/>
                </a:solidFill>
              </a:defRPr>
            </a:pP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r>
              <a:rPr lang="en-ID" dirty="0"/>
              <a:t>/PMK </a:t>
            </a:r>
            <a:r>
              <a:rPr lang="en-ID" dirty="0" err="1"/>
              <a:t>terkait</a:t>
            </a:r>
            <a:r>
              <a:rPr lang="en-ID" dirty="0"/>
              <a:t> SAP dan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rcRect l="3233" t="14815" r="5000"/>
          <a:stretch>
            <a:fillRect/>
          </a:stretch>
        </p:blipFill>
        <p:spPr>
          <a:xfrm>
            <a:off x="-1" y="92363"/>
            <a:ext cx="9154079" cy="6373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192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Definisi &amp; 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ACER</dc:creator>
  <cp:keywords/>
  <dc:description>generated using python-pptx</dc:description>
  <cp:lastModifiedBy>organizer</cp:lastModifiedBy>
  <cp:revision>5</cp:revision>
  <dcterms:created xsi:type="dcterms:W3CDTF">2013-01-27T09:14:16Z</dcterms:created>
  <dcterms:modified xsi:type="dcterms:W3CDTF">2025-11-20T14:50:29Z</dcterms:modified>
  <cp:category/>
</cp:coreProperties>
</file>