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363" r:id="rId5"/>
    <p:sldId id="326" r:id="rId6"/>
    <p:sldId id="365" r:id="rId7"/>
    <p:sldId id="347" r:id="rId8"/>
    <p:sldId id="350" r:id="rId9"/>
    <p:sldId id="346" r:id="rId10"/>
    <p:sldId id="349" r:id="rId11"/>
    <p:sldId id="35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816" userDrawn="1">
          <p15:clr>
            <a:srgbClr val="A4A3A4"/>
          </p15:clr>
        </p15:guide>
        <p15:guide id="2" orient="horz" pos="38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1028" autoAdjust="0"/>
  </p:normalViewPr>
  <p:slideViewPr>
    <p:cSldViewPr snapToGrid="0">
      <p:cViewPr varScale="1">
        <p:scale>
          <a:sx n="78" d="100"/>
          <a:sy n="78" d="100"/>
        </p:scale>
        <p:origin x="878" y="77"/>
      </p:cViewPr>
      <p:guideLst>
        <p:guide pos="816"/>
        <p:guide orient="horz" pos="38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2816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BA57456-157A-C12A-2FEC-91B7B9EE491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D46761-828E-1508-56BD-BAEADF34862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F95820-84BB-3447-8286-60A51307E7F2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428A7E-6B0E-809C-73D1-4B5E2FF471A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9A5AA6-0C5B-430A-E0C4-C90B2F0A1CD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476440-F66F-F947-8EFC-EA5202ACFD2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11763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08FC54-6AE4-6A4A-9756-823A0F1BE5A6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79E9EB-07EB-9D44-9F5A-AB1FBECCDD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75874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>
            <a:extLst>
              <a:ext uri="{FF2B5EF4-FFF2-40B4-BE49-F238E27FC236}">
                <a16:creationId xmlns:a16="http://schemas.microsoft.com/office/drawing/2014/main" id="{76609C33-D605-6146-1378-F67C572F05C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custGeom>
            <a:avLst/>
            <a:gdLst>
              <a:gd name="connsiteX0" fmla="*/ 304800 w 12192000"/>
              <a:gd name="connsiteY0" fmla="*/ 266701 h 6858000"/>
              <a:gd name="connsiteX1" fmla="*/ 304800 w 12192000"/>
              <a:gd name="connsiteY1" fmla="*/ 6591300 h 6858000"/>
              <a:gd name="connsiteX2" fmla="*/ 11887200 w 12192000"/>
              <a:gd name="connsiteY2" fmla="*/ 6591300 h 6858000"/>
              <a:gd name="connsiteX3" fmla="*/ 11887200 w 12192000"/>
              <a:gd name="connsiteY3" fmla="*/ 266701 h 6858000"/>
              <a:gd name="connsiteX4" fmla="*/ 0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304800" y="266701"/>
                </a:moveTo>
                <a:lnTo>
                  <a:pt x="304800" y="6591300"/>
                </a:lnTo>
                <a:lnTo>
                  <a:pt x="11887200" y="6591300"/>
                </a:lnTo>
                <a:lnTo>
                  <a:pt x="11887200" y="266701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42398E06-9E0E-BC81-DEB5-1DB2F8635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7320"/>
            <a:ext cx="10515600" cy="4023360"/>
          </a:xfrm>
        </p:spPr>
        <p:txBody>
          <a:bodyPr anchor="ctr"/>
          <a:lstStyle>
            <a:lvl1pPr algn="ctr">
              <a:defRPr sz="5400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6044184"/>
            <a:ext cx="9144000" cy="356616"/>
          </a:xfrm>
        </p:spPr>
        <p:txBody>
          <a:bodyPr/>
          <a:lstStyle>
            <a:lvl1pPr marL="0" indent="0" algn="ctr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DDC5B68-548C-395D-B9A9-EA694F6CB59F}"/>
              </a:ext>
            </a:extLst>
          </p:cNvPr>
          <p:cNvSpPr/>
          <p:nvPr userDrawn="1"/>
        </p:nvSpPr>
        <p:spPr>
          <a:xfrm>
            <a:off x="5891213" y="5628222"/>
            <a:ext cx="409575" cy="883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691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AA9E1-334B-5F8F-8A92-67DD095F7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9BC2AC2-003C-AACD-1271-F2F8FBE8F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0160" y="1097280"/>
            <a:ext cx="9820656" cy="9144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D758F50-A87C-F2A1-40E8-08F07081E9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80160" y="2377440"/>
            <a:ext cx="4572000" cy="3429000"/>
          </a:xfrm>
          <a:noFill/>
        </p:spPr>
        <p:txBody>
          <a:bodyPr lIns="0" tIns="0" rIns="0" bIns="0">
            <a:normAutofit/>
          </a:bodyPr>
          <a:lstStyle>
            <a:lvl1pPr marL="228600" indent="-228600">
              <a:lnSpc>
                <a:spcPct val="90000"/>
              </a:lnSpc>
              <a:spcBef>
                <a:spcPts val="1400"/>
              </a:spcBef>
              <a:buSzPct val="80000"/>
              <a:defRPr sz="1800" b="1"/>
            </a:lvl1pPr>
            <a:lvl2pPr marL="457200" indent="0">
              <a:lnSpc>
                <a:spcPct val="90000"/>
              </a:lnSpc>
              <a:spcBef>
                <a:spcPts val="1400"/>
              </a:spcBef>
              <a:buSzPct val="80000"/>
              <a:buNone/>
              <a:defRPr sz="1800"/>
            </a:lvl2pPr>
            <a:lvl3pPr marL="914400">
              <a:lnSpc>
                <a:spcPct val="90000"/>
              </a:lnSpc>
              <a:spcBef>
                <a:spcPts val="1400"/>
              </a:spcBef>
              <a:buSzPct val="80000"/>
              <a:defRPr sz="1800"/>
            </a:lvl3pPr>
            <a:lvl4pPr marL="914400" indent="0">
              <a:lnSpc>
                <a:spcPct val="90000"/>
              </a:lnSpc>
              <a:spcBef>
                <a:spcPts val="1400"/>
              </a:spcBef>
              <a:buSzPct val="80000"/>
              <a:buNone/>
              <a:defRPr sz="1800"/>
            </a:lvl4pPr>
            <a:lvl5pPr marL="1371600">
              <a:lnSpc>
                <a:spcPct val="90000"/>
              </a:lnSpc>
              <a:spcBef>
                <a:spcPts val="1400"/>
              </a:spcBef>
              <a:buSzPct val="80000"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023B02AB-1DB6-AF79-E1B3-175C76BE57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27064" y="2377440"/>
            <a:ext cx="4645152" cy="3429000"/>
          </a:xfrm>
          <a:noFill/>
        </p:spPr>
        <p:txBody>
          <a:bodyPr lIns="0" tIns="0" rIns="0" bIns="0">
            <a:normAutofit/>
          </a:bodyPr>
          <a:lstStyle>
            <a:lvl1pPr marL="457200">
              <a:spcBef>
                <a:spcPts val="1400"/>
              </a:spcBef>
              <a:buSzPct val="80000"/>
              <a:defRPr sz="1800"/>
            </a:lvl1pPr>
            <a:lvl2pPr marL="914400">
              <a:buSzPct val="80000"/>
              <a:defRPr sz="1800"/>
            </a:lvl2pPr>
            <a:lvl3pPr marL="1371600">
              <a:buSzPct val="80000"/>
              <a:defRPr sz="1800"/>
            </a:lvl3pPr>
            <a:lvl4pPr marL="1828800">
              <a:buSzPct val="80000"/>
              <a:defRPr sz="1800"/>
            </a:lvl4pPr>
            <a:lvl5pPr marL="2286000">
              <a:buSzPct val="80000"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2041A78-2CBE-4D73-EF5D-E65139C79DC2}"/>
              </a:ext>
            </a:extLst>
          </p:cNvPr>
          <p:cNvCxnSpPr>
            <a:cxnSpLocks/>
          </p:cNvCxnSpPr>
          <p:nvPr userDrawn="1"/>
        </p:nvCxnSpPr>
        <p:spPr>
          <a:xfrm>
            <a:off x="1295400" y="822960"/>
            <a:ext cx="41148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2424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AF200-E81F-A326-0EDB-4B93C71D9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659BA83-0C6E-2A70-AED3-E386CABE6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0160" y="1097280"/>
            <a:ext cx="9601200" cy="9144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0CEAFE70-86D3-8690-31CA-F9A1FBA494D0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1280160" y="2377440"/>
            <a:ext cx="9619488" cy="3429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D612406-06E6-DCE4-7F2F-D98836A802A6}"/>
              </a:ext>
            </a:extLst>
          </p:cNvPr>
          <p:cNvCxnSpPr>
            <a:cxnSpLocks/>
          </p:cNvCxnSpPr>
          <p:nvPr userDrawn="1"/>
        </p:nvCxnSpPr>
        <p:spPr>
          <a:xfrm>
            <a:off x="1295400" y="822960"/>
            <a:ext cx="41148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58893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0C44A-93E6-6C58-5E88-AFDC594EC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0160" y="1097280"/>
            <a:ext cx="9821955" cy="9144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13049-5F46-053E-6279-8183259649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80160" y="2377440"/>
            <a:ext cx="4663440" cy="3566160"/>
          </a:xfrm>
          <a:solidFill>
            <a:schemeClr val="accent4"/>
          </a:solidFill>
        </p:spPr>
        <p:txBody>
          <a:bodyPr lIns="365760" tIns="365760" rIns="365760" bIns="365760">
            <a:normAutofit/>
          </a:bodyPr>
          <a:lstStyle>
            <a:lvl1pPr marL="457200">
              <a:spcBef>
                <a:spcPts val="1400"/>
              </a:spcBef>
              <a:buClr>
                <a:schemeClr val="tx1"/>
              </a:buClr>
              <a:buSzPct val="80000"/>
              <a:defRPr sz="1800"/>
            </a:lvl1pPr>
            <a:lvl2pPr marL="914400">
              <a:buClr>
                <a:schemeClr val="tx1"/>
              </a:buClr>
              <a:buSzPct val="80000"/>
              <a:defRPr sz="1600"/>
            </a:lvl2pPr>
            <a:lvl3pPr marL="1371600">
              <a:buClr>
                <a:schemeClr val="tx1"/>
              </a:buClr>
              <a:buSzPct val="80000"/>
              <a:defRPr sz="1400"/>
            </a:lvl3pPr>
            <a:lvl4pPr marL="1828800">
              <a:buClr>
                <a:schemeClr val="tx1"/>
              </a:buClr>
              <a:buSzPct val="80000"/>
              <a:defRPr sz="1200"/>
            </a:lvl4pPr>
            <a:lvl5pPr marL="2286000">
              <a:buClr>
                <a:schemeClr val="tx1"/>
              </a:buClr>
              <a:buSzPct val="80000"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DFB03A-367B-9ADA-8071-E22871EC11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9360" y="2377440"/>
            <a:ext cx="4663440" cy="3566160"/>
          </a:xfrm>
          <a:solidFill>
            <a:schemeClr val="accent4"/>
          </a:solidFill>
        </p:spPr>
        <p:txBody>
          <a:bodyPr lIns="365760" tIns="365760" rIns="365760" bIns="365760">
            <a:normAutofit/>
          </a:bodyPr>
          <a:lstStyle>
            <a:lvl1pPr marL="457200">
              <a:spcBef>
                <a:spcPts val="1400"/>
              </a:spcBef>
              <a:buClr>
                <a:schemeClr val="tx1"/>
              </a:buClr>
              <a:buSzPct val="80000"/>
              <a:defRPr sz="1800" cap="all" baseline="0"/>
            </a:lvl1pPr>
            <a:lvl2pPr marL="914400">
              <a:buClr>
                <a:schemeClr val="tx1"/>
              </a:buClr>
              <a:buSzPct val="80000"/>
              <a:defRPr sz="1600"/>
            </a:lvl2pPr>
            <a:lvl3pPr marL="1371600">
              <a:buClr>
                <a:schemeClr val="tx1"/>
              </a:buClr>
              <a:buSzPct val="80000"/>
              <a:defRPr sz="1400"/>
            </a:lvl3pPr>
            <a:lvl4pPr marL="1828800">
              <a:buClr>
                <a:schemeClr val="tx1"/>
              </a:buClr>
              <a:buSzPct val="80000"/>
              <a:defRPr sz="1200"/>
            </a:lvl4pPr>
            <a:lvl5pPr marL="2286000">
              <a:buClr>
                <a:schemeClr val="tx1"/>
              </a:buClr>
              <a:buSzPct val="80000"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AA9E1-334B-5F8F-8A92-67DD095F7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41554B7-BB36-76F6-DD79-11088AA69E82}"/>
              </a:ext>
            </a:extLst>
          </p:cNvPr>
          <p:cNvCxnSpPr>
            <a:cxnSpLocks/>
          </p:cNvCxnSpPr>
          <p:nvPr userDrawn="1"/>
        </p:nvCxnSpPr>
        <p:spPr>
          <a:xfrm>
            <a:off x="1295400" y="822960"/>
            <a:ext cx="41148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3396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ABAFD431-F46D-3701-6A51-738ADAF3A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163824"/>
            <a:ext cx="10515600" cy="2322576"/>
          </a:xfrm>
          <a:prstGeom prst="rect">
            <a:avLst/>
          </a:prstGeom>
          <a:noFill/>
        </p:spPr>
        <p:txBody>
          <a:bodyPr wrap="square" bIns="0" anchor="ctr">
            <a:no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CAFD788D-D699-2BA7-3637-AA3B48C0908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53000" y="548640"/>
            <a:ext cx="2286000" cy="2286000"/>
          </a:xfrm>
          <a:prstGeom prst="ellipse">
            <a:avLst/>
          </a:prstGeom>
        </p:spPr>
        <p:txBody>
          <a:bodyPr anchor="t"/>
          <a:lstStyle>
            <a:lvl1pPr marL="0" indent="0" algn="ctr">
              <a:buNone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808A0C0-A02B-D1C7-6DE5-CA25624AD09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572768" y="6044184"/>
            <a:ext cx="9116568" cy="365760"/>
          </a:xfrm>
        </p:spPr>
        <p:txBody>
          <a:bodyPr anchor="t"/>
          <a:lstStyle>
            <a:lvl1pPr marL="0" indent="0" algn="ctr">
              <a:lnSpc>
                <a:spcPct val="90000"/>
              </a:lnSpc>
              <a:spcBef>
                <a:spcPts val="0"/>
              </a:spcBef>
              <a:buNone/>
              <a:defRPr sz="2400" cap="all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ECE7D81-1954-1B1F-C0AC-21C85AFD3C1E}"/>
              </a:ext>
            </a:extLst>
          </p:cNvPr>
          <p:cNvSpPr/>
          <p:nvPr userDrawn="1"/>
        </p:nvSpPr>
        <p:spPr>
          <a:xfrm>
            <a:off x="5891213" y="5628222"/>
            <a:ext cx="409575" cy="883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110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imag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F738F023-8BDF-71DB-D6AB-776F7C6413B2}"/>
              </a:ext>
            </a:extLst>
          </p:cNvPr>
          <p:cNvSpPr/>
          <p:nvPr userDrawn="1"/>
        </p:nvSpPr>
        <p:spPr>
          <a:xfrm>
            <a:off x="8610600" y="0"/>
            <a:ext cx="3581400" cy="6858000"/>
          </a:xfrm>
          <a:custGeom>
            <a:avLst/>
            <a:gdLst>
              <a:gd name="connsiteX0" fmla="*/ 0 w 3581400"/>
              <a:gd name="connsiteY0" fmla="*/ 0 h 6858000"/>
              <a:gd name="connsiteX1" fmla="*/ 3581400 w 3581400"/>
              <a:gd name="connsiteY1" fmla="*/ 0 h 6858000"/>
              <a:gd name="connsiteX2" fmla="*/ 3581400 w 3581400"/>
              <a:gd name="connsiteY2" fmla="*/ 6858000 h 6858000"/>
              <a:gd name="connsiteX3" fmla="*/ 0 w 3581400"/>
              <a:gd name="connsiteY3" fmla="*/ 6858000 h 6858000"/>
              <a:gd name="connsiteX4" fmla="*/ 0 w 3581400"/>
              <a:gd name="connsiteY4" fmla="*/ 6172201 h 6858000"/>
              <a:gd name="connsiteX5" fmla="*/ 2971800 w 3581400"/>
              <a:gd name="connsiteY5" fmla="*/ 6172201 h 6858000"/>
              <a:gd name="connsiteX6" fmla="*/ 2971800 w 3581400"/>
              <a:gd name="connsiteY6" fmla="*/ 685800 h 6858000"/>
              <a:gd name="connsiteX7" fmla="*/ 0 w 3581400"/>
              <a:gd name="connsiteY7" fmla="*/ 6858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81400" h="6858000">
                <a:moveTo>
                  <a:pt x="0" y="0"/>
                </a:moveTo>
                <a:lnTo>
                  <a:pt x="3581400" y="0"/>
                </a:lnTo>
                <a:lnTo>
                  <a:pt x="3581400" y="6858000"/>
                </a:lnTo>
                <a:lnTo>
                  <a:pt x="0" y="6858000"/>
                </a:lnTo>
                <a:lnTo>
                  <a:pt x="0" y="6172201"/>
                </a:lnTo>
                <a:lnTo>
                  <a:pt x="2971800" y="6172201"/>
                </a:lnTo>
                <a:lnTo>
                  <a:pt x="2971800" y="685800"/>
                </a:lnTo>
                <a:lnTo>
                  <a:pt x="0" y="6858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0160" y="1097280"/>
            <a:ext cx="4114800" cy="2286000"/>
          </a:xfrm>
        </p:spPr>
        <p:txBody>
          <a:bodyPr/>
          <a:lstStyle>
            <a:lvl1pPr>
              <a:defRPr sz="3200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0160" y="3566160"/>
            <a:ext cx="4114800" cy="2651760"/>
          </a:xfrm>
        </p:spPr>
        <p:txBody>
          <a:bodyPr>
            <a:normAutofit/>
          </a:bodyPr>
          <a:lstStyle>
            <a:lvl1pPr marL="457200" indent="-457200">
              <a:lnSpc>
                <a:spcPct val="100000"/>
              </a:lnSpc>
              <a:spcBef>
                <a:spcPts val="1400"/>
              </a:spcBef>
              <a:buClr>
                <a:schemeClr val="accent1"/>
              </a:buClr>
              <a:buFont typeface="Courier New" panose="02070309020205020404" pitchFamily="49" charset="0"/>
              <a:buChar char="o"/>
              <a:defRPr sz="2400" cap="all" spc="0" baseline="0"/>
            </a:lvl1pPr>
            <a:lvl2pPr marL="914400">
              <a:defRPr spc="0" baseline="0"/>
            </a:lvl2pPr>
            <a:lvl3pPr marL="1371600">
              <a:defRPr spc="0" baseline="0"/>
            </a:lvl3pPr>
            <a:lvl4pPr marL="1828800">
              <a:defRPr spc="0" baseline="0"/>
            </a:lvl4pPr>
            <a:lvl5pPr marL="2286000">
              <a:defRPr spc="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90AD0F96-99DE-C9D9-569E-AE6FC6307EA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687568" y="1435608"/>
            <a:ext cx="5897880" cy="3977640"/>
          </a:xfrm>
          <a:noFill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9BB099-33E8-8B24-7E54-70E7457A1C7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DF2D63-3FF5-D547-96B9-BE9CCD1ABA5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23EB7E3-3953-BAB4-1B15-383082C6C31E}"/>
              </a:ext>
            </a:extLst>
          </p:cNvPr>
          <p:cNvCxnSpPr>
            <a:cxnSpLocks/>
          </p:cNvCxnSpPr>
          <p:nvPr userDrawn="1"/>
        </p:nvCxnSpPr>
        <p:spPr>
          <a:xfrm>
            <a:off x="1295400" y="822960"/>
            <a:ext cx="41148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6816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 +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72C41-A024-2F33-1F04-21E003FA72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2697480"/>
            <a:ext cx="10515600" cy="2606040"/>
          </a:xfrm>
        </p:spPr>
        <p:txBody>
          <a:bodyPr anchor="ctr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3BC2DF-9C2A-052C-AD2C-0A8ABAA503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6044184"/>
            <a:ext cx="10515600" cy="457200"/>
          </a:xfrm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AA872EE9-FDFB-95A7-3547-DCAA0B51FE2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88952" cy="236829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03AD4F0-8C4C-FC68-2450-06419A6D0131}"/>
              </a:ext>
            </a:extLst>
          </p:cNvPr>
          <p:cNvSpPr/>
          <p:nvPr userDrawn="1"/>
        </p:nvSpPr>
        <p:spPr>
          <a:xfrm>
            <a:off x="5891213" y="5628222"/>
            <a:ext cx="409575" cy="883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159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 14">
            <a:extLst>
              <a:ext uri="{FF2B5EF4-FFF2-40B4-BE49-F238E27FC236}">
                <a16:creationId xmlns:a16="http://schemas.microsoft.com/office/drawing/2014/main" id="{A510974D-B222-2876-052D-21F0E075D288}"/>
              </a:ext>
            </a:extLst>
          </p:cNvPr>
          <p:cNvSpPr/>
          <p:nvPr userDrawn="1"/>
        </p:nvSpPr>
        <p:spPr>
          <a:xfrm>
            <a:off x="0" y="0"/>
            <a:ext cx="12192000" cy="4457700"/>
          </a:xfrm>
          <a:custGeom>
            <a:avLst/>
            <a:gdLst>
              <a:gd name="connsiteX0" fmla="*/ 0 w 12192000"/>
              <a:gd name="connsiteY0" fmla="*/ 0 h 4457700"/>
              <a:gd name="connsiteX1" fmla="*/ 12192000 w 12192000"/>
              <a:gd name="connsiteY1" fmla="*/ 0 h 4457700"/>
              <a:gd name="connsiteX2" fmla="*/ 12192000 w 12192000"/>
              <a:gd name="connsiteY2" fmla="*/ 4457700 h 4457700"/>
              <a:gd name="connsiteX3" fmla="*/ 11563350 w 12192000"/>
              <a:gd name="connsiteY3" fmla="*/ 4457700 h 4457700"/>
              <a:gd name="connsiteX4" fmla="*/ 11563350 w 12192000"/>
              <a:gd name="connsiteY4" fmla="*/ 685800 h 4457700"/>
              <a:gd name="connsiteX5" fmla="*/ 628650 w 12192000"/>
              <a:gd name="connsiteY5" fmla="*/ 685800 h 4457700"/>
              <a:gd name="connsiteX6" fmla="*/ 628650 w 12192000"/>
              <a:gd name="connsiteY6" fmla="*/ 4457700 h 4457700"/>
              <a:gd name="connsiteX7" fmla="*/ 0 w 12192000"/>
              <a:gd name="connsiteY7" fmla="*/ 4457700 h 4457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4457700">
                <a:moveTo>
                  <a:pt x="0" y="0"/>
                </a:moveTo>
                <a:lnTo>
                  <a:pt x="12192000" y="0"/>
                </a:lnTo>
                <a:lnTo>
                  <a:pt x="12192000" y="4457700"/>
                </a:lnTo>
                <a:lnTo>
                  <a:pt x="11563350" y="4457700"/>
                </a:lnTo>
                <a:lnTo>
                  <a:pt x="11563350" y="685800"/>
                </a:lnTo>
                <a:lnTo>
                  <a:pt x="628650" y="685800"/>
                </a:lnTo>
                <a:lnTo>
                  <a:pt x="628650" y="4457700"/>
                </a:lnTo>
                <a:lnTo>
                  <a:pt x="0" y="44577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772C41-A024-2F33-1F04-21E003FA72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8408" y="1143000"/>
            <a:ext cx="10241280" cy="22860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3BC2DF-9C2A-052C-AD2C-0A8ABAA503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75688" y="3803904"/>
            <a:ext cx="8046720" cy="9144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A1A471A-8A28-B00F-72E9-849D5E6B7257}"/>
              </a:ext>
            </a:extLst>
          </p:cNvPr>
          <p:cNvSpPr/>
          <p:nvPr userDrawn="1"/>
        </p:nvSpPr>
        <p:spPr>
          <a:xfrm>
            <a:off x="5891213" y="5628222"/>
            <a:ext cx="409575" cy="883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28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3BB82FF-5339-5456-4D30-0C2DA7907AAE}"/>
              </a:ext>
            </a:extLst>
          </p:cNvPr>
          <p:cNvSpPr/>
          <p:nvPr userDrawn="1"/>
        </p:nvSpPr>
        <p:spPr>
          <a:xfrm>
            <a:off x="0" y="0"/>
            <a:ext cx="356616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0096" y="1097280"/>
            <a:ext cx="6217920" cy="1828800"/>
          </a:xfrm>
        </p:spPr>
        <p:txBody>
          <a:bodyPr/>
          <a:lstStyle>
            <a:lvl1pPr>
              <a:defRPr sz="3200" spc="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2C39A257-2366-FF6B-67AD-9342B6B0B68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98448" y="1828800"/>
            <a:ext cx="3200400" cy="3200400"/>
          </a:xfrm>
          <a:prstGeom prst="ellipse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0096" y="3429000"/>
            <a:ext cx="6217920" cy="2743200"/>
          </a:xfrm>
        </p:spPr>
        <p:txBody>
          <a:bodyPr>
            <a:normAutofit/>
          </a:bodyPr>
          <a:lstStyle>
            <a:lvl1pPr marL="457200">
              <a:spcBef>
                <a:spcPts val="1400"/>
              </a:spcBef>
              <a:buSzPct val="80000"/>
              <a:defRPr cap="all" spc="0" baseline="0"/>
            </a:lvl1pPr>
            <a:lvl2pPr marL="914400">
              <a:buSzPct val="80000"/>
              <a:defRPr spc="0" baseline="0"/>
            </a:lvl2pPr>
            <a:lvl3pPr marL="1371600">
              <a:buSzPct val="80000"/>
              <a:defRPr spc="0" baseline="0"/>
            </a:lvl3pPr>
            <a:lvl4pPr marL="1828800">
              <a:buSzPct val="80000"/>
              <a:defRPr spc="0" baseline="0"/>
            </a:lvl4pPr>
            <a:lvl5pPr marL="2286000">
              <a:buSzPct val="80000"/>
              <a:defRPr spc="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7F99EA-AB5F-24F3-D971-2B9BDE3B4F3C}"/>
              </a:ext>
            </a:extLst>
          </p:cNvPr>
          <p:cNvSpPr txBox="1"/>
          <p:nvPr userDrawn="1"/>
        </p:nvSpPr>
        <p:spPr>
          <a:xfrm>
            <a:off x="641838" y="554794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9BB099-33E8-8B24-7E54-70E7457A1C7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DF2D63-3FF5-D547-96B9-BE9CCD1ABA5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DA4A755-28B6-5A01-94AB-C3CCC4368885}"/>
              </a:ext>
            </a:extLst>
          </p:cNvPr>
          <p:cNvCxnSpPr>
            <a:cxnSpLocks/>
          </p:cNvCxnSpPr>
          <p:nvPr userDrawn="1"/>
        </p:nvCxnSpPr>
        <p:spPr>
          <a:xfrm>
            <a:off x="5340096" y="822960"/>
            <a:ext cx="41148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1339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pictu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E592AF4F-2F83-7005-B3AC-6FCC7FB1914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524000" y="1481328"/>
            <a:ext cx="9144000" cy="3895344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076C4EAC-BBDE-1963-BD72-3BD2A47DC5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4248" y="1920240"/>
            <a:ext cx="8229600" cy="3017520"/>
          </a:xfrm>
        </p:spPr>
        <p:txBody>
          <a:bodyPr anchor="ctr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483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CBCF04C-49F6-66E8-41A0-B3C371944EA1}"/>
              </a:ext>
            </a:extLst>
          </p:cNvPr>
          <p:cNvSpPr/>
          <p:nvPr userDrawn="1"/>
        </p:nvSpPr>
        <p:spPr>
          <a:xfrm>
            <a:off x="6705600" y="0"/>
            <a:ext cx="5486400" cy="6858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40C44A-93E6-6C58-5E88-AFDC594EC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0160" y="3931920"/>
            <a:ext cx="5029200" cy="18288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DDE351D0-FB9C-3473-AF28-52927741728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280160" y="548640"/>
            <a:ext cx="3017520" cy="3017520"/>
          </a:xfrm>
          <a:prstGeom prst="ellipse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13049-5F46-053E-6279-8183259649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205472" y="731520"/>
            <a:ext cx="4306824" cy="5394960"/>
          </a:xfrm>
        </p:spPr>
        <p:txBody>
          <a:bodyPr anchor="b">
            <a:normAutofit/>
          </a:bodyPr>
          <a:lstStyle>
            <a:lvl1pPr marL="457200">
              <a:spcBef>
                <a:spcPts val="1400"/>
              </a:spcBef>
              <a:buClr>
                <a:schemeClr val="tx1"/>
              </a:buClr>
              <a:buSzPct val="80000"/>
              <a:defRPr cap="all" baseline="0"/>
            </a:lvl1pPr>
            <a:lvl2pPr marL="914400">
              <a:buClr>
                <a:schemeClr val="tx1"/>
              </a:buClr>
              <a:buSzPct val="80000"/>
              <a:defRPr/>
            </a:lvl2pPr>
            <a:lvl3pPr marL="1371600">
              <a:buClr>
                <a:schemeClr val="tx1"/>
              </a:buClr>
              <a:buSzPct val="80000"/>
              <a:defRPr/>
            </a:lvl3pPr>
            <a:lvl4pPr marL="1828800">
              <a:buClr>
                <a:schemeClr val="tx1"/>
              </a:buClr>
              <a:buSzPct val="80000"/>
              <a:defRPr/>
            </a:lvl4pPr>
            <a:lvl5pPr marL="2286000">
              <a:buClr>
                <a:schemeClr val="tx1"/>
              </a:buClr>
              <a:buSzPct val="80000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AA9E1-334B-5F8F-8A92-67DD095F7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1171EC5-29BE-C106-1E9B-0CBDB598A131}"/>
              </a:ext>
            </a:extLst>
          </p:cNvPr>
          <p:cNvCxnSpPr>
            <a:cxnSpLocks/>
          </p:cNvCxnSpPr>
          <p:nvPr userDrawn="1"/>
        </p:nvCxnSpPr>
        <p:spPr>
          <a:xfrm>
            <a:off x="1298448" y="6111876"/>
            <a:ext cx="41148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6214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light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0C44A-93E6-6C58-5E88-AFDC594EC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0160" y="1097280"/>
            <a:ext cx="9821955" cy="9144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13049-5F46-053E-6279-8183259649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80160" y="2377440"/>
            <a:ext cx="4663440" cy="3566160"/>
          </a:xfrm>
          <a:solidFill>
            <a:schemeClr val="accent1">
              <a:lumMod val="20000"/>
              <a:lumOff val="80000"/>
            </a:schemeClr>
          </a:solidFill>
        </p:spPr>
        <p:txBody>
          <a:bodyPr lIns="365760" tIns="365760" rIns="365760" bIns="365760">
            <a:normAutofit/>
          </a:bodyPr>
          <a:lstStyle>
            <a:lvl1pPr marL="457200">
              <a:lnSpc>
                <a:spcPct val="90000"/>
              </a:lnSpc>
              <a:spcBef>
                <a:spcPts val="1400"/>
              </a:spcBef>
              <a:buClr>
                <a:schemeClr val="tx1"/>
              </a:buClr>
              <a:buSzPct val="80000"/>
              <a:defRPr sz="1800"/>
            </a:lvl1pPr>
            <a:lvl2pPr marL="914400">
              <a:lnSpc>
                <a:spcPct val="90000"/>
              </a:lnSpc>
              <a:buClr>
                <a:schemeClr val="tx1"/>
              </a:buClr>
              <a:buSzPct val="80000"/>
              <a:defRPr sz="1600"/>
            </a:lvl2pPr>
            <a:lvl3pPr marL="1371600">
              <a:lnSpc>
                <a:spcPct val="90000"/>
              </a:lnSpc>
              <a:buClr>
                <a:schemeClr val="tx1"/>
              </a:buClr>
              <a:buSzPct val="80000"/>
              <a:defRPr sz="1400"/>
            </a:lvl3pPr>
            <a:lvl4pPr marL="1828800">
              <a:lnSpc>
                <a:spcPct val="90000"/>
              </a:lnSpc>
              <a:buClr>
                <a:schemeClr val="tx1"/>
              </a:buClr>
              <a:buSzPct val="80000"/>
              <a:defRPr sz="1200"/>
            </a:lvl4pPr>
            <a:lvl5pPr marL="2286000">
              <a:lnSpc>
                <a:spcPct val="90000"/>
              </a:lnSpc>
              <a:buClr>
                <a:schemeClr val="tx1"/>
              </a:buClr>
              <a:buSzPct val="80000"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DFB03A-367B-9ADA-8071-E22871EC11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9360" y="2377440"/>
            <a:ext cx="4663440" cy="3566160"/>
          </a:xfrm>
          <a:solidFill>
            <a:schemeClr val="accent1">
              <a:lumMod val="20000"/>
              <a:lumOff val="80000"/>
            </a:schemeClr>
          </a:solidFill>
        </p:spPr>
        <p:txBody>
          <a:bodyPr lIns="365760" tIns="365760" rIns="365760" bIns="365760">
            <a:normAutofit/>
          </a:bodyPr>
          <a:lstStyle>
            <a:lvl1pPr marL="457200">
              <a:lnSpc>
                <a:spcPct val="90000"/>
              </a:lnSpc>
              <a:spcBef>
                <a:spcPts val="1400"/>
              </a:spcBef>
              <a:buClr>
                <a:schemeClr val="tx1"/>
              </a:buClr>
              <a:buSzPct val="80000"/>
              <a:defRPr sz="1800"/>
            </a:lvl1pPr>
            <a:lvl2pPr marL="914400">
              <a:lnSpc>
                <a:spcPct val="90000"/>
              </a:lnSpc>
              <a:buClr>
                <a:schemeClr val="tx1"/>
              </a:buClr>
              <a:buSzPct val="80000"/>
              <a:defRPr sz="1600"/>
            </a:lvl2pPr>
            <a:lvl3pPr marL="1371600">
              <a:lnSpc>
                <a:spcPct val="90000"/>
              </a:lnSpc>
              <a:buClr>
                <a:schemeClr val="tx1"/>
              </a:buClr>
              <a:buSzPct val="80000"/>
              <a:defRPr sz="1400"/>
            </a:lvl3pPr>
            <a:lvl4pPr marL="1828800">
              <a:lnSpc>
                <a:spcPct val="90000"/>
              </a:lnSpc>
              <a:buClr>
                <a:schemeClr val="tx1"/>
              </a:buClr>
              <a:buSzPct val="80000"/>
              <a:defRPr sz="1200"/>
            </a:lvl4pPr>
            <a:lvl5pPr marL="2286000">
              <a:lnSpc>
                <a:spcPct val="90000"/>
              </a:lnSpc>
              <a:buClr>
                <a:schemeClr val="tx1"/>
              </a:buClr>
              <a:buSzPct val="80000"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AA9E1-334B-5F8F-8A92-67DD095F7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41554B7-BB36-76F6-DD79-11088AA69E82}"/>
              </a:ext>
            </a:extLst>
          </p:cNvPr>
          <p:cNvCxnSpPr>
            <a:cxnSpLocks/>
          </p:cNvCxnSpPr>
          <p:nvPr userDrawn="1"/>
        </p:nvCxnSpPr>
        <p:spPr>
          <a:xfrm>
            <a:off x="1295400" y="822960"/>
            <a:ext cx="41148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8108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AA9E1-334B-5F8F-8A92-67DD095F7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9BC2AC2-003C-AACD-1271-F2F8FBE8F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0160" y="1097280"/>
            <a:ext cx="5029200" cy="18288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D758F50-A87C-F2A1-40E8-08F07081E9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84848" y="1097280"/>
            <a:ext cx="4572000" cy="1828800"/>
          </a:xfrm>
          <a:noFill/>
        </p:spPr>
        <p:txBody>
          <a:bodyPr lIns="0" tIns="0" rIns="0" bIns="0">
            <a:normAutofit/>
          </a:bodyPr>
          <a:lstStyle>
            <a:lvl1pPr marL="457200">
              <a:spcBef>
                <a:spcPts val="1400"/>
              </a:spcBef>
              <a:buSzPct val="80000"/>
              <a:defRPr sz="1800"/>
            </a:lvl1pPr>
            <a:lvl2pPr marL="914400">
              <a:buSzPct val="80000"/>
              <a:defRPr sz="1600"/>
            </a:lvl2pPr>
            <a:lvl3pPr marL="1371600">
              <a:buSzPct val="80000"/>
              <a:defRPr sz="1400"/>
            </a:lvl3pPr>
            <a:lvl4pPr marL="1828800">
              <a:buSzPct val="80000"/>
              <a:defRPr sz="1200"/>
            </a:lvl4pPr>
            <a:lvl5pPr marL="2286000">
              <a:buSzPct val="80000"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023B02AB-1DB6-AF79-E1B3-175C76BE57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80160" y="3172968"/>
            <a:ext cx="10076688" cy="3108960"/>
          </a:xfrm>
          <a:noFill/>
        </p:spPr>
        <p:txBody>
          <a:bodyPr lIns="0" tIns="0" rIns="0" bIns="0">
            <a:normAutofit/>
          </a:bodyPr>
          <a:lstStyle>
            <a:lvl1pPr marL="457200">
              <a:spcBef>
                <a:spcPts val="1400"/>
              </a:spcBef>
              <a:buSzPct val="80000"/>
              <a:defRPr sz="1800"/>
            </a:lvl1pPr>
            <a:lvl2pPr marL="914400">
              <a:buSzPct val="80000"/>
              <a:defRPr sz="1600"/>
            </a:lvl2pPr>
            <a:lvl3pPr marL="1371600">
              <a:buSzPct val="80000"/>
              <a:defRPr sz="1400"/>
            </a:lvl3pPr>
            <a:lvl4pPr marL="1828800">
              <a:buSzPct val="80000"/>
              <a:defRPr sz="1200"/>
            </a:lvl4pPr>
            <a:lvl5pPr marL="2286000">
              <a:buSzPct val="80000"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2041A78-2CBE-4D73-EF5D-E65139C79DC2}"/>
              </a:ext>
            </a:extLst>
          </p:cNvPr>
          <p:cNvCxnSpPr>
            <a:cxnSpLocks/>
          </p:cNvCxnSpPr>
          <p:nvPr userDrawn="1"/>
        </p:nvCxnSpPr>
        <p:spPr>
          <a:xfrm>
            <a:off x="1295400" y="822960"/>
            <a:ext cx="411480" cy="0"/>
          </a:xfrm>
          <a:prstGeom prst="line">
            <a:avLst/>
          </a:prstGeom>
          <a:ln w="889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2774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98F9AA-2C87-421D-97C1-B4248DFD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609600"/>
            <a:ext cx="9821955" cy="125611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98FC63-C8D2-4CE6-A3F1-EE8ED2459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0" y="1855945"/>
            <a:ext cx="9821955" cy="435133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1" name="Slide Number Placeholder 20">
            <a:extLst>
              <a:ext uri="{FF2B5EF4-FFF2-40B4-BE49-F238E27FC236}">
                <a16:creationId xmlns:a16="http://schemas.microsoft.com/office/drawing/2014/main" id="{78A08F60-CEF1-832D-D403-282EA76CBE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20624" y="6019801"/>
            <a:ext cx="457200" cy="1841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 cap="all" spc="200" baseline="0">
                <a:solidFill>
                  <a:schemeClr val="accent1"/>
                </a:solidFill>
                <a:latin typeface="Posterama" panose="020B0504020200020000" pitchFamily="34" charset="0"/>
              </a:defRPr>
            </a:lvl1pPr>
          </a:lstStyle>
          <a:p>
            <a:fld id="{75DF2D63-3FF5-D547-96B9-BE9CCD1ABA5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35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74" r:id="rId3"/>
    <p:sldLayoutId id="2147483675" r:id="rId4"/>
    <p:sldLayoutId id="2147483664" r:id="rId5"/>
    <p:sldLayoutId id="2147483676" r:id="rId6"/>
    <p:sldLayoutId id="2147483677" r:id="rId7"/>
    <p:sldLayoutId id="2147483681" r:id="rId8"/>
    <p:sldLayoutId id="2147483682" r:id="rId9"/>
    <p:sldLayoutId id="2147483683" r:id="rId10"/>
    <p:sldLayoutId id="2147483680" r:id="rId11"/>
    <p:sldLayoutId id="2147483684" r:id="rId12"/>
    <p:sldLayoutId id="2147483673" r:id="rId1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cap="all" spc="300" baseline="0">
          <a:solidFill>
            <a:schemeClr val="tx1"/>
          </a:solidFill>
          <a:latin typeface="+mj-lt"/>
          <a:ea typeface="+mj-ea"/>
          <a:cs typeface="Posterama" panose="020B0504020200020000" pitchFamily="34" charset="0"/>
        </a:defRPr>
      </a:lvl1pPr>
    </p:titleStyle>
    <p:bodyStyle>
      <a:lvl1pPr marL="228600" indent="-4572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1"/>
        </a:buClr>
        <a:buFont typeface="Courier New" panose="02070309020205020404" pitchFamily="49" charset="0"/>
        <a:buChar char="o"/>
        <a:defRPr sz="2400" b="0" i="0" kern="1200" cap="none" baseline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457200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Courier New" panose="02070309020205020404" pitchFamily="49" charset="0"/>
        <a:buChar char="o"/>
        <a:defRPr sz="2000" b="0" i="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457200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Courier New" panose="02070309020205020404" pitchFamily="49" charset="0"/>
        <a:buChar char="o"/>
        <a:defRPr sz="1800" b="0" i="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457200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Courier New" panose="02070309020205020404" pitchFamily="49" charset="0"/>
        <a:buChar char="o"/>
        <a:defRPr sz="1600" b="0" i="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457200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Courier New" panose="02070309020205020404" pitchFamily="49" charset="0"/>
        <a:buChar char="o"/>
        <a:defRPr sz="1400" b="0" i="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3960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sca_esv=759b77514dba1240&amp;sxsrf=AE3TifNeLUulXIAcj3JKC9XXWjIatXSj5Q%3A1762443053314&amp;q=Sistem+Akuntansi+Pemerintah+Pusat+%28SAPP%29&amp;source=lnms&amp;fbs=AIIjpHxaJ7lo22OGB1zEQwGXAFS54ctUw1-ScO3d1mDwFJwWvAK8SGpeSnwgWIaIl5Wz3hYiE-zLTS2oGhmrmw4ShT5SfrUgkLqrAuWGXwzRO26sDaNHdltxOKitYaY7aH3tdldK_3hDy2lshDMZjGQRTCEEYE56dHYl59iC0qYAAUZdtY6demV78sdnPu-VMpxTAdtrcJhXS8mMcbOxP9_3drooPnVQDELfIwsRzdZVl0J0ch658J8&amp;sa=X&amp;ved=2ahUKEwj0g4mv892QAxWicmwGHYusJoQQgK4QegQIARAB&amp;biw=1366&amp;bih=633&amp;dpr=1&amp;mstk=AUtExfAmE04sGuTRwTPCO-Ja9th4jR0lBrqV0kKQ7UweOB9D4XtqiSRoL82RSgzE6wj6aK7EruJbr9MDhTkPCr8GCerjXV2CXzFe3mw_KPuYgnjI51I8PIfS9V3ydAkr63BOMgzkT2aiuIfAHzaabZ3oN-rZuE8IRCywoNxPEI06YpSmfzinzoB5PGO3CLKYZDokgrZkHghPrySGsw80czznFnZZciL0CfkHE7ZQ0cHhqpdJK0oJ0dYnxjNUv-rptOXyf7IWL0f2fkq3oYIYAxGFCrnTy2XtAf4VoJsvikritXvAkg&amp;csui=3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www.google.com/search?sca_esv=759b77514dba1240&amp;sxsrf=AE3TifNeLUulXIAcj3JKC9XXWjIatXSj5Q%3A1762443053314&amp;q=Standar+Akuntansi+Pemerintahan+%28SAP%29&amp;source=lnms&amp;fbs=AIIjpHxaJ7lo22OGB1zEQwGXAFS54ctUw1-ScO3d1mDwFJwWvAK8SGpeSnwgWIaIl5Wz3hYiE-zLTS2oGhmrmw4ShT5SfrUgkLqrAuWGXwzRO26sDaNHdltxOKitYaY7aH3tdldK_3hDy2lshDMZjGQRTCEEYE56dHYl59iC0qYAAUZdtY6demV78sdnPu-VMpxTAdtrcJhXS8mMcbOxP9_3drooPnVQDELfIwsRzdZVl0J0ch658J8&amp;sa=X&amp;ved=2ahUKEwj0g4mv892QAxWicmwGHYusJoQQgK4QegQIARAC&amp;biw=1366&amp;bih=633&amp;dpr=1&amp;mstk=AUtExfAmE04sGuTRwTPCO-Ja9th4jR0lBrqV0kKQ7UweOB9D4XtqiSRoL82RSgzE6wj6aK7EruJbr9MDhTkPCr8GCerjXV2CXzFe3mw_KPuYgnjI51I8PIfS9V3ydAkr63BOMgzkT2aiuIfAHzaabZ3oN-rZuE8IRCywoNxPEI06YpSmfzinzoB5PGO3CLKYZDokgrZkHghPrySGsw80czznFnZZciL0CfkHE7ZQ0cHhqpdJK0oJ0dYnxjNUv-rptOXyf7IWL0f2fkq3oYIYAxGFCrnTy2XtAf4VoJsvikritXvAkg&amp;csui=3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26904-013A-855E-2391-4F9F3E05DA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44297" y="1329230"/>
            <a:ext cx="9328895" cy="577312"/>
          </a:xfrm>
        </p:spPr>
        <p:txBody>
          <a:bodyPr/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4000" dirty="0" err="1"/>
              <a:t>Sistem</a:t>
            </a:r>
            <a:r>
              <a:rPr lang="en-US" sz="4000" dirty="0"/>
              <a:t> </a:t>
            </a:r>
            <a:r>
              <a:rPr lang="en-US" sz="4000" dirty="0" err="1"/>
              <a:t>akuntansi</a:t>
            </a:r>
            <a:r>
              <a:rPr lang="en-US" sz="4000" dirty="0"/>
              <a:t> </a:t>
            </a:r>
            <a:r>
              <a:rPr lang="en-US" sz="4000" dirty="0" err="1"/>
              <a:t>untuk</a:t>
            </a:r>
            <a:r>
              <a:rPr lang="en-US" sz="4000" dirty="0"/>
              <a:t> </a:t>
            </a:r>
            <a:r>
              <a:rPr lang="en-US" sz="4000" dirty="0" err="1"/>
              <a:t>entitas</a:t>
            </a:r>
            <a:r>
              <a:rPr lang="en-US" sz="4000" dirty="0"/>
              <a:t> </a:t>
            </a:r>
            <a:r>
              <a:rPr lang="en-US" sz="4000" dirty="0" err="1"/>
              <a:t>pemerintah</a:t>
            </a:r>
            <a:r>
              <a:rPr lang="en-US" sz="4000" dirty="0"/>
              <a:t> </a:t>
            </a:r>
            <a:r>
              <a:rPr lang="en-US" sz="4000" dirty="0" err="1"/>
              <a:t>pusat</a:t>
            </a:r>
            <a:endParaRPr lang="en-ID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DA87AD-F315-A887-3687-0F1F951DFD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84176" y="5771535"/>
            <a:ext cx="8046720" cy="921299"/>
          </a:xfrm>
        </p:spPr>
        <p:txBody>
          <a:bodyPr/>
          <a:lstStyle/>
          <a:p>
            <a:r>
              <a:rPr lang="en-US" dirty="0"/>
              <a:t>Kensi Susilowati</a:t>
            </a:r>
          </a:p>
          <a:p>
            <a:r>
              <a:rPr lang="en-US" dirty="0"/>
              <a:t>Dosen </a:t>
            </a:r>
            <a:r>
              <a:rPr lang="en-US" dirty="0" err="1"/>
              <a:t>Pengampu</a:t>
            </a:r>
            <a:r>
              <a:rPr lang="en-US" dirty="0"/>
              <a:t> : Drs. Suyadi. Ak., </a:t>
            </a:r>
            <a:r>
              <a:rPr lang="en-US" dirty="0" err="1"/>
              <a:t>M.Com</a:t>
            </a:r>
            <a:endParaRPr lang="en-ID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348F7C8-E8B7-AEC3-D2CC-AFA913426D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0620" y="1984283"/>
            <a:ext cx="5112774" cy="2967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827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38CD2-9585-7E51-5359-D52935A77D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561" y="1241163"/>
            <a:ext cx="5760070" cy="4375673"/>
          </a:xfrm>
        </p:spPr>
        <p:txBody>
          <a:bodyPr vert="horz" lIns="0" tIns="0" rIns="0" bIns="0" rtlCol="0" anchor="t">
            <a:noAutofit/>
          </a:bodyPr>
          <a:lstStyle/>
          <a:p>
            <a:endParaRPr lang="en-US" dirty="0">
              <a:latin typeface="Franklin Gothic Book" panose="020B0503020102020204" pitchFamily="34" charset="0"/>
            </a:endParaRPr>
          </a:p>
          <a:p>
            <a:r>
              <a:rPr lang="en-US" dirty="0">
                <a:latin typeface="Franklin Gothic Book" panose="020B0503020102020204" pitchFamily="34" charset="0"/>
              </a:rPr>
              <a:t>PENGERTIAN SISTEM, AKUNTANSI, DAN ENTITAS</a:t>
            </a:r>
          </a:p>
          <a:p>
            <a:r>
              <a:rPr lang="en-US" dirty="0" err="1">
                <a:latin typeface="Franklin Gothic Book" panose="020B0503020102020204" pitchFamily="34" charset="0"/>
              </a:rPr>
              <a:t>Pengertian</a:t>
            </a:r>
            <a:r>
              <a:rPr lang="en-US" dirty="0">
                <a:latin typeface="Franklin Gothic Book" panose="020B0503020102020204" pitchFamily="34" charset="0"/>
              </a:rPr>
              <a:t> </a:t>
            </a:r>
            <a:r>
              <a:rPr lang="en-US" dirty="0" err="1">
                <a:latin typeface="Franklin Gothic Book" panose="020B0503020102020204" pitchFamily="34" charset="0"/>
              </a:rPr>
              <a:t>sistem</a:t>
            </a:r>
            <a:r>
              <a:rPr lang="en-US" dirty="0">
                <a:latin typeface="Franklin Gothic Book" panose="020B0503020102020204" pitchFamily="34" charset="0"/>
              </a:rPr>
              <a:t> </a:t>
            </a:r>
            <a:r>
              <a:rPr lang="en-US" dirty="0" err="1">
                <a:latin typeface="Franklin Gothic Book" panose="020B0503020102020204" pitchFamily="34" charset="0"/>
              </a:rPr>
              <a:t>akuntansi</a:t>
            </a:r>
            <a:r>
              <a:rPr lang="en-US" dirty="0">
                <a:latin typeface="Franklin Gothic Book" panose="020B0503020102020204" pitchFamily="34" charset="0"/>
              </a:rPr>
              <a:t> </a:t>
            </a:r>
            <a:r>
              <a:rPr lang="en-US" dirty="0" err="1">
                <a:latin typeface="Franklin Gothic Book" panose="020B0503020102020204" pitchFamily="34" charset="0"/>
              </a:rPr>
              <a:t>untuk</a:t>
            </a:r>
            <a:r>
              <a:rPr lang="en-US" dirty="0">
                <a:latin typeface="Franklin Gothic Book" panose="020B0503020102020204" pitchFamily="34" charset="0"/>
              </a:rPr>
              <a:t> </a:t>
            </a:r>
            <a:r>
              <a:rPr lang="en-US" dirty="0" err="1">
                <a:latin typeface="Franklin Gothic Book" panose="020B0503020102020204" pitchFamily="34" charset="0"/>
              </a:rPr>
              <a:t>entitas</a:t>
            </a:r>
            <a:r>
              <a:rPr lang="en-US" dirty="0">
                <a:latin typeface="Franklin Gothic Book" panose="020B0503020102020204" pitchFamily="34" charset="0"/>
              </a:rPr>
              <a:t> </a:t>
            </a:r>
            <a:r>
              <a:rPr lang="en-US" dirty="0" err="1">
                <a:latin typeface="Franklin Gothic Book" panose="020B0503020102020204" pitchFamily="34" charset="0"/>
              </a:rPr>
              <a:t>pemerintah</a:t>
            </a:r>
            <a:r>
              <a:rPr lang="en-US" dirty="0">
                <a:latin typeface="Franklin Gothic Book" panose="020B0503020102020204" pitchFamily="34" charset="0"/>
              </a:rPr>
              <a:t> </a:t>
            </a:r>
            <a:r>
              <a:rPr lang="en-US" dirty="0" err="1">
                <a:latin typeface="Franklin Gothic Book" panose="020B0503020102020204" pitchFamily="34" charset="0"/>
              </a:rPr>
              <a:t>pusat</a:t>
            </a:r>
            <a:endParaRPr lang="en-US" dirty="0">
              <a:latin typeface="Franklin Gothic Book" panose="020B0503020102020204" pitchFamily="34" charset="0"/>
            </a:endParaRPr>
          </a:p>
          <a:p>
            <a:r>
              <a:rPr lang="en-US" dirty="0" err="1">
                <a:latin typeface="Franklin Gothic Book" panose="020B0503020102020204" pitchFamily="34" charset="0"/>
              </a:rPr>
              <a:t>Komponen</a:t>
            </a:r>
            <a:r>
              <a:rPr lang="en-US" dirty="0">
                <a:latin typeface="Franklin Gothic Book" panose="020B0503020102020204" pitchFamily="34" charset="0"/>
              </a:rPr>
              <a:t> </a:t>
            </a:r>
            <a:r>
              <a:rPr lang="en-US" dirty="0" err="1">
                <a:latin typeface="Franklin Gothic Book" panose="020B0503020102020204" pitchFamily="34" charset="0"/>
              </a:rPr>
              <a:t>utama</a:t>
            </a:r>
            <a:r>
              <a:rPr lang="en-US" dirty="0">
                <a:latin typeface="Franklin Gothic Book" panose="020B0503020102020204" pitchFamily="34" charset="0"/>
              </a:rPr>
              <a:t> </a:t>
            </a:r>
            <a:r>
              <a:rPr lang="en-US" dirty="0" err="1">
                <a:latin typeface="Franklin Gothic Book" panose="020B0503020102020204" pitchFamily="34" charset="0"/>
              </a:rPr>
              <a:t>sapp</a:t>
            </a:r>
            <a:endParaRPr lang="en-US" dirty="0">
              <a:latin typeface="Franklin Gothic Book" panose="020B0503020102020204" pitchFamily="34" charset="0"/>
            </a:endParaRPr>
          </a:p>
          <a:p>
            <a:r>
              <a:rPr lang="en-US" dirty="0">
                <a:latin typeface="Franklin Gothic Book" panose="020B0503020102020204" pitchFamily="34" charset="0"/>
              </a:rPr>
              <a:t>Ciri – </a:t>
            </a:r>
            <a:r>
              <a:rPr lang="en-US" dirty="0" err="1">
                <a:latin typeface="Franklin Gothic Book" panose="020B0503020102020204" pitchFamily="34" charset="0"/>
              </a:rPr>
              <a:t>ciri</a:t>
            </a:r>
            <a:r>
              <a:rPr lang="en-US" dirty="0">
                <a:latin typeface="Franklin Gothic Book" panose="020B0503020102020204" pitchFamily="34" charset="0"/>
              </a:rPr>
              <a:t> </a:t>
            </a:r>
            <a:r>
              <a:rPr lang="en-US" dirty="0" err="1">
                <a:latin typeface="Franklin Gothic Book" panose="020B0503020102020204" pitchFamily="34" charset="0"/>
              </a:rPr>
              <a:t>pokok</a:t>
            </a:r>
            <a:r>
              <a:rPr lang="en-US" dirty="0">
                <a:latin typeface="Franklin Gothic Book" panose="020B0503020102020204" pitchFamily="34" charset="0"/>
              </a:rPr>
              <a:t> </a:t>
            </a:r>
            <a:r>
              <a:rPr lang="en-US" dirty="0" err="1">
                <a:latin typeface="Franklin Gothic Book" panose="020B0503020102020204" pitchFamily="34" charset="0"/>
              </a:rPr>
              <a:t>sapp</a:t>
            </a:r>
            <a:endParaRPr lang="en-US" dirty="0">
              <a:latin typeface="Franklin Gothic Book" panose="020B0503020102020204" pitchFamily="34" charset="0"/>
            </a:endParaRPr>
          </a:p>
          <a:p>
            <a:r>
              <a:rPr lang="en-US" dirty="0">
                <a:latin typeface="Franklin Gothic Book" panose="020B0503020102020204" pitchFamily="34" charset="0"/>
              </a:rPr>
              <a:t>Tujuan </a:t>
            </a:r>
            <a:r>
              <a:rPr lang="en-US" dirty="0" err="1">
                <a:latin typeface="Franklin Gothic Book" panose="020B0503020102020204" pitchFamily="34" charset="0"/>
              </a:rPr>
              <a:t>sapp</a:t>
            </a:r>
            <a:endParaRPr lang="en-US" dirty="0">
              <a:latin typeface="Franklin Gothic Book" panose="020B0503020102020204" pitchFamily="34" charset="0"/>
            </a:endParaRPr>
          </a:p>
          <a:p>
            <a:r>
              <a:rPr lang="en-US" dirty="0">
                <a:latin typeface="Franklin Gothic Book" panose="020B0503020102020204" pitchFamily="34" charset="0"/>
              </a:rPr>
              <a:t>Manfaat </a:t>
            </a:r>
            <a:r>
              <a:rPr lang="en-US" dirty="0" err="1">
                <a:latin typeface="Franklin Gothic Book" panose="020B0503020102020204" pitchFamily="34" charset="0"/>
              </a:rPr>
              <a:t>sapp</a:t>
            </a:r>
            <a:endParaRPr lang="en-US" dirty="0">
              <a:latin typeface="Franklin Gothic Book" panose="020B0503020102020204" pitchFamily="34" charset="0"/>
            </a:endParaRPr>
          </a:p>
          <a:p>
            <a:endParaRPr lang="en-US" dirty="0">
              <a:latin typeface="Franklin Gothic Book" panose="020B05030201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0BC1DD7-5BCC-A45D-459E-AF2AAAA543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8631" y="1067783"/>
            <a:ext cx="5356817" cy="4732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0866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D72F1-6B79-D269-8FC7-1276A1DB2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PENGERTIAN SISTEM, AKUNTANSI, DAN ENTITAS</a:t>
            </a:r>
            <a:endParaRPr lang="en-ID" dirty="0"/>
          </a:p>
        </p:txBody>
      </p:sp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6839E4BA-8497-37AD-970F-B55380BE0A5D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/>
          <a:srcRect l="16490" r="16490"/>
          <a:stretch/>
        </p:blipFill>
        <p:spPr>
          <a:xfrm>
            <a:off x="1280160" y="548640"/>
            <a:ext cx="4815840" cy="3017520"/>
          </a:xfrm>
          <a:prstGeom prst="ellipse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B713F6-FB97-04D3-3542-4659D8AA85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205471" y="731519"/>
            <a:ext cx="4526745" cy="5808765"/>
          </a:xfrm>
        </p:spPr>
        <p:txBody>
          <a:bodyPr>
            <a:normAutofit fontScale="92500" lnSpcReduction="10000"/>
          </a:bodyPr>
          <a:lstStyle/>
          <a:p>
            <a:r>
              <a:rPr lang="en-ID" b="1" dirty="0" err="1"/>
              <a:t>Sistem</a:t>
            </a:r>
            <a:r>
              <a:rPr lang="en-ID" b="1" dirty="0"/>
              <a:t> </a:t>
            </a:r>
            <a:r>
              <a:rPr lang="en-ID" dirty="0" err="1"/>
              <a:t>adalah</a:t>
            </a:r>
            <a:r>
              <a:rPr lang="en-ID" b="1" dirty="0"/>
              <a:t> </a:t>
            </a:r>
            <a:r>
              <a:rPr lang="en-ID" dirty="0" err="1"/>
              <a:t>sekelompok</a:t>
            </a:r>
            <a:r>
              <a:rPr lang="en-ID" dirty="0"/>
              <a:t> </a:t>
            </a:r>
            <a:r>
              <a:rPr lang="en-ID" dirty="0" err="1"/>
              <a:t>komponen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elemen</a:t>
            </a:r>
            <a:r>
              <a:rPr lang="en-ID" dirty="0"/>
              <a:t> yang </a:t>
            </a:r>
            <a:r>
              <a:rPr lang="en-ID" dirty="0" err="1"/>
              <a:t>saling</a:t>
            </a:r>
            <a:r>
              <a:rPr lang="en-ID" dirty="0"/>
              <a:t> </a:t>
            </a:r>
            <a:r>
              <a:rPr lang="en-ID" dirty="0" err="1"/>
              <a:t>berhubungan</a:t>
            </a:r>
            <a:r>
              <a:rPr lang="en-ID" dirty="0"/>
              <a:t> dan </a:t>
            </a:r>
            <a:r>
              <a:rPr lang="en-ID" dirty="0" err="1"/>
              <a:t>bekerja</a:t>
            </a:r>
            <a:r>
              <a:rPr lang="en-ID" dirty="0"/>
              <a:t> </a:t>
            </a:r>
            <a:r>
              <a:rPr lang="en-ID" dirty="0" err="1"/>
              <a:t>sama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mencapai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tertentu</a:t>
            </a:r>
            <a:r>
              <a:rPr lang="en-ID" dirty="0"/>
              <a:t>.</a:t>
            </a:r>
          </a:p>
          <a:p>
            <a:r>
              <a:rPr lang="en-ID" b="1" dirty="0" err="1"/>
              <a:t>Akuntansi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yang </a:t>
            </a:r>
            <a:r>
              <a:rPr lang="en-ID" dirty="0" err="1"/>
              <a:t>mencatat</a:t>
            </a:r>
            <a:r>
              <a:rPr lang="en-ID" dirty="0"/>
              <a:t>, </a:t>
            </a:r>
            <a:r>
              <a:rPr lang="en-ID" dirty="0" err="1"/>
              <a:t>mengklasifikasikan</a:t>
            </a:r>
            <a:r>
              <a:rPr lang="en-ID" dirty="0"/>
              <a:t>, </a:t>
            </a:r>
            <a:r>
              <a:rPr lang="en-ID" dirty="0" err="1"/>
              <a:t>mengolah</a:t>
            </a:r>
            <a:r>
              <a:rPr lang="en-ID" dirty="0"/>
              <a:t>, </a:t>
            </a:r>
            <a:r>
              <a:rPr lang="en-ID" dirty="0" err="1"/>
              <a:t>meringkas</a:t>
            </a:r>
            <a:r>
              <a:rPr lang="en-ID" dirty="0"/>
              <a:t>, dan </a:t>
            </a:r>
            <a:r>
              <a:rPr lang="en-ID" dirty="0" err="1"/>
              <a:t>menyajikan</a:t>
            </a:r>
            <a:r>
              <a:rPr lang="en-ID" dirty="0"/>
              <a:t> data </a:t>
            </a:r>
            <a:r>
              <a:rPr lang="en-ID" dirty="0" err="1"/>
              <a:t>keuangan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entitas</a:t>
            </a:r>
            <a:r>
              <a:rPr lang="en-ID" dirty="0"/>
              <a:t> (</a:t>
            </a:r>
            <a:r>
              <a:rPr lang="en-ID" dirty="0" err="1"/>
              <a:t>perusahaan</a:t>
            </a:r>
            <a:r>
              <a:rPr lang="en-ID" dirty="0"/>
              <a:t>) agar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digunakan</a:t>
            </a:r>
            <a:r>
              <a:rPr lang="en-ID" dirty="0"/>
              <a:t> oleh 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terkait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keputusan</a:t>
            </a:r>
            <a:r>
              <a:rPr lang="en-ID" dirty="0"/>
              <a:t> </a:t>
            </a:r>
            <a:r>
              <a:rPr lang="en-ID" dirty="0" err="1"/>
              <a:t>ekonomi</a:t>
            </a:r>
            <a:r>
              <a:rPr lang="en-ID" dirty="0"/>
              <a:t>.</a:t>
            </a:r>
          </a:p>
          <a:p>
            <a:r>
              <a:rPr lang="en-ID" b="1" dirty="0" err="1"/>
              <a:t>Entitas</a:t>
            </a:r>
            <a:r>
              <a:rPr lang="en-ID" dirty="0"/>
              <a:t> 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sesuatu</a:t>
            </a:r>
            <a:r>
              <a:rPr lang="en-ID" dirty="0"/>
              <a:t> yang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keberadaan</a:t>
            </a:r>
            <a:r>
              <a:rPr lang="en-ID" dirty="0"/>
              <a:t> yang </a:t>
            </a:r>
            <a:r>
              <a:rPr lang="en-ID" dirty="0" err="1"/>
              <a:t>unik</a:t>
            </a:r>
            <a:r>
              <a:rPr lang="en-ID" dirty="0"/>
              <a:t> dan </a:t>
            </a:r>
            <a:r>
              <a:rPr lang="en-ID" dirty="0" err="1"/>
              <a:t>berbeda</a:t>
            </a:r>
            <a:r>
              <a:rPr lang="en-ID" dirty="0"/>
              <a:t>, </a:t>
            </a:r>
            <a:r>
              <a:rPr lang="en-ID" dirty="0" err="1"/>
              <a:t>walaupun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</a:t>
            </a:r>
            <a:r>
              <a:rPr lang="en-ID" dirty="0" err="1"/>
              <a:t>fisik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49251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B33C83-2B50-4DF8-9447-3776668BC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0096" y="465268"/>
            <a:ext cx="6217920" cy="1000461"/>
          </a:xfrm>
        </p:spPr>
        <p:txBody>
          <a:bodyPr/>
          <a:lstStyle/>
          <a:p>
            <a:pPr algn="ctr"/>
            <a:r>
              <a:rPr lang="en-US" sz="3200" b="1" dirty="0" err="1">
                <a:latin typeface="Franklin Gothic Book" panose="020B0503020102020204" pitchFamily="34" charset="0"/>
              </a:rPr>
              <a:t>Pengertian</a:t>
            </a:r>
            <a:r>
              <a:rPr lang="en-US" sz="3200" b="1" dirty="0">
                <a:latin typeface="Franklin Gothic Book" panose="020B0503020102020204" pitchFamily="34" charset="0"/>
              </a:rPr>
              <a:t> system </a:t>
            </a:r>
            <a:r>
              <a:rPr lang="en-US" sz="3200" b="1" dirty="0" err="1">
                <a:latin typeface="Franklin Gothic Book" panose="020B0503020102020204" pitchFamily="34" charset="0"/>
              </a:rPr>
              <a:t>akuntasi</a:t>
            </a:r>
            <a:r>
              <a:rPr lang="en-US" sz="3200" b="1" dirty="0">
                <a:latin typeface="Franklin Gothic Book" panose="020B0503020102020204" pitchFamily="34" charset="0"/>
              </a:rPr>
              <a:t> </a:t>
            </a:r>
            <a:r>
              <a:rPr lang="en-US" sz="3200" b="1" dirty="0" err="1">
                <a:latin typeface="Franklin Gothic Book" panose="020B0503020102020204" pitchFamily="34" charset="0"/>
              </a:rPr>
              <a:t>untuk</a:t>
            </a:r>
            <a:r>
              <a:rPr lang="en-US" sz="3200" b="1" dirty="0">
                <a:latin typeface="Franklin Gothic Book" panose="020B0503020102020204" pitchFamily="34" charset="0"/>
              </a:rPr>
              <a:t> </a:t>
            </a:r>
            <a:r>
              <a:rPr lang="en-US" sz="3200" b="1" dirty="0" err="1">
                <a:latin typeface="Franklin Gothic Book" panose="020B0503020102020204" pitchFamily="34" charset="0"/>
              </a:rPr>
              <a:t>entitas</a:t>
            </a:r>
            <a:r>
              <a:rPr lang="en-US" sz="3200" b="1" dirty="0">
                <a:latin typeface="Franklin Gothic Book" panose="020B0503020102020204" pitchFamily="34" charset="0"/>
              </a:rPr>
              <a:t> </a:t>
            </a:r>
            <a:r>
              <a:rPr lang="en-US" sz="3200" b="1" dirty="0" err="1">
                <a:latin typeface="Franklin Gothic Book" panose="020B0503020102020204" pitchFamily="34" charset="0"/>
              </a:rPr>
              <a:t>pemerintah</a:t>
            </a:r>
            <a:r>
              <a:rPr lang="en-US" sz="3200" b="1" dirty="0">
                <a:latin typeface="Franklin Gothic Book" panose="020B0503020102020204" pitchFamily="34" charset="0"/>
              </a:rPr>
              <a:t> </a:t>
            </a:r>
            <a:r>
              <a:rPr lang="en-US" sz="3200" b="1" dirty="0" err="1">
                <a:latin typeface="Franklin Gothic Book" panose="020B0503020102020204" pitchFamily="34" charset="0"/>
              </a:rPr>
              <a:t>pusat</a:t>
            </a:r>
            <a:endParaRPr lang="en-ID" b="1" dirty="0">
              <a:latin typeface="Franklin Gothic Book" panose="020B0503020102020204" pitchFamily="34" charset="0"/>
            </a:endParaRPr>
          </a:p>
        </p:txBody>
      </p:sp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8B944706-5FB4-4FC3-AFF6-48DE78BD59CA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/>
          <a:srcRect l="22182" r="22182"/>
          <a:stretch>
            <a:fillRect/>
          </a:stretch>
        </p:blipFill>
        <p:spPr>
          <a:xfrm>
            <a:off x="0" y="1046180"/>
            <a:ext cx="4341427" cy="4341427"/>
          </a:xfr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BE235B-039C-4198-AF99-846D2428AA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9235" y="1990165"/>
            <a:ext cx="7409329" cy="41820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D" sz="2600" b="0" i="0" dirty="0">
                <a:solidFill>
                  <a:srgbClr val="4D5156"/>
                </a:solidFill>
                <a:effectLst/>
                <a:latin typeface="Franklin Gothic Book" panose="020B0503020102020204" pitchFamily="34" charset="0"/>
                <a:ea typeface="PMingLiU-ExtB" panose="02020500000000000000" pitchFamily="18" charset="-120"/>
              </a:rPr>
              <a:t>	</a:t>
            </a:r>
            <a:r>
              <a:rPr lang="en-ID" sz="2000" dirty="0"/>
              <a:t> </a:t>
            </a:r>
            <a:r>
              <a:rPr lang="en-ID" sz="2000" dirty="0" err="1"/>
              <a:t>Sistem</a:t>
            </a:r>
            <a:r>
              <a:rPr lang="en-ID" sz="2000" dirty="0"/>
              <a:t> </a:t>
            </a:r>
            <a:r>
              <a:rPr lang="en-ID" sz="2000" dirty="0" err="1"/>
              <a:t>akuntansi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entitas</a:t>
            </a:r>
            <a:r>
              <a:rPr lang="en-ID" sz="2000" dirty="0"/>
              <a:t> </a:t>
            </a:r>
            <a:r>
              <a:rPr lang="en-ID" sz="2000" dirty="0" err="1"/>
              <a:t>pemerintah</a:t>
            </a:r>
            <a:r>
              <a:rPr lang="en-ID" sz="2000" dirty="0"/>
              <a:t> </a:t>
            </a:r>
            <a:r>
              <a:rPr lang="en-ID" sz="2000" dirty="0" err="1"/>
              <a:t>pusat</a:t>
            </a:r>
            <a:r>
              <a:rPr lang="en-ID" sz="2000" dirty="0"/>
              <a:t> </a:t>
            </a:r>
            <a:r>
              <a:rPr lang="en-ID" sz="2000" dirty="0" err="1"/>
              <a:t>adalah</a:t>
            </a:r>
            <a:r>
              <a:rPr lang="en-ID" sz="2000" dirty="0"/>
              <a:t> </a:t>
            </a:r>
            <a:r>
              <a:rPr lang="en-ID" b="1" dirty="0" err="1">
                <a:hlinkClick r:id="rId3"/>
              </a:rPr>
              <a:t>Sistem</a:t>
            </a:r>
            <a:r>
              <a:rPr lang="en-ID" b="1" dirty="0">
                <a:hlinkClick r:id="rId3"/>
              </a:rPr>
              <a:t> </a:t>
            </a:r>
            <a:r>
              <a:rPr lang="en-ID" b="1" dirty="0" err="1">
                <a:hlinkClick r:id="rId3"/>
              </a:rPr>
              <a:t>Akuntansi</a:t>
            </a:r>
            <a:r>
              <a:rPr lang="en-ID" b="1" dirty="0">
                <a:hlinkClick r:id="rId3"/>
              </a:rPr>
              <a:t> </a:t>
            </a:r>
            <a:r>
              <a:rPr lang="en-ID" b="1" dirty="0" err="1">
                <a:hlinkClick r:id="rId3"/>
              </a:rPr>
              <a:t>Pemerintah</a:t>
            </a:r>
            <a:r>
              <a:rPr lang="en-ID" b="1" dirty="0">
                <a:hlinkClick r:id="rId3"/>
              </a:rPr>
              <a:t> Pusat (SAPP)</a:t>
            </a:r>
            <a:r>
              <a:rPr lang="en-ID" dirty="0"/>
              <a:t>, yang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rangkaian</a:t>
            </a:r>
            <a:r>
              <a:rPr lang="en-ID" dirty="0"/>
              <a:t> </a:t>
            </a:r>
            <a:r>
              <a:rPr lang="en-ID" dirty="0" err="1"/>
              <a:t>prosedur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mengumpulkan</a:t>
            </a:r>
            <a:r>
              <a:rPr lang="en-ID" dirty="0"/>
              <a:t>, </a:t>
            </a:r>
            <a:r>
              <a:rPr lang="en-ID" dirty="0" err="1"/>
              <a:t>mencatat</a:t>
            </a:r>
            <a:r>
              <a:rPr lang="en-ID" dirty="0"/>
              <a:t>, </a:t>
            </a:r>
            <a:r>
              <a:rPr lang="en-ID" dirty="0" err="1"/>
              <a:t>mengikhtisarkan</a:t>
            </a:r>
            <a:r>
              <a:rPr lang="en-ID" dirty="0"/>
              <a:t>, </a:t>
            </a:r>
            <a:r>
              <a:rPr lang="en-ID" dirty="0" err="1"/>
              <a:t>hingga</a:t>
            </a:r>
            <a:r>
              <a:rPr lang="en-ID" dirty="0"/>
              <a:t> </a:t>
            </a:r>
            <a:r>
              <a:rPr lang="en-ID" dirty="0" err="1"/>
              <a:t>melaporkan</a:t>
            </a:r>
            <a:r>
              <a:rPr lang="en-ID" dirty="0"/>
              <a:t> </a:t>
            </a:r>
            <a:r>
              <a:rPr lang="en-ID" dirty="0" err="1"/>
              <a:t>posisi</a:t>
            </a:r>
            <a:r>
              <a:rPr lang="en-ID" dirty="0"/>
              <a:t> dan </a:t>
            </a:r>
            <a:r>
              <a:rPr lang="en-ID" dirty="0" err="1"/>
              <a:t>operasi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.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menggunakan</a:t>
            </a:r>
            <a:r>
              <a:rPr lang="en-ID" dirty="0"/>
              <a:t> </a:t>
            </a:r>
            <a:r>
              <a:rPr lang="en-ID" b="1" dirty="0" err="1">
                <a:hlinkClick r:id="rId4"/>
              </a:rPr>
              <a:t>Standar</a:t>
            </a:r>
            <a:r>
              <a:rPr lang="en-ID" b="1" dirty="0">
                <a:hlinkClick r:id="rId4"/>
              </a:rPr>
              <a:t> </a:t>
            </a:r>
            <a:r>
              <a:rPr lang="en-ID" b="1" dirty="0" err="1">
                <a:hlinkClick r:id="rId4"/>
              </a:rPr>
              <a:t>Akuntansi</a:t>
            </a:r>
            <a:r>
              <a:rPr lang="en-ID" b="1" dirty="0">
                <a:hlinkClick r:id="rId4"/>
              </a:rPr>
              <a:t> </a:t>
            </a:r>
            <a:r>
              <a:rPr lang="en-ID" b="1" dirty="0" err="1">
                <a:hlinkClick r:id="rId4"/>
              </a:rPr>
              <a:t>Pemerintahan</a:t>
            </a:r>
            <a:r>
              <a:rPr lang="en-ID" b="1" dirty="0">
                <a:hlinkClick r:id="rId4"/>
              </a:rPr>
              <a:t> (SAP)</a:t>
            </a:r>
            <a:r>
              <a:rPr lang="en-ID" dirty="0"/>
              <a:t> </a:t>
            </a:r>
            <a:r>
              <a:rPr lang="en-ID" dirty="0" err="1"/>
              <a:t>berbasis</a:t>
            </a:r>
            <a:r>
              <a:rPr lang="en-ID" dirty="0"/>
              <a:t> </a:t>
            </a:r>
            <a:r>
              <a:rPr lang="en-ID" dirty="0" err="1"/>
              <a:t>akrual</a:t>
            </a:r>
            <a:r>
              <a:rPr lang="en-ID" dirty="0"/>
              <a:t> dan </a:t>
            </a:r>
            <a:r>
              <a:rPr lang="en-ID" dirty="0" err="1"/>
              <a:t>terbagi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subsistem</a:t>
            </a:r>
            <a:r>
              <a:rPr lang="en-ID" dirty="0"/>
              <a:t> </a:t>
            </a:r>
            <a:r>
              <a:rPr lang="en-ID" dirty="0" err="1"/>
              <a:t>utama</a:t>
            </a:r>
            <a:r>
              <a:rPr lang="en-ID" dirty="0"/>
              <a:t>: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Akuntansi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 (SAK),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Manajemen</a:t>
            </a:r>
            <a:r>
              <a:rPr lang="en-ID" dirty="0"/>
              <a:t> dan </a:t>
            </a:r>
            <a:r>
              <a:rPr lang="en-ID" dirty="0" err="1"/>
              <a:t>Akuntansi</a:t>
            </a:r>
            <a:r>
              <a:rPr lang="en-ID" dirty="0"/>
              <a:t> Barang Milik Negara (SIMAK-BMN), dan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Akuntansi</a:t>
            </a:r>
            <a:r>
              <a:rPr lang="en-ID" dirty="0"/>
              <a:t> Bagian </a:t>
            </a:r>
            <a:r>
              <a:rPr lang="en-ID" dirty="0" err="1"/>
              <a:t>Anggaran</a:t>
            </a:r>
            <a:r>
              <a:rPr lang="en-ID" dirty="0"/>
              <a:t> </a:t>
            </a:r>
            <a:r>
              <a:rPr lang="en-ID" dirty="0" err="1"/>
              <a:t>Pembiayaan</a:t>
            </a:r>
            <a:r>
              <a:rPr lang="en-ID" dirty="0"/>
              <a:t> dan </a:t>
            </a:r>
            <a:r>
              <a:rPr lang="en-ID" dirty="0" err="1"/>
              <a:t>Perhitungan</a:t>
            </a:r>
            <a:r>
              <a:rPr lang="en-ID" dirty="0"/>
              <a:t> (SA-BAPP). </a:t>
            </a:r>
            <a:endParaRPr lang="en-ID" dirty="0"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536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31455-757C-4D3D-9688-3692FE5E1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4131" y="339214"/>
            <a:ext cx="6217920" cy="841009"/>
          </a:xfrm>
        </p:spPr>
        <p:txBody>
          <a:bodyPr/>
          <a:lstStyle/>
          <a:p>
            <a:pPr lvl="0" eaLnBrk="0" fontAlgn="base" hangingPunct="0">
              <a:spcAft>
                <a:spcPct val="0"/>
              </a:spcAft>
            </a:pPr>
            <a:r>
              <a:rPr lang="en-US" altLang="en-US" b="1" cap="none" dirty="0">
                <a:solidFill>
                  <a:srgbClr val="0A0A0A"/>
                </a:solidFill>
                <a:latin typeface="Franklin Gothic Book" panose="020B0503020102020204" pitchFamily="34" charset="0"/>
              </a:rPr>
              <a:t>KOMPONEN UTAMA SAPP</a:t>
            </a:r>
            <a:endParaRPr lang="en-US" altLang="en-US" sz="2000" cap="none" dirty="0">
              <a:latin typeface="Franklin Gothic Book" panose="020B050302010202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38124E-69D4-4921-8A1C-4DC1D76877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4033" y="939125"/>
            <a:ext cx="7947211" cy="4468761"/>
          </a:xfrm>
        </p:spPr>
        <p:txBody>
          <a:bodyPr>
            <a:noAutofit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ID" b="0" i="0" dirty="0">
                <a:solidFill>
                  <a:srgbClr val="000000"/>
                </a:solidFill>
                <a:effectLst/>
              </a:rPr>
              <a:t>	</a:t>
            </a:r>
            <a:br>
              <a:rPr lang="en-ID" dirty="0"/>
            </a:br>
            <a:r>
              <a:rPr lang="en-US" altLang="en-US" b="1" cap="none" dirty="0" err="1">
                <a:solidFill>
                  <a:srgbClr val="0A0A0A"/>
                </a:solidFill>
              </a:rPr>
              <a:t>Prosedur</a:t>
            </a:r>
            <a:r>
              <a:rPr lang="en-US" altLang="en-US" b="1" cap="none" dirty="0">
                <a:solidFill>
                  <a:srgbClr val="0A0A0A"/>
                </a:solidFill>
              </a:rPr>
              <a:t>:</a:t>
            </a:r>
            <a:r>
              <a:rPr lang="en-US" altLang="en-US" cap="none" dirty="0">
                <a:solidFill>
                  <a:srgbClr val="0A0A0A"/>
                </a:solidFill>
              </a:rPr>
              <a:t> 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cap="none" dirty="0" err="1">
                <a:solidFill>
                  <a:srgbClr val="0A0A0A"/>
                </a:solidFill>
              </a:rPr>
              <a:t>Meliputi</a:t>
            </a:r>
            <a:r>
              <a:rPr lang="en-US" altLang="en-US" cap="none" dirty="0">
                <a:solidFill>
                  <a:srgbClr val="0A0A0A"/>
                </a:solidFill>
              </a:rPr>
              <a:t> </a:t>
            </a:r>
            <a:r>
              <a:rPr lang="en-US" altLang="en-US" cap="none" dirty="0" err="1">
                <a:solidFill>
                  <a:srgbClr val="0A0A0A"/>
                </a:solidFill>
              </a:rPr>
              <a:t>pengumpulan</a:t>
            </a:r>
            <a:r>
              <a:rPr lang="en-US" altLang="en-US" cap="none" dirty="0">
                <a:solidFill>
                  <a:srgbClr val="0A0A0A"/>
                </a:solidFill>
              </a:rPr>
              <a:t>, </a:t>
            </a:r>
            <a:r>
              <a:rPr lang="en-US" altLang="en-US" cap="none" dirty="0" err="1">
                <a:solidFill>
                  <a:srgbClr val="0A0A0A"/>
                </a:solidFill>
              </a:rPr>
              <a:t>pencatatan</a:t>
            </a:r>
            <a:r>
              <a:rPr lang="en-US" altLang="en-US" cap="none" dirty="0">
                <a:solidFill>
                  <a:srgbClr val="0A0A0A"/>
                </a:solidFill>
              </a:rPr>
              <a:t>, </a:t>
            </a:r>
            <a:r>
              <a:rPr lang="en-US" altLang="en-US" cap="none" dirty="0" err="1">
                <a:solidFill>
                  <a:srgbClr val="0A0A0A"/>
                </a:solidFill>
              </a:rPr>
              <a:t>pengikhtisaran</a:t>
            </a:r>
            <a:r>
              <a:rPr lang="en-US" altLang="en-US" cap="none" dirty="0">
                <a:solidFill>
                  <a:srgbClr val="0A0A0A"/>
                </a:solidFill>
              </a:rPr>
              <a:t>, dan </a:t>
            </a:r>
            <a:r>
              <a:rPr lang="en-US" altLang="en-US" cap="none" dirty="0" err="1">
                <a:solidFill>
                  <a:srgbClr val="0A0A0A"/>
                </a:solidFill>
              </a:rPr>
              <a:t>pelaporan</a:t>
            </a:r>
            <a:r>
              <a:rPr lang="en-US" altLang="en-US" cap="none" dirty="0">
                <a:solidFill>
                  <a:srgbClr val="0A0A0A"/>
                </a:solidFill>
              </a:rPr>
              <a:t> data </a:t>
            </a:r>
            <a:r>
              <a:rPr lang="en-US" altLang="en-US" cap="none" dirty="0" err="1">
                <a:solidFill>
                  <a:srgbClr val="0A0A0A"/>
                </a:solidFill>
              </a:rPr>
              <a:t>keuangan</a:t>
            </a:r>
            <a:r>
              <a:rPr lang="en-US" altLang="en-US" cap="none" dirty="0">
                <a:solidFill>
                  <a:srgbClr val="0A0A0A"/>
                </a:solidFill>
              </a:rPr>
              <a:t>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cap="none" dirty="0">
              <a:solidFill>
                <a:srgbClr val="0A0A0A"/>
              </a:solidFill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altLang="en-US" b="1" cap="none" dirty="0" err="1">
                <a:solidFill>
                  <a:srgbClr val="0A0A0A"/>
                </a:solidFill>
              </a:rPr>
              <a:t>Penyelenggara</a:t>
            </a:r>
            <a:r>
              <a:rPr lang="en-US" altLang="en-US" b="1" cap="none" dirty="0">
                <a:solidFill>
                  <a:srgbClr val="0A0A0A"/>
                </a:solidFill>
              </a:rPr>
              <a:t>: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cap="none" dirty="0">
                <a:solidFill>
                  <a:srgbClr val="0A0A0A"/>
                </a:solidFill>
              </a:rPr>
              <a:t> </a:t>
            </a:r>
            <a:r>
              <a:rPr lang="en-US" altLang="en-US" cap="none" dirty="0" err="1">
                <a:solidFill>
                  <a:srgbClr val="0A0A0A"/>
                </a:solidFill>
              </a:rPr>
              <a:t>Melibatkan</a:t>
            </a:r>
            <a:r>
              <a:rPr lang="en-US" altLang="en-US" cap="none" dirty="0">
                <a:solidFill>
                  <a:srgbClr val="0A0A0A"/>
                </a:solidFill>
              </a:rPr>
              <a:t> </a:t>
            </a:r>
            <a:r>
              <a:rPr lang="en-US" altLang="en-US" cap="none" dirty="0" err="1">
                <a:solidFill>
                  <a:srgbClr val="0A0A0A"/>
                </a:solidFill>
              </a:rPr>
              <a:t>berbagai</a:t>
            </a:r>
            <a:r>
              <a:rPr lang="en-US" altLang="en-US" cap="none" dirty="0">
                <a:solidFill>
                  <a:srgbClr val="0A0A0A"/>
                </a:solidFill>
              </a:rPr>
              <a:t> </a:t>
            </a:r>
            <a:r>
              <a:rPr lang="en-US" altLang="en-US" cap="none" dirty="0" err="1">
                <a:solidFill>
                  <a:srgbClr val="0A0A0A"/>
                </a:solidFill>
              </a:rPr>
              <a:t>pihak</a:t>
            </a:r>
            <a:r>
              <a:rPr lang="en-US" altLang="en-US" cap="none" dirty="0">
                <a:solidFill>
                  <a:srgbClr val="0A0A0A"/>
                </a:solidFill>
              </a:rPr>
              <a:t> yang </a:t>
            </a:r>
            <a:r>
              <a:rPr lang="en-US" altLang="en-US" cap="none" dirty="0" err="1">
                <a:solidFill>
                  <a:srgbClr val="0A0A0A"/>
                </a:solidFill>
              </a:rPr>
              <a:t>bertanggung</a:t>
            </a:r>
            <a:r>
              <a:rPr lang="en-US" altLang="en-US" cap="none" dirty="0">
                <a:solidFill>
                  <a:srgbClr val="0A0A0A"/>
                </a:solidFill>
              </a:rPr>
              <a:t> </a:t>
            </a:r>
            <a:r>
              <a:rPr lang="en-US" altLang="en-US" cap="none" dirty="0" err="1">
                <a:solidFill>
                  <a:srgbClr val="0A0A0A"/>
                </a:solidFill>
              </a:rPr>
              <a:t>jawab</a:t>
            </a:r>
            <a:r>
              <a:rPr lang="en-US" altLang="en-US" cap="none" dirty="0">
                <a:solidFill>
                  <a:srgbClr val="0A0A0A"/>
                </a:solidFill>
              </a:rPr>
              <a:t> </a:t>
            </a:r>
            <a:r>
              <a:rPr lang="en-US" altLang="en-US" cap="none" dirty="0" err="1">
                <a:solidFill>
                  <a:srgbClr val="0A0A0A"/>
                </a:solidFill>
              </a:rPr>
              <a:t>dalam</a:t>
            </a:r>
            <a:r>
              <a:rPr lang="en-US" altLang="en-US" cap="none" dirty="0">
                <a:solidFill>
                  <a:srgbClr val="0A0A0A"/>
                </a:solidFill>
              </a:rPr>
              <a:t> proses </a:t>
            </a:r>
            <a:r>
              <a:rPr lang="en-US" altLang="en-US" cap="none" dirty="0" err="1">
                <a:solidFill>
                  <a:srgbClr val="0A0A0A"/>
                </a:solidFill>
              </a:rPr>
              <a:t>akuntansi</a:t>
            </a:r>
            <a:r>
              <a:rPr lang="en-US" altLang="en-US" cap="none" dirty="0">
                <a:solidFill>
                  <a:srgbClr val="0A0A0A"/>
                </a:solidFill>
              </a:rPr>
              <a:t>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en-US" altLang="en-US" cap="none" dirty="0">
              <a:solidFill>
                <a:srgbClr val="0A0A0A"/>
              </a:solidFill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altLang="en-US" b="1" cap="none" dirty="0" err="1">
                <a:solidFill>
                  <a:srgbClr val="0A0A0A"/>
                </a:solidFill>
              </a:rPr>
              <a:t>Peralatan</a:t>
            </a:r>
            <a:r>
              <a:rPr lang="en-US" altLang="en-US" b="1" cap="none" dirty="0">
                <a:solidFill>
                  <a:srgbClr val="0A0A0A"/>
                </a:solidFill>
              </a:rPr>
              <a:t>:</a:t>
            </a:r>
            <a:r>
              <a:rPr lang="en-US" altLang="en-US" cap="none" dirty="0">
                <a:solidFill>
                  <a:srgbClr val="0A0A0A"/>
                </a:solidFill>
              </a:rPr>
              <a:t> 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cap="none" dirty="0" err="1">
                <a:solidFill>
                  <a:srgbClr val="0A0A0A"/>
                </a:solidFill>
              </a:rPr>
              <a:t>Menggunakan</a:t>
            </a:r>
            <a:r>
              <a:rPr lang="en-US" altLang="en-US" cap="none" dirty="0">
                <a:solidFill>
                  <a:srgbClr val="0A0A0A"/>
                </a:solidFill>
              </a:rPr>
              <a:t> </a:t>
            </a:r>
            <a:r>
              <a:rPr lang="en-US" altLang="en-US" cap="none" dirty="0" err="1">
                <a:solidFill>
                  <a:srgbClr val="0A0A0A"/>
                </a:solidFill>
              </a:rPr>
              <a:t>sistem</a:t>
            </a:r>
            <a:r>
              <a:rPr lang="en-US" altLang="en-US" cap="none" dirty="0">
                <a:solidFill>
                  <a:srgbClr val="0A0A0A"/>
                </a:solidFill>
              </a:rPr>
              <a:t> </a:t>
            </a:r>
            <a:r>
              <a:rPr lang="en-US" altLang="en-US" cap="none" dirty="0" err="1">
                <a:solidFill>
                  <a:srgbClr val="0A0A0A"/>
                </a:solidFill>
              </a:rPr>
              <a:t>aplikasi</a:t>
            </a:r>
            <a:r>
              <a:rPr lang="en-US" altLang="en-US" cap="none" dirty="0">
                <a:solidFill>
                  <a:srgbClr val="0A0A0A"/>
                </a:solidFill>
              </a:rPr>
              <a:t> </a:t>
            </a:r>
            <a:r>
              <a:rPr lang="en-US" altLang="en-US" cap="none" dirty="0" err="1">
                <a:solidFill>
                  <a:srgbClr val="0A0A0A"/>
                </a:solidFill>
              </a:rPr>
              <a:t>terintegrasi</a:t>
            </a:r>
            <a:r>
              <a:rPr lang="en-US" altLang="en-US" cap="none" dirty="0">
                <a:solidFill>
                  <a:srgbClr val="0A0A0A"/>
                </a:solidFill>
              </a:rPr>
              <a:t> yang </a:t>
            </a:r>
            <a:r>
              <a:rPr lang="en-US" altLang="en-US" cap="none" dirty="0" err="1">
                <a:solidFill>
                  <a:srgbClr val="0A0A0A"/>
                </a:solidFill>
              </a:rPr>
              <a:t>mendukung</a:t>
            </a:r>
            <a:r>
              <a:rPr lang="en-US" altLang="en-US" cap="none" dirty="0">
                <a:solidFill>
                  <a:srgbClr val="0A0A0A"/>
                </a:solidFill>
              </a:rPr>
              <a:t> proses </a:t>
            </a:r>
            <a:r>
              <a:rPr lang="en-US" altLang="en-US" cap="none" dirty="0" err="1">
                <a:solidFill>
                  <a:srgbClr val="0A0A0A"/>
                </a:solidFill>
              </a:rPr>
              <a:t>akuntansi</a:t>
            </a:r>
            <a:r>
              <a:rPr lang="en-US" altLang="en-US" cap="none" dirty="0">
                <a:solidFill>
                  <a:srgbClr val="0A0A0A"/>
                </a:solidFill>
              </a:rPr>
              <a:t> </a:t>
            </a:r>
            <a:r>
              <a:rPr lang="en-US" altLang="en-US" cap="none" dirty="0" err="1">
                <a:solidFill>
                  <a:srgbClr val="0A0A0A"/>
                </a:solidFill>
              </a:rPr>
              <a:t>secara</a:t>
            </a:r>
            <a:r>
              <a:rPr lang="en-US" altLang="en-US" cap="none" dirty="0">
                <a:solidFill>
                  <a:srgbClr val="0A0A0A"/>
                </a:solidFill>
              </a:rPr>
              <a:t> 	</a:t>
            </a:r>
            <a:r>
              <a:rPr lang="en-US" altLang="en-US" cap="none" dirty="0" err="1">
                <a:solidFill>
                  <a:srgbClr val="0A0A0A"/>
                </a:solidFill>
              </a:rPr>
              <a:t>terkomputerisasi</a:t>
            </a:r>
            <a:r>
              <a:rPr lang="en-US" altLang="en-US" cap="none" dirty="0">
                <a:solidFill>
                  <a:srgbClr val="0A0A0A"/>
                </a:solidFill>
              </a:rPr>
              <a:t>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en-US" altLang="en-US" cap="none" dirty="0">
              <a:solidFill>
                <a:srgbClr val="0A0A0A"/>
              </a:solidFill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altLang="en-US" b="1" cap="none" dirty="0" err="1">
                <a:solidFill>
                  <a:srgbClr val="0A0A0A"/>
                </a:solidFill>
              </a:rPr>
              <a:t>Elemen</a:t>
            </a:r>
            <a:r>
              <a:rPr lang="en-US" altLang="en-US" b="1" cap="none" dirty="0">
                <a:solidFill>
                  <a:srgbClr val="0A0A0A"/>
                </a:solidFill>
              </a:rPr>
              <a:t> lain:</a:t>
            </a:r>
            <a:r>
              <a:rPr lang="en-US" altLang="en-US" cap="none" dirty="0">
                <a:solidFill>
                  <a:srgbClr val="0A0A0A"/>
                </a:solidFill>
              </a:rPr>
              <a:t> 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cap="none" dirty="0">
                <a:solidFill>
                  <a:srgbClr val="0A0A0A"/>
                </a:solidFill>
              </a:rPr>
              <a:t>Hal-</a:t>
            </a:r>
            <a:r>
              <a:rPr lang="en-US" altLang="en-US" cap="none" dirty="0" err="1">
                <a:solidFill>
                  <a:srgbClr val="0A0A0A"/>
                </a:solidFill>
              </a:rPr>
              <a:t>hal</a:t>
            </a:r>
            <a:r>
              <a:rPr lang="en-US" altLang="en-US" cap="none" dirty="0">
                <a:solidFill>
                  <a:srgbClr val="0A0A0A"/>
                </a:solidFill>
              </a:rPr>
              <a:t> lain yang </a:t>
            </a:r>
            <a:r>
              <a:rPr lang="en-US" altLang="en-US" cap="none" dirty="0" err="1">
                <a:solidFill>
                  <a:srgbClr val="0A0A0A"/>
                </a:solidFill>
              </a:rPr>
              <a:t>mendukung</a:t>
            </a:r>
            <a:r>
              <a:rPr lang="en-US" altLang="en-US" cap="none" dirty="0">
                <a:solidFill>
                  <a:srgbClr val="0A0A0A"/>
                </a:solidFill>
              </a:rPr>
              <a:t> </a:t>
            </a:r>
            <a:r>
              <a:rPr lang="en-US" altLang="en-US" cap="none" dirty="0" err="1">
                <a:solidFill>
                  <a:srgbClr val="0A0A0A"/>
                </a:solidFill>
              </a:rPr>
              <a:t>kelancaran</a:t>
            </a:r>
            <a:r>
              <a:rPr lang="en-US" altLang="en-US" cap="none" dirty="0">
                <a:solidFill>
                  <a:srgbClr val="0A0A0A"/>
                </a:solidFill>
              </a:rPr>
              <a:t> </a:t>
            </a:r>
            <a:r>
              <a:rPr lang="en-US" altLang="en-US" cap="none" dirty="0" err="1">
                <a:solidFill>
                  <a:srgbClr val="0A0A0A"/>
                </a:solidFill>
              </a:rPr>
              <a:t>sistem</a:t>
            </a:r>
            <a:r>
              <a:rPr lang="en-US" altLang="en-US" cap="none" dirty="0">
                <a:solidFill>
                  <a:srgbClr val="0A0A0A"/>
                </a:solidFill>
              </a:rPr>
              <a:t>, </a:t>
            </a:r>
            <a:r>
              <a:rPr lang="en-US" altLang="en-US" cap="none" dirty="0" err="1">
                <a:solidFill>
                  <a:srgbClr val="0A0A0A"/>
                </a:solidFill>
              </a:rPr>
              <a:t>seperti</a:t>
            </a:r>
            <a:r>
              <a:rPr lang="en-US" altLang="en-US" cap="none" dirty="0">
                <a:solidFill>
                  <a:srgbClr val="0A0A0A"/>
                </a:solidFill>
              </a:rPr>
              <a:t> </a:t>
            </a:r>
            <a:r>
              <a:rPr lang="en-US" altLang="en-US" cap="none" dirty="0" err="1">
                <a:solidFill>
                  <a:srgbClr val="0A0A0A"/>
                </a:solidFill>
              </a:rPr>
              <a:t>bagan</a:t>
            </a:r>
            <a:r>
              <a:rPr lang="en-US" altLang="en-US" cap="none" dirty="0">
                <a:solidFill>
                  <a:srgbClr val="0A0A0A"/>
                </a:solidFill>
              </a:rPr>
              <a:t> </a:t>
            </a:r>
            <a:r>
              <a:rPr lang="en-US" altLang="en-US" cap="none" dirty="0" err="1">
                <a:solidFill>
                  <a:srgbClr val="0A0A0A"/>
                </a:solidFill>
              </a:rPr>
              <a:t>akun</a:t>
            </a:r>
            <a:r>
              <a:rPr lang="en-US" altLang="en-US" cap="none" dirty="0">
                <a:solidFill>
                  <a:srgbClr val="0A0A0A"/>
                </a:solidFill>
              </a:rPr>
              <a:t> </a:t>
            </a:r>
            <a:r>
              <a:rPr lang="en-US" altLang="en-US" cap="none" dirty="0" err="1">
                <a:solidFill>
                  <a:srgbClr val="0A0A0A"/>
                </a:solidFill>
              </a:rPr>
              <a:t>standar</a:t>
            </a:r>
            <a:r>
              <a:rPr lang="en-US" altLang="en-US" cap="none" dirty="0">
                <a:solidFill>
                  <a:srgbClr val="0A0A0A"/>
                </a:solidFill>
              </a:rPr>
              <a:t> yang	 </a:t>
            </a:r>
            <a:r>
              <a:rPr lang="en-US" altLang="en-US" cap="none" dirty="0" err="1">
                <a:solidFill>
                  <a:srgbClr val="0A0A0A"/>
                </a:solidFill>
              </a:rPr>
              <a:t>ditetapkan</a:t>
            </a:r>
            <a:r>
              <a:rPr lang="en-US" altLang="en-US" cap="none" dirty="0">
                <a:solidFill>
                  <a:srgbClr val="0A0A0A"/>
                </a:solidFill>
              </a:rPr>
              <a:t> oleh Menteri </a:t>
            </a:r>
            <a:r>
              <a:rPr lang="en-US" altLang="en-US" cap="none" dirty="0" err="1">
                <a:solidFill>
                  <a:srgbClr val="0A0A0A"/>
                </a:solidFill>
              </a:rPr>
              <a:t>Keuangan</a:t>
            </a:r>
            <a:r>
              <a:rPr lang="en-US" altLang="en-US" cap="none" dirty="0">
                <a:solidFill>
                  <a:srgbClr val="0A0A0A"/>
                </a:solidFill>
              </a:rPr>
              <a:t>. </a:t>
            </a:r>
          </a:p>
          <a:p>
            <a:pPr marL="0" indent="0">
              <a:buNone/>
            </a:pPr>
            <a:br>
              <a:rPr lang="en-ID" dirty="0"/>
            </a:br>
            <a:endParaRPr lang="en-ID" dirty="0"/>
          </a:p>
        </p:txBody>
      </p:sp>
      <p:pic>
        <p:nvPicPr>
          <p:cNvPr id="11" name="Picture Placeholder 10" descr="A building with trees and windows&#10;&#10;AI-generated content may be incorrect.">
            <a:extLst>
              <a:ext uri="{FF2B5EF4-FFF2-40B4-BE49-F238E27FC236}">
                <a16:creationId xmlns:a16="http://schemas.microsoft.com/office/drawing/2014/main" id="{0DF85E53-2A83-25C9-DBEE-ED343FEE44B6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/>
          <a:srcRect l="11433" r="11433"/>
          <a:stretch>
            <a:fillRect/>
          </a:stretch>
        </p:blipFill>
        <p:spPr>
          <a:xfrm>
            <a:off x="-1" y="1573304"/>
            <a:ext cx="3518115" cy="3518115"/>
          </a:xfrm>
        </p:spPr>
      </p:pic>
    </p:spTree>
    <p:extLst>
      <p:ext uri="{BB962C8B-B14F-4D97-AF65-F5344CB8AC3E}">
        <p14:creationId xmlns:p14="http://schemas.microsoft.com/office/powerpoint/2010/main" val="3280578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158AE56C-866B-C627-D112-1B92DD3DED1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704834" y="780695"/>
            <a:ext cx="10515939" cy="599546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88872" rIns="0" bIns="179331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Franklin Gothic Book" panose="020B0503020102020204" pitchFamily="34" charset="0"/>
              </a:rPr>
              <a:t>CIRI- CIRI SAPP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rgbClr val="0A0A0A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1. Basis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Akuntansi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(</a:t>
            </a:r>
            <a:r>
              <a:rPr kumimoji="0" lang="en-US" altLang="en-US" sz="2000" b="1" i="1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Cash Toward Accrual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)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SAPP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menggunakan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basis kas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untuk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pendapatan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dan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belanja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(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diakui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saat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diterima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atau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dibayar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Basis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akrual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digunakan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untuk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aset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,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kewajiban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, dan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ekuitas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dana pada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neraca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(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diakui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saat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timbul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atau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terjadi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).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2.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Sistem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Pembukuan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Berpasangan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Menggunakan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sistem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</a:t>
            </a:r>
            <a:r>
              <a:rPr kumimoji="0" lang="en-US" altLang="en-US" sz="2000" b="0" i="1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double entry system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atau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pembukuan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berpasangan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Setiap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transaksi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dicatat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dengan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mendebit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dan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mengkredit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perkiraan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yang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berpasangan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,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berdasarkan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persamaan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akuntansi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: Aset =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Kewajiban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+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Ekuitas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Dana.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3.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Sistem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Terpadu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dan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Terkomputerisasi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Terdiri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dari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beberapa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sub-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sistem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yang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saling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berhubungan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dan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tidak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terpisahkan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Seluruh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proses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pembukuan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dan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pelaporan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sudah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terkomputerisasi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4.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Desentralisasi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Pelaksanaan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Akuntansi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Pencatatan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dan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pelaporan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keuangan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didelegasikan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ke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unit-unit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akuntansi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secara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berjenjang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,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baik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di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tingkat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pusat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maupun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daerah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5. Bagan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Perkiraan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Standar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Menggunakan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bagan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perkiraan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yang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seragam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di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semua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instansi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Ini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memungkinkan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perbandingan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data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laporan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keuangan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antar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instansi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dan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dalam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satu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laporan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3317252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D694A-246D-4ECF-B8EB-E76F79D60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6938" y="1140675"/>
            <a:ext cx="6493316" cy="778015"/>
          </a:xfrm>
        </p:spPr>
        <p:txBody>
          <a:bodyPr/>
          <a:lstStyle/>
          <a:p>
            <a:pPr algn="ctr"/>
            <a:r>
              <a:rPr lang="en-US" b="1" dirty="0">
                <a:latin typeface="Franklin Gothic Book" panose="020B0503020102020204" pitchFamily="34" charset="0"/>
              </a:rPr>
              <a:t>T</a:t>
            </a:r>
            <a:r>
              <a:rPr lang="en-ID" b="1" dirty="0" err="1">
                <a:latin typeface="Franklin Gothic Book" panose="020B0503020102020204" pitchFamily="34" charset="0"/>
              </a:rPr>
              <a:t>ujuan</a:t>
            </a:r>
            <a:r>
              <a:rPr lang="en-ID" b="1" dirty="0">
                <a:latin typeface="Franklin Gothic Book" panose="020B0503020102020204" pitchFamily="34" charset="0"/>
              </a:rPr>
              <a:t> </a:t>
            </a:r>
            <a:r>
              <a:rPr lang="en-ID" b="1" dirty="0" err="1">
                <a:latin typeface="Franklin Gothic Book" panose="020B0503020102020204" pitchFamily="34" charset="0"/>
              </a:rPr>
              <a:t>sapp</a:t>
            </a:r>
            <a:endParaRPr lang="en-ID" b="1" dirty="0">
              <a:latin typeface="Franklin Gothic Book" panose="020B050302010202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A16B94-F848-410B-9E4F-4AB8FFAA47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5523" y="2669583"/>
            <a:ext cx="7656147" cy="2743200"/>
          </a:xfrm>
        </p:spPr>
        <p:txBody>
          <a:bodyPr>
            <a:normAutofit/>
          </a:bodyPr>
          <a:lstStyle/>
          <a:p>
            <a:r>
              <a:rPr lang="en-ID" b="1" i="0" dirty="0">
                <a:solidFill>
                  <a:srgbClr val="111111"/>
                </a:solidFill>
                <a:effectLst/>
                <a:latin typeface="Franklin Gothic Book" panose="020B0503020102020204" pitchFamily="34" charset="0"/>
              </a:rPr>
              <a:t> </a:t>
            </a:r>
            <a:r>
              <a:rPr lang="en-ID" dirty="0" err="1"/>
              <a:t>Menjaga</a:t>
            </a:r>
            <a:r>
              <a:rPr lang="en-ID" dirty="0"/>
              <a:t> </a:t>
            </a:r>
            <a:r>
              <a:rPr lang="en-ID" dirty="0" err="1"/>
              <a:t>aset</a:t>
            </a:r>
            <a:r>
              <a:rPr lang="en-ID" dirty="0"/>
              <a:t> </a:t>
            </a:r>
            <a:r>
              <a:rPr lang="en-ID" dirty="0" err="1"/>
              <a:t>pemerintah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serangkaian</a:t>
            </a:r>
            <a:r>
              <a:rPr lang="en-ID" dirty="0"/>
              <a:t> </a:t>
            </a:r>
            <a:r>
              <a:rPr lang="en-ID" dirty="0" err="1"/>
              <a:t>prosedur</a:t>
            </a:r>
            <a:r>
              <a:rPr lang="en-ID" dirty="0"/>
              <a:t> yang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ditetapkan</a:t>
            </a:r>
            <a:r>
              <a:rPr lang="en-ID" dirty="0"/>
              <a:t>.</a:t>
            </a:r>
          </a:p>
          <a:p>
            <a:r>
              <a:rPr lang="en-ID" dirty="0" err="1"/>
              <a:t>Menyediakan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 yang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dipercaya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pengambilan</a:t>
            </a:r>
            <a:r>
              <a:rPr lang="en-ID" dirty="0"/>
              <a:t> </a:t>
            </a:r>
            <a:r>
              <a:rPr lang="en-ID" dirty="0" err="1"/>
              <a:t>keputusan</a:t>
            </a:r>
            <a:r>
              <a:rPr lang="en-ID" dirty="0"/>
              <a:t>.</a:t>
            </a:r>
          </a:p>
          <a:p>
            <a:r>
              <a:rPr lang="en-ID" dirty="0" err="1"/>
              <a:t>Mewujudkan</a:t>
            </a:r>
            <a:r>
              <a:rPr lang="en-ID" dirty="0"/>
              <a:t> </a:t>
            </a:r>
            <a:r>
              <a:rPr lang="en-ID" dirty="0" err="1"/>
              <a:t>transparansi</a:t>
            </a:r>
            <a:r>
              <a:rPr lang="en-ID" dirty="0"/>
              <a:t> dan </a:t>
            </a:r>
            <a:r>
              <a:rPr lang="en-ID" dirty="0" err="1"/>
              <a:t>akuntabilitas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pengelolaan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 negara. </a:t>
            </a:r>
          </a:p>
          <a:p>
            <a:endParaRPr lang="en-ID" dirty="0">
              <a:latin typeface="Franklin Gothic Book" panose="020B0503020102020204" pitchFamily="34" charset="0"/>
            </a:endParaRPr>
          </a:p>
        </p:txBody>
      </p:sp>
      <p:pic>
        <p:nvPicPr>
          <p:cNvPr id="12" name="Picture Placeholder 11" descr="A group of people walking&#10;&#10;AI-generated content may be incorrect.">
            <a:extLst>
              <a:ext uri="{FF2B5EF4-FFF2-40B4-BE49-F238E27FC236}">
                <a16:creationId xmlns:a16="http://schemas.microsoft.com/office/drawing/2014/main" id="{540EFC3A-1BC8-8CED-5E9D-028E261FA34D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/>
          <a:srcRect l="20411" r="20411"/>
          <a:stretch>
            <a:fillRect/>
          </a:stretch>
        </p:blipFill>
        <p:spPr>
          <a:xfrm>
            <a:off x="0" y="1646307"/>
            <a:ext cx="3565386" cy="3565386"/>
          </a:xfrm>
        </p:spPr>
      </p:pic>
    </p:spTree>
    <p:extLst>
      <p:ext uri="{BB962C8B-B14F-4D97-AF65-F5344CB8AC3E}">
        <p14:creationId xmlns:p14="http://schemas.microsoft.com/office/powerpoint/2010/main" val="305885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CC058-D6DB-4E6D-87F7-74A11052E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0800000" flipV="1">
            <a:off x="5352560" y="1430594"/>
            <a:ext cx="4671124" cy="566361"/>
          </a:xfrm>
        </p:spPr>
        <p:txBody>
          <a:bodyPr/>
          <a:lstStyle/>
          <a:p>
            <a:r>
              <a:rPr lang="en-ID" b="0" i="0" dirty="0">
                <a:solidFill>
                  <a:srgbClr val="4D5C6D"/>
                </a:solidFill>
                <a:effectLst/>
                <a:latin typeface="Franklin Gothic Book" panose="020B0503020102020204" pitchFamily="34" charset="0"/>
              </a:rPr>
              <a:t>	</a:t>
            </a:r>
            <a:r>
              <a:rPr lang="en-US" b="1" dirty="0" err="1">
                <a:solidFill>
                  <a:srgbClr val="4D5C6D"/>
                </a:solidFill>
                <a:latin typeface="Franklin Gothic Book" panose="020B0503020102020204" pitchFamily="34" charset="0"/>
              </a:rPr>
              <a:t>manfaat</a:t>
            </a:r>
            <a:r>
              <a:rPr lang="en-US" b="1" dirty="0">
                <a:solidFill>
                  <a:srgbClr val="4D5C6D"/>
                </a:solidFill>
                <a:latin typeface="Franklin Gothic Book" panose="020B0503020102020204" pitchFamily="34" charset="0"/>
              </a:rPr>
              <a:t> </a:t>
            </a:r>
            <a:r>
              <a:rPr lang="en-US" b="1" dirty="0" err="1">
                <a:solidFill>
                  <a:srgbClr val="4D5C6D"/>
                </a:solidFill>
                <a:latin typeface="Franklin Gothic Book" panose="020B0503020102020204" pitchFamily="34" charset="0"/>
              </a:rPr>
              <a:t>sapp</a:t>
            </a:r>
            <a:br>
              <a:rPr lang="en-US" b="1" dirty="0">
                <a:latin typeface="Franklin Gothic Book" panose="020B0503020102020204" pitchFamily="34" charset="0"/>
              </a:rPr>
            </a:br>
            <a:br>
              <a:rPr lang="en-US" b="1" dirty="0">
                <a:latin typeface="Franklin Gothic Book" panose="020B0503020102020204" pitchFamily="34" charset="0"/>
              </a:rPr>
            </a:br>
            <a:br>
              <a:rPr lang="en-US" b="1" dirty="0">
                <a:latin typeface="Franklin Gothic Book" panose="020B0503020102020204" pitchFamily="34" charset="0"/>
              </a:rPr>
            </a:br>
            <a:br>
              <a:rPr lang="en-ID" b="0" i="0" dirty="0">
                <a:solidFill>
                  <a:srgbClr val="4D5C6D"/>
                </a:solidFill>
                <a:effectLst/>
                <a:latin typeface="Franklin Gothic Book" panose="020B0503020102020204" pitchFamily="34" charset="0"/>
              </a:rPr>
            </a:br>
            <a:br>
              <a:rPr lang="en-ID" b="0" i="0" dirty="0">
                <a:solidFill>
                  <a:srgbClr val="4D5C6D"/>
                </a:solidFill>
                <a:effectLst/>
                <a:latin typeface="Franklin Gothic Book" panose="020B0503020102020204" pitchFamily="34" charset="0"/>
              </a:rPr>
            </a:br>
            <a:r>
              <a:rPr lang="en-ID" b="0" i="0" dirty="0">
                <a:solidFill>
                  <a:srgbClr val="4D5C6D"/>
                </a:solidFill>
                <a:effectLst/>
                <a:latin typeface="Franklin Gothic Book" panose="020B0503020102020204" pitchFamily="34" charset="0"/>
              </a:rPr>
              <a:t>	</a:t>
            </a:r>
            <a:endParaRPr lang="en-ID" dirty="0">
              <a:latin typeface="Franklin Gothic Book" panose="020B0503020102020204" pitchFamily="34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6E339A0-C0EF-D79B-24D2-3AE6458AB469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4932990" y="2186642"/>
            <a:ext cx="6954210" cy="387180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88872" rIns="0" bIns="179331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Menghasilkan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laporan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keuangan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yang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andal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transparan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, dan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akuntabel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0A0A0A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Mendukung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penerapan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akuntasi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berbasis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akrual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di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pemerintah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pusat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0A0A0A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Menyediakan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informasi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untuk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penyusunan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Laporan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Realisasi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Anggaran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(LRA), Neraca, dan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komponen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</a:rPr>
              <a:t>lainnya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</a:rPr>
              <a:t>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9295D5AF-E61E-C2A2-0D71-18DB4281C9D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26D224D-8EC2-3CB4-F49A-EB8DC38397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799" y="1673817"/>
            <a:ext cx="4329193" cy="3526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551041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Scientific Discovery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96D3ED"/>
      </a:accent1>
      <a:accent2>
        <a:srgbClr val="C7DBE1"/>
      </a:accent2>
      <a:accent3>
        <a:srgbClr val="688EBD"/>
      </a:accent3>
      <a:accent4>
        <a:srgbClr val="BCE5DD"/>
      </a:accent4>
      <a:accent5>
        <a:srgbClr val="66DDCC"/>
      </a:accent5>
      <a:accent6>
        <a:srgbClr val="E0CE61"/>
      </a:accent6>
      <a:hlink>
        <a:srgbClr val="0563C1"/>
      </a:hlink>
      <a:folHlink>
        <a:srgbClr val="954F72"/>
      </a:folHlink>
    </a:clrScheme>
    <a:fontScheme name="Custom 36">
      <a:majorFont>
        <a:latin typeface="Posterama"/>
        <a:ea typeface=""/>
        <a:cs typeface=""/>
      </a:majorFont>
      <a:minorFont>
        <a:latin typeface="Daytona Condensed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ientific discovery_V1_win32_EF_v3" id="{70008AEC-EDED-4511-BBCB-3094E155874B}" vid="{20F39DC6-8556-4458-8AAA-5D2B51347CD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881D8D6-8849-400B-8BC9-21D401C7DD06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C9A734A7-6096-47AA-9737-CDF62701A00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F8397A0-8C35-4EEE-8E61-47C914415B57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{6C9BD88B-0B1F-4AC5-B897-124F3320E60B}tf67061901_win32</Template>
  <TotalTime>379</TotalTime>
  <Words>519</Words>
  <Application>Microsoft Office PowerPoint</Application>
  <PresentationFormat>Widescreen</PresentationFormat>
  <Paragraphs>56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Courier New</vt:lpstr>
      <vt:lpstr>Daytona Condensed Light</vt:lpstr>
      <vt:lpstr>Franklin Gothic Book</vt:lpstr>
      <vt:lpstr>Posterama</vt:lpstr>
      <vt:lpstr>Custom</vt:lpstr>
      <vt:lpstr>      Sistem akuntansi untuk entitas pemerintah pusat</vt:lpstr>
      <vt:lpstr>PowerPoint Presentation</vt:lpstr>
      <vt:lpstr>PENGERTIAN SISTEM, AKUNTANSI, DAN ENTITAS</vt:lpstr>
      <vt:lpstr>Pengertian system akuntasi untuk entitas pemerintah pusat</vt:lpstr>
      <vt:lpstr>KOMPONEN UTAMA SAPP</vt:lpstr>
      <vt:lpstr>PowerPoint Presentation</vt:lpstr>
      <vt:lpstr>Tujuan sapp</vt:lpstr>
      <vt:lpstr> manfaat sapp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AKUNTANSI INTERNATIONAL</dc:title>
  <dc:creator>USER</dc:creator>
  <cp:lastModifiedBy>organizer</cp:lastModifiedBy>
  <cp:revision>23</cp:revision>
  <dcterms:created xsi:type="dcterms:W3CDTF">2024-11-19T14:10:02Z</dcterms:created>
  <dcterms:modified xsi:type="dcterms:W3CDTF">2025-11-19T10:28:59Z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