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Judul">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id-ID"/>
              <a:t>Klik untuk mengedit gaya judul Master</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8AC40DC1-5FA6-49C6-9952-FA6EEADEADE5}" type="datetimeFigureOut">
              <a:rPr lang="id-ID" smtClean="0"/>
              <a:t>20/11/2025</a:t>
            </a:fld>
            <a:endParaRPr lang="id-ID"/>
          </a:p>
        </p:txBody>
      </p:sp>
      <p:sp>
        <p:nvSpPr>
          <p:cNvPr id="5" name="Footer Placeholder 4"/>
          <p:cNvSpPr>
            <a:spLocks noGrp="1"/>
          </p:cNvSpPr>
          <p:nvPr>
            <p:ph type="ftr" sz="quarter" idx="11"/>
          </p:nvPr>
        </p:nvSpPr>
        <p:spPr>
          <a:xfrm>
            <a:off x="5332412" y="5883275"/>
            <a:ext cx="4324044" cy="365125"/>
          </a:xfrm>
        </p:spPr>
        <p:txBody>
          <a:bodyPr/>
          <a:lstStyle/>
          <a:p>
            <a:endParaRPr lang="id-ID"/>
          </a:p>
        </p:txBody>
      </p:sp>
      <p:sp>
        <p:nvSpPr>
          <p:cNvPr id="6" name="Slide Number Placeholder 5"/>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3310187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8AC40DC1-5FA6-49C6-9952-FA6EEADEADE5}" type="datetimeFigureOut">
              <a:rPr lang="id-ID" smtClean="0"/>
              <a:t>20/11/2025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236606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Judul d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id-ID"/>
              <a:t>Klik untuk mengedit gaya judul Master</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8AC40DC1-5FA6-49C6-9952-FA6EEADEADE5}" type="datetimeFigureOut">
              <a:rPr lang="id-ID" smtClean="0"/>
              <a:t>20/11/2025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648512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tipan dengan Keteranga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id-ID"/>
              <a:t>Klik untuk mengedit gaya judul Master</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d-ID"/>
              <a:t>Klik untuk edit gaya teks Master</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8AC40DC1-5FA6-49C6-9952-FA6EEADEADE5}" type="datetimeFigureOut">
              <a:rPr lang="id-ID" smtClean="0"/>
              <a:t>20/11/2025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36276961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u Nama">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id-ID"/>
              <a:t>Klik untuk mengedit gaya judul Master</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8AC40DC1-5FA6-49C6-9952-FA6EEADEADE5}" type="datetimeFigureOut">
              <a:rPr lang="id-ID" smtClean="0"/>
              <a:t>20/11/2025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22570800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u Nama dengan Kutipa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id-ID"/>
              <a:t>Klik untuk mengedit gaya judul Master</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id-ID"/>
              <a:t>Klik untuk edit gaya teks Master</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8AC40DC1-5FA6-49C6-9952-FA6EEADEADE5}" type="datetimeFigureOut">
              <a:rPr lang="id-ID" smtClean="0"/>
              <a:t>20/11/2025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42879952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enar atau Salah">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id-ID"/>
              <a:t>Klik untuk mengedit gaya judul Master</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id-ID"/>
              <a:t>Klik untuk edit gaya teks Master</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8AC40DC1-5FA6-49C6-9952-FA6EEADEADE5}" type="datetimeFigureOut">
              <a:rPr lang="id-ID" smtClean="0"/>
              <a:t>20/11/2025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24261241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id-ID"/>
              <a:t>Klik untuk mengedit gaya judul Master</a:t>
            </a:r>
            <a:endParaRPr lang="en-US" dirty="0"/>
          </a:p>
        </p:txBody>
      </p:sp>
      <p:sp>
        <p:nvSpPr>
          <p:cNvPr id="3" name="Vertical Text Placeholder 2"/>
          <p:cNvSpPr>
            <a:spLocks noGrp="1"/>
          </p:cNvSpPr>
          <p:nvPr>
            <p:ph type="body" orient="vert" idx="1"/>
          </p:nvPr>
        </p:nvSpPr>
        <p:spPr/>
        <p:txBody>
          <a:bodyPr vert="eaVert" ancho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8AC40DC1-5FA6-49C6-9952-FA6EEADEADE5}" type="datetimeFigureOut">
              <a:rPr lang="id-ID" smtClean="0"/>
              <a:t>20/11/2025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14585370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id-ID"/>
              <a:t>Klik untuk mengedit gaya judul Master</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8AC40DC1-5FA6-49C6-9952-FA6EEADEADE5}" type="datetimeFigureOut">
              <a:rPr lang="id-ID" smtClean="0"/>
              <a:t>20/11/2025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3064717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p:txBody>
          <a:bodyPr anchor="ct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8AC40DC1-5FA6-49C6-9952-FA6EEADEADE5}" type="datetimeFigureOut">
              <a:rPr lang="id-ID" smtClean="0"/>
              <a:t>20/11/2025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10951856" y="5867131"/>
            <a:ext cx="551167" cy="365125"/>
          </a:xfrm>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4217231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8AC40DC1-5FA6-49C6-9952-FA6EEADEADE5}" type="datetimeFigureOut">
              <a:rPr lang="id-ID" smtClean="0"/>
              <a:t>20/11/2025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3992606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id-ID"/>
              <a:t>Klik untuk mengedit gaya judul Master</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8AC40DC1-5FA6-49C6-9952-FA6EEADEADE5}" type="datetimeFigureOut">
              <a:rPr lang="id-ID" smtClean="0"/>
              <a:t>20/11/2025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3676150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d-ID"/>
              <a:t>Klik untuk mengedit gaya judul Master</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8AC40DC1-5FA6-49C6-9952-FA6EEADEADE5}" type="datetimeFigureOut">
              <a:rPr lang="id-ID" smtClean="0"/>
              <a:t>20/11/2025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2533926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8AC40DC1-5FA6-49C6-9952-FA6EEADEADE5}" type="datetimeFigureOut">
              <a:rPr lang="id-ID" smtClean="0"/>
              <a:t>20/11/2025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1581640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C40DC1-5FA6-49C6-9952-FA6EEADEADE5}" type="datetimeFigureOut">
              <a:rPr lang="id-ID" smtClean="0"/>
              <a:t>20/11/2025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138992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id-ID"/>
              <a:t>Klik untuk mengedit gaya judul Master</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8AC40DC1-5FA6-49C6-9952-FA6EEADEADE5}" type="datetimeFigureOut">
              <a:rPr lang="id-ID" smtClean="0"/>
              <a:t>20/11/2025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2977066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id-ID"/>
              <a:t>Klik untuk mengedit gaya judul Master</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8AC40DC1-5FA6-49C6-9952-FA6EEADEADE5}" type="datetimeFigureOut">
              <a:rPr lang="id-ID" smtClean="0"/>
              <a:t>20/11/2025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0698D6B-0489-44E9-8EF5-DE9E4DED8803}" type="slidenum">
              <a:rPr lang="id-ID" smtClean="0"/>
              <a:t>‹#›</a:t>
            </a:fld>
            <a:endParaRPr lang="id-ID"/>
          </a:p>
        </p:txBody>
      </p:sp>
    </p:spTree>
    <p:extLst>
      <p:ext uri="{BB962C8B-B14F-4D97-AF65-F5344CB8AC3E}">
        <p14:creationId xmlns:p14="http://schemas.microsoft.com/office/powerpoint/2010/main" val="518810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id-ID"/>
              <a:t>Klik untuk mengedit gaya judul Master</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AC40DC1-5FA6-49C6-9952-FA6EEADEADE5}" type="datetimeFigureOut">
              <a:rPr lang="id-ID" smtClean="0"/>
              <a:t>20/11/2025</a:t>
            </a:fld>
            <a:endParaRPr lang="id-ID"/>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d-ID"/>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698D6B-0489-44E9-8EF5-DE9E4DED8803}" type="slidenum">
              <a:rPr lang="id-ID" smtClean="0"/>
              <a:t>‹#›</a:t>
            </a:fld>
            <a:endParaRPr lang="id-ID"/>
          </a:p>
        </p:txBody>
      </p:sp>
    </p:spTree>
    <p:extLst>
      <p:ext uri="{BB962C8B-B14F-4D97-AF65-F5344CB8AC3E}">
        <p14:creationId xmlns:p14="http://schemas.microsoft.com/office/powerpoint/2010/main" val="737642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9DFB832-88F9-4C7D-A692-93030C369028}"/>
              </a:ext>
            </a:extLst>
          </p:cNvPr>
          <p:cNvSpPr>
            <a:spLocks noGrp="1"/>
          </p:cNvSpPr>
          <p:nvPr>
            <p:ph type="ctrTitle"/>
          </p:nvPr>
        </p:nvSpPr>
        <p:spPr>
          <a:xfrm>
            <a:off x="2928401" y="1562470"/>
            <a:ext cx="8574622" cy="1580225"/>
          </a:xfrm>
        </p:spPr>
        <p:txBody>
          <a:bodyPr>
            <a:normAutofit/>
          </a:bodyPr>
          <a:lstStyle/>
          <a:p>
            <a:r>
              <a:rPr lang="en-US" dirty="0" err="1"/>
              <a:t>Perbendaharaan</a:t>
            </a:r>
            <a:r>
              <a:rPr lang="en-US" dirty="0"/>
              <a:t> Negara</a:t>
            </a:r>
            <a:endParaRPr lang="id-ID" dirty="0"/>
          </a:p>
        </p:txBody>
      </p:sp>
      <p:sp>
        <p:nvSpPr>
          <p:cNvPr id="3" name="Subjudul 2">
            <a:extLst>
              <a:ext uri="{FF2B5EF4-FFF2-40B4-BE49-F238E27FC236}">
                <a16:creationId xmlns:a16="http://schemas.microsoft.com/office/drawing/2014/main" id="{26368C7D-A0F1-4B85-886C-B743E975CF09}"/>
              </a:ext>
            </a:extLst>
          </p:cNvPr>
          <p:cNvSpPr>
            <a:spLocks noGrp="1"/>
          </p:cNvSpPr>
          <p:nvPr>
            <p:ph type="subTitle" idx="1"/>
          </p:nvPr>
        </p:nvSpPr>
        <p:spPr/>
        <p:txBody>
          <a:bodyPr/>
          <a:lstStyle/>
          <a:p>
            <a:pPr algn="l"/>
            <a:r>
              <a:rPr lang="en-US" dirty="0"/>
              <a:t>Nico Handy Christofer </a:t>
            </a:r>
            <a:r>
              <a:rPr lang="en-US" dirty="0" err="1"/>
              <a:t>Manullang</a:t>
            </a:r>
            <a:endParaRPr lang="en-US" dirty="0"/>
          </a:p>
          <a:p>
            <a:pPr algn="l"/>
            <a:r>
              <a:rPr lang="en-US" dirty="0"/>
              <a:t>NIM	: (2024340350017</a:t>
            </a:r>
          </a:p>
          <a:p>
            <a:pPr algn="l"/>
            <a:r>
              <a:rPr lang="en-US" dirty="0"/>
              <a:t>Dosen </a:t>
            </a:r>
            <a:r>
              <a:rPr lang="en-US" dirty="0" err="1"/>
              <a:t>Pengampu</a:t>
            </a:r>
            <a:r>
              <a:rPr lang="en-US" dirty="0"/>
              <a:t>	: Drs. Suyadi, Ak., </a:t>
            </a:r>
            <a:r>
              <a:rPr lang="en-US" dirty="0" err="1"/>
              <a:t>M.Com</a:t>
            </a:r>
            <a:endParaRPr lang="id-ID" dirty="0"/>
          </a:p>
        </p:txBody>
      </p:sp>
    </p:spTree>
    <p:extLst>
      <p:ext uri="{BB962C8B-B14F-4D97-AF65-F5344CB8AC3E}">
        <p14:creationId xmlns:p14="http://schemas.microsoft.com/office/powerpoint/2010/main" val="1425557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1AC3C70-F72D-4826-80F6-858E594B02BB}"/>
              </a:ext>
            </a:extLst>
          </p:cNvPr>
          <p:cNvSpPr>
            <a:spLocks noGrp="1"/>
          </p:cNvSpPr>
          <p:nvPr>
            <p:ph type="title"/>
          </p:nvPr>
        </p:nvSpPr>
        <p:spPr/>
        <p:txBody>
          <a:bodyPr>
            <a:normAutofit fontScale="90000"/>
          </a:bodyPr>
          <a:lstStyle/>
          <a:p>
            <a:r>
              <a:rPr lang="id-ID" dirty="0"/>
              <a:t>Pelaksanaan Penerimaan Negara/Daerah oleh </a:t>
            </a:r>
            <a:r>
              <a:rPr lang="id-ID" dirty="0" err="1"/>
              <a:t>Kementrian</a:t>
            </a:r>
            <a:r>
              <a:rPr lang="id-ID" dirty="0"/>
              <a:t> Negara/Lembaga/Satuan Kerja Perangkat Daerah</a:t>
            </a:r>
          </a:p>
        </p:txBody>
      </p:sp>
      <p:sp>
        <p:nvSpPr>
          <p:cNvPr id="3" name="Tampungan Konten 2">
            <a:extLst>
              <a:ext uri="{FF2B5EF4-FFF2-40B4-BE49-F238E27FC236}">
                <a16:creationId xmlns:a16="http://schemas.microsoft.com/office/drawing/2014/main" id="{D431C195-632E-4C82-96A6-D8A9263EF421}"/>
              </a:ext>
            </a:extLst>
          </p:cNvPr>
          <p:cNvSpPr>
            <a:spLocks noGrp="1"/>
          </p:cNvSpPr>
          <p:nvPr>
            <p:ph idx="1"/>
          </p:nvPr>
        </p:nvSpPr>
        <p:spPr/>
        <p:txBody>
          <a:bodyPr/>
          <a:lstStyle/>
          <a:p>
            <a:r>
              <a:rPr lang="id-ID" dirty="0"/>
              <a:t>1. Menteri/Pimpinan Lembaga selaku Pengguna Anggaran dapat membuka rekening untuk keperluan pelaksanaan penerimaan, mengangkat Bendahara untuk </a:t>
            </a:r>
            <a:r>
              <a:rPr lang="id-ID" dirty="0" err="1"/>
              <a:t>menatausahakan</a:t>
            </a:r>
            <a:r>
              <a:rPr lang="id-ID" dirty="0"/>
              <a:t> penerimaan, dalam rangka pengelolaan Kas Negara.</a:t>
            </a:r>
          </a:p>
          <a:p>
            <a:r>
              <a:rPr lang="id-ID" dirty="0"/>
              <a:t>2. Gubernur/Bupati/Walikota dapat memberikan ijin pembukaan rekening untuk keperluan pelaksanaan penerimaan, dan mengangkat Bendahara untuk </a:t>
            </a:r>
            <a:r>
              <a:rPr lang="id-ID" dirty="0" err="1"/>
              <a:t>menatausahakan</a:t>
            </a:r>
            <a:r>
              <a:rPr lang="id-ID" dirty="0"/>
              <a:t> penerimaan.</a:t>
            </a:r>
          </a:p>
        </p:txBody>
      </p:sp>
    </p:spTree>
    <p:extLst>
      <p:ext uri="{BB962C8B-B14F-4D97-AF65-F5344CB8AC3E}">
        <p14:creationId xmlns:p14="http://schemas.microsoft.com/office/powerpoint/2010/main" val="977007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A4136AEE-A2AD-40B6-8580-C796FC31B8BB}"/>
              </a:ext>
            </a:extLst>
          </p:cNvPr>
          <p:cNvSpPr>
            <a:spLocks noGrp="1"/>
          </p:cNvSpPr>
          <p:nvPr>
            <p:ph idx="1"/>
          </p:nvPr>
        </p:nvSpPr>
        <p:spPr>
          <a:xfrm>
            <a:off x="1484310" y="409575"/>
            <a:ext cx="10018713" cy="5381625"/>
          </a:xfrm>
        </p:spPr>
        <p:txBody>
          <a:bodyPr>
            <a:normAutofit/>
          </a:bodyPr>
          <a:lstStyle/>
          <a:p>
            <a:r>
              <a:rPr lang="id-ID" dirty="0"/>
              <a:t>Pengelolaan Uang Persediaan untuk Keperluan </a:t>
            </a:r>
            <a:r>
              <a:rPr lang="id-ID" dirty="0" err="1"/>
              <a:t>Kementrian</a:t>
            </a:r>
            <a:r>
              <a:rPr lang="id-ID" dirty="0"/>
              <a:t> Negara/Lembaga/Satuan Kerja Perangkat Daerah</a:t>
            </a:r>
          </a:p>
          <a:p>
            <a:r>
              <a:rPr lang="id-ID" dirty="0"/>
              <a:t>Menteri/Pimpinan Lembaga dapat membuka rekening untuk keperluan pelaksanaan pengeluaran, mengangkat Bendahara untuk mengelola uang yang harus dipertanggung jawabkan dalam rangka pengelolaan Kas negara.</a:t>
            </a:r>
          </a:p>
          <a:p>
            <a:r>
              <a:rPr lang="id-ID" dirty="0"/>
              <a:t>Gubernur/Bupati/Walikota dapat memberikan ijin pembukaan rekening untuk keperluan pelaksanaan pengeluaran serta mengangkat Bendahara untuk </a:t>
            </a:r>
            <a:r>
              <a:rPr lang="id-ID" dirty="0" err="1"/>
              <a:t>menatausahakan</a:t>
            </a:r>
            <a:r>
              <a:rPr lang="id-ID" dirty="0"/>
              <a:t> penerimaan.</a:t>
            </a:r>
          </a:p>
        </p:txBody>
      </p:sp>
    </p:spTree>
    <p:extLst>
      <p:ext uri="{BB962C8B-B14F-4D97-AF65-F5344CB8AC3E}">
        <p14:creationId xmlns:p14="http://schemas.microsoft.com/office/powerpoint/2010/main" val="4132860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1FD04D6-BCD2-4C16-A846-B93AB50FF2F7}"/>
              </a:ext>
            </a:extLst>
          </p:cNvPr>
          <p:cNvSpPr>
            <a:spLocks noGrp="1"/>
          </p:cNvSpPr>
          <p:nvPr>
            <p:ph type="title"/>
          </p:nvPr>
        </p:nvSpPr>
        <p:spPr/>
        <p:txBody>
          <a:bodyPr/>
          <a:lstStyle/>
          <a:p>
            <a:r>
              <a:rPr lang="fi-FI" dirty="0"/>
              <a:t>Petunjuk Teknis Mekanisme Pembayaran dan Pelaksanaan APBN</a:t>
            </a:r>
            <a:endParaRPr lang="id-ID" dirty="0"/>
          </a:p>
        </p:txBody>
      </p:sp>
      <p:sp>
        <p:nvSpPr>
          <p:cNvPr id="3" name="Tampungan Konten 2">
            <a:extLst>
              <a:ext uri="{FF2B5EF4-FFF2-40B4-BE49-F238E27FC236}">
                <a16:creationId xmlns:a16="http://schemas.microsoft.com/office/drawing/2014/main" id="{D2735EFA-7D0D-44CB-AA34-538EE07B734C}"/>
              </a:ext>
            </a:extLst>
          </p:cNvPr>
          <p:cNvSpPr>
            <a:spLocks noGrp="1"/>
          </p:cNvSpPr>
          <p:nvPr>
            <p:ph idx="1"/>
          </p:nvPr>
        </p:nvSpPr>
        <p:spPr/>
        <p:txBody>
          <a:bodyPr>
            <a:normAutofit fontScale="85000" lnSpcReduction="20000"/>
          </a:bodyPr>
          <a:lstStyle/>
          <a:p>
            <a:r>
              <a:rPr lang="id-ID" dirty="0"/>
              <a:t>1. Umum:</a:t>
            </a:r>
            <a:endParaRPr lang="en-US" dirty="0"/>
          </a:p>
          <a:p>
            <a:pPr marL="0" indent="0">
              <a:buNone/>
            </a:pPr>
            <a:r>
              <a:rPr lang="id-ID" dirty="0"/>
              <a:t>Menteri/Pimpinan Lembaga selaku Pengguna Anggaran menyusun dokumen pelaksanaan anggaran (Daftar Isian Pelaksanaan Anggaran DIPA) berdasarkan alokasi yang diterima dan menyampaikan kepada Menteri Keuangan selaku BUN </a:t>
            </a:r>
            <a:r>
              <a:rPr lang="id-ID" dirty="0" err="1"/>
              <a:t>unutk</a:t>
            </a:r>
            <a:r>
              <a:rPr lang="id-ID" dirty="0"/>
              <a:t> memperoleh </a:t>
            </a:r>
            <a:r>
              <a:rPr lang="id-ID" dirty="0" err="1"/>
              <a:t>pengesyahan</a:t>
            </a:r>
            <a:r>
              <a:rPr lang="id-ID" dirty="0"/>
              <a:t>.</a:t>
            </a:r>
          </a:p>
          <a:p>
            <a:r>
              <a:rPr lang="id-ID" dirty="0"/>
              <a:t>2. Prosedur Penerbitan SPM oleh PA/ Kuasa PA</a:t>
            </a:r>
            <a:r>
              <a:rPr lang="en-US" dirty="0"/>
              <a:t>:</a:t>
            </a:r>
            <a:endParaRPr lang="id-ID" dirty="0"/>
          </a:p>
          <a:p>
            <a:pPr marL="0" indent="0">
              <a:buNone/>
            </a:pPr>
            <a:r>
              <a:rPr lang="en-US" dirty="0"/>
              <a:t>A. </a:t>
            </a:r>
            <a:r>
              <a:rPr lang="id-ID" dirty="0"/>
              <a:t>Penetapan Pejabat Kuasa PA dan Penandatanganan SPM</a:t>
            </a:r>
          </a:p>
          <a:p>
            <a:pPr marL="0" indent="0">
              <a:buNone/>
            </a:pPr>
            <a:r>
              <a:rPr lang="en-US" dirty="0"/>
              <a:t>B. </a:t>
            </a:r>
            <a:r>
              <a:rPr lang="id-ID" dirty="0"/>
              <a:t>Pembuatan Komitmen</a:t>
            </a:r>
          </a:p>
          <a:p>
            <a:r>
              <a:rPr lang="id-ID" dirty="0"/>
              <a:t>3. Penerbitan Surat Permintaan Pembayaran (SPP)</a:t>
            </a:r>
          </a:p>
          <a:p>
            <a:r>
              <a:rPr lang="id-ID" dirty="0"/>
              <a:t>4. </a:t>
            </a:r>
            <a:r>
              <a:rPr lang="id-ID" dirty="0" err="1"/>
              <a:t>Penernitan</a:t>
            </a:r>
            <a:r>
              <a:rPr lang="id-ID" dirty="0"/>
              <a:t> Surat Perintah Membayar (SPM)</a:t>
            </a:r>
          </a:p>
        </p:txBody>
      </p:sp>
    </p:spTree>
    <p:extLst>
      <p:ext uri="{BB962C8B-B14F-4D97-AF65-F5344CB8AC3E}">
        <p14:creationId xmlns:p14="http://schemas.microsoft.com/office/powerpoint/2010/main" val="2509113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4B7D235C-597F-49DB-A915-9EEA6E093E20}"/>
              </a:ext>
            </a:extLst>
          </p:cNvPr>
          <p:cNvSpPr>
            <a:spLocks noGrp="1"/>
          </p:cNvSpPr>
          <p:nvPr>
            <p:ph idx="1"/>
          </p:nvPr>
        </p:nvSpPr>
        <p:spPr>
          <a:xfrm>
            <a:off x="1484310" y="228601"/>
            <a:ext cx="10018713" cy="5562600"/>
          </a:xfrm>
        </p:spPr>
        <p:txBody>
          <a:bodyPr>
            <a:normAutofit/>
          </a:bodyPr>
          <a:lstStyle/>
          <a:p>
            <a:r>
              <a:rPr lang="id-ID" dirty="0"/>
              <a:t>5. Jenis Pembayaran</a:t>
            </a:r>
          </a:p>
          <a:p>
            <a:pPr marL="0" indent="0">
              <a:buNone/>
            </a:pPr>
            <a:r>
              <a:rPr lang="en-US" dirty="0"/>
              <a:t>A. </a:t>
            </a:r>
            <a:r>
              <a:rPr lang="id-ID" dirty="0"/>
              <a:t>Pembayaran SPM Langsung</a:t>
            </a:r>
          </a:p>
          <a:p>
            <a:pPr marL="0" indent="0">
              <a:buNone/>
            </a:pPr>
            <a:r>
              <a:rPr lang="en-US" dirty="0"/>
              <a:t>B. </a:t>
            </a:r>
            <a:r>
              <a:rPr lang="id-ID" dirty="0"/>
              <a:t>Pembayaran Melalui Uang Persediaan</a:t>
            </a:r>
            <a:r>
              <a:rPr lang="en-US" dirty="0"/>
              <a:t>:</a:t>
            </a:r>
            <a:endParaRPr lang="id-ID" dirty="0"/>
          </a:p>
          <a:p>
            <a:pPr>
              <a:buFontTx/>
              <a:buChar char="-"/>
            </a:pPr>
            <a:r>
              <a:rPr lang="id-ID" dirty="0"/>
              <a:t>Prosedur Penggunaan Uang Persediaan</a:t>
            </a:r>
            <a:endParaRPr lang="en-US" dirty="0"/>
          </a:p>
          <a:p>
            <a:pPr>
              <a:buFontTx/>
              <a:buChar char="-"/>
            </a:pPr>
            <a:r>
              <a:rPr lang="id-ID" dirty="0"/>
              <a:t>Petunjuk Pelaksanaan Uang Persediaan</a:t>
            </a:r>
            <a:endParaRPr lang="en-US" dirty="0"/>
          </a:p>
          <a:p>
            <a:pPr>
              <a:buFontTx/>
              <a:buChar char="-"/>
            </a:pPr>
            <a:r>
              <a:rPr lang="id-ID" dirty="0"/>
              <a:t>Prosedur Penerbitan Surat Perintah Pencairan Dana (SP2D)</a:t>
            </a:r>
            <a:endParaRPr lang="en-US" dirty="0"/>
          </a:p>
          <a:p>
            <a:pPr>
              <a:buFontTx/>
              <a:buChar char="-"/>
            </a:pPr>
            <a:r>
              <a:rPr lang="id-ID" dirty="0"/>
              <a:t>Keputusan Pengujian</a:t>
            </a:r>
            <a:endParaRPr lang="en-US" dirty="0"/>
          </a:p>
          <a:p>
            <a:pPr>
              <a:buFontTx/>
              <a:buChar char="-"/>
            </a:pPr>
            <a:r>
              <a:rPr lang="id-ID" dirty="0"/>
              <a:t>Penerbitan SP2D</a:t>
            </a:r>
            <a:endParaRPr lang="en-US" dirty="0"/>
          </a:p>
          <a:p>
            <a:pPr>
              <a:buFontTx/>
              <a:buChar char="-"/>
            </a:pPr>
            <a:r>
              <a:rPr lang="id-ID" dirty="0"/>
              <a:t>Penerbitan Daftar Penguji</a:t>
            </a:r>
          </a:p>
        </p:txBody>
      </p:sp>
    </p:spTree>
    <p:extLst>
      <p:ext uri="{BB962C8B-B14F-4D97-AF65-F5344CB8AC3E}">
        <p14:creationId xmlns:p14="http://schemas.microsoft.com/office/powerpoint/2010/main" val="320933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E5AE2A1-197D-47AC-A10F-3EA322F66ABF}"/>
              </a:ext>
            </a:extLst>
          </p:cNvPr>
          <p:cNvSpPr>
            <a:spLocks noGrp="1"/>
          </p:cNvSpPr>
          <p:nvPr>
            <p:ph type="title"/>
          </p:nvPr>
        </p:nvSpPr>
        <p:spPr>
          <a:xfrm>
            <a:off x="1484310" y="323850"/>
            <a:ext cx="10018713" cy="1685925"/>
          </a:xfrm>
        </p:spPr>
        <p:txBody>
          <a:bodyPr/>
          <a:lstStyle/>
          <a:p>
            <a:r>
              <a:rPr lang="id-ID" dirty="0"/>
              <a:t>Pengelolaan Piutang dan Utang</a:t>
            </a:r>
          </a:p>
        </p:txBody>
      </p:sp>
      <p:sp>
        <p:nvSpPr>
          <p:cNvPr id="3" name="Tampungan Konten 2">
            <a:extLst>
              <a:ext uri="{FF2B5EF4-FFF2-40B4-BE49-F238E27FC236}">
                <a16:creationId xmlns:a16="http://schemas.microsoft.com/office/drawing/2014/main" id="{A6733D3B-604C-4FB2-A8EB-D08ABEB6B3C2}"/>
              </a:ext>
            </a:extLst>
          </p:cNvPr>
          <p:cNvSpPr>
            <a:spLocks noGrp="1"/>
          </p:cNvSpPr>
          <p:nvPr>
            <p:ph idx="1"/>
          </p:nvPr>
        </p:nvSpPr>
        <p:spPr>
          <a:xfrm>
            <a:off x="1484310" y="1857375"/>
            <a:ext cx="10018713" cy="4314826"/>
          </a:xfrm>
        </p:spPr>
        <p:txBody>
          <a:bodyPr>
            <a:normAutofit fontScale="77500" lnSpcReduction="20000"/>
          </a:bodyPr>
          <a:lstStyle/>
          <a:p>
            <a:r>
              <a:rPr lang="id-ID" dirty="0"/>
              <a:t>Pengelolaan Piutang</a:t>
            </a:r>
          </a:p>
          <a:p>
            <a:r>
              <a:rPr lang="id-ID" dirty="0"/>
              <a:t>1. Pemerintah pusat dapat memberikan pinjaman atau hibah kepada pemerintah daerah/BUMN/BUMD/Lembaga tercantum/ditetapkan dalam APBN. Asing sesuai dengan yang</a:t>
            </a:r>
          </a:p>
          <a:p>
            <a:r>
              <a:rPr lang="id-ID" dirty="0"/>
              <a:t>2. Tata cara pemberian pinjaman/hibah diatur dengan Peraturan Pemerintah.</a:t>
            </a:r>
          </a:p>
          <a:p>
            <a:r>
              <a:rPr lang="id-ID" dirty="0"/>
              <a:t>3. Setiap pejabat yang diberi kuasa untuk mengelola pendapatan, belanja, dan kekayaan negara/daerah wajib mengusahakan agar setiap piutang negara/daerah diselesaikan seluruhnya dan tepat waktu.</a:t>
            </a:r>
          </a:p>
          <a:p>
            <a:r>
              <a:rPr lang="id-ID" dirty="0"/>
              <a:t>4. Jika tidak dapat diselesaikan seluruhnya/ tepat waktu, diselesaikan berdasarkan peraturan yang berlaku.</a:t>
            </a:r>
          </a:p>
          <a:p>
            <a:r>
              <a:rPr lang="id-ID" dirty="0"/>
              <a:t>5. Piutang negara/daerah jenis tertentu mempunyai hak mendahulu sesuai dengan ketentuan perundang-undangan yang berlaku.</a:t>
            </a:r>
          </a:p>
          <a:p>
            <a:r>
              <a:rPr lang="id-ID" dirty="0"/>
              <a:t>6. </a:t>
            </a:r>
            <a:r>
              <a:rPr lang="id-ID" dirty="0" err="1"/>
              <a:t>Penyelesaiian</a:t>
            </a:r>
            <a:r>
              <a:rPr lang="id-ID" dirty="0"/>
              <a:t> piutang yang timbul sebagai akibat hubungan </a:t>
            </a:r>
            <a:r>
              <a:rPr lang="id-ID" dirty="0" err="1"/>
              <a:t>keperdataan</a:t>
            </a:r>
            <a:r>
              <a:rPr lang="id-ID" dirty="0"/>
              <a:t> dapat dilakukan melalui perdamaian, kecuali yang penyelesaiannya diatur tersendiri dalam UU.</a:t>
            </a:r>
          </a:p>
        </p:txBody>
      </p:sp>
    </p:spTree>
    <p:extLst>
      <p:ext uri="{BB962C8B-B14F-4D97-AF65-F5344CB8AC3E}">
        <p14:creationId xmlns:p14="http://schemas.microsoft.com/office/powerpoint/2010/main" val="3552792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92BE0640-9D4C-49AC-A1D1-68191D8D45BE}"/>
              </a:ext>
            </a:extLst>
          </p:cNvPr>
          <p:cNvSpPr>
            <a:spLocks noGrp="1"/>
          </p:cNvSpPr>
          <p:nvPr>
            <p:ph idx="1"/>
          </p:nvPr>
        </p:nvSpPr>
        <p:spPr>
          <a:xfrm>
            <a:off x="1484310" y="304800"/>
            <a:ext cx="10018713" cy="5772149"/>
          </a:xfrm>
        </p:spPr>
        <p:txBody>
          <a:bodyPr>
            <a:normAutofit fontScale="85000" lnSpcReduction="10000"/>
          </a:bodyPr>
          <a:lstStyle/>
          <a:p>
            <a:r>
              <a:rPr lang="id-ID" dirty="0"/>
              <a:t>7. </a:t>
            </a:r>
            <a:r>
              <a:rPr lang="id-ID" dirty="0" err="1"/>
              <a:t>Penyelesaiian</a:t>
            </a:r>
            <a:r>
              <a:rPr lang="id-ID" dirty="0"/>
              <a:t> piutang yang menyangkut negara ditetapkan oleh Menteri Keuangan, Presiden dan Presiden dengan persetujuan DPR.</a:t>
            </a:r>
          </a:p>
          <a:p>
            <a:r>
              <a:rPr lang="id-ID" dirty="0"/>
              <a:t>8. Ketentuan untuk Pemerintah Daerah, ditetapkan oleh Gubernur/Bupati/Walikota dan Gubernur/Bupati/Walikota dengan pertimbangan DPRD.</a:t>
            </a:r>
          </a:p>
          <a:p>
            <a:r>
              <a:rPr lang="id-ID" dirty="0"/>
              <a:t>9. Perubahan atas jumlah uang, seperti yang di maksud tersebut, di tetapkan dalam UU.</a:t>
            </a:r>
          </a:p>
          <a:p>
            <a:r>
              <a:rPr lang="id-ID" dirty="0"/>
              <a:t>10. Piutang negara/daerah dapat dihapuskan secara mutlak atau bersyarat dari pembukuan, kecuali mengenai piutang negara/daerah yang cara penyelesaiannya diatur tersendiri dalam UU.</a:t>
            </a:r>
          </a:p>
          <a:p>
            <a:r>
              <a:rPr lang="id-ID" dirty="0"/>
              <a:t>11. Penghapusan dimaksud, sepanjang menyangkut piutang Pemerintah pusat, ditetapkan oleh Menteri Keuangan, Presiden dan Presiden dengan persetujuan DPR.</a:t>
            </a:r>
          </a:p>
          <a:p>
            <a:r>
              <a:rPr lang="id-ID" dirty="0"/>
              <a:t>12. Penghapusan piutang pemerintah daerah </a:t>
            </a:r>
            <a:r>
              <a:rPr lang="id-ID" dirty="0" err="1"/>
              <a:t>ditetapka</a:t>
            </a:r>
            <a:r>
              <a:rPr lang="id-ID" dirty="0"/>
              <a:t> oleh Gubernur/Bupati/Walikota dan Gubernur/Bupati/Walikota dengan persetujuan DPRD.</a:t>
            </a:r>
          </a:p>
          <a:p>
            <a:r>
              <a:rPr lang="id-ID" dirty="0"/>
              <a:t>13. Perubahan atas jumlah uang tersebut ditetapkan dengan UU.</a:t>
            </a:r>
          </a:p>
          <a:p>
            <a:r>
              <a:rPr lang="id-ID" dirty="0"/>
              <a:t>14. Tata cara penyelesaian dan penghapusan piutang negara/daerah tersebut diatur dengan peraturan pemerintah.</a:t>
            </a:r>
          </a:p>
        </p:txBody>
      </p:sp>
    </p:spTree>
    <p:extLst>
      <p:ext uri="{BB962C8B-B14F-4D97-AF65-F5344CB8AC3E}">
        <p14:creationId xmlns:p14="http://schemas.microsoft.com/office/powerpoint/2010/main" val="2235491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E67B946-2577-486F-BBA3-D3850F9377DD}"/>
              </a:ext>
            </a:extLst>
          </p:cNvPr>
          <p:cNvSpPr>
            <a:spLocks noGrp="1"/>
          </p:cNvSpPr>
          <p:nvPr>
            <p:ph type="title"/>
          </p:nvPr>
        </p:nvSpPr>
        <p:spPr>
          <a:xfrm>
            <a:off x="1484311" y="114300"/>
            <a:ext cx="10018713" cy="1495425"/>
          </a:xfrm>
        </p:spPr>
        <p:txBody>
          <a:bodyPr/>
          <a:lstStyle/>
          <a:p>
            <a:r>
              <a:rPr lang="id-ID" dirty="0"/>
              <a:t>Pengelolaan Utang</a:t>
            </a:r>
          </a:p>
        </p:txBody>
      </p:sp>
      <p:sp>
        <p:nvSpPr>
          <p:cNvPr id="3" name="Tampungan Konten 2">
            <a:extLst>
              <a:ext uri="{FF2B5EF4-FFF2-40B4-BE49-F238E27FC236}">
                <a16:creationId xmlns:a16="http://schemas.microsoft.com/office/drawing/2014/main" id="{941BA07B-E254-40A5-BEE0-36E10ED432A3}"/>
              </a:ext>
            </a:extLst>
          </p:cNvPr>
          <p:cNvSpPr>
            <a:spLocks noGrp="1"/>
          </p:cNvSpPr>
          <p:nvPr>
            <p:ph idx="1"/>
          </p:nvPr>
        </p:nvSpPr>
        <p:spPr>
          <a:xfrm>
            <a:off x="1484310" y="1466850"/>
            <a:ext cx="10018713" cy="4533899"/>
          </a:xfrm>
        </p:spPr>
        <p:txBody>
          <a:bodyPr>
            <a:normAutofit fontScale="85000" lnSpcReduction="20000"/>
          </a:bodyPr>
          <a:lstStyle/>
          <a:p>
            <a:r>
              <a:rPr lang="id-ID" dirty="0"/>
              <a:t>1. Menteri Keuangan dapat menunjuk pejabat yang diberi kuasa atas nama Menteri Keuangan untuk mengadakan utang negara atau menerima hibah baik dari dalam negeri maupun luar negeri sesuai dengan ketentuan yang telah ditetapkan dalam UU-APBN.</a:t>
            </a:r>
          </a:p>
          <a:p>
            <a:r>
              <a:rPr lang="id-ID" dirty="0"/>
              <a:t>2. Utang/hibah tersebut diterus Daerah/BUMN/BUMD. pinjamkan kepada Pemerintah</a:t>
            </a:r>
          </a:p>
          <a:p>
            <a:r>
              <a:rPr lang="id-ID" dirty="0"/>
              <a:t>3. Biaya berkenaan dengan utang/hibah tersebut dibebankan pada Anggaran Belanja Negara.</a:t>
            </a:r>
          </a:p>
          <a:p>
            <a:r>
              <a:rPr lang="id-ID" dirty="0"/>
              <a:t>4. Tata cara pengadaan utang daerah dan penerimaan hibah tersebut diatur dengan peraturan pemerintah.</a:t>
            </a:r>
          </a:p>
          <a:p>
            <a:r>
              <a:rPr lang="id-ID" dirty="0"/>
              <a:t>5. Gubernur/Bupati/Walikota dapat mengadakan utang daerah sesuai dengan ketentuan yang telah ditetapkan dalam APBD.</a:t>
            </a:r>
          </a:p>
          <a:p>
            <a:r>
              <a:rPr lang="id-ID" dirty="0"/>
              <a:t>6. Kepala Satuan Kerja Pengelola Keuangan Daerah menyiapkan pelaksanaan pinjaman daerah sesuai dengan keputusan Gubernur/bupati/</a:t>
            </a:r>
            <a:r>
              <a:rPr lang="id-ID" dirty="0" err="1"/>
              <a:t>walikota</a:t>
            </a:r>
            <a:r>
              <a:rPr lang="id-ID" dirty="0"/>
              <a:t>.</a:t>
            </a:r>
          </a:p>
          <a:p>
            <a:r>
              <a:rPr lang="id-ID" dirty="0"/>
              <a:t>7. Biaya berkenaan dengan utang/hibah tersebut dibebankan pada Anggaran belanja Daerah.</a:t>
            </a:r>
          </a:p>
        </p:txBody>
      </p:sp>
    </p:spTree>
    <p:extLst>
      <p:ext uri="{BB962C8B-B14F-4D97-AF65-F5344CB8AC3E}">
        <p14:creationId xmlns:p14="http://schemas.microsoft.com/office/powerpoint/2010/main" val="1449354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16A303CA-59AC-47A8-8591-BAD4FC22F107}"/>
              </a:ext>
            </a:extLst>
          </p:cNvPr>
          <p:cNvSpPr>
            <a:spLocks noGrp="1"/>
          </p:cNvSpPr>
          <p:nvPr>
            <p:ph idx="1"/>
          </p:nvPr>
        </p:nvSpPr>
        <p:spPr>
          <a:xfrm>
            <a:off x="1484310" y="523875"/>
            <a:ext cx="10018713" cy="5267325"/>
          </a:xfrm>
        </p:spPr>
        <p:txBody>
          <a:bodyPr>
            <a:normAutofit/>
          </a:bodyPr>
          <a:lstStyle/>
          <a:p>
            <a:r>
              <a:rPr lang="id-ID" dirty="0"/>
              <a:t>8. Tata cara pengadaan utang dan penerimaan hibah tersebut diatur dengan peraturan pemerintah.</a:t>
            </a:r>
          </a:p>
          <a:p>
            <a:r>
              <a:rPr lang="id-ID" dirty="0"/>
              <a:t>9. Hak tagih mengenai utang atas beban negara/daerah kedaluwarsa setelah 5 (lima) tahun sejak utang tersebut jatuh tempo, kecuali ditetapkan lain oleh undang-undang.</a:t>
            </a:r>
          </a:p>
          <a:p>
            <a:r>
              <a:rPr lang="id-ID" dirty="0"/>
              <a:t>10. Kedaluwarsa tersebut tertunda bila pihak yang berpiutang mengajukan tagihan sebelum berakhirnya masa kedaluwarsa.</a:t>
            </a:r>
          </a:p>
          <a:p>
            <a:r>
              <a:rPr lang="id-ID" dirty="0"/>
              <a:t>11. Ketentuan nomor 9 tersebut tidak berlaku untuk kewajiban pembayaran bunga dan pokok pinjaman negara/daerah.</a:t>
            </a:r>
          </a:p>
        </p:txBody>
      </p:sp>
    </p:spTree>
    <p:extLst>
      <p:ext uri="{BB962C8B-B14F-4D97-AF65-F5344CB8AC3E}">
        <p14:creationId xmlns:p14="http://schemas.microsoft.com/office/powerpoint/2010/main" val="1827012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90B776E-3891-4B79-9D8A-02F269080569}"/>
              </a:ext>
            </a:extLst>
          </p:cNvPr>
          <p:cNvSpPr>
            <a:spLocks noGrp="1"/>
          </p:cNvSpPr>
          <p:nvPr>
            <p:ph type="title"/>
          </p:nvPr>
        </p:nvSpPr>
        <p:spPr/>
        <p:txBody>
          <a:bodyPr/>
          <a:lstStyle/>
          <a:p>
            <a:r>
              <a:rPr lang="id-ID" dirty="0"/>
              <a:t>Pengelolaan Investasi dan Pengelolaan Barang milik Negara / Daerah</a:t>
            </a:r>
          </a:p>
        </p:txBody>
      </p:sp>
      <p:sp>
        <p:nvSpPr>
          <p:cNvPr id="3" name="Tampungan Konten 2">
            <a:extLst>
              <a:ext uri="{FF2B5EF4-FFF2-40B4-BE49-F238E27FC236}">
                <a16:creationId xmlns:a16="http://schemas.microsoft.com/office/drawing/2014/main" id="{5B3485F1-3EE6-4922-B995-C7D496AAA121}"/>
              </a:ext>
            </a:extLst>
          </p:cNvPr>
          <p:cNvSpPr>
            <a:spLocks noGrp="1"/>
          </p:cNvSpPr>
          <p:nvPr>
            <p:ph idx="1"/>
          </p:nvPr>
        </p:nvSpPr>
        <p:spPr/>
        <p:txBody>
          <a:bodyPr>
            <a:normAutofit fontScale="85000" lnSpcReduction="20000"/>
          </a:bodyPr>
          <a:lstStyle/>
          <a:p>
            <a:pPr marL="0" indent="0">
              <a:buNone/>
            </a:pPr>
            <a:r>
              <a:rPr lang="id-ID" dirty="0"/>
              <a:t>a. Pengelolaan </a:t>
            </a:r>
            <a:r>
              <a:rPr lang="id-ID" dirty="0" err="1"/>
              <a:t>Invetasi</a:t>
            </a:r>
            <a:r>
              <a:rPr lang="id-ID" dirty="0"/>
              <a:t> dan Penyertaan Modal</a:t>
            </a:r>
            <a:endParaRPr lang="en-US" dirty="0"/>
          </a:p>
          <a:p>
            <a:pPr marL="0" indent="0">
              <a:buNone/>
            </a:pPr>
            <a:r>
              <a:rPr lang="id-ID" dirty="0"/>
              <a:t>Pemerintah dapat melakukan investasi jangka panjang, yang diatur dengan peraturan pemerintah maupun peraturan daerah, demikian juga penyertaan modal baik pemerintah pusat maupun daerah pada perusahaan negara/daerah/swasta.</a:t>
            </a:r>
            <a:endParaRPr lang="en-US" dirty="0"/>
          </a:p>
          <a:p>
            <a:pPr marL="0" indent="0">
              <a:buNone/>
            </a:pPr>
            <a:r>
              <a:rPr lang="id-ID" dirty="0"/>
              <a:t>b. Pengelolaan Barang Milik Negara/Daerah</a:t>
            </a:r>
          </a:p>
          <a:p>
            <a:pPr>
              <a:buFontTx/>
              <a:buChar char="-"/>
            </a:pPr>
            <a:r>
              <a:rPr lang="id-ID" dirty="0"/>
              <a:t>Menteri keuangan mengatur pengelolaan barang milik negara</a:t>
            </a:r>
            <a:endParaRPr lang="en-US" dirty="0"/>
          </a:p>
          <a:p>
            <a:pPr>
              <a:buFontTx/>
              <a:buChar char="-"/>
            </a:pPr>
            <a:r>
              <a:rPr lang="id-ID" dirty="0"/>
              <a:t>Menteri/pimpinan lembaga adalah pengguna barang bagi kementerian negara/lembaga dan kepala kantor adalah kuasa. pengguna barang di kantor yang bersangkutan</a:t>
            </a:r>
            <a:endParaRPr lang="en-US" dirty="0"/>
          </a:p>
          <a:p>
            <a:pPr>
              <a:buFontTx/>
              <a:buChar char="-"/>
            </a:pPr>
            <a:r>
              <a:rPr lang="id-ID" dirty="0"/>
              <a:t>Gubernur/Bupati/Walikota menetapkan kebijakan </a:t>
            </a:r>
            <a:r>
              <a:rPr lang="id-ID" dirty="0" err="1"/>
              <a:t>pelolaan</a:t>
            </a:r>
            <a:r>
              <a:rPr lang="id-ID" dirty="0"/>
              <a:t> barang milik daerah</a:t>
            </a:r>
          </a:p>
        </p:txBody>
      </p:sp>
    </p:spTree>
    <p:extLst>
      <p:ext uri="{BB962C8B-B14F-4D97-AF65-F5344CB8AC3E}">
        <p14:creationId xmlns:p14="http://schemas.microsoft.com/office/powerpoint/2010/main" val="798812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3EC52E73-0FE8-477D-A49C-70B2996A6A3F}"/>
              </a:ext>
            </a:extLst>
          </p:cNvPr>
          <p:cNvSpPr>
            <a:spLocks noGrp="1"/>
          </p:cNvSpPr>
          <p:nvPr>
            <p:ph idx="1"/>
          </p:nvPr>
        </p:nvSpPr>
        <p:spPr>
          <a:xfrm>
            <a:off x="1484310" y="409575"/>
            <a:ext cx="10018713" cy="5381625"/>
          </a:xfrm>
        </p:spPr>
        <p:txBody>
          <a:bodyPr>
            <a:normAutofit fontScale="92500"/>
          </a:bodyPr>
          <a:lstStyle/>
          <a:p>
            <a:r>
              <a:rPr lang="id-ID" dirty="0"/>
              <a:t>kepala satuan kerja pengelola keuangan daerah melakukan pengawasan atas penyelenggaraan pengelolaan barang milik daerah, sedangkan kepala satuan kerja perangkat daerah adalah pengguna barang bagi satuan kerja daerah.</a:t>
            </a:r>
          </a:p>
          <a:p>
            <a:r>
              <a:rPr lang="id-ID" dirty="0"/>
              <a:t>Pengguna barang dan/atau kuasa pengguna barang wajib mengelola dan menata usahakan barang milik negara/daerah yang berada dalam penguasaannya.</a:t>
            </a:r>
          </a:p>
          <a:p>
            <a:r>
              <a:rPr lang="id-ID" dirty="0"/>
              <a:t>Barang milik negara/daerah yang diperlukan bagi penyelenggaraan </a:t>
            </a:r>
            <a:r>
              <a:rPr lang="id-ID" dirty="0" err="1"/>
              <a:t>tuga</a:t>
            </a:r>
            <a:r>
              <a:rPr lang="id-ID" dirty="0"/>
              <a:t> </a:t>
            </a:r>
            <a:r>
              <a:rPr lang="id-ID" dirty="0" err="1"/>
              <a:t>pemerintahannegara</a:t>
            </a:r>
            <a:r>
              <a:rPr lang="id-ID" dirty="0"/>
              <a:t>/daerah tidak dapat dipindah </a:t>
            </a:r>
            <a:r>
              <a:rPr lang="id-ID" dirty="0" err="1"/>
              <a:t>tangankan</a:t>
            </a:r>
            <a:endParaRPr lang="id-ID" dirty="0"/>
          </a:p>
          <a:p>
            <a:r>
              <a:rPr lang="id-ID" dirty="0"/>
              <a:t>Pemindah tanganan barang milik daerah selain tanah dan/atau bangunan yang bernilai </a:t>
            </a:r>
            <a:r>
              <a:rPr lang="id-ID" dirty="0" err="1"/>
              <a:t>diatas</a:t>
            </a:r>
            <a:r>
              <a:rPr lang="id-ID" dirty="0"/>
              <a:t> 5 miliar dilakukan setelah mendapat persetujuan DPRD.</a:t>
            </a:r>
          </a:p>
          <a:p>
            <a:r>
              <a:rPr lang="id-ID" dirty="0"/>
              <a:t>Ketentuan mengenai pedoman teknis dan </a:t>
            </a:r>
            <a:r>
              <a:rPr lang="id-ID" dirty="0" err="1"/>
              <a:t>adminstrasi</a:t>
            </a:r>
            <a:r>
              <a:rPr lang="id-ID" dirty="0"/>
              <a:t> pengelolaan barang milik negara/daerah diatur dengan peraturan pemerintah.</a:t>
            </a:r>
          </a:p>
          <a:p>
            <a:r>
              <a:rPr lang="id-ID" dirty="0"/>
              <a:t>Larangan penyitaan uang dan barang milik negara/daerah dan/atau yang dikuasai negara/daerah.</a:t>
            </a:r>
          </a:p>
        </p:txBody>
      </p:sp>
    </p:spTree>
    <p:extLst>
      <p:ext uri="{BB962C8B-B14F-4D97-AF65-F5344CB8AC3E}">
        <p14:creationId xmlns:p14="http://schemas.microsoft.com/office/powerpoint/2010/main" val="1242648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7238317-CEDF-411C-9D32-56B9F5369513}"/>
              </a:ext>
            </a:extLst>
          </p:cNvPr>
          <p:cNvSpPr>
            <a:spLocks noGrp="1"/>
          </p:cNvSpPr>
          <p:nvPr>
            <p:ph type="title"/>
          </p:nvPr>
        </p:nvSpPr>
        <p:spPr/>
        <p:txBody>
          <a:bodyPr/>
          <a:lstStyle/>
          <a:p>
            <a:r>
              <a:rPr lang="id-ID" dirty="0"/>
              <a:t>Pengertian Perbendaharaan Negara</a:t>
            </a:r>
          </a:p>
        </p:txBody>
      </p:sp>
      <p:sp>
        <p:nvSpPr>
          <p:cNvPr id="3" name="Tampungan Konten 2">
            <a:extLst>
              <a:ext uri="{FF2B5EF4-FFF2-40B4-BE49-F238E27FC236}">
                <a16:creationId xmlns:a16="http://schemas.microsoft.com/office/drawing/2014/main" id="{42A5E85F-9430-46ED-B085-451920A74E37}"/>
              </a:ext>
            </a:extLst>
          </p:cNvPr>
          <p:cNvSpPr>
            <a:spLocks noGrp="1"/>
          </p:cNvSpPr>
          <p:nvPr>
            <p:ph idx="1"/>
          </p:nvPr>
        </p:nvSpPr>
        <p:spPr/>
        <p:txBody>
          <a:bodyPr/>
          <a:lstStyle/>
          <a:p>
            <a:r>
              <a:rPr lang="id-ID" dirty="0"/>
              <a:t>Perbendaharaan Negara adalah pengelolaan</a:t>
            </a:r>
            <a:r>
              <a:rPr lang="en-US" dirty="0"/>
              <a:t> </a:t>
            </a:r>
            <a:r>
              <a:rPr lang="id-ID" dirty="0"/>
              <a:t>dan pertanggung jawaban keuangan negara, termasuk investasi dan kekayaan negara yang dipisahkan, yang ditetapkan dalam APBN dan APBD</a:t>
            </a:r>
          </a:p>
        </p:txBody>
      </p:sp>
    </p:spTree>
    <p:extLst>
      <p:ext uri="{BB962C8B-B14F-4D97-AF65-F5344CB8AC3E}">
        <p14:creationId xmlns:p14="http://schemas.microsoft.com/office/powerpoint/2010/main" val="11683918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BF047E3-0A82-4945-8A3D-4CC123A1F961}"/>
              </a:ext>
            </a:extLst>
          </p:cNvPr>
          <p:cNvSpPr>
            <a:spLocks noGrp="1"/>
          </p:cNvSpPr>
          <p:nvPr>
            <p:ph type="title"/>
          </p:nvPr>
        </p:nvSpPr>
        <p:spPr/>
        <p:txBody>
          <a:bodyPr/>
          <a:lstStyle/>
          <a:p>
            <a:r>
              <a:rPr lang="id-ID" dirty="0"/>
              <a:t>Penyelenggaraan Tugas Pokok dan Fungsi Direktorat Jendral Perbendaharaan</a:t>
            </a:r>
          </a:p>
        </p:txBody>
      </p:sp>
      <p:sp>
        <p:nvSpPr>
          <p:cNvPr id="3" name="Tampungan Konten 2">
            <a:extLst>
              <a:ext uri="{FF2B5EF4-FFF2-40B4-BE49-F238E27FC236}">
                <a16:creationId xmlns:a16="http://schemas.microsoft.com/office/drawing/2014/main" id="{61B6A6E4-B924-4222-AF8E-45A4FEAD1568}"/>
              </a:ext>
            </a:extLst>
          </p:cNvPr>
          <p:cNvSpPr>
            <a:spLocks noGrp="1"/>
          </p:cNvSpPr>
          <p:nvPr>
            <p:ph idx="1"/>
          </p:nvPr>
        </p:nvSpPr>
        <p:spPr/>
        <p:txBody>
          <a:bodyPr/>
          <a:lstStyle/>
          <a:p>
            <a:r>
              <a:rPr lang="id-ID" dirty="0"/>
              <a:t>Penyelenggaraan Pelaksanaan Anggaran Pendapat Belanja Negara</a:t>
            </a:r>
          </a:p>
          <a:p>
            <a:pPr>
              <a:buFontTx/>
              <a:buChar char="-"/>
            </a:pPr>
            <a:r>
              <a:rPr lang="id-ID" dirty="0"/>
              <a:t>Atas dasar keputusan presiden nomor 35, 36, dan 37 tahun 2004</a:t>
            </a:r>
            <a:endParaRPr lang="en-US" dirty="0"/>
          </a:p>
          <a:p>
            <a:pPr>
              <a:buFontTx/>
              <a:buChar char="-"/>
            </a:pPr>
            <a:r>
              <a:rPr lang="id-ID" dirty="0"/>
              <a:t>Daftar Isian Proyek dilakukan oleh Kantor Wilayah Dirjen Perbendaharaan</a:t>
            </a:r>
            <a:endParaRPr lang="en-US" dirty="0"/>
          </a:p>
          <a:p>
            <a:pPr>
              <a:buFontTx/>
              <a:buChar char="-"/>
            </a:pPr>
            <a:r>
              <a:rPr lang="id-ID" dirty="0" err="1"/>
              <a:t>Penyelesaiian</a:t>
            </a:r>
            <a:r>
              <a:rPr lang="id-ID" dirty="0"/>
              <a:t> SPP, SPM dan penyelenggaraan pengendalian dan pelaporan dilaksanakan oleh Kantor Pelayanan Perbendaharaan Negara (KPPN)</a:t>
            </a:r>
          </a:p>
        </p:txBody>
      </p:sp>
    </p:spTree>
    <p:extLst>
      <p:ext uri="{BB962C8B-B14F-4D97-AF65-F5344CB8AC3E}">
        <p14:creationId xmlns:p14="http://schemas.microsoft.com/office/powerpoint/2010/main" val="36411846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B9284DF-838E-4E35-ADF1-7812B2272F29}"/>
              </a:ext>
            </a:extLst>
          </p:cNvPr>
          <p:cNvSpPr>
            <a:spLocks noGrp="1"/>
          </p:cNvSpPr>
          <p:nvPr>
            <p:ph type="title"/>
          </p:nvPr>
        </p:nvSpPr>
        <p:spPr/>
        <p:txBody>
          <a:bodyPr>
            <a:normAutofit/>
          </a:bodyPr>
          <a:lstStyle/>
          <a:p>
            <a:r>
              <a:rPr lang="id-ID" dirty="0"/>
              <a:t>Pelaksanaan Kerja </a:t>
            </a:r>
            <a:r>
              <a:rPr lang="id-ID" dirty="0" err="1"/>
              <a:t>Operaional</a:t>
            </a:r>
            <a:r>
              <a:rPr lang="id-ID" dirty="0"/>
              <a:t> Direktorat Jendral Perbendaharaan</a:t>
            </a:r>
          </a:p>
        </p:txBody>
      </p:sp>
      <p:sp>
        <p:nvSpPr>
          <p:cNvPr id="3" name="Tampungan Konten 2">
            <a:extLst>
              <a:ext uri="{FF2B5EF4-FFF2-40B4-BE49-F238E27FC236}">
                <a16:creationId xmlns:a16="http://schemas.microsoft.com/office/drawing/2014/main" id="{EAF76C1A-5451-408A-9B08-D2E9923977F1}"/>
              </a:ext>
            </a:extLst>
          </p:cNvPr>
          <p:cNvSpPr>
            <a:spLocks noGrp="1"/>
          </p:cNvSpPr>
          <p:nvPr>
            <p:ph idx="1"/>
          </p:nvPr>
        </p:nvSpPr>
        <p:spPr/>
        <p:txBody>
          <a:bodyPr>
            <a:normAutofit fontScale="85000" lnSpcReduction="20000"/>
          </a:bodyPr>
          <a:lstStyle/>
          <a:p>
            <a:pPr marL="0" indent="0">
              <a:buNone/>
            </a:pPr>
            <a:r>
              <a:rPr lang="id-ID" dirty="0"/>
              <a:t>Dalam rangka mendukung pelaksanaan kerja operasional Dirjen perbendaharaan, segala sumber daya yang selama ini dimiliki dan/atau secara administratif </a:t>
            </a:r>
            <a:r>
              <a:rPr lang="id-ID" dirty="0" err="1"/>
              <a:t>dibawah</a:t>
            </a:r>
            <a:r>
              <a:rPr lang="id-ID" dirty="0"/>
              <a:t> pengawasan :</a:t>
            </a:r>
          </a:p>
          <a:p>
            <a:r>
              <a:rPr lang="id-ID" dirty="0"/>
              <a:t>Direktorat Jenderal Anggaran (DJA)</a:t>
            </a:r>
          </a:p>
          <a:p>
            <a:r>
              <a:rPr lang="id-ID" dirty="0"/>
              <a:t>Badan Akuntansi Keuangan Negara (BAKUN)</a:t>
            </a:r>
          </a:p>
          <a:p>
            <a:r>
              <a:rPr lang="id-ID" dirty="0"/>
              <a:t>Direktorat Jenderal Lembaga Keuangan (DJLK), sepanjang terkait dengan penggabungan Direktorat Pengelolaan Penerusan Pinjaman, dan</a:t>
            </a:r>
          </a:p>
          <a:p>
            <a:r>
              <a:rPr lang="id-ID" dirty="0"/>
              <a:t>Sekretariat Jenderal (Sekjen), sepanjang terkait dengan penggabungan Pusat manajemen obligasi negara, dan Badan Informasi dan Teknologi Keuangan, baik dalam bentuk uang, barang, maupun sumber daya manusia-dapat digunakan untuk keperluan penyelenggaraan tugas pokok dan fungsi Direktorat Jenderal perbendaharaan.</a:t>
            </a:r>
          </a:p>
        </p:txBody>
      </p:sp>
    </p:spTree>
    <p:extLst>
      <p:ext uri="{BB962C8B-B14F-4D97-AF65-F5344CB8AC3E}">
        <p14:creationId xmlns:p14="http://schemas.microsoft.com/office/powerpoint/2010/main" val="29232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763A902-81D8-497F-98EB-E510628E7CE9}"/>
              </a:ext>
            </a:extLst>
          </p:cNvPr>
          <p:cNvSpPr>
            <a:spLocks noGrp="1"/>
          </p:cNvSpPr>
          <p:nvPr>
            <p:ph type="title"/>
          </p:nvPr>
        </p:nvSpPr>
        <p:spPr/>
        <p:txBody>
          <a:bodyPr/>
          <a:lstStyle/>
          <a:p>
            <a:r>
              <a:rPr lang="id-ID" dirty="0"/>
              <a:t>Ruang Lingkup Pejabat Perbendaharaan</a:t>
            </a:r>
          </a:p>
        </p:txBody>
      </p:sp>
      <p:sp>
        <p:nvSpPr>
          <p:cNvPr id="3" name="Tampungan Konten 2">
            <a:extLst>
              <a:ext uri="{FF2B5EF4-FFF2-40B4-BE49-F238E27FC236}">
                <a16:creationId xmlns:a16="http://schemas.microsoft.com/office/drawing/2014/main" id="{EFFB5706-C997-4AD6-8F2D-5328AE0A8EF9}"/>
              </a:ext>
            </a:extLst>
          </p:cNvPr>
          <p:cNvSpPr>
            <a:spLocks noGrp="1"/>
          </p:cNvSpPr>
          <p:nvPr>
            <p:ph idx="1"/>
          </p:nvPr>
        </p:nvSpPr>
        <p:spPr/>
        <p:txBody>
          <a:bodyPr/>
          <a:lstStyle/>
          <a:p>
            <a:r>
              <a:rPr lang="id-ID" dirty="0"/>
              <a:t>Menteri / Pimpinan Lembaga</a:t>
            </a:r>
          </a:p>
          <a:p>
            <a:r>
              <a:rPr lang="id-ID" dirty="0"/>
              <a:t>Gubernur / Walikota / Bupati</a:t>
            </a:r>
          </a:p>
          <a:p>
            <a:r>
              <a:rPr lang="id-ID" dirty="0"/>
              <a:t>Kepala Satuan Kerja Perangkat Daerah</a:t>
            </a:r>
          </a:p>
          <a:p>
            <a:r>
              <a:rPr lang="id-ID" dirty="0"/>
              <a:t>Menteri Keuangan</a:t>
            </a:r>
          </a:p>
          <a:p>
            <a:r>
              <a:rPr lang="id-ID" dirty="0"/>
              <a:t>Kepala Satuan Kerja Pengelola Keuangan Daerah</a:t>
            </a:r>
          </a:p>
          <a:p>
            <a:r>
              <a:rPr lang="id-ID" dirty="0"/>
              <a:t>Bendahara</a:t>
            </a:r>
          </a:p>
        </p:txBody>
      </p:sp>
    </p:spTree>
    <p:extLst>
      <p:ext uri="{BB962C8B-B14F-4D97-AF65-F5344CB8AC3E}">
        <p14:creationId xmlns:p14="http://schemas.microsoft.com/office/powerpoint/2010/main" val="2557774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DEEC1D4-6D0E-4125-9D1B-6617D58DA717}"/>
              </a:ext>
            </a:extLst>
          </p:cNvPr>
          <p:cNvSpPr>
            <a:spLocks noGrp="1"/>
          </p:cNvSpPr>
          <p:nvPr>
            <p:ph type="title"/>
          </p:nvPr>
        </p:nvSpPr>
        <p:spPr/>
        <p:txBody>
          <a:bodyPr/>
          <a:lstStyle/>
          <a:p>
            <a:r>
              <a:rPr lang="id-ID" dirty="0"/>
              <a:t>Azas Pelaksanaan Anggaran</a:t>
            </a:r>
          </a:p>
        </p:txBody>
      </p:sp>
      <p:sp>
        <p:nvSpPr>
          <p:cNvPr id="3" name="Tampungan Konten 2">
            <a:extLst>
              <a:ext uri="{FF2B5EF4-FFF2-40B4-BE49-F238E27FC236}">
                <a16:creationId xmlns:a16="http://schemas.microsoft.com/office/drawing/2014/main" id="{63C1FA1F-16E0-45DB-8BB5-15AF7E18338A}"/>
              </a:ext>
            </a:extLst>
          </p:cNvPr>
          <p:cNvSpPr>
            <a:spLocks noGrp="1"/>
          </p:cNvSpPr>
          <p:nvPr>
            <p:ph idx="1"/>
          </p:nvPr>
        </p:nvSpPr>
        <p:spPr/>
        <p:txBody>
          <a:bodyPr/>
          <a:lstStyle/>
          <a:p>
            <a:r>
              <a:rPr lang="id-ID" dirty="0"/>
              <a:t>Undang-undang tentang APBN sebagai dasar bagi Pemerintah Pusat untuk melakukan penerimaan dan pengeluaran negara.</a:t>
            </a:r>
          </a:p>
          <a:p>
            <a:r>
              <a:rPr lang="id-ID" dirty="0"/>
              <a:t>Peraturan Daerah tentang APBD sebagai dasar pagi Pemerintah Daerah untuk melakukan penerimaan dan pengeluaran daerah.</a:t>
            </a:r>
          </a:p>
        </p:txBody>
      </p:sp>
    </p:spTree>
    <p:extLst>
      <p:ext uri="{BB962C8B-B14F-4D97-AF65-F5344CB8AC3E}">
        <p14:creationId xmlns:p14="http://schemas.microsoft.com/office/powerpoint/2010/main" val="3192371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1A5787E-2138-4D3A-92DA-2420D8CBF117}"/>
              </a:ext>
            </a:extLst>
          </p:cNvPr>
          <p:cNvSpPr>
            <a:spLocks noGrp="1"/>
          </p:cNvSpPr>
          <p:nvPr>
            <p:ph type="title"/>
          </p:nvPr>
        </p:nvSpPr>
        <p:spPr/>
        <p:txBody>
          <a:bodyPr/>
          <a:lstStyle/>
          <a:p>
            <a:r>
              <a:rPr lang="id-ID" dirty="0"/>
              <a:t>Pejabat Perbendaharaan Negara</a:t>
            </a:r>
            <a:br>
              <a:rPr lang="en-US" dirty="0"/>
            </a:br>
            <a:r>
              <a:rPr lang="id-ID" dirty="0"/>
              <a:t> (Pengguna Anggaran)</a:t>
            </a:r>
          </a:p>
        </p:txBody>
      </p:sp>
      <p:sp>
        <p:nvSpPr>
          <p:cNvPr id="3" name="Tampungan Konten 2">
            <a:extLst>
              <a:ext uri="{FF2B5EF4-FFF2-40B4-BE49-F238E27FC236}">
                <a16:creationId xmlns:a16="http://schemas.microsoft.com/office/drawing/2014/main" id="{7A8B9635-8FAB-47B5-B8C1-E0EBC21F0D46}"/>
              </a:ext>
            </a:extLst>
          </p:cNvPr>
          <p:cNvSpPr>
            <a:spLocks noGrp="1"/>
          </p:cNvSpPr>
          <p:nvPr>
            <p:ph idx="1"/>
          </p:nvPr>
        </p:nvSpPr>
        <p:spPr/>
        <p:txBody>
          <a:bodyPr/>
          <a:lstStyle/>
          <a:p>
            <a:r>
              <a:rPr lang="id-ID" dirty="0"/>
              <a:t>Menteri atau Pimpinan Lembaga</a:t>
            </a:r>
          </a:p>
          <a:p>
            <a:r>
              <a:rPr lang="id-ID" dirty="0"/>
              <a:t>Gubernur / Bupati / Walikota, selaku Kepala </a:t>
            </a:r>
            <a:r>
              <a:rPr lang="id-ID" dirty="0" err="1"/>
              <a:t>Pemerinatahan</a:t>
            </a:r>
            <a:r>
              <a:rPr lang="id-ID" dirty="0"/>
              <a:t> Daerah</a:t>
            </a:r>
          </a:p>
          <a:p>
            <a:r>
              <a:rPr lang="id-ID" dirty="0"/>
              <a:t>Kepala Satuan Kerja Perangkat Daerah</a:t>
            </a:r>
          </a:p>
        </p:txBody>
      </p:sp>
    </p:spTree>
    <p:extLst>
      <p:ext uri="{BB962C8B-B14F-4D97-AF65-F5344CB8AC3E}">
        <p14:creationId xmlns:p14="http://schemas.microsoft.com/office/powerpoint/2010/main" val="3850392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90553FA-884C-4DF4-9576-E37F65C78768}"/>
              </a:ext>
            </a:extLst>
          </p:cNvPr>
          <p:cNvSpPr>
            <a:spLocks noGrp="1"/>
          </p:cNvSpPr>
          <p:nvPr>
            <p:ph type="title"/>
          </p:nvPr>
        </p:nvSpPr>
        <p:spPr/>
        <p:txBody>
          <a:bodyPr/>
          <a:lstStyle/>
          <a:p>
            <a:r>
              <a:rPr lang="id-ID" dirty="0"/>
              <a:t>Pejabat Perbendaharaan Negara </a:t>
            </a:r>
            <a:br>
              <a:rPr lang="en-US" dirty="0"/>
            </a:br>
            <a:r>
              <a:rPr lang="id-ID" dirty="0"/>
              <a:t>(Bendahara Umum Negara atau Daerah)</a:t>
            </a:r>
          </a:p>
        </p:txBody>
      </p:sp>
      <p:sp>
        <p:nvSpPr>
          <p:cNvPr id="3" name="Tampungan Konten 2">
            <a:extLst>
              <a:ext uri="{FF2B5EF4-FFF2-40B4-BE49-F238E27FC236}">
                <a16:creationId xmlns:a16="http://schemas.microsoft.com/office/drawing/2014/main" id="{0B6DA96F-0305-47E9-88ED-DFFAD7B91CE8}"/>
              </a:ext>
            </a:extLst>
          </p:cNvPr>
          <p:cNvSpPr>
            <a:spLocks noGrp="1"/>
          </p:cNvSpPr>
          <p:nvPr>
            <p:ph idx="1"/>
          </p:nvPr>
        </p:nvSpPr>
        <p:spPr/>
        <p:txBody>
          <a:bodyPr/>
          <a:lstStyle/>
          <a:p>
            <a:r>
              <a:rPr lang="fi-FI" dirty="0"/>
              <a:t>Menteri Keuangan</a:t>
            </a:r>
          </a:p>
          <a:p>
            <a:r>
              <a:rPr lang="fi-FI" dirty="0"/>
              <a:t>Kepala Satuan Kerja Pengelola Keuangan Daerah</a:t>
            </a:r>
            <a:endParaRPr lang="id-ID" dirty="0"/>
          </a:p>
        </p:txBody>
      </p:sp>
    </p:spTree>
    <p:extLst>
      <p:ext uri="{BB962C8B-B14F-4D97-AF65-F5344CB8AC3E}">
        <p14:creationId xmlns:p14="http://schemas.microsoft.com/office/powerpoint/2010/main" val="3859689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E41D581-A295-4A2E-B3F8-7CF489257967}"/>
              </a:ext>
            </a:extLst>
          </p:cNvPr>
          <p:cNvSpPr>
            <a:spLocks noGrp="1"/>
          </p:cNvSpPr>
          <p:nvPr>
            <p:ph type="title"/>
          </p:nvPr>
        </p:nvSpPr>
        <p:spPr/>
        <p:txBody>
          <a:bodyPr/>
          <a:lstStyle/>
          <a:p>
            <a:r>
              <a:rPr lang="id-ID" dirty="0"/>
              <a:t>Pejabat Perbendaharaan Negara (Bendahara Penerimaan dan Pengeluaran)</a:t>
            </a:r>
          </a:p>
        </p:txBody>
      </p:sp>
      <p:sp>
        <p:nvSpPr>
          <p:cNvPr id="3" name="Tampungan Konten 2">
            <a:extLst>
              <a:ext uri="{FF2B5EF4-FFF2-40B4-BE49-F238E27FC236}">
                <a16:creationId xmlns:a16="http://schemas.microsoft.com/office/drawing/2014/main" id="{41D324FA-7314-418F-B07B-728C817648B8}"/>
              </a:ext>
            </a:extLst>
          </p:cNvPr>
          <p:cNvSpPr>
            <a:spLocks noGrp="1"/>
          </p:cNvSpPr>
          <p:nvPr>
            <p:ph idx="1"/>
          </p:nvPr>
        </p:nvSpPr>
        <p:spPr/>
        <p:txBody>
          <a:bodyPr/>
          <a:lstStyle/>
          <a:p>
            <a:r>
              <a:rPr lang="id-ID" dirty="0"/>
              <a:t>Menteri atau Pimpinan Lembaga atau Gubernur atau Bupati atau Walikota mengangkat bendahara penerimaan atau bendahara pengeluaran untuk melaksanakan tugas </a:t>
            </a:r>
            <a:r>
              <a:rPr lang="id-ID" dirty="0" err="1"/>
              <a:t>kebendaharaan</a:t>
            </a:r>
            <a:r>
              <a:rPr lang="id-ID" dirty="0"/>
              <a:t> dalam rangka pelaksanaan anggaran pendapatan atau belanja pada kantor atau satker </a:t>
            </a:r>
            <a:r>
              <a:rPr lang="id-ID" dirty="0" err="1"/>
              <a:t>dilingkunagan</a:t>
            </a:r>
            <a:r>
              <a:rPr lang="id-ID" dirty="0"/>
              <a:t> K/L atau satker perangkat daerah.</a:t>
            </a:r>
          </a:p>
        </p:txBody>
      </p:sp>
    </p:spTree>
    <p:extLst>
      <p:ext uri="{BB962C8B-B14F-4D97-AF65-F5344CB8AC3E}">
        <p14:creationId xmlns:p14="http://schemas.microsoft.com/office/powerpoint/2010/main" val="3249833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432D5DB-EECA-46F2-9318-5B55F8798C6A}"/>
              </a:ext>
            </a:extLst>
          </p:cNvPr>
          <p:cNvSpPr>
            <a:spLocks noGrp="1"/>
          </p:cNvSpPr>
          <p:nvPr>
            <p:ph type="title"/>
          </p:nvPr>
        </p:nvSpPr>
        <p:spPr/>
        <p:txBody>
          <a:bodyPr/>
          <a:lstStyle/>
          <a:p>
            <a:r>
              <a:rPr lang="id-ID" dirty="0"/>
              <a:t>Pelaksanaan APBN</a:t>
            </a:r>
          </a:p>
        </p:txBody>
      </p:sp>
      <p:sp>
        <p:nvSpPr>
          <p:cNvPr id="3" name="Tampungan Konten 2">
            <a:extLst>
              <a:ext uri="{FF2B5EF4-FFF2-40B4-BE49-F238E27FC236}">
                <a16:creationId xmlns:a16="http://schemas.microsoft.com/office/drawing/2014/main" id="{BFFD245A-CD31-4624-8EAD-B81190A6FE5B}"/>
              </a:ext>
            </a:extLst>
          </p:cNvPr>
          <p:cNvSpPr>
            <a:spLocks noGrp="1"/>
          </p:cNvSpPr>
          <p:nvPr>
            <p:ph idx="1"/>
          </p:nvPr>
        </p:nvSpPr>
        <p:spPr/>
        <p:txBody>
          <a:bodyPr/>
          <a:lstStyle/>
          <a:p>
            <a:r>
              <a:rPr lang="id-ID" dirty="0"/>
              <a:t>Tahun anggaran, meliputi masa satu tahun mulai tanggal 1 Januari sampai dengan Desember</a:t>
            </a:r>
          </a:p>
          <a:p>
            <a:r>
              <a:rPr lang="id-ID" dirty="0"/>
              <a:t>APBN atau APBD dalam satu tahun anggaran</a:t>
            </a:r>
          </a:p>
          <a:p>
            <a:r>
              <a:rPr lang="id-ID" dirty="0"/>
              <a:t>Dokumen pelaksanaan anggaran</a:t>
            </a:r>
          </a:p>
          <a:p>
            <a:r>
              <a:rPr lang="id-ID" dirty="0"/>
              <a:t>Pelaksanaan anggaran pendapatan</a:t>
            </a:r>
          </a:p>
          <a:p>
            <a:r>
              <a:rPr lang="id-ID" dirty="0"/>
              <a:t>Pelaksanaan anggaran belanja</a:t>
            </a:r>
          </a:p>
        </p:txBody>
      </p:sp>
    </p:spTree>
    <p:extLst>
      <p:ext uri="{BB962C8B-B14F-4D97-AF65-F5344CB8AC3E}">
        <p14:creationId xmlns:p14="http://schemas.microsoft.com/office/powerpoint/2010/main" val="2649952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519EB94-066D-48D8-A17B-126B29B832FC}"/>
              </a:ext>
            </a:extLst>
          </p:cNvPr>
          <p:cNvSpPr>
            <a:spLocks noGrp="1"/>
          </p:cNvSpPr>
          <p:nvPr>
            <p:ph type="title"/>
          </p:nvPr>
        </p:nvSpPr>
        <p:spPr/>
        <p:txBody>
          <a:bodyPr/>
          <a:lstStyle/>
          <a:p>
            <a:r>
              <a:rPr lang="id-ID" dirty="0"/>
              <a:t>Pengelolaan Uang</a:t>
            </a:r>
          </a:p>
        </p:txBody>
      </p:sp>
      <p:sp>
        <p:nvSpPr>
          <p:cNvPr id="3" name="Tampungan Konten 2">
            <a:extLst>
              <a:ext uri="{FF2B5EF4-FFF2-40B4-BE49-F238E27FC236}">
                <a16:creationId xmlns:a16="http://schemas.microsoft.com/office/drawing/2014/main" id="{FA740837-B78B-43FB-BC18-4E11B73AAE71}"/>
              </a:ext>
            </a:extLst>
          </p:cNvPr>
          <p:cNvSpPr>
            <a:spLocks noGrp="1"/>
          </p:cNvSpPr>
          <p:nvPr>
            <p:ph idx="1"/>
          </p:nvPr>
        </p:nvSpPr>
        <p:spPr/>
        <p:txBody>
          <a:bodyPr>
            <a:normAutofit lnSpcReduction="10000"/>
          </a:bodyPr>
          <a:lstStyle/>
          <a:p>
            <a:r>
              <a:rPr lang="id-ID" dirty="0"/>
              <a:t>Pengelolaan Kas Umum Negara</a:t>
            </a:r>
            <a:r>
              <a:rPr lang="en-US" dirty="0"/>
              <a:t>:</a:t>
            </a:r>
          </a:p>
          <a:p>
            <a:pPr marL="0" indent="0">
              <a:buNone/>
            </a:pPr>
            <a:r>
              <a:rPr lang="id-ID" dirty="0"/>
              <a:t>Menteri Keuangan selaku BUN berwenang mengatur dan menyelenggarakan rekening pemerintah.</a:t>
            </a:r>
          </a:p>
          <a:p>
            <a:endParaRPr lang="id-ID" dirty="0"/>
          </a:p>
          <a:p>
            <a:r>
              <a:rPr lang="id-ID" dirty="0"/>
              <a:t>Pengelolaan Kas Umum Daerah</a:t>
            </a:r>
            <a:r>
              <a:rPr lang="en-US" dirty="0"/>
              <a:t>:</a:t>
            </a:r>
          </a:p>
          <a:p>
            <a:pPr marL="0" indent="0">
              <a:buNone/>
            </a:pPr>
            <a:r>
              <a:rPr lang="id-ID" dirty="0"/>
              <a:t>Pejabat Pengelola Keuangan Daerah membuka Rekening Kas Umum Daerah pada bank yang ditentukan oleh Gubernur/Bupati/Walikota.</a:t>
            </a:r>
          </a:p>
        </p:txBody>
      </p:sp>
    </p:spTree>
    <p:extLst>
      <p:ext uri="{BB962C8B-B14F-4D97-AF65-F5344CB8AC3E}">
        <p14:creationId xmlns:p14="http://schemas.microsoft.com/office/powerpoint/2010/main" val="30549975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43</TotalTime>
  <Words>1445</Words>
  <Application>Microsoft Office PowerPoint</Application>
  <PresentationFormat>Widescreen</PresentationFormat>
  <Paragraphs>112</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Corbel</vt:lpstr>
      <vt:lpstr>Paralaks</vt:lpstr>
      <vt:lpstr>Perbendaharaan Negara</vt:lpstr>
      <vt:lpstr>Pengertian Perbendaharaan Negara</vt:lpstr>
      <vt:lpstr>Ruang Lingkup Pejabat Perbendaharaan</vt:lpstr>
      <vt:lpstr>Azas Pelaksanaan Anggaran</vt:lpstr>
      <vt:lpstr>Pejabat Perbendaharaan Negara  (Pengguna Anggaran)</vt:lpstr>
      <vt:lpstr>Pejabat Perbendaharaan Negara  (Bendahara Umum Negara atau Daerah)</vt:lpstr>
      <vt:lpstr>Pejabat Perbendaharaan Negara (Bendahara Penerimaan dan Pengeluaran)</vt:lpstr>
      <vt:lpstr>Pelaksanaan APBN</vt:lpstr>
      <vt:lpstr>Pengelolaan Uang</vt:lpstr>
      <vt:lpstr>Pelaksanaan Penerimaan Negara/Daerah oleh Kementrian Negara/Lembaga/Satuan Kerja Perangkat Daerah</vt:lpstr>
      <vt:lpstr>PowerPoint Presentation</vt:lpstr>
      <vt:lpstr>Petunjuk Teknis Mekanisme Pembayaran dan Pelaksanaan APBN</vt:lpstr>
      <vt:lpstr>PowerPoint Presentation</vt:lpstr>
      <vt:lpstr>Pengelolaan Piutang dan Utang</vt:lpstr>
      <vt:lpstr>PowerPoint Presentation</vt:lpstr>
      <vt:lpstr>Pengelolaan Utang</vt:lpstr>
      <vt:lpstr>PowerPoint Presentation</vt:lpstr>
      <vt:lpstr>Pengelolaan Investasi dan Pengelolaan Barang milik Negara / Daerah</vt:lpstr>
      <vt:lpstr>PowerPoint Presentation</vt:lpstr>
      <vt:lpstr>Penyelenggaraan Tugas Pokok dan Fungsi Direktorat Jendral Perbendaharaan</vt:lpstr>
      <vt:lpstr>Pelaksanaan Kerja Operaional Direktorat Jendral Perbendaharaan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Perbendaharaan Negara</dc:title>
  <dc:creator>Nico</dc:creator>
  <cp:lastModifiedBy>organizer</cp:lastModifiedBy>
  <cp:revision>4</cp:revision>
  <dcterms:created xsi:type="dcterms:W3CDTF">2025-10-31T11:36:48Z</dcterms:created>
  <dcterms:modified xsi:type="dcterms:W3CDTF">2025-11-20T15:11:27Z</dcterms:modified>
</cp:coreProperties>
</file>