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5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6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52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6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8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5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23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5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8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4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Pensil berwarna di dalam pemegang pensil yang berada di atas tabel kayu">
            <a:extLst>
              <a:ext uri="{FF2B5EF4-FFF2-40B4-BE49-F238E27FC236}">
                <a16:creationId xmlns:a16="http://schemas.microsoft.com/office/drawing/2014/main" id="{97D1F4A4-1437-5410-8329-5EF1D04595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>
            <a:fillRect/>
          </a:stretch>
        </p:blipFill>
        <p:spPr>
          <a:xfrm>
            <a:off x="-97655" y="-14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12025B4-7337-735E-4DC9-E634D2011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20000"/>
                </a:schemeClr>
              </a:gs>
              <a:gs pos="26000">
                <a:schemeClr val="bg1">
                  <a:alpha val="7000"/>
                </a:schemeClr>
              </a:gs>
              <a:gs pos="100000">
                <a:schemeClr val="bg1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8D0AFFAE-6A44-4D13-A9E7-42BBBC0D0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0" y="978408"/>
            <a:ext cx="7311296" cy="3217766"/>
          </a:xfrm>
        </p:spPr>
        <p:txBody>
          <a:bodyPr anchor="t">
            <a:normAutofit/>
          </a:bodyPr>
          <a:lstStyle/>
          <a:p>
            <a:r>
              <a:rPr lang="en-US" sz="6600" dirty="0" err="1"/>
              <a:t>Jenis-Jenis</a:t>
            </a:r>
            <a:r>
              <a:rPr lang="en-US" sz="6600" dirty="0"/>
              <a:t> </a:t>
            </a:r>
            <a:r>
              <a:rPr lang="en-US" sz="6600" dirty="0" err="1"/>
              <a:t>bukti</a:t>
            </a:r>
            <a:r>
              <a:rPr lang="en-US" sz="6600" dirty="0"/>
              <a:t> dan </a:t>
            </a:r>
            <a:r>
              <a:rPr lang="en-US" sz="6600" dirty="0" err="1"/>
              <a:t>cara</a:t>
            </a:r>
            <a:r>
              <a:rPr lang="en-US" sz="6600" dirty="0"/>
              <a:t> </a:t>
            </a:r>
            <a:r>
              <a:rPr lang="en-US" sz="6600" dirty="0" err="1"/>
              <a:t>perolehannya</a:t>
            </a:r>
            <a:endParaRPr lang="id-ID" sz="6600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C4D8E2F2-92F5-4025-BAD3-9D21D16FF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09" y="4403324"/>
            <a:ext cx="7595382" cy="1702481"/>
          </a:xfrm>
        </p:spPr>
        <p:txBody>
          <a:bodyPr anchor="b">
            <a:normAutofit/>
          </a:bodyPr>
          <a:lstStyle/>
          <a:p>
            <a:r>
              <a:rPr lang="en-US" sz="2400" dirty="0"/>
              <a:t>Oleh 			: Nico Handy Christofer </a:t>
            </a:r>
            <a:r>
              <a:rPr lang="en-US" sz="2400" dirty="0" err="1"/>
              <a:t>Manullang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Nomor</a:t>
            </a:r>
            <a:r>
              <a:rPr lang="en-US" sz="2400" dirty="0"/>
              <a:t> </a:t>
            </a:r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Mhs</a:t>
            </a:r>
            <a:r>
              <a:rPr lang="en-US" sz="2400" dirty="0"/>
              <a:t>	: 2024340350017</a:t>
            </a:r>
          </a:p>
          <a:p>
            <a:r>
              <a:rPr lang="en-US" sz="2400" dirty="0"/>
              <a:t>Dosen </a:t>
            </a:r>
            <a:r>
              <a:rPr lang="en-US" sz="2400" dirty="0" err="1"/>
              <a:t>Pengampu</a:t>
            </a:r>
            <a:r>
              <a:rPr lang="en-US" sz="2400" dirty="0"/>
              <a:t>	: Drs. Suyadi, Ak., </a:t>
            </a:r>
            <a:r>
              <a:rPr lang="en-US" sz="2400" dirty="0" err="1"/>
              <a:t>M.Com</a:t>
            </a:r>
            <a:endParaRPr lang="id-ID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0CDACD-D191-E642-F686-FCB54B7E5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4695702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031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55B85C8-74DF-4DB8-8F56-11889C75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Lisan (Oral </a:t>
            </a:r>
            <a:r>
              <a:rPr lang="id-ID" dirty="0" err="1"/>
              <a:t>Evidence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2E4AFAB-FF21-4561-8E01-F5462B89B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Definisi: Bukti yang diperoleh melalui wawancara atau percakapan dengan personil klien.</a:t>
            </a:r>
            <a:endParaRPr lang="en-US" sz="2800" dirty="0"/>
          </a:p>
          <a:p>
            <a:r>
              <a:rPr lang="id-ID" sz="2800" dirty="0"/>
              <a:t>Cara Perolehan: </a:t>
            </a:r>
            <a:endParaRPr lang="en-US" sz="2800" dirty="0"/>
          </a:p>
          <a:p>
            <a:pPr>
              <a:buFontTx/>
              <a:buChar char="-"/>
            </a:pPr>
            <a:r>
              <a:rPr lang="id-ID" sz="2800" dirty="0"/>
              <a:t>Melakukan wawancara</a:t>
            </a:r>
            <a:endParaRPr lang="en-US" sz="2800" dirty="0"/>
          </a:p>
          <a:p>
            <a:pPr>
              <a:buFontTx/>
              <a:buChar char="-"/>
            </a:pPr>
            <a:r>
              <a:rPr lang="id-ID" sz="2800" dirty="0"/>
              <a:t>Diskusi</a:t>
            </a:r>
            <a:endParaRPr lang="en-US" sz="2800" dirty="0"/>
          </a:p>
          <a:p>
            <a:pPr>
              <a:buFontTx/>
              <a:buChar char="-"/>
            </a:pPr>
            <a:r>
              <a:rPr lang="id-ID" sz="2800" dirty="0"/>
              <a:t>rapat dengan manajemen</a:t>
            </a:r>
            <a:r>
              <a:rPr lang="en-US" sz="2800" dirty="0"/>
              <a:t>, </a:t>
            </a:r>
            <a:r>
              <a:rPr lang="id-ID" sz="2800" dirty="0"/>
              <a:t>karyawan, atau pihak terkait.</a:t>
            </a:r>
          </a:p>
        </p:txBody>
      </p:sp>
    </p:spTree>
    <p:extLst>
      <p:ext uri="{BB962C8B-B14F-4D97-AF65-F5344CB8AC3E}">
        <p14:creationId xmlns:p14="http://schemas.microsoft.com/office/powerpoint/2010/main" val="3081138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42A1FE8-29EA-4317-9C2F-6D12D655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Analitis (</a:t>
            </a:r>
            <a:r>
              <a:rPr lang="id-ID" dirty="0" err="1"/>
              <a:t>Analytical</a:t>
            </a:r>
            <a:r>
              <a:rPr lang="id-ID" dirty="0"/>
              <a:t> </a:t>
            </a:r>
            <a:r>
              <a:rPr lang="id-ID" dirty="0" err="1"/>
              <a:t>Evidence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7A1899C-3874-4E52-9FF0-6FD260FB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Definisi: Bukti yang diperoleh melalui analisis rasio, </a:t>
            </a:r>
            <a:r>
              <a:rPr lang="id-ID" sz="3600" dirty="0" err="1"/>
              <a:t>trend</a:t>
            </a:r>
            <a:r>
              <a:rPr lang="id-ID" sz="3600" dirty="0"/>
              <a:t>, dan perbandingan.</a:t>
            </a:r>
            <a:endParaRPr lang="en-US" sz="3600" dirty="0"/>
          </a:p>
          <a:p>
            <a:r>
              <a:rPr lang="id-ID" sz="3600" dirty="0"/>
              <a:t>Cara Perolehan: Membandingkan data keuangan dengan periode sebelumnya, </a:t>
            </a:r>
            <a:r>
              <a:rPr lang="id-ID" sz="3600" dirty="0" err="1"/>
              <a:t>budget</a:t>
            </a:r>
            <a:r>
              <a:rPr lang="id-ID" sz="3600" dirty="0"/>
              <a:t>, atau industri.</a:t>
            </a:r>
          </a:p>
        </p:txBody>
      </p:sp>
    </p:spTree>
    <p:extLst>
      <p:ext uri="{BB962C8B-B14F-4D97-AF65-F5344CB8AC3E}">
        <p14:creationId xmlns:p14="http://schemas.microsoft.com/office/powerpoint/2010/main" val="111194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544B728-198A-4C17-A2F3-8009B63B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Bukti dari Spesialis (Evidence From Specialist)</a:t>
            </a:r>
            <a:br>
              <a:rPr lang="it-IT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C84CF039-6872-4E5A-AF08-991FE4164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Definisi: Bukti yang diperoleh dari ahli di luar audit, seperti </a:t>
            </a:r>
            <a:r>
              <a:rPr lang="id-ID" sz="3600" dirty="0" err="1"/>
              <a:t>appraisal</a:t>
            </a:r>
            <a:r>
              <a:rPr lang="id-ID" sz="3600" dirty="0"/>
              <a:t>, aktuaris, atau insinyur.</a:t>
            </a:r>
            <a:endParaRPr lang="en-US" sz="3600" dirty="0"/>
          </a:p>
          <a:p>
            <a:r>
              <a:rPr lang="id-ID" sz="3600" dirty="0"/>
              <a:t>Cara Perolehan: Menggunakan laporan atau pendapat dari spesialis yang independen.</a:t>
            </a:r>
          </a:p>
        </p:txBody>
      </p:sp>
    </p:spTree>
    <p:extLst>
      <p:ext uri="{BB962C8B-B14F-4D97-AF65-F5344CB8AC3E}">
        <p14:creationId xmlns:p14="http://schemas.microsoft.com/office/powerpoint/2010/main" val="872236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4092E4C-74DC-4582-9B80-412E73031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Elektronik (Electronic </a:t>
            </a:r>
            <a:r>
              <a:rPr lang="id-ID" dirty="0" err="1"/>
              <a:t>Evidence</a:t>
            </a:r>
            <a:r>
              <a:rPr lang="id-ID" dirty="0"/>
              <a:t>)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4B3CB49-78A3-4D9E-9847-6D99A5DDE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Definisi: Bukti yang berasal dari sistem elektronik atau digital.</a:t>
            </a:r>
            <a:endParaRPr lang="en-US" sz="3600" dirty="0"/>
          </a:p>
          <a:p>
            <a:r>
              <a:rPr lang="id-ID" sz="3600" dirty="0"/>
              <a:t>Cara Perolehan: Memeriksa log sistem, </a:t>
            </a:r>
            <a:r>
              <a:rPr lang="id-ID" sz="3600" dirty="0" err="1"/>
              <a:t>database</a:t>
            </a:r>
            <a:r>
              <a:rPr lang="id-ID" sz="3600" dirty="0"/>
              <a:t>, email, atau catatan elektronik lainnya.</a:t>
            </a:r>
          </a:p>
        </p:txBody>
      </p:sp>
    </p:spTree>
    <p:extLst>
      <p:ext uri="{BB962C8B-B14F-4D97-AF65-F5344CB8AC3E}">
        <p14:creationId xmlns:p14="http://schemas.microsoft.com/office/powerpoint/2010/main" val="3260947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587C415-7206-4109-9735-B0B697E7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Bukti Audit</a:t>
            </a: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57D7EE7-D0E8-455D-9F24-6E74BF0A8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Bukti Audit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informasi</a:t>
            </a:r>
            <a:r>
              <a:rPr lang="en-US" sz="3600" dirty="0"/>
              <a:t> yang </a:t>
            </a:r>
            <a:r>
              <a:rPr lang="en-US" sz="3600" dirty="0" err="1"/>
              <a:t>digunakan</a:t>
            </a:r>
            <a:r>
              <a:rPr lang="en-US" sz="3600" dirty="0"/>
              <a:t> oleh auditor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mendukung</a:t>
            </a:r>
            <a:r>
              <a:rPr lang="en-US" sz="3600" dirty="0"/>
              <a:t> </a:t>
            </a:r>
            <a:r>
              <a:rPr lang="en-US" sz="3600" dirty="0" err="1"/>
              <a:t>pendapatnya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en-US" sz="3600" dirty="0"/>
              <a:t> </a:t>
            </a:r>
            <a:r>
              <a:rPr lang="en-US" sz="3600" dirty="0" err="1"/>
              <a:t>laporan</a:t>
            </a:r>
            <a:r>
              <a:rPr lang="en-US" sz="3600" dirty="0"/>
              <a:t> </a:t>
            </a:r>
            <a:r>
              <a:rPr lang="en-US" sz="3600" dirty="0" err="1"/>
              <a:t>keuangan</a:t>
            </a:r>
            <a:r>
              <a:rPr lang="en-US" sz="3600" dirty="0"/>
              <a:t>. Bukti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harus</a:t>
            </a:r>
            <a:r>
              <a:rPr lang="en-US" sz="3600" dirty="0"/>
              <a:t> </a:t>
            </a:r>
            <a:r>
              <a:rPr lang="en-US" sz="3600" dirty="0" err="1"/>
              <a:t>mencakup</a:t>
            </a:r>
            <a:r>
              <a:rPr lang="en-US" sz="3600" dirty="0"/>
              <a:t> </a:t>
            </a:r>
            <a:r>
              <a:rPr lang="en-US" sz="3600" dirty="0" err="1"/>
              <a:t>memadai</a:t>
            </a:r>
            <a:r>
              <a:rPr lang="en-US" sz="3600" dirty="0"/>
              <a:t> (sufficient) dan </a:t>
            </a:r>
            <a:r>
              <a:rPr lang="en-US" sz="3600" dirty="0" err="1"/>
              <a:t>sesuai</a:t>
            </a:r>
            <a:r>
              <a:rPr lang="en-US" sz="3600" dirty="0"/>
              <a:t> (appropriate) </a:t>
            </a:r>
            <a:r>
              <a:rPr lang="en-US" sz="3600" dirty="0" err="1"/>
              <a:t>isi</a:t>
            </a:r>
            <a:r>
              <a:rPr lang="en-US" sz="3600" dirty="0"/>
              <a:t> </a:t>
            </a:r>
            <a:r>
              <a:rPr lang="en-US" sz="3600" dirty="0" err="1"/>
              <a:t>perhitungan</a:t>
            </a:r>
            <a:r>
              <a:rPr lang="en-US" sz="3600" dirty="0"/>
              <a:t> </a:t>
            </a:r>
            <a:r>
              <a:rPr lang="en-US" sz="3600" dirty="0" err="1"/>
              <a:t>laporan</a:t>
            </a:r>
            <a:r>
              <a:rPr lang="en-US" sz="3600" dirty="0"/>
              <a:t> </a:t>
            </a:r>
            <a:r>
              <a:rPr lang="en-US" sz="3600" dirty="0" err="1"/>
              <a:t>keuangan</a:t>
            </a:r>
            <a:r>
              <a:rPr lang="en-US" sz="3600" dirty="0"/>
              <a:t>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801501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E6052B6-D31C-4A36-8DF5-84C8025FA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Audit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AC1415D-2541-4FAC-9626-2E48203CE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Keyakinan</a:t>
            </a:r>
            <a:r>
              <a:rPr lang="en-US" sz="3600" dirty="0"/>
              <a:t> yang </a:t>
            </a:r>
            <a:r>
              <a:rPr lang="en-US" sz="3600" dirty="0" err="1"/>
              <a:t>memadai</a:t>
            </a:r>
            <a:r>
              <a:rPr lang="en-US" sz="3600" dirty="0"/>
              <a:t> </a:t>
            </a:r>
            <a:r>
              <a:rPr lang="en-US" sz="3600" dirty="0" err="1"/>
              <a:t>bagi</a:t>
            </a:r>
            <a:r>
              <a:rPr lang="en-US" sz="3600" dirty="0"/>
              <a:t> </a:t>
            </a:r>
            <a:r>
              <a:rPr lang="en-US" sz="3600" dirty="0" err="1"/>
              <a:t>pengguna</a:t>
            </a:r>
            <a:r>
              <a:rPr lang="en-US" sz="3600" dirty="0"/>
              <a:t> </a:t>
            </a:r>
            <a:r>
              <a:rPr lang="en-US" sz="3600" dirty="0" err="1"/>
              <a:t>laporan</a:t>
            </a:r>
            <a:r>
              <a:rPr lang="en-US" sz="3600" dirty="0"/>
              <a:t>’</a:t>
            </a:r>
          </a:p>
          <a:p>
            <a:r>
              <a:rPr lang="en-US" sz="3600" dirty="0" err="1"/>
              <a:t>Pertanggung</a:t>
            </a:r>
            <a:r>
              <a:rPr lang="en-US" sz="3600" dirty="0"/>
              <a:t> </a:t>
            </a:r>
            <a:r>
              <a:rPr lang="en-US" sz="3600" dirty="0" err="1"/>
              <a:t>jawaban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endParaRPr lang="en-US" sz="3600" dirty="0"/>
          </a:p>
          <a:p>
            <a:r>
              <a:rPr lang="en-US" sz="3600" dirty="0" err="1"/>
              <a:t>Memenuhi</a:t>
            </a:r>
            <a:r>
              <a:rPr lang="en-US" sz="3600" dirty="0"/>
              <a:t> </a:t>
            </a:r>
            <a:r>
              <a:rPr lang="en-US" sz="3600" dirty="0" err="1"/>
              <a:t>standar</a:t>
            </a:r>
            <a:r>
              <a:rPr lang="en-US" sz="3600" dirty="0"/>
              <a:t> professional</a:t>
            </a:r>
          </a:p>
          <a:p>
            <a:r>
              <a:rPr lang="en-US" sz="3600" dirty="0"/>
              <a:t>Dasar </a:t>
            </a:r>
            <a:r>
              <a:rPr lang="en-US" sz="3600" dirty="0" err="1"/>
              <a:t>pembetukan</a:t>
            </a:r>
            <a:r>
              <a:rPr lang="en-US" sz="3600" dirty="0"/>
              <a:t> </a:t>
            </a:r>
            <a:r>
              <a:rPr lang="en-US" sz="3600" dirty="0" err="1"/>
              <a:t>opini</a:t>
            </a:r>
            <a:r>
              <a:rPr lang="en-US" sz="3600" dirty="0"/>
              <a:t> audit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957646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3172E79-AE3E-45FE-8998-1514EC1E0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audit dan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perolehan</a:t>
            </a: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548B382-A95A-471E-8B8E-8C2B9DA2B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audit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Fisik</a:t>
            </a:r>
            <a:r>
              <a:rPr lang="en-US" dirty="0"/>
              <a:t> (physical Evidence)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Dokumenter</a:t>
            </a:r>
            <a:r>
              <a:rPr lang="en-US" dirty="0"/>
              <a:t> (Documentary Evidence)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Pengakuan</a:t>
            </a:r>
            <a:r>
              <a:rPr lang="en-US" dirty="0"/>
              <a:t> (Confirmation Evidence)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Perhitungan</a:t>
            </a:r>
            <a:r>
              <a:rPr lang="en-US" dirty="0"/>
              <a:t> (Computational Evidence)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Lisan</a:t>
            </a:r>
            <a:r>
              <a:rPr lang="en-US" dirty="0"/>
              <a:t> (Oral Evidence)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Analitis</a:t>
            </a:r>
            <a:r>
              <a:rPr lang="en-US" dirty="0"/>
              <a:t> (Analytical Evidence)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Spesialis</a:t>
            </a:r>
            <a:r>
              <a:rPr lang="en-US" dirty="0"/>
              <a:t> (Evidence From Specialist)</a:t>
            </a:r>
          </a:p>
          <a:p>
            <a:pPr marL="342900" indent="-342900">
              <a:buAutoNum type="arabicPeriod"/>
            </a:pPr>
            <a:r>
              <a:rPr lang="en-US" dirty="0"/>
              <a:t>Bukti </a:t>
            </a:r>
            <a:r>
              <a:rPr lang="en-US" dirty="0" err="1"/>
              <a:t>Elektronik</a:t>
            </a:r>
            <a:r>
              <a:rPr lang="en-US" dirty="0"/>
              <a:t> (Electronic Evidence)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80354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4720C5F-A263-476D-A851-F7086C1AB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Fisik (</a:t>
            </a:r>
            <a:r>
              <a:rPr lang="id-ID" dirty="0" err="1"/>
              <a:t>physical</a:t>
            </a:r>
            <a:r>
              <a:rPr lang="id-ID" dirty="0"/>
              <a:t> </a:t>
            </a:r>
            <a:r>
              <a:rPr lang="id-ID" dirty="0" err="1"/>
              <a:t>Evidence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9E09235-5C45-4D6B-95CE-AB9261D71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Bukti Fisik (</a:t>
            </a:r>
            <a:r>
              <a:rPr lang="id-ID" sz="2800" dirty="0" err="1"/>
              <a:t>Physical</a:t>
            </a:r>
            <a:r>
              <a:rPr lang="id-ID" sz="2800" dirty="0"/>
              <a:t> </a:t>
            </a:r>
            <a:r>
              <a:rPr lang="id-ID" sz="2800" dirty="0" err="1"/>
              <a:t>Evidence</a:t>
            </a:r>
            <a:r>
              <a:rPr lang="id-ID" sz="2800" dirty="0"/>
              <a:t>)Definisi: Bukti yang diperoleh melalui pemeriksaan langsung terhadap aset berwujud.</a:t>
            </a:r>
            <a:endParaRPr lang="en-US" sz="2800" dirty="0"/>
          </a:p>
          <a:p>
            <a:r>
              <a:rPr lang="id-ID" sz="2800" dirty="0"/>
              <a:t>Cara Perolehan: </a:t>
            </a:r>
            <a:endParaRPr lang="en-US" sz="2800" dirty="0"/>
          </a:p>
          <a:p>
            <a:pPr>
              <a:buFontTx/>
              <a:buChar char="-"/>
            </a:pPr>
            <a:r>
              <a:rPr lang="id-ID" sz="2800" dirty="0"/>
              <a:t>Inspeksi fisik</a:t>
            </a:r>
            <a:endParaRPr lang="en-US" sz="2800" dirty="0"/>
          </a:p>
          <a:p>
            <a:pPr>
              <a:buFontTx/>
              <a:buChar char="-"/>
            </a:pPr>
            <a:r>
              <a:rPr lang="id-ID" sz="2800" dirty="0"/>
              <a:t>Penghitungan</a:t>
            </a:r>
            <a:endParaRPr lang="en-US" sz="2800" dirty="0"/>
          </a:p>
          <a:p>
            <a:pPr>
              <a:buFontTx/>
              <a:buChar char="-"/>
            </a:pPr>
            <a:r>
              <a:rPr lang="id-ID" sz="2800" dirty="0"/>
              <a:t>pengamatan.</a:t>
            </a:r>
          </a:p>
        </p:txBody>
      </p:sp>
    </p:spTree>
    <p:extLst>
      <p:ext uri="{BB962C8B-B14F-4D97-AF65-F5344CB8AC3E}">
        <p14:creationId xmlns:p14="http://schemas.microsoft.com/office/powerpoint/2010/main" val="376423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0429370-7BBC-4846-8380-0C689ED8D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Dokumenter (</a:t>
            </a:r>
            <a:r>
              <a:rPr lang="id-ID" dirty="0" err="1"/>
              <a:t>Documentary</a:t>
            </a:r>
            <a:r>
              <a:rPr lang="id-ID" dirty="0"/>
              <a:t> </a:t>
            </a:r>
            <a:r>
              <a:rPr lang="id-ID" dirty="0" err="1"/>
              <a:t>Evidence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5F9EC88-2F15-4452-A492-1B7765BBA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Bukti Dokumenter (</a:t>
            </a:r>
            <a:r>
              <a:rPr lang="id-ID" sz="2400" dirty="0" err="1"/>
              <a:t>Documentary</a:t>
            </a:r>
            <a:r>
              <a:rPr lang="id-ID" sz="2400" dirty="0"/>
              <a:t> </a:t>
            </a:r>
            <a:r>
              <a:rPr lang="id-ID" sz="2400" dirty="0" err="1"/>
              <a:t>Evidence</a:t>
            </a:r>
            <a:r>
              <a:rPr lang="id-ID" sz="2400" dirty="0"/>
              <a:t>)Definisi: Bukti berupa dokumen yang mendukung transaksi atau kejadian.</a:t>
            </a:r>
            <a:endParaRPr lang="en-US" sz="2400" dirty="0"/>
          </a:p>
          <a:p>
            <a:r>
              <a:rPr lang="id-ID" sz="2400" dirty="0"/>
              <a:t>Cara Perolehan: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-   </a:t>
            </a:r>
            <a:r>
              <a:rPr lang="id-ID" sz="2400" dirty="0"/>
              <a:t>Memeriksa dokumen sumber seperti faktur</a:t>
            </a:r>
            <a:endParaRPr lang="en-US" sz="2400" dirty="0"/>
          </a:p>
          <a:p>
            <a:pPr>
              <a:buFontTx/>
              <a:buChar char="-"/>
            </a:pPr>
            <a:r>
              <a:rPr lang="id-ID" sz="2400" dirty="0"/>
              <a:t>Kontrak</a:t>
            </a:r>
            <a:endParaRPr lang="en-US" sz="2400" dirty="0"/>
          </a:p>
          <a:p>
            <a:pPr>
              <a:buFontTx/>
              <a:buChar char="-"/>
            </a:pPr>
            <a:r>
              <a:rPr lang="id-ID" sz="2400" dirty="0"/>
              <a:t>laporan bank</a:t>
            </a:r>
            <a:endParaRPr lang="en-US" sz="2400" dirty="0"/>
          </a:p>
          <a:p>
            <a:pPr>
              <a:buFontTx/>
              <a:buChar char="-"/>
            </a:pPr>
            <a:r>
              <a:rPr lang="id-ID" sz="2400" dirty="0"/>
              <a:t>Nota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483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5E480E4-C8EB-4478-BC01-6CF895CD6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Jeni</a:t>
            </a:r>
            <a:r>
              <a:rPr lang="en-US" dirty="0"/>
              <a:t>s d</a:t>
            </a:r>
            <a:r>
              <a:rPr lang="id-ID" dirty="0" err="1"/>
              <a:t>okumen</a:t>
            </a:r>
            <a:r>
              <a:rPr lang="id-ID" dirty="0"/>
              <a:t>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6F9A749-EF82-463D-B9CF-9F077AC10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Dokumen internal: Dibuat dan disimpan di dalam organisasi, seperti faktur penjualan internal. </a:t>
            </a:r>
            <a:endParaRPr lang="en-US" sz="2800" dirty="0"/>
          </a:p>
          <a:p>
            <a:r>
              <a:rPr lang="id-ID" sz="2800" dirty="0"/>
              <a:t>Dokumen eksternal: Diperoleh dari pihak luar, seperti faktur dari </a:t>
            </a:r>
            <a:r>
              <a:rPr lang="id-ID" sz="2800" dirty="0" err="1"/>
              <a:t>supplier</a:t>
            </a:r>
            <a:r>
              <a:rPr lang="id-ID" sz="2800" dirty="0"/>
              <a:t> atau konfirmasi bank.</a:t>
            </a:r>
            <a:endParaRPr lang="en-US" sz="2800" dirty="0"/>
          </a:p>
          <a:p>
            <a:pPr marL="0" indent="0">
              <a:buNone/>
            </a:pPr>
            <a:r>
              <a:rPr lang="id-ID" sz="2800" dirty="0"/>
              <a:t>Contoh: Memeriksa faktur pembelian untuk memverifikasi transaksi pembelian.</a:t>
            </a:r>
          </a:p>
        </p:txBody>
      </p:sp>
    </p:spTree>
    <p:extLst>
      <p:ext uri="{BB962C8B-B14F-4D97-AF65-F5344CB8AC3E}">
        <p14:creationId xmlns:p14="http://schemas.microsoft.com/office/powerpoint/2010/main" val="4084292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23B876A-4264-4441-865B-6AB9CE75A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Pengakuan (</a:t>
            </a:r>
            <a:r>
              <a:rPr lang="id-ID" dirty="0" err="1"/>
              <a:t>Confirmation</a:t>
            </a:r>
            <a:r>
              <a:rPr lang="id-ID" dirty="0"/>
              <a:t> </a:t>
            </a:r>
            <a:r>
              <a:rPr lang="id-ID" dirty="0" err="1"/>
              <a:t>Evidence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B4E68C0-1B77-4B1D-81ED-F8902F68A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Definisi: Bukti yang diperoleh melalui konfirmasi langsung dari pihak ketiga yang independen.</a:t>
            </a:r>
            <a:endParaRPr lang="en-US" sz="2400" dirty="0"/>
          </a:p>
          <a:p>
            <a:r>
              <a:rPr lang="id-ID" sz="2400" dirty="0"/>
              <a:t>Cara Perolehan: Mengirimkan surat konfirmasi kepada pihak ketiga seperti</a:t>
            </a:r>
            <a:r>
              <a:rPr lang="en-US" sz="2400" dirty="0"/>
              <a:t>:</a:t>
            </a:r>
            <a:r>
              <a:rPr lang="id-ID" sz="2400" dirty="0"/>
              <a:t> </a:t>
            </a:r>
            <a:endParaRPr lang="en-US" sz="2400" dirty="0"/>
          </a:p>
          <a:p>
            <a:pPr>
              <a:buFontTx/>
              <a:buChar char="-"/>
            </a:pPr>
            <a:r>
              <a:rPr lang="id-ID" sz="2400" dirty="0"/>
              <a:t>Bank</a:t>
            </a:r>
            <a:endParaRPr lang="en-US" sz="2400" dirty="0"/>
          </a:p>
          <a:p>
            <a:pPr>
              <a:buFontTx/>
              <a:buChar char="-"/>
            </a:pPr>
            <a:r>
              <a:rPr lang="id-ID" sz="2400" dirty="0"/>
              <a:t>Pelanggan</a:t>
            </a:r>
            <a:endParaRPr lang="en-US" sz="2400" dirty="0"/>
          </a:p>
          <a:p>
            <a:pPr>
              <a:buFontTx/>
              <a:buChar char="-"/>
            </a:pPr>
            <a:r>
              <a:rPr lang="id-ID" sz="2400" dirty="0" err="1"/>
              <a:t>supplier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41633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E33299B-2BAF-4B3D-9633-3E08C2727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Bukti Perhitungan (</a:t>
            </a:r>
            <a:r>
              <a:rPr lang="id-ID" dirty="0" err="1"/>
              <a:t>Computational</a:t>
            </a:r>
            <a:r>
              <a:rPr lang="id-ID" dirty="0"/>
              <a:t> </a:t>
            </a:r>
            <a:r>
              <a:rPr lang="id-ID" dirty="0" err="1"/>
              <a:t>Evidence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0483B67-D63F-4ACB-ABEB-5E156BD37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Definisi: Bukti yang diperoleh melalui perhitungan ulang oleh auditor</a:t>
            </a:r>
            <a:endParaRPr lang="en-US" sz="3200" dirty="0"/>
          </a:p>
          <a:p>
            <a:r>
              <a:rPr lang="id-ID" sz="3200" dirty="0"/>
              <a:t>Cara Perolehan: Melakukan penghitungan ulang terhadap perhitungan yang dilak</a:t>
            </a:r>
            <a:r>
              <a:rPr lang="en-US" sz="3200" dirty="0" err="1"/>
              <a:t>ukan</a:t>
            </a:r>
            <a:r>
              <a:rPr lang="id-ID" sz="3200" dirty="0"/>
              <a:t> oleh klien.</a:t>
            </a:r>
          </a:p>
        </p:txBody>
      </p:sp>
    </p:spTree>
    <p:extLst>
      <p:ext uri="{BB962C8B-B14F-4D97-AF65-F5344CB8AC3E}">
        <p14:creationId xmlns:p14="http://schemas.microsoft.com/office/powerpoint/2010/main" val="426592784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478</Words>
  <Application>Microsoft Office PowerPoint</Application>
  <PresentationFormat>Widescreen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Bierstadt</vt:lpstr>
      <vt:lpstr>Neue Haas Grotesk Text Pro</vt:lpstr>
      <vt:lpstr>GestaltVTI</vt:lpstr>
      <vt:lpstr>Jenis-Jenis bukti dan cara perolehannya</vt:lpstr>
      <vt:lpstr>Definisi Bukti Audit</vt:lpstr>
      <vt:lpstr>Mengapa bukti Audit sangat Penting</vt:lpstr>
      <vt:lpstr>Jenis-jenis bukti audit dan cara perolehan</vt:lpstr>
      <vt:lpstr>Bukti Fisik (physical Evidence) </vt:lpstr>
      <vt:lpstr>Bukti Dokumenter (Documentary Evidence) </vt:lpstr>
      <vt:lpstr>Jenis dokumen </vt:lpstr>
      <vt:lpstr>Bukti Pengakuan (Confirmation Evidence) </vt:lpstr>
      <vt:lpstr>Bukti Perhitungan (Computational Evidence) </vt:lpstr>
      <vt:lpstr>Bukti Lisan (Oral Evidence) </vt:lpstr>
      <vt:lpstr>Bukti Analitis (Analytical Evidence) </vt:lpstr>
      <vt:lpstr>Bukti dari Spesialis (Evidence From Specialist) </vt:lpstr>
      <vt:lpstr>Bukti Elektronik (Electronic Evidence)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bukti dan cara perolehannya</dc:title>
  <dc:creator>Nico</dc:creator>
  <cp:lastModifiedBy>organizer</cp:lastModifiedBy>
  <cp:revision>7</cp:revision>
  <dcterms:created xsi:type="dcterms:W3CDTF">2025-11-15T09:53:49Z</dcterms:created>
  <dcterms:modified xsi:type="dcterms:W3CDTF">2025-11-15T13:38:50Z</dcterms:modified>
</cp:coreProperties>
</file>