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348" r:id="rId5"/>
    <p:sldId id="336" r:id="rId6"/>
    <p:sldId id="338" r:id="rId7"/>
    <p:sldId id="339" r:id="rId8"/>
    <p:sldId id="350" r:id="rId9"/>
    <p:sldId id="351" r:id="rId10"/>
    <p:sldId id="349" r:id="rId11"/>
    <p:sldId id="354" r:id="rId12"/>
    <p:sldId id="355" r:id="rId13"/>
    <p:sldId id="3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94" autoAdjust="0"/>
  </p:normalViewPr>
  <p:slideViewPr>
    <p:cSldViewPr snapToGrid="0">
      <p:cViewPr varScale="1">
        <p:scale>
          <a:sx n="82" d="100"/>
          <a:sy n="82" d="100"/>
        </p:scale>
        <p:origin x="720" y="67"/>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11/20/2025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DD2E-5E90-D9C1-E22C-C60212AA32C3}"/>
              </a:ext>
            </a:extLst>
          </p:cNvPr>
          <p:cNvSpPr>
            <a:spLocks noGrp="1"/>
          </p:cNvSpPr>
          <p:nvPr>
            <p:ph type="ctrTitle"/>
          </p:nvPr>
        </p:nvSpPr>
        <p:spPr>
          <a:xfrm>
            <a:off x="5691673" y="1875453"/>
            <a:ext cx="6195528" cy="3200400"/>
          </a:xfrm>
        </p:spPr>
        <p:txBody>
          <a:bodyPr>
            <a:normAutofit fontScale="90000"/>
          </a:bodyPr>
          <a:lstStyle/>
          <a:p>
            <a:pPr algn="ctr"/>
            <a:br>
              <a:rPr lang="en-US" dirty="0"/>
            </a:br>
            <a:br>
              <a:rPr lang="en-US" dirty="0"/>
            </a:br>
            <a:r>
              <a:rPr lang="en-US" sz="3100" dirty="0"/>
              <a:t>Teknik dan </a:t>
            </a:r>
            <a:r>
              <a:rPr lang="en-US" sz="3100" dirty="0" err="1"/>
              <a:t>prosedure</a:t>
            </a:r>
            <a:r>
              <a:rPr lang="en-US" sz="3100" dirty="0"/>
              <a:t> </a:t>
            </a:r>
            <a:r>
              <a:rPr lang="en-US" sz="3100" dirty="0" err="1"/>
              <a:t>pemeriksaan</a:t>
            </a:r>
            <a:r>
              <a:rPr lang="en-US" sz="3100" dirty="0"/>
              <a:t> </a:t>
            </a:r>
            <a:r>
              <a:rPr lang="en-US" sz="3100" dirty="0" err="1"/>
              <a:t>akuntansi</a:t>
            </a:r>
            <a:br>
              <a:rPr lang="en-US" dirty="0"/>
            </a:br>
            <a:br>
              <a:rPr lang="en-US" dirty="0"/>
            </a:br>
            <a:br>
              <a:rPr lang="en-US" dirty="0"/>
            </a:br>
            <a:r>
              <a:rPr lang="en-US" sz="2200" dirty="0" err="1"/>
              <a:t>kensi</a:t>
            </a:r>
            <a:r>
              <a:rPr lang="en-US" sz="2200" dirty="0"/>
              <a:t> Susilowati</a:t>
            </a:r>
            <a:br>
              <a:rPr lang="en-US" sz="2200" dirty="0"/>
            </a:br>
            <a:r>
              <a:rPr lang="en-US" sz="2200" dirty="0" err="1"/>
              <a:t>Nomor</a:t>
            </a:r>
            <a:r>
              <a:rPr lang="en-US" sz="2200" dirty="0"/>
              <a:t> </a:t>
            </a:r>
            <a:r>
              <a:rPr lang="en-US" sz="2200" dirty="0" err="1"/>
              <a:t>pokok</a:t>
            </a:r>
            <a:r>
              <a:rPr lang="en-US" sz="2200" dirty="0"/>
              <a:t> </a:t>
            </a:r>
            <a:r>
              <a:rPr lang="en-US" sz="2200" dirty="0" err="1"/>
              <a:t>mhs</a:t>
            </a:r>
            <a:r>
              <a:rPr lang="en-US" sz="2200" dirty="0"/>
              <a:t> : </a:t>
            </a:r>
            <a:br>
              <a:rPr lang="en-US" sz="2200" dirty="0"/>
            </a:br>
            <a:r>
              <a:rPr lang="en-US" sz="2200" dirty="0"/>
              <a:t>Dosen </a:t>
            </a:r>
            <a:r>
              <a:rPr lang="en-US" sz="2200" dirty="0" err="1"/>
              <a:t>Pengampu</a:t>
            </a:r>
            <a:r>
              <a:rPr lang="en-US" sz="2200" dirty="0"/>
              <a:t> : Drs. Suyadi, </a:t>
            </a:r>
            <a:r>
              <a:rPr lang="en-US" sz="2200" dirty="0" err="1"/>
              <a:t>ak</a:t>
            </a:r>
            <a:r>
              <a:rPr lang="en-US" sz="2200" dirty="0"/>
              <a:t>., m.com</a:t>
            </a:r>
            <a:br>
              <a:rPr lang="en-US" dirty="0"/>
            </a:br>
            <a:br>
              <a:rPr lang="en-US" dirty="0"/>
            </a:br>
            <a:br>
              <a:rPr lang="en-US" dirty="0"/>
            </a:br>
            <a:endParaRPr lang="en-ID" dirty="0"/>
          </a:p>
        </p:txBody>
      </p:sp>
    </p:spTree>
    <p:extLst>
      <p:ext uri="{BB962C8B-B14F-4D97-AF65-F5344CB8AC3E}">
        <p14:creationId xmlns:p14="http://schemas.microsoft.com/office/powerpoint/2010/main" val="103124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A4F723-FA69-4317-9861-BD4B8F2BA2CA}"/>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
        <p:nvSpPr>
          <p:cNvPr id="6" name="Rectangle 1">
            <a:extLst>
              <a:ext uri="{FF2B5EF4-FFF2-40B4-BE49-F238E27FC236}">
                <a16:creationId xmlns:a16="http://schemas.microsoft.com/office/drawing/2014/main" id="{6EA80570-D2D9-4314-9AE7-32D1BD6ECC63}"/>
              </a:ext>
            </a:extLst>
          </p:cNvPr>
          <p:cNvSpPr>
            <a:spLocks noGrp="1" noChangeArrowheads="1"/>
          </p:cNvSpPr>
          <p:nvPr>
            <p:ph type="title"/>
          </p:nvPr>
        </p:nvSpPr>
        <p:spPr bwMode="auto">
          <a:xfrm>
            <a:off x="365125" y="400869"/>
            <a:ext cx="11648684" cy="63032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cap="none" dirty="0">
                <a:solidFill>
                  <a:srgbClr val="0A0A0A"/>
                </a:solidFill>
                <a:latin typeface="Franklin Gothic Book" panose="020B0503020102020204" pitchFamily="34" charset="0"/>
              </a:rPr>
              <a:t>MANFAAT PROSEDURE PEMERIKSAAN AKUNTANSI</a:t>
            </a:r>
            <a:br>
              <a:rPr kumimoji="0" lang="en-US" altLang="en-US" sz="2000" b="1" i="0" u="none" strike="noStrike" cap="none" normalizeH="0" baseline="0" dirty="0">
                <a:ln>
                  <a:noFill/>
                </a:ln>
                <a:solidFill>
                  <a:srgbClr val="0A0A0A"/>
                </a:solidFill>
                <a:effectLst/>
                <a:latin typeface="Franklin Gothic Book" panose="020B0503020102020204" pitchFamily="34" charset="0"/>
              </a:rPr>
            </a:br>
            <a:endParaRPr kumimoji="0" lang="en-US" altLang="en-US" sz="2000" b="0" i="0" u="none" strike="noStrike" cap="none" normalizeH="0" baseline="0" dirty="0">
              <a:ln>
                <a:noFill/>
              </a:ln>
              <a:solidFill>
                <a:srgbClr val="0A0A0A"/>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Manfaat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dari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pelaksanaan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pemeriksaan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akuntansi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sangat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luas</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baik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bagi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maupun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bagi</a:t>
            </a:r>
            <a:r>
              <a:rPr kumimoji="0" lang="en-US" altLang="en-US" sz="2000" b="0" i="0" u="none" strike="noStrike" cap="none" normalizeH="0" baseline="0" dirty="0">
                <a:ln>
                  <a:noFill/>
                </a:ln>
                <a:solidFill>
                  <a:srgbClr val="0A0A0A"/>
                </a:solidFill>
                <a:effectLst/>
                <a:latin typeface="Franklin Gothic Book" panose="020B0503020102020204" pitchFamily="34" charset="0"/>
              </a:rPr>
              <a:t> para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pemangku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kepentingan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Meningkatkan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Transparansi</a:t>
            </a:r>
            <a:r>
              <a:rPr kumimoji="0" lang="en-US" altLang="en-US" sz="2000" b="1"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Akuntabilitas</a:t>
            </a:r>
            <a:r>
              <a:rPr kumimoji="0" lang="en-US" altLang="en-US" sz="2000" b="0" i="0" u="none" strike="noStrike" cap="none" normalizeH="0" baseline="0" dirty="0">
                <a:ln>
                  <a:noFill/>
                </a:ln>
                <a:solidFill>
                  <a:srgbClr val="0A0A0A"/>
                </a:solidFill>
                <a:effectLst/>
                <a:latin typeface="Franklin Gothic Book" panose="020B0503020102020204" pitchFamily="34" charset="0"/>
              </a:rPr>
              <a:t> Proses audit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memberikan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pandangan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adil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tentang</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posisi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meyakinkan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pemangku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kepentingan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bahwa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manajemen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bertanggung</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jawab</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atas</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pengelolaan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Membangun</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Kepercayaan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Laporan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telah</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diaudit</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dinyatakan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wajar</a:t>
            </a:r>
            <a:r>
              <a:rPr kumimoji="0" lang="en-US" altLang="en-US" sz="2000" b="0" i="0" u="none" strike="noStrike" cap="none" normalizeH="0" baseline="0" dirty="0">
                <a:ln>
                  <a:noFill/>
                </a:ln>
                <a:solidFill>
                  <a:srgbClr val="0A0A0A"/>
                </a:solidFill>
                <a:effectLst/>
                <a:latin typeface="Franklin Gothic Book" panose="020B0503020102020204" pitchFamily="34" charset="0"/>
              </a:rPr>
              <a:t> oleh auditor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independen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membangun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kepercayaan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kredibilitas</a:t>
            </a:r>
            <a:r>
              <a:rPr kumimoji="0" lang="en-US" altLang="en-US" sz="2000" b="0" i="0" u="none" strike="noStrike" cap="none" normalizeH="0" baseline="0" dirty="0">
                <a:ln>
                  <a:noFill/>
                </a:ln>
                <a:solidFill>
                  <a:srgbClr val="0A0A0A"/>
                </a:solidFill>
                <a:effectLst/>
                <a:latin typeface="Franklin Gothic Book" panose="020B0503020102020204" pitchFamily="34" charset="0"/>
              </a:rPr>
              <a:t>) di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mata</a:t>
            </a:r>
            <a:r>
              <a:rPr kumimoji="0" lang="en-US" altLang="en-US" sz="2000" b="0" i="0" u="none" strike="noStrike" cap="none" normalizeH="0" baseline="0" dirty="0">
                <a:ln>
                  <a:noFill/>
                </a:ln>
                <a:solidFill>
                  <a:srgbClr val="0A0A0A"/>
                </a:solidFill>
                <a:effectLst/>
                <a:latin typeface="Franklin Gothic Book" panose="020B0503020102020204" pitchFamily="34" charset="0"/>
              </a:rPr>
              <a:t> investor,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kreditur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pasar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secara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umum</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Perbaikan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Operasional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Hasil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dari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audit,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termasuk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rekomendasi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perbaikan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membantu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meningkatkan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efisiensi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efektivitas</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operasional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secara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keseluruhan</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Mitigasi</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Risiko</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Dengan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mengidentifikasi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risiko</a:t>
            </a:r>
            <a:r>
              <a:rPr kumimoji="0" lang="en-US" altLang="en-US" sz="2000" b="0" i="0" u="none" strike="noStrike" cap="none" normalizeH="0" baseline="0" dirty="0">
                <a:ln>
                  <a:noFill/>
                </a:ln>
                <a:solidFill>
                  <a:srgbClr val="0A0A0A"/>
                </a:solidFill>
                <a:effectLst/>
                <a:latin typeface="Franklin Gothic Book" panose="020B0503020102020204" pitchFamily="34" charset="0"/>
              </a:rPr>
              <a:t> pada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tahap</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awal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dapat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mengambil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tindakan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korektif</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menerapkan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strategi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manajemen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risiko</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efektif</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melindungi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aset</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menjaga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kelangsungan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usaha</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Kepatuhan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Hukum</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Memastikan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bahwa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mematuhi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standar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akuntansi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peraturan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hukum</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berlaku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sehingga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menghindari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potensi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sanksi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hukum</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atau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denda</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A0A0A"/>
                </a:solidFill>
                <a:effectLst/>
                <a:latin typeface="Franklin Gothic Book" panose="020B0503020102020204" pitchFamily="34" charset="0"/>
              </a:rPr>
              <a:t>Dasar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Perencanaan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Masa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Depan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Informasi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akurat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andal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menjadi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dasar</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kuat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bagi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manajemen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perencanaan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strategis</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pengembangan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di masa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mendatang</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Franklin Gothic Book" panose="020B0503020102020204" pitchFamily="34" charset="0"/>
            </a:endParaRPr>
          </a:p>
        </p:txBody>
      </p:sp>
    </p:spTree>
    <p:extLst>
      <p:ext uri="{BB962C8B-B14F-4D97-AF65-F5344CB8AC3E}">
        <p14:creationId xmlns:p14="http://schemas.microsoft.com/office/powerpoint/2010/main" val="128011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1629930"/>
          </a:xfrm>
        </p:spPr>
        <p:txBody>
          <a:bodyPr/>
          <a:lstStyle/>
          <a:p>
            <a:r>
              <a:rPr lang="en-US" sz="2800" dirty="0">
                <a:latin typeface="Franklin Gothic Book" panose="020B0503020102020204" pitchFamily="34" charset="0"/>
              </a:rPr>
              <a:t>TEKNIK PEMERIKSAAN AKUNTANSI</a:t>
            </a:r>
          </a:p>
          <a:p>
            <a:pPr marL="0" indent="0">
              <a:buNone/>
            </a:pPr>
            <a:endParaRPr lang="en-US" sz="2800" dirty="0">
              <a:latin typeface="Franklin Gothic Book" panose="020B0503020102020204" pitchFamily="34" charset="0"/>
            </a:endParaRPr>
          </a:p>
          <a:p>
            <a:r>
              <a:rPr lang="en-US" sz="2800" dirty="0">
                <a:latin typeface="Franklin Gothic Book" panose="020B0503020102020204" pitchFamily="34" charset="0"/>
              </a:rPr>
              <a:t>PROSEDURE PEMERIKSAAN AKUNTANSI</a:t>
            </a:r>
          </a:p>
          <a:p>
            <a:pPr marL="0" indent="0">
              <a:buNone/>
            </a:pPr>
            <a:endParaRPr lang="en-US" dirty="0">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4886793" y="176784"/>
            <a:ext cx="7073559" cy="1277262"/>
          </a:xfrm>
        </p:spPr>
        <p:txBody>
          <a:bodyPr>
            <a:normAutofit/>
          </a:bodyPr>
          <a:lstStyle/>
          <a:p>
            <a:r>
              <a:rPr lang="en-US" sz="3600" dirty="0">
                <a:latin typeface="Franklin Gothic Book" panose="020B0503020102020204" pitchFamily="34" charset="0"/>
              </a:rPr>
              <a:t>TEKNIK PEMERIKSAAN AKUNTANSI</a:t>
            </a:r>
            <a:endParaRPr lang="en-ZA" sz="3600" dirty="0">
              <a:latin typeface="Franklin Gothic Book" panose="020B0503020102020204" pitchFamily="34" charset="0"/>
            </a:endParaRPr>
          </a:p>
        </p:txBody>
      </p:sp>
      <p:sp>
        <p:nvSpPr>
          <p:cNvPr id="4" name="Text Placeholder 3">
            <a:extLst>
              <a:ext uri="{FF2B5EF4-FFF2-40B4-BE49-F238E27FC236}">
                <a16:creationId xmlns:a16="http://schemas.microsoft.com/office/drawing/2014/main" id="{51D6AA66-EC20-FCAE-04B0-6BEB18463C2D}"/>
              </a:ext>
            </a:extLst>
          </p:cNvPr>
          <p:cNvSpPr>
            <a:spLocks noGrp="1"/>
          </p:cNvSpPr>
          <p:nvPr>
            <p:ph type="body" sz="quarter" idx="11"/>
          </p:nvPr>
        </p:nvSpPr>
        <p:spPr>
          <a:xfrm>
            <a:off x="5061679" y="1946415"/>
            <a:ext cx="6898673" cy="4542020"/>
          </a:xfrm>
        </p:spPr>
        <p:txBody>
          <a:bodyPr>
            <a:normAutofit/>
          </a:bodyPr>
          <a:lstStyle/>
          <a:p>
            <a:pPr algn="just"/>
            <a:r>
              <a:rPr lang="en-ID" sz="2000" dirty="0">
                <a:latin typeface="Franklin Gothic Book" panose="020B0503020102020204" pitchFamily="34" charset="0"/>
              </a:rPr>
              <a:t>	</a:t>
            </a:r>
            <a:r>
              <a:rPr lang="en-ID" sz="2000" b="0" i="0" dirty="0">
                <a:solidFill>
                  <a:srgbClr val="0A0A0A"/>
                </a:solidFill>
                <a:effectLst/>
                <a:latin typeface="Franklin Gothic Book" panose="020B0503020102020204" pitchFamily="34" charset="0"/>
              </a:rPr>
              <a:t> </a:t>
            </a:r>
            <a:r>
              <a:rPr lang="en-ID" sz="2000" b="1" i="0" dirty="0">
                <a:solidFill>
                  <a:srgbClr val="0A0A0A"/>
                </a:solidFill>
                <a:effectLst/>
                <a:latin typeface="Franklin Gothic Book" panose="020B0503020102020204" pitchFamily="34" charset="0"/>
              </a:rPr>
              <a:t>Teknik </a:t>
            </a:r>
            <a:r>
              <a:rPr lang="en-ID" sz="2000" b="1" i="0" dirty="0" err="1">
                <a:solidFill>
                  <a:srgbClr val="0A0A0A"/>
                </a:solidFill>
                <a:effectLst/>
                <a:latin typeface="Franklin Gothic Book" panose="020B0503020102020204" pitchFamily="34" charset="0"/>
              </a:rPr>
              <a:t>akuntansi</a:t>
            </a:r>
            <a:r>
              <a:rPr lang="en-ID" sz="2000" b="1"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adalah</a:t>
            </a:r>
            <a:r>
              <a:rPr lang="en-ID" sz="2000" b="0" i="0" dirty="0">
                <a:solidFill>
                  <a:srgbClr val="0A0A0A"/>
                </a:solidFill>
                <a:effectLst/>
                <a:latin typeface="Franklin Gothic Book" panose="020B0503020102020204" pitchFamily="34" charset="0"/>
              </a:rPr>
              <a:t> </a:t>
            </a:r>
            <a:r>
              <a:rPr lang="en-ID" sz="2000" dirty="0" err="1">
                <a:latin typeface="Franklin Gothic Book" panose="020B0503020102020204" pitchFamily="34" charset="0"/>
              </a:rPr>
              <a:t>metode</a:t>
            </a:r>
            <a:r>
              <a:rPr lang="en-ID" sz="2000" dirty="0">
                <a:latin typeface="Franklin Gothic Book" panose="020B0503020102020204" pitchFamily="34" charset="0"/>
              </a:rPr>
              <a:t> </a:t>
            </a:r>
            <a:r>
              <a:rPr lang="en-ID" sz="2000" dirty="0" err="1">
                <a:latin typeface="Franklin Gothic Book" panose="020B0503020102020204" pitchFamily="34" charset="0"/>
              </a:rPr>
              <a:t>atau</a:t>
            </a:r>
            <a:r>
              <a:rPr lang="en-ID" sz="2000" dirty="0">
                <a:latin typeface="Franklin Gothic Book" panose="020B0503020102020204" pitchFamily="34" charset="0"/>
              </a:rPr>
              <a:t> </a:t>
            </a:r>
            <a:r>
              <a:rPr lang="en-ID" sz="2000" dirty="0" err="1">
                <a:latin typeface="Franklin Gothic Book" panose="020B0503020102020204" pitchFamily="34" charset="0"/>
              </a:rPr>
              <a:t>cara</a:t>
            </a:r>
            <a:r>
              <a:rPr lang="en-ID" sz="2000" dirty="0">
                <a:latin typeface="Franklin Gothic Book" panose="020B0503020102020204" pitchFamily="34" charset="0"/>
              </a:rPr>
              <a:t> yang </a:t>
            </a:r>
            <a:r>
              <a:rPr lang="en-ID" sz="2000" dirty="0" err="1">
                <a:latin typeface="Franklin Gothic Book" panose="020B0503020102020204" pitchFamily="34" charset="0"/>
              </a:rPr>
              <a:t>digunakan</a:t>
            </a:r>
            <a:r>
              <a:rPr lang="en-ID" sz="2000" dirty="0">
                <a:latin typeface="Franklin Gothic Book" panose="020B0503020102020204" pitchFamily="34" charset="0"/>
              </a:rPr>
              <a:t> </a:t>
            </a:r>
            <a:r>
              <a:rPr lang="en-ID" sz="2000" dirty="0" err="1">
                <a:latin typeface="Franklin Gothic Book" panose="020B0503020102020204" pitchFamily="34" charset="0"/>
              </a:rPr>
              <a:t>dalam</a:t>
            </a:r>
            <a:r>
              <a:rPr lang="en-ID" sz="2000" dirty="0">
                <a:latin typeface="Franklin Gothic Book" panose="020B0503020102020204" pitchFamily="34" charset="0"/>
              </a:rPr>
              <a:t> proses </a:t>
            </a:r>
            <a:r>
              <a:rPr lang="en-ID" sz="2000" dirty="0" err="1">
                <a:latin typeface="Franklin Gothic Book" panose="020B0503020102020204" pitchFamily="34" charset="0"/>
              </a:rPr>
              <a:t>pencatatan</a:t>
            </a:r>
            <a:r>
              <a:rPr lang="en-ID" sz="2000" dirty="0">
                <a:latin typeface="Franklin Gothic Book" panose="020B0503020102020204" pitchFamily="34" charset="0"/>
              </a:rPr>
              <a:t>, </a:t>
            </a:r>
            <a:r>
              <a:rPr lang="en-ID" sz="2000" dirty="0" err="1">
                <a:latin typeface="Franklin Gothic Book" panose="020B0503020102020204" pitchFamily="34" charset="0"/>
              </a:rPr>
              <a:t>penggolongan</a:t>
            </a:r>
            <a:r>
              <a:rPr lang="en-ID" sz="2000" dirty="0">
                <a:latin typeface="Franklin Gothic Book" panose="020B0503020102020204" pitchFamily="34" charset="0"/>
              </a:rPr>
              <a:t>, </a:t>
            </a:r>
            <a:r>
              <a:rPr lang="en-ID" sz="2000" dirty="0" err="1">
                <a:latin typeface="Franklin Gothic Book" panose="020B0503020102020204" pitchFamily="34" charset="0"/>
              </a:rPr>
              <a:t>pengolahan</a:t>
            </a:r>
            <a:r>
              <a:rPr lang="en-ID" sz="2000" dirty="0">
                <a:latin typeface="Franklin Gothic Book" panose="020B0503020102020204" pitchFamily="34" charset="0"/>
              </a:rPr>
              <a:t>, </a:t>
            </a:r>
            <a:r>
              <a:rPr lang="en-ID" sz="2000" dirty="0" err="1">
                <a:latin typeface="Franklin Gothic Book" panose="020B0503020102020204" pitchFamily="34" charset="0"/>
              </a:rPr>
              <a:t>pelaporan</a:t>
            </a:r>
            <a:r>
              <a:rPr lang="en-ID" sz="2000" dirty="0">
                <a:latin typeface="Franklin Gothic Book" panose="020B0503020102020204" pitchFamily="34" charset="0"/>
              </a:rPr>
              <a:t>, dan </a:t>
            </a:r>
            <a:r>
              <a:rPr lang="en-ID" sz="2000" dirty="0" err="1">
                <a:latin typeface="Franklin Gothic Book" panose="020B0503020102020204" pitchFamily="34" charset="0"/>
              </a:rPr>
              <a:t>analisis</a:t>
            </a:r>
            <a:r>
              <a:rPr lang="en-ID" sz="2000" dirty="0">
                <a:latin typeface="Franklin Gothic Book" panose="020B0503020102020204" pitchFamily="34" charset="0"/>
              </a:rPr>
              <a:t> </a:t>
            </a:r>
            <a:r>
              <a:rPr lang="en-ID" sz="2000" dirty="0" err="1">
                <a:latin typeface="Franklin Gothic Book" panose="020B0503020102020204" pitchFamily="34" charset="0"/>
              </a:rPr>
              <a:t>informasi</a:t>
            </a:r>
            <a:r>
              <a:rPr lang="en-ID" sz="2000" dirty="0">
                <a:latin typeface="Franklin Gothic Book" panose="020B0503020102020204" pitchFamily="34" charset="0"/>
              </a:rPr>
              <a:t> </a:t>
            </a:r>
            <a:r>
              <a:rPr lang="en-ID" sz="2000" dirty="0" err="1">
                <a:latin typeface="Franklin Gothic Book" panose="020B0503020102020204" pitchFamily="34" charset="0"/>
              </a:rPr>
              <a:t>keuangan</a:t>
            </a:r>
            <a:r>
              <a:rPr lang="en-ID" sz="2000" dirty="0">
                <a:latin typeface="Franklin Gothic Book" panose="020B0503020102020204" pitchFamily="34" charset="0"/>
              </a:rPr>
              <a:t> </a:t>
            </a:r>
            <a:r>
              <a:rPr lang="en-ID" sz="2000" dirty="0" err="1">
                <a:latin typeface="Franklin Gothic Book" panose="020B0503020102020204" pitchFamily="34" charset="0"/>
              </a:rPr>
              <a:t>perusahaan</a:t>
            </a:r>
            <a:r>
              <a:rPr lang="en-ID" sz="2000" dirty="0">
                <a:latin typeface="Franklin Gothic Book" panose="020B0503020102020204" pitchFamily="34" charset="0"/>
              </a:rPr>
              <a:t> </a:t>
            </a:r>
            <a:r>
              <a:rPr lang="en-ID" sz="2000" dirty="0" err="1">
                <a:latin typeface="Franklin Gothic Book" panose="020B0503020102020204" pitchFamily="34" charset="0"/>
              </a:rPr>
              <a:t>atau</a:t>
            </a:r>
            <a:r>
              <a:rPr lang="en-ID" sz="2000" dirty="0">
                <a:latin typeface="Franklin Gothic Book" panose="020B0503020102020204" pitchFamily="34" charset="0"/>
              </a:rPr>
              <a:t> </a:t>
            </a:r>
            <a:r>
              <a:rPr lang="en-ID" sz="2000" dirty="0" err="1">
                <a:latin typeface="Franklin Gothic Book" panose="020B0503020102020204" pitchFamily="34" charset="0"/>
              </a:rPr>
              <a:t>organisasi</a:t>
            </a:r>
            <a:r>
              <a:rPr lang="en-ID" sz="2000" dirty="0">
                <a:latin typeface="Franklin Gothic Book" panose="020B0503020102020204" pitchFamily="34" charset="0"/>
              </a:rPr>
              <a:t> 	</a:t>
            </a:r>
          </a:p>
          <a:p>
            <a:pPr algn="just"/>
            <a:r>
              <a:rPr lang="en-ID" sz="2000" dirty="0">
                <a:latin typeface="Franklin Gothic Book" panose="020B0503020102020204" pitchFamily="34" charset="0"/>
              </a:rPr>
              <a:t>	Teknik </a:t>
            </a:r>
            <a:r>
              <a:rPr lang="en-ID" sz="2000" dirty="0" err="1">
                <a:latin typeface="Franklin Gothic Book" panose="020B0503020102020204" pitchFamily="34" charset="0"/>
              </a:rPr>
              <a:t>pemeriksaan</a:t>
            </a:r>
            <a:r>
              <a:rPr lang="en-ID" sz="2000" dirty="0">
                <a:latin typeface="Franklin Gothic Book" panose="020B0503020102020204" pitchFamily="34" charset="0"/>
              </a:rPr>
              <a:t> </a:t>
            </a:r>
            <a:r>
              <a:rPr lang="en-ID" sz="2000" dirty="0" err="1">
                <a:latin typeface="Franklin Gothic Book" panose="020B0503020102020204" pitchFamily="34" charset="0"/>
              </a:rPr>
              <a:t>akuntansi</a:t>
            </a:r>
            <a:r>
              <a:rPr lang="en-ID" sz="2000" dirty="0">
                <a:latin typeface="Franklin Gothic Book" panose="020B0503020102020204" pitchFamily="34" charset="0"/>
              </a:rPr>
              <a:t> </a:t>
            </a:r>
            <a:r>
              <a:rPr lang="en-ID" sz="2000" dirty="0" err="1">
                <a:latin typeface="Franklin Gothic Book" panose="020B0503020102020204" pitchFamily="34" charset="0"/>
              </a:rPr>
              <a:t>meliputi</a:t>
            </a:r>
            <a:r>
              <a:rPr lang="en-ID" sz="2000" dirty="0">
                <a:latin typeface="Franklin Gothic Book" panose="020B0503020102020204" pitchFamily="34" charset="0"/>
              </a:rPr>
              <a:t> </a:t>
            </a:r>
            <a:r>
              <a:rPr lang="en-ID" sz="2000" dirty="0" err="1">
                <a:latin typeface="Franklin Gothic Book" panose="020B0503020102020204" pitchFamily="34" charset="0"/>
              </a:rPr>
              <a:t>berbagai</a:t>
            </a:r>
            <a:r>
              <a:rPr lang="en-ID" sz="2000" dirty="0">
                <a:latin typeface="Franklin Gothic Book" panose="020B0503020102020204" pitchFamily="34" charset="0"/>
              </a:rPr>
              <a:t> </a:t>
            </a:r>
            <a:r>
              <a:rPr lang="en-ID" sz="2000" dirty="0" err="1">
                <a:latin typeface="Franklin Gothic Book" panose="020B0503020102020204" pitchFamily="34" charset="0"/>
              </a:rPr>
              <a:t>macam</a:t>
            </a:r>
            <a:r>
              <a:rPr lang="en-ID" sz="2000" dirty="0">
                <a:latin typeface="Franklin Gothic Book" panose="020B0503020102020204" pitchFamily="34" charset="0"/>
              </a:rPr>
              <a:t> </a:t>
            </a:r>
            <a:r>
              <a:rPr lang="en-ID" sz="2000" dirty="0" err="1">
                <a:latin typeface="Franklin Gothic Book" panose="020B0503020102020204" pitchFamily="34" charset="0"/>
              </a:rPr>
              <a:t>pengujian</a:t>
            </a:r>
            <a:r>
              <a:rPr lang="en-ID" sz="2000" dirty="0">
                <a:latin typeface="Franklin Gothic Book" panose="020B0503020102020204" pitchFamily="34" charset="0"/>
              </a:rPr>
              <a:t> </a:t>
            </a:r>
            <a:r>
              <a:rPr lang="en-ID" sz="2000" dirty="0" err="1">
                <a:latin typeface="Franklin Gothic Book" panose="020B0503020102020204" pitchFamily="34" charset="0"/>
              </a:rPr>
              <a:t>seperti</a:t>
            </a:r>
            <a:r>
              <a:rPr lang="en-ID" sz="2000" dirty="0">
                <a:latin typeface="Franklin Gothic Book" panose="020B0503020102020204" pitchFamily="34" charset="0"/>
              </a:rPr>
              <a:t> </a:t>
            </a:r>
            <a:r>
              <a:rPr lang="en-ID" sz="2000" b="1" dirty="0" err="1">
                <a:latin typeface="Franklin Gothic Book" panose="020B0503020102020204" pitchFamily="34" charset="0"/>
              </a:rPr>
              <a:t>pengujian</a:t>
            </a:r>
            <a:r>
              <a:rPr lang="en-ID" sz="2000" b="1" dirty="0">
                <a:latin typeface="Franklin Gothic Book" panose="020B0503020102020204" pitchFamily="34" charset="0"/>
              </a:rPr>
              <a:t> </a:t>
            </a:r>
            <a:r>
              <a:rPr lang="en-ID" sz="2000" b="1" dirty="0" err="1">
                <a:latin typeface="Franklin Gothic Book" panose="020B0503020102020204" pitchFamily="34" charset="0"/>
              </a:rPr>
              <a:t>analitik</a:t>
            </a:r>
            <a:r>
              <a:rPr lang="en-ID" sz="2000" dirty="0">
                <a:latin typeface="Franklin Gothic Book" panose="020B0503020102020204" pitchFamily="34" charset="0"/>
              </a:rPr>
              <a:t>, </a:t>
            </a:r>
            <a:r>
              <a:rPr lang="en-ID" sz="2000" b="1" dirty="0" err="1">
                <a:latin typeface="Franklin Gothic Book" panose="020B0503020102020204" pitchFamily="34" charset="0"/>
              </a:rPr>
              <a:t>pengujian</a:t>
            </a:r>
            <a:r>
              <a:rPr lang="en-ID" sz="2000" b="1" dirty="0">
                <a:latin typeface="Franklin Gothic Book" panose="020B0503020102020204" pitchFamily="34" charset="0"/>
              </a:rPr>
              <a:t> </a:t>
            </a:r>
            <a:r>
              <a:rPr lang="en-ID" sz="2000" b="1" dirty="0" err="1">
                <a:latin typeface="Franklin Gothic Book" panose="020B0503020102020204" pitchFamily="34" charset="0"/>
              </a:rPr>
              <a:t>kepatuhan</a:t>
            </a:r>
            <a:r>
              <a:rPr lang="en-ID" sz="2000" dirty="0">
                <a:latin typeface="Franklin Gothic Book" panose="020B0503020102020204" pitchFamily="34" charset="0"/>
              </a:rPr>
              <a:t>, dan </a:t>
            </a:r>
            <a:r>
              <a:rPr lang="en-ID" sz="2000" b="1" dirty="0" err="1">
                <a:latin typeface="Franklin Gothic Book" panose="020B0503020102020204" pitchFamily="34" charset="0"/>
              </a:rPr>
              <a:t>pengujian</a:t>
            </a:r>
            <a:r>
              <a:rPr lang="en-ID" sz="2000" b="1" dirty="0">
                <a:latin typeface="Franklin Gothic Book" panose="020B0503020102020204" pitchFamily="34" charset="0"/>
              </a:rPr>
              <a:t> </a:t>
            </a:r>
            <a:r>
              <a:rPr lang="en-ID" sz="2000" b="1" dirty="0" err="1">
                <a:latin typeface="Franklin Gothic Book" panose="020B0503020102020204" pitchFamily="34" charset="0"/>
              </a:rPr>
              <a:t>substantif</a:t>
            </a:r>
            <a:r>
              <a:rPr lang="en-ID" sz="2000" dirty="0">
                <a:latin typeface="Franklin Gothic Book" panose="020B0503020102020204" pitchFamily="34" charset="0"/>
              </a:rPr>
              <a:t>. </a:t>
            </a:r>
            <a:r>
              <a:rPr lang="en-ID" sz="2000" dirty="0" err="1">
                <a:latin typeface="Franklin Gothic Book" panose="020B0503020102020204" pitchFamily="34" charset="0"/>
              </a:rPr>
              <a:t>Secara</a:t>
            </a:r>
            <a:r>
              <a:rPr lang="en-ID" sz="2000" dirty="0">
                <a:latin typeface="Franklin Gothic Book" panose="020B0503020102020204" pitchFamily="34" charset="0"/>
              </a:rPr>
              <a:t> </a:t>
            </a:r>
            <a:r>
              <a:rPr lang="en-ID" sz="2000" dirty="0" err="1">
                <a:latin typeface="Franklin Gothic Book" panose="020B0503020102020204" pitchFamily="34" charset="0"/>
              </a:rPr>
              <a:t>umum</a:t>
            </a:r>
            <a:r>
              <a:rPr lang="en-ID" sz="2000" dirty="0">
                <a:latin typeface="Franklin Gothic Book" panose="020B0503020102020204" pitchFamily="34" charset="0"/>
              </a:rPr>
              <a:t>, </a:t>
            </a:r>
            <a:r>
              <a:rPr lang="en-ID" sz="2000" dirty="0" err="1">
                <a:latin typeface="Franklin Gothic Book" panose="020B0503020102020204" pitchFamily="34" charset="0"/>
              </a:rPr>
              <a:t>teknik-teknik</a:t>
            </a:r>
            <a:r>
              <a:rPr lang="en-ID" sz="2000" dirty="0">
                <a:latin typeface="Franklin Gothic Book" panose="020B0503020102020204" pitchFamily="34" charset="0"/>
              </a:rPr>
              <a:t> </a:t>
            </a:r>
            <a:r>
              <a:rPr lang="en-ID" sz="2000" dirty="0" err="1">
                <a:latin typeface="Franklin Gothic Book" panose="020B0503020102020204" pitchFamily="34" charset="0"/>
              </a:rPr>
              <a:t>ini</a:t>
            </a:r>
            <a:r>
              <a:rPr lang="en-ID" sz="2000" dirty="0">
                <a:latin typeface="Franklin Gothic Book" panose="020B0503020102020204" pitchFamily="34" charset="0"/>
              </a:rPr>
              <a:t> </a:t>
            </a:r>
            <a:r>
              <a:rPr lang="en-ID" sz="2000" dirty="0" err="1">
                <a:latin typeface="Franklin Gothic Book" panose="020B0503020102020204" pitchFamily="34" charset="0"/>
              </a:rPr>
              <a:t>digunakan</a:t>
            </a:r>
            <a:r>
              <a:rPr lang="en-ID" sz="2000" dirty="0">
                <a:latin typeface="Franklin Gothic Book" panose="020B0503020102020204" pitchFamily="34" charset="0"/>
              </a:rPr>
              <a:t> </a:t>
            </a:r>
            <a:r>
              <a:rPr lang="en-ID" sz="2000" dirty="0" err="1">
                <a:latin typeface="Franklin Gothic Book" panose="020B0503020102020204" pitchFamily="34" charset="0"/>
              </a:rPr>
              <a:t>untuk</a:t>
            </a:r>
            <a:r>
              <a:rPr lang="en-ID" sz="2000" dirty="0">
                <a:latin typeface="Franklin Gothic Book" panose="020B0503020102020204" pitchFamily="34" charset="0"/>
              </a:rPr>
              <a:t> </a:t>
            </a:r>
            <a:r>
              <a:rPr lang="en-ID" sz="2000" dirty="0" err="1">
                <a:latin typeface="Franklin Gothic Book" panose="020B0503020102020204" pitchFamily="34" charset="0"/>
              </a:rPr>
              <a:t>mengumpulkan</a:t>
            </a:r>
            <a:r>
              <a:rPr lang="en-ID" sz="2000" dirty="0">
                <a:latin typeface="Franklin Gothic Book" panose="020B0503020102020204" pitchFamily="34" charset="0"/>
              </a:rPr>
              <a:t> </a:t>
            </a:r>
            <a:r>
              <a:rPr lang="en-ID" sz="2000" dirty="0" err="1">
                <a:latin typeface="Franklin Gothic Book" panose="020B0503020102020204" pitchFamily="34" charset="0"/>
              </a:rPr>
              <a:t>bukti</a:t>
            </a:r>
            <a:r>
              <a:rPr lang="en-ID" sz="2000" dirty="0">
                <a:latin typeface="Franklin Gothic Book" panose="020B0503020102020204" pitchFamily="34" charset="0"/>
              </a:rPr>
              <a:t>, </a:t>
            </a:r>
            <a:r>
              <a:rPr lang="en-ID" sz="2000" dirty="0" err="1">
                <a:latin typeface="Franklin Gothic Book" panose="020B0503020102020204" pitchFamily="34" charset="0"/>
              </a:rPr>
              <a:t>mengevaluasi</a:t>
            </a:r>
            <a:r>
              <a:rPr lang="en-ID" sz="2000" dirty="0">
                <a:latin typeface="Franklin Gothic Book" panose="020B0503020102020204" pitchFamily="34" charset="0"/>
              </a:rPr>
              <a:t> </a:t>
            </a:r>
            <a:r>
              <a:rPr lang="en-ID" sz="2000" dirty="0" err="1">
                <a:latin typeface="Franklin Gothic Book" panose="020B0503020102020204" pitchFamily="34" charset="0"/>
              </a:rPr>
              <a:t>pengendalian</a:t>
            </a:r>
            <a:r>
              <a:rPr lang="en-ID" sz="2000" dirty="0">
                <a:latin typeface="Franklin Gothic Book" panose="020B0503020102020204" pitchFamily="34" charset="0"/>
              </a:rPr>
              <a:t> internal, dan </a:t>
            </a:r>
            <a:r>
              <a:rPr lang="en-ID" sz="2000" dirty="0" err="1">
                <a:latin typeface="Franklin Gothic Book" panose="020B0503020102020204" pitchFamily="34" charset="0"/>
              </a:rPr>
              <a:t>memastikan</a:t>
            </a:r>
            <a:r>
              <a:rPr lang="en-ID" sz="2000" dirty="0">
                <a:latin typeface="Franklin Gothic Book" panose="020B0503020102020204" pitchFamily="34" charset="0"/>
              </a:rPr>
              <a:t> </a:t>
            </a:r>
            <a:r>
              <a:rPr lang="en-ID" sz="2000" dirty="0" err="1">
                <a:latin typeface="Franklin Gothic Book" panose="020B0503020102020204" pitchFamily="34" charset="0"/>
              </a:rPr>
              <a:t>laporan</a:t>
            </a:r>
            <a:r>
              <a:rPr lang="en-ID" sz="2000" dirty="0">
                <a:latin typeface="Franklin Gothic Book" panose="020B0503020102020204" pitchFamily="34" charset="0"/>
              </a:rPr>
              <a:t> </a:t>
            </a:r>
            <a:r>
              <a:rPr lang="en-ID" sz="2000" dirty="0" err="1">
                <a:latin typeface="Franklin Gothic Book" panose="020B0503020102020204" pitchFamily="34" charset="0"/>
              </a:rPr>
              <a:t>keuangan</a:t>
            </a:r>
            <a:r>
              <a:rPr lang="en-ID" sz="2000" dirty="0">
                <a:latin typeface="Franklin Gothic Book" panose="020B0503020102020204" pitchFamily="34" charset="0"/>
              </a:rPr>
              <a:t> </a:t>
            </a:r>
            <a:r>
              <a:rPr lang="en-ID" sz="2000" dirty="0" err="1">
                <a:latin typeface="Franklin Gothic Book" panose="020B0503020102020204" pitchFamily="34" charset="0"/>
              </a:rPr>
              <a:t>disajikan</a:t>
            </a:r>
            <a:r>
              <a:rPr lang="en-ID" sz="2000" dirty="0">
                <a:latin typeface="Franklin Gothic Book" panose="020B0503020102020204" pitchFamily="34" charset="0"/>
              </a:rPr>
              <a:t> </a:t>
            </a:r>
            <a:r>
              <a:rPr lang="en-ID" sz="2000" dirty="0" err="1">
                <a:latin typeface="Franklin Gothic Book" panose="020B0503020102020204" pitchFamily="34" charset="0"/>
              </a:rPr>
              <a:t>secara</a:t>
            </a:r>
            <a:r>
              <a:rPr lang="en-ID" sz="2000" dirty="0">
                <a:latin typeface="Franklin Gothic Book" panose="020B0503020102020204" pitchFamily="34" charset="0"/>
              </a:rPr>
              <a:t> </a:t>
            </a:r>
            <a:r>
              <a:rPr lang="en-ID" sz="2000" dirty="0" err="1">
                <a:latin typeface="Franklin Gothic Book" panose="020B0503020102020204" pitchFamily="34" charset="0"/>
              </a:rPr>
              <a:t>wajar</a:t>
            </a:r>
            <a:r>
              <a:rPr lang="en-ID" sz="2000" dirty="0">
                <a:latin typeface="Franklin Gothic Book" panose="020B0503020102020204" pitchFamily="34" charset="0"/>
              </a:rPr>
              <a:t>. </a:t>
            </a:r>
            <a:r>
              <a:rPr lang="en-ID" sz="2000" dirty="0" err="1">
                <a:latin typeface="Franklin Gothic Book" panose="020B0503020102020204" pitchFamily="34" charset="0"/>
              </a:rPr>
              <a:t>Beberapa</a:t>
            </a:r>
            <a:r>
              <a:rPr lang="en-ID" sz="2000" dirty="0">
                <a:latin typeface="Franklin Gothic Book" panose="020B0503020102020204" pitchFamily="34" charset="0"/>
              </a:rPr>
              <a:t> </a:t>
            </a:r>
            <a:r>
              <a:rPr lang="en-ID" sz="2000" dirty="0" err="1">
                <a:latin typeface="Franklin Gothic Book" panose="020B0503020102020204" pitchFamily="34" charset="0"/>
              </a:rPr>
              <a:t>teknik</a:t>
            </a:r>
            <a:r>
              <a:rPr lang="en-ID" sz="2000" dirty="0">
                <a:latin typeface="Franklin Gothic Book" panose="020B0503020102020204" pitchFamily="34" charset="0"/>
              </a:rPr>
              <a:t> </a:t>
            </a:r>
            <a:r>
              <a:rPr lang="en-ID" sz="2000" dirty="0" err="1">
                <a:latin typeface="Franklin Gothic Book" panose="020B0503020102020204" pitchFamily="34" charset="0"/>
              </a:rPr>
              <a:t>umum</a:t>
            </a:r>
            <a:r>
              <a:rPr lang="en-ID" sz="2000" dirty="0">
                <a:latin typeface="Franklin Gothic Book" panose="020B0503020102020204" pitchFamily="34" charset="0"/>
              </a:rPr>
              <a:t> </a:t>
            </a:r>
            <a:r>
              <a:rPr lang="en-ID" sz="2000" dirty="0" err="1">
                <a:latin typeface="Franklin Gothic Book" panose="020B0503020102020204" pitchFamily="34" charset="0"/>
              </a:rPr>
              <a:t>termasuk</a:t>
            </a:r>
            <a:r>
              <a:rPr lang="en-ID" sz="2000" dirty="0">
                <a:latin typeface="Franklin Gothic Book" panose="020B0503020102020204" pitchFamily="34" charset="0"/>
              </a:rPr>
              <a:t> </a:t>
            </a:r>
            <a:r>
              <a:rPr lang="en-ID" sz="2000" dirty="0" err="1">
                <a:latin typeface="Franklin Gothic Book" panose="020B0503020102020204" pitchFamily="34" charset="0"/>
              </a:rPr>
              <a:t>inspeksi</a:t>
            </a:r>
            <a:r>
              <a:rPr lang="en-ID" sz="2000" dirty="0">
                <a:latin typeface="Franklin Gothic Book" panose="020B0503020102020204" pitchFamily="34" charset="0"/>
              </a:rPr>
              <a:t>, </a:t>
            </a:r>
            <a:r>
              <a:rPr lang="en-ID" sz="2000" dirty="0" err="1">
                <a:latin typeface="Franklin Gothic Book" panose="020B0503020102020204" pitchFamily="34" charset="0"/>
              </a:rPr>
              <a:t>pengamatan</a:t>
            </a:r>
            <a:r>
              <a:rPr lang="en-ID" sz="2000" dirty="0">
                <a:latin typeface="Franklin Gothic Book" panose="020B0503020102020204" pitchFamily="34" charset="0"/>
              </a:rPr>
              <a:t>, </a:t>
            </a:r>
            <a:r>
              <a:rPr lang="en-ID" sz="2000" dirty="0" err="1">
                <a:latin typeface="Franklin Gothic Book" panose="020B0503020102020204" pitchFamily="34" charset="0"/>
              </a:rPr>
              <a:t>konfirmasi</a:t>
            </a:r>
            <a:r>
              <a:rPr lang="en-ID" sz="2000" dirty="0">
                <a:latin typeface="Franklin Gothic Book" panose="020B0503020102020204" pitchFamily="34" charset="0"/>
              </a:rPr>
              <a:t>, </a:t>
            </a:r>
            <a:r>
              <a:rPr lang="en-ID" sz="2000" dirty="0" err="1">
                <a:latin typeface="Franklin Gothic Book" panose="020B0503020102020204" pitchFamily="34" charset="0"/>
              </a:rPr>
              <a:t>permintaan</a:t>
            </a:r>
            <a:r>
              <a:rPr lang="en-ID" sz="2000" dirty="0">
                <a:latin typeface="Franklin Gothic Book" panose="020B0503020102020204" pitchFamily="34" charset="0"/>
              </a:rPr>
              <a:t> </a:t>
            </a:r>
            <a:r>
              <a:rPr lang="en-ID" sz="2000" dirty="0" err="1">
                <a:latin typeface="Franklin Gothic Book" panose="020B0503020102020204" pitchFamily="34" charset="0"/>
              </a:rPr>
              <a:t>keterangan</a:t>
            </a:r>
            <a:r>
              <a:rPr lang="en-ID" sz="2000" dirty="0">
                <a:latin typeface="Franklin Gothic Book" panose="020B0503020102020204" pitchFamily="34" charset="0"/>
              </a:rPr>
              <a:t>, </a:t>
            </a:r>
            <a:r>
              <a:rPr lang="en-ID" sz="2000" dirty="0" err="1">
                <a:latin typeface="Franklin Gothic Book" panose="020B0503020102020204" pitchFamily="34" charset="0"/>
              </a:rPr>
              <a:t>penelusuran</a:t>
            </a:r>
            <a:r>
              <a:rPr lang="en-ID" sz="2000" dirty="0">
                <a:latin typeface="Franklin Gothic Book" panose="020B0503020102020204" pitchFamily="34" charset="0"/>
              </a:rPr>
              <a:t>, </a:t>
            </a:r>
            <a:r>
              <a:rPr lang="en-ID" sz="2000" dirty="0" err="1">
                <a:latin typeface="Franklin Gothic Book" panose="020B0503020102020204" pitchFamily="34" charset="0"/>
              </a:rPr>
              <a:t>perhitungan</a:t>
            </a:r>
            <a:r>
              <a:rPr lang="en-ID" sz="2000" dirty="0">
                <a:latin typeface="Franklin Gothic Book" panose="020B0503020102020204" pitchFamily="34" charset="0"/>
              </a:rPr>
              <a:t>, dan </a:t>
            </a:r>
            <a:r>
              <a:rPr lang="en-ID" sz="2000" dirty="0" err="1">
                <a:latin typeface="Franklin Gothic Book" panose="020B0503020102020204" pitchFamily="34" charset="0"/>
              </a:rPr>
              <a:t>penggunaan</a:t>
            </a:r>
            <a:r>
              <a:rPr lang="en-ID" sz="2000" dirty="0">
                <a:latin typeface="Franklin Gothic Book" panose="020B0503020102020204" pitchFamily="34" charset="0"/>
              </a:rPr>
              <a:t> CAATs (Computer-Assisted Auditing Techniques). </a:t>
            </a:r>
            <a:endParaRPr lang="en-US" sz="2000" dirty="0">
              <a:latin typeface="Franklin Gothic Book" panose="020B0503020102020204" pitchFamily="34" charset="0"/>
            </a:endParaRPr>
          </a:p>
        </p:txBody>
      </p:sp>
      <p:pic>
        <p:nvPicPr>
          <p:cNvPr id="7" name="Picture Placeholder 6" descr="A group of people sitting on a large calculator&#10;&#10;AI-generated content may be incorrect.">
            <a:extLst>
              <a:ext uri="{FF2B5EF4-FFF2-40B4-BE49-F238E27FC236}">
                <a16:creationId xmlns:a16="http://schemas.microsoft.com/office/drawing/2014/main" id="{92D123BB-7522-923B-06BD-4F9DD3405BE2}"/>
              </a:ext>
            </a:extLst>
          </p:cNvPr>
          <p:cNvPicPr>
            <a:picLocks noGrp="1" noChangeAspect="1"/>
          </p:cNvPicPr>
          <p:nvPr>
            <p:ph type="pic" sz="quarter" idx="10"/>
          </p:nvPr>
        </p:nvPicPr>
        <p:blipFill>
          <a:blip r:embed="rId2"/>
          <a:srcRect l="31576" r="31576"/>
          <a:stretch>
            <a:fillRect/>
          </a:stretch>
        </p:blipFill>
        <p:spPr>
          <a:xfrm>
            <a:off x="-15240" y="-15240"/>
            <a:ext cx="4482310" cy="6873240"/>
          </a:xfrm>
        </p:spPr>
      </p:pic>
    </p:spTree>
    <p:extLst>
      <p:ext uri="{BB962C8B-B14F-4D97-AF65-F5344CB8AC3E}">
        <p14:creationId xmlns:p14="http://schemas.microsoft.com/office/powerpoint/2010/main" val="35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31AA74-1B85-8980-9816-4DAB721C1BE4}"/>
              </a:ext>
            </a:extLst>
          </p:cNvPr>
          <p:cNvSpPr>
            <a:spLocks noGrp="1"/>
          </p:cNvSpPr>
          <p:nvPr>
            <p:ph type="body" sz="quarter" idx="13"/>
          </p:nvPr>
        </p:nvSpPr>
        <p:spPr>
          <a:xfrm>
            <a:off x="314793" y="246253"/>
            <a:ext cx="9218951" cy="6229498"/>
          </a:xfrm>
        </p:spPr>
        <p:txBody>
          <a:bodyPr>
            <a:noAutofit/>
          </a:bodyPr>
          <a:lstStyle/>
          <a:p>
            <a:pPr marL="0" indent="0">
              <a:buNone/>
            </a:pPr>
            <a:endParaRPr lang="en-ID" b="1" dirty="0">
              <a:latin typeface="Franklin Gothic Book" panose="020B0503020102020204" pitchFamily="34" charset="0"/>
            </a:endParaRPr>
          </a:p>
          <a:p>
            <a:pPr marL="0" indent="0">
              <a:buNone/>
            </a:pPr>
            <a:r>
              <a:rPr lang="en-ID" b="1" dirty="0">
                <a:latin typeface="Franklin Gothic Book" panose="020B0503020102020204" pitchFamily="34" charset="0"/>
              </a:rPr>
              <a:t>1. </a:t>
            </a:r>
            <a:r>
              <a:rPr lang="en-ID" b="1" dirty="0" err="1">
                <a:latin typeface="Franklin Gothic Book" panose="020B0503020102020204" pitchFamily="34" charset="0"/>
              </a:rPr>
              <a:t>Pengujian</a:t>
            </a:r>
            <a:r>
              <a:rPr lang="en-ID" b="1" dirty="0">
                <a:latin typeface="Franklin Gothic Book" panose="020B0503020102020204" pitchFamily="34" charset="0"/>
              </a:rPr>
              <a:t> </a:t>
            </a:r>
            <a:r>
              <a:rPr lang="en-ID" b="1" dirty="0" err="1">
                <a:latin typeface="Franklin Gothic Book" panose="020B0503020102020204" pitchFamily="34" charset="0"/>
              </a:rPr>
              <a:t>analitik</a:t>
            </a:r>
            <a:endParaRPr lang="en-ID" dirty="0">
              <a:latin typeface="Franklin Gothic Book" panose="020B0503020102020204" pitchFamily="34" charset="0"/>
            </a:endParaRPr>
          </a:p>
          <a:p>
            <a:pPr lvl="0"/>
            <a:r>
              <a:rPr lang="en-ID" b="1" dirty="0">
                <a:latin typeface="Franklin Gothic Book" panose="020B0503020102020204" pitchFamily="34" charset="0"/>
              </a:rPr>
              <a:t>Tujuan:</a:t>
            </a:r>
            <a:r>
              <a:rPr lang="en-ID" dirty="0">
                <a:latin typeface="Franklin Gothic Book" panose="020B0503020102020204" pitchFamily="34" charset="0"/>
              </a:rPr>
              <a:t> </a:t>
            </a:r>
            <a:r>
              <a:rPr lang="en-ID" dirty="0" err="1">
                <a:latin typeface="Franklin Gothic Book" panose="020B0503020102020204" pitchFamily="34" charset="0"/>
              </a:rPr>
              <a:t>Memahami</a:t>
            </a:r>
            <a:r>
              <a:rPr lang="en-ID" dirty="0">
                <a:latin typeface="Franklin Gothic Book" panose="020B0503020102020204" pitchFamily="34" charset="0"/>
              </a:rPr>
              <a:t> </a:t>
            </a:r>
            <a:r>
              <a:rPr lang="en-ID" dirty="0" err="1">
                <a:latin typeface="Franklin Gothic Book" panose="020B0503020102020204" pitchFamily="34" charset="0"/>
              </a:rPr>
              <a:t>bisnis</a:t>
            </a:r>
            <a:r>
              <a:rPr lang="en-ID" dirty="0">
                <a:latin typeface="Franklin Gothic Book" panose="020B0503020102020204" pitchFamily="34" charset="0"/>
              </a:rPr>
              <a:t> dan </a:t>
            </a:r>
            <a:r>
              <a:rPr lang="en-ID" dirty="0" err="1">
                <a:latin typeface="Franklin Gothic Book" panose="020B0503020102020204" pitchFamily="34" charset="0"/>
              </a:rPr>
              <a:t>mengidentifikasi</a:t>
            </a:r>
            <a:r>
              <a:rPr lang="en-ID" dirty="0">
                <a:latin typeface="Franklin Gothic Book" panose="020B0503020102020204" pitchFamily="34" charset="0"/>
              </a:rPr>
              <a:t> </a:t>
            </a:r>
            <a:r>
              <a:rPr lang="en-ID" dirty="0" err="1">
                <a:latin typeface="Franklin Gothic Book" panose="020B0503020102020204" pitchFamily="34" charset="0"/>
              </a:rPr>
              <a:t>bidang</a:t>
            </a:r>
            <a:r>
              <a:rPr lang="en-ID" dirty="0">
                <a:latin typeface="Franklin Gothic Book" panose="020B0503020102020204" pitchFamily="34" charset="0"/>
              </a:rPr>
              <a:t> yang </a:t>
            </a:r>
            <a:r>
              <a:rPr lang="en-ID" dirty="0" err="1">
                <a:latin typeface="Franklin Gothic Book" panose="020B0503020102020204" pitchFamily="34" charset="0"/>
              </a:rPr>
              <a:t>berisiko</a:t>
            </a:r>
            <a:r>
              <a:rPr lang="en-ID" dirty="0">
                <a:latin typeface="Franklin Gothic Book" panose="020B0503020102020204" pitchFamily="34" charset="0"/>
              </a:rPr>
              <a:t> </a:t>
            </a:r>
            <a:r>
              <a:rPr lang="en-ID" dirty="0" err="1">
                <a:latin typeface="Franklin Gothic Book" panose="020B0503020102020204" pitchFamily="34" charset="0"/>
              </a:rPr>
              <a:t>tinggi</a:t>
            </a:r>
            <a:r>
              <a:rPr lang="en-ID" dirty="0">
                <a:latin typeface="Franklin Gothic Book" panose="020B0503020102020204" pitchFamily="34" charset="0"/>
              </a:rPr>
              <a:t> </a:t>
            </a:r>
            <a:r>
              <a:rPr lang="en-ID" dirty="0" err="1">
                <a:latin typeface="Franklin Gothic Book" panose="020B0503020102020204" pitchFamily="34" charset="0"/>
              </a:rPr>
              <a:t>atau</a:t>
            </a:r>
            <a:r>
              <a:rPr lang="en-ID" dirty="0">
                <a:latin typeface="Franklin Gothic Book" panose="020B0503020102020204" pitchFamily="34" charset="0"/>
              </a:rPr>
              <a:t> </a:t>
            </a:r>
            <a:r>
              <a:rPr lang="en-ID" dirty="0" err="1">
                <a:latin typeface="Franklin Gothic Book" panose="020B0503020102020204" pitchFamily="34" charset="0"/>
              </a:rPr>
              <a:t>anomali</a:t>
            </a:r>
            <a:r>
              <a:rPr lang="en-ID" dirty="0">
                <a:latin typeface="Franklin Gothic Book" panose="020B0503020102020204" pitchFamily="34" charset="0"/>
              </a:rPr>
              <a:t> </a:t>
            </a:r>
            <a:r>
              <a:rPr lang="en-ID" dirty="0" err="1">
                <a:latin typeface="Franklin Gothic Book" panose="020B0503020102020204" pitchFamily="34" charset="0"/>
              </a:rPr>
              <a:t>keuangan</a:t>
            </a:r>
            <a:r>
              <a:rPr lang="en-ID" dirty="0">
                <a:latin typeface="Franklin Gothic Book" panose="020B0503020102020204" pitchFamily="34" charset="0"/>
              </a:rPr>
              <a:t>.</a:t>
            </a:r>
          </a:p>
          <a:p>
            <a:pPr lvl="0"/>
            <a:r>
              <a:rPr lang="en-ID" b="1" dirty="0" err="1">
                <a:latin typeface="Franklin Gothic Book" panose="020B0503020102020204" pitchFamily="34" charset="0"/>
              </a:rPr>
              <a:t>Contoh</a:t>
            </a:r>
            <a:r>
              <a:rPr lang="en-ID" b="1" dirty="0">
                <a:latin typeface="Franklin Gothic Book" panose="020B0503020102020204" pitchFamily="34" charset="0"/>
              </a:rPr>
              <a:t>:</a:t>
            </a:r>
            <a:r>
              <a:rPr lang="en-ID" dirty="0">
                <a:latin typeface="Franklin Gothic Book" panose="020B0503020102020204" pitchFamily="34" charset="0"/>
              </a:rPr>
              <a:t> </a:t>
            </a:r>
            <a:r>
              <a:rPr lang="en-ID" dirty="0" err="1">
                <a:latin typeface="Franklin Gothic Book" panose="020B0503020102020204" pitchFamily="34" charset="0"/>
              </a:rPr>
              <a:t>Analisis</a:t>
            </a:r>
            <a:r>
              <a:rPr lang="en-ID" dirty="0">
                <a:latin typeface="Franklin Gothic Book" panose="020B0503020102020204" pitchFamily="34" charset="0"/>
              </a:rPr>
              <a:t> </a:t>
            </a:r>
            <a:r>
              <a:rPr lang="en-ID" dirty="0" err="1">
                <a:latin typeface="Franklin Gothic Book" panose="020B0503020102020204" pitchFamily="34" charset="0"/>
              </a:rPr>
              <a:t>rasio</a:t>
            </a:r>
            <a:r>
              <a:rPr lang="en-ID" dirty="0">
                <a:latin typeface="Franklin Gothic Book" panose="020B0503020102020204" pitchFamily="34" charset="0"/>
              </a:rPr>
              <a:t> </a:t>
            </a:r>
            <a:r>
              <a:rPr lang="en-ID" dirty="0" err="1">
                <a:latin typeface="Franklin Gothic Book" panose="020B0503020102020204" pitchFamily="34" charset="0"/>
              </a:rPr>
              <a:t>keuangan</a:t>
            </a:r>
            <a:r>
              <a:rPr lang="en-ID" dirty="0">
                <a:latin typeface="Franklin Gothic Book" panose="020B0503020102020204" pitchFamily="34" charset="0"/>
              </a:rPr>
              <a:t>, </a:t>
            </a:r>
            <a:r>
              <a:rPr lang="en-ID" dirty="0" err="1">
                <a:latin typeface="Franklin Gothic Book" panose="020B0503020102020204" pitchFamily="34" charset="0"/>
              </a:rPr>
              <a:t>perbandingan</a:t>
            </a:r>
            <a:r>
              <a:rPr lang="en-ID" dirty="0">
                <a:latin typeface="Franklin Gothic Book" panose="020B0503020102020204" pitchFamily="34" charset="0"/>
              </a:rPr>
              <a:t> data </a:t>
            </a:r>
            <a:r>
              <a:rPr lang="en-ID" dirty="0" err="1">
                <a:latin typeface="Franklin Gothic Book" panose="020B0503020102020204" pitchFamily="34" charset="0"/>
              </a:rPr>
              <a:t>historis</a:t>
            </a:r>
            <a:r>
              <a:rPr lang="en-ID" dirty="0">
                <a:latin typeface="Franklin Gothic Book" panose="020B0503020102020204" pitchFamily="34" charset="0"/>
              </a:rPr>
              <a:t> </a:t>
            </a:r>
            <a:r>
              <a:rPr lang="en-ID" dirty="0" err="1">
                <a:latin typeface="Franklin Gothic Book" panose="020B0503020102020204" pitchFamily="34" charset="0"/>
              </a:rPr>
              <a:t>dengan</a:t>
            </a:r>
            <a:r>
              <a:rPr lang="en-ID" dirty="0">
                <a:latin typeface="Franklin Gothic Book" panose="020B0503020102020204" pitchFamily="34" charset="0"/>
              </a:rPr>
              <a:t> data </a:t>
            </a:r>
            <a:r>
              <a:rPr lang="en-ID" dirty="0" err="1">
                <a:latin typeface="Franklin Gothic Book" panose="020B0503020102020204" pitchFamily="34" charset="0"/>
              </a:rPr>
              <a:t>saat</a:t>
            </a:r>
            <a:r>
              <a:rPr lang="en-ID" dirty="0">
                <a:latin typeface="Franklin Gothic Book" panose="020B0503020102020204" pitchFamily="34" charset="0"/>
              </a:rPr>
              <a:t> </a:t>
            </a:r>
            <a:r>
              <a:rPr lang="en-ID" dirty="0" err="1">
                <a:latin typeface="Franklin Gothic Book" panose="020B0503020102020204" pitchFamily="34" charset="0"/>
              </a:rPr>
              <a:t>ini</a:t>
            </a:r>
            <a:r>
              <a:rPr lang="en-ID" dirty="0">
                <a:latin typeface="Franklin Gothic Book" panose="020B0503020102020204" pitchFamily="34" charset="0"/>
              </a:rPr>
              <a:t>, dan </a:t>
            </a:r>
            <a:r>
              <a:rPr lang="en-ID" dirty="0" err="1">
                <a:latin typeface="Franklin Gothic Book" panose="020B0503020102020204" pitchFamily="34" charset="0"/>
              </a:rPr>
              <a:t>tren</a:t>
            </a:r>
            <a:r>
              <a:rPr lang="en-ID" dirty="0">
                <a:latin typeface="Franklin Gothic Book" panose="020B0503020102020204" pitchFamily="34" charset="0"/>
              </a:rPr>
              <a:t>. </a:t>
            </a:r>
          </a:p>
          <a:p>
            <a:pPr marL="0" indent="0">
              <a:buNone/>
            </a:pPr>
            <a:r>
              <a:rPr lang="en-ID" b="1" dirty="0">
                <a:latin typeface="Franklin Gothic Book" panose="020B0503020102020204" pitchFamily="34" charset="0"/>
              </a:rPr>
              <a:t>2. </a:t>
            </a:r>
            <a:r>
              <a:rPr lang="en-ID" b="1" dirty="0" err="1">
                <a:latin typeface="Franklin Gothic Book" panose="020B0503020102020204" pitchFamily="34" charset="0"/>
              </a:rPr>
              <a:t>Pengujian</a:t>
            </a:r>
            <a:r>
              <a:rPr lang="en-ID" b="1" dirty="0">
                <a:latin typeface="Franklin Gothic Book" panose="020B0503020102020204" pitchFamily="34" charset="0"/>
              </a:rPr>
              <a:t> </a:t>
            </a:r>
            <a:r>
              <a:rPr lang="en-ID" b="1" dirty="0" err="1">
                <a:latin typeface="Franklin Gothic Book" panose="020B0503020102020204" pitchFamily="34" charset="0"/>
              </a:rPr>
              <a:t>kepatuhan</a:t>
            </a:r>
            <a:endParaRPr lang="en-ID" dirty="0">
              <a:latin typeface="Franklin Gothic Book" panose="020B0503020102020204" pitchFamily="34" charset="0"/>
            </a:endParaRPr>
          </a:p>
          <a:p>
            <a:pPr lvl="0"/>
            <a:r>
              <a:rPr lang="en-ID" b="1" dirty="0">
                <a:latin typeface="Franklin Gothic Book" panose="020B0503020102020204" pitchFamily="34" charset="0"/>
              </a:rPr>
              <a:t>Tujuan:</a:t>
            </a:r>
            <a:r>
              <a:rPr lang="en-ID" dirty="0">
                <a:latin typeface="Franklin Gothic Book" panose="020B0503020102020204" pitchFamily="34" charset="0"/>
              </a:rPr>
              <a:t> </a:t>
            </a:r>
            <a:r>
              <a:rPr lang="en-ID" dirty="0" err="1">
                <a:latin typeface="Franklin Gothic Book" panose="020B0503020102020204" pitchFamily="34" charset="0"/>
              </a:rPr>
              <a:t>Menguji</a:t>
            </a:r>
            <a:r>
              <a:rPr lang="en-ID" dirty="0">
                <a:latin typeface="Franklin Gothic Book" panose="020B0503020102020204" pitchFamily="34" charset="0"/>
              </a:rPr>
              <a:t> </a:t>
            </a:r>
            <a:r>
              <a:rPr lang="en-ID" dirty="0" err="1">
                <a:latin typeface="Franklin Gothic Book" panose="020B0503020102020204" pitchFamily="34" charset="0"/>
              </a:rPr>
              <a:t>efektivitas</a:t>
            </a:r>
            <a:r>
              <a:rPr lang="en-ID" dirty="0">
                <a:latin typeface="Franklin Gothic Book" panose="020B0503020102020204" pitchFamily="34" charset="0"/>
              </a:rPr>
              <a:t> </a:t>
            </a:r>
            <a:r>
              <a:rPr lang="en-ID" dirty="0" err="1">
                <a:latin typeface="Franklin Gothic Book" panose="020B0503020102020204" pitchFamily="34" charset="0"/>
              </a:rPr>
              <a:t>sistem</a:t>
            </a:r>
            <a:r>
              <a:rPr lang="en-ID" dirty="0">
                <a:latin typeface="Franklin Gothic Book" panose="020B0503020102020204" pitchFamily="34" charset="0"/>
              </a:rPr>
              <a:t> </a:t>
            </a:r>
            <a:r>
              <a:rPr lang="en-ID" dirty="0" err="1">
                <a:latin typeface="Franklin Gothic Book" panose="020B0503020102020204" pitchFamily="34" charset="0"/>
              </a:rPr>
              <a:t>pengendalian</a:t>
            </a:r>
            <a:r>
              <a:rPr lang="en-ID" dirty="0">
                <a:latin typeface="Franklin Gothic Book" panose="020B0503020102020204" pitchFamily="34" charset="0"/>
              </a:rPr>
              <a:t> internal </a:t>
            </a:r>
            <a:r>
              <a:rPr lang="en-ID" dirty="0" err="1">
                <a:latin typeface="Franklin Gothic Book" panose="020B0503020102020204" pitchFamily="34" charset="0"/>
              </a:rPr>
              <a:t>klien</a:t>
            </a:r>
            <a:r>
              <a:rPr lang="en-ID" dirty="0">
                <a:latin typeface="Franklin Gothic Book" panose="020B0503020102020204" pitchFamily="34" charset="0"/>
              </a:rPr>
              <a:t> </a:t>
            </a:r>
            <a:r>
              <a:rPr lang="en-ID" dirty="0" err="1">
                <a:latin typeface="Franklin Gothic Book" panose="020B0503020102020204" pitchFamily="34" charset="0"/>
              </a:rPr>
              <a:t>untuk</a:t>
            </a:r>
            <a:r>
              <a:rPr lang="en-ID" dirty="0">
                <a:latin typeface="Franklin Gothic Book" panose="020B0503020102020204" pitchFamily="34" charset="0"/>
              </a:rPr>
              <a:t> </a:t>
            </a:r>
            <a:r>
              <a:rPr lang="en-ID" dirty="0" err="1">
                <a:latin typeface="Franklin Gothic Book" panose="020B0503020102020204" pitchFamily="34" charset="0"/>
              </a:rPr>
              <a:t>memastikan</a:t>
            </a:r>
            <a:r>
              <a:rPr lang="en-ID" dirty="0">
                <a:latin typeface="Franklin Gothic Book" panose="020B0503020102020204" pitchFamily="34" charset="0"/>
              </a:rPr>
              <a:t> </a:t>
            </a:r>
            <a:r>
              <a:rPr lang="en-ID" dirty="0" err="1">
                <a:latin typeface="Franklin Gothic Book" panose="020B0503020102020204" pitchFamily="34" charset="0"/>
              </a:rPr>
              <a:t>kepatuhan</a:t>
            </a:r>
            <a:r>
              <a:rPr lang="en-ID" dirty="0">
                <a:latin typeface="Franklin Gothic Book" panose="020B0503020102020204" pitchFamily="34" charset="0"/>
              </a:rPr>
              <a:t> </a:t>
            </a:r>
            <a:r>
              <a:rPr lang="en-ID" dirty="0" err="1">
                <a:latin typeface="Franklin Gothic Book" panose="020B0503020102020204" pitchFamily="34" charset="0"/>
              </a:rPr>
              <a:t>terhadap</a:t>
            </a:r>
            <a:r>
              <a:rPr lang="en-ID" dirty="0">
                <a:latin typeface="Franklin Gothic Book" panose="020B0503020102020204" pitchFamily="34" charset="0"/>
              </a:rPr>
              <a:t> </a:t>
            </a:r>
            <a:r>
              <a:rPr lang="en-ID" dirty="0" err="1">
                <a:latin typeface="Franklin Gothic Book" panose="020B0503020102020204" pitchFamily="34" charset="0"/>
              </a:rPr>
              <a:t>prosedur</a:t>
            </a:r>
            <a:r>
              <a:rPr lang="en-ID" dirty="0">
                <a:latin typeface="Franklin Gothic Book" panose="020B0503020102020204" pitchFamily="34" charset="0"/>
              </a:rPr>
              <a:t> yang </a:t>
            </a:r>
            <a:r>
              <a:rPr lang="en-ID" dirty="0" err="1">
                <a:latin typeface="Franklin Gothic Book" panose="020B0503020102020204" pitchFamily="34" charset="0"/>
              </a:rPr>
              <a:t>ditetapkan</a:t>
            </a:r>
            <a:r>
              <a:rPr lang="en-ID" dirty="0">
                <a:latin typeface="Franklin Gothic Book" panose="020B0503020102020204" pitchFamily="34" charset="0"/>
              </a:rPr>
              <a:t>.</a:t>
            </a:r>
          </a:p>
          <a:p>
            <a:pPr lvl="0"/>
            <a:r>
              <a:rPr lang="en-ID" b="1" dirty="0" err="1">
                <a:latin typeface="Franklin Gothic Book" panose="020B0503020102020204" pitchFamily="34" charset="0"/>
              </a:rPr>
              <a:t>Contoh</a:t>
            </a:r>
            <a:r>
              <a:rPr lang="en-ID" b="1" dirty="0">
                <a:latin typeface="Franklin Gothic Book" panose="020B0503020102020204" pitchFamily="34" charset="0"/>
              </a:rPr>
              <a:t>:</a:t>
            </a:r>
            <a:r>
              <a:rPr lang="en-ID" dirty="0">
                <a:latin typeface="Franklin Gothic Book" panose="020B0503020102020204" pitchFamily="34" charset="0"/>
              </a:rPr>
              <a:t> </a:t>
            </a:r>
            <a:r>
              <a:rPr lang="en-ID" dirty="0" err="1">
                <a:latin typeface="Franklin Gothic Book" panose="020B0503020102020204" pitchFamily="34" charset="0"/>
              </a:rPr>
              <a:t>Mengamati</a:t>
            </a:r>
            <a:r>
              <a:rPr lang="en-ID" dirty="0">
                <a:latin typeface="Franklin Gothic Book" panose="020B0503020102020204" pitchFamily="34" charset="0"/>
              </a:rPr>
              <a:t> </a:t>
            </a:r>
            <a:r>
              <a:rPr lang="en-ID" dirty="0" err="1">
                <a:latin typeface="Franklin Gothic Book" panose="020B0503020102020204" pitchFamily="34" charset="0"/>
              </a:rPr>
              <a:t>prosedur</a:t>
            </a:r>
            <a:r>
              <a:rPr lang="en-ID" dirty="0">
                <a:latin typeface="Franklin Gothic Book" panose="020B0503020102020204" pitchFamily="34" charset="0"/>
              </a:rPr>
              <a:t>, </a:t>
            </a:r>
            <a:r>
              <a:rPr lang="en-ID" dirty="0" err="1">
                <a:latin typeface="Franklin Gothic Book" panose="020B0503020102020204" pitchFamily="34" charset="0"/>
              </a:rPr>
              <a:t>menguji</a:t>
            </a:r>
            <a:r>
              <a:rPr lang="en-ID" dirty="0">
                <a:latin typeface="Franklin Gothic Book" panose="020B0503020102020204" pitchFamily="34" charset="0"/>
              </a:rPr>
              <a:t> </a:t>
            </a:r>
            <a:r>
              <a:rPr lang="en-ID" dirty="0" err="1">
                <a:latin typeface="Franklin Gothic Book" panose="020B0503020102020204" pitchFamily="34" charset="0"/>
              </a:rPr>
              <a:t>kontrol</a:t>
            </a:r>
            <a:r>
              <a:rPr lang="en-ID" dirty="0">
                <a:latin typeface="Franklin Gothic Book" panose="020B0503020102020204" pitchFamily="34" charset="0"/>
              </a:rPr>
              <a:t>, dan </a:t>
            </a:r>
            <a:r>
              <a:rPr lang="en-ID" dirty="0" err="1">
                <a:latin typeface="Franklin Gothic Book" panose="020B0503020102020204" pitchFamily="34" charset="0"/>
              </a:rPr>
              <a:t>menggunakan</a:t>
            </a:r>
            <a:r>
              <a:rPr lang="en-ID" dirty="0">
                <a:latin typeface="Franklin Gothic Book" panose="020B0503020102020204" pitchFamily="34" charset="0"/>
              </a:rPr>
              <a:t> data dummy </a:t>
            </a:r>
            <a:r>
              <a:rPr lang="en-ID" dirty="0" err="1">
                <a:latin typeface="Franklin Gothic Book" panose="020B0503020102020204" pitchFamily="34" charset="0"/>
              </a:rPr>
              <a:t>untuk</a:t>
            </a:r>
            <a:r>
              <a:rPr lang="en-ID" dirty="0">
                <a:latin typeface="Franklin Gothic Book" panose="020B0503020102020204" pitchFamily="34" charset="0"/>
              </a:rPr>
              <a:t> </a:t>
            </a:r>
            <a:r>
              <a:rPr lang="en-ID" dirty="0" err="1">
                <a:latin typeface="Franklin Gothic Book" panose="020B0503020102020204" pitchFamily="34" charset="0"/>
              </a:rPr>
              <a:t>menguji</a:t>
            </a:r>
            <a:r>
              <a:rPr lang="en-ID" dirty="0">
                <a:latin typeface="Franklin Gothic Book" panose="020B0503020102020204" pitchFamily="34" charset="0"/>
              </a:rPr>
              <a:t> </a:t>
            </a:r>
            <a:r>
              <a:rPr lang="en-ID" dirty="0" err="1">
                <a:latin typeface="Franklin Gothic Book" panose="020B0503020102020204" pitchFamily="34" charset="0"/>
              </a:rPr>
              <a:t>sistem</a:t>
            </a:r>
            <a:r>
              <a:rPr lang="en-ID" dirty="0">
                <a:latin typeface="Franklin Gothic Book" panose="020B0503020102020204" pitchFamily="34" charset="0"/>
              </a:rPr>
              <a:t> </a:t>
            </a:r>
            <a:r>
              <a:rPr lang="en-ID" dirty="0" err="1">
                <a:latin typeface="Franklin Gothic Book" panose="020B0503020102020204" pitchFamily="34" charset="0"/>
              </a:rPr>
              <a:t>pemrosesan</a:t>
            </a:r>
            <a:r>
              <a:rPr lang="en-ID" dirty="0">
                <a:latin typeface="Franklin Gothic Book" panose="020B0503020102020204" pitchFamily="34" charset="0"/>
              </a:rPr>
              <a:t> data </a:t>
            </a:r>
            <a:r>
              <a:rPr lang="en-ID" dirty="0" err="1">
                <a:latin typeface="Franklin Gothic Book" panose="020B0503020102020204" pitchFamily="34" charset="0"/>
              </a:rPr>
              <a:t>elektronik</a:t>
            </a:r>
            <a:r>
              <a:rPr lang="en-ID" dirty="0">
                <a:latin typeface="Franklin Gothic Book" panose="020B0503020102020204" pitchFamily="34" charset="0"/>
              </a:rPr>
              <a:t> (EDP). </a:t>
            </a:r>
          </a:p>
          <a:p>
            <a:pPr marL="0" indent="0">
              <a:buNone/>
            </a:pPr>
            <a:r>
              <a:rPr lang="en-ID" b="1" dirty="0">
                <a:latin typeface="Franklin Gothic Book" panose="020B0503020102020204" pitchFamily="34" charset="0"/>
              </a:rPr>
              <a:t>3. </a:t>
            </a:r>
            <a:r>
              <a:rPr lang="en-ID" b="1" dirty="0" err="1">
                <a:latin typeface="Franklin Gothic Book" panose="020B0503020102020204" pitchFamily="34" charset="0"/>
              </a:rPr>
              <a:t>Pengujian</a:t>
            </a:r>
            <a:r>
              <a:rPr lang="en-ID" b="1" dirty="0">
                <a:latin typeface="Franklin Gothic Book" panose="020B0503020102020204" pitchFamily="34" charset="0"/>
              </a:rPr>
              <a:t> </a:t>
            </a:r>
            <a:r>
              <a:rPr lang="en-ID" b="1" dirty="0" err="1">
                <a:latin typeface="Franklin Gothic Book" panose="020B0503020102020204" pitchFamily="34" charset="0"/>
              </a:rPr>
              <a:t>substantif</a:t>
            </a:r>
            <a:endParaRPr lang="en-ID" dirty="0">
              <a:latin typeface="Franklin Gothic Book" panose="020B0503020102020204" pitchFamily="34" charset="0"/>
            </a:endParaRPr>
          </a:p>
          <a:p>
            <a:pPr lvl="0"/>
            <a:r>
              <a:rPr lang="en-ID" b="1" dirty="0">
                <a:latin typeface="Franklin Gothic Book" panose="020B0503020102020204" pitchFamily="34" charset="0"/>
              </a:rPr>
              <a:t>Tujuan:</a:t>
            </a:r>
            <a:r>
              <a:rPr lang="en-ID" dirty="0">
                <a:latin typeface="Franklin Gothic Book" panose="020B0503020102020204" pitchFamily="34" charset="0"/>
              </a:rPr>
              <a:t> </a:t>
            </a:r>
            <a:r>
              <a:rPr lang="en-ID" dirty="0" err="1">
                <a:latin typeface="Franklin Gothic Book" panose="020B0503020102020204" pitchFamily="34" charset="0"/>
              </a:rPr>
              <a:t>Menguji</a:t>
            </a:r>
            <a:r>
              <a:rPr lang="en-ID" dirty="0">
                <a:latin typeface="Franklin Gothic Book" panose="020B0503020102020204" pitchFamily="34" charset="0"/>
              </a:rPr>
              <a:t> </a:t>
            </a:r>
            <a:r>
              <a:rPr lang="en-ID" dirty="0" err="1">
                <a:latin typeface="Franklin Gothic Book" panose="020B0503020102020204" pitchFamily="34" charset="0"/>
              </a:rPr>
              <a:t>kebenaran</a:t>
            </a:r>
            <a:r>
              <a:rPr lang="en-ID" dirty="0">
                <a:latin typeface="Franklin Gothic Book" panose="020B0503020102020204" pitchFamily="34" charset="0"/>
              </a:rPr>
              <a:t>, </a:t>
            </a:r>
            <a:r>
              <a:rPr lang="en-ID" dirty="0" err="1">
                <a:latin typeface="Franklin Gothic Book" panose="020B0503020102020204" pitchFamily="34" charset="0"/>
              </a:rPr>
              <a:t>kelengkapan</a:t>
            </a:r>
            <a:r>
              <a:rPr lang="en-ID" dirty="0">
                <a:latin typeface="Franklin Gothic Book" panose="020B0503020102020204" pitchFamily="34" charset="0"/>
              </a:rPr>
              <a:t>, dan </a:t>
            </a:r>
            <a:r>
              <a:rPr lang="en-ID" dirty="0" err="1">
                <a:latin typeface="Franklin Gothic Book" panose="020B0503020102020204" pitchFamily="34" charset="0"/>
              </a:rPr>
              <a:t>validitas</a:t>
            </a:r>
            <a:r>
              <a:rPr lang="en-ID" dirty="0">
                <a:latin typeface="Franklin Gothic Book" panose="020B0503020102020204" pitchFamily="34" charset="0"/>
              </a:rPr>
              <a:t> </a:t>
            </a:r>
            <a:r>
              <a:rPr lang="en-ID" dirty="0" err="1">
                <a:latin typeface="Franklin Gothic Book" panose="020B0503020102020204" pitchFamily="34" charset="0"/>
              </a:rPr>
              <a:t>angka</a:t>
            </a:r>
            <a:r>
              <a:rPr lang="en-ID" dirty="0">
                <a:latin typeface="Franklin Gothic Book" panose="020B0503020102020204" pitchFamily="34" charset="0"/>
              </a:rPr>
              <a:t> </a:t>
            </a:r>
            <a:r>
              <a:rPr lang="en-ID" dirty="0" err="1">
                <a:latin typeface="Franklin Gothic Book" panose="020B0503020102020204" pitchFamily="34" charset="0"/>
              </a:rPr>
              <a:t>serta</a:t>
            </a:r>
            <a:r>
              <a:rPr lang="en-ID" dirty="0">
                <a:latin typeface="Franklin Gothic Book" panose="020B0503020102020204" pitchFamily="34" charset="0"/>
              </a:rPr>
              <a:t> </a:t>
            </a:r>
            <a:r>
              <a:rPr lang="en-ID" dirty="0" err="1">
                <a:latin typeface="Franklin Gothic Book" panose="020B0503020102020204" pitchFamily="34" charset="0"/>
              </a:rPr>
              <a:t>pengungkapan</a:t>
            </a:r>
            <a:r>
              <a:rPr lang="en-ID" dirty="0">
                <a:latin typeface="Franklin Gothic Book" panose="020B0503020102020204" pitchFamily="34" charset="0"/>
              </a:rPr>
              <a:t> </a:t>
            </a:r>
            <a:r>
              <a:rPr lang="en-ID" dirty="0" err="1">
                <a:latin typeface="Franklin Gothic Book" panose="020B0503020102020204" pitchFamily="34" charset="0"/>
              </a:rPr>
              <a:t>dalam</a:t>
            </a:r>
            <a:r>
              <a:rPr lang="en-ID" dirty="0">
                <a:latin typeface="Franklin Gothic Book" panose="020B0503020102020204" pitchFamily="34" charset="0"/>
              </a:rPr>
              <a:t> </a:t>
            </a:r>
            <a:r>
              <a:rPr lang="en-ID" dirty="0" err="1">
                <a:latin typeface="Franklin Gothic Book" panose="020B0503020102020204" pitchFamily="34" charset="0"/>
              </a:rPr>
              <a:t>laporan</a:t>
            </a:r>
            <a:r>
              <a:rPr lang="en-ID" dirty="0">
                <a:latin typeface="Franklin Gothic Book" panose="020B0503020102020204" pitchFamily="34" charset="0"/>
              </a:rPr>
              <a:t> </a:t>
            </a:r>
            <a:r>
              <a:rPr lang="en-ID" dirty="0" err="1">
                <a:latin typeface="Franklin Gothic Book" panose="020B0503020102020204" pitchFamily="34" charset="0"/>
              </a:rPr>
              <a:t>keuangan</a:t>
            </a:r>
            <a:r>
              <a:rPr lang="en-ID" dirty="0">
                <a:latin typeface="Franklin Gothic Book" panose="020B0503020102020204" pitchFamily="34" charset="0"/>
              </a:rPr>
              <a:t>.</a:t>
            </a:r>
          </a:p>
          <a:p>
            <a:pPr lvl="0"/>
            <a:endParaRPr lang="en-ID" dirty="0">
              <a:latin typeface="Franklin Gothic Book" panose="020B0503020102020204" pitchFamily="34" charset="0"/>
            </a:endParaRPr>
          </a:p>
          <a:p>
            <a:pPr lvl="0"/>
            <a:endParaRPr lang="en-ID" dirty="0">
              <a:latin typeface="Franklin Gothic Book" panose="020B0503020102020204" pitchFamily="34" charset="0"/>
            </a:endParaRPr>
          </a:p>
          <a:p>
            <a:pPr lvl="0"/>
            <a:endParaRPr lang="en-ID"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209900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441FFA-BB4A-4D64-8E45-D88C5648D43B}"/>
              </a:ext>
            </a:extLst>
          </p:cNvPr>
          <p:cNvSpPr>
            <a:spLocks noGrp="1"/>
          </p:cNvSpPr>
          <p:nvPr>
            <p:ph type="body" sz="quarter" idx="13"/>
          </p:nvPr>
        </p:nvSpPr>
        <p:spPr>
          <a:xfrm>
            <a:off x="365761" y="246253"/>
            <a:ext cx="9242474" cy="6000369"/>
          </a:xfrm>
        </p:spPr>
        <p:txBody>
          <a:bodyPr>
            <a:normAutofit fontScale="25000" lnSpcReduction="20000"/>
          </a:bodyPr>
          <a:lstStyle/>
          <a:p>
            <a:pPr lvl="0"/>
            <a:r>
              <a:rPr lang="en-ID" sz="8000" b="1" dirty="0" err="1">
                <a:latin typeface="Franklin Gothic Book" panose="020B0503020102020204" pitchFamily="34" charset="0"/>
              </a:rPr>
              <a:t>Contoh</a:t>
            </a:r>
            <a:r>
              <a:rPr lang="en-ID" sz="8000" b="1" dirty="0">
                <a:latin typeface="Franklin Gothic Book" panose="020B0503020102020204" pitchFamily="34" charset="0"/>
              </a:rPr>
              <a:t>:</a:t>
            </a:r>
          </a:p>
          <a:p>
            <a:pPr lvl="0"/>
            <a:r>
              <a:rPr lang="en-ID" sz="8000" b="1" dirty="0" err="1">
                <a:latin typeface="Franklin Gothic Book" panose="020B0503020102020204" pitchFamily="34" charset="0"/>
              </a:rPr>
              <a:t>Pemeriksaan</a:t>
            </a:r>
            <a:r>
              <a:rPr lang="en-ID" sz="8000" b="1" dirty="0">
                <a:latin typeface="Franklin Gothic Book" panose="020B0503020102020204" pitchFamily="34" charset="0"/>
              </a:rPr>
              <a:t> </a:t>
            </a:r>
            <a:r>
              <a:rPr lang="en-ID" sz="8000" b="1" dirty="0" err="1">
                <a:latin typeface="Franklin Gothic Book" panose="020B0503020102020204" pitchFamily="34" charset="0"/>
              </a:rPr>
              <a:t>dokumen</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Memverifikasi</a:t>
            </a:r>
            <a:r>
              <a:rPr lang="en-ID" sz="8000" dirty="0">
                <a:latin typeface="Franklin Gothic Book" panose="020B0503020102020204" pitchFamily="34" charset="0"/>
              </a:rPr>
              <a:t> </a:t>
            </a:r>
            <a:r>
              <a:rPr lang="en-ID" sz="8000" dirty="0" err="1">
                <a:latin typeface="Franklin Gothic Book" panose="020B0503020102020204" pitchFamily="34" charset="0"/>
              </a:rPr>
              <a:t>dokumen</a:t>
            </a:r>
            <a:r>
              <a:rPr lang="en-ID" sz="8000" dirty="0">
                <a:latin typeface="Franklin Gothic Book" panose="020B0503020102020204" pitchFamily="34" charset="0"/>
              </a:rPr>
              <a:t> </a:t>
            </a:r>
            <a:r>
              <a:rPr lang="en-ID" sz="8000" dirty="0" err="1">
                <a:latin typeface="Franklin Gothic Book" panose="020B0503020102020204" pitchFamily="34" charset="0"/>
              </a:rPr>
              <a:t>pendukung</a:t>
            </a:r>
            <a:r>
              <a:rPr lang="en-ID" sz="8000" dirty="0">
                <a:latin typeface="Franklin Gothic Book" panose="020B0503020102020204" pitchFamily="34" charset="0"/>
              </a:rPr>
              <a:t> </a:t>
            </a:r>
            <a:r>
              <a:rPr lang="en-ID" sz="8000" dirty="0" err="1">
                <a:latin typeface="Franklin Gothic Book" panose="020B0503020102020204" pitchFamily="34" charset="0"/>
              </a:rPr>
              <a:t>seperti</a:t>
            </a:r>
            <a:r>
              <a:rPr lang="en-ID" sz="8000" dirty="0">
                <a:latin typeface="Franklin Gothic Book" panose="020B0503020102020204" pitchFamily="34" charset="0"/>
              </a:rPr>
              <a:t> </a:t>
            </a:r>
            <a:r>
              <a:rPr lang="en-ID" sz="8000" dirty="0" err="1">
                <a:latin typeface="Franklin Gothic Book" panose="020B0503020102020204" pitchFamily="34" charset="0"/>
              </a:rPr>
              <a:t>faktur</a:t>
            </a:r>
            <a:r>
              <a:rPr lang="en-ID" sz="8000" dirty="0">
                <a:latin typeface="Franklin Gothic Book" panose="020B0503020102020204" pitchFamily="34" charset="0"/>
              </a:rPr>
              <a:t>, </a:t>
            </a:r>
            <a:r>
              <a:rPr lang="en-ID" sz="8000" dirty="0" err="1">
                <a:latin typeface="Franklin Gothic Book" panose="020B0503020102020204" pitchFamily="34" charset="0"/>
              </a:rPr>
              <a:t>kontrak</a:t>
            </a:r>
            <a:r>
              <a:rPr lang="en-ID" sz="8000" dirty="0">
                <a:latin typeface="Franklin Gothic Book" panose="020B0503020102020204" pitchFamily="34" charset="0"/>
              </a:rPr>
              <a:t>, dan </a:t>
            </a:r>
            <a:r>
              <a:rPr lang="en-ID" sz="8000" dirty="0" err="1">
                <a:latin typeface="Franklin Gothic Book" panose="020B0503020102020204" pitchFamily="34" charset="0"/>
              </a:rPr>
              <a:t>bukti</a:t>
            </a:r>
            <a:r>
              <a:rPr lang="en-ID" sz="8000" dirty="0">
                <a:latin typeface="Franklin Gothic Book" panose="020B0503020102020204" pitchFamily="34" charset="0"/>
              </a:rPr>
              <a:t> </a:t>
            </a:r>
            <a:r>
              <a:rPr lang="en-ID" sz="8000" dirty="0" err="1">
                <a:latin typeface="Franklin Gothic Book" panose="020B0503020102020204" pitchFamily="34" charset="0"/>
              </a:rPr>
              <a:t>pembayaran</a:t>
            </a:r>
            <a:r>
              <a:rPr lang="en-ID" sz="8000" dirty="0">
                <a:latin typeface="Franklin Gothic Book" panose="020B0503020102020204" pitchFamily="34" charset="0"/>
              </a:rPr>
              <a:t>.</a:t>
            </a:r>
          </a:p>
          <a:p>
            <a:pPr lvl="0"/>
            <a:r>
              <a:rPr lang="en-ID" sz="8000" b="1" dirty="0" err="1">
                <a:latin typeface="Franklin Gothic Book" panose="020B0503020102020204" pitchFamily="34" charset="0"/>
              </a:rPr>
              <a:t>Konfirmasi</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Menghubungi</a:t>
            </a:r>
            <a:r>
              <a:rPr lang="en-ID" sz="8000" dirty="0">
                <a:latin typeface="Franklin Gothic Book" panose="020B0503020102020204" pitchFamily="34" charset="0"/>
              </a:rPr>
              <a:t> </a:t>
            </a:r>
            <a:r>
              <a:rPr lang="en-ID" sz="8000" dirty="0" err="1">
                <a:latin typeface="Franklin Gothic Book" panose="020B0503020102020204" pitchFamily="34" charset="0"/>
              </a:rPr>
              <a:t>pihak</a:t>
            </a:r>
            <a:r>
              <a:rPr lang="en-ID" sz="8000" dirty="0">
                <a:latin typeface="Franklin Gothic Book" panose="020B0503020102020204" pitchFamily="34" charset="0"/>
              </a:rPr>
              <a:t> </a:t>
            </a:r>
            <a:r>
              <a:rPr lang="en-ID" sz="8000" dirty="0" err="1">
                <a:latin typeface="Franklin Gothic Book" panose="020B0503020102020204" pitchFamily="34" charset="0"/>
              </a:rPr>
              <a:t>ketiga</a:t>
            </a:r>
            <a:r>
              <a:rPr lang="en-ID" sz="8000" dirty="0">
                <a:latin typeface="Franklin Gothic Book" panose="020B0503020102020204" pitchFamily="34" charset="0"/>
              </a:rPr>
              <a:t> (</a:t>
            </a:r>
            <a:r>
              <a:rPr lang="en-ID" sz="8000" dirty="0" err="1">
                <a:latin typeface="Franklin Gothic Book" panose="020B0503020102020204" pitchFamily="34" charset="0"/>
              </a:rPr>
              <a:t>seperti</a:t>
            </a:r>
            <a:r>
              <a:rPr lang="en-ID" sz="8000" dirty="0">
                <a:latin typeface="Franklin Gothic Book" panose="020B0503020102020204" pitchFamily="34" charset="0"/>
              </a:rPr>
              <a:t> bank, </a:t>
            </a:r>
            <a:r>
              <a:rPr lang="en-ID" sz="8000" dirty="0" err="1">
                <a:latin typeface="Franklin Gothic Book" panose="020B0503020102020204" pitchFamily="34" charset="0"/>
              </a:rPr>
              <a:t>pelanggan</a:t>
            </a:r>
            <a:r>
              <a:rPr lang="en-ID" sz="8000" dirty="0">
                <a:latin typeface="Franklin Gothic Book" panose="020B0503020102020204" pitchFamily="34" charset="0"/>
              </a:rPr>
              <a:t>, </a:t>
            </a:r>
            <a:r>
              <a:rPr lang="en-ID" sz="8000" dirty="0" err="1">
                <a:latin typeface="Franklin Gothic Book" panose="020B0503020102020204" pitchFamily="34" charset="0"/>
              </a:rPr>
              <a:t>atau</a:t>
            </a:r>
            <a:r>
              <a:rPr lang="en-ID" sz="8000" dirty="0">
                <a:latin typeface="Franklin Gothic Book" panose="020B0503020102020204" pitchFamily="34" charset="0"/>
              </a:rPr>
              <a:t> </a:t>
            </a:r>
            <a:r>
              <a:rPr lang="en-ID" sz="8000" dirty="0" err="1">
                <a:latin typeface="Franklin Gothic Book" panose="020B0503020102020204" pitchFamily="34" charset="0"/>
              </a:rPr>
              <a:t>pemasok</a:t>
            </a:r>
            <a:r>
              <a:rPr lang="en-ID" sz="8000" dirty="0">
                <a:latin typeface="Franklin Gothic Book" panose="020B0503020102020204" pitchFamily="34" charset="0"/>
              </a:rPr>
              <a:t>) </a:t>
            </a:r>
            <a:r>
              <a:rPr lang="en-ID" sz="8000" dirty="0" err="1">
                <a:latin typeface="Franklin Gothic Book" panose="020B0503020102020204" pitchFamily="34" charset="0"/>
              </a:rPr>
              <a:t>untuk</a:t>
            </a:r>
            <a:r>
              <a:rPr lang="en-ID" sz="8000" dirty="0">
                <a:latin typeface="Franklin Gothic Book" panose="020B0503020102020204" pitchFamily="34" charset="0"/>
              </a:rPr>
              <a:t> </a:t>
            </a:r>
            <a:r>
              <a:rPr lang="en-ID" sz="8000" dirty="0" err="1">
                <a:latin typeface="Franklin Gothic Book" panose="020B0503020102020204" pitchFamily="34" charset="0"/>
              </a:rPr>
              <a:t>mengonfirmasi</a:t>
            </a:r>
            <a:r>
              <a:rPr lang="en-ID" sz="8000" dirty="0">
                <a:latin typeface="Franklin Gothic Book" panose="020B0503020102020204" pitchFamily="34" charset="0"/>
              </a:rPr>
              <a:t> </a:t>
            </a:r>
            <a:r>
              <a:rPr lang="en-ID" sz="8000" dirty="0" err="1">
                <a:latin typeface="Franklin Gothic Book" panose="020B0503020102020204" pitchFamily="34" charset="0"/>
              </a:rPr>
              <a:t>saldo</a:t>
            </a:r>
            <a:r>
              <a:rPr lang="en-ID" sz="8000" dirty="0">
                <a:latin typeface="Franklin Gothic Book" panose="020B0503020102020204" pitchFamily="34" charset="0"/>
              </a:rPr>
              <a:t> </a:t>
            </a:r>
            <a:r>
              <a:rPr lang="en-ID" sz="8000" dirty="0" err="1">
                <a:latin typeface="Franklin Gothic Book" panose="020B0503020102020204" pitchFamily="34" charset="0"/>
              </a:rPr>
              <a:t>akun</a:t>
            </a:r>
            <a:r>
              <a:rPr lang="en-ID" sz="8000" dirty="0">
                <a:latin typeface="Franklin Gothic Book" panose="020B0503020102020204" pitchFamily="34" charset="0"/>
              </a:rPr>
              <a:t>.</a:t>
            </a:r>
          </a:p>
          <a:p>
            <a:pPr lvl="0"/>
            <a:r>
              <a:rPr lang="en-ID" sz="8000" b="1" dirty="0" err="1">
                <a:latin typeface="Franklin Gothic Book" panose="020B0503020102020204" pitchFamily="34" charset="0"/>
              </a:rPr>
              <a:t>Inventarisasi</a:t>
            </a:r>
            <a:r>
              <a:rPr lang="en-ID" sz="8000" b="1" dirty="0">
                <a:latin typeface="Franklin Gothic Book" panose="020B0503020102020204" pitchFamily="34" charset="0"/>
              </a:rPr>
              <a:t>/Kas </a:t>
            </a:r>
            <a:r>
              <a:rPr lang="en-ID" sz="8000" b="1" dirty="0" err="1">
                <a:latin typeface="Franklin Gothic Book" panose="020B0503020102020204" pitchFamily="34" charset="0"/>
              </a:rPr>
              <a:t>opname</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Melakukan</a:t>
            </a:r>
            <a:r>
              <a:rPr lang="en-ID" sz="8000" dirty="0">
                <a:latin typeface="Franklin Gothic Book" panose="020B0503020102020204" pitchFamily="34" charset="0"/>
              </a:rPr>
              <a:t> </a:t>
            </a:r>
            <a:r>
              <a:rPr lang="en-ID" sz="8000" dirty="0" err="1">
                <a:latin typeface="Franklin Gothic Book" panose="020B0503020102020204" pitchFamily="34" charset="0"/>
              </a:rPr>
              <a:t>perhitungan</a:t>
            </a:r>
            <a:r>
              <a:rPr lang="en-ID" sz="8000" dirty="0">
                <a:latin typeface="Franklin Gothic Book" panose="020B0503020102020204" pitchFamily="34" charset="0"/>
              </a:rPr>
              <a:t> </a:t>
            </a:r>
            <a:r>
              <a:rPr lang="en-ID" sz="8000" dirty="0" err="1">
                <a:latin typeface="Franklin Gothic Book" panose="020B0503020102020204" pitchFamily="34" charset="0"/>
              </a:rPr>
              <a:t>fisik</a:t>
            </a:r>
            <a:r>
              <a:rPr lang="en-ID" sz="8000" dirty="0">
                <a:latin typeface="Franklin Gothic Book" panose="020B0503020102020204" pitchFamily="34" charset="0"/>
              </a:rPr>
              <a:t> </a:t>
            </a:r>
            <a:r>
              <a:rPr lang="en-ID" sz="8000" dirty="0" err="1">
                <a:latin typeface="Franklin Gothic Book" panose="020B0503020102020204" pitchFamily="34" charset="0"/>
              </a:rPr>
              <a:t>atas</a:t>
            </a:r>
            <a:r>
              <a:rPr lang="en-ID" sz="8000" dirty="0">
                <a:latin typeface="Franklin Gothic Book" panose="020B0503020102020204" pitchFamily="34" charset="0"/>
              </a:rPr>
              <a:t> </a:t>
            </a:r>
            <a:r>
              <a:rPr lang="en-ID" sz="8000" dirty="0" err="1">
                <a:latin typeface="Franklin Gothic Book" panose="020B0503020102020204" pitchFamily="34" charset="0"/>
              </a:rPr>
              <a:t>persediaan</a:t>
            </a:r>
            <a:r>
              <a:rPr lang="en-ID" sz="8000" dirty="0">
                <a:latin typeface="Franklin Gothic Book" panose="020B0503020102020204" pitchFamily="34" charset="0"/>
              </a:rPr>
              <a:t> </a:t>
            </a:r>
            <a:r>
              <a:rPr lang="en-ID" sz="8000" dirty="0" err="1">
                <a:latin typeface="Franklin Gothic Book" panose="020B0503020102020204" pitchFamily="34" charset="0"/>
              </a:rPr>
              <a:t>atau</a:t>
            </a:r>
            <a:r>
              <a:rPr lang="en-ID" sz="8000" dirty="0">
                <a:latin typeface="Franklin Gothic Book" panose="020B0503020102020204" pitchFamily="34" charset="0"/>
              </a:rPr>
              <a:t> kas </a:t>
            </a:r>
            <a:r>
              <a:rPr lang="en-ID" sz="8000" dirty="0" err="1">
                <a:latin typeface="Franklin Gothic Book" panose="020B0503020102020204" pitchFamily="34" charset="0"/>
              </a:rPr>
              <a:t>untuk</a:t>
            </a:r>
            <a:r>
              <a:rPr lang="en-ID" sz="8000" dirty="0">
                <a:latin typeface="Franklin Gothic Book" panose="020B0503020102020204" pitchFamily="34" charset="0"/>
              </a:rPr>
              <a:t> </a:t>
            </a:r>
            <a:r>
              <a:rPr lang="en-ID" sz="8000" dirty="0" err="1">
                <a:latin typeface="Franklin Gothic Book" panose="020B0503020102020204" pitchFamily="34" charset="0"/>
              </a:rPr>
              <a:t>memverifikasi</a:t>
            </a:r>
            <a:r>
              <a:rPr lang="en-ID" sz="8000" dirty="0">
                <a:latin typeface="Franklin Gothic Book" panose="020B0503020102020204" pitchFamily="34" charset="0"/>
              </a:rPr>
              <a:t> </a:t>
            </a:r>
            <a:r>
              <a:rPr lang="en-ID" sz="8000" dirty="0" err="1">
                <a:latin typeface="Franklin Gothic Book" panose="020B0503020102020204" pitchFamily="34" charset="0"/>
              </a:rPr>
              <a:t>keberadaannya</a:t>
            </a:r>
            <a:r>
              <a:rPr lang="en-ID" sz="8000" dirty="0">
                <a:latin typeface="Franklin Gothic Book" panose="020B0503020102020204" pitchFamily="34" charset="0"/>
              </a:rPr>
              <a:t>.</a:t>
            </a:r>
          </a:p>
          <a:p>
            <a:pPr lvl="0"/>
            <a:r>
              <a:rPr lang="en-ID" sz="8000" b="1" dirty="0" err="1">
                <a:latin typeface="Franklin Gothic Book" panose="020B0503020102020204" pitchFamily="34" charset="0"/>
              </a:rPr>
              <a:t>Perhitungan</a:t>
            </a:r>
            <a:r>
              <a:rPr lang="en-ID" sz="8000" b="1" dirty="0">
                <a:latin typeface="Franklin Gothic Book" panose="020B0503020102020204" pitchFamily="34" charset="0"/>
              </a:rPr>
              <a:t> </a:t>
            </a:r>
            <a:r>
              <a:rPr lang="en-ID" sz="8000" b="1" dirty="0" err="1">
                <a:latin typeface="Franklin Gothic Book" panose="020B0503020102020204" pitchFamily="34" charset="0"/>
              </a:rPr>
              <a:t>ulang</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Melakukan</a:t>
            </a:r>
            <a:r>
              <a:rPr lang="en-ID" sz="8000" dirty="0">
                <a:latin typeface="Franklin Gothic Book" panose="020B0503020102020204" pitchFamily="34" charset="0"/>
              </a:rPr>
              <a:t> </a:t>
            </a:r>
            <a:r>
              <a:rPr lang="en-ID" sz="8000" dirty="0" err="1">
                <a:latin typeface="Franklin Gothic Book" panose="020B0503020102020204" pitchFamily="34" charset="0"/>
              </a:rPr>
              <a:t>perhitungan</a:t>
            </a:r>
            <a:r>
              <a:rPr lang="en-ID" sz="8000" dirty="0">
                <a:latin typeface="Franklin Gothic Book" panose="020B0503020102020204" pitchFamily="34" charset="0"/>
              </a:rPr>
              <a:t> </a:t>
            </a:r>
            <a:r>
              <a:rPr lang="en-ID" sz="8000" dirty="0" err="1">
                <a:latin typeface="Franklin Gothic Book" panose="020B0503020102020204" pitchFamily="34" charset="0"/>
              </a:rPr>
              <a:t>ulang</a:t>
            </a:r>
            <a:r>
              <a:rPr lang="en-ID" sz="8000" dirty="0">
                <a:latin typeface="Franklin Gothic Book" panose="020B0503020102020204" pitchFamily="34" charset="0"/>
              </a:rPr>
              <a:t> </a:t>
            </a:r>
            <a:r>
              <a:rPr lang="en-ID" sz="8000" dirty="0" err="1">
                <a:latin typeface="Franklin Gothic Book" panose="020B0503020102020204" pitchFamily="34" charset="0"/>
              </a:rPr>
              <a:t>terhadap</a:t>
            </a:r>
            <a:r>
              <a:rPr lang="en-ID" sz="8000" dirty="0">
                <a:latin typeface="Franklin Gothic Book" panose="020B0503020102020204" pitchFamily="34" charset="0"/>
              </a:rPr>
              <a:t> </a:t>
            </a:r>
            <a:r>
              <a:rPr lang="en-ID" sz="8000" dirty="0" err="1">
                <a:latin typeface="Franklin Gothic Book" panose="020B0503020102020204" pitchFamily="34" charset="0"/>
              </a:rPr>
              <a:t>angka-angka</a:t>
            </a:r>
            <a:r>
              <a:rPr lang="en-ID" sz="8000" dirty="0">
                <a:latin typeface="Franklin Gothic Book" panose="020B0503020102020204" pitchFamily="34" charset="0"/>
              </a:rPr>
              <a:t> yang </a:t>
            </a:r>
            <a:r>
              <a:rPr lang="en-ID" sz="8000" dirty="0" err="1">
                <a:latin typeface="Franklin Gothic Book" panose="020B0503020102020204" pitchFamily="34" charset="0"/>
              </a:rPr>
              <a:t>disajikan</a:t>
            </a:r>
            <a:r>
              <a:rPr lang="en-ID" sz="8000" dirty="0">
                <a:latin typeface="Franklin Gothic Book" panose="020B0503020102020204" pitchFamily="34" charset="0"/>
              </a:rPr>
              <a:t> </a:t>
            </a:r>
            <a:r>
              <a:rPr lang="en-ID" sz="8000" dirty="0" err="1">
                <a:latin typeface="Franklin Gothic Book" panose="020B0503020102020204" pitchFamily="34" charset="0"/>
              </a:rPr>
              <a:t>klien</a:t>
            </a:r>
            <a:r>
              <a:rPr lang="en-ID" sz="8000" dirty="0">
                <a:latin typeface="Franklin Gothic Book" panose="020B0503020102020204" pitchFamily="34" charset="0"/>
              </a:rPr>
              <a:t>, </a:t>
            </a:r>
            <a:r>
              <a:rPr lang="en-ID" sz="8000" dirty="0" err="1">
                <a:latin typeface="Franklin Gothic Book" panose="020B0503020102020204" pitchFamily="34" charset="0"/>
              </a:rPr>
              <a:t>seperti</a:t>
            </a:r>
            <a:r>
              <a:rPr lang="en-ID" sz="8000" dirty="0">
                <a:latin typeface="Franklin Gothic Book" panose="020B0503020102020204" pitchFamily="34" charset="0"/>
              </a:rPr>
              <a:t> </a:t>
            </a:r>
            <a:r>
              <a:rPr lang="en-ID" sz="8000" dirty="0" err="1">
                <a:latin typeface="Franklin Gothic Book" panose="020B0503020102020204" pitchFamily="34" charset="0"/>
              </a:rPr>
              <a:t>beban</a:t>
            </a:r>
            <a:r>
              <a:rPr lang="en-ID" sz="8000" dirty="0">
                <a:latin typeface="Franklin Gothic Book" panose="020B0503020102020204" pitchFamily="34" charset="0"/>
              </a:rPr>
              <a:t> </a:t>
            </a:r>
            <a:r>
              <a:rPr lang="en-ID" sz="8000" dirty="0" err="1">
                <a:latin typeface="Franklin Gothic Book" panose="020B0503020102020204" pitchFamily="34" charset="0"/>
              </a:rPr>
              <a:t>penyusutan</a:t>
            </a:r>
            <a:r>
              <a:rPr lang="en-ID" sz="8000" dirty="0">
                <a:latin typeface="Franklin Gothic Book" panose="020B0503020102020204" pitchFamily="34" charset="0"/>
              </a:rPr>
              <a:t> </a:t>
            </a:r>
            <a:r>
              <a:rPr lang="en-ID" sz="8000" dirty="0" err="1">
                <a:latin typeface="Franklin Gothic Book" panose="020B0503020102020204" pitchFamily="34" charset="0"/>
              </a:rPr>
              <a:t>atau</a:t>
            </a:r>
            <a:r>
              <a:rPr lang="en-ID" sz="8000" dirty="0">
                <a:latin typeface="Franklin Gothic Book" panose="020B0503020102020204" pitchFamily="34" charset="0"/>
              </a:rPr>
              <a:t> </a:t>
            </a:r>
            <a:r>
              <a:rPr lang="en-ID" sz="8000" dirty="0" err="1">
                <a:latin typeface="Franklin Gothic Book" panose="020B0503020102020204" pitchFamily="34" charset="0"/>
              </a:rPr>
              <a:t>perhitungan</a:t>
            </a:r>
            <a:r>
              <a:rPr lang="en-ID" sz="8000" dirty="0">
                <a:latin typeface="Franklin Gothic Book" panose="020B0503020102020204" pitchFamily="34" charset="0"/>
              </a:rPr>
              <a:t> </a:t>
            </a:r>
            <a:r>
              <a:rPr lang="en-ID" sz="8000" dirty="0" err="1">
                <a:latin typeface="Franklin Gothic Book" panose="020B0503020102020204" pitchFamily="34" charset="0"/>
              </a:rPr>
              <a:t>bunga</a:t>
            </a:r>
            <a:r>
              <a:rPr lang="en-ID" sz="8000" dirty="0">
                <a:latin typeface="Franklin Gothic Book" panose="020B0503020102020204" pitchFamily="34" charset="0"/>
              </a:rPr>
              <a:t>.</a:t>
            </a:r>
          </a:p>
          <a:p>
            <a:pPr lvl="0"/>
            <a:r>
              <a:rPr lang="en-ID" sz="8000" b="1" dirty="0" err="1">
                <a:latin typeface="Franklin Gothic Book" panose="020B0503020102020204" pitchFamily="34" charset="0"/>
              </a:rPr>
              <a:t>Pengamatan</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Mengamati</a:t>
            </a:r>
            <a:r>
              <a:rPr lang="en-ID" sz="8000" dirty="0">
                <a:latin typeface="Franklin Gothic Book" panose="020B0503020102020204" pitchFamily="34" charset="0"/>
              </a:rPr>
              <a:t> </a:t>
            </a:r>
            <a:r>
              <a:rPr lang="en-ID" sz="8000" dirty="0" err="1">
                <a:latin typeface="Franklin Gothic Book" panose="020B0503020102020204" pitchFamily="34" charset="0"/>
              </a:rPr>
              <a:t>secara</a:t>
            </a:r>
            <a:r>
              <a:rPr lang="en-ID" sz="8000" dirty="0">
                <a:latin typeface="Franklin Gothic Book" panose="020B0503020102020204" pitchFamily="34" charset="0"/>
              </a:rPr>
              <a:t> </a:t>
            </a:r>
            <a:r>
              <a:rPr lang="en-ID" sz="8000" dirty="0" err="1">
                <a:latin typeface="Franklin Gothic Book" panose="020B0503020102020204" pitchFamily="34" charset="0"/>
              </a:rPr>
              <a:t>langsung</a:t>
            </a:r>
            <a:r>
              <a:rPr lang="en-ID" sz="8000" dirty="0">
                <a:latin typeface="Franklin Gothic Book" panose="020B0503020102020204" pitchFamily="34" charset="0"/>
              </a:rPr>
              <a:t> </a:t>
            </a:r>
            <a:r>
              <a:rPr lang="en-ID" sz="8000" dirty="0" err="1">
                <a:latin typeface="Franklin Gothic Book" panose="020B0503020102020204" pitchFamily="34" charset="0"/>
              </a:rPr>
              <a:t>aktivitas</a:t>
            </a:r>
            <a:r>
              <a:rPr lang="en-ID" sz="8000" dirty="0">
                <a:latin typeface="Franklin Gothic Book" panose="020B0503020102020204" pitchFamily="34" charset="0"/>
              </a:rPr>
              <a:t> </a:t>
            </a:r>
            <a:r>
              <a:rPr lang="en-ID" sz="8000" dirty="0" err="1">
                <a:latin typeface="Franklin Gothic Book" panose="020B0503020102020204" pitchFamily="34" charset="0"/>
              </a:rPr>
              <a:t>fisik</a:t>
            </a:r>
            <a:r>
              <a:rPr lang="en-ID" sz="8000" dirty="0">
                <a:latin typeface="Franklin Gothic Book" panose="020B0503020102020204" pitchFamily="34" charset="0"/>
              </a:rPr>
              <a:t>, </a:t>
            </a:r>
            <a:r>
              <a:rPr lang="en-ID" sz="8000" dirty="0" err="1">
                <a:latin typeface="Franklin Gothic Book" panose="020B0503020102020204" pitchFamily="34" charset="0"/>
              </a:rPr>
              <a:t>seperti</a:t>
            </a:r>
            <a:r>
              <a:rPr lang="en-ID" sz="8000" dirty="0">
                <a:latin typeface="Franklin Gothic Book" panose="020B0503020102020204" pitchFamily="34" charset="0"/>
              </a:rPr>
              <a:t> proses stock </a:t>
            </a:r>
            <a:r>
              <a:rPr lang="en-ID" sz="8000" dirty="0" err="1">
                <a:latin typeface="Franklin Gothic Book" panose="020B0503020102020204" pitchFamily="34" charset="0"/>
              </a:rPr>
              <a:t>opname</a:t>
            </a:r>
            <a:r>
              <a:rPr lang="en-ID" sz="8000" dirty="0">
                <a:latin typeface="Franklin Gothic Book" panose="020B0503020102020204" pitchFamily="34" charset="0"/>
              </a:rPr>
              <a:t> </a:t>
            </a:r>
            <a:r>
              <a:rPr lang="en-ID" sz="8000" dirty="0" err="1">
                <a:latin typeface="Franklin Gothic Book" panose="020B0503020102020204" pitchFamily="34" charset="0"/>
              </a:rPr>
              <a:t>atau</a:t>
            </a:r>
            <a:r>
              <a:rPr lang="en-ID" sz="8000" dirty="0">
                <a:latin typeface="Franklin Gothic Book" panose="020B0503020102020204" pitchFamily="34" charset="0"/>
              </a:rPr>
              <a:t> proses </a:t>
            </a:r>
            <a:r>
              <a:rPr lang="en-ID" sz="8000" dirty="0" err="1">
                <a:latin typeface="Franklin Gothic Book" panose="020B0503020102020204" pitchFamily="34" charset="0"/>
              </a:rPr>
              <a:t>produksi</a:t>
            </a:r>
            <a:r>
              <a:rPr lang="en-ID" sz="8000" dirty="0">
                <a:latin typeface="Franklin Gothic Book" panose="020B0503020102020204" pitchFamily="34" charset="0"/>
              </a:rPr>
              <a:t>.</a:t>
            </a:r>
          </a:p>
          <a:p>
            <a:pPr lvl="0"/>
            <a:r>
              <a:rPr lang="en-ID" sz="8000" b="1" dirty="0" err="1">
                <a:latin typeface="Franklin Gothic Book" panose="020B0503020102020204" pitchFamily="34" charset="0"/>
              </a:rPr>
              <a:t>Penelusuran</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Menelusuri</a:t>
            </a:r>
            <a:r>
              <a:rPr lang="en-ID" sz="8000" dirty="0">
                <a:latin typeface="Franklin Gothic Book" panose="020B0503020102020204" pitchFamily="34" charset="0"/>
              </a:rPr>
              <a:t> </a:t>
            </a:r>
            <a:r>
              <a:rPr lang="en-ID" sz="8000" dirty="0" err="1">
                <a:latin typeface="Franklin Gothic Book" panose="020B0503020102020204" pitchFamily="34" charset="0"/>
              </a:rPr>
              <a:t>suatu</a:t>
            </a:r>
            <a:r>
              <a:rPr lang="en-ID" sz="8000" dirty="0">
                <a:latin typeface="Franklin Gothic Book" panose="020B0503020102020204" pitchFamily="34" charset="0"/>
              </a:rPr>
              <a:t> </a:t>
            </a:r>
            <a:r>
              <a:rPr lang="en-ID" sz="8000" dirty="0" err="1">
                <a:latin typeface="Franklin Gothic Book" panose="020B0503020102020204" pitchFamily="34" charset="0"/>
              </a:rPr>
              <a:t>transaksi</a:t>
            </a:r>
            <a:r>
              <a:rPr lang="en-ID" sz="8000" dirty="0">
                <a:latin typeface="Franklin Gothic Book" panose="020B0503020102020204" pitchFamily="34" charset="0"/>
              </a:rPr>
              <a:t> </a:t>
            </a:r>
            <a:r>
              <a:rPr lang="en-ID" sz="8000" dirty="0" err="1">
                <a:latin typeface="Franklin Gothic Book" panose="020B0503020102020204" pitchFamily="34" charset="0"/>
              </a:rPr>
              <a:t>dari</a:t>
            </a:r>
            <a:r>
              <a:rPr lang="en-ID" sz="8000" dirty="0">
                <a:latin typeface="Franklin Gothic Book" panose="020B0503020102020204" pitchFamily="34" charset="0"/>
              </a:rPr>
              <a:t> </a:t>
            </a:r>
            <a:r>
              <a:rPr lang="en-ID" sz="8000" dirty="0" err="1">
                <a:latin typeface="Franklin Gothic Book" panose="020B0503020102020204" pitchFamily="34" charset="0"/>
              </a:rPr>
              <a:t>dokumen</a:t>
            </a:r>
            <a:r>
              <a:rPr lang="en-ID" sz="8000" dirty="0">
                <a:latin typeface="Franklin Gothic Book" panose="020B0503020102020204" pitchFamily="34" charset="0"/>
              </a:rPr>
              <a:t> </a:t>
            </a:r>
            <a:r>
              <a:rPr lang="en-ID" sz="8000" dirty="0" err="1">
                <a:latin typeface="Franklin Gothic Book" panose="020B0503020102020204" pitchFamily="34" charset="0"/>
              </a:rPr>
              <a:t>sumber</a:t>
            </a:r>
            <a:r>
              <a:rPr lang="en-ID" sz="8000" dirty="0">
                <a:latin typeface="Franklin Gothic Book" panose="020B0503020102020204" pitchFamily="34" charset="0"/>
              </a:rPr>
              <a:t> </a:t>
            </a:r>
            <a:r>
              <a:rPr lang="en-ID" sz="8000" dirty="0" err="1">
                <a:latin typeface="Franklin Gothic Book" panose="020B0503020102020204" pitchFamily="34" charset="0"/>
              </a:rPr>
              <a:t>hingga</a:t>
            </a:r>
            <a:r>
              <a:rPr lang="en-ID" sz="8000" dirty="0">
                <a:latin typeface="Franklin Gothic Book" panose="020B0503020102020204" pitchFamily="34" charset="0"/>
              </a:rPr>
              <a:t> </a:t>
            </a:r>
            <a:r>
              <a:rPr lang="en-ID" sz="8000" dirty="0" err="1">
                <a:latin typeface="Franklin Gothic Book" panose="020B0503020102020204" pitchFamily="34" charset="0"/>
              </a:rPr>
              <a:t>pencatatan</a:t>
            </a:r>
            <a:r>
              <a:rPr lang="en-ID" sz="8000" dirty="0">
                <a:latin typeface="Franklin Gothic Book" panose="020B0503020102020204" pitchFamily="34" charset="0"/>
              </a:rPr>
              <a:t> </a:t>
            </a:r>
            <a:r>
              <a:rPr lang="en-ID" sz="8000" dirty="0" err="1">
                <a:latin typeface="Franklin Gothic Book" panose="020B0503020102020204" pitchFamily="34" charset="0"/>
              </a:rPr>
              <a:t>akhirnya</a:t>
            </a:r>
            <a:r>
              <a:rPr lang="en-ID" sz="8000" dirty="0">
                <a:latin typeface="Franklin Gothic Book" panose="020B0503020102020204" pitchFamily="34" charset="0"/>
              </a:rPr>
              <a:t>.</a:t>
            </a:r>
          </a:p>
          <a:p>
            <a:pPr lvl="0"/>
            <a:r>
              <a:rPr lang="en-ID" sz="8000" b="1" dirty="0" err="1">
                <a:latin typeface="Franklin Gothic Book" panose="020B0503020102020204" pitchFamily="34" charset="0"/>
              </a:rPr>
              <a:t>Pelaksanaan</a:t>
            </a:r>
            <a:r>
              <a:rPr lang="en-ID" sz="8000" b="1" dirty="0">
                <a:latin typeface="Franklin Gothic Book" panose="020B0503020102020204" pitchFamily="34" charset="0"/>
              </a:rPr>
              <a:t> </a:t>
            </a:r>
            <a:r>
              <a:rPr lang="en-ID" sz="8000" b="1" dirty="0" err="1">
                <a:latin typeface="Franklin Gothic Book" panose="020B0503020102020204" pitchFamily="34" charset="0"/>
              </a:rPr>
              <a:t>ulang</a:t>
            </a:r>
            <a:r>
              <a:rPr lang="en-ID" sz="8000" b="1" dirty="0">
                <a:latin typeface="Franklin Gothic Book" panose="020B0503020102020204" pitchFamily="34" charset="0"/>
              </a:rPr>
              <a:t>:</a:t>
            </a:r>
            <a:r>
              <a:rPr lang="en-ID" sz="8000" dirty="0">
                <a:latin typeface="Franklin Gothic Book" panose="020B0503020102020204" pitchFamily="34" charset="0"/>
              </a:rPr>
              <a:t> </a:t>
            </a:r>
            <a:r>
              <a:rPr lang="en-ID" sz="8000" dirty="0" err="1">
                <a:latin typeface="Franklin Gothic Book" panose="020B0503020102020204" pitchFamily="34" charset="0"/>
              </a:rPr>
              <a:t>Menguji</a:t>
            </a:r>
            <a:r>
              <a:rPr lang="en-ID" sz="8000" dirty="0">
                <a:latin typeface="Franklin Gothic Book" panose="020B0503020102020204" pitchFamily="34" charset="0"/>
              </a:rPr>
              <a:t> </a:t>
            </a:r>
            <a:r>
              <a:rPr lang="en-ID" sz="8000" dirty="0" err="1">
                <a:latin typeface="Franklin Gothic Book" panose="020B0503020102020204" pitchFamily="34" charset="0"/>
              </a:rPr>
              <a:t>ulang</a:t>
            </a:r>
            <a:r>
              <a:rPr lang="en-ID" sz="8000" dirty="0">
                <a:latin typeface="Franklin Gothic Book" panose="020B0503020102020204" pitchFamily="34" charset="0"/>
              </a:rPr>
              <a:t> </a:t>
            </a:r>
            <a:r>
              <a:rPr lang="en-ID" sz="8000" dirty="0" err="1">
                <a:latin typeface="Franklin Gothic Book" panose="020B0503020102020204" pitchFamily="34" charset="0"/>
              </a:rPr>
              <a:t>prosedur</a:t>
            </a:r>
            <a:r>
              <a:rPr lang="en-ID" sz="8000" dirty="0">
                <a:latin typeface="Franklin Gothic Book" panose="020B0503020102020204" pitchFamily="34" charset="0"/>
              </a:rPr>
              <a:t> yang </a:t>
            </a:r>
            <a:r>
              <a:rPr lang="en-ID" sz="8000" dirty="0" err="1">
                <a:latin typeface="Franklin Gothic Book" panose="020B0503020102020204" pitchFamily="34" charset="0"/>
              </a:rPr>
              <a:t>telah</a:t>
            </a:r>
            <a:r>
              <a:rPr lang="en-ID" sz="8000" dirty="0">
                <a:latin typeface="Franklin Gothic Book" panose="020B0503020102020204" pitchFamily="34" charset="0"/>
              </a:rPr>
              <a:t> </a:t>
            </a:r>
            <a:r>
              <a:rPr lang="en-ID" sz="8000" dirty="0" err="1">
                <a:latin typeface="Franklin Gothic Book" panose="020B0503020102020204" pitchFamily="34" charset="0"/>
              </a:rPr>
              <a:t>dilakukan</a:t>
            </a:r>
            <a:r>
              <a:rPr lang="en-ID" sz="8000" dirty="0">
                <a:latin typeface="Franklin Gothic Book" panose="020B0503020102020204" pitchFamily="34" charset="0"/>
              </a:rPr>
              <a:t> oleh </a:t>
            </a:r>
            <a:r>
              <a:rPr lang="en-ID" sz="8000" dirty="0" err="1">
                <a:latin typeface="Franklin Gothic Book" panose="020B0503020102020204" pitchFamily="34" charset="0"/>
              </a:rPr>
              <a:t>klien</a:t>
            </a:r>
            <a:r>
              <a:rPr lang="en-ID" sz="8000" dirty="0">
                <a:latin typeface="Franklin Gothic Book" panose="020B0503020102020204" pitchFamily="34" charset="0"/>
              </a:rPr>
              <a:t>, </a:t>
            </a:r>
            <a:r>
              <a:rPr lang="en-ID" sz="8000" dirty="0" err="1">
                <a:latin typeface="Franklin Gothic Book" panose="020B0503020102020204" pitchFamily="34" charset="0"/>
              </a:rPr>
              <a:t>seperti</a:t>
            </a:r>
            <a:r>
              <a:rPr lang="en-ID" sz="8000" dirty="0">
                <a:latin typeface="Franklin Gothic Book" panose="020B0503020102020204" pitchFamily="34" charset="0"/>
              </a:rPr>
              <a:t> </a:t>
            </a:r>
            <a:r>
              <a:rPr lang="en-ID" sz="8000" dirty="0" err="1">
                <a:latin typeface="Franklin Gothic Book" panose="020B0503020102020204" pitchFamily="34" charset="0"/>
              </a:rPr>
              <a:t>rekonsiliasi</a:t>
            </a:r>
            <a:r>
              <a:rPr lang="en-ID" sz="8000" dirty="0">
                <a:latin typeface="Franklin Gothic Book" panose="020B0503020102020204" pitchFamily="34" charset="0"/>
              </a:rPr>
              <a:t> bank</a:t>
            </a:r>
            <a:r>
              <a:rPr lang="en-ID" sz="6200" dirty="0">
                <a:latin typeface="Franklin Gothic Book" panose="020B0503020102020204" pitchFamily="34" charset="0"/>
              </a:rPr>
              <a:t>. </a:t>
            </a:r>
          </a:p>
          <a:p>
            <a:endParaRPr lang="en-ID" sz="6200" dirty="0">
              <a:latin typeface="Franklin Gothic Book" panose="020B0503020102020204" pitchFamily="34" charset="0"/>
            </a:endParaRPr>
          </a:p>
          <a:p>
            <a:r>
              <a:rPr lang="en-US" dirty="0">
                <a:latin typeface="Franklin Gothic Book" panose="020B0503020102020204" pitchFamily="34" charset="0"/>
              </a:rPr>
              <a:t> </a:t>
            </a:r>
            <a:endParaRPr lang="en-ID" dirty="0">
              <a:latin typeface="Franklin Gothic Book" panose="020B0503020102020204" pitchFamily="34" charset="0"/>
            </a:endParaRPr>
          </a:p>
          <a:p>
            <a:pPr marL="0" indent="0">
              <a:buNone/>
            </a:pPr>
            <a:endParaRPr lang="en-US" dirty="0">
              <a:latin typeface="Franklin Gothic Book" panose="020B0503020102020204" pitchFamily="34" charset="0"/>
            </a:endParaRPr>
          </a:p>
          <a:p>
            <a:pPr marL="0" indent="0">
              <a:buNone/>
            </a:pPr>
            <a:endParaRPr lang="en-ID" dirty="0"/>
          </a:p>
        </p:txBody>
      </p:sp>
      <p:sp>
        <p:nvSpPr>
          <p:cNvPr id="4" name="Slide Number Placeholder 3">
            <a:extLst>
              <a:ext uri="{FF2B5EF4-FFF2-40B4-BE49-F238E27FC236}">
                <a16:creationId xmlns:a16="http://schemas.microsoft.com/office/drawing/2014/main" id="{A89320CD-78C3-4D51-8C2F-69A674099AFD}"/>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409808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E766C7-6102-4A17-A0F1-F307029BB5F4}"/>
              </a:ext>
            </a:extLst>
          </p:cNvPr>
          <p:cNvSpPr>
            <a:spLocks noGrp="1"/>
          </p:cNvSpPr>
          <p:nvPr>
            <p:ph type="body" sz="quarter" idx="13"/>
          </p:nvPr>
        </p:nvSpPr>
        <p:spPr>
          <a:xfrm>
            <a:off x="865631" y="246253"/>
            <a:ext cx="8324089" cy="5319395"/>
          </a:xfrm>
        </p:spPr>
        <p:txBody>
          <a:bodyPr/>
          <a:lstStyle/>
          <a:p>
            <a:pPr marL="0" indent="0">
              <a:buNone/>
            </a:pPr>
            <a:endParaRPr lang="en-ID" sz="2000" b="1" dirty="0">
              <a:latin typeface="Franklin Gothic Book" panose="020B0503020102020204" pitchFamily="34" charset="0"/>
            </a:endParaRPr>
          </a:p>
          <a:p>
            <a:pPr marL="0" indent="0">
              <a:buNone/>
            </a:pPr>
            <a:r>
              <a:rPr lang="en-ID" sz="2000" b="1" dirty="0">
                <a:latin typeface="Franklin Gothic Book" panose="020B0503020102020204" pitchFamily="34" charset="0"/>
              </a:rPr>
              <a:t>4. Teknik lain</a:t>
            </a:r>
            <a:endParaRPr lang="en-ID" sz="2000" dirty="0">
              <a:latin typeface="Franklin Gothic Book" panose="020B0503020102020204" pitchFamily="34" charset="0"/>
            </a:endParaRPr>
          </a:p>
          <a:p>
            <a:pPr lvl="0"/>
            <a:r>
              <a:rPr lang="en-ID" sz="2000" b="1" dirty="0">
                <a:latin typeface="Franklin Gothic Book" panose="020B0503020102020204" pitchFamily="34" charset="0"/>
              </a:rPr>
              <a:t>CAATs (Computer-Assisted Auditing Techniques):</a:t>
            </a:r>
            <a:r>
              <a:rPr lang="en-ID" sz="2000" dirty="0">
                <a:latin typeface="Franklin Gothic Book" panose="020B0503020102020204" pitchFamily="34" charset="0"/>
              </a:rPr>
              <a:t> </a:t>
            </a:r>
            <a:r>
              <a:rPr lang="en-ID" sz="2000" dirty="0" err="1">
                <a:latin typeface="Franklin Gothic Book" panose="020B0503020102020204" pitchFamily="34" charset="0"/>
              </a:rPr>
              <a:t>Menggunakan</a:t>
            </a:r>
            <a:r>
              <a:rPr lang="en-ID" sz="2000" dirty="0">
                <a:latin typeface="Franklin Gothic Book" panose="020B0503020102020204" pitchFamily="34" charset="0"/>
              </a:rPr>
              <a:t> </a:t>
            </a:r>
            <a:r>
              <a:rPr lang="en-ID" sz="2000" dirty="0" err="1">
                <a:latin typeface="Franklin Gothic Book" panose="020B0503020102020204" pitchFamily="34" charset="0"/>
              </a:rPr>
              <a:t>perangkat</a:t>
            </a:r>
            <a:r>
              <a:rPr lang="en-ID" sz="2000" dirty="0">
                <a:latin typeface="Franklin Gothic Book" panose="020B0503020102020204" pitchFamily="34" charset="0"/>
              </a:rPr>
              <a:t> </a:t>
            </a:r>
            <a:r>
              <a:rPr lang="en-ID" sz="2000" dirty="0" err="1">
                <a:latin typeface="Franklin Gothic Book" panose="020B0503020102020204" pitchFamily="34" charset="0"/>
              </a:rPr>
              <a:t>lunak</a:t>
            </a:r>
            <a:r>
              <a:rPr lang="en-ID" sz="2000" dirty="0">
                <a:latin typeface="Franklin Gothic Book" panose="020B0503020102020204" pitchFamily="34" charset="0"/>
              </a:rPr>
              <a:t> </a:t>
            </a:r>
            <a:r>
              <a:rPr lang="en-ID" sz="2000" dirty="0" err="1">
                <a:latin typeface="Franklin Gothic Book" panose="020B0503020102020204" pitchFamily="34" charset="0"/>
              </a:rPr>
              <a:t>komputer</a:t>
            </a:r>
            <a:r>
              <a:rPr lang="en-ID" sz="2000" dirty="0">
                <a:latin typeface="Franklin Gothic Book" panose="020B0503020102020204" pitchFamily="34" charset="0"/>
              </a:rPr>
              <a:t> </a:t>
            </a:r>
            <a:r>
              <a:rPr lang="en-ID" sz="2000" dirty="0" err="1">
                <a:latin typeface="Franklin Gothic Book" panose="020B0503020102020204" pitchFamily="34" charset="0"/>
              </a:rPr>
              <a:t>untuk</a:t>
            </a:r>
            <a:r>
              <a:rPr lang="en-ID" sz="2000" dirty="0">
                <a:latin typeface="Franklin Gothic Book" panose="020B0503020102020204" pitchFamily="34" charset="0"/>
              </a:rPr>
              <a:t> </a:t>
            </a:r>
            <a:r>
              <a:rPr lang="en-ID" sz="2000" dirty="0" err="1">
                <a:latin typeface="Franklin Gothic Book" panose="020B0503020102020204" pitchFamily="34" charset="0"/>
              </a:rPr>
              <a:t>menganalisis</a:t>
            </a:r>
            <a:r>
              <a:rPr lang="en-ID" sz="2000" dirty="0">
                <a:latin typeface="Franklin Gothic Book" panose="020B0503020102020204" pitchFamily="34" charset="0"/>
              </a:rPr>
              <a:t> data yang </a:t>
            </a:r>
            <a:r>
              <a:rPr lang="en-ID" sz="2000" dirty="0" err="1">
                <a:latin typeface="Franklin Gothic Book" panose="020B0503020102020204" pitchFamily="34" charset="0"/>
              </a:rPr>
              <a:t>sangat</a:t>
            </a:r>
            <a:r>
              <a:rPr lang="en-ID" sz="2000" dirty="0">
                <a:latin typeface="Franklin Gothic Book" panose="020B0503020102020204" pitchFamily="34" charset="0"/>
              </a:rPr>
              <a:t> </a:t>
            </a:r>
            <a:r>
              <a:rPr lang="en-ID" sz="2000" dirty="0" err="1">
                <a:latin typeface="Franklin Gothic Book" panose="020B0503020102020204" pitchFamily="34" charset="0"/>
              </a:rPr>
              <a:t>besar</a:t>
            </a:r>
            <a:r>
              <a:rPr lang="en-ID" sz="2000" dirty="0">
                <a:latin typeface="Franklin Gothic Book" panose="020B0503020102020204" pitchFamily="34" charset="0"/>
              </a:rPr>
              <a:t> dan </a:t>
            </a:r>
            <a:r>
              <a:rPr lang="en-ID" sz="2000" dirty="0" err="1">
                <a:latin typeface="Franklin Gothic Book" panose="020B0503020102020204" pitchFamily="34" charset="0"/>
              </a:rPr>
              <a:t>kompleks</a:t>
            </a:r>
            <a:r>
              <a:rPr lang="en-ID" sz="2000" dirty="0">
                <a:latin typeface="Franklin Gothic Book" panose="020B0503020102020204" pitchFamily="34" charset="0"/>
              </a:rPr>
              <a:t> </a:t>
            </a:r>
            <a:r>
              <a:rPr lang="en-ID" sz="2000" dirty="0" err="1">
                <a:latin typeface="Franklin Gothic Book" panose="020B0503020102020204" pitchFamily="34" charset="0"/>
              </a:rPr>
              <a:t>secara</a:t>
            </a:r>
            <a:r>
              <a:rPr lang="en-ID" sz="2000" dirty="0">
                <a:latin typeface="Franklin Gothic Book" panose="020B0503020102020204" pitchFamily="34" charset="0"/>
              </a:rPr>
              <a:t> </a:t>
            </a:r>
            <a:r>
              <a:rPr lang="en-ID" sz="2000" dirty="0" err="1">
                <a:latin typeface="Franklin Gothic Book" panose="020B0503020102020204" pitchFamily="34" charset="0"/>
              </a:rPr>
              <a:t>efisien</a:t>
            </a:r>
            <a:r>
              <a:rPr lang="en-ID" sz="2000" dirty="0">
                <a:latin typeface="Franklin Gothic Book" panose="020B0503020102020204" pitchFamily="34" charset="0"/>
              </a:rPr>
              <a:t>.</a:t>
            </a:r>
          </a:p>
          <a:p>
            <a:pPr lvl="0"/>
            <a:r>
              <a:rPr lang="en-ID" sz="2000" b="1" dirty="0" err="1">
                <a:latin typeface="Franklin Gothic Book" panose="020B0503020102020204" pitchFamily="34" charset="0"/>
              </a:rPr>
              <a:t>Permintaan</a:t>
            </a:r>
            <a:r>
              <a:rPr lang="en-ID" sz="2000" b="1" dirty="0">
                <a:latin typeface="Franklin Gothic Book" panose="020B0503020102020204" pitchFamily="34" charset="0"/>
              </a:rPr>
              <a:t> </a:t>
            </a:r>
            <a:r>
              <a:rPr lang="en-ID" sz="2000" b="1" dirty="0" err="1">
                <a:latin typeface="Franklin Gothic Book" panose="020B0503020102020204" pitchFamily="34" charset="0"/>
              </a:rPr>
              <a:t>keterangan</a:t>
            </a:r>
            <a:r>
              <a:rPr lang="en-ID" sz="2000" b="1" dirty="0">
                <a:latin typeface="Franklin Gothic Book" panose="020B0503020102020204" pitchFamily="34" charset="0"/>
              </a:rPr>
              <a:t>:</a:t>
            </a:r>
            <a:r>
              <a:rPr lang="en-ID" sz="2000" dirty="0">
                <a:latin typeface="Franklin Gothic Book" panose="020B0503020102020204" pitchFamily="34" charset="0"/>
              </a:rPr>
              <a:t> </a:t>
            </a:r>
            <a:r>
              <a:rPr lang="en-ID" sz="2000" dirty="0" err="1">
                <a:latin typeface="Franklin Gothic Book" panose="020B0503020102020204" pitchFamily="34" charset="0"/>
              </a:rPr>
              <a:t>Mengajukan</a:t>
            </a:r>
            <a:r>
              <a:rPr lang="en-ID" sz="2000" dirty="0">
                <a:latin typeface="Franklin Gothic Book" panose="020B0503020102020204" pitchFamily="34" charset="0"/>
              </a:rPr>
              <a:t> </a:t>
            </a:r>
            <a:r>
              <a:rPr lang="en-ID" sz="2000" dirty="0" err="1">
                <a:latin typeface="Franklin Gothic Book" panose="020B0503020102020204" pitchFamily="34" charset="0"/>
              </a:rPr>
              <a:t>pertanyaan</a:t>
            </a:r>
            <a:r>
              <a:rPr lang="en-ID" sz="2000" dirty="0">
                <a:latin typeface="Franklin Gothic Book" panose="020B0503020102020204" pitchFamily="34" charset="0"/>
              </a:rPr>
              <a:t> </a:t>
            </a:r>
            <a:r>
              <a:rPr lang="en-ID" sz="2000" dirty="0" err="1">
                <a:latin typeface="Franklin Gothic Book" panose="020B0503020102020204" pitchFamily="34" charset="0"/>
              </a:rPr>
              <a:t>kepada</a:t>
            </a:r>
            <a:r>
              <a:rPr lang="en-ID" sz="2000" dirty="0">
                <a:latin typeface="Franklin Gothic Book" panose="020B0503020102020204" pitchFamily="34" charset="0"/>
              </a:rPr>
              <a:t> </a:t>
            </a:r>
            <a:r>
              <a:rPr lang="en-ID" sz="2000" dirty="0" err="1">
                <a:latin typeface="Franklin Gothic Book" panose="020B0503020102020204" pitchFamily="34" charset="0"/>
              </a:rPr>
              <a:t>manajemen</a:t>
            </a:r>
            <a:r>
              <a:rPr lang="en-ID" sz="2000" dirty="0">
                <a:latin typeface="Franklin Gothic Book" panose="020B0503020102020204" pitchFamily="34" charset="0"/>
              </a:rPr>
              <a:t> dan </a:t>
            </a:r>
            <a:r>
              <a:rPr lang="en-ID" sz="2000" dirty="0" err="1">
                <a:latin typeface="Franklin Gothic Book" panose="020B0503020102020204" pitchFamily="34" charset="0"/>
              </a:rPr>
              <a:t>staf</a:t>
            </a:r>
            <a:r>
              <a:rPr lang="en-ID" sz="2000" dirty="0">
                <a:latin typeface="Franklin Gothic Book" panose="020B0503020102020204" pitchFamily="34" charset="0"/>
              </a:rPr>
              <a:t> </a:t>
            </a:r>
            <a:r>
              <a:rPr lang="en-ID" sz="2000" dirty="0" err="1">
                <a:latin typeface="Franklin Gothic Book" panose="020B0503020102020204" pitchFamily="34" charset="0"/>
              </a:rPr>
              <a:t>klien</a:t>
            </a:r>
            <a:r>
              <a:rPr lang="en-ID" sz="2000" dirty="0">
                <a:latin typeface="Franklin Gothic Book" panose="020B0503020102020204" pitchFamily="34" charset="0"/>
              </a:rPr>
              <a:t> </a:t>
            </a:r>
            <a:r>
              <a:rPr lang="en-ID" sz="2000" dirty="0" err="1">
                <a:latin typeface="Franklin Gothic Book" panose="020B0503020102020204" pitchFamily="34" charset="0"/>
              </a:rPr>
              <a:t>untuk</a:t>
            </a:r>
            <a:r>
              <a:rPr lang="en-ID" sz="2000" dirty="0">
                <a:latin typeface="Franklin Gothic Book" panose="020B0503020102020204" pitchFamily="34" charset="0"/>
              </a:rPr>
              <a:t> </a:t>
            </a:r>
            <a:r>
              <a:rPr lang="en-ID" sz="2000" dirty="0" err="1">
                <a:latin typeface="Franklin Gothic Book" panose="020B0503020102020204" pitchFamily="34" charset="0"/>
              </a:rPr>
              <a:t>mendapatkan</a:t>
            </a:r>
            <a:r>
              <a:rPr lang="en-ID" sz="2000" dirty="0">
                <a:latin typeface="Franklin Gothic Book" panose="020B0503020102020204" pitchFamily="34" charset="0"/>
              </a:rPr>
              <a:t> </a:t>
            </a:r>
            <a:r>
              <a:rPr lang="en-ID" sz="2000" dirty="0" err="1">
                <a:latin typeface="Franklin Gothic Book" panose="020B0503020102020204" pitchFamily="34" charset="0"/>
              </a:rPr>
              <a:t>pemahaman</a:t>
            </a:r>
            <a:r>
              <a:rPr lang="en-ID" sz="2000" dirty="0">
                <a:latin typeface="Franklin Gothic Book" panose="020B0503020102020204" pitchFamily="34" charset="0"/>
              </a:rPr>
              <a:t> </a:t>
            </a:r>
            <a:r>
              <a:rPr lang="en-ID" sz="2000" dirty="0" err="1">
                <a:latin typeface="Franklin Gothic Book" panose="020B0503020102020204" pitchFamily="34" charset="0"/>
              </a:rPr>
              <a:t>tentang</a:t>
            </a:r>
            <a:r>
              <a:rPr lang="en-ID" sz="2000" dirty="0">
                <a:latin typeface="Franklin Gothic Book" panose="020B0503020102020204" pitchFamily="34" charset="0"/>
              </a:rPr>
              <a:t> </a:t>
            </a:r>
            <a:r>
              <a:rPr lang="en-ID" sz="2000" dirty="0" err="1">
                <a:latin typeface="Franklin Gothic Book" panose="020B0503020102020204" pitchFamily="34" charset="0"/>
              </a:rPr>
              <a:t>bisnis</a:t>
            </a:r>
            <a:r>
              <a:rPr lang="en-ID" sz="2000" dirty="0">
                <a:latin typeface="Franklin Gothic Book" panose="020B0503020102020204" pitchFamily="34" charset="0"/>
              </a:rPr>
              <a:t> dan </a:t>
            </a:r>
            <a:r>
              <a:rPr lang="en-ID" sz="2000" dirty="0" err="1">
                <a:latin typeface="Franklin Gothic Book" panose="020B0503020102020204" pitchFamily="34" charset="0"/>
              </a:rPr>
              <a:t>prosedur</a:t>
            </a:r>
            <a:r>
              <a:rPr lang="en-ID" sz="2000" dirty="0">
                <a:latin typeface="Franklin Gothic Book" panose="020B0503020102020204" pitchFamily="34" charset="0"/>
              </a:rPr>
              <a:t> </a:t>
            </a:r>
            <a:r>
              <a:rPr lang="en-ID" sz="2000" dirty="0" err="1">
                <a:latin typeface="Franklin Gothic Book" panose="020B0503020102020204" pitchFamily="34" charset="0"/>
              </a:rPr>
              <a:t>mereka</a:t>
            </a:r>
            <a:r>
              <a:rPr lang="en-ID" sz="2000" dirty="0">
                <a:latin typeface="Franklin Gothic Book" panose="020B0503020102020204" pitchFamily="34" charset="0"/>
              </a:rPr>
              <a:t>.</a:t>
            </a:r>
            <a:endParaRPr lang="en-ID" dirty="0"/>
          </a:p>
        </p:txBody>
      </p:sp>
      <p:sp>
        <p:nvSpPr>
          <p:cNvPr id="4" name="Slide Number Placeholder 3">
            <a:extLst>
              <a:ext uri="{FF2B5EF4-FFF2-40B4-BE49-F238E27FC236}">
                <a16:creationId xmlns:a16="http://schemas.microsoft.com/office/drawing/2014/main" id="{59E71B4E-59CB-4653-BD39-9D2F63F02402}"/>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128019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6AFA-1CD9-E460-BC65-03992F62693A}"/>
              </a:ext>
            </a:extLst>
          </p:cNvPr>
          <p:cNvSpPr>
            <a:spLocks noGrp="1"/>
          </p:cNvSpPr>
          <p:nvPr>
            <p:ph type="title"/>
          </p:nvPr>
        </p:nvSpPr>
        <p:spPr>
          <a:xfrm>
            <a:off x="184737" y="2176341"/>
            <a:ext cx="9507903" cy="735671"/>
          </a:xfrm>
        </p:spPr>
        <p:txBody>
          <a:bodyPr>
            <a:normAutofit fontScale="90000"/>
          </a:bodyPr>
          <a:lstStyle/>
          <a:p>
            <a:r>
              <a:rPr lang="en-US" dirty="0" err="1"/>
              <a:t>Prosedure</a:t>
            </a:r>
            <a:r>
              <a:rPr lang="en-US" dirty="0"/>
              <a:t> </a:t>
            </a:r>
            <a:r>
              <a:rPr lang="en-US" dirty="0" err="1"/>
              <a:t>pemeriksaan</a:t>
            </a:r>
            <a:r>
              <a:rPr lang="en-US" dirty="0"/>
              <a:t> </a:t>
            </a:r>
            <a:r>
              <a:rPr lang="en-US" dirty="0" err="1"/>
              <a:t>akuntansi</a:t>
            </a:r>
            <a:endParaRPr lang="en-ID" dirty="0"/>
          </a:p>
        </p:txBody>
      </p:sp>
      <p:sp>
        <p:nvSpPr>
          <p:cNvPr id="3" name="Title 1">
            <a:extLst>
              <a:ext uri="{FF2B5EF4-FFF2-40B4-BE49-F238E27FC236}">
                <a16:creationId xmlns:a16="http://schemas.microsoft.com/office/drawing/2014/main" id="{274BFF67-4291-4520-BADE-7859CD28CD43}"/>
              </a:ext>
            </a:extLst>
          </p:cNvPr>
          <p:cNvSpPr txBox="1">
            <a:spLocks/>
          </p:cNvSpPr>
          <p:nvPr/>
        </p:nvSpPr>
        <p:spPr>
          <a:xfrm>
            <a:off x="505949" y="3061164"/>
            <a:ext cx="10515600" cy="23126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a:lstStyle>
          <a:p>
            <a:r>
              <a:rPr lang="en-US" sz="2000" b="0" dirty="0">
                <a:latin typeface="Franklin Gothic Book" panose="020B0503020102020204" pitchFamily="34" charset="0"/>
              </a:rPr>
              <a:t>	</a:t>
            </a:r>
            <a:r>
              <a:rPr lang="en-US" sz="2000" b="0" dirty="0" err="1">
                <a:latin typeface="Franklin Gothic Book" panose="020B0503020102020204" pitchFamily="34" charset="0"/>
              </a:rPr>
              <a:t>Prosedure</a:t>
            </a:r>
            <a:r>
              <a:rPr lang="en-US" sz="2000" b="0" dirty="0">
                <a:latin typeface="Franklin Gothic Book" panose="020B0503020102020204" pitchFamily="34" charset="0"/>
              </a:rPr>
              <a:t> </a:t>
            </a:r>
            <a:r>
              <a:rPr lang="en-US" sz="2000" b="0" dirty="0" err="1">
                <a:latin typeface="Franklin Gothic Book" panose="020B0503020102020204" pitchFamily="34" charset="0"/>
              </a:rPr>
              <a:t>adalah</a:t>
            </a:r>
            <a:r>
              <a:rPr lang="en-US" sz="2000" b="0" dirty="0">
                <a:latin typeface="Franklin Gothic Book" panose="020B0503020102020204" pitchFamily="34" charset="0"/>
              </a:rPr>
              <a:t> </a:t>
            </a:r>
            <a:r>
              <a:rPr lang="en-ID" sz="2000" b="0" dirty="0" err="1">
                <a:latin typeface="Franklin Gothic Book" panose="020B0503020102020204" pitchFamily="34" charset="0"/>
              </a:rPr>
              <a:t>serangkaian</a:t>
            </a:r>
            <a:r>
              <a:rPr lang="en-ID" sz="2000" b="0" dirty="0">
                <a:latin typeface="Franklin Gothic Book" panose="020B0503020102020204" pitchFamily="34" charset="0"/>
              </a:rPr>
              <a:t> </a:t>
            </a:r>
            <a:r>
              <a:rPr lang="en-ID" sz="2000" b="0" dirty="0" err="1">
                <a:latin typeface="Franklin Gothic Book" panose="020B0503020102020204" pitchFamily="34" charset="0"/>
              </a:rPr>
              <a:t>langkah</a:t>
            </a:r>
            <a:r>
              <a:rPr lang="en-ID" sz="2000" b="0" dirty="0">
                <a:latin typeface="Franklin Gothic Book" panose="020B0503020102020204" pitchFamily="34" charset="0"/>
              </a:rPr>
              <a:t> </a:t>
            </a:r>
            <a:r>
              <a:rPr lang="en-ID" sz="2000" b="0" dirty="0" err="1">
                <a:latin typeface="Franklin Gothic Book" panose="020B0503020102020204" pitchFamily="34" charset="0"/>
              </a:rPr>
              <a:t>atau</a:t>
            </a:r>
            <a:r>
              <a:rPr lang="en-ID" sz="2000" b="0" dirty="0">
                <a:latin typeface="Franklin Gothic Book" panose="020B0503020102020204" pitchFamily="34" charset="0"/>
              </a:rPr>
              <a:t> </a:t>
            </a:r>
            <a:r>
              <a:rPr lang="en-ID" sz="2000" b="0" dirty="0" err="1">
                <a:latin typeface="Franklin Gothic Book" panose="020B0503020102020204" pitchFamily="34" charset="0"/>
              </a:rPr>
              <a:t>tahapan</a:t>
            </a:r>
            <a:r>
              <a:rPr lang="en-ID" sz="2000" b="0" dirty="0">
                <a:latin typeface="Franklin Gothic Book" panose="020B0503020102020204" pitchFamily="34" charset="0"/>
              </a:rPr>
              <a:t> </a:t>
            </a:r>
            <a:r>
              <a:rPr lang="en-ID" sz="2000" b="0" dirty="0" err="1">
                <a:latin typeface="Franklin Gothic Book" panose="020B0503020102020204" pitchFamily="34" charset="0"/>
              </a:rPr>
              <a:t>kegiatan</a:t>
            </a:r>
            <a:r>
              <a:rPr lang="en-ID" sz="2000" b="0" dirty="0">
                <a:latin typeface="Franklin Gothic Book" panose="020B0503020102020204" pitchFamily="34" charset="0"/>
              </a:rPr>
              <a:t> yang </a:t>
            </a:r>
            <a:r>
              <a:rPr lang="en-ID" sz="2000" b="0" dirty="0" err="1">
                <a:latin typeface="Franklin Gothic Book" panose="020B0503020102020204" pitchFamily="34" charset="0"/>
              </a:rPr>
              <a:t>disusun</a:t>
            </a:r>
            <a:r>
              <a:rPr lang="en-ID" sz="2000" b="0" dirty="0">
                <a:latin typeface="Franklin Gothic Book" panose="020B0503020102020204" pitchFamily="34" charset="0"/>
              </a:rPr>
              <a:t> </a:t>
            </a:r>
            <a:r>
              <a:rPr lang="en-ID" sz="2000" b="0" dirty="0" err="1">
                <a:latin typeface="Franklin Gothic Book" panose="020B0503020102020204" pitchFamily="34" charset="0"/>
              </a:rPr>
              <a:t>secara</a:t>
            </a:r>
            <a:r>
              <a:rPr lang="en-ID" sz="2000" b="0" dirty="0">
                <a:latin typeface="Franklin Gothic Book" panose="020B0503020102020204" pitchFamily="34" charset="0"/>
              </a:rPr>
              <a:t> </a:t>
            </a:r>
            <a:r>
              <a:rPr lang="en-ID" sz="2000" b="0" dirty="0" err="1">
                <a:latin typeface="Franklin Gothic Book" panose="020B0503020102020204" pitchFamily="34" charset="0"/>
              </a:rPr>
              <a:t>sistematis</a:t>
            </a:r>
            <a:r>
              <a:rPr lang="en-ID" sz="2000" b="0" dirty="0">
                <a:latin typeface="Franklin Gothic Book" panose="020B0503020102020204" pitchFamily="34" charset="0"/>
              </a:rPr>
              <a:t> dan </a:t>
            </a:r>
            <a:r>
              <a:rPr lang="en-ID" sz="2000" b="0" dirty="0" err="1">
                <a:latin typeface="Franklin Gothic Book" panose="020B0503020102020204" pitchFamily="34" charset="0"/>
              </a:rPr>
              <a:t>berurutan</a:t>
            </a:r>
            <a:r>
              <a:rPr lang="en-ID" sz="2000" b="0" dirty="0">
                <a:latin typeface="Franklin Gothic Book" panose="020B0503020102020204" pitchFamily="34" charset="0"/>
              </a:rPr>
              <a:t> </a:t>
            </a:r>
            <a:r>
              <a:rPr lang="en-ID" sz="2000" b="0" dirty="0" err="1">
                <a:latin typeface="Franklin Gothic Book" panose="020B0503020102020204" pitchFamily="34" charset="0"/>
              </a:rPr>
              <a:t>untuk</a:t>
            </a:r>
            <a:r>
              <a:rPr lang="en-ID" sz="2000" b="0" dirty="0">
                <a:latin typeface="Franklin Gothic Book" panose="020B0503020102020204" pitchFamily="34" charset="0"/>
              </a:rPr>
              <a:t> </a:t>
            </a:r>
            <a:r>
              <a:rPr lang="en-ID" sz="2000" b="0" dirty="0" err="1">
                <a:latin typeface="Franklin Gothic Book" panose="020B0503020102020204" pitchFamily="34" charset="0"/>
              </a:rPr>
              <a:t>mencapai</a:t>
            </a:r>
            <a:r>
              <a:rPr lang="en-ID" sz="2000" b="0" dirty="0">
                <a:latin typeface="Franklin Gothic Book" panose="020B0503020102020204" pitchFamily="34" charset="0"/>
              </a:rPr>
              <a:t> </a:t>
            </a:r>
            <a:r>
              <a:rPr lang="en-ID" sz="2000" b="0" dirty="0" err="1">
                <a:latin typeface="Franklin Gothic Book" panose="020B0503020102020204" pitchFamily="34" charset="0"/>
              </a:rPr>
              <a:t>tujuan</a:t>
            </a:r>
            <a:r>
              <a:rPr lang="en-ID" sz="2000" b="0" dirty="0">
                <a:latin typeface="Franklin Gothic Book" panose="020B0503020102020204" pitchFamily="34" charset="0"/>
              </a:rPr>
              <a:t> </a:t>
            </a:r>
            <a:r>
              <a:rPr lang="en-ID" sz="2000" b="0" dirty="0" err="1">
                <a:latin typeface="Franklin Gothic Book" panose="020B0503020102020204" pitchFamily="34" charset="0"/>
              </a:rPr>
              <a:t>tertentu</a:t>
            </a:r>
            <a:r>
              <a:rPr lang="en-ID" sz="2000" b="0" i="0" dirty="0">
                <a:solidFill>
                  <a:srgbClr val="0A0A0A"/>
                </a:solidFill>
                <a:effectLst/>
                <a:latin typeface="Franklin Gothic Book" panose="020B0503020102020204" pitchFamily="34" charset="0"/>
              </a:rPr>
              <a:t>. </a:t>
            </a:r>
          </a:p>
          <a:p>
            <a:endParaRPr lang="en-ID" sz="2000" b="0" i="0" dirty="0">
              <a:solidFill>
                <a:srgbClr val="0A0A0A"/>
              </a:solidFill>
              <a:effectLst/>
              <a:latin typeface="Franklin Gothic Book" panose="020B0503020102020204" pitchFamily="34" charset="0"/>
            </a:endParaRPr>
          </a:p>
          <a:p>
            <a:r>
              <a:rPr lang="en-ID" sz="2000" b="0" dirty="0">
                <a:solidFill>
                  <a:srgbClr val="0A0A0A"/>
                </a:solidFill>
                <a:latin typeface="Franklin Gothic Book" panose="020B0503020102020204" pitchFamily="34" charset="0"/>
              </a:rPr>
              <a:t>	</a:t>
            </a:r>
            <a:r>
              <a:rPr lang="en-ID" sz="2000" b="0" i="0" dirty="0">
                <a:solidFill>
                  <a:srgbClr val="0A0A0A"/>
                </a:solidFill>
                <a:effectLst/>
                <a:latin typeface="Franklin Gothic Book" panose="020B0503020102020204" pitchFamily="34" charset="0"/>
              </a:rPr>
              <a:t>Auditor </a:t>
            </a:r>
            <a:r>
              <a:rPr lang="en-ID" sz="2000" b="0" i="0" dirty="0" err="1">
                <a:solidFill>
                  <a:srgbClr val="0A0A0A"/>
                </a:solidFill>
                <a:effectLst/>
                <a:latin typeface="Franklin Gothic Book" panose="020B0503020102020204" pitchFamily="34" charset="0"/>
              </a:rPr>
              <a:t>pertama-tama</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menyepakati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ruang</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lingkup</a:t>
            </a:r>
            <a:r>
              <a:rPr lang="en-ID" sz="2000" b="0" i="0" dirty="0">
                <a:solidFill>
                  <a:srgbClr val="0A0A0A"/>
                </a:solidFill>
                <a:effectLst/>
                <a:latin typeface="Franklin Gothic Book" panose="020B0503020102020204" pitchFamily="34" charset="0"/>
              </a:rPr>
              <a:t> audit </a:t>
            </a:r>
            <a:r>
              <a:rPr lang="en-ID" sz="2000" b="0" i="0" dirty="0" err="1">
                <a:solidFill>
                  <a:srgbClr val="0A0A0A"/>
                </a:solidFill>
                <a:effectLst/>
                <a:latin typeface="Franklin Gothic Book" panose="020B0503020102020204" pitchFamily="34" charset="0"/>
              </a:rPr>
              <a:t>dengan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klien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kemudian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merencanakan</a:t>
            </a:r>
            <a:r>
              <a:rPr lang="en-ID" sz="2000" b="0" i="0" dirty="0">
                <a:solidFill>
                  <a:srgbClr val="0A0A0A"/>
                </a:solidFill>
                <a:effectLst/>
                <a:latin typeface="Franklin Gothic Book" panose="020B0503020102020204" pitchFamily="34" charset="0"/>
              </a:rPr>
              <a:t> dan </a:t>
            </a:r>
            <a:r>
              <a:rPr lang="en-ID" sz="2000" b="0" i="0" dirty="0" err="1">
                <a:solidFill>
                  <a:srgbClr val="0A0A0A"/>
                </a:solidFill>
                <a:effectLst/>
                <a:latin typeface="Franklin Gothic Book" panose="020B0503020102020204" pitchFamily="34" charset="0"/>
              </a:rPr>
              <a:t>mengumpulkan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bukti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melalui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berbagai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prosedur</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seperti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inspeksi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konfirmasi</a:t>
            </a:r>
            <a:r>
              <a:rPr lang="en-ID" sz="2000" b="0" i="0" dirty="0">
                <a:solidFill>
                  <a:srgbClr val="0A0A0A"/>
                </a:solidFill>
                <a:effectLst/>
                <a:latin typeface="Franklin Gothic Book" panose="020B0503020102020204" pitchFamily="34" charset="0"/>
              </a:rPr>
              <a:t>, dan </a:t>
            </a:r>
            <a:r>
              <a:rPr lang="en-ID" sz="2000" b="0" i="0" dirty="0" err="1">
                <a:solidFill>
                  <a:srgbClr val="0A0A0A"/>
                </a:solidFill>
                <a:effectLst/>
                <a:latin typeface="Franklin Gothic Book" panose="020B0503020102020204" pitchFamily="34" charset="0"/>
              </a:rPr>
              <a:t>analisis</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sambil</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mengevaluasi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sistem</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pengendalian</a:t>
            </a:r>
            <a:r>
              <a:rPr lang="en-ID" sz="2000" b="0" i="0" dirty="0">
                <a:solidFill>
                  <a:srgbClr val="0A0A0A"/>
                </a:solidFill>
                <a:effectLst/>
                <a:latin typeface="Franklin Gothic Book" panose="020B0503020102020204" pitchFamily="34" charset="0"/>
              </a:rPr>
              <a:t> internal. </a:t>
            </a:r>
            <a:r>
              <a:rPr lang="en-ID" sz="2000" b="0" i="0" dirty="0" err="1">
                <a:solidFill>
                  <a:srgbClr val="0A0A0A"/>
                </a:solidFill>
                <a:effectLst/>
                <a:latin typeface="Franklin Gothic Book" panose="020B0503020102020204" pitchFamily="34" charset="0"/>
              </a:rPr>
              <a:t>Akhirnya</a:t>
            </a:r>
            <a:r>
              <a:rPr lang="en-ID" sz="2000" b="0" i="0" dirty="0">
                <a:solidFill>
                  <a:srgbClr val="0A0A0A"/>
                </a:solidFill>
                <a:effectLst/>
                <a:latin typeface="Franklin Gothic Book" panose="020B0503020102020204" pitchFamily="34" charset="0"/>
              </a:rPr>
              <a:t>, auditor </a:t>
            </a:r>
            <a:r>
              <a:rPr lang="en-ID" sz="2000" b="0" i="0" dirty="0" err="1">
                <a:solidFill>
                  <a:srgbClr val="0A0A0A"/>
                </a:solidFill>
                <a:effectLst/>
                <a:latin typeface="Franklin Gothic Book" panose="020B0503020102020204" pitchFamily="34" charset="0"/>
              </a:rPr>
              <a:t>menyusun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laporan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berisi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pendapat</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profesional</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independen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mengenai</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kewajaran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laporan</a:t>
            </a:r>
            <a:r>
              <a:rPr lang="en-ID" sz="2000" b="0" i="0" dirty="0">
                <a:solidFill>
                  <a:srgbClr val="0A0A0A"/>
                </a:solidFill>
                <a:effectLst/>
                <a:latin typeface="Franklin Gothic Book" panose="020B0503020102020204" pitchFamily="34" charset="0"/>
              </a:rPr>
              <a:t> </a:t>
            </a:r>
            <a:r>
              <a:rPr lang="en-ID" sz="2000" b="0" i="0" dirty="0" err="1">
                <a:solidFill>
                  <a:srgbClr val="0A0A0A"/>
                </a:solidFill>
                <a:effectLst/>
                <a:latin typeface="Franklin Gothic Book" panose="020B0503020102020204" pitchFamily="34" charset="0"/>
              </a:rPr>
              <a:t>keuangan</a:t>
            </a:r>
            <a:r>
              <a:rPr lang="en-ID" sz="2000" b="0" i="0" dirty="0">
                <a:solidFill>
                  <a:srgbClr val="0A0A0A"/>
                </a:solidFill>
                <a:effectLst/>
                <a:latin typeface="Franklin Gothic Book" panose="020B0503020102020204" pitchFamily="34" charset="0"/>
              </a:rPr>
              <a:t>. </a:t>
            </a:r>
            <a:endParaRPr lang="en-ID" sz="2000" b="0" dirty="0">
              <a:latin typeface="Franklin Gothic Book" panose="020B0503020102020204" pitchFamily="34" charset="0"/>
            </a:endParaRPr>
          </a:p>
        </p:txBody>
      </p:sp>
    </p:spTree>
    <p:extLst>
      <p:ext uri="{BB962C8B-B14F-4D97-AF65-F5344CB8AC3E}">
        <p14:creationId xmlns:p14="http://schemas.microsoft.com/office/powerpoint/2010/main" val="165592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D215-0314-438E-BA20-CCAD2D57DD17}"/>
              </a:ext>
            </a:extLst>
          </p:cNvPr>
          <p:cNvSpPr>
            <a:spLocks noGrp="1"/>
          </p:cNvSpPr>
          <p:nvPr>
            <p:ph type="title"/>
          </p:nvPr>
        </p:nvSpPr>
        <p:spPr>
          <a:xfrm>
            <a:off x="4712677" y="176784"/>
            <a:ext cx="7247675" cy="1047105"/>
          </a:xfrm>
        </p:spPr>
        <p:txBody>
          <a:bodyPr>
            <a:normAutofit fontScale="90000"/>
          </a:bodyPr>
          <a:lstStyle/>
          <a:p>
            <a:pPr algn="ctr"/>
            <a:r>
              <a:rPr lang="fi-FI" sz="3600" b="0" i="0" dirty="0">
                <a:solidFill>
                  <a:srgbClr val="0A0A0A"/>
                </a:solidFill>
                <a:effectLst/>
                <a:latin typeface="Google Sans"/>
              </a:rPr>
              <a:t>Prosedur pemeriksaan akuntansi mencakup tahap</a:t>
            </a:r>
            <a:endParaRPr lang="en-ID" sz="3600" dirty="0"/>
          </a:p>
        </p:txBody>
      </p:sp>
      <p:pic>
        <p:nvPicPr>
          <p:cNvPr id="6" name="Picture Placeholder 5">
            <a:extLst>
              <a:ext uri="{FF2B5EF4-FFF2-40B4-BE49-F238E27FC236}">
                <a16:creationId xmlns:a16="http://schemas.microsoft.com/office/drawing/2014/main" id="{21AB6065-07F5-4684-A0E3-38E90E2C5D21}"/>
              </a:ext>
            </a:extLst>
          </p:cNvPr>
          <p:cNvPicPr>
            <a:picLocks noGrp="1" noChangeAspect="1"/>
          </p:cNvPicPr>
          <p:nvPr>
            <p:ph type="pic" sz="quarter" idx="10"/>
          </p:nvPr>
        </p:nvPicPr>
        <p:blipFill rotWithShape="1">
          <a:blip r:embed="rId2"/>
          <a:srcRect l="27491" r="27491"/>
          <a:stretch/>
        </p:blipFill>
        <p:spPr>
          <a:xfrm>
            <a:off x="-15240" y="-29308"/>
            <a:ext cx="4024531" cy="6887308"/>
          </a:xfrm>
        </p:spPr>
      </p:pic>
      <p:sp>
        <p:nvSpPr>
          <p:cNvPr id="12" name="Rectangle 5">
            <a:extLst>
              <a:ext uri="{FF2B5EF4-FFF2-40B4-BE49-F238E27FC236}">
                <a16:creationId xmlns:a16="http://schemas.microsoft.com/office/drawing/2014/main" id="{E93772AA-719A-48D9-BE64-F889764D7906}"/>
              </a:ext>
            </a:extLst>
          </p:cNvPr>
          <p:cNvSpPr>
            <a:spLocks noChangeArrowheads="1"/>
          </p:cNvSpPr>
          <p:nvPr/>
        </p:nvSpPr>
        <p:spPr bwMode="auto">
          <a:xfrm rot="10800000" flipH="1" flipV="1">
            <a:off x="4149970" y="977369"/>
            <a:ext cx="8042030" cy="636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A0A0A"/>
                </a:solidFill>
                <a:effectLst/>
                <a:latin typeface="Franklin Gothic Book" panose="020B0503020102020204" pitchFamily="34" charset="0"/>
              </a:rPr>
              <a:t>1. </a:t>
            </a:r>
            <a:r>
              <a:rPr kumimoji="0" lang="en-US" altLang="en-US" b="1" i="0" u="none" strike="noStrike" cap="none" normalizeH="0" baseline="0" dirty="0" err="1">
                <a:ln>
                  <a:noFill/>
                </a:ln>
                <a:solidFill>
                  <a:srgbClr val="0A0A0A"/>
                </a:solidFill>
                <a:effectLst/>
                <a:latin typeface="Franklin Gothic Book" panose="020B0503020102020204" pitchFamily="34" charset="0"/>
              </a:rPr>
              <a:t>Penerimaan</a:t>
            </a:r>
            <a:r>
              <a:rPr kumimoji="0" lang="en-US" altLang="en-US" b="1" i="0" u="none" strike="noStrike" cap="none" normalizeH="0" baseline="0" dirty="0">
                <a:ln>
                  <a:noFill/>
                </a:ln>
                <a:solidFill>
                  <a:srgbClr val="0A0A0A"/>
                </a:solidFill>
                <a:effectLst/>
                <a:latin typeface="Franklin Gothic Book" panose="020B0503020102020204" pitchFamily="34" charset="0"/>
              </a:rPr>
              <a:t> </a:t>
            </a:r>
            <a:r>
              <a:rPr kumimoji="0" lang="en-US" altLang="en-US" b="1" i="0" u="none" strike="noStrike" cap="none" normalizeH="0" baseline="0" dirty="0" err="1">
                <a:ln>
                  <a:noFill/>
                </a:ln>
                <a:solidFill>
                  <a:srgbClr val="0A0A0A"/>
                </a:solidFill>
                <a:effectLst/>
                <a:latin typeface="Franklin Gothic Book" panose="020B0503020102020204" pitchFamily="34" charset="0"/>
              </a:rPr>
              <a:t>Perikatan</a:t>
            </a:r>
            <a:r>
              <a:rPr kumimoji="0" lang="en-US" altLang="en-US" b="1" i="0" u="none" strike="noStrike" cap="none" normalizeH="0" baseline="0" dirty="0">
                <a:ln>
                  <a:noFill/>
                </a:ln>
                <a:solidFill>
                  <a:srgbClr val="0A0A0A"/>
                </a:solidFill>
                <a:effectLst/>
                <a:latin typeface="Franklin Gothic Book" panose="020B0503020102020204" pitchFamily="34" charset="0"/>
              </a:rPr>
              <a:t> Audit</a:t>
            </a:r>
            <a:endParaRPr kumimoji="0" lang="en-US" altLang="en-US" b="0" i="0" u="none" strike="noStrike" cap="none" normalizeH="0" baseline="0" dirty="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chemeClr val="tx1"/>
                </a:solidFill>
                <a:effectLst/>
                <a:latin typeface="Franklin Gothic Book" panose="020B0503020102020204" pitchFamily="34" charset="0"/>
              </a:rPr>
              <a:t>Kesepakatan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antara</a:t>
            </a:r>
            <a:r>
              <a:rPr kumimoji="0" lang="en-US" altLang="en-US" b="0" i="0" u="none" strike="noStrike" cap="none" normalizeH="0" baseline="0" dirty="0">
                <a:ln>
                  <a:noFill/>
                </a:ln>
                <a:solidFill>
                  <a:schemeClr val="tx1"/>
                </a:solidFill>
                <a:effectLst/>
                <a:latin typeface="Franklin Gothic Book" panose="020B0503020102020204" pitchFamily="34" charset="0"/>
              </a:rPr>
              <a:t> auditor dan </a:t>
            </a:r>
            <a:r>
              <a:rPr kumimoji="0" lang="en-US" altLang="en-US" b="0" i="0" u="none" strike="noStrike" cap="none" normalizeH="0" baseline="0" dirty="0" err="1">
                <a:ln>
                  <a:noFill/>
                </a:ln>
                <a:solidFill>
                  <a:schemeClr val="tx1"/>
                </a:solidFill>
                <a:effectLst/>
                <a:latin typeface="Franklin Gothic Book" panose="020B0503020102020204" pitchFamily="34" charset="0"/>
              </a:rPr>
              <a:t>klien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mengenai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tujuan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ruang</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lingkup</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jadwal</a:t>
            </a:r>
            <a:r>
              <a:rPr kumimoji="0" lang="en-US" altLang="en-US" b="0" i="0" u="none" strike="noStrike" cap="none" normalizeH="0" baseline="0" dirty="0">
                <a:ln>
                  <a:noFill/>
                </a:ln>
                <a:solidFill>
                  <a:schemeClr val="tx1"/>
                </a:solidFill>
                <a:effectLst/>
                <a:latin typeface="Franklin Gothic Book" panose="020B0503020102020204" pitchFamily="34" charset="0"/>
              </a:rPr>
              <a:t> audit.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chemeClr val="tx1"/>
                </a:solidFill>
                <a:effectLst/>
                <a:latin typeface="Franklin Gothic Book" panose="020B0503020102020204" pitchFamily="34" charset="0"/>
              </a:rPr>
              <a:t>Biasanya</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dilakukan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secara</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resmi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melalui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surat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perikatan</a:t>
            </a:r>
            <a:r>
              <a:rPr kumimoji="0" lang="en-US" altLang="en-US" b="0" i="0" u="none" strike="noStrike" cap="none" normalizeH="0" baseline="0" dirty="0">
                <a:ln>
                  <a:noFill/>
                </a:ln>
                <a:solidFill>
                  <a:schemeClr val="tx1"/>
                </a:solidFill>
                <a:effectLst/>
                <a:latin typeface="Franklin Gothic Book" panose="020B0503020102020204" pitchFamily="34" charset="0"/>
              </a:rPr>
              <a:t> audit.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A0A0A"/>
                </a:solidFill>
                <a:effectLst/>
                <a:latin typeface="Franklin Gothic Book" panose="020B0503020102020204" pitchFamily="34" charset="0"/>
              </a:rPr>
              <a:t>2. </a:t>
            </a:r>
            <a:r>
              <a:rPr kumimoji="0" lang="en-US" altLang="en-US" b="1" i="0" u="none" strike="noStrike" cap="none" normalizeH="0" baseline="0" dirty="0" err="1">
                <a:ln>
                  <a:noFill/>
                </a:ln>
                <a:solidFill>
                  <a:srgbClr val="0A0A0A"/>
                </a:solidFill>
                <a:effectLst/>
                <a:latin typeface="Franklin Gothic Book" panose="020B0503020102020204" pitchFamily="34" charset="0"/>
              </a:rPr>
              <a:t>Perencanaan</a:t>
            </a:r>
            <a:r>
              <a:rPr kumimoji="0" lang="en-US" altLang="en-US" b="1" i="0" u="none" strike="noStrike" cap="none" normalizeH="0" baseline="0" dirty="0">
                <a:ln>
                  <a:noFill/>
                </a:ln>
                <a:solidFill>
                  <a:srgbClr val="0A0A0A"/>
                </a:solidFill>
                <a:effectLst/>
                <a:latin typeface="Franklin Gothic Book" panose="020B0503020102020204" pitchFamily="34" charset="0"/>
              </a:rPr>
              <a:t> Audit</a:t>
            </a:r>
            <a:endParaRPr kumimoji="0" lang="en-US" altLang="en-US" b="0" i="0" u="none" strike="noStrike" cap="none" normalizeH="0" baseline="0" dirty="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Franklin Gothic Book" panose="020B0503020102020204" pitchFamily="34" charset="0"/>
              </a:rPr>
              <a:t>Auditor </a:t>
            </a:r>
            <a:r>
              <a:rPr kumimoji="0" lang="en-US" altLang="en-US" b="0" i="0" u="none" strike="noStrike" cap="none" normalizeH="0" baseline="0" dirty="0" err="1">
                <a:ln>
                  <a:noFill/>
                </a:ln>
                <a:solidFill>
                  <a:schemeClr val="tx1"/>
                </a:solidFill>
                <a:effectLst/>
                <a:latin typeface="Franklin Gothic Book" panose="020B0503020102020204" pitchFamily="34" charset="0"/>
              </a:rPr>
              <a:t>mengumpulkan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informasi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tentang</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entitas</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lingkungan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bisnisnya</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err="1">
                <a:ln>
                  <a:noFill/>
                </a:ln>
                <a:solidFill>
                  <a:schemeClr val="tx1"/>
                </a:solidFill>
                <a:effectLst/>
                <a:latin typeface="Franklin Gothic Book" panose="020B0503020102020204" pitchFamily="34" charset="0"/>
              </a:rPr>
              <a:t>Menentukan</a:t>
            </a:r>
            <a:r>
              <a:rPr kumimoji="0" lang="en-US" altLang="en-US" b="0" i="0" u="none" strike="noStrike" cap="none" normalizeH="0" baseline="0" dirty="0">
                <a:ln>
                  <a:noFill/>
                </a:ln>
                <a:solidFill>
                  <a:schemeClr val="tx1"/>
                </a:solidFill>
                <a:effectLst/>
                <a:latin typeface="Franklin Gothic Book" panose="020B0503020102020204" pitchFamily="34" charset="0"/>
              </a:rPr>
              <a:t> strategi audit, </a:t>
            </a:r>
            <a:r>
              <a:rPr kumimoji="0" lang="en-US" altLang="en-US" b="0" i="0" u="none" strike="noStrike" cap="none" normalizeH="0" baseline="0" dirty="0" err="1">
                <a:ln>
                  <a:noFill/>
                </a:ln>
                <a:solidFill>
                  <a:schemeClr val="tx1"/>
                </a:solidFill>
                <a:effectLst/>
                <a:latin typeface="Franklin Gothic Book" panose="020B0503020102020204" pitchFamily="34" charset="0"/>
              </a:rPr>
              <a:t>termasuk</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menentukan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tingkat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risiko</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materialitas</a:t>
            </a:r>
            <a:r>
              <a:rPr kumimoji="0" lang="en-US" altLang="en-US" b="0" i="0" u="none" strike="noStrike" cap="none" normalizeH="0" baseline="0" dirty="0">
                <a:ln>
                  <a:noFill/>
                </a:ln>
                <a:solidFill>
                  <a:schemeClr val="tx1"/>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A0A0A"/>
                </a:solidFill>
                <a:effectLst/>
                <a:latin typeface="Franklin Gothic Book" panose="020B0503020102020204" pitchFamily="34" charset="0"/>
              </a:rPr>
              <a:t>3. </a:t>
            </a:r>
            <a:r>
              <a:rPr kumimoji="0" lang="en-US" altLang="en-US" b="1" i="0" u="none" strike="noStrike" cap="none" normalizeH="0" baseline="0" dirty="0" err="1">
                <a:ln>
                  <a:noFill/>
                </a:ln>
                <a:solidFill>
                  <a:srgbClr val="0A0A0A"/>
                </a:solidFill>
                <a:effectLst/>
                <a:latin typeface="Franklin Gothic Book" panose="020B0503020102020204" pitchFamily="34" charset="0"/>
              </a:rPr>
              <a:t>Pelaksanaan</a:t>
            </a:r>
            <a:r>
              <a:rPr kumimoji="0" lang="en-US" altLang="en-US" b="1" i="0" u="none" strike="noStrike" cap="none" normalizeH="0" baseline="0" dirty="0">
                <a:ln>
                  <a:noFill/>
                </a:ln>
                <a:solidFill>
                  <a:srgbClr val="0A0A0A"/>
                </a:solidFill>
                <a:effectLst/>
                <a:latin typeface="Franklin Gothic Book" panose="020B0503020102020204" pitchFamily="34" charset="0"/>
              </a:rPr>
              <a:t> </a:t>
            </a:r>
            <a:r>
              <a:rPr kumimoji="0" lang="en-US" altLang="en-US" b="1" i="0" u="none" strike="noStrike" cap="none" normalizeH="0" baseline="0" dirty="0" err="1">
                <a:ln>
                  <a:noFill/>
                </a:ln>
                <a:solidFill>
                  <a:srgbClr val="0A0A0A"/>
                </a:solidFill>
                <a:effectLst/>
                <a:latin typeface="Franklin Gothic Book" panose="020B0503020102020204" pitchFamily="34" charset="0"/>
              </a:rPr>
              <a:t>Pengujian</a:t>
            </a:r>
            <a:r>
              <a:rPr kumimoji="0" lang="en-US" altLang="en-US" b="1" i="0" u="none" strike="noStrike" cap="none" normalizeH="0" baseline="0" dirty="0">
                <a:ln>
                  <a:noFill/>
                </a:ln>
                <a:solidFill>
                  <a:srgbClr val="0A0A0A"/>
                </a:solidFill>
                <a:effectLst/>
                <a:latin typeface="Franklin Gothic Book" panose="020B0503020102020204" pitchFamily="34" charset="0"/>
              </a:rPr>
              <a:t> Audit</a:t>
            </a:r>
            <a:endParaRPr kumimoji="0" lang="en-US" altLang="en-US" b="0" i="0" u="none" strike="noStrike" cap="none" normalizeH="0" baseline="0" dirty="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Evaluasi</a:t>
            </a:r>
            <a:r>
              <a:rPr kumimoji="0" lang="en-US" altLang="en-US" b="1" i="0" u="none" strike="noStrike" cap="none" normalizeH="0" baseline="0" dirty="0">
                <a:ln>
                  <a:noFill/>
                </a:ln>
                <a:solidFill>
                  <a:schemeClr val="tx1"/>
                </a:solidFill>
                <a:effectLst/>
                <a:latin typeface="Franklin Gothic Book" panose="020B0503020102020204" pitchFamily="34" charset="0"/>
              </a:rPr>
              <a:t> </a:t>
            </a:r>
            <a:r>
              <a:rPr kumimoji="0" lang="en-US" altLang="en-US" b="1" i="0" u="none" strike="noStrike" cap="none" normalizeH="0" baseline="0" dirty="0" err="1">
                <a:ln>
                  <a:noFill/>
                </a:ln>
                <a:solidFill>
                  <a:schemeClr val="tx1"/>
                </a:solidFill>
                <a:effectLst/>
                <a:latin typeface="Franklin Gothic Book" panose="020B0503020102020204" pitchFamily="34" charset="0"/>
              </a:rPr>
              <a:t>Pengendalian</a:t>
            </a:r>
            <a:r>
              <a:rPr kumimoji="0" lang="en-US" altLang="en-US" b="1" i="0" u="none" strike="noStrike" cap="none" normalizeH="0" baseline="0" dirty="0">
                <a:ln>
                  <a:noFill/>
                </a:ln>
                <a:solidFill>
                  <a:schemeClr val="tx1"/>
                </a:solidFill>
                <a:effectLst/>
                <a:latin typeface="Franklin Gothic Book" panose="020B0503020102020204" pitchFamily="34" charset="0"/>
              </a:rPr>
              <a:t> Internal:</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Mengevaluasi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sistem</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pengendalian</a:t>
            </a:r>
            <a:r>
              <a:rPr kumimoji="0" lang="en-US" altLang="en-US" b="0" i="0" u="none" strike="noStrike" cap="none" normalizeH="0" baseline="0" dirty="0">
                <a:ln>
                  <a:noFill/>
                </a:ln>
                <a:solidFill>
                  <a:schemeClr val="tx1"/>
                </a:solidFill>
                <a:effectLst/>
                <a:latin typeface="Franklin Gothic Book" panose="020B0503020102020204" pitchFamily="34" charset="0"/>
              </a:rPr>
              <a:t> internal </a:t>
            </a:r>
            <a:r>
              <a:rPr kumimoji="0" lang="en-US" altLang="en-US" b="0" i="0" u="none" strike="noStrike" cap="none" normalizeH="0" baseline="0" dirty="0" err="1">
                <a:ln>
                  <a:noFill/>
                </a:ln>
                <a:solidFill>
                  <a:schemeClr val="tx1"/>
                </a:solidFill>
                <a:effectLst/>
                <a:latin typeface="Franklin Gothic Book" panose="020B0503020102020204" pitchFamily="34" charset="0"/>
              </a:rPr>
              <a:t>klien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untuk</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menentukan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efektivitasnya</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Pengumpulan</a:t>
            </a:r>
            <a:r>
              <a:rPr kumimoji="0" lang="en-US" altLang="en-US" b="1" i="0" u="none" strike="noStrike" cap="none" normalizeH="0" baseline="0" dirty="0">
                <a:ln>
                  <a:noFill/>
                </a:ln>
                <a:solidFill>
                  <a:schemeClr val="tx1"/>
                </a:solidFill>
                <a:effectLst/>
                <a:latin typeface="Franklin Gothic Book" panose="020B0503020102020204" pitchFamily="34" charset="0"/>
              </a:rPr>
              <a:t> Bukti: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Mengumpulkan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bukti</a:t>
            </a:r>
            <a:r>
              <a:rPr kumimoji="0" lang="en-US" altLang="en-US" b="0" i="0" u="none" strike="noStrike" cap="none" normalizeH="0" baseline="0" dirty="0">
                <a:ln>
                  <a:noFill/>
                </a:ln>
                <a:solidFill>
                  <a:schemeClr val="tx1"/>
                </a:solidFill>
                <a:effectLst/>
                <a:latin typeface="Franklin Gothic Book" panose="020B0503020102020204" pitchFamily="34" charset="0"/>
              </a:rPr>
              <a:t> audit </a:t>
            </a:r>
            <a:r>
              <a:rPr kumimoji="0" lang="en-US" altLang="en-US" b="0" i="0" u="none" strike="noStrike" cap="none" normalizeH="0" baseline="0" dirty="0" err="1">
                <a:ln>
                  <a:noFill/>
                </a:ln>
                <a:solidFill>
                  <a:schemeClr val="tx1"/>
                </a:solidFill>
                <a:effectLst/>
                <a:latin typeface="Franklin Gothic Book" panose="020B0503020102020204" pitchFamily="34" charset="0"/>
              </a:rPr>
              <a:t>melalui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berbagai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prosedur</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seperti</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Inspeksi</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Memeriksa</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aset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fisik</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atau</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dokumen</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Observasi</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Mengamati</a:t>
            </a:r>
            <a:r>
              <a:rPr kumimoji="0" lang="en-US" altLang="en-US" b="0" i="0" u="none" strike="noStrike" cap="none" normalizeH="0" baseline="0" dirty="0">
                <a:ln>
                  <a:noFill/>
                </a:ln>
                <a:solidFill>
                  <a:schemeClr val="tx1"/>
                </a:solidFill>
                <a:effectLst/>
                <a:latin typeface="Franklin Gothic Book" panose="020B0503020102020204" pitchFamily="34" charset="0"/>
              </a:rPr>
              <a:t> proses </a:t>
            </a:r>
            <a:r>
              <a:rPr kumimoji="0" lang="en-US" altLang="en-US" b="0" i="0" u="none" strike="noStrike" cap="none" normalizeH="0" baseline="0" dirty="0" err="1">
                <a:ln>
                  <a:noFill/>
                </a:ln>
                <a:solidFill>
                  <a:schemeClr val="tx1"/>
                </a:solidFill>
                <a:effectLst/>
                <a:latin typeface="Franklin Gothic Book" panose="020B0503020102020204" pitchFamily="34" charset="0"/>
              </a:rPr>
              <a:t>atau</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prosedur</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Konfirmasi</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Meminta</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konfirmasi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dari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pihak</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ketiga</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seperti</a:t>
            </a:r>
            <a:r>
              <a:rPr kumimoji="0" lang="en-US" altLang="en-US" b="0" i="0" u="none" strike="noStrike" cap="none" normalizeH="0" baseline="0" dirty="0">
                <a:ln>
                  <a:noFill/>
                </a:ln>
                <a:solidFill>
                  <a:schemeClr val="tx1"/>
                </a:solidFill>
                <a:effectLst/>
                <a:latin typeface="Franklin Gothic Book" panose="020B0503020102020204" pitchFamily="34" charset="0"/>
              </a:rPr>
              <a:t> bank.</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Permintaan</a:t>
            </a:r>
            <a:r>
              <a:rPr kumimoji="0" lang="en-US" altLang="en-US" b="1" i="0" u="none" strike="noStrike" cap="none" normalizeH="0" baseline="0" dirty="0">
                <a:ln>
                  <a:noFill/>
                </a:ln>
                <a:solidFill>
                  <a:schemeClr val="tx1"/>
                </a:solidFill>
                <a:effectLst/>
                <a:latin typeface="Franklin Gothic Book" panose="020B0503020102020204" pitchFamily="34" charset="0"/>
              </a:rPr>
              <a:t> </a:t>
            </a:r>
            <a:r>
              <a:rPr kumimoji="0" lang="en-US" altLang="en-US" b="1" i="0" u="none" strike="noStrike" cap="none" normalizeH="0" baseline="0" dirty="0" err="1">
                <a:ln>
                  <a:noFill/>
                </a:ln>
                <a:solidFill>
                  <a:schemeClr val="tx1"/>
                </a:solidFill>
                <a:effectLst/>
                <a:latin typeface="Franklin Gothic Book" panose="020B0503020102020204" pitchFamily="34" charset="0"/>
              </a:rPr>
              <a:t>Keterangan</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Menanyai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manajemen</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karyawan</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Perhitungan</a:t>
            </a:r>
            <a:r>
              <a:rPr kumimoji="0" lang="en-US" altLang="en-US" b="1" i="0" u="none" strike="noStrike" cap="none" normalizeH="0" baseline="0" dirty="0">
                <a:ln>
                  <a:noFill/>
                </a:ln>
                <a:solidFill>
                  <a:schemeClr val="tx1"/>
                </a:solidFill>
                <a:effectLst/>
                <a:latin typeface="Franklin Gothic Book" panose="020B0503020102020204" pitchFamily="34" charset="0"/>
              </a:rPr>
              <a:t> </a:t>
            </a:r>
            <a:r>
              <a:rPr kumimoji="0" lang="en-US" altLang="en-US" b="1" i="0" u="none" strike="noStrike" cap="none" normalizeH="0" baseline="0" dirty="0" err="1">
                <a:ln>
                  <a:noFill/>
                </a:ln>
                <a:solidFill>
                  <a:schemeClr val="tx1"/>
                </a:solidFill>
                <a:effectLst/>
                <a:latin typeface="Franklin Gothic Book" panose="020B0503020102020204" pitchFamily="34" charset="0"/>
              </a:rPr>
              <a:t>Ulang</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1" i="0" u="none" strike="noStrike" cap="none" normalizeH="0" baseline="0" dirty="0" err="1">
                <a:ln>
                  <a:noFill/>
                </a:ln>
                <a:solidFill>
                  <a:schemeClr val="tx1"/>
                </a:solidFill>
                <a:effectLst/>
                <a:latin typeface="Franklin Gothic Book" panose="020B0503020102020204" pitchFamily="34" charset="0"/>
              </a:rPr>
              <a:t>Pelaksanaan</a:t>
            </a:r>
            <a:r>
              <a:rPr kumimoji="0" lang="en-US" altLang="en-US" b="1" i="0" u="none" strike="noStrike" cap="none" normalizeH="0" baseline="0" dirty="0">
                <a:ln>
                  <a:noFill/>
                </a:ln>
                <a:solidFill>
                  <a:schemeClr val="tx1"/>
                </a:solidFill>
                <a:effectLst/>
                <a:latin typeface="Franklin Gothic Book" panose="020B0503020102020204" pitchFamily="34" charset="0"/>
              </a:rPr>
              <a:t> </a:t>
            </a:r>
            <a:r>
              <a:rPr kumimoji="0" lang="en-US" altLang="en-US" b="1" i="0" u="none" strike="noStrike" cap="none" normalizeH="0" baseline="0" dirty="0" err="1">
                <a:ln>
                  <a:noFill/>
                </a:ln>
                <a:solidFill>
                  <a:schemeClr val="tx1"/>
                </a:solidFill>
                <a:effectLst/>
                <a:latin typeface="Franklin Gothic Book" panose="020B0503020102020204" pitchFamily="34" charset="0"/>
              </a:rPr>
              <a:t>Ulang</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Melakukan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perhitungan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atau</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pelaksanaan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ulang</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untuk</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menguji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akurasi</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Prosedur</a:t>
            </a:r>
            <a:r>
              <a:rPr kumimoji="0" lang="en-US" altLang="en-US" b="1" i="0" u="none" strike="noStrike" cap="none" normalizeH="0" baseline="0" dirty="0">
                <a:ln>
                  <a:noFill/>
                </a:ln>
                <a:solidFill>
                  <a:schemeClr val="tx1"/>
                </a:solidFill>
                <a:effectLst/>
                <a:latin typeface="Franklin Gothic Book" panose="020B0503020102020204" pitchFamily="34" charset="0"/>
              </a:rPr>
              <a:t> </a:t>
            </a:r>
            <a:r>
              <a:rPr kumimoji="0" lang="en-US" altLang="en-US" b="1" i="0" u="none" strike="noStrike" cap="none" normalizeH="0" baseline="0" dirty="0" err="1">
                <a:ln>
                  <a:noFill/>
                </a:ln>
                <a:solidFill>
                  <a:schemeClr val="tx1"/>
                </a:solidFill>
                <a:effectLst/>
                <a:latin typeface="Franklin Gothic Book" panose="020B0503020102020204" pitchFamily="34" charset="0"/>
              </a:rPr>
              <a:t>Analitis</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Menganalisis</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tren</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rasio</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keuangan</a:t>
            </a:r>
            <a:r>
              <a:rPr kumimoji="0" lang="en-US" altLang="en-US" b="0" i="0" u="none" strike="noStrike" cap="none" normalizeH="0" baseline="0" dirty="0">
                <a:ln>
                  <a:noFill/>
                </a:ln>
                <a:solidFill>
                  <a:schemeClr val="tx1"/>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a:ln>
                  <a:noFill/>
                </a:ln>
                <a:solidFill>
                  <a:schemeClr val="tx1"/>
                </a:solidFill>
                <a:effectLst/>
                <a:latin typeface="Franklin Gothic Book" panose="020B0503020102020204" pitchFamily="34" charset="0"/>
              </a:rPr>
              <a:t>Pengujian</a:t>
            </a:r>
            <a:r>
              <a:rPr kumimoji="0" lang="en-US" altLang="en-US" b="1" i="0" u="none" strike="noStrike" cap="none" normalizeH="0" baseline="0" dirty="0">
                <a:ln>
                  <a:noFill/>
                </a:ln>
                <a:solidFill>
                  <a:schemeClr val="tx1"/>
                </a:solidFill>
                <a:effectLst/>
                <a:latin typeface="Franklin Gothic Book" panose="020B0503020102020204" pitchFamily="34" charset="0"/>
              </a:rPr>
              <a:t> </a:t>
            </a:r>
            <a:r>
              <a:rPr kumimoji="0" lang="en-US" altLang="en-US" b="1" i="0" u="none" strike="noStrike" cap="none" normalizeH="0" baseline="0" dirty="0" err="1">
                <a:ln>
                  <a:noFill/>
                </a:ln>
                <a:solidFill>
                  <a:schemeClr val="tx1"/>
                </a:solidFill>
                <a:effectLst/>
                <a:latin typeface="Franklin Gothic Book" panose="020B0503020102020204" pitchFamily="34" charset="0"/>
              </a:rPr>
              <a:t>Substansif</a:t>
            </a:r>
            <a:r>
              <a:rPr kumimoji="0" lang="en-US" altLang="en-US" b="1" i="0" u="none" strike="noStrike" cap="none" normalizeH="0" baseline="0" dirty="0">
                <a:ln>
                  <a:noFill/>
                </a:ln>
                <a:solidFill>
                  <a:schemeClr val="tx1"/>
                </a:solidFill>
                <a:effectLst/>
                <a:latin typeface="Franklin Gothic Book" panose="020B0503020102020204" pitchFamily="34" charset="0"/>
              </a:rPr>
              <a:t>:</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Melakukan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pengujian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terperinci</a:t>
            </a:r>
            <a:r>
              <a:rPr kumimoji="0" lang="en-US" altLang="en-US" b="0" i="0" u="none" strike="noStrike" cap="none" normalizeH="0" baseline="0" dirty="0">
                <a:ln>
                  <a:noFill/>
                </a:ln>
                <a:solidFill>
                  <a:schemeClr val="tx1"/>
                </a:solidFill>
                <a:effectLst/>
                <a:latin typeface="Franklin Gothic Book" panose="020B0503020102020204" pitchFamily="34" charset="0"/>
              </a:rPr>
              <a:t> pada </a:t>
            </a:r>
            <a:r>
              <a:rPr kumimoji="0" lang="en-US" altLang="en-US" b="0" i="0" u="none" strike="noStrike" cap="none" normalizeH="0" baseline="0" dirty="0" err="1">
                <a:ln>
                  <a:noFill/>
                </a:ln>
                <a:solidFill>
                  <a:schemeClr val="tx1"/>
                </a:solidFill>
                <a:effectLst/>
                <a:latin typeface="Franklin Gothic Book" panose="020B0503020102020204" pitchFamily="34" charset="0"/>
              </a:rPr>
              <a:t>akun-akun</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transaksi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untuk</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menguji</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kebenaran</a:t>
            </a:r>
            <a:r>
              <a:rPr kumimoji="0" lang="en-US" altLang="en-US" b="0" i="0" u="none" strike="noStrike" cap="none" normalizeH="0" baseline="0" dirty="0">
                <a:ln>
                  <a:noFill/>
                </a:ln>
                <a:solidFill>
                  <a:schemeClr val="tx1"/>
                </a:solidFill>
                <a:effectLst/>
                <a:latin typeface="Franklin Gothic Book" panose="020B0503020102020204" pitchFamily="34" charset="0"/>
              </a:rPr>
              <a:t> dan </a:t>
            </a:r>
            <a:r>
              <a:rPr kumimoji="0" lang="en-US" altLang="en-US" b="0" i="0" u="none" strike="noStrike" cap="none" normalizeH="0" baseline="0" dirty="0" err="1">
                <a:ln>
                  <a:noFill/>
                </a:ln>
                <a:solidFill>
                  <a:schemeClr val="tx1"/>
                </a:solidFill>
                <a:effectLst/>
                <a:latin typeface="Franklin Gothic Book" panose="020B0503020102020204" pitchFamily="34" charset="0"/>
              </a:rPr>
              <a:t>kelengkapan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laporan</a:t>
            </a:r>
            <a:r>
              <a:rPr kumimoji="0" lang="en-US" altLang="en-US" b="0" i="0" u="none" strike="noStrike" cap="none" normalizeH="0" baseline="0" dirty="0">
                <a:ln>
                  <a:noFill/>
                </a:ln>
                <a:solidFill>
                  <a:schemeClr val="tx1"/>
                </a:solidFill>
                <a:effectLst/>
                <a:latin typeface="Franklin Gothic Book" panose="020B0503020102020204" pitchFamily="34" charset="0"/>
              </a:rPr>
              <a:t> </a:t>
            </a:r>
            <a:r>
              <a:rPr kumimoji="0" lang="en-US" altLang="en-US" b="0" i="0" u="none" strike="noStrike" cap="none" normalizeH="0" baseline="0" dirty="0" err="1">
                <a:ln>
                  <a:noFill/>
                </a:ln>
                <a:solidFill>
                  <a:schemeClr val="tx1"/>
                </a:solidFill>
                <a:effectLst/>
                <a:latin typeface="Franklin Gothic Book" panose="020B0503020102020204" pitchFamily="34" charset="0"/>
              </a:rPr>
              <a:t>keuangan</a:t>
            </a:r>
            <a:r>
              <a:rPr kumimoji="0" lang="en-US" altLang="en-US" b="0" i="0" u="none" strike="noStrike" cap="none" normalizeH="0" baseline="0" dirty="0">
                <a:ln>
                  <a:noFill/>
                </a:ln>
                <a:solidFill>
                  <a:schemeClr val="tx1"/>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679C286B-DD64-42EE-B273-6581B47E4951}"/>
              </a:ext>
            </a:extLst>
          </p:cNvPr>
          <p:cNvSpPr>
            <a:spLocks noChangeArrowheads="1"/>
          </p:cNvSpPr>
          <p:nvPr/>
        </p:nvSpPr>
        <p:spPr bwMode="auto">
          <a:xfrm>
            <a:off x="0" y="0"/>
            <a:ext cx="38195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200" b="0" i="0" u="none" strike="noStrike" cap="none" normalizeH="0" baseline="0">
                <a:ln>
                  <a:noFill/>
                </a:ln>
                <a:solidFill>
                  <a:srgbClr val="001D35"/>
                </a:solidFill>
                <a:effectLst/>
                <a:latin typeface="Google Sans"/>
              </a:rPr>
            </a:br>
            <a:endParaRPr kumimoji="0" lang="en-US" altLang="en-US" sz="1200" b="0" i="0" u="none" strike="noStrike" cap="none" normalizeH="0" baseline="0">
              <a:ln>
                <a:noFill/>
              </a:ln>
              <a:solidFill>
                <a:srgbClr val="001D3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488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A6FF2-D64F-4A20-903A-AAC78A3B29CC}"/>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6" name="Rectangle 1">
            <a:extLst>
              <a:ext uri="{FF2B5EF4-FFF2-40B4-BE49-F238E27FC236}">
                <a16:creationId xmlns:a16="http://schemas.microsoft.com/office/drawing/2014/main" id="{1EB02458-95DA-4AF5-9705-D0D9CBD44B15}"/>
              </a:ext>
            </a:extLst>
          </p:cNvPr>
          <p:cNvSpPr>
            <a:spLocks noGrp="1" noChangeArrowheads="1"/>
          </p:cNvSpPr>
          <p:nvPr>
            <p:ph type="title"/>
          </p:nvPr>
        </p:nvSpPr>
        <p:spPr bwMode="auto">
          <a:xfrm>
            <a:off x="250935" y="26221"/>
            <a:ext cx="11690129" cy="67956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00000"/>
              </a:lnSpc>
            </a:pPr>
            <a:r>
              <a:rPr lang="en-US" altLang="en-US" sz="3200" cap="none" dirty="0">
                <a:solidFill>
                  <a:srgbClr val="0A0A0A"/>
                </a:solidFill>
                <a:latin typeface="Franklin Gothic Book" panose="020B0503020102020204" pitchFamily="34" charset="0"/>
              </a:rPr>
              <a:t>TUJUAN PROSEDURE PEMERIKSAAN AKUNTANSI</a:t>
            </a:r>
            <a:br>
              <a:rPr kumimoji="0" lang="en-US" altLang="en-US" sz="3200" b="1" i="0" u="none" strike="noStrike" cap="none" normalizeH="0" baseline="0" dirty="0">
                <a:ln>
                  <a:noFill/>
                </a:ln>
                <a:solidFill>
                  <a:srgbClr val="0A0A0A"/>
                </a:solidFill>
                <a:effectLst/>
                <a:latin typeface="Franklin Gothic Book" panose="020B0503020102020204" pitchFamily="34" charset="0"/>
              </a:rPr>
            </a:br>
            <a:endParaRPr kumimoji="0" lang="en-US" altLang="en-US" sz="3200" b="0" i="0" u="none" strike="noStrike" cap="none" normalizeH="0" baseline="0" dirty="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A0A0A"/>
                </a:solidFill>
                <a:effectLst/>
                <a:latin typeface="Franklin Gothic Book" panose="020B0503020102020204" pitchFamily="34" charset="0"/>
              </a:rPr>
              <a:t>Tujuan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utama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dari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pemeriksaan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akuntansi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adalah</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meningkatkan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keandalan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informasi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disajikan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dalam</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laporan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Tujuan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spesifik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lainnya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meliputi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br>
              <a:rPr kumimoji="0" lang="en-US" altLang="en-US" sz="2000" b="0" i="0" u="none" strike="noStrike" cap="none" normalizeH="0" baseline="0" dirty="0">
                <a:ln>
                  <a:noFill/>
                </a:ln>
                <a:solidFill>
                  <a:srgbClr val="0A0A0A"/>
                </a:solidFill>
                <a:effectLst/>
                <a:latin typeface="Franklin Gothic Book" panose="020B0503020102020204" pitchFamily="34" charset="0"/>
              </a:rPr>
            </a:br>
            <a:endParaRPr kumimoji="0" lang="en-US" altLang="en-US" sz="2000" b="0" i="0" u="none" strike="noStrike" cap="none" normalizeH="0" baseline="0" dirty="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Memberikan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Opini</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Kewajaran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Tujuan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utama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auditor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eksternal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adalah</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memberikan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pendapat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atau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opini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mengenai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kewajaran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penyajian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informasi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dalam</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laporan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apakah</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sudah</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sesuai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dengan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prinsip</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standar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akuntansi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berlaku</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Memperoleh</a:t>
            </a:r>
            <a:r>
              <a:rPr kumimoji="0" lang="en-US" altLang="en-US" sz="2000" b="1" i="0" u="none" strike="noStrike" cap="none" normalizeH="0" baseline="0" dirty="0">
                <a:ln>
                  <a:noFill/>
                </a:ln>
                <a:solidFill>
                  <a:srgbClr val="0A0A0A"/>
                </a:solidFill>
                <a:effectLst/>
                <a:latin typeface="Franklin Gothic Book" panose="020B0503020102020204" pitchFamily="34" charset="0"/>
              </a:rPr>
              <a:t> Bukti Audit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dirancang</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mengumpulkan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bukti</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cukup</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tepat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relevan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andal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mendukung</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kesimpulan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auditor.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Menguji</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Kepatuhan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digunakan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memastikan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bahwa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mematuhi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kebijakan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internal,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serta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peraturan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perundang-undangan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berlaku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misalnya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peraturan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perpajakan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Menilai</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Efektivitas</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Pengendalian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Internal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pemeriksaan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membantu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menilai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efektivitas</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sistem</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pengendalian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internal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perusahaan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mengidentifikasi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kelemahan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atau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defisiensi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dalam</a:t>
            </a:r>
            <a:r>
              <a:rPr kumimoji="0" lang="en-US" altLang="en-US" sz="2000" b="0" i="0" u="none" strike="noStrike" cap="none" normalizeH="0" baseline="0" dirty="0">
                <a:ln>
                  <a:noFill/>
                </a:ln>
                <a:solidFill>
                  <a:srgbClr val="0A0A0A"/>
                </a:solidFill>
                <a:effectLst/>
                <a:latin typeface="Franklin Gothic Book" panose="020B0503020102020204" pitchFamily="34" charset="0"/>
              </a:rPr>
              <a:t> proses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akuntansi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Mengidentifikasi</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Risiko</a:t>
            </a:r>
            <a:r>
              <a:rPr kumimoji="0" lang="en-US" altLang="en-US" sz="2000" b="1"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Kesalahan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Material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Melalui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auditor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dapat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mengidentifikasi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potensi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risiko</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kesalahan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material,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atau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indikasi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kecurangan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pada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tahap</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awal</a:t>
            </a:r>
            <a:r>
              <a:rPr kumimoji="0" lang="en-US" altLang="en-US" sz="2000" b="0" i="0" u="none" strike="noStrike" cap="none" normalizeH="0" baseline="0" dirty="0">
                <a:ln>
                  <a:noFill/>
                </a:ln>
                <a:solidFill>
                  <a:srgbClr val="0A0A0A"/>
                </a:solidFill>
                <a:effectLst/>
                <a:latin typeface="Franklin Gothic Book" panose="020B0503020102020204" pitchFamily="34" charset="0"/>
              </a:rPr>
              <a:t> proses audit.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0A0A0A"/>
                </a:solidFill>
                <a:effectLst/>
                <a:latin typeface="Franklin Gothic Book" panose="020B0503020102020204" pitchFamily="34" charset="0"/>
              </a:rPr>
              <a:t>Mendukung</a:t>
            </a:r>
            <a:r>
              <a:rPr kumimoji="0" lang="en-US" altLang="en-US" sz="2000" b="1" i="0" u="none" strike="noStrike" cap="none" normalizeH="0" baseline="0" dirty="0">
                <a:ln>
                  <a:noFill/>
                </a:ln>
                <a:solidFill>
                  <a:srgbClr val="0A0A0A"/>
                </a:solidFill>
                <a:effectLst/>
                <a:latin typeface="Franklin Gothic Book" panose="020B0503020102020204" pitchFamily="34" charset="0"/>
              </a:rPr>
              <a:t> </a:t>
            </a:r>
            <a:r>
              <a:rPr kumimoji="0" lang="en-US" altLang="en-US" sz="2000" b="1" i="0" u="none" strike="noStrike" cap="none" normalizeH="0" baseline="0" dirty="0" err="1">
                <a:ln>
                  <a:noFill/>
                </a:ln>
                <a:solidFill>
                  <a:srgbClr val="0A0A0A"/>
                </a:solidFill>
                <a:effectLst/>
                <a:latin typeface="Franklin Gothic Book" panose="020B0503020102020204" pitchFamily="34" charset="0"/>
              </a:rPr>
              <a:t>Pengambilan</a:t>
            </a:r>
            <a:r>
              <a:rPr kumimoji="0" lang="en-US" altLang="en-US" sz="2000" b="1" i="0" u="none" strike="noStrike" cap="none" normalizeH="0" baseline="0" dirty="0">
                <a:ln>
                  <a:noFill/>
                </a:ln>
                <a:solidFill>
                  <a:srgbClr val="0A0A0A"/>
                </a:solidFill>
                <a:effectLst/>
                <a:latin typeface="Franklin Gothic Book" panose="020B0503020102020204" pitchFamily="34" charset="0"/>
              </a:rPr>
              <a:t> Keputusan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Informasi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diverifikasi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melalui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prosedur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audit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memberikan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data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diperlukan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bagi</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manajemen</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pemangku</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kepentingan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(investor,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kreditur</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dll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untuk</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mengambil</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keputusan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yang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bijaksana</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terkait</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operasi</a:t>
            </a:r>
            <a:r>
              <a:rPr kumimoji="0" lang="en-US" altLang="en-US" sz="2000" b="0" i="0" u="none" strike="noStrike" cap="none" normalizeH="0" baseline="0" dirty="0">
                <a:ln>
                  <a:noFill/>
                </a:ln>
                <a:solidFill>
                  <a:srgbClr val="0A0A0A"/>
                </a:solidFill>
                <a:effectLst/>
                <a:latin typeface="Franklin Gothic Book" panose="020B0503020102020204" pitchFamily="34" charset="0"/>
              </a:rPr>
              <a:t> dan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kebijakan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r>
              <a:rPr kumimoji="0" lang="en-US" altLang="en-US" sz="2000" b="0" i="0" u="none" strike="noStrike" cap="none" normalizeH="0" baseline="0" dirty="0" err="1">
                <a:ln>
                  <a:noFill/>
                </a:ln>
                <a:solidFill>
                  <a:srgbClr val="0A0A0A"/>
                </a:solidFill>
                <a:effectLst/>
                <a:latin typeface="Franklin Gothic Book" panose="020B0503020102020204" pitchFamily="34" charset="0"/>
              </a:rPr>
              <a:t>keuangan</a:t>
            </a:r>
            <a:r>
              <a:rPr kumimoji="0" lang="en-US" altLang="en-US" sz="2000" b="0" i="0" u="none" strike="noStrike" cap="none" normalizeH="0" baseline="0" dirty="0">
                <a:ln>
                  <a:noFill/>
                </a:ln>
                <a:solidFill>
                  <a:srgbClr val="0A0A0A"/>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Franklin Gothic Book" panose="020B0503020102020204" pitchFamily="34" charset="0"/>
            </a:endParaRPr>
          </a:p>
        </p:txBody>
      </p:sp>
    </p:spTree>
    <p:extLst>
      <p:ext uri="{BB962C8B-B14F-4D97-AF65-F5344CB8AC3E}">
        <p14:creationId xmlns:p14="http://schemas.microsoft.com/office/powerpoint/2010/main" val="4198797437"/>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{D92E9ED0-0497-4E72-996C-128F96B08705}TFb05bf529-a1dc-42d5-b9d6-8a1e9569dd9caf6e7d0f_win32-c3c9796a48f5</Template>
  <TotalTime>172</TotalTime>
  <Words>1000</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 Light</vt:lpstr>
      <vt:lpstr>Calibri</vt:lpstr>
      <vt:lpstr>Franklin Gothic Book</vt:lpstr>
      <vt:lpstr>Google Sans</vt:lpstr>
      <vt:lpstr>Posterama</vt:lpstr>
      <vt:lpstr>Custom</vt:lpstr>
      <vt:lpstr>  Teknik dan prosedure pemeriksaan akuntansi   kensi Susilowati Nomor pokok mhs :  Dosen Pengampu : Drs. Suyadi, ak., m.com   </vt:lpstr>
      <vt:lpstr>PowerPoint Presentation</vt:lpstr>
      <vt:lpstr>TEKNIK PEMERIKSAAN AKUNTANSI</vt:lpstr>
      <vt:lpstr>PowerPoint Presentation</vt:lpstr>
      <vt:lpstr>PowerPoint Presentation</vt:lpstr>
      <vt:lpstr>PowerPoint Presentation</vt:lpstr>
      <vt:lpstr>Prosedure pemeriksaan akuntansi</vt:lpstr>
      <vt:lpstr>Prosedur pemeriksaan akuntansi mencakup tahap</vt:lpstr>
      <vt:lpstr>TUJUAN PROSEDURE PEMERIKSAAN AKUNTANSI  Tujuan utama dari prosedur pemeriksaan akuntansi adalah untuk meningkatkan keandalan informasi yang disajikan dalam laporan keuangan. Tujuan spesifik lainnya meliputi:   Memberikan Opini Kewajaran Tujuan utama auditor eksternal adalah memberikan pendapat atau opini mengenai kewajaran penyajian informasi keuangan dalam laporan keuangan, apakah sudah sesuai dengan prinsip dan standar akuntansi yang berlaku. Memperoleh Bukti Audit Prosedur ini dirancang untuk mengumpulkan bukti yang cukup dan tepat (relevan dan andal) untuk mendukung kesimpulan auditor. Menguji Kepatuhan Prosedur ini digunakan untuk memastikan bahwa perusahaan mematuhi kebijakan, prosedur internal, serta peraturan perundang-undangan yang berlaku (misalnya, peraturan perpajakan). Menilai Efektivitas Pengendalian Internal Prosedur pemeriksaan membantu menilai efektivitas sistem pengendalian internal perusahaan dan mengidentifikasi kelemahan atau defisiensi dalam proses akuntansi. Mengidentifikasi Risiko dan Kesalahan Material Melalui prosedur ini, auditor dapat mengidentifikasi potensi risiko, kesalahan material, atau indikasi kecurangan pada tahap awal proses audit. Mendukung Pengambilan Keputusan Informasi yang diverifikasi melalui prosedur audit memberikan data yang diperlukan bagi manajemen dan pemangku kepentingan (investor, kreditur, dll.) untuk mengambil keputusan yang bijaksana terkait operasi dan kebijakan keuangan.  </vt:lpstr>
      <vt:lpstr>MANFAAT PROSEDURE PEMERIKSAAN AKUNTANSI  Manfaat dari pelaksanaan prosedur pemeriksaan akuntansi sangat luas, baik bagi perusahaan maupun bagi para pemangku kepentingan:  Meningkatkan Transparansi dan Akuntabilitas Proses audit memberikan pandangan yang adil tentang posisi keuangan perusahaan, meyakinkan pemangku kepentingan bahwa manajemen bertanggung jawab atas pengelolaan keuangan. Membangun Kepercayaan Laporan keuangan yang telah diaudit dan dinyatakan wajar oleh auditor independen akan membangun kepercayaan (kredibilitas) di mata investor, kreditur, dan pasar secara umum. Perbaikan Operasional Hasil dari prosedur audit, termasuk rekomendasi untuk perbaikan, membantu meningkatkan efisiensi dan efektivitas operasional perusahaan secara keseluruhan. Mitigasi Risiko Dengan mengidentifikasi risiko pada tahap awal, perusahaan dapat mengambil tindakan korektif dan menerapkan strategi manajemen risiko yang efektif untuk melindungi aset dan menjaga kelangsungan usaha. Kepatuhan Hukum Memastikan bahwa perusahaan mematuhi standar akuntansi dan peraturan hukum yang berlaku, sehingga menghindari potensi sanksi hukum atau denda. Dasar Perencanaan Masa Depan Informasi keuangan yang akurat dan andal menjadi dasar yang kuat bagi manajemen untuk perencanaan strategis dan pengembangan di masa mendatang.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dan prosedure pemeriksaan akuntansi     kensi susilowati   </dc:title>
  <dc:creator>kensi.kensi</dc:creator>
  <cp:lastModifiedBy>organizer</cp:lastModifiedBy>
  <cp:revision>12</cp:revision>
  <dcterms:created xsi:type="dcterms:W3CDTF">2025-11-19T14:51:55Z</dcterms:created>
  <dcterms:modified xsi:type="dcterms:W3CDTF">2025-11-20T14:31:40Z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