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62" r:id="rId3"/>
    <p:sldId id="263" r:id="rId4"/>
    <p:sldId id="264" r:id="rId5"/>
    <p:sldId id="271" r:id="rId6"/>
    <p:sldId id="265" r:id="rId7"/>
    <p:sldId id="266" r:id="rId8"/>
  </p:sldIdLst>
  <p:sldSz cx="18288000" cy="10287000"/>
  <p:notesSz cx="6858000" cy="9144000"/>
  <p:embeddedFontLst>
    <p:embeddedFont>
      <p:font typeface="Atkinson Hyperlegible Bold" panose="020B0604020202020204" charset="0"/>
      <p:regular r:id="rId9"/>
    </p:embeddedFont>
    <p:embeddedFont>
      <p:font typeface="Nunito" pitchFamily="2" charset="0"/>
      <p:regular r:id="rId10"/>
    </p:embeddedFont>
    <p:embeddedFont>
      <p:font typeface="Nunito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t="-137317" r="-13205" b="-647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40486" y="862523"/>
            <a:ext cx="14815620" cy="1112735"/>
            <a:chOff x="0" y="0"/>
            <a:chExt cx="4031115" cy="3253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1115" cy="325377"/>
            </a:xfrm>
            <a:custGeom>
              <a:avLst/>
              <a:gdLst/>
              <a:ahLst/>
              <a:cxnLst/>
              <a:rect l="l" t="t" r="r" b="b"/>
              <a:pathLst>
                <a:path w="4031115" h="325377">
                  <a:moveTo>
                    <a:pt x="50582" y="0"/>
                  </a:moveTo>
                  <a:lnTo>
                    <a:pt x="3980533" y="0"/>
                  </a:lnTo>
                  <a:cubicBezTo>
                    <a:pt x="4008469" y="0"/>
                    <a:pt x="4031115" y="22646"/>
                    <a:pt x="4031115" y="50582"/>
                  </a:cubicBezTo>
                  <a:lnTo>
                    <a:pt x="4031115" y="274795"/>
                  </a:lnTo>
                  <a:cubicBezTo>
                    <a:pt x="4031115" y="302731"/>
                    <a:pt x="4008469" y="325377"/>
                    <a:pt x="3980533" y="325377"/>
                  </a:cubicBezTo>
                  <a:lnTo>
                    <a:pt x="50582" y="325377"/>
                  </a:lnTo>
                  <a:cubicBezTo>
                    <a:pt x="37167" y="325377"/>
                    <a:pt x="24301" y="320048"/>
                    <a:pt x="14815" y="310562"/>
                  </a:cubicBezTo>
                  <a:cubicBezTo>
                    <a:pt x="5329" y="301076"/>
                    <a:pt x="0" y="288210"/>
                    <a:pt x="0" y="274795"/>
                  </a:cubicBezTo>
                  <a:lnTo>
                    <a:pt x="0" y="50582"/>
                  </a:lnTo>
                  <a:cubicBezTo>
                    <a:pt x="0" y="22646"/>
                    <a:pt x="22646" y="0"/>
                    <a:pt x="50582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31115" cy="363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80998" y="1167312"/>
            <a:ext cx="873631" cy="625837"/>
          </a:xfrm>
          <a:custGeom>
            <a:avLst/>
            <a:gdLst/>
            <a:ahLst/>
            <a:cxnLst/>
            <a:rect l="l" t="t" r="r" b="b"/>
            <a:pathLst>
              <a:path w="873631" h="625837">
                <a:moveTo>
                  <a:pt x="0" y="0"/>
                </a:moveTo>
                <a:lnTo>
                  <a:pt x="873631" y="0"/>
                </a:lnTo>
                <a:lnTo>
                  <a:pt x="873631" y="625838"/>
                </a:lnTo>
                <a:lnTo>
                  <a:pt x="0" y="625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06470" y="5143500"/>
            <a:ext cx="1228981" cy="1208870"/>
          </a:xfrm>
          <a:custGeom>
            <a:avLst/>
            <a:gdLst/>
            <a:ahLst/>
            <a:cxnLst/>
            <a:rect l="l" t="t" r="r" b="b"/>
            <a:pathLst>
              <a:path w="1228981" h="1208870">
                <a:moveTo>
                  <a:pt x="0" y="0"/>
                </a:moveTo>
                <a:lnTo>
                  <a:pt x="1228981" y="0"/>
                </a:lnTo>
                <a:lnTo>
                  <a:pt x="1228981" y="1208870"/>
                </a:lnTo>
                <a:lnTo>
                  <a:pt x="0" y="12088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30605" y="9334500"/>
            <a:ext cx="1422675" cy="463016"/>
          </a:xfrm>
          <a:custGeom>
            <a:avLst/>
            <a:gdLst/>
            <a:ahLst/>
            <a:cxnLst/>
            <a:rect l="l" t="t" r="r" b="b"/>
            <a:pathLst>
              <a:path w="1422675" h="463016">
                <a:moveTo>
                  <a:pt x="0" y="0"/>
                </a:moveTo>
                <a:lnTo>
                  <a:pt x="1422675" y="0"/>
                </a:lnTo>
                <a:lnTo>
                  <a:pt x="1422675" y="463016"/>
                </a:lnTo>
                <a:lnTo>
                  <a:pt x="0" y="4630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504289" y="1284140"/>
            <a:ext cx="3059216" cy="355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2025 - 2026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6649541" y="1480231"/>
            <a:ext cx="686360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 rot="-1168195" flipV="1">
            <a:off x="1980980" y="2842645"/>
            <a:ext cx="1014572" cy="322818"/>
          </a:xfrm>
          <a:custGeom>
            <a:avLst/>
            <a:gdLst/>
            <a:ahLst/>
            <a:cxnLst/>
            <a:rect l="l" t="t" r="r" b="b"/>
            <a:pathLst>
              <a:path w="1014572" h="322818">
                <a:moveTo>
                  <a:pt x="0" y="322818"/>
                </a:moveTo>
                <a:lnTo>
                  <a:pt x="1014572" y="322818"/>
                </a:lnTo>
                <a:lnTo>
                  <a:pt x="1014572" y="0"/>
                </a:lnTo>
                <a:lnTo>
                  <a:pt x="0" y="0"/>
                </a:lnTo>
                <a:lnTo>
                  <a:pt x="0" y="32281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383900" y="2847039"/>
            <a:ext cx="9916084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11"/>
              </a:lnSpc>
            </a:pPr>
            <a:r>
              <a:rPr lang="id-ID" sz="6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STANDAR PEMERIKSAAN AKUNTANSI KEUANGAN</a:t>
            </a:r>
            <a:endParaRPr lang="en-US" sz="6000" b="1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04275" y="1311432"/>
            <a:ext cx="3059216" cy="35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Universitas Jayabaya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57800" y="5817895"/>
            <a:ext cx="8686800" cy="186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77"/>
              </a:lnSpc>
            </a:pPr>
            <a:r>
              <a:rPr lang="en-US" sz="3600" b="1" spc="-18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Oleh 			: Afifah </a:t>
            </a:r>
            <a:r>
              <a:rPr lang="en-US" sz="3600" b="1" spc="-181" dirty="0" err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Ameliasari</a:t>
            </a:r>
            <a:endParaRPr lang="en-US" sz="3600" b="1" spc="-181" dirty="0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4877"/>
              </a:lnSpc>
            </a:pPr>
            <a:r>
              <a:rPr lang="en-US" sz="3600" b="1" spc="-181" dirty="0" err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Nomor</a:t>
            </a:r>
            <a:r>
              <a:rPr lang="en-US" sz="3600" b="1" spc="-18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600" b="1" spc="-181" dirty="0" err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Pokok</a:t>
            </a:r>
            <a:r>
              <a:rPr lang="en-US" sz="3600" b="1" spc="-18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600" b="1" spc="-181" dirty="0" err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Mhs</a:t>
            </a:r>
            <a:r>
              <a:rPr lang="en-US" sz="3600" b="1" spc="-18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	: 202534035000</a:t>
            </a:r>
          </a:p>
          <a:p>
            <a:pPr algn="l">
              <a:lnSpc>
                <a:spcPts val="4877"/>
              </a:lnSpc>
            </a:pPr>
            <a:r>
              <a:rPr lang="en-US" sz="3600" b="1" spc="-18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Dosen </a:t>
            </a:r>
            <a:r>
              <a:rPr lang="en-US" sz="3600" b="1" spc="-181" dirty="0" err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Pengampu</a:t>
            </a:r>
            <a:r>
              <a:rPr lang="en-US" sz="3600" b="1" spc="-18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	: Drs. Suyadi, Ak., </a:t>
            </a:r>
            <a:r>
              <a:rPr lang="en-US" sz="3600" b="1" spc="-181" dirty="0" err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M.Com</a:t>
            </a:r>
            <a:endParaRPr lang="en-US" sz="3600" b="1" spc="-181" dirty="0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2964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t="-137317" r="-13205" b="-647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9382" y="770455"/>
            <a:ext cx="16749235" cy="10253531"/>
            <a:chOff x="0" y="0"/>
            <a:chExt cx="4411321" cy="27005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1321" cy="2700518"/>
            </a:xfrm>
            <a:custGeom>
              <a:avLst/>
              <a:gdLst/>
              <a:ahLst/>
              <a:cxnLst/>
              <a:rect l="l" t="t" r="r" b="b"/>
              <a:pathLst>
                <a:path w="4411321" h="2700518">
                  <a:moveTo>
                    <a:pt x="20800" y="0"/>
                  </a:moveTo>
                  <a:lnTo>
                    <a:pt x="4390521" y="0"/>
                  </a:lnTo>
                  <a:cubicBezTo>
                    <a:pt x="4402009" y="0"/>
                    <a:pt x="4411321" y="9313"/>
                    <a:pt x="4411321" y="20800"/>
                  </a:cubicBezTo>
                  <a:lnTo>
                    <a:pt x="4411321" y="2679718"/>
                  </a:lnTo>
                  <a:cubicBezTo>
                    <a:pt x="4411321" y="2691206"/>
                    <a:pt x="4402009" y="2700518"/>
                    <a:pt x="4390521" y="2700518"/>
                  </a:cubicBezTo>
                  <a:lnTo>
                    <a:pt x="20800" y="2700518"/>
                  </a:lnTo>
                  <a:cubicBezTo>
                    <a:pt x="9313" y="2700518"/>
                    <a:pt x="0" y="2691206"/>
                    <a:pt x="0" y="2679718"/>
                  </a:cubicBezTo>
                  <a:lnTo>
                    <a:pt x="0" y="20800"/>
                  </a:lnTo>
                  <a:cubicBezTo>
                    <a:pt x="0" y="9313"/>
                    <a:pt x="9313" y="0"/>
                    <a:pt x="2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1321" cy="273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1180" y="4159609"/>
            <a:ext cx="15305640" cy="6864377"/>
            <a:chOff x="0" y="0"/>
            <a:chExt cx="4031115" cy="20165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1115" cy="2016556"/>
            </a:xfrm>
            <a:custGeom>
              <a:avLst/>
              <a:gdLst/>
              <a:ahLst/>
              <a:cxnLst/>
              <a:rect l="l" t="t" r="r" b="b"/>
              <a:pathLst>
                <a:path w="4031115" h="2016556">
                  <a:moveTo>
                    <a:pt x="31867" y="0"/>
                  </a:moveTo>
                  <a:lnTo>
                    <a:pt x="3999249" y="0"/>
                  </a:lnTo>
                  <a:cubicBezTo>
                    <a:pt x="4007700" y="0"/>
                    <a:pt x="4015806" y="3357"/>
                    <a:pt x="4021782" y="9334"/>
                  </a:cubicBezTo>
                  <a:cubicBezTo>
                    <a:pt x="4027758" y="15310"/>
                    <a:pt x="4031115" y="23415"/>
                    <a:pt x="4031115" y="31867"/>
                  </a:cubicBezTo>
                  <a:lnTo>
                    <a:pt x="4031115" y="1984689"/>
                  </a:lnTo>
                  <a:cubicBezTo>
                    <a:pt x="4031115" y="1993141"/>
                    <a:pt x="4027758" y="2001246"/>
                    <a:pt x="4021782" y="2007222"/>
                  </a:cubicBezTo>
                  <a:cubicBezTo>
                    <a:pt x="4015806" y="2013199"/>
                    <a:pt x="4007700" y="2016556"/>
                    <a:pt x="3999249" y="2016556"/>
                  </a:cubicBezTo>
                  <a:lnTo>
                    <a:pt x="31867" y="2016556"/>
                  </a:lnTo>
                  <a:cubicBezTo>
                    <a:pt x="23415" y="2016556"/>
                    <a:pt x="15310" y="2013199"/>
                    <a:pt x="9334" y="2007222"/>
                  </a:cubicBezTo>
                  <a:cubicBezTo>
                    <a:pt x="3357" y="2001246"/>
                    <a:pt x="0" y="1993141"/>
                    <a:pt x="0" y="1984689"/>
                  </a:cubicBezTo>
                  <a:lnTo>
                    <a:pt x="0" y="31867"/>
                  </a:lnTo>
                  <a:cubicBezTo>
                    <a:pt x="0" y="23415"/>
                    <a:pt x="3357" y="15310"/>
                    <a:pt x="9334" y="9334"/>
                  </a:cubicBezTo>
                  <a:cubicBezTo>
                    <a:pt x="15310" y="3357"/>
                    <a:pt x="23415" y="0"/>
                    <a:pt x="318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31115" cy="2054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75231" y="2943894"/>
            <a:ext cx="1089768" cy="943144"/>
          </a:xfrm>
          <a:custGeom>
            <a:avLst/>
            <a:gdLst/>
            <a:ahLst/>
            <a:cxnLst/>
            <a:rect l="l" t="t" r="r" b="b"/>
            <a:pathLst>
              <a:path w="1089768" h="943144">
                <a:moveTo>
                  <a:pt x="0" y="0"/>
                </a:moveTo>
                <a:lnTo>
                  <a:pt x="1089768" y="0"/>
                </a:lnTo>
                <a:lnTo>
                  <a:pt x="1089768" y="943144"/>
                </a:lnTo>
                <a:lnTo>
                  <a:pt x="0" y="943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5691103" y="2943894"/>
            <a:ext cx="1089768" cy="943144"/>
          </a:xfrm>
          <a:custGeom>
            <a:avLst/>
            <a:gdLst/>
            <a:ahLst/>
            <a:cxnLst/>
            <a:rect l="l" t="t" r="r" b="b"/>
            <a:pathLst>
              <a:path w="1089768" h="943144">
                <a:moveTo>
                  <a:pt x="1089768" y="0"/>
                </a:moveTo>
                <a:lnTo>
                  <a:pt x="0" y="0"/>
                </a:lnTo>
                <a:lnTo>
                  <a:pt x="0" y="943144"/>
                </a:lnTo>
                <a:lnTo>
                  <a:pt x="1089768" y="943144"/>
                </a:lnTo>
                <a:lnTo>
                  <a:pt x="10897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898579" y="2970063"/>
            <a:ext cx="14458944" cy="84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4"/>
              </a:lnSpc>
            </a:pPr>
            <a:r>
              <a:rPr lang="en-US" sz="7219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Pengertian SPAK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25160" y="4440305"/>
            <a:ext cx="13982901" cy="565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2720" spc="-7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Standar Pemeriksaan Akuntansi Keuangan adalah pedoman profesional yang digunakan oleh auditor untuk melakukan pemeriksaan laporan keuangan secara sistematis. </a:t>
            </a:r>
            <a:endParaRPr lang="id-ID" sz="2720" spc="-7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4900"/>
              </a:lnSpc>
            </a:pPr>
            <a:endParaRPr lang="id-ID" sz="2720" spc="-7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4900"/>
              </a:lnSpc>
            </a:pPr>
            <a:r>
              <a:rPr lang="id-ID" sz="2720" spc="-7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Menurut Arens, Elder dan Beasley (2017) : Standar Pemeriksaan Akuntansi merupakan pedoman yang digunakan auditor dalam merencanakan, melaksanakan, dan melaporan hasil audit agar hasilnya dapat dipercaya dan sesuai prinsip profesionalisme.</a:t>
            </a:r>
          </a:p>
          <a:p>
            <a:pPr algn="just">
              <a:lnSpc>
                <a:spcPts val="4900"/>
              </a:lnSpc>
            </a:pPr>
            <a:endParaRPr lang="id-ID" sz="2720" spc="-7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4900"/>
              </a:lnSpc>
            </a:pPr>
            <a:r>
              <a:rPr lang="id-ID" sz="2720" spc="-7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Menurut Mulyadi (2014) : Standar Pemeriksaan Akuntansi adalah ukuran mutu minimal yang harus dipenuhi oleh auditor dalam melaksanakan pemeriksaan Laporan Keuangan.</a:t>
            </a:r>
            <a:endParaRPr lang="en-US" sz="2720" spc="-7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1938890" y="1437713"/>
            <a:ext cx="14566120" cy="939867"/>
            <a:chOff x="0" y="0"/>
            <a:chExt cx="4031115" cy="325377"/>
          </a:xfrm>
        </p:grpSpPr>
        <p:sp>
          <p:nvSpPr>
            <p:cNvPr id="21" name="Freeform 7"/>
            <p:cNvSpPr/>
            <p:nvPr/>
          </p:nvSpPr>
          <p:spPr>
            <a:xfrm>
              <a:off x="0" y="0"/>
              <a:ext cx="4031115" cy="325377"/>
            </a:xfrm>
            <a:custGeom>
              <a:avLst/>
              <a:gdLst/>
              <a:ahLst/>
              <a:cxnLst/>
              <a:rect l="l" t="t" r="r" b="b"/>
              <a:pathLst>
                <a:path w="4031115" h="325377">
                  <a:moveTo>
                    <a:pt x="50582" y="0"/>
                  </a:moveTo>
                  <a:lnTo>
                    <a:pt x="3980533" y="0"/>
                  </a:lnTo>
                  <a:cubicBezTo>
                    <a:pt x="4008469" y="0"/>
                    <a:pt x="4031115" y="22646"/>
                    <a:pt x="4031115" y="50582"/>
                  </a:cubicBezTo>
                  <a:lnTo>
                    <a:pt x="4031115" y="274795"/>
                  </a:lnTo>
                  <a:cubicBezTo>
                    <a:pt x="4031115" y="302731"/>
                    <a:pt x="4008469" y="325377"/>
                    <a:pt x="3980533" y="325377"/>
                  </a:cubicBezTo>
                  <a:lnTo>
                    <a:pt x="50582" y="325377"/>
                  </a:lnTo>
                  <a:cubicBezTo>
                    <a:pt x="37167" y="325377"/>
                    <a:pt x="24301" y="320048"/>
                    <a:pt x="14815" y="310562"/>
                  </a:cubicBezTo>
                  <a:cubicBezTo>
                    <a:pt x="5329" y="301076"/>
                    <a:pt x="0" y="288210"/>
                    <a:pt x="0" y="274795"/>
                  </a:cubicBezTo>
                  <a:lnTo>
                    <a:pt x="0" y="50582"/>
                  </a:lnTo>
                  <a:cubicBezTo>
                    <a:pt x="0" y="22646"/>
                    <a:pt x="22646" y="0"/>
                    <a:pt x="50582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22" name="TextBox 8"/>
            <p:cNvSpPr txBox="1"/>
            <p:nvPr/>
          </p:nvSpPr>
          <p:spPr>
            <a:xfrm>
              <a:off x="0" y="-38100"/>
              <a:ext cx="4031115" cy="363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12"/>
          <p:cNvSpPr/>
          <p:nvPr/>
        </p:nvSpPr>
        <p:spPr>
          <a:xfrm>
            <a:off x="2479403" y="1546931"/>
            <a:ext cx="831420" cy="565631"/>
          </a:xfrm>
          <a:custGeom>
            <a:avLst/>
            <a:gdLst/>
            <a:ahLst/>
            <a:cxnLst/>
            <a:rect l="l" t="t" r="r" b="b"/>
            <a:pathLst>
              <a:path w="873631" h="625837">
                <a:moveTo>
                  <a:pt x="0" y="0"/>
                </a:moveTo>
                <a:lnTo>
                  <a:pt x="873631" y="0"/>
                </a:lnTo>
                <a:lnTo>
                  <a:pt x="873631" y="625838"/>
                </a:lnTo>
                <a:lnTo>
                  <a:pt x="0" y="625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3"/>
          <p:cNvSpPr txBox="1"/>
          <p:nvPr/>
        </p:nvSpPr>
        <p:spPr>
          <a:xfrm>
            <a:off x="3602680" y="1691051"/>
            <a:ext cx="291140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Universitas Jayabaya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13161845" y="1630879"/>
            <a:ext cx="2911404" cy="35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Halaman </a:t>
            </a:r>
            <a:r>
              <a:rPr lang="id-ID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11</a:t>
            </a:r>
            <a:endParaRPr lang="en-US" sz="2486" b="1" spc="-101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6" name="AutoShape 15"/>
          <p:cNvSpPr/>
          <p:nvPr/>
        </p:nvSpPr>
        <p:spPr>
          <a:xfrm flipV="1">
            <a:off x="7166996" y="1859850"/>
            <a:ext cx="6531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t="-137317" r="-13205" b="-647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9382" y="770455"/>
            <a:ext cx="16749235" cy="10253531"/>
            <a:chOff x="0" y="0"/>
            <a:chExt cx="4411321" cy="27005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1321" cy="2700518"/>
            </a:xfrm>
            <a:custGeom>
              <a:avLst/>
              <a:gdLst/>
              <a:ahLst/>
              <a:cxnLst/>
              <a:rect l="l" t="t" r="r" b="b"/>
              <a:pathLst>
                <a:path w="4411321" h="2700518">
                  <a:moveTo>
                    <a:pt x="20800" y="0"/>
                  </a:moveTo>
                  <a:lnTo>
                    <a:pt x="4390521" y="0"/>
                  </a:lnTo>
                  <a:cubicBezTo>
                    <a:pt x="4402009" y="0"/>
                    <a:pt x="4411321" y="9313"/>
                    <a:pt x="4411321" y="20800"/>
                  </a:cubicBezTo>
                  <a:lnTo>
                    <a:pt x="4411321" y="2679718"/>
                  </a:lnTo>
                  <a:cubicBezTo>
                    <a:pt x="4411321" y="2691206"/>
                    <a:pt x="4402009" y="2700518"/>
                    <a:pt x="4390521" y="2700518"/>
                  </a:cubicBezTo>
                  <a:lnTo>
                    <a:pt x="20800" y="2700518"/>
                  </a:lnTo>
                  <a:cubicBezTo>
                    <a:pt x="9313" y="2700518"/>
                    <a:pt x="0" y="2691206"/>
                    <a:pt x="0" y="2679718"/>
                  </a:cubicBezTo>
                  <a:lnTo>
                    <a:pt x="0" y="20800"/>
                  </a:lnTo>
                  <a:cubicBezTo>
                    <a:pt x="0" y="9313"/>
                    <a:pt x="9313" y="0"/>
                    <a:pt x="2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1321" cy="273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1180" y="4158020"/>
            <a:ext cx="15305640" cy="7069759"/>
            <a:chOff x="0" y="0"/>
            <a:chExt cx="4031115" cy="175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1115" cy="1754034"/>
            </a:xfrm>
            <a:custGeom>
              <a:avLst/>
              <a:gdLst/>
              <a:ahLst/>
              <a:cxnLst/>
              <a:rect l="l" t="t" r="r" b="b"/>
              <a:pathLst>
                <a:path w="4031115" h="1754034">
                  <a:moveTo>
                    <a:pt x="31867" y="0"/>
                  </a:moveTo>
                  <a:lnTo>
                    <a:pt x="3999249" y="0"/>
                  </a:lnTo>
                  <a:cubicBezTo>
                    <a:pt x="4007700" y="0"/>
                    <a:pt x="4015806" y="3357"/>
                    <a:pt x="4021782" y="9334"/>
                  </a:cubicBezTo>
                  <a:cubicBezTo>
                    <a:pt x="4027758" y="15310"/>
                    <a:pt x="4031115" y="23415"/>
                    <a:pt x="4031115" y="31867"/>
                  </a:cubicBezTo>
                  <a:lnTo>
                    <a:pt x="4031115" y="1722168"/>
                  </a:lnTo>
                  <a:cubicBezTo>
                    <a:pt x="4031115" y="1730619"/>
                    <a:pt x="4027758" y="1738725"/>
                    <a:pt x="4021782" y="1744701"/>
                  </a:cubicBezTo>
                  <a:cubicBezTo>
                    <a:pt x="4015806" y="1750677"/>
                    <a:pt x="4007700" y="1754034"/>
                    <a:pt x="3999249" y="1754034"/>
                  </a:cubicBezTo>
                  <a:lnTo>
                    <a:pt x="31867" y="1754034"/>
                  </a:lnTo>
                  <a:cubicBezTo>
                    <a:pt x="23415" y="1754034"/>
                    <a:pt x="15310" y="1750677"/>
                    <a:pt x="9334" y="1744701"/>
                  </a:cubicBezTo>
                  <a:cubicBezTo>
                    <a:pt x="3357" y="1738725"/>
                    <a:pt x="0" y="1730619"/>
                    <a:pt x="0" y="1722168"/>
                  </a:cubicBezTo>
                  <a:lnTo>
                    <a:pt x="0" y="31867"/>
                  </a:lnTo>
                  <a:cubicBezTo>
                    <a:pt x="0" y="23415"/>
                    <a:pt x="3357" y="15310"/>
                    <a:pt x="9334" y="9334"/>
                  </a:cubicBezTo>
                  <a:cubicBezTo>
                    <a:pt x="15310" y="3357"/>
                    <a:pt x="23415" y="0"/>
                    <a:pt x="318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31115" cy="1792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2756" y="4983853"/>
            <a:ext cx="3908949" cy="913368"/>
            <a:chOff x="0" y="0"/>
            <a:chExt cx="1029517" cy="2405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29517" cy="240558"/>
            </a:xfrm>
            <a:custGeom>
              <a:avLst/>
              <a:gdLst/>
              <a:ahLst/>
              <a:cxnLst/>
              <a:rect l="l" t="t" r="r" b="b"/>
              <a:pathLst>
                <a:path w="1029517" h="240558">
                  <a:moveTo>
                    <a:pt x="120279" y="0"/>
                  </a:moveTo>
                  <a:lnTo>
                    <a:pt x="909238" y="0"/>
                  </a:lnTo>
                  <a:cubicBezTo>
                    <a:pt x="975667" y="0"/>
                    <a:pt x="1029517" y="53851"/>
                    <a:pt x="1029517" y="120279"/>
                  </a:cubicBezTo>
                  <a:lnTo>
                    <a:pt x="1029517" y="120279"/>
                  </a:lnTo>
                  <a:cubicBezTo>
                    <a:pt x="1029517" y="152179"/>
                    <a:pt x="1016845" y="182772"/>
                    <a:pt x="994288" y="205329"/>
                  </a:cubicBezTo>
                  <a:cubicBezTo>
                    <a:pt x="971732" y="227886"/>
                    <a:pt x="941138" y="240558"/>
                    <a:pt x="909238" y="240558"/>
                  </a:cubicBezTo>
                  <a:lnTo>
                    <a:pt x="120279" y="240558"/>
                  </a:lnTo>
                  <a:cubicBezTo>
                    <a:pt x="53851" y="240558"/>
                    <a:pt x="0" y="186707"/>
                    <a:pt x="0" y="120279"/>
                  </a:cubicBezTo>
                  <a:lnTo>
                    <a:pt x="0" y="120279"/>
                  </a:lnTo>
                  <a:cubicBezTo>
                    <a:pt x="0" y="53851"/>
                    <a:pt x="53851" y="0"/>
                    <a:pt x="120279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29517" cy="278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66295" y="4983853"/>
            <a:ext cx="3908949" cy="913368"/>
            <a:chOff x="0" y="0"/>
            <a:chExt cx="1029517" cy="24055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29517" cy="240558"/>
            </a:xfrm>
            <a:custGeom>
              <a:avLst/>
              <a:gdLst/>
              <a:ahLst/>
              <a:cxnLst/>
              <a:rect l="l" t="t" r="r" b="b"/>
              <a:pathLst>
                <a:path w="1029517" h="240558">
                  <a:moveTo>
                    <a:pt x="120279" y="0"/>
                  </a:moveTo>
                  <a:lnTo>
                    <a:pt x="909238" y="0"/>
                  </a:lnTo>
                  <a:cubicBezTo>
                    <a:pt x="975667" y="0"/>
                    <a:pt x="1029517" y="53851"/>
                    <a:pt x="1029517" y="120279"/>
                  </a:cubicBezTo>
                  <a:lnTo>
                    <a:pt x="1029517" y="120279"/>
                  </a:lnTo>
                  <a:cubicBezTo>
                    <a:pt x="1029517" y="152179"/>
                    <a:pt x="1016845" y="182772"/>
                    <a:pt x="994288" y="205329"/>
                  </a:cubicBezTo>
                  <a:cubicBezTo>
                    <a:pt x="971732" y="227886"/>
                    <a:pt x="941138" y="240558"/>
                    <a:pt x="909238" y="240558"/>
                  </a:cubicBezTo>
                  <a:lnTo>
                    <a:pt x="120279" y="240558"/>
                  </a:lnTo>
                  <a:cubicBezTo>
                    <a:pt x="53851" y="240558"/>
                    <a:pt x="0" y="186707"/>
                    <a:pt x="0" y="120279"/>
                  </a:cubicBezTo>
                  <a:lnTo>
                    <a:pt x="0" y="120279"/>
                  </a:lnTo>
                  <a:cubicBezTo>
                    <a:pt x="0" y="53851"/>
                    <a:pt x="53851" y="0"/>
                    <a:pt x="120279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29517" cy="278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5054524" y="2875295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1" y="0"/>
                </a:lnTo>
                <a:lnTo>
                  <a:pt x="1354171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058009" y="2875295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1" y="0"/>
                </a:lnTo>
                <a:lnTo>
                  <a:pt x="1354171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602680" y="2845661"/>
            <a:ext cx="11262085" cy="84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1"/>
              </a:lnSpc>
            </a:pPr>
            <a:r>
              <a:rPr lang="en-US" sz="7216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Tujuan &amp; Fungsi SPAK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86472" y="5222185"/>
            <a:ext cx="3361518" cy="465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3279" b="1" spc="-134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Tujuan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40010" y="5222185"/>
            <a:ext cx="3361518" cy="465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3279" b="1" spc="-134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Fungsi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29014" y="6230595"/>
            <a:ext cx="5170344" cy="284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9"/>
              </a:lnSpc>
            </a:pPr>
            <a:r>
              <a:rPr lang="en-US" sz="2335" spc="-4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Memberikan opini atas kewajaran laporan keuangan Menurut Sukrisno Agoes, salah satu tujuan utama pemeriksaan akuntansi adalah untuk memberikan opini mengenai kewajaran laporan keuangan yang telah disusun oleh manajemen.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35597" y="6136741"/>
            <a:ext cx="5170344" cy="202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9"/>
              </a:lnSpc>
            </a:pPr>
            <a:r>
              <a:rPr lang="en-US" sz="2335" spc="-4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Sebagai pedoman utama bagi auditor SPAK berfungsi sebagai panduan yang sistematis bagi auditor independen dalam melakukan pemeriksaan laporan keuangan. </a:t>
            </a:r>
          </a:p>
        </p:txBody>
      </p:sp>
      <p:sp>
        <p:nvSpPr>
          <p:cNvPr id="29" name="Freeform 29"/>
          <p:cNvSpPr/>
          <p:nvPr/>
        </p:nvSpPr>
        <p:spPr>
          <a:xfrm rot="5273403" flipV="1">
            <a:off x="14678682" y="5735811"/>
            <a:ext cx="1014572" cy="322818"/>
          </a:xfrm>
          <a:custGeom>
            <a:avLst/>
            <a:gdLst/>
            <a:ahLst/>
            <a:cxnLst/>
            <a:rect l="l" t="t" r="r" b="b"/>
            <a:pathLst>
              <a:path w="1014572" h="322818">
                <a:moveTo>
                  <a:pt x="0" y="322819"/>
                </a:moveTo>
                <a:lnTo>
                  <a:pt x="1014572" y="322819"/>
                </a:lnTo>
                <a:lnTo>
                  <a:pt x="1014572" y="0"/>
                </a:lnTo>
                <a:lnTo>
                  <a:pt x="0" y="0"/>
                </a:lnTo>
                <a:lnTo>
                  <a:pt x="0" y="32281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5274000" flipH="1" flipV="1">
            <a:off x="2398037" y="5791987"/>
            <a:ext cx="1014572" cy="322818"/>
          </a:xfrm>
          <a:custGeom>
            <a:avLst/>
            <a:gdLst/>
            <a:ahLst/>
            <a:cxnLst/>
            <a:rect l="l" t="t" r="r" b="b"/>
            <a:pathLst>
              <a:path w="1014572" h="322818">
                <a:moveTo>
                  <a:pt x="1014572" y="322819"/>
                </a:moveTo>
                <a:lnTo>
                  <a:pt x="0" y="322819"/>
                </a:lnTo>
                <a:lnTo>
                  <a:pt x="0" y="0"/>
                </a:lnTo>
                <a:lnTo>
                  <a:pt x="1014572" y="0"/>
                </a:lnTo>
                <a:lnTo>
                  <a:pt x="1014572" y="32281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6"/>
          <p:cNvGrpSpPr/>
          <p:nvPr/>
        </p:nvGrpSpPr>
        <p:grpSpPr>
          <a:xfrm>
            <a:off x="1938890" y="1437713"/>
            <a:ext cx="14566120" cy="939867"/>
            <a:chOff x="0" y="0"/>
            <a:chExt cx="4031115" cy="325377"/>
          </a:xfrm>
        </p:grpSpPr>
        <p:sp>
          <p:nvSpPr>
            <p:cNvPr id="32" name="Freeform 7"/>
            <p:cNvSpPr/>
            <p:nvPr/>
          </p:nvSpPr>
          <p:spPr>
            <a:xfrm>
              <a:off x="0" y="0"/>
              <a:ext cx="4031115" cy="325377"/>
            </a:xfrm>
            <a:custGeom>
              <a:avLst/>
              <a:gdLst/>
              <a:ahLst/>
              <a:cxnLst/>
              <a:rect l="l" t="t" r="r" b="b"/>
              <a:pathLst>
                <a:path w="4031115" h="325377">
                  <a:moveTo>
                    <a:pt x="50582" y="0"/>
                  </a:moveTo>
                  <a:lnTo>
                    <a:pt x="3980533" y="0"/>
                  </a:lnTo>
                  <a:cubicBezTo>
                    <a:pt x="4008469" y="0"/>
                    <a:pt x="4031115" y="22646"/>
                    <a:pt x="4031115" y="50582"/>
                  </a:cubicBezTo>
                  <a:lnTo>
                    <a:pt x="4031115" y="274795"/>
                  </a:lnTo>
                  <a:cubicBezTo>
                    <a:pt x="4031115" y="302731"/>
                    <a:pt x="4008469" y="325377"/>
                    <a:pt x="3980533" y="325377"/>
                  </a:cubicBezTo>
                  <a:lnTo>
                    <a:pt x="50582" y="325377"/>
                  </a:lnTo>
                  <a:cubicBezTo>
                    <a:pt x="37167" y="325377"/>
                    <a:pt x="24301" y="320048"/>
                    <a:pt x="14815" y="310562"/>
                  </a:cubicBezTo>
                  <a:cubicBezTo>
                    <a:pt x="5329" y="301076"/>
                    <a:pt x="0" y="288210"/>
                    <a:pt x="0" y="274795"/>
                  </a:cubicBezTo>
                  <a:lnTo>
                    <a:pt x="0" y="50582"/>
                  </a:lnTo>
                  <a:cubicBezTo>
                    <a:pt x="0" y="22646"/>
                    <a:pt x="22646" y="0"/>
                    <a:pt x="50582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33" name="TextBox 8"/>
            <p:cNvSpPr txBox="1"/>
            <p:nvPr/>
          </p:nvSpPr>
          <p:spPr>
            <a:xfrm>
              <a:off x="0" y="-38100"/>
              <a:ext cx="4031115" cy="363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12"/>
          <p:cNvSpPr/>
          <p:nvPr/>
        </p:nvSpPr>
        <p:spPr>
          <a:xfrm>
            <a:off x="2479403" y="1546931"/>
            <a:ext cx="831420" cy="565631"/>
          </a:xfrm>
          <a:custGeom>
            <a:avLst/>
            <a:gdLst/>
            <a:ahLst/>
            <a:cxnLst/>
            <a:rect l="l" t="t" r="r" b="b"/>
            <a:pathLst>
              <a:path w="873631" h="625837">
                <a:moveTo>
                  <a:pt x="0" y="0"/>
                </a:moveTo>
                <a:lnTo>
                  <a:pt x="873631" y="0"/>
                </a:lnTo>
                <a:lnTo>
                  <a:pt x="873631" y="625838"/>
                </a:lnTo>
                <a:lnTo>
                  <a:pt x="0" y="625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13"/>
          <p:cNvSpPr txBox="1"/>
          <p:nvPr/>
        </p:nvSpPr>
        <p:spPr>
          <a:xfrm>
            <a:off x="3602680" y="1691051"/>
            <a:ext cx="291140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Universitas Jayabaya</a:t>
            </a:r>
          </a:p>
        </p:txBody>
      </p:sp>
      <p:sp>
        <p:nvSpPr>
          <p:cNvPr id="36" name="TextBox 14"/>
          <p:cNvSpPr txBox="1"/>
          <p:nvPr/>
        </p:nvSpPr>
        <p:spPr>
          <a:xfrm>
            <a:off x="13161845" y="1630879"/>
            <a:ext cx="2911404" cy="35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Halaman </a:t>
            </a:r>
            <a:r>
              <a:rPr lang="id-ID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12</a:t>
            </a:r>
            <a:endParaRPr lang="en-US" sz="2486" b="1" spc="-101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37" name="AutoShape 15"/>
          <p:cNvSpPr/>
          <p:nvPr/>
        </p:nvSpPr>
        <p:spPr>
          <a:xfrm flipV="1">
            <a:off x="7166996" y="1859850"/>
            <a:ext cx="6531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t="-137317" r="-13205" b="-647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9382" y="770455"/>
            <a:ext cx="16749235" cy="10253531"/>
            <a:chOff x="0" y="0"/>
            <a:chExt cx="4411321" cy="27005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1321" cy="2700518"/>
            </a:xfrm>
            <a:custGeom>
              <a:avLst/>
              <a:gdLst/>
              <a:ahLst/>
              <a:cxnLst/>
              <a:rect l="l" t="t" r="r" b="b"/>
              <a:pathLst>
                <a:path w="4411321" h="2700518">
                  <a:moveTo>
                    <a:pt x="20800" y="0"/>
                  </a:moveTo>
                  <a:lnTo>
                    <a:pt x="4390521" y="0"/>
                  </a:lnTo>
                  <a:cubicBezTo>
                    <a:pt x="4402009" y="0"/>
                    <a:pt x="4411321" y="9313"/>
                    <a:pt x="4411321" y="20800"/>
                  </a:cubicBezTo>
                  <a:lnTo>
                    <a:pt x="4411321" y="2679718"/>
                  </a:lnTo>
                  <a:cubicBezTo>
                    <a:pt x="4411321" y="2691206"/>
                    <a:pt x="4402009" y="2700518"/>
                    <a:pt x="4390521" y="2700518"/>
                  </a:cubicBezTo>
                  <a:lnTo>
                    <a:pt x="20800" y="2700518"/>
                  </a:lnTo>
                  <a:cubicBezTo>
                    <a:pt x="9313" y="2700518"/>
                    <a:pt x="0" y="2691206"/>
                    <a:pt x="0" y="2679718"/>
                  </a:cubicBezTo>
                  <a:lnTo>
                    <a:pt x="0" y="20800"/>
                  </a:lnTo>
                  <a:cubicBezTo>
                    <a:pt x="0" y="9313"/>
                    <a:pt x="9313" y="0"/>
                    <a:pt x="2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1321" cy="273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1180" y="4588078"/>
            <a:ext cx="15305640" cy="6422822"/>
            <a:chOff x="0" y="0"/>
            <a:chExt cx="4031115" cy="16916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1115" cy="1691607"/>
            </a:xfrm>
            <a:custGeom>
              <a:avLst/>
              <a:gdLst/>
              <a:ahLst/>
              <a:cxnLst/>
              <a:rect l="l" t="t" r="r" b="b"/>
              <a:pathLst>
                <a:path w="4031115" h="1691607">
                  <a:moveTo>
                    <a:pt x="31867" y="0"/>
                  </a:moveTo>
                  <a:lnTo>
                    <a:pt x="3999249" y="0"/>
                  </a:lnTo>
                  <a:cubicBezTo>
                    <a:pt x="4007700" y="0"/>
                    <a:pt x="4015806" y="3357"/>
                    <a:pt x="4021782" y="9334"/>
                  </a:cubicBezTo>
                  <a:cubicBezTo>
                    <a:pt x="4027758" y="15310"/>
                    <a:pt x="4031115" y="23415"/>
                    <a:pt x="4031115" y="31867"/>
                  </a:cubicBezTo>
                  <a:lnTo>
                    <a:pt x="4031115" y="1659741"/>
                  </a:lnTo>
                  <a:cubicBezTo>
                    <a:pt x="4031115" y="1668192"/>
                    <a:pt x="4027758" y="1676298"/>
                    <a:pt x="4021782" y="1682274"/>
                  </a:cubicBezTo>
                  <a:cubicBezTo>
                    <a:pt x="4015806" y="1688250"/>
                    <a:pt x="4007700" y="1691607"/>
                    <a:pt x="3999249" y="1691607"/>
                  </a:cubicBezTo>
                  <a:lnTo>
                    <a:pt x="31867" y="1691607"/>
                  </a:lnTo>
                  <a:cubicBezTo>
                    <a:pt x="23415" y="1691607"/>
                    <a:pt x="15310" y="1688250"/>
                    <a:pt x="9334" y="1682274"/>
                  </a:cubicBezTo>
                  <a:cubicBezTo>
                    <a:pt x="3357" y="1676298"/>
                    <a:pt x="0" y="1668192"/>
                    <a:pt x="0" y="1659741"/>
                  </a:cubicBezTo>
                  <a:lnTo>
                    <a:pt x="0" y="31867"/>
                  </a:lnTo>
                  <a:cubicBezTo>
                    <a:pt x="0" y="23415"/>
                    <a:pt x="3357" y="15310"/>
                    <a:pt x="9334" y="9334"/>
                  </a:cubicBezTo>
                  <a:cubicBezTo>
                    <a:pt x="15310" y="3357"/>
                    <a:pt x="23415" y="0"/>
                    <a:pt x="318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31115" cy="1729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047074" y="3135297"/>
            <a:ext cx="10193853" cy="80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4"/>
              </a:lnSpc>
            </a:pPr>
            <a:r>
              <a:rPr lang="id-ID" sz="6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Manfaat Penerapan SPAK</a:t>
            </a:r>
            <a:endParaRPr lang="en-US" sz="6000" b="1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4393301" y="3164931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1" y="0"/>
                </a:lnTo>
                <a:lnTo>
                  <a:pt x="1354171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40502" y="3164931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2" y="0"/>
                </a:lnTo>
                <a:lnTo>
                  <a:pt x="1354172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152549" y="5208338"/>
            <a:ext cx="1398290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ts val="4480"/>
              </a:lnSpc>
              <a:buAutoNum type="arabicPeriod"/>
            </a:pPr>
            <a:r>
              <a:rPr lang="id-ID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Meningkatkan Kualitas Hasil Audit.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id-ID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Memberikan Pedoman yang seragam bagi Auditor.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id-ID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Menumbuhkan kepercayaan Publik.</a:t>
            </a:r>
          </a:p>
          <a:p>
            <a:pPr marL="514350" indent="-514350">
              <a:lnSpc>
                <a:spcPts val="4480"/>
              </a:lnSpc>
              <a:buAutoNum type="arabicPeriod"/>
            </a:pPr>
            <a:r>
              <a:rPr lang="id-ID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Mendorong Transparansi dan Akuntabilitas Keuangan.</a:t>
            </a:r>
            <a:endParaRPr lang="en-US" sz="3200" spc="-64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1938890" y="1437713"/>
            <a:ext cx="14566120" cy="939867"/>
            <a:chOff x="0" y="0"/>
            <a:chExt cx="4031115" cy="325377"/>
          </a:xfrm>
        </p:grpSpPr>
        <p:sp>
          <p:nvSpPr>
            <p:cNvPr id="21" name="Freeform 7"/>
            <p:cNvSpPr/>
            <p:nvPr/>
          </p:nvSpPr>
          <p:spPr>
            <a:xfrm>
              <a:off x="0" y="0"/>
              <a:ext cx="4031115" cy="325377"/>
            </a:xfrm>
            <a:custGeom>
              <a:avLst/>
              <a:gdLst/>
              <a:ahLst/>
              <a:cxnLst/>
              <a:rect l="l" t="t" r="r" b="b"/>
              <a:pathLst>
                <a:path w="4031115" h="325377">
                  <a:moveTo>
                    <a:pt x="50582" y="0"/>
                  </a:moveTo>
                  <a:lnTo>
                    <a:pt x="3980533" y="0"/>
                  </a:lnTo>
                  <a:cubicBezTo>
                    <a:pt x="4008469" y="0"/>
                    <a:pt x="4031115" y="22646"/>
                    <a:pt x="4031115" y="50582"/>
                  </a:cubicBezTo>
                  <a:lnTo>
                    <a:pt x="4031115" y="274795"/>
                  </a:lnTo>
                  <a:cubicBezTo>
                    <a:pt x="4031115" y="302731"/>
                    <a:pt x="4008469" y="325377"/>
                    <a:pt x="3980533" y="325377"/>
                  </a:cubicBezTo>
                  <a:lnTo>
                    <a:pt x="50582" y="325377"/>
                  </a:lnTo>
                  <a:cubicBezTo>
                    <a:pt x="37167" y="325377"/>
                    <a:pt x="24301" y="320048"/>
                    <a:pt x="14815" y="310562"/>
                  </a:cubicBezTo>
                  <a:cubicBezTo>
                    <a:pt x="5329" y="301076"/>
                    <a:pt x="0" y="288210"/>
                    <a:pt x="0" y="274795"/>
                  </a:cubicBezTo>
                  <a:lnTo>
                    <a:pt x="0" y="50582"/>
                  </a:lnTo>
                  <a:cubicBezTo>
                    <a:pt x="0" y="22646"/>
                    <a:pt x="22646" y="0"/>
                    <a:pt x="50582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22" name="TextBox 8"/>
            <p:cNvSpPr txBox="1"/>
            <p:nvPr/>
          </p:nvSpPr>
          <p:spPr>
            <a:xfrm>
              <a:off x="0" y="-38100"/>
              <a:ext cx="4031115" cy="363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12"/>
          <p:cNvSpPr/>
          <p:nvPr/>
        </p:nvSpPr>
        <p:spPr>
          <a:xfrm>
            <a:off x="2479403" y="1546931"/>
            <a:ext cx="831420" cy="565631"/>
          </a:xfrm>
          <a:custGeom>
            <a:avLst/>
            <a:gdLst/>
            <a:ahLst/>
            <a:cxnLst/>
            <a:rect l="l" t="t" r="r" b="b"/>
            <a:pathLst>
              <a:path w="873631" h="625837">
                <a:moveTo>
                  <a:pt x="0" y="0"/>
                </a:moveTo>
                <a:lnTo>
                  <a:pt x="873631" y="0"/>
                </a:lnTo>
                <a:lnTo>
                  <a:pt x="873631" y="625838"/>
                </a:lnTo>
                <a:lnTo>
                  <a:pt x="0" y="625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3"/>
          <p:cNvSpPr txBox="1"/>
          <p:nvPr/>
        </p:nvSpPr>
        <p:spPr>
          <a:xfrm>
            <a:off x="3602680" y="1691051"/>
            <a:ext cx="291140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Universitas Jayabaya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13161845" y="1630879"/>
            <a:ext cx="2911404" cy="35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Halaman </a:t>
            </a:r>
            <a:r>
              <a:rPr lang="id-ID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13</a:t>
            </a:r>
            <a:endParaRPr lang="en-US" sz="2486" b="1" spc="-101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6" name="AutoShape 15"/>
          <p:cNvSpPr/>
          <p:nvPr/>
        </p:nvSpPr>
        <p:spPr>
          <a:xfrm flipV="1">
            <a:off x="7166996" y="1859850"/>
            <a:ext cx="6531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t="-137317" r="-13205" b="-647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9382" y="770455"/>
            <a:ext cx="16749235" cy="10253531"/>
            <a:chOff x="0" y="0"/>
            <a:chExt cx="4411321" cy="27005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1321" cy="2700518"/>
            </a:xfrm>
            <a:custGeom>
              <a:avLst/>
              <a:gdLst/>
              <a:ahLst/>
              <a:cxnLst/>
              <a:rect l="l" t="t" r="r" b="b"/>
              <a:pathLst>
                <a:path w="4411321" h="2700518">
                  <a:moveTo>
                    <a:pt x="20800" y="0"/>
                  </a:moveTo>
                  <a:lnTo>
                    <a:pt x="4390521" y="0"/>
                  </a:lnTo>
                  <a:cubicBezTo>
                    <a:pt x="4402009" y="0"/>
                    <a:pt x="4411321" y="9313"/>
                    <a:pt x="4411321" y="20800"/>
                  </a:cubicBezTo>
                  <a:lnTo>
                    <a:pt x="4411321" y="2679718"/>
                  </a:lnTo>
                  <a:cubicBezTo>
                    <a:pt x="4411321" y="2691206"/>
                    <a:pt x="4402009" y="2700518"/>
                    <a:pt x="4390521" y="2700518"/>
                  </a:cubicBezTo>
                  <a:lnTo>
                    <a:pt x="20800" y="2700518"/>
                  </a:lnTo>
                  <a:cubicBezTo>
                    <a:pt x="9313" y="2700518"/>
                    <a:pt x="0" y="2691206"/>
                    <a:pt x="0" y="2679718"/>
                  </a:cubicBezTo>
                  <a:lnTo>
                    <a:pt x="0" y="20800"/>
                  </a:lnTo>
                  <a:cubicBezTo>
                    <a:pt x="0" y="9313"/>
                    <a:pt x="9313" y="0"/>
                    <a:pt x="2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1321" cy="273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1180" y="4588078"/>
            <a:ext cx="15305640" cy="6422822"/>
            <a:chOff x="0" y="0"/>
            <a:chExt cx="4031115" cy="16916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1115" cy="1691607"/>
            </a:xfrm>
            <a:custGeom>
              <a:avLst/>
              <a:gdLst/>
              <a:ahLst/>
              <a:cxnLst/>
              <a:rect l="l" t="t" r="r" b="b"/>
              <a:pathLst>
                <a:path w="4031115" h="1691607">
                  <a:moveTo>
                    <a:pt x="31867" y="0"/>
                  </a:moveTo>
                  <a:lnTo>
                    <a:pt x="3999249" y="0"/>
                  </a:lnTo>
                  <a:cubicBezTo>
                    <a:pt x="4007700" y="0"/>
                    <a:pt x="4015806" y="3357"/>
                    <a:pt x="4021782" y="9334"/>
                  </a:cubicBezTo>
                  <a:cubicBezTo>
                    <a:pt x="4027758" y="15310"/>
                    <a:pt x="4031115" y="23415"/>
                    <a:pt x="4031115" y="31867"/>
                  </a:cubicBezTo>
                  <a:lnTo>
                    <a:pt x="4031115" y="1659741"/>
                  </a:lnTo>
                  <a:cubicBezTo>
                    <a:pt x="4031115" y="1668192"/>
                    <a:pt x="4027758" y="1676298"/>
                    <a:pt x="4021782" y="1682274"/>
                  </a:cubicBezTo>
                  <a:cubicBezTo>
                    <a:pt x="4015806" y="1688250"/>
                    <a:pt x="4007700" y="1691607"/>
                    <a:pt x="3999249" y="1691607"/>
                  </a:cubicBezTo>
                  <a:lnTo>
                    <a:pt x="31867" y="1691607"/>
                  </a:lnTo>
                  <a:cubicBezTo>
                    <a:pt x="23415" y="1691607"/>
                    <a:pt x="15310" y="1688250"/>
                    <a:pt x="9334" y="1682274"/>
                  </a:cubicBezTo>
                  <a:cubicBezTo>
                    <a:pt x="3357" y="1676298"/>
                    <a:pt x="0" y="1668192"/>
                    <a:pt x="0" y="1659741"/>
                  </a:cubicBezTo>
                  <a:lnTo>
                    <a:pt x="0" y="31867"/>
                  </a:lnTo>
                  <a:cubicBezTo>
                    <a:pt x="0" y="23415"/>
                    <a:pt x="3357" y="15310"/>
                    <a:pt x="9334" y="9334"/>
                  </a:cubicBezTo>
                  <a:cubicBezTo>
                    <a:pt x="15310" y="3357"/>
                    <a:pt x="23415" y="0"/>
                    <a:pt x="318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31115" cy="1729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047074" y="3135297"/>
            <a:ext cx="10193853" cy="80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4"/>
              </a:lnSpc>
            </a:pPr>
            <a:r>
              <a:rPr lang="id-ID" sz="6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Unsur-Unsur Standar </a:t>
            </a:r>
            <a:r>
              <a:rPr lang="en-US" sz="6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SPAK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393301" y="3164931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1" y="0"/>
                </a:lnTo>
                <a:lnTo>
                  <a:pt x="1354171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40502" y="3164931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2" y="0"/>
                </a:lnTo>
                <a:lnTo>
                  <a:pt x="1354172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152549" y="5208338"/>
            <a:ext cx="13982901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Standar Umum : audit harus dilakukan oleh auditor yang kompeten dan independe</a:t>
            </a:r>
            <a:r>
              <a:rPr lang="id-ID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dan auditor wajib menjaga integritas dan objektivitas.</a:t>
            </a:r>
          </a:p>
          <a:p>
            <a:pPr algn="ctr">
              <a:lnSpc>
                <a:spcPts val="4480"/>
              </a:lnSpc>
            </a:pPr>
            <a:endParaRPr lang="en-US" sz="3200" spc="-64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4480"/>
              </a:lnSpc>
            </a:pPr>
            <a:r>
              <a:rPr lang="en-US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Standar Pekerjaan Lapangan : audit harus direncanakan dengan baik dan auditor harus memperoleh bukti audit yang cukup dan tepat sebagai dasar opini.</a:t>
            </a:r>
          </a:p>
          <a:p>
            <a:pPr algn="ctr">
              <a:lnSpc>
                <a:spcPts val="4480"/>
              </a:lnSpc>
            </a:pPr>
            <a:endParaRPr lang="en-US" sz="3200" spc="-64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4480"/>
              </a:lnSpc>
            </a:pPr>
            <a:r>
              <a:rPr lang="en-US" sz="3200" spc="-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Standar Pelaporan : Laporan auditor harus menyatakan apakah laporan keuangan disusun sesuai prinsip akuntansi yang berlaku umum (PSAK).</a:t>
            </a:r>
          </a:p>
        </p:txBody>
      </p:sp>
      <p:grpSp>
        <p:nvGrpSpPr>
          <p:cNvPr id="20" name="Group 6"/>
          <p:cNvGrpSpPr/>
          <p:nvPr/>
        </p:nvGrpSpPr>
        <p:grpSpPr>
          <a:xfrm>
            <a:off x="1938890" y="1437713"/>
            <a:ext cx="14566120" cy="939867"/>
            <a:chOff x="0" y="0"/>
            <a:chExt cx="4031115" cy="325377"/>
          </a:xfrm>
        </p:grpSpPr>
        <p:sp>
          <p:nvSpPr>
            <p:cNvPr id="21" name="Freeform 7"/>
            <p:cNvSpPr/>
            <p:nvPr/>
          </p:nvSpPr>
          <p:spPr>
            <a:xfrm>
              <a:off x="0" y="0"/>
              <a:ext cx="4031115" cy="325377"/>
            </a:xfrm>
            <a:custGeom>
              <a:avLst/>
              <a:gdLst/>
              <a:ahLst/>
              <a:cxnLst/>
              <a:rect l="l" t="t" r="r" b="b"/>
              <a:pathLst>
                <a:path w="4031115" h="325377">
                  <a:moveTo>
                    <a:pt x="50582" y="0"/>
                  </a:moveTo>
                  <a:lnTo>
                    <a:pt x="3980533" y="0"/>
                  </a:lnTo>
                  <a:cubicBezTo>
                    <a:pt x="4008469" y="0"/>
                    <a:pt x="4031115" y="22646"/>
                    <a:pt x="4031115" y="50582"/>
                  </a:cubicBezTo>
                  <a:lnTo>
                    <a:pt x="4031115" y="274795"/>
                  </a:lnTo>
                  <a:cubicBezTo>
                    <a:pt x="4031115" y="302731"/>
                    <a:pt x="4008469" y="325377"/>
                    <a:pt x="3980533" y="325377"/>
                  </a:cubicBezTo>
                  <a:lnTo>
                    <a:pt x="50582" y="325377"/>
                  </a:lnTo>
                  <a:cubicBezTo>
                    <a:pt x="37167" y="325377"/>
                    <a:pt x="24301" y="320048"/>
                    <a:pt x="14815" y="310562"/>
                  </a:cubicBezTo>
                  <a:cubicBezTo>
                    <a:pt x="5329" y="301076"/>
                    <a:pt x="0" y="288210"/>
                    <a:pt x="0" y="274795"/>
                  </a:cubicBezTo>
                  <a:lnTo>
                    <a:pt x="0" y="50582"/>
                  </a:lnTo>
                  <a:cubicBezTo>
                    <a:pt x="0" y="22646"/>
                    <a:pt x="22646" y="0"/>
                    <a:pt x="50582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22" name="TextBox 8"/>
            <p:cNvSpPr txBox="1"/>
            <p:nvPr/>
          </p:nvSpPr>
          <p:spPr>
            <a:xfrm>
              <a:off x="0" y="-38100"/>
              <a:ext cx="4031115" cy="363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12"/>
          <p:cNvSpPr/>
          <p:nvPr/>
        </p:nvSpPr>
        <p:spPr>
          <a:xfrm>
            <a:off x="2479403" y="1546931"/>
            <a:ext cx="831420" cy="565631"/>
          </a:xfrm>
          <a:custGeom>
            <a:avLst/>
            <a:gdLst/>
            <a:ahLst/>
            <a:cxnLst/>
            <a:rect l="l" t="t" r="r" b="b"/>
            <a:pathLst>
              <a:path w="873631" h="625837">
                <a:moveTo>
                  <a:pt x="0" y="0"/>
                </a:moveTo>
                <a:lnTo>
                  <a:pt x="873631" y="0"/>
                </a:lnTo>
                <a:lnTo>
                  <a:pt x="873631" y="625838"/>
                </a:lnTo>
                <a:lnTo>
                  <a:pt x="0" y="625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3"/>
          <p:cNvSpPr txBox="1"/>
          <p:nvPr/>
        </p:nvSpPr>
        <p:spPr>
          <a:xfrm>
            <a:off x="3602680" y="1691051"/>
            <a:ext cx="291140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Universitas Jayabaya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13161845" y="1630879"/>
            <a:ext cx="2911404" cy="35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Halaman </a:t>
            </a:r>
            <a:r>
              <a:rPr lang="id-ID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14</a:t>
            </a:r>
            <a:endParaRPr lang="en-US" sz="2486" b="1" spc="-101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6" name="AutoShape 15"/>
          <p:cNvSpPr/>
          <p:nvPr/>
        </p:nvSpPr>
        <p:spPr>
          <a:xfrm flipV="1">
            <a:off x="7166996" y="1859850"/>
            <a:ext cx="6531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87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t="-137317" r="-13205" b="-647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9382" y="770455"/>
            <a:ext cx="16749235" cy="10253531"/>
            <a:chOff x="0" y="0"/>
            <a:chExt cx="4411321" cy="27005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1321" cy="2700518"/>
            </a:xfrm>
            <a:custGeom>
              <a:avLst/>
              <a:gdLst/>
              <a:ahLst/>
              <a:cxnLst/>
              <a:rect l="l" t="t" r="r" b="b"/>
              <a:pathLst>
                <a:path w="4411321" h="2700518">
                  <a:moveTo>
                    <a:pt x="20800" y="0"/>
                  </a:moveTo>
                  <a:lnTo>
                    <a:pt x="4390521" y="0"/>
                  </a:lnTo>
                  <a:cubicBezTo>
                    <a:pt x="4402009" y="0"/>
                    <a:pt x="4411321" y="9313"/>
                    <a:pt x="4411321" y="20800"/>
                  </a:cubicBezTo>
                  <a:lnTo>
                    <a:pt x="4411321" y="2679718"/>
                  </a:lnTo>
                  <a:cubicBezTo>
                    <a:pt x="4411321" y="2691206"/>
                    <a:pt x="4402009" y="2700518"/>
                    <a:pt x="4390521" y="2700518"/>
                  </a:cubicBezTo>
                  <a:lnTo>
                    <a:pt x="20800" y="2700518"/>
                  </a:lnTo>
                  <a:cubicBezTo>
                    <a:pt x="9313" y="2700518"/>
                    <a:pt x="0" y="2691206"/>
                    <a:pt x="0" y="2679718"/>
                  </a:cubicBezTo>
                  <a:lnTo>
                    <a:pt x="0" y="20800"/>
                  </a:lnTo>
                  <a:cubicBezTo>
                    <a:pt x="0" y="9313"/>
                    <a:pt x="9313" y="0"/>
                    <a:pt x="2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1321" cy="273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1180" y="4804957"/>
            <a:ext cx="15305640" cy="6422822"/>
            <a:chOff x="0" y="0"/>
            <a:chExt cx="4031115" cy="16916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1115" cy="1691607"/>
            </a:xfrm>
            <a:custGeom>
              <a:avLst/>
              <a:gdLst/>
              <a:ahLst/>
              <a:cxnLst/>
              <a:rect l="l" t="t" r="r" b="b"/>
              <a:pathLst>
                <a:path w="4031115" h="1691607">
                  <a:moveTo>
                    <a:pt x="31867" y="0"/>
                  </a:moveTo>
                  <a:lnTo>
                    <a:pt x="3999249" y="0"/>
                  </a:lnTo>
                  <a:cubicBezTo>
                    <a:pt x="4007700" y="0"/>
                    <a:pt x="4015806" y="3357"/>
                    <a:pt x="4021782" y="9334"/>
                  </a:cubicBezTo>
                  <a:cubicBezTo>
                    <a:pt x="4027758" y="15310"/>
                    <a:pt x="4031115" y="23415"/>
                    <a:pt x="4031115" y="31867"/>
                  </a:cubicBezTo>
                  <a:lnTo>
                    <a:pt x="4031115" y="1659741"/>
                  </a:lnTo>
                  <a:cubicBezTo>
                    <a:pt x="4031115" y="1668192"/>
                    <a:pt x="4027758" y="1676298"/>
                    <a:pt x="4021782" y="1682274"/>
                  </a:cubicBezTo>
                  <a:cubicBezTo>
                    <a:pt x="4015806" y="1688250"/>
                    <a:pt x="4007700" y="1691607"/>
                    <a:pt x="3999249" y="1691607"/>
                  </a:cubicBezTo>
                  <a:lnTo>
                    <a:pt x="31867" y="1691607"/>
                  </a:lnTo>
                  <a:cubicBezTo>
                    <a:pt x="23415" y="1691607"/>
                    <a:pt x="15310" y="1688250"/>
                    <a:pt x="9334" y="1682274"/>
                  </a:cubicBezTo>
                  <a:cubicBezTo>
                    <a:pt x="3357" y="1676298"/>
                    <a:pt x="0" y="1668192"/>
                    <a:pt x="0" y="1659741"/>
                  </a:cubicBezTo>
                  <a:lnTo>
                    <a:pt x="0" y="31867"/>
                  </a:lnTo>
                  <a:cubicBezTo>
                    <a:pt x="0" y="23415"/>
                    <a:pt x="3357" y="15310"/>
                    <a:pt x="9334" y="9334"/>
                  </a:cubicBezTo>
                  <a:cubicBezTo>
                    <a:pt x="15310" y="3357"/>
                    <a:pt x="23415" y="0"/>
                    <a:pt x="318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31115" cy="1729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2335158" y="5640562"/>
            <a:ext cx="13619875" cy="0"/>
          </a:xfrm>
          <a:prstGeom prst="line">
            <a:avLst/>
          </a:prstGeom>
          <a:ln w="38100" cap="flat">
            <a:solidFill>
              <a:srgbClr val="E94B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2335158" y="9458022"/>
            <a:ext cx="13619875" cy="0"/>
          </a:xfrm>
          <a:prstGeom prst="line">
            <a:avLst/>
          </a:prstGeom>
          <a:ln w="38100" cap="flat">
            <a:solidFill>
              <a:srgbClr val="E94B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5719008" y="3461585"/>
            <a:ext cx="671989" cy="671989"/>
          </a:xfrm>
          <a:custGeom>
            <a:avLst/>
            <a:gdLst/>
            <a:ahLst/>
            <a:cxnLst/>
            <a:rect l="l" t="t" r="r" b="b"/>
            <a:pathLst>
              <a:path w="671989" h="671989">
                <a:moveTo>
                  <a:pt x="0" y="0"/>
                </a:moveTo>
                <a:lnTo>
                  <a:pt x="671988" y="0"/>
                </a:lnTo>
                <a:lnTo>
                  <a:pt x="671988" y="671989"/>
                </a:lnTo>
                <a:lnTo>
                  <a:pt x="0" y="67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894388" y="3461585"/>
            <a:ext cx="671989" cy="671989"/>
          </a:xfrm>
          <a:custGeom>
            <a:avLst/>
            <a:gdLst/>
            <a:ahLst/>
            <a:cxnLst/>
            <a:rect l="l" t="t" r="r" b="b"/>
            <a:pathLst>
              <a:path w="671989" h="671989">
                <a:moveTo>
                  <a:pt x="0" y="0"/>
                </a:moveTo>
                <a:lnTo>
                  <a:pt x="671989" y="0"/>
                </a:lnTo>
                <a:lnTo>
                  <a:pt x="671989" y="671989"/>
                </a:lnTo>
                <a:lnTo>
                  <a:pt x="0" y="67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350441" y="3352176"/>
            <a:ext cx="13587118" cy="82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1"/>
              </a:lnSpc>
            </a:pPr>
            <a:r>
              <a:rPr lang="id-ID" sz="6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Lembaga yang menetapkan SPAK</a:t>
            </a:r>
            <a:endParaRPr lang="en-US" sz="6000" b="1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17354" y="5849595"/>
            <a:ext cx="12453293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9"/>
              </a:lnSpc>
            </a:pPr>
            <a:r>
              <a:rPr lang="id-ID" sz="2849" spc="-5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 Indonesia, Standar Pemeriksaan ditetapkan oleh :</a:t>
            </a:r>
          </a:p>
          <a:p>
            <a:pPr marL="514350" indent="-514350" algn="l">
              <a:lnSpc>
                <a:spcPts val="3989"/>
              </a:lnSpc>
              <a:buAutoNum type="arabicPeriod"/>
            </a:pPr>
            <a:r>
              <a:rPr lang="id-ID" sz="2849" spc="-5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Institur Akuntan Publik Indonesia (IAPI) melalui Standar Profesional Akuntan Publik (SPAP).</a:t>
            </a:r>
          </a:p>
          <a:p>
            <a:pPr marL="514350" indent="-514350" algn="l">
              <a:lnSpc>
                <a:spcPts val="3989"/>
              </a:lnSpc>
              <a:buAutoNum type="arabicPeriod"/>
            </a:pPr>
            <a:r>
              <a:rPr lang="id-ID" sz="2849" spc="-5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Badan Pemeriksaan Keuangan (BPK) untuk pemeriksaan sektor publik dengan Standar Pemeriksaan Keuangan Negara (SPKN).</a:t>
            </a:r>
            <a:endParaRPr lang="en-US" sz="2849" spc="-5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1938890" y="1437713"/>
            <a:ext cx="14566120" cy="939867"/>
            <a:chOff x="0" y="0"/>
            <a:chExt cx="4031115" cy="325377"/>
          </a:xfrm>
        </p:grpSpPr>
        <p:sp>
          <p:nvSpPr>
            <p:cNvPr id="23" name="Freeform 7"/>
            <p:cNvSpPr/>
            <p:nvPr/>
          </p:nvSpPr>
          <p:spPr>
            <a:xfrm>
              <a:off x="0" y="0"/>
              <a:ext cx="4031115" cy="325377"/>
            </a:xfrm>
            <a:custGeom>
              <a:avLst/>
              <a:gdLst/>
              <a:ahLst/>
              <a:cxnLst/>
              <a:rect l="l" t="t" r="r" b="b"/>
              <a:pathLst>
                <a:path w="4031115" h="325377">
                  <a:moveTo>
                    <a:pt x="50582" y="0"/>
                  </a:moveTo>
                  <a:lnTo>
                    <a:pt x="3980533" y="0"/>
                  </a:lnTo>
                  <a:cubicBezTo>
                    <a:pt x="4008469" y="0"/>
                    <a:pt x="4031115" y="22646"/>
                    <a:pt x="4031115" y="50582"/>
                  </a:cubicBezTo>
                  <a:lnTo>
                    <a:pt x="4031115" y="274795"/>
                  </a:lnTo>
                  <a:cubicBezTo>
                    <a:pt x="4031115" y="302731"/>
                    <a:pt x="4008469" y="325377"/>
                    <a:pt x="3980533" y="325377"/>
                  </a:cubicBezTo>
                  <a:lnTo>
                    <a:pt x="50582" y="325377"/>
                  </a:lnTo>
                  <a:cubicBezTo>
                    <a:pt x="37167" y="325377"/>
                    <a:pt x="24301" y="320048"/>
                    <a:pt x="14815" y="310562"/>
                  </a:cubicBezTo>
                  <a:cubicBezTo>
                    <a:pt x="5329" y="301076"/>
                    <a:pt x="0" y="288210"/>
                    <a:pt x="0" y="274795"/>
                  </a:cubicBezTo>
                  <a:lnTo>
                    <a:pt x="0" y="50582"/>
                  </a:lnTo>
                  <a:cubicBezTo>
                    <a:pt x="0" y="22646"/>
                    <a:pt x="22646" y="0"/>
                    <a:pt x="50582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24" name="TextBox 8"/>
            <p:cNvSpPr txBox="1"/>
            <p:nvPr/>
          </p:nvSpPr>
          <p:spPr>
            <a:xfrm>
              <a:off x="0" y="-38100"/>
              <a:ext cx="4031115" cy="363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12"/>
          <p:cNvSpPr/>
          <p:nvPr/>
        </p:nvSpPr>
        <p:spPr>
          <a:xfrm>
            <a:off x="2479403" y="1546931"/>
            <a:ext cx="831420" cy="565631"/>
          </a:xfrm>
          <a:custGeom>
            <a:avLst/>
            <a:gdLst/>
            <a:ahLst/>
            <a:cxnLst/>
            <a:rect l="l" t="t" r="r" b="b"/>
            <a:pathLst>
              <a:path w="873631" h="625837">
                <a:moveTo>
                  <a:pt x="0" y="0"/>
                </a:moveTo>
                <a:lnTo>
                  <a:pt x="873631" y="0"/>
                </a:lnTo>
                <a:lnTo>
                  <a:pt x="873631" y="625838"/>
                </a:lnTo>
                <a:lnTo>
                  <a:pt x="0" y="625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13"/>
          <p:cNvSpPr txBox="1"/>
          <p:nvPr/>
        </p:nvSpPr>
        <p:spPr>
          <a:xfrm>
            <a:off x="3602680" y="1691051"/>
            <a:ext cx="291140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Universitas Jayabaya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13161845" y="1630879"/>
            <a:ext cx="2911404" cy="35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Halaman </a:t>
            </a:r>
            <a:r>
              <a:rPr lang="id-ID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15</a:t>
            </a:r>
            <a:endParaRPr lang="en-US" sz="2486" b="1" spc="-101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8" name="AutoShape 15"/>
          <p:cNvSpPr/>
          <p:nvPr/>
        </p:nvSpPr>
        <p:spPr>
          <a:xfrm flipV="1">
            <a:off x="7166996" y="1859850"/>
            <a:ext cx="6531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t="-137317" r="-13205" b="-647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9382" y="770455"/>
            <a:ext cx="16749235" cy="10253531"/>
            <a:chOff x="0" y="0"/>
            <a:chExt cx="4411321" cy="27005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11321" cy="2700518"/>
            </a:xfrm>
            <a:custGeom>
              <a:avLst/>
              <a:gdLst/>
              <a:ahLst/>
              <a:cxnLst/>
              <a:rect l="l" t="t" r="r" b="b"/>
              <a:pathLst>
                <a:path w="4411321" h="2700518">
                  <a:moveTo>
                    <a:pt x="20800" y="0"/>
                  </a:moveTo>
                  <a:lnTo>
                    <a:pt x="4390521" y="0"/>
                  </a:lnTo>
                  <a:cubicBezTo>
                    <a:pt x="4402009" y="0"/>
                    <a:pt x="4411321" y="9313"/>
                    <a:pt x="4411321" y="20800"/>
                  </a:cubicBezTo>
                  <a:lnTo>
                    <a:pt x="4411321" y="2679718"/>
                  </a:lnTo>
                  <a:cubicBezTo>
                    <a:pt x="4411321" y="2691206"/>
                    <a:pt x="4402009" y="2700518"/>
                    <a:pt x="4390521" y="2700518"/>
                  </a:cubicBezTo>
                  <a:lnTo>
                    <a:pt x="20800" y="2700518"/>
                  </a:lnTo>
                  <a:cubicBezTo>
                    <a:pt x="9313" y="2700518"/>
                    <a:pt x="0" y="2691206"/>
                    <a:pt x="0" y="2679718"/>
                  </a:cubicBezTo>
                  <a:lnTo>
                    <a:pt x="0" y="20800"/>
                  </a:lnTo>
                  <a:cubicBezTo>
                    <a:pt x="0" y="9313"/>
                    <a:pt x="9313" y="0"/>
                    <a:pt x="2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11321" cy="2738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1180" y="4804957"/>
            <a:ext cx="15305640" cy="6422822"/>
            <a:chOff x="0" y="0"/>
            <a:chExt cx="4031115" cy="16916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1115" cy="1691607"/>
            </a:xfrm>
            <a:custGeom>
              <a:avLst/>
              <a:gdLst/>
              <a:ahLst/>
              <a:cxnLst/>
              <a:rect l="l" t="t" r="r" b="b"/>
              <a:pathLst>
                <a:path w="4031115" h="1691607">
                  <a:moveTo>
                    <a:pt x="31867" y="0"/>
                  </a:moveTo>
                  <a:lnTo>
                    <a:pt x="3999249" y="0"/>
                  </a:lnTo>
                  <a:cubicBezTo>
                    <a:pt x="4007700" y="0"/>
                    <a:pt x="4015806" y="3357"/>
                    <a:pt x="4021782" y="9334"/>
                  </a:cubicBezTo>
                  <a:cubicBezTo>
                    <a:pt x="4027758" y="15310"/>
                    <a:pt x="4031115" y="23415"/>
                    <a:pt x="4031115" y="31867"/>
                  </a:cubicBezTo>
                  <a:lnTo>
                    <a:pt x="4031115" y="1659741"/>
                  </a:lnTo>
                  <a:cubicBezTo>
                    <a:pt x="4031115" y="1668192"/>
                    <a:pt x="4027758" y="1676298"/>
                    <a:pt x="4021782" y="1682274"/>
                  </a:cubicBezTo>
                  <a:cubicBezTo>
                    <a:pt x="4015806" y="1688250"/>
                    <a:pt x="4007700" y="1691607"/>
                    <a:pt x="3999249" y="1691607"/>
                  </a:cubicBezTo>
                  <a:lnTo>
                    <a:pt x="31867" y="1691607"/>
                  </a:lnTo>
                  <a:cubicBezTo>
                    <a:pt x="23415" y="1691607"/>
                    <a:pt x="15310" y="1688250"/>
                    <a:pt x="9334" y="1682274"/>
                  </a:cubicBezTo>
                  <a:cubicBezTo>
                    <a:pt x="3357" y="1676298"/>
                    <a:pt x="0" y="1668192"/>
                    <a:pt x="0" y="1659741"/>
                  </a:cubicBezTo>
                  <a:lnTo>
                    <a:pt x="0" y="31867"/>
                  </a:lnTo>
                  <a:cubicBezTo>
                    <a:pt x="0" y="23415"/>
                    <a:pt x="3357" y="15310"/>
                    <a:pt x="9334" y="9334"/>
                  </a:cubicBezTo>
                  <a:cubicBezTo>
                    <a:pt x="15310" y="3357"/>
                    <a:pt x="23415" y="0"/>
                    <a:pt x="318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118D8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31115" cy="1729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964801" y="3381810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1" y="0"/>
                </a:lnTo>
                <a:lnTo>
                  <a:pt x="1354171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968286" y="3381810"/>
            <a:ext cx="1354172" cy="677086"/>
          </a:xfrm>
          <a:custGeom>
            <a:avLst/>
            <a:gdLst/>
            <a:ahLst/>
            <a:cxnLst/>
            <a:rect l="l" t="t" r="r" b="b"/>
            <a:pathLst>
              <a:path w="1354172" h="677086">
                <a:moveTo>
                  <a:pt x="0" y="0"/>
                </a:moveTo>
                <a:lnTo>
                  <a:pt x="1354171" y="0"/>
                </a:lnTo>
                <a:lnTo>
                  <a:pt x="1354171" y="677086"/>
                </a:lnTo>
                <a:lnTo>
                  <a:pt x="0" y="677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512957" y="3352176"/>
            <a:ext cx="11262085" cy="84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1"/>
              </a:lnSpc>
            </a:pPr>
            <a:r>
              <a:rPr lang="en-US" sz="7216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Kesimpulan SPAK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12957" y="5746887"/>
            <a:ext cx="11921291" cy="283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49"/>
              </a:lnSpc>
            </a:pPr>
            <a:r>
              <a:rPr lang="en-US" sz="4035" spc="-8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SPAK menjadi acuan utama auditor di Indonesia serta meningkatkan kredibilitas Laporan Keuangan, mendorong akuntanbilitas, profesionalisme, dan kepercayaan publik terhadap profesi Akuntan Publik.</a:t>
            </a:r>
          </a:p>
        </p:txBody>
      </p:sp>
      <p:grpSp>
        <p:nvGrpSpPr>
          <p:cNvPr id="20" name="Group 6"/>
          <p:cNvGrpSpPr/>
          <p:nvPr/>
        </p:nvGrpSpPr>
        <p:grpSpPr>
          <a:xfrm>
            <a:off x="1938890" y="1437713"/>
            <a:ext cx="14566120" cy="939867"/>
            <a:chOff x="0" y="0"/>
            <a:chExt cx="4031115" cy="325377"/>
          </a:xfrm>
        </p:grpSpPr>
        <p:sp>
          <p:nvSpPr>
            <p:cNvPr id="21" name="Freeform 7"/>
            <p:cNvSpPr/>
            <p:nvPr/>
          </p:nvSpPr>
          <p:spPr>
            <a:xfrm>
              <a:off x="0" y="0"/>
              <a:ext cx="4031115" cy="325377"/>
            </a:xfrm>
            <a:custGeom>
              <a:avLst/>
              <a:gdLst/>
              <a:ahLst/>
              <a:cxnLst/>
              <a:rect l="l" t="t" r="r" b="b"/>
              <a:pathLst>
                <a:path w="4031115" h="325377">
                  <a:moveTo>
                    <a:pt x="50582" y="0"/>
                  </a:moveTo>
                  <a:lnTo>
                    <a:pt x="3980533" y="0"/>
                  </a:lnTo>
                  <a:cubicBezTo>
                    <a:pt x="4008469" y="0"/>
                    <a:pt x="4031115" y="22646"/>
                    <a:pt x="4031115" y="50582"/>
                  </a:cubicBezTo>
                  <a:lnTo>
                    <a:pt x="4031115" y="274795"/>
                  </a:lnTo>
                  <a:cubicBezTo>
                    <a:pt x="4031115" y="302731"/>
                    <a:pt x="4008469" y="325377"/>
                    <a:pt x="3980533" y="325377"/>
                  </a:cubicBezTo>
                  <a:lnTo>
                    <a:pt x="50582" y="325377"/>
                  </a:lnTo>
                  <a:cubicBezTo>
                    <a:pt x="37167" y="325377"/>
                    <a:pt x="24301" y="320048"/>
                    <a:pt x="14815" y="310562"/>
                  </a:cubicBezTo>
                  <a:cubicBezTo>
                    <a:pt x="5329" y="301076"/>
                    <a:pt x="0" y="288210"/>
                    <a:pt x="0" y="274795"/>
                  </a:cubicBezTo>
                  <a:lnTo>
                    <a:pt x="0" y="50582"/>
                  </a:lnTo>
                  <a:cubicBezTo>
                    <a:pt x="0" y="22646"/>
                    <a:pt x="22646" y="0"/>
                    <a:pt x="50582" y="0"/>
                  </a:cubicBezTo>
                  <a:close/>
                </a:path>
              </a:pathLst>
            </a:custGeom>
            <a:solidFill>
              <a:srgbClr val="0118D8"/>
            </a:solidFill>
          </p:spPr>
        </p:sp>
        <p:sp>
          <p:nvSpPr>
            <p:cNvPr id="22" name="TextBox 8"/>
            <p:cNvSpPr txBox="1"/>
            <p:nvPr/>
          </p:nvSpPr>
          <p:spPr>
            <a:xfrm>
              <a:off x="0" y="-38100"/>
              <a:ext cx="4031115" cy="363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12"/>
          <p:cNvSpPr/>
          <p:nvPr/>
        </p:nvSpPr>
        <p:spPr>
          <a:xfrm>
            <a:off x="2479403" y="1546931"/>
            <a:ext cx="831420" cy="565631"/>
          </a:xfrm>
          <a:custGeom>
            <a:avLst/>
            <a:gdLst/>
            <a:ahLst/>
            <a:cxnLst/>
            <a:rect l="l" t="t" r="r" b="b"/>
            <a:pathLst>
              <a:path w="873631" h="625837">
                <a:moveTo>
                  <a:pt x="0" y="0"/>
                </a:moveTo>
                <a:lnTo>
                  <a:pt x="873631" y="0"/>
                </a:lnTo>
                <a:lnTo>
                  <a:pt x="873631" y="625838"/>
                </a:lnTo>
                <a:lnTo>
                  <a:pt x="0" y="625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3"/>
          <p:cNvSpPr txBox="1"/>
          <p:nvPr/>
        </p:nvSpPr>
        <p:spPr>
          <a:xfrm>
            <a:off x="3602680" y="1691051"/>
            <a:ext cx="291140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Universitas Jayabaya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13161845" y="1630879"/>
            <a:ext cx="2911404" cy="355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35"/>
              </a:lnSpc>
            </a:pPr>
            <a:r>
              <a:rPr lang="en-US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Halaman </a:t>
            </a:r>
            <a:r>
              <a:rPr lang="id-ID" sz="2486" b="1" spc="-10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16</a:t>
            </a:r>
            <a:endParaRPr lang="en-US" sz="2486" b="1" spc="-101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6" name="AutoShape 15"/>
          <p:cNvSpPr/>
          <p:nvPr/>
        </p:nvSpPr>
        <p:spPr>
          <a:xfrm flipV="1">
            <a:off x="7166996" y="1859850"/>
            <a:ext cx="6531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361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Nunito Bold</vt:lpstr>
      <vt:lpstr>Nunito</vt:lpstr>
      <vt:lpstr>Calibri</vt:lpstr>
      <vt:lpstr>Arial</vt:lpstr>
      <vt:lpstr>Atkinson Hyperlegible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AFIFAH AMALIASARI_PEMERIKSAAN AKUNTANSI II_TOPIK 3 &amp; 4</dc:title>
  <cp:lastModifiedBy>organizer</cp:lastModifiedBy>
  <cp:revision>22</cp:revision>
  <dcterms:created xsi:type="dcterms:W3CDTF">2006-08-16T00:00:00Z</dcterms:created>
  <dcterms:modified xsi:type="dcterms:W3CDTF">2025-11-15T13:31:54Z</dcterms:modified>
  <dc:identifier>DAG2m1DVzec</dc:identifier>
</cp:coreProperties>
</file>