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9" r:id="rId8"/>
    <p:sldId id="270" r:id="rId9"/>
    <p:sldId id="268" r:id="rId10"/>
  </p:sldIdLst>
  <p:sldSz cx="18288000" cy="10287000"/>
  <p:notesSz cx="6858000" cy="9144000"/>
  <p:embeddedFontLst>
    <p:embeddedFont>
      <p:font typeface="Atkinson Hyperlegible Bold" panose="020B0604020202020204" charset="0"/>
      <p:regular r:id="rId11"/>
    </p:embeddedFont>
    <p:embeddedFont>
      <p:font typeface="Nunito" pitchFamily="2" charset="0"/>
      <p:regular r:id="rId12"/>
    </p:embeddedFont>
    <p:embeddedFont>
      <p:font typeface="Nunito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 y="1143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1426" t="-137317" r="-13205" b="-64737"/>
            </a:stretch>
          </a:blipFill>
        </p:spPr>
      </p:sp>
      <p:grpSp>
        <p:nvGrpSpPr>
          <p:cNvPr id="3" name="Group 3"/>
          <p:cNvGrpSpPr/>
          <p:nvPr/>
        </p:nvGrpSpPr>
        <p:grpSpPr>
          <a:xfrm>
            <a:off x="1440486" y="862523"/>
            <a:ext cx="14815620" cy="1112735"/>
            <a:chOff x="0" y="0"/>
            <a:chExt cx="4031115" cy="325377"/>
          </a:xfrm>
        </p:grpSpPr>
        <p:sp>
          <p:nvSpPr>
            <p:cNvPr id="4" name="Freeform 4"/>
            <p:cNvSpPr/>
            <p:nvPr/>
          </p:nvSpPr>
          <p:spPr>
            <a:xfrm>
              <a:off x="0" y="0"/>
              <a:ext cx="4031115" cy="325377"/>
            </a:xfrm>
            <a:custGeom>
              <a:avLst/>
              <a:gdLst/>
              <a:ahLst/>
              <a:cxnLst/>
              <a:rect l="l" t="t" r="r" b="b"/>
              <a:pathLst>
                <a:path w="4031115" h="325377">
                  <a:moveTo>
                    <a:pt x="50582" y="0"/>
                  </a:moveTo>
                  <a:lnTo>
                    <a:pt x="3980533" y="0"/>
                  </a:lnTo>
                  <a:cubicBezTo>
                    <a:pt x="4008469" y="0"/>
                    <a:pt x="4031115" y="22646"/>
                    <a:pt x="4031115" y="50582"/>
                  </a:cubicBezTo>
                  <a:lnTo>
                    <a:pt x="4031115" y="274795"/>
                  </a:lnTo>
                  <a:cubicBezTo>
                    <a:pt x="4031115" y="302731"/>
                    <a:pt x="4008469" y="325377"/>
                    <a:pt x="3980533" y="325377"/>
                  </a:cubicBezTo>
                  <a:lnTo>
                    <a:pt x="50582" y="325377"/>
                  </a:lnTo>
                  <a:cubicBezTo>
                    <a:pt x="37167" y="325377"/>
                    <a:pt x="24301" y="320048"/>
                    <a:pt x="14815" y="310562"/>
                  </a:cubicBezTo>
                  <a:cubicBezTo>
                    <a:pt x="5329" y="301076"/>
                    <a:pt x="0" y="288210"/>
                    <a:pt x="0" y="274795"/>
                  </a:cubicBezTo>
                  <a:lnTo>
                    <a:pt x="0" y="50582"/>
                  </a:lnTo>
                  <a:cubicBezTo>
                    <a:pt x="0" y="22646"/>
                    <a:pt x="22646" y="0"/>
                    <a:pt x="50582" y="0"/>
                  </a:cubicBezTo>
                  <a:close/>
                </a:path>
              </a:pathLst>
            </a:custGeom>
            <a:solidFill>
              <a:srgbClr val="0118D8"/>
            </a:solidFill>
          </p:spPr>
        </p:sp>
        <p:sp>
          <p:nvSpPr>
            <p:cNvPr id="5" name="TextBox 5"/>
            <p:cNvSpPr txBox="1"/>
            <p:nvPr/>
          </p:nvSpPr>
          <p:spPr>
            <a:xfrm>
              <a:off x="0" y="-38100"/>
              <a:ext cx="4031115" cy="363477"/>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980998" y="1167312"/>
            <a:ext cx="873631" cy="625837"/>
          </a:xfrm>
          <a:custGeom>
            <a:avLst/>
            <a:gdLst/>
            <a:ahLst/>
            <a:cxnLst/>
            <a:rect l="l" t="t" r="r" b="b"/>
            <a:pathLst>
              <a:path w="873631" h="625837">
                <a:moveTo>
                  <a:pt x="0" y="0"/>
                </a:moveTo>
                <a:lnTo>
                  <a:pt x="873631" y="0"/>
                </a:lnTo>
                <a:lnTo>
                  <a:pt x="873631" y="625838"/>
                </a:lnTo>
                <a:lnTo>
                  <a:pt x="0" y="6258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4906470" y="5143500"/>
            <a:ext cx="1228981" cy="1208870"/>
          </a:xfrm>
          <a:custGeom>
            <a:avLst/>
            <a:gdLst/>
            <a:ahLst/>
            <a:cxnLst/>
            <a:rect l="l" t="t" r="r" b="b"/>
            <a:pathLst>
              <a:path w="1228981" h="1208870">
                <a:moveTo>
                  <a:pt x="0" y="0"/>
                </a:moveTo>
                <a:lnTo>
                  <a:pt x="1228981" y="0"/>
                </a:lnTo>
                <a:lnTo>
                  <a:pt x="1228981" y="1208870"/>
                </a:lnTo>
                <a:lnTo>
                  <a:pt x="0" y="12088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8630605" y="9334500"/>
            <a:ext cx="1422675" cy="463016"/>
          </a:xfrm>
          <a:custGeom>
            <a:avLst/>
            <a:gdLst/>
            <a:ahLst/>
            <a:cxnLst/>
            <a:rect l="l" t="t" r="r" b="b"/>
            <a:pathLst>
              <a:path w="1422675" h="463016">
                <a:moveTo>
                  <a:pt x="0" y="0"/>
                </a:moveTo>
                <a:lnTo>
                  <a:pt x="1422675" y="0"/>
                </a:lnTo>
                <a:lnTo>
                  <a:pt x="1422675" y="463016"/>
                </a:lnTo>
                <a:lnTo>
                  <a:pt x="0" y="4630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9"/>
          <p:cNvSpPr txBox="1"/>
          <p:nvPr/>
        </p:nvSpPr>
        <p:spPr>
          <a:xfrm>
            <a:off x="12504289" y="1284140"/>
            <a:ext cx="3059216" cy="355434"/>
          </a:xfrm>
          <a:prstGeom prst="rect">
            <a:avLst/>
          </a:prstGeom>
        </p:spPr>
        <p:txBody>
          <a:bodyPr lIns="0" tIns="0" rIns="0" bIns="0" rtlCol="0" anchor="t">
            <a:spAutoFit/>
          </a:bodyPr>
          <a:lstStyle/>
          <a:p>
            <a:pPr algn="r">
              <a:lnSpc>
                <a:spcPts val="2735"/>
              </a:lnSpc>
            </a:pPr>
            <a:r>
              <a:rPr lang="en-US" sz="2486" b="1" spc="-101">
                <a:solidFill>
                  <a:srgbClr val="FFFFFF"/>
                </a:solidFill>
                <a:latin typeface="Nunito Bold"/>
                <a:ea typeface="Nunito Bold"/>
                <a:cs typeface="Nunito Bold"/>
                <a:sym typeface="Nunito Bold"/>
              </a:rPr>
              <a:t>2025 - 2026</a:t>
            </a:r>
          </a:p>
        </p:txBody>
      </p:sp>
      <p:sp>
        <p:nvSpPr>
          <p:cNvPr id="10" name="AutoShape 10"/>
          <p:cNvSpPr/>
          <p:nvPr/>
        </p:nvSpPr>
        <p:spPr>
          <a:xfrm flipV="1">
            <a:off x="6649541" y="1480231"/>
            <a:ext cx="6863605" cy="0"/>
          </a:xfrm>
          <a:prstGeom prst="line">
            <a:avLst/>
          </a:prstGeom>
          <a:ln w="38100" cap="flat">
            <a:solidFill>
              <a:srgbClr val="FFFFFF"/>
            </a:solidFill>
            <a:prstDash val="solid"/>
            <a:headEnd type="none" w="sm" len="sm"/>
            <a:tailEnd type="none" w="sm" len="sm"/>
          </a:ln>
        </p:spPr>
      </p:sp>
      <p:sp>
        <p:nvSpPr>
          <p:cNvPr id="11" name="Freeform 11"/>
          <p:cNvSpPr/>
          <p:nvPr/>
        </p:nvSpPr>
        <p:spPr>
          <a:xfrm rot="-1168195" flipV="1">
            <a:off x="1980980" y="2842645"/>
            <a:ext cx="1014572" cy="322818"/>
          </a:xfrm>
          <a:custGeom>
            <a:avLst/>
            <a:gdLst/>
            <a:ahLst/>
            <a:cxnLst/>
            <a:rect l="l" t="t" r="r" b="b"/>
            <a:pathLst>
              <a:path w="1014572" h="322818">
                <a:moveTo>
                  <a:pt x="0" y="322818"/>
                </a:moveTo>
                <a:lnTo>
                  <a:pt x="1014572" y="322818"/>
                </a:lnTo>
                <a:lnTo>
                  <a:pt x="1014572" y="0"/>
                </a:lnTo>
                <a:lnTo>
                  <a:pt x="0" y="0"/>
                </a:lnTo>
                <a:lnTo>
                  <a:pt x="0" y="322818"/>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TextBox 12"/>
          <p:cNvSpPr txBox="1"/>
          <p:nvPr/>
        </p:nvSpPr>
        <p:spPr>
          <a:xfrm>
            <a:off x="3104275" y="2847039"/>
            <a:ext cx="13031175" cy="1192634"/>
          </a:xfrm>
          <a:prstGeom prst="rect">
            <a:avLst/>
          </a:prstGeom>
        </p:spPr>
        <p:txBody>
          <a:bodyPr wrap="square" lIns="0" tIns="0" rIns="0" bIns="0" rtlCol="0" anchor="t">
            <a:spAutoFit/>
          </a:bodyPr>
          <a:lstStyle/>
          <a:p>
            <a:pPr algn="just">
              <a:lnSpc>
                <a:spcPts val="9311"/>
              </a:lnSpc>
            </a:pPr>
            <a:r>
              <a:rPr lang="id-ID" sz="8000" b="1" dirty="0">
                <a:solidFill>
                  <a:srgbClr val="000000"/>
                </a:solidFill>
                <a:latin typeface="Atkinson Hyperlegible Bold"/>
                <a:ea typeface="Atkinson Hyperlegible Bold"/>
                <a:cs typeface="Atkinson Hyperlegible Bold"/>
                <a:sym typeface="Atkinson Hyperlegible Bold"/>
              </a:rPr>
              <a:t>JENIS</a:t>
            </a:r>
            <a:r>
              <a:rPr lang="en-US" sz="8000" b="1" dirty="0">
                <a:solidFill>
                  <a:srgbClr val="000000"/>
                </a:solidFill>
                <a:latin typeface="Atkinson Hyperlegible Bold"/>
                <a:ea typeface="Atkinson Hyperlegible Bold"/>
                <a:cs typeface="Atkinson Hyperlegible Bold"/>
                <a:sym typeface="Atkinson Hyperlegible Bold"/>
              </a:rPr>
              <a:t> </a:t>
            </a:r>
            <a:r>
              <a:rPr lang="id-ID" sz="8000" b="1" dirty="0">
                <a:solidFill>
                  <a:srgbClr val="000000"/>
                </a:solidFill>
                <a:latin typeface="Atkinson Hyperlegible Bold"/>
                <a:ea typeface="Atkinson Hyperlegible Bold"/>
                <a:cs typeface="Atkinson Hyperlegible Bold"/>
                <a:sym typeface="Atkinson Hyperlegible Bold"/>
              </a:rPr>
              <a:t>– JENIS AUDITOR</a:t>
            </a:r>
            <a:endParaRPr lang="en-US" sz="8000" b="1" dirty="0">
              <a:solidFill>
                <a:srgbClr val="000000"/>
              </a:solidFill>
              <a:latin typeface="Atkinson Hyperlegible Bold"/>
              <a:ea typeface="Atkinson Hyperlegible Bold"/>
              <a:cs typeface="Atkinson Hyperlegible Bold"/>
              <a:sym typeface="Atkinson Hyperlegible Bold"/>
            </a:endParaRPr>
          </a:p>
        </p:txBody>
      </p:sp>
      <p:sp>
        <p:nvSpPr>
          <p:cNvPr id="13" name="TextBox 13"/>
          <p:cNvSpPr txBox="1"/>
          <p:nvPr/>
        </p:nvSpPr>
        <p:spPr>
          <a:xfrm>
            <a:off x="3104275" y="1311432"/>
            <a:ext cx="3059216" cy="356647"/>
          </a:xfrm>
          <a:prstGeom prst="rect">
            <a:avLst/>
          </a:prstGeom>
        </p:spPr>
        <p:txBody>
          <a:bodyPr lIns="0" tIns="0" rIns="0" bIns="0" rtlCol="0" anchor="t">
            <a:spAutoFit/>
          </a:bodyPr>
          <a:lstStyle/>
          <a:p>
            <a:pPr algn="l">
              <a:lnSpc>
                <a:spcPts val="2735"/>
              </a:lnSpc>
            </a:pPr>
            <a:r>
              <a:rPr lang="en-US" sz="2486" b="1" spc="-101">
                <a:solidFill>
                  <a:srgbClr val="FFFFFF"/>
                </a:solidFill>
                <a:latin typeface="Nunito Bold"/>
                <a:ea typeface="Nunito Bold"/>
                <a:cs typeface="Nunito Bold"/>
                <a:sym typeface="Nunito Bold"/>
              </a:rPr>
              <a:t>Universitas Jayabaya</a:t>
            </a:r>
          </a:p>
        </p:txBody>
      </p:sp>
      <p:sp>
        <p:nvSpPr>
          <p:cNvPr id="19" name="TextBox 17"/>
          <p:cNvSpPr txBox="1"/>
          <p:nvPr/>
        </p:nvSpPr>
        <p:spPr>
          <a:xfrm>
            <a:off x="4953000" y="6448521"/>
            <a:ext cx="9443282" cy="1866537"/>
          </a:xfrm>
          <a:prstGeom prst="rect">
            <a:avLst/>
          </a:prstGeom>
        </p:spPr>
        <p:txBody>
          <a:bodyPr wrap="square" lIns="0" tIns="0" rIns="0" bIns="0" rtlCol="0" anchor="t">
            <a:spAutoFit/>
          </a:bodyPr>
          <a:lstStyle/>
          <a:p>
            <a:pPr>
              <a:lnSpc>
                <a:spcPts val="4877"/>
              </a:lnSpc>
            </a:pPr>
            <a:r>
              <a:rPr lang="en-US" sz="3600" b="1" spc="-181" dirty="0">
                <a:solidFill>
                  <a:srgbClr val="000000"/>
                </a:solidFill>
                <a:latin typeface="Nunito Bold"/>
                <a:ea typeface="Nunito Bold"/>
                <a:cs typeface="Nunito Bold"/>
                <a:sym typeface="Nunito Bold"/>
              </a:rPr>
              <a:t>Oleh				: Afifah </a:t>
            </a:r>
            <a:r>
              <a:rPr lang="en-US" sz="3600" b="1" spc="-181" dirty="0" err="1">
                <a:solidFill>
                  <a:srgbClr val="000000"/>
                </a:solidFill>
                <a:latin typeface="Nunito Bold"/>
                <a:ea typeface="Nunito Bold"/>
                <a:cs typeface="Nunito Bold"/>
                <a:sym typeface="Nunito Bold"/>
              </a:rPr>
              <a:t>Ameliasari</a:t>
            </a:r>
            <a:r>
              <a:rPr lang="en-US" sz="3600" b="1" spc="-181" dirty="0">
                <a:solidFill>
                  <a:srgbClr val="000000"/>
                </a:solidFill>
                <a:latin typeface="Nunito Bold"/>
                <a:ea typeface="Nunito Bold"/>
                <a:cs typeface="Nunito Bold"/>
                <a:sym typeface="Nunito Bold"/>
              </a:rPr>
              <a:t> </a:t>
            </a:r>
          </a:p>
          <a:p>
            <a:pPr>
              <a:lnSpc>
                <a:spcPts val="4877"/>
              </a:lnSpc>
            </a:pPr>
            <a:r>
              <a:rPr lang="en-US" sz="3600" b="1" spc="-181" dirty="0" err="1">
                <a:solidFill>
                  <a:srgbClr val="000000"/>
                </a:solidFill>
                <a:latin typeface="Nunito Bold"/>
                <a:ea typeface="Nunito Bold"/>
                <a:cs typeface="Nunito Bold"/>
                <a:sym typeface="Nunito Bold"/>
              </a:rPr>
              <a:t>Nomor</a:t>
            </a:r>
            <a:r>
              <a:rPr lang="en-US" sz="3600" b="1" spc="-181" dirty="0">
                <a:solidFill>
                  <a:srgbClr val="000000"/>
                </a:solidFill>
                <a:latin typeface="Nunito Bold"/>
                <a:ea typeface="Nunito Bold"/>
                <a:cs typeface="Nunito Bold"/>
                <a:sym typeface="Nunito Bold"/>
              </a:rPr>
              <a:t> </a:t>
            </a:r>
            <a:r>
              <a:rPr lang="en-US" sz="3600" b="1" spc="-181" dirty="0" err="1">
                <a:solidFill>
                  <a:srgbClr val="000000"/>
                </a:solidFill>
                <a:latin typeface="Nunito Bold"/>
                <a:ea typeface="Nunito Bold"/>
                <a:cs typeface="Nunito Bold"/>
                <a:sym typeface="Nunito Bold"/>
              </a:rPr>
              <a:t>pokok</a:t>
            </a:r>
            <a:r>
              <a:rPr lang="en-US" sz="3600" b="1" spc="-181" dirty="0">
                <a:solidFill>
                  <a:srgbClr val="000000"/>
                </a:solidFill>
                <a:latin typeface="Nunito Bold"/>
                <a:ea typeface="Nunito Bold"/>
                <a:cs typeface="Nunito Bold"/>
                <a:sym typeface="Nunito Bold"/>
              </a:rPr>
              <a:t> </a:t>
            </a:r>
            <a:r>
              <a:rPr lang="en-US" sz="3600" b="1" spc="-181" dirty="0" err="1">
                <a:solidFill>
                  <a:srgbClr val="000000"/>
                </a:solidFill>
                <a:latin typeface="Nunito Bold"/>
                <a:ea typeface="Nunito Bold"/>
                <a:cs typeface="Nunito Bold"/>
                <a:sym typeface="Nunito Bold"/>
              </a:rPr>
              <a:t>mhs</a:t>
            </a:r>
            <a:r>
              <a:rPr lang="en-US" sz="3600" b="1" spc="-181" dirty="0">
                <a:solidFill>
                  <a:srgbClr val="000000"/>
                </a:solidFill>
                <a:latin typeface="Nunito Bold"/>
                <a:ea typeface="Nunito Bold"/>
                <a:cs typeface="Nunito Bold"/>
                <a:sym typeface="Nunito Bold"/>
              </a:rPr>
              <a:t>		: 025340350009</a:t>
            </a:r>
          </a:p>
          <a:p>
            <a:pPr>
              <a:lnSpc>
                <a:spcPts val="4877"/>
              </a:lnSpc>
            </a:pPr>
            <a:r>
              <a:rPr lang="en-US" sz="3600" b="1" spc="-181" dirty="0">
                <a:solidFill>
                  <a:srgbClr val="000000"/>
                </a:solidFill>
                <a:latin typeface="Nunito Bold"/>
                <a:ea typeface="Nunito Bold"/>
                <a:cs typeface="Nunito Bold"/>
                <a:sym typeface="Nunito Bold"/>
              </a:rPr>
              <a:t>Dosen </a:t>
            </a:r>
            <a:r>
              <a:rPr lang="en-US" sz="3600" b="1" spc="-181" dirty="0" err="1">
                <a:solidFill>
                  <a:srgbClr val="000000"/>
                </a:solidFill>
                <a:latin typeface="Nunito Bold"/>
                <a:ea typeface="Nunito Bold"/>
                <a:cs typeface="Nunito Bold"/>
                <a:sym typeface="Nunito Bold"/>
              </a:rPr>
              <a:t>Pengampu</a:t>
            </a:r>
            <a:r>
              <a:rPr lang="en-US" sz="3600" b="1" spc="-181" dirty="0">
                <a:solidFill>
                  <a:srgbClr val="000000"/>
                </a:solidFill>
                <a:latin typeface="Nunito Bold"/>
                <a:ea typeface="Nunito Bold"/>
                <a:cs typeface="Nunito Bold"/>
                <a:sym typeface="Nunito Bold"/>
              </a:rPr>
              <a:t>		: Drs. Suyadi, Ak.,</a:t>
            </a:r>
            <a:r>
              <a:rPr lang="en-US" sz="3600" b="1" spc="-181" dirty="0" err="1">
                <a:solidFill>
                  <a:srgbClr val="000000"/>
                </a:solidFill>
                <a:latin typeface="Nunito Bold"/>
                <a:ea typeface="Nunito Bold"/>
                <a:cs typeface="Nunito Bold"/>
                <a:sym typeface="Nunito Bold"/>
              </a:rPr>
              <a:t>M.Com</a:t>
            </a:r>
            <a:endParaRPr lang="en-US" sz="3600" b="1" spc="-181" dirty="0">
              <a:solidFill>
                <a:srgbClr val="000000"/>
              </a:solidFill>
              <a:latin typeface="Nunito Bold"/>
              <a:ea typeface="Nunito Bold"/>
              <a:cs typeface="Nunito Bold"/>
              <a:sym typeface="Nunito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1426" t="-137317" r="-13205" b="-64737"/>
            </a:stretch>
          </a:blipFill>
        </p:spPr>
      </p:sp>
      <p:grpSp>
        <p:nvGrpSpPr>
          <p:cNvPr id="3" name="Group 3"/>
          <p:cNvGrpSpPr/>
          <p:nvPr/>
        </p:nvGrpSpPr>
        <p:grpSpPr>
          <a:xfrm>
            <a:off x="769382" y="770455"/>
            <a:ext cx="16749235" cy="10253531"/>
            <a:chOff x="0" y="0"/>
            <a:chExt cx="4411321" cy="2700518"/>
          </a:xfrm>
        </p:grpSpPr>
        <p:sp>
          <p:nvSpPr>
            <p:cNvPr id="4" name="Freeform 4"/>
            <p:cNvSpPr/>
            <p:nvPr/>
          </p:nvSpPr>
          <p:spPr>
            <a:xfrm>
              <a:off x="0" y="0"/>
              <a:ext cx="4411321" cy="2700518"/>
            </a:xfrm>
            <a:custGeom>
              <a:avLst/>
              <a:gdLst/>
              <a:ahLst/>
              <a:cxnLst/>
              <a:rect l="l" t="t" r="r" b="b"/>
              <a:pathLst>
                <a:path w="4411321" h="2700518">
                  <a:moveTo>
                    <a:pt x="20800" y="0"/>
                  </a:moveTo>
                  <a:lnTo>
                    <a:pt x="4390521" y="0"/>
                  </a:lnTo>
                  <a:cubicBezTo>
                    <a:pt x="4402009" y="0"/>
                    <a:pt x="4411321" y="9313"/>
                    <a:pt x="4411321" y="20800"/>
                  </a:cubicBezTo>
                  <a:lnTo>
                    <a:pt x="4411321" y="2679718"/>
                  </a:lnTo>
                  <a:cubicBezTo>
                    <a:pt x="4411321" y="2691206"/>
                    <a:pt x="4402009" y="2700518"/>
                    <a:pt x="4390521" y="2700518"/>
                  </a:cubicBezTo>
                  <a:lnTo>
                    <a:pt x="20800" y="2700518"/>
                  </a:lnTo>
                  <a:cubicBezTo>
                    <a:pt x="9313" y="2700518"/>
                    <a:pt x="0" y="2691206"/>
                    <a:pt x="0" y="2679718"/>
                  </a:cubicBezTo>
                  <a:lnTo>
                    <a:pt x="0" y="20800"/>
                  </a:lnTo>
                  <a:cubicBezTo>
                    <a:pt x="0" y="9313"/>
                    <a:pt x="9313" y="0"/>
                    <a:pt x="20800" y="0"/>
                  </a:cubicBezTo>
                  <a:close/>
                </a:path>
              </a:pathLst>
            </a:custGeom>
            <a:solidFill>
              <a:srgbClr val="000000">
                <a:alpha val="0"/>
              </a:srgbClr>
            </a:solidFill>
            <a:ln w="38100" cap="rnd">
              <a:solidFill>
                <a:srgbClr val="0118D8"/>
              </a:solidFill>
              <a:prstDash val="solid"/>
              <a:round/>
            </a:ln>
          </p:spPr>
        </p:sp>
        <p:sp>
          <p:nvSpPr>
            <p:cNvPr id="5" name="TextBox 5"/>
            <p:cNvSpPr txBox="1"/>
            <p:nvPr/>
          </p:nvSpPr>
          <p:spPr>
            <a:xfrm>
              <a:off x="0" y="-38100"/>
              <a:ext cx="4411321" cy="2738618"/>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91180" y="4804957"/>
            <a:ext cx="15305640" cy="6422822"/>
            <a:chOff x="0" y="0"/>
            <a:chExt cx="4031115" cy="1691607"/>
          </a:xfrm>
        </p:grpSpPr>
        <p:sp>
          <p:nvSpPr>
            <p:cNvPr id="10" name="Freeform 10"/>
            <p:cNvSpPr/>
            <p:nvPr/>
          </p:nvSpPr>
          <p:spPr>
            <a:xfrm>
              <a:off x="0" y="0"/>
              <a:ext cx="4031115" cy="1691607"/>
            </a:xfrm>
            <a:custGeom>
              <a:avLst/>
              <a:gdLst/>
              <a:ahLst/>
              <a:cxnLst/>
              <a:rect l="l" t="t" r="r" b="b"/>
              <a:pathLst>
                <a:path w="4031115" h="1691607">
                  <a:moveTo>
                    <a:pt x="31867" y="0"/>
                  </a:moveTo>
                  <a:lnTo>
                    <a:pt x="3999249" y="0"/>
                  </a:lnTo>
                  <a:cubicBezTo>
                    <a:pt x="4007700" y="0"/>
                    <a:pt x="4015806" y="3357"/>
                    <a:pt x="4021782" y="9334"/>
                  </a:cubicBezTo>
                  <a:cubicBezTo>
                    <a:pt x="4027758" y="15310"/>
                    <a:pt x="4031115" y="23415"/>
                    <a:pt x="4031115" y="31867"/>
                  </a:cubicBezTo>
                  <a:lnTo>
                    <a:pt x="4031115" y="1659741"/>
                  </a:lnTo>
                  <a:cubicBezTo>
                    <a:pt x="4031115" y="1668192"/>
                    <a:pt x="4027758" y="1676298"/>
                    <a:pt x="4021782" y="1682274"/>
                  </a:cubicBezTo>
                  <a:cubicBezTo>
                    <a:pt x="4015806" y="1688250"/>
                    <a:pt x="4007700" y="1691607"/>
                    <a:pt x="3999249" y="1691607"/>
                  </a:cubicBezTo>
                  <a:lnTo>
                    <a:pt x="31867" y="1691607"/>
                  </a:lnTo>
                  <a:cubicBezTo>
                    <a:pt x="23415" y="1691607"/>
                    <a:pt x="15310" y="1688250"/>
                    <a:pt x="9334" y="1682274"/>
                  </a:cubicBezTo>
                  <a:cubicBezTo>
                    <a:pt x="3357" y="1676298"/>
                    <a:pt x="0" y="1668192"/>
                    <a:pt x="0" y="1659741"/>
                  </a:cubicBezTo>
                  <a:lnTo>
                    <a:pt x="0" y="31867"/>
                  </a:lnTo>
                  <a:cubicBezTo>
                    <a:pt x="0" y="23415"/>
                    <a:pt x="3357" y="15310"/>
                    <a:pt x="9334" y="9334"/>
                  </a:cubicBezTo>
                  <a:cubicBezTo>
                    <a:pt x="15310" y="3357"/>
                    <a:pt x="23415" y="0"/>
                    <a:pt x="31867" y="0"/>
                  </a:cubicBezTo>
                  <a:close/>
                </a:path>
              </a:pathLst>
            </a:custGeom>
            <a:solidFill>
              <a:srgbClr val="FFFFFF"/>
            </a:solidFill>
            <a:ln w="38100" cap="rnd">
              <a:solidFill>
                <a:srgbClr val="0118D8"/>
              </a:solidFill>
              <a:prstDash val="solid"/>
              <a:round/>
            </a:ln>
          </p:spPr>
        </p:sp>
        <p:sp>
          <p:nvSpPr>
            <p:cNvPr id="11" name="TextBox 11"/>
            <p:cNvSpPr txBox="1"/>
            <p:nvPr/>
          </p:nvSpPr>
          <p:spPr>
            <a:xfrm>
              <a:off x="0" y="-38100"/>
              <a:ext cx="4031115" cy="1729707"/>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16270338" y="3486713"/>
            <a:ext cx="621732" cy="621732"/>
          </a:xfrm>
          <a:custGeom>
            <a:avLst/>
            <a:gdLst/>
            <a:ahLst/>
            <a:cxnLst/>
            <a:rect l="l" t="t" r="r" b="b"/>
            <a:pathLst>
              <a:path w="621732" h="621732">
                <a:moveTo>
                  <a:pt x="0" y="0"/>
                </a:moveTo>
                <a:lnTo>
                  <a:pt x="621732" y="0"/>
                </a:lnTo>
                <a:lnTo>
                  <a:pt x="621732" y="621732"/>
                </a:lnTo>
                <a:lnTo>
                  <a:pt x="0" y="6217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a:off x="1395930" y="3486713"/>
            <a:ext cx="621732" cy="621732"/>
          </a:xfrm>
          <a:custGeom>
            <a:avLst/>
            <a:gdLst/>
            <a:ahLst/>
            <a:cxnLst/>
            <a:rect l="l" t="t" r="r" b="b"/>
            <a:pathLst>
              <a:path w="621732" h="621732">
                <a:moveTo>
                  <a:pt x="0" y="0"/>
                </a:moveTo>
                <a:lnTo>
                  <a:pt x="621732" y="0"/>
                </a:lnTo>
                <a:lnTo>
                  <a:pt x="621732" y="621732"/>
                </a:lnTo>
                <a:lnTo>
                  <a:pt x="0" y="6217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TextBox 18"/>
          <p:cNvSpPr txBox="1"/>
          <p:nvPr/>
        </p:nvSpPr>
        <p:spPr>
          <a:xfrm>
            <a:off x="1814149" y="3418851"/>
            <a:ext cx="14659702" cy="1071781"/>
          </a:xfrm>
          <a:prstGeom prst="rect">
            <a:avLst/>
          </a:prstGeom>
        </p:spPr>
        <p:txBody>
          <a:bodyPr lIns="0" tIns="0" rIns="0" bIns="0" rtlCol="0" anchor="t">
            <a:spAutoFit/>
          </a:bodyPr>
          <a:lstStyle/>
          <a:p>
            <a:pPr algn="ctr">
              <a:lnSpc>
                <a:spcPts val="7657"/>
              </a:lnSpc>
            </a:pPr>
            <a:r>
              <a:rPr lang="en-US" sz="9115" b="1">
                <a:solidFill>
                  <a:srgbClr val="000000"/>
                </a:solidFill>
                <a:latin typeface="Atkinson Hyperlegible Bold"/>
                <a:ea typeface="Atkinson Hyperlegible Bold"/>
                <a:cs typeface="Atkinson Hyperlegible Bold"/>
                <a:sym typeface="Atkinson Hyperlegible Bold"/>
              </a:rPr>
              <a:t>Pengertian Auditor</a:t>
            </a:r>
          </a:p>
        </p:txBody>
      </p:sp>
      <p:sp>
        <p:nvSpPr>
          <p:cNvPr id="19" name="TextBox 19"/>
          <p:cNvSpPr txBox="1"/>
          <p:nvPr/>
        </p:nvSpPr>
        <p:spPr>
          <a:xfrm>
            <a:off x="2017662" y="5185957"/>
            <a:ext cx="14252676" cy="4804483"/>
          </a:xfrm>
          <a:prstGeom prst="rect">
            <a:avLst/>
          </a:prstGeom>
        </p:spPr>
        <p:txBody>
          <a:bodyPr lIns="0" tIns="0" rIns="0" bIns="0" rtlCol="0" anchor="t">
            <a:spAutoFit/>
          </a:bodyPr>
          <a:lstStyle/>
          <a:p>
            <a:pPr algn="just">
              <a:lnSpc>
                <a:spcPts val="3807"/>
              </a:lnSpc>
            </a:pPr>
            <a:r>
              <a:rPr lang="en-US" sz="2719" spc="-54">
                <a:solidFill>
                  <a:srgbClr val="000000"/>
                </a:solidFill>
                <a:latin typeface="Nunito"/>
                <a:ea typeface="Nunito"/>
                <a:cs typeface="Nunito"/>
                <a:sym typeface="Nunito"/>
              </a:rPr>
              <a:t>Auditor adalah seseorang yang memiliki keahlian di bidang audit (pemeriksaan) untuk menilai kewajaran laporan keuangan berdasarkan standar akuntansi dan peraturan yang berlaku.</a:t>
            </a:r>
          </a:p>
          <a:p>
            <a:pPr algn="just">
              <a:lnSpc>
                <a:spcPts val="3807"/>
              </a:lnSpc>
            </a:pPr>
            <a:endParaRPr lang="en-US" sz="2719" spc="-54">
              <a:solidFill>
                <a:srgbClr val="000000"/>
              </a:solidFill>
              <a:latin typeface="Nunito"/>
              <a:ea typeface="Nunito"/>
              <a:cs typeface="Nunito"/>
              <a:sym typeface="Nunito"/>
            </a:endParaRPr>
          </a:p>
          <a:p>
            <a:pPr algn="just">
              <a:lnSpc>
                <a:spcPts val="3807"/>
              </a:lnSpc>
            </a:pPr>
            <a:r>
              <a:rPr lang="en-US" sz="2719" spc="-54">
                <a:solidFill>
                  <a:srgbClr val="000000"/>
                </a:solidFill>
                <a:latin typeface="Nunito"/>
                <a:ea typeface="Nunito"/>
                <a:cs typeface="Nunito"/>
                <a:sym typeface="Nunito"/>
              </a:rPr>
              <a:t>Nasrullah dan Leny (2020) : Auditor adalah profesi yang berfokus pada kegiatan auditing dengan tugas mengaudit laporan keuangan lembaga, instansi, atau perusahaan. Auditor memiliki kualifikasi keahlian untuk tugas tersebut. </a:t>
            </a:r>
          </a:p>
          <a:p>
            <a:pPr algn="just">
              <a:lnSpc>
                <a:spcPts val="3807"/>
              </a:lnSpc>
            </a:pPr>
            <a:r>
              <a:rPr lang="en-US" sz="2719" spc="-54">
                <a:solidFill>
                  <a:srgbClr val="000000"/>
                </a:solidFill>
                <a:latin typeface="Nunito"/>
                <a:ea typeface="Nunito"/>
                <a:cs typeface="Nunito"/>
                <a:sym typeface="Nunito"/>
              </a:rPr>
              <a:t>Hasibuan et al. (2020) : Audit merupakan jasa pemeriksaan laporan keuangan yang dilakukan oleh auditor, sehingga laporan keuangan tersebut sesuai dengan prinsip akuntansi yang berlaku umum</a:t>
            </a:r>
          </a:p>
          <a:p>
            <a:pPr algn="just">
              <a:lnSpc>
                <a:spcPts val="3807"/>
              </a:lnSpc>
            </a:pPr>
            <a:endParaRPr lang="en-US" sz="2719" spc="-54">
              <a:solidFill>
                <a:srgbClr val="000000"/>
              </a:solidFill>
              <a:latin typeface="Nunito"/>
              <a:ea typeface="Nunito"/>
              <a:cs typeface="Nunito"/>
              <a:sym typeface="Nunito"/>
            </a:endParaRPr>
          </a:p>
        </p:txBody>
      </p:sp>
      <p:grpSp>
        <p:nvGrpSpPr>
          <p:cNvPr id="20" name="Group 6"/>
          <p:cNvGrpSpPr/>
          <p:nvPr/>
        </p:nvGrpSpPr>
        <p:grpSpPr>
          <a:xfrm>
            <a:off x="1938890" y="1437713"/>
            <a:ext cx="14566120" cy="939867"/>
            <a:chOff x="0" y="0"/>
            <a:chExt cx="4031115" cy="325377"/>
          </a:xfrm>
        </p:grpSpPr>
        <p:sp>
          <p:nvSpPr>
            <p:cNvPr id="21" name="Freeform 7"/>
            <p:cNvSpPr/>
            <p:nvPr/>
          </p:nvSpPr>
          <p:spPr>
            <a:xfrm>
              <a:off x="0" y="0"/>
              <a:ext cx="4031115" cy="325377"/>
            </a:xfrm>
            <a:custGeom>
              <a:avLst/>
              <a:gdLst/>
              <a:ahLst/>
              <a:cxnLst/>
              <a:rect l="l" t="t" r="r" b="b"/>
              <a:pathLst>
                <a:path w="4031115" h="325377">
                  <a:moveTo>
                    <a:pt x="50582" y="0"/>
                  </a:moveTo>
                  <a:lnTo>
                    <a:pt x="3980533" y="0"/>
                  </a:lnTo>
                  <a:cubicBezTo>
                    <a:pt x="4008469" y="0"/>
                    <a:pt x="4031115" y="22646"/>
                    <a:pt x="4031115" y="50582"/>
                  </a:cubicBezTo>
                  <a:lnTo>
                    <a:pt x="4031115" y="274795"/>
                  </a:lnTo>
                  <a:cubicBezTo>
                    <a:pt x="4031115" y="302731"/>
                    <a:pt x="4008469" y="325377"/>
                    <a:pt x="3980533" y="325377"/>
                  </a:cubicBezTo>
                  <a:lnTo>
                    <a:pt x="50582" y="325377"/>
                  </a:lnTo>
                  <a:cubicBezTo>
                    <a:pt x="37167" y="325377"/>
                    <a:pt x="24301" y="320048"/>
                    <a:pt x="14815" y="310562"/>
                  </a:cubicBezTo>
                  <a:cubicBezTo>
                    <a:pt x="5329" y="301076"/>
                    <a:pt x="0" y="288210"/>
                    <a:pt x="0" y="274795"/>
                  </a:cubicBezTo>
                  <a:lnTo>
                    <a:pt x="0" y="50582"/>
                  </a:lnTo>
                  <a:cubicBezTo>
                    <a:pt x="0" y="22646"/>
                    <a:pt x="22646" y="0"/>
                    <a:pt x="50582" y="0"/>
                  </a:cubicBezTo>
                  <a:close/>
                </a:path>
              </a:pathLst>
            </a:custGeom>
            <a:solidFill>
              <a:srgbClr val="0118D8"/>
            </a:solidFill>
          </p:spPr>
        </p:sp>
        <p:sp>
          <p:nvSpPr>
            <p:cNvPr id="22" name="TextBox 8"/>
            <p:cNvSpPr txBox="1"/>
            <p:nvPr/>
          </p:nvSpPr>
          <p:spPr>
            <a:xfrm>
              <a:off x="0" y="-38100"/>
              <a:ext cx="4031115" cy="363477"/>
            </a:xfrm>
            <a:prstGeom prst="rect">
              <a:avLst/>
            </a:prstGeom>
          </p:spPr>
          <p:txBody>
            <a:bodyPr lIns="50800" tIns="50800" rIns="50800" bIns="50800" rtlCol="0" anchor="ctr"/>
            <a:lstStyle/>
            <a:p>
              <a:pPr algn="ctr">
                <a:lnSpc>
                  <a:spcPts val="2659"/>
                </a:lnSpc>
              </a:pPr>
              <a:endParaRPr/>
            </a:p>
          </p:txBody>
        </p:sp>
      </p:grpSp>
      <p:sp>
        <p:nvSpPr>
          <p:cNvPr id="23" name="Freeform 12"/>
          <p:cNvSpPr/>
          <p:nvPr/>
        </p:nvSpPr>
        <p:spPr>
          <a:xfrm>
            <a:off x="2479403" y="1546931"/>
            <a:ext cx="831420" cy="565631"/>
          </a:xfrm>
          <a:custGeom>
            <a:avLst/>
            <a:gdLst/>
            <a:ahLst/>
            <a:cxnLst/>
            <a:rect l="l" t="t" r="r" b="b"/>
            <a:pathLst>
              <a:path w="873631" h="625837">
                <a:moveTo>
                  <a:pt x="0" y="0"/>
                </a:moveTo>
                <a:lnTo>
                  <a:pt x="873631" y="0"/>
                </a:lnTo>
                <a:lnTo>
                  <a:pt x="873631" y="625838"/>
                </a:lnTo>
                <a:lnTo>
                  <a:pt x="0" y="625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4" name="TextBox 13"/>
          <p:cNvSpPr txBox="1"/>
          <p:nvPr/>
        </p:nvSpPr>
        <p:spPr>
          <a:xfrm>
            <a:off x="3602680" y="1691051"/>
            <a:ext cx="2911404" cy="346249"/>
          </a:xfrm>
          <a:prstGeom prst="rect">
            <a:avLst/>
          </a:prstGeom>
        </p:spPr>
        <p:txBody>
          <a:bodyPr wrap="square" lIns="0" tIns="0" rIns="0" bIns="0" rtlCol="0" anchor="t">
            <a:spAutoFit/>
          </a:bodyPr>
          <a:lstStyle/>
          <a:p>
            <a:pPr algn="l">
              <a:lnSpc>
                <a:spcPts val="2735"/>
              </a:lnSpc>
            </a:pPr>
            <a:r>
              <a:rPr lang="en-US" sz="2486" b="1" spc="-101">
                <a:solidFill>
                  <a:srgbClr val="FFFFFF"/>
                </a:solidFill>
                <a:latin typeface="Nunito Bold"/>
                <a:ea typeface="Nunito Bold"/>
                <a:cs typeface="Nunito Bold"/>
                <a:sym typeface="Nunito Bold"/>
              </a:rPr>
              <a:t>Universitas Jayabaya</a:t>
            </a:r>
          </a:p>
        </p:txBody>
      </p:sp>
      <p:sp>
        <p:nvSpPr>
          <p:cNvPr id="25" name="TextBox 14"/>
          <p:cNvSpPr txBox="1"/>
          <p:nvPr/>
        </p:nvSpPr>
        <p:spPr>
          <a:xfrm>
            <a:off x="13161845" y="1630879"/>
            <a:ext cx="2911404" cy="355290"/>
          </a:xfrm>
          <a:prstGeom prst="rect">
            <a:avLst/>
          </a:prstGeom>
        </p:spPr>
        <p:txBody>
          <a:bodyPr wrap="square" lIns="0" tIns="0" rIns="0" bIns="0" rtlCol="0" anchor="t">
            <a:spAutoFit/>
          </a:bodyPr>
          <a:lstStyle/>
          <a:p>
            <a:pPr algn="r">
              <a:lnSpc>
                <a:spcPts val="2735"/>
              </a:lnSpc>
            </a:pPr>
            <a:r>
              <a:rPr lang="en-US" sz="2486" b="1" spc="-101">
                <a:solidFill>
                  <a:srgbClr val="FFFFFF"/>
                </a:solidFill>
                <a:latin typeface="Nunito Bold"/>
                <a:ea typeface="Nunito Bold"/>
                <a:cs typeface="Nunito Bold"/>
                <a:sym typeface="Nunito Bold"/>
              </a:rPr>
              <a:t>Halaman 0</a:t>
            </a:r>
            <a:r>
              <a:rPr lang="id-ID" sz="2486" b="1" spc="-101">
                <a:solidFill>
                  <a:srgbClr val="FFFFFF"/>
                </a:solidFill>
                <a:latin typeface="Nunito Bold"/>
                <a:ea typeface="Nunito Bold"/>
                <a:cs typeface="Nunito Bold"/>
                <a:sym typeface="Nunito Bold"/>
              </a:rPr>
              <a:t>2</a:t>
            </a:r>
            <a:endParaRPr lang="en-US" sz="2486" b="1" spc="-101">
              <a:solidFill>
                <a:srgbClr val="FFFFFF"/>
              </a:solidFill>
              <a:latin typeface="Nunito Bold"/>
              <a:ea typeface="Nunito Bold"/>
              <a:cs typeface="Nunito Bold"/>
              <a:sym typeface="Nunito Bold"/>
            </a:endParaRPr>
          </a:p>
        </p:txBody>
      </p:sp>
      <p:sp>
        <p:nvSpPr>
          <p:cNvPr id="26" name="AutoShape 15"/>
          <p:cNvSpPr/>
          <p:nvPr/>
        </p:nvSpPr>
        <p:spPr>
          <a:xfrm flipV="1">
            <a:off x="7166996" y="1859850"/>
            <a:ext cx="6531977" cy="0"/>
          </a:xfrm>
          <a:prstGeom prst="line">
            <a:avLst/>
          </a:prstGeom>
          <a:ln w="38100" cap="flat">
            <a:solidFill>
              <a:srgbClr val="FFFFFF"/>
            </a:solidFill>
            <a:prstDash val="solid"/>
            <a:headEnd type="none" w="sm" len="sm"/>
            <a:tailEnd type="none" w="sm" len="sm"/>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1426" t="-137317" r="-13205" b="-64737"/>
            </a:stretch>
          </a:blipFill>
        </p:spPr>
      </p:sp>
      <p:grpSp>
        <p:nvGrpSpPr>
          <p:cNvPr id="3" name="Group 3"/>
          <p:cNvGrpSpPr/>
          <p:nvPr/>
        </p:nvGrpSpPr>
        <p:grpSpPr>
          <a:xfrm>
            <a:off x="769382" y="770455"/>
            <a:ext cx="16749235" cy="10253531"/>
            <a:chOff x="0" y="0"/>
            <a:chExt cx="4411321" cy="2700518"/>
          </a:xfrm>
        </p:grpSpPr>
        <p:sp>
          <p:nvSpPr>
            <p:cNvPr id="4" name="Freeform 4"/>
            <p:cNvSpPr/>
            <p:nvPr/>
          </p:nvSpPr>
          <p:spPr>
            <a:xfrm>
              <a:off x="0" y="0"/>
              <a:ext cx="4411321" cy="2700518"/>
            </a:xfrm>
            <a:custGeom>
              <a:avLst/>
              <a:gdLst/>
              <a:ahLst/>
              <a:cxnLst/>
              <a:rect l="l" t="t" r="r" b="b"/>
              <a:pathLst>
                <a:path w="4411321" h="2700518">
                  <a:moveTo>
                    <a:pt x="20800" y="0"/>
                  </a:moveTo>
                  <a:lnTo>
                    <a:pt x="4390521" y="0"/>
                  </a:lnTo>
                  <a:cubicBezTo>
                    <a:pt x="4402009" y="0"/>
                    <a:pt x="4411321" y="9313"/>
                    <a:pt x="4411321" y="20800"/>
                  </a:cubicBezTo>
                  <a:lnTo>
                    <a:pt x="4411321" y="2679718"/>
                  </a:lnTo>
                  <a:cubicBezTo>
                    <a:pt x="4411321" y="2691206"/>
                    <a:pt x="4402009" y="2700518"/>
                    <a:pt x="4390521" y="2700518"/>
                  </a:cubicBezTo>
                  <a:lnTo>
                    <a:pt x="20800" y="2700518"/>
                  </a:lnTo>
                  <a:cubicBezTo>
                    <a:pt x="9313" y="2700518"/>
                    <a:pt x="0" y="2691206"/>
                    <a:pt x="0" y="2679718"/>
                  </a:cubicBezTo>
                  <a:lnTo>
                    <a:pt x="0" y="20800"/>
                  </a:lnTo>
                  <a:cubicBezTo>
                    <a:pt x="0" y="9313"/>
                    <a:pt x="9313" y="0"/>
                    <a:pt x="20800" y="0"/>
                  </a:cubicBezTo>
                  <a:close/>
                </a:path>
              </a:pathLst>
            </a:custGeom>
            <a:solidFill>
              <a:srgbClr val="000000">
                <a:alpha val="0"/>
              </a:srgbClr>
            </a:solidFill>
            <a:ln w="38100" cap="rnd">
              <a:solidFill>
                <a:srgbClr val="0118D8"/>
              </a:solidFill>
              <a:prstDash val="solid"/>
              <a:round/>
            </a:ln>
          </p:spPr>
        </p:sp>
        <p:sp>
          <p:nvSpPr>
            <p:cNvPr id="5" name="TextBox 5"/>
            <p:cNvSpPr txBox="1"/>
            <p:nvPr/>
          </p:nvSpPr>
          <p:spPr>
            <a:xfrm>
              <a:off x="0" y="-38100"/>
              <a:ext cx="4411321" cy="2738618"/>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91180" y="4567930"/>
            <a:ext cx="15305640" cy="6659849"/>
            <a:chOff x="0" y="0"/>
            <a:chExt cx="4031115" cy="1754034"/>
          </a:xfrm>
        </p:grpSpPr>
        <p:sp>
          <p:nvSpPr>
            <p:cNvPr id="10" name="Freeform 10"/>
            <p:cNvSpPr/>
            <p:nvPr/>
          </p:nvSpPr>
          <p:spPr>
            <a:xfrm>
              <a:off x="0" y="0"/>
              <a:ext cx="4031115" cy="1754034"/>
            </a:xfrm>
            <a:custGeom>
              <a:avLst/>
              <a:gdLst/>
              <a:ahLst/>
              <a:cxnLst/>
              <a:rect l="l" t="t" r="r" b="b"/>
              <a:pathLst>
                <a:path w="4031115" h="1754034">
                  <a:moveTo>
                    <a:pt x="31867" y="0"/>
                  </a:moveTo>
                  <a:lnTo>
                    <a:pt x="3999249" y="0"/>
                  </a:lnTo>
                  <a:cubicBezTo>
                    <a:pt x="4007700" y="0"/>
                    <a:pt x="4015806" y="3357"/>
                    <a:pt x="4021782" y="9334"/>
                  </a:cubicBezTo>
                  <a:cubicBezTo>
                    <a:pt x="4027758" y="15310"/>
                    <a:pt x="4031115" y="23415"/>
                    <a:pt x="4031115" y="31867"/>
                  </a:cubicBezTo>
                  <a:lnTo>
                    <a:pt x="4031115" y="1722168"/>
                  </a:lnTo>
                  <a:cubicBezTo>
                    <a:pt x="4031115" y="1730619"/>
                    <a:pt x="4027758" y="1738725"/>
                    <a:pt x="4021782" y="1744701"/>
                  </a:cubicBezTo>
                  <a:cubicBezTo>
                    <a:pt x="4015806" y="1750677"/>
                    <a:pt x="4007700" y="1754034"/>
                    <a:pt x="3999249" y="1754034"/>
                  </a:cubicBezTo>
                  <a:lnTo>
                    <a:pt x="31867" y="1754034"/>
                  </a:lnTo>
                  <a:cubicBezTo>
                    <a:pt x="23415" y="1754034"/>
                    <a:pt x="15310" y="1750677"/>
                    <a:pt x="9334" y="1744701"/>
                  </a:cubicBezTo>
                  <a:cubicBezTo>
                    <a:pt x="3357" y="1738725"/>
                    <a:pt x="0" y="1730619"/>
                    <a:pt x="0" y="1722168"/>
                  </a:cubicBezTo>
                  <a:lnTo>
                    <a:pt x="0" y="31867"/>
                  </a:lnTo>
                  <a:cubicBezTo>
                    <a:pt x="0" y="23415"/>
                    <a:pt x="3357" y="15310"/>
                    <a:pt x="9334" y="9334"/>
                  </a:cubicBezTo>
                  <a:cubicBezTo>
                    <a:pt x="15310" y="3357"/>
                    <a:pt x="23415" y="0"/>
                    <a:pt x="31867" y="0"/>
                  </a:cubicBezTo>
                  <a:close/>
                </a:path>
              </a:pathLst>
            </a:custGeom>
            <a:solidFill>
              <a:srgbClr val="FFFFFF"/>
            </a:solidFill>
            <a:ln w="38100" cap="rnd">
              <a:solidFill>
                <a:srgbClr val="0118D8"/>
              </a:solidFill>
              <a:prstDash val="solid"/>
              <a:round/>
            </a:ln>
          </p:spPr>
        </p:sp>
        <p:sp>
          <p:nvSpPr>
            <p:cNvPr id="11" name="TextBox 11"/>
            <p:cNvSpPr txBox="1"/>
            <p:nvPr/>
          </p:nvSpPr>
          <p:spPr>
            <a:xfrm>
              <a:off x="0" y="-38100"/>
              <a:ext cx="4031115" cy="1792134"/>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4312756" y="4983853"/>
            <a:ext cx="3908949" cy="913368"/>
            <a:chOff x="0" y="0"/>
            <a:chExt cx="1029517" cy="240558"/>
          </a:xfrm>
        </p:grpSpPr>
        <p:sp>
          <p:nvSpPr>
            <p:cNvPr id="16" name="Freeform 16"/>
            <p:cNvSpPr/>
            <p:nvPr/>
          </p:nvSpPr>
          <p:spPr>
            <a:xfrm>
              <a:off x="0" y="0"/>
              <a:ext cx="1029517" cy="240558"/>
            </a:xfrm>
            <a:custGeom>
              <a:avLst/>
              <a:gdLst/>
              <a:ahLst/>
              <a:cxnLst/>
              <a:rect l="l" t="t" r="r" b="b"/>
              <a:pathLst>
                <a:path w="1029517" h="240558">
                  <a:moveTo>
                    <a:pt x="120279" y="0"/>
                  </a:moveTo>
                  <a:lnTo>
                    <a:pt x="909238" y="0"/>
                  </a:lnTo>
                  <a:cubicBezTo>
                    <a:pt x="975667" y="0"/>
                    <a:pt x="1029517" y="53851"/>
                    <a:pt x="1029517" y="120279"/>
                  </a:cubicBezTo>
                  <a:lnTo>
                    <a:pt x="1029517" y="120279"/>
                  </a:lnTo>
                  <a:cubicBezTo>
                    <a:pt x="1029517" y="152179"/>
                    <a:pt x="1016845" y="182772"/>
                    <a:pt x="994288" y="205329"/>
                  </a:cubicBezTo>
                  <a:cubicBezTo>
                    <a:pt x="971732" y="227886"/>
                    <a:pt x="941138" y="240558"/>
                    <a:pt x="909238" y="240558"/>
                  </a:cubicBezTo>
                  <a:lnTo>
                    <a:pt x="120279" y="240558"/>
                  </a:lnTo>
                  <a:cubicBezTo>
                    <a:pt x="53851" y="240558"/>
                    <a:pt x="0" y="186707"/>
                    <a:pt x="0" y="120279"/>
                  </a:cubicBezTo>
                  <a:lnTo>
                    <a:pt x="0" y="120279"/>
                  </a:lnTo>
                  <a:cubicBezTo>
                    <a:pt x="0" y="53851"/>
                    <a:pt x="53851" y="0"/>
                    <a:pt x="120279" y="0"/>
                  </a:cubicBezTo>
                  <a:close/>
                </a:path>
              </a:pathLst>
            </a:custGeom>
            <a:solidFill>
              <a:srgbClr val="0118D8"/>
            </a:solidFill>
          </p:spPr>
        </p:sp>
        <p:sp>
          <p:nvSpPr>
            <p:cNvPr id="17" name="TextBox 17"/>
            <p:cNvSpPr txBox="1"/>
            <p:nvPr/>
          </p:nvSpPr>
          <p:spPr>
            <a:xfrm>
              <a:off x="0" y="-38100"/>
              <a:ext cx="1029517" cy="278658"/>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066295" y="4983853"/>
            <a:ext cx="3908949" cy="913368"/>
            <a:chOff x="0" y="0"/>
            <a:chExt cx="1029517" cy="240558"/>
          </a:xfrm>
        </p:grpSpPr>
        <p:sp>
          <p:nvSpPr>
            <p:cNvPr id="19" name="Freeform 19"/>
            <p:cNvSpPr/>
            <p:nvPr/>
          </p:nvSpPr>
          <p:spPr>
            <a:xfrm>
              <a:off x="0" y="0"/>
              <a:ext cx="1029517" cy="240558"/>
            </a:xfrm>
            <a:custGeom>
              <a:avLst/>
              <a:gdLst/>
              <a:ahLst/>
              <a:cxnLst/>
              <a:rect l="l" t="t" r="r" b="b"/>
              <a:pathLst>
                <a:path w="1029517" h="240558">
                  <a:moveTo>
                    <a:pt x="120279" y="0"/>
                  </a:moveTo>
                  <a:lnTo>
                    <a:pt x="909238" y="0"/>
                  </a:lnTo>
                  <a:cubicBezTo>
                    <a:pt x="975667" y="0"/>
                    <a:pt x="1029517" y="53851"/>
                    <a:pt x="1029517" y="120279"/>
                  </a:cubicBezTo>
                  <a:lnTo>
                    <a:pt x="1029517" y="120279"/>
                  </a:lnTo>
                  <a:cubicBezTo>
                    <a:pt x="1029517" y="152179"/>
                    <a:pt x="1016845" y="182772"/>
                    <a:pt x="994288" y="205329"/>
                  </a:cubicBezTo>
                  <a:cubicBezTo>
                    <a:pt x="971732" y="227886"/>
                    <a:pt x="941138" y="240558"/>
                    <a:pt x="909238" y="240558"/>
                  </a:cubicBezTo>
                  <a:lnTo>
                    <a:pt x="120279" y="240558"/>
                  </a:lnTo>
                  <a:cubicBezTo>
                    <a:pt x="53851" y="240558"/>
                    <a:pt x="0" y="186707"/>
                    <a:pt x="0" y="120279"/>
                  </a:cubicBezTo>
                  <a:lnTo>
                    <a:pt x="0" y="120279"/>
                  </a:lnTo>
                  <a:cubicBezTo>
                    <a:pt x="0" y="53851"/>
                    <a:pt x="53851" y="0"/>
                    <a:pt x="120279" y="0"/>
                  </a:cubicBezTo>
                  <a:close/>
                </a:path>
              </a:pathLst>
            </a:custGeom>
            <a:solidFill>
              <a:srgbClr val="0118D8"/>
            </a:solidFill>
          </p:spPr>
        </p:sp>
        <p:sp>
          <p:nvSpPr>
            <p:cNvPr id="20" name="TextBox 20"/>
            <p:cNvSpPr txBox="1"/>
            <p:nvPr/>
          </p:nvSpPr>
          <p:spPr>
            <a:xfrm>
              <a:off x="0" y="-38100"/>
              <a:ext cx="1029517" cy="278658"/>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14964801" y="3381810"/>
            <a:ext cx="1354172" cy="677086"/>
          </a:xfrm>
          <a:custGeom>
            <a:avLst/>
            <a:gdLst/>
            <a:ahLst/>
            <a:cxnLst/>
            <a:rect l="l" t="t" r="r" b="b"/>
            <a:pathLst>
              <a:path w="1354172" h="677086">
                <a:moveTo>
                  <a:pt x="0" y="0"/>
                </a:moveTo>
                <a:lnTo>
                  <a:pt x="1354171" y="0"/>
                </a:lnTo>
                <a:lnTo>
                  <a:pt x="1354171" y="677086"/>
                </a:lnTo>
                <a:lnTo>
                  <a:pt x="0" y="6770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2" name="Freeform 22"/>
          <p:cNvSpPr/>
          <p:nvPr/>
        </p:nvSpPr>
        <p:spPr>
          <a:xfrm>
            <a:off x="1968286" y="3381810"/>
            <a:ext cx="1354172" cy="677086"/>
          </a:xfrm>
          <a:custGeom>
            <a:avLst/>
            <a:gdLst/>
            <a:ahLst/>
            <a:cxnLst/>
            <a:rect l="l" t="t" r="r" b="b"/>
            <a:pathLst>
              <a:path w="1354172" h="677086">
                <a:moveTo>
                  <a:pt x="0" y="0"/>
                </a:moveTo>
                <a:lnTo>
                  <a:pt x="1354171" y="0"/>
                </a:lnTo>
                <a:lnTo>
                  <a:pt x="1354171" y="677086"/>
                </a:lnTo>
                <a:lnTo>
                  <a:pt x="0" y="6770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4" name="TextBox 24"/>
          <p:cNvSpPr txBox="1"/>
          <p:nvPr/>
        </p:nvSpPr>
        <p:spPr>
          <a:xfrm>
            <a:off x="3512957" y="3352176"/>
            <a:ext cx="11262085" cy="844278"/>
          </a:xfrm>
          <a:prstGeom prst="rect">
            <a:avLst/>
          </a:prstGeom>
        </p:spPr>
        <p:txBody>
          <a:bodyPr lIns="0" tIns="0" rIns="0" bIns="0" rtlCol="0" anchor="t">
            <a:spAutoFit/>
          </a:bodyPr>
          <a:lstStyle/>
          <a:p>
            <a:pPr algn="ctr">
              <a:lnSpc>
                <a:spcPts val="6061"/>
              </a:lnSpc>
            </a:pPr>
            <a:r>
              <a:rPr lang="en-US" sz="7216" b="1">
                <a:solidFill>
                  <a:srgbClr val="000000"/>
                </a:solidFill>
                <a:latin typeface="Atkinson Hyperlegible Bold"/>
                <a:ea typeface="Atkinson Hyperlegible Bold"/>
                <a:cs typeface="Atkinson Hyperlegible Bold"/>
                <a:sym typeface="Atkinson Hyperlegible Bold"/>
              </a:rPr>
              <a:t>Tujuan &amp; Fungsi Auditor</a:t>
            </a:r>
          </a:p>
        </p:txBody>
      </p:sp>
      <p:sp>
        <p:nvSpPr>
          <p:cNvPr id="25" name="TextBox 25"/>
          <p:cNvSpPr txBox="1"/>
          <p:nvPr/>
        </p:nvSpPr>
        <p:spPr>
          <a:xfrm>
            <a:off x="4586472" y="5222185"/>
            <a:ext cx="3361518" cy="465277"/>
          </a:xfrm>
          <a:prstGeom prst="rect">
            <a:avLst/>
          </a:prstGeom>
        </p:spPr>
        <p:txBody>
          <a:bodyPr lIns="0" tIns="0" rIns="0" bIns="0" rtlCol="0" anchor="t">
            <a:spAutoFit/>
          </a:bodyPr>
          <a:lstStyle/>
          <a:p>
            <a:pPr algn="ctr">
              <a:lnSpc>
                <a:spcPts val="3607"/>
              </a:lnSpc>
            </a:pPr>
            <a:r>
              <a:rPr lang="en-US" sz="3279" b="1" spc="-134">
                <a:solidFill>
                  <a:srgbClr val="FFFFFF"/>
                </a:solidFill>
                <a:latin typeface="Nunito Bold"/>
                <a:ea typeface="Nunito Bold"/>
                <a:cs typeface="Nunito Bold"/>
                <a:sym typeface="Nunito Bold"/>
              </a:rPr>
              <a:t>Tujuan</a:t>
            </a:r>
          </a:p>
        </p:txBody>
      </p:sp>
      <p:sp>
        <p:nvSpPr>
          <p:cNvPr id="26" name="TextBox 26"/>
          <p:cNvSpPr txBox="1"/>
          <p:nvPr/>
        </p:nvSpPr>
        <p:spPr>
          <a:xfrm>
            <a:off x="10340010" y="5222185"/>
            <a:ext cx="3361518" cy="465277"/>
          </a:xfrm>
          <a:prstGeom prst="rect">
            <a:avLst/>
          </a:prstGeom>
        </p:spPr>
        <p:txBody>
          <a:bodyPr lIns="0" tIns="0" rIns="0" bIns="0" rtlCol="0" anchor="t">
            <a:spAutoFit/>
          </a:bodyPr>
          <a:lstStyle/>
          <a:p>
            <a:pPr algn="ctr">
              <a:lnSpc>
                <a:spcPts val="3607"/>
              </a:lnSpc>
            </a:pPr>
            <a:r>
              <a:rPr lang="en-US" sz="3279" b="1" spc="-134">
                <a:solidFill>
                  <a:srgbClr val="FFFFFF"/>
                </a:solidFill>
                <a:latin typeface="Nunito Bold"/>
                <a:ea typeface="Nunito Bold"/>
                <a:cs typeface="Nunito Bold"/>
                <a:sym typeface="Nunito Bold"/>
              </a:rPr>
              <a:t>Fungsi</a:t>
            </a:r>
          </a:p>
        </p:txBody>
      </p:sp>
      <p:sp>
        <p:nvSpPr>
          <p:cNvPr id="27" name="TextBox 27"/>
          <p:cNvSpPr txBox="1"/>
          <p:nvPr/>
        </p:nvSpPr>
        <p:spPr>
          <a:xfrm>
            <a:off x="3629014" y="6230595"/>
            <a:ext cx="5170344" cy="2436224"/>
          </a:xfrm>
          <a:prstGeom prst="rect">
            <a:avLst/>
          </a:prstGeom>
        </p:spPr>
        <p:txBody>
          <a:bodyPr lIns="0" tIns="0" rIns="0" bIns="0" rtlCol="0" anchor="t">
            <a:spAutoFit/>
          </a:bodyPr>
          <a:lstStyle/>
          <a:p>
            <a:pPr algn="just">
              <a:lnSpc>
                <a:spcPts val="3269"/>
              </a:lnSpc>
            </a:pPr>
            <a:r>
              <a:rPr lang="en-US" sz="2335" spc="-46">
                <a:solidFill>
                  <a:srgbClr val="000000"/>
                </a:solidFill>
                <a:latin typeface="Nunito"/>
                <a:ea typeface="Nunito"/>
                <a:cs typeface="Nunito"/>
                <a:sym typeface="Nunito"/>
              </a:rPr>
              <a:t>Tujuan utama auditor adalah untuk memberikan opini independen tentang apakah laporan keuangan secara keseluruhan bebas dari salah saji material, baik yang disebabkan oleh penipuan atau kesalahan. </a:t>
            </a:r>
          </a:p>
        </p:txBody>
      </p:sp>
      <p:sp>
        <p:nvSpPr>
          <p:cNvPr id="28" name="TextBox 28"/>
          <p:cNvSpPr txBox="1"/>
          <p:nvPr/>
        </p:nvSpPr>
        <p:spPr>
          <a:xfrm>
            <a:off x="9435597" y="6136741"/>
            <a:ext cx="5170344" cy="2436224"/>
          </a:xfrm>
          <a:prstGeom prst="rect">
            <a:avLst/>
          </a:prstGeom>
        </p:spPr>
        <p:txBody>
          <a:bodyPr lIns="0" tIns="0" rIns="0" bIns="0" rtlCol="0" anchor="t">
            <a:spAutoFit/>
          </a:bodyPr>
          <a:lstStyle/>
          <a:p>
            <a:pPr algn="just">
              <a:lnSpc>
                <a:spcPts val="3269"/>
              </a:lnSpc>
            </a:pPr>
            <a:r>
              <a:rPr lang="en-US" sz="2335" spc="-46">
                <a:solidFill>
                  <a:srgbClr val="000000"/>
                </a:solidFill>
                <a:latin typeface="Nunito"/>
                <a:ea typeface="Nunito"/>
                <a:cs typeface="Nunito"/>
                <a:sym typeface="Nunito"/>
              </a:rPr>
              <a:t>Auditor mengumpulkan bukti secara objektif untuk mengevaluasi kesesuaian antara klaim dan standar yang ditetapkan, serta menganalisis dan menafsirkan informasi tersebut dengan benar. </a:t>
            </a:r>
          </a:p>
        </p:txBody>
      </p:sp>
      <p:sp>
        <p:nvSpPr>
          <p:cNvPr id="29" name="Freeform 29"/>
          <p:cNvSpPr/>
          <p:nvPr/>
        </p:nvSpPr>
        <p:spPr>
          <a:xfrm rot="5273403" flipV="1">
            <a:off x="14678682" y="5735811"/>
            <a:ext cx="1014572" cy="322818"/>
          </a:xfrm>
          <a:custGeom>
            <a:avLst/>
            <a:gdLst/>
            <a:ahLst/>
            <a:cxnLst/>
            <a:rect l="l" t="t" r="r" b="b"/>
            <a:pathLst>
              <a:path w="1014572" h="322818">
                <a:moveTo>
                  <a:pt x="0" y="322819"/>
                </a:moveTo>
                <a:lnTo>
                  <a:pt x="1014572" y="322819"/>
                </a:lnTo>
                <a:lnTo>
                  <a:pt x="1014572" y="0"/>
                </a:lnTo>
                <a:lnTo>
                  <a:pt x="0" y="0"/>
                </a:lnTo>
                <a:lnTo>
                  <a:pt x="0" y="322819"/>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0" name="Freeform 30"/>
          <p:cNvSpPr/>
          <p:nvPr/>
        </p:nvSpPr>
        <p:spPr>
          <a:xfrm rot="-5274000" flipH="1" flipV="1">
            <a:off x="2398037" y="5791987"/>
            <a:ext cx="1014572" cy="322818"/>
          </a:xfrm>
          <a:custGeom>
            <a:avLst/>
            <a:gdLst/>
            <a:ahLst/>
            <a:cxnLst/>
            <a:rect l="l" t="t" r="r" b="b"/>
            <a:pathLst>
              <a:path w="1014572" h="322818">
                <a:moveTo>
                  <a:pt x="1014572" y="322819"/>
                </a:moveTo>
                <a:lnTo>
                  <a:pt x="0" y="322819"/>
                </a:lnTo>
                <a:lnTo>
                  <a:pt x="0" y="0"/>
                </a:lnTo>
                <a:lnTo>
                  <a:pt x="1014572" y="0"/>
                </a:lnTo>
                <a:lnTo>
                  <a:pt x="1014572" y="322819"/>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31" name="Group 6"/>
          <p:cNvGrpSpPr/>
          <p:nvPr/>
        </p:nvGrpSpPr>
        <p:grpSpPr>
          <a:xfrm>
            <a:off x="1938890" y="1437713"/>
            <a:ext cx="14566120" cy="939867"/>
            <a:chOff x="0" y="0"/>
            <a:chExt cx="4031115" cy="325377"/>
          </a:xfrm>
        </p:grpSpPr>
        <p:sp>
          <p:nvSpPr>
            <p:cNvPr id="32" name="Freeform 7"/>
            <p:cNvSpPr/>
            <p:nvPr/>
          </p:nvSpPr>
          <p:spPr>
            <a:xfrm>
              <a:off x="0" y="0"/>
              <a:ext cx="4031115" cy="325377"/>
            </a:xfrm>
            <a:custGeom>
              <a:avLst/>
              <a:gdLst/>
              <a:ahLst/>
              <a:cxnLst/>
              <a:rect l="l" t="t" r="r" b="b"/>
              <a:pathLst>
                <a:path w="4031115" h="325377">
                  <a:moveTo>
                    <a:pt x="50582" y="0"/>
                  </a:moveTo>
                  <a:lnTo>
                    <a:pt x="3980533" y="0"/>
                  </a:lnTo>
                  <a:cubicBezTo>
                    <a:pt x="4008469" y="0"/>
                    <a:pt x="4031115" y="22646"/>
                    <a:pt x="4031115" y="50582"/>
                  </a:cubicBezTo>
                  <a:lnTo>
                    <a:pt x="4031115" y="274795"/>
                  </a:lnTo>
                  <a:cubicBezTo>
                    <a:pt x="4031115" y="302731"/>
                    <a:pt x="4008469" y="325377"/>
                    <a:pt x="3980533" y="325377"/>
                  </a:cubicBezTo>
                  <a:lnTo>
                    <a:pt x="50582" y="325377"/>
                  </a:lnTo>
                  <a:cubicBezTo>
                    <a:pt x="37167" y="325377"/>
                    <a:pt x="24301" y="320048"/>
                    <a:pt x="14815" y="310562"/>
                  </a:cubicBezTo>
                  <a:cubicBezTo>
                    <a:pt x="5329" y="301076"/>
                    <a:pt x="0" y="288210"/>
                    <a:pt x="0" y="274795"/>
                  </a:cubicBezTo>
                  <a:lnTo>
                    <a:pt x="0" y="50582"/>
                  </a:lnTo>
                  <a:cubicBezTo>
                    <a:pt x="0" y="22646"/>
                    <a:pt x="22646" y="0"/>
                    <a:pt x="50582" y="0"/>
                  </a:cubicBezTo>
                  <a:close/>
                </a:path>
              </a:pathLst>
            </a:custGeom>
            <a:solidFill>
              <a:srgbClr val="0118D8"/>
            </a:solidFill>
          </p:spPr>
        </p:sp>
        <p:sp>
          <p:nvSpPr>
            <p:cNvPr id="33" name="TextBox 8"/>
            <p:cNvSpPr txBox="1"/>
            <p:nvPr/>
          </p:nvSpPr>
          <p:spPr>
            <a:xfrm>
              <a:off x="0" y="-38100"/>
              <a:ext cx="4031115" cy="363477"/>
            </a:xfrm>
            <a:prstGeom prst="rect">
              <a:avLst/>
            </a:prstGeom>
          </p:spPr>
          <p:txBody>
            <a:bodyPr lIns="50800" tIns="50800" rIns="50800" bIns="50800" rtlCol="0" anchor="ctr"/>
            <a:lstStyle/>
            <a:p>
              <a:pPr algn="ctr">
                <a:lnSpc>
                  <a:spcPts val="2659"/>
                </a:lnSpc>
              </a:pPr>
              <a:endParaRPr/>
            </a:p>
          </p:txBody>
        </p:sp>
      </p:grpSp>
      <p:sp>
        <p:nvSpPr>
          <p:cNvPr id="34" name="Freeform 12"/>
          <p:cNvSpPr/>
          <p:nvPr/>
        </p:nvSpPr>
        <p:spPr>
          <a:xfrm>
            <a:off x="2479403" y="1546931"/>
            <a:ext cx="831420" cy="565631"/>
          </a:xfrm>
          <a:custGeom>
            <a:avLst/>
            <a:gdLst/>
            <a:ahLst/>
            <a:cxnLst/>
            <a:rect l="l" t="t" r="r" b="b"/>
            <a:pathLst>
              <a:path w="873631" h="625837">
                <a:moveTo>
                  <a:pt x="0" y="0"/>
                </a:moveTo>
                <a:lnTo>
                  <a:pt x="873631" y="0"/>
                </a:lnTo>
                <a:lnTo>
                  <a:pt x="873631" y="625838"/>
                </a:lnTo>
                <a:lnTo>
                  <a:pt x="0" y="6258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5" name="TextBox 13"/>
          <p:cNvSpPr txBox="1"/>
          <p:nvPr/>
        </p:nvSpPr>
        <p:spPr>
          <a:xfrm>
            <a:off x="3602680" y="1691051"/>
            <a:ext cx="2911404" cy="346249"/>
          </a:xfrm>
          <a:prstGeom prst="rect">
            <a:avLst/>
          </a:prstGeom>
        </p:spPr>
        <p:txBody>
          <a:bodyPr wrap="square" lIns="0" tIns="0" rIns="0" bIns="0" rtlCol="0" anchor="t">
            <a:spAutoFit/>
          </a:bodyPr>
          <a:lstStyle/>
          <a:p>
            <a:pPr algn="l">
              <a:lnSpc>
                <a:spcPts val="2735"/>
              </a:lnSpc>
            </a:pPr>
            <a:r>
              <a:rPr lang="en-US" sz="2486" b="1" spc="-101">
                <a:solidFill>
                  <a:srgbClr val="FFFFFF"/>
                </a:solidFill>
                <a:latin typeface="Nunito Bold"/>
                <a:ea typeface="Nunito Bold"/>
                <a:cs typeface="Nunito Bold"/>
                <a:sym typeface="Nunito Bold"/>
              </a:rPr>
              <a:t>Universitas Jayabaya</a:t>
            </a:r>
          </a:p>
        </p:txBody>
      </p:sp>
      <p:sp>
        <p:nvSpPr>
          <p:cNvPr id="36" name="TextBox 14"/>
          <p:cNvSpPr txBox="1"/>
          <p:nvPr/>
        </p:nvSpPr>
        <p:spPr>
          <a:xfrm>
            <a:off x="13161845" y="1630879"/>
            <a:ext cx="2911404" cy="355290"/>
          </a:xfrm>
          <a:prstGeom prst="rect">
            <a:avLst/>
          </a:prstGeom>
        </p:spPr>
        <p:txBody>
          <a:bodyPr wrap="square" lIns="0" tIns="0" rIns="0" bIns="0" rtlCol="0" anchor="t">
            <a:spAutoFit/>
          </a:bodyPr>
          <a:lstStyle/>
          <a:p>
            <a:pPr algn="r">
              <a:lnSpc>
                <a:spcPts val="2735"/>
              </a:lnSpc>
            </a:pPr>
            <a:r>
              <a:rPr lang="en-US" sz="2486" b="1" spc="-101">
                <a:solidFill>
                  <a:srgbClr val="FFFFFF"/>
                </a:solidFill>
                <a:latin typeface="Nunito Bold"/>
                <a:ea typeface="Nunito Bold"/>
                <a:cs typeface="Nunito Bold"/>
                <a:sym typeface="Nunito Bold"/>
              </a:rPr>
              <a:t>Halaman 0</a:t>
            </a:r>
            <a:r>
              <a:rPr lang="id-ID" sz="2486" b="1" spc="-101">
                <a:solidFill>
                  <a:srgbClr val="FFFFFF"/>
                </a:solidFill>
                <a:latin typeface="Nunito Bold"/>
                <a:ea typeface="Nunito Bold"/>
                <a:cs typeface="Nunito Bold"/>
                <a:sym typeface="Nunito Bold"/>
              </a:rPr>
              <a:t>3</a:t>
            </a:r>
            <a:endParaRPr lang="en-US" sz="2486" b="1" spc="-101">
              <a:solidFill>
                <a:srgbClr val="FFFFFF"/>
              </a:solidFill>
              <a:latin typeface="Nunito Bold"/>
              <a:ea typeface="Nunito Bold"/>
              <a:cs typeface="Nunito Bold"/>
              <a:sym typeface="Nunito Bold"/>
            </a:endParaRPr>
          </a:p>
        </p:txBody>
      </p:sp>
      <p:sp>
        <p:nvSpPr>
          <p:cNvPr id="37" name="AutoShape 15"/>
          <p:cNvSpPr/>
          <p:nvPr/>
        </p:nvSpPr>
        <p:spPr>
          <a:xfrm flipV="1">
            <a:off x="7166996" y="1859850"/>
            <a:ext cx="6531977" cy="0"/>
          </a:xfrm>
          <a:prstGeom prst="line">
            <a:avLst/>
          </a:prstGeom>
          <a:ln w="38100" cap="flat">
            <a:solidFill>
              <a:srgbClr val="FFFFFF"/>
            </a:solidFill>
            <a:prstDash val="solid"/>
            <a:headEnd type="none" w="sm" len="sm"/>
            <a:tailEnd type="none" w="sm" len="sm"/>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1426" t="-137317" r="-13205" b="-64737"/>
            </a:stretch>
          </a:blipFill>
        </p:spPr>
      </p:sp>
      <p:grpSp>
        <p:nvGrpSpPr>
          <p:cNvPr id="3" name="Group 3"/>
          <p:cNvGrpSpPr/>
          <p:nvPr/>
        </p:nvGrpSpPr>
        <p:grpSpPr>
          <a:xfrm>
            <a:off x="769382" y="770455"/>
            <a:ext cx="16749235" cy="10253531"/>
            <a:chOff x="0" y="0"/>
            <a:chExt cx="4411321" cy="2700518"/>
          </a:xfrm>
        </p:grpSpPr>
        <p:sp>
          <p:nvSpPr>
            <p:cNvPr id="4" name="Freeform 4"/>
            <p:cNvSpPr/>
            <p:nvPr/>
          </p:nvSpPr>
          <p:spPr>
            <a:xfrm>
              <a:off x="0" y="0"/>
              <a:ext cx="4411321" cy="2700518"/>
            </a:xfrm>
            <a:custGeom>
              <a:avLst/>
              <a:gdLst/>
              <a:ahLst/>
              <a:cxnLst/>
              <a:rect l="l" t="t" r="r" b="b"/>
              <a:pathLst>
                <a:path w="4411321" h="2700518">
                  <a:moveTo>
                    <a:pt x="20800" y="0"/>
                  </a:moveTo>
                  <a:lnTo>
                    <a:pt x="4390521" y="0"/>
                  </a:lnTo>
                  <a:cubicBezTo>
                    <a:pt x="4402009" y="0"/>
                    <a:pt x="4411321" y="9313"/>
                    <a:pt x="4411321" y="20800"/>
                  </a:cubicBezTo>
                  <a:lnTo>
                    <a:pt x="4411321" y="2679718"/>
                  </a:lnTo>
                  <a:cubicBezTo>
                    <a:pt x="4411321" y="2691206"/>
                    <a:pt x="4402009" y="2700518"/>
                    <a:pt x="4390521" y="2700518"/>
                  </a:cubicBezTo>
                  <a:lnTo>
                    <a:pt x="20800" y="2700518"/>
                  </a:lnTo>
                  <a:cubicBezTo>
                    <a:pt x="9313" y="2700518"/>
                    <a:pt x="0" y="2691206"/>
                    <a:pt x="0" y="2679718"/>
                  </a:cubicBezTo>
                  <a:lnTo>
                    <a:pt x="0" y="20800"/>
                  </a:lnTo>
                  <a:cubicBezTo>
                    <a:pt x="0" y="9313"/>
                    <a:pt x="9313" y="0"/>
                    <a:pt x="20800" y="0"/>
                  </a:cubicBezTo>
                  <a:close/>
                </a:path>
              </a:pathLst>
            </a:custGeom>
            <a:solidFill>
              <a:srgbClr val="000000">
                <a:alpha val="0"/>
              </a:srgbClr>
            </a:solidFill>
            <a:ln w="38100" cap="rnd">
              <a:solidFill>
                <a:srgbClr val="0118D8"/>
              </a:solidFill>
              <a:prstDash val="solid"/>
              <a:round/>
            </a:ln>
          </p:spPr>
        </p:sp>
        <p:sp>
          <p:nvSpPr>
            <p:cNvPr id="5" name="TextBox 5"/>
            <p:cNvSpPr txBox="1"/>
            <p:nvPr/>
          </p:nvSpPr>
          <p:spPr>
            <a:xfrm>
              <a:off x="0" y="-38100"/>
              <a:ext cx="4411321" cy="2738618"/>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91180" y="4196455"/>
            <a:ext cx="15305640" cy="7031324"/>
            <a:chOff x="0" y="0"/>
            <a:chExt cx="4031115" cy="1851871"/>
          </a:xfrm>
        </p:grpSpPr>
        <p:sp>
          <p:nvSpPr>
            <p:cNvPr id="10" name="Freeform 10"/>
            <p:cNvSpPr/>
            <p:nvPr/>
          </p:nvSpPr>
          <p:spPr>
            <a:xfrm>
              <a:off x="0" y="0"/>
              <a:ext cx="4031115" cy="1851871"/>
            </a:xfrm>
            <a:custGeom>
              <a:avLst/>
              <a:gdLst/>
              <a:ahLst/>
              <a:cxnLst/>
              <a:rect l="l" t="t" r="r" b="b"/>
              <a:pathLst>
                <a:path w="4031115" h="1851871">
                  <a:moveTo>
                    <a:pt x="31867" y="0"/>
                  </a:moveTo>
                  <a:lnTo>
                    <a:pt x="3999249" y="0"/>
                  </a:lnTo>
                  <a:cubicBezTo>
                    <a:pt x="4007700" y="0"/>
                    <a:pt x="4015806" y="3357"/>
                    <a:pt x="4021782" y="9334"/>
                  </a:cubicBezTo>
                  <a:cubicBezTo>
                    <a:pt x="4027758" y="15310"/>
                    <a:pt x="4031115" y="23415"/>
                    <a:pt x="4031115" y="31867"/>
                  </a:cubicBezTo>
                  <a:lnTo>
                    <a:pt x="4031115" y="1820005"/>
                  </a:lnTo>
                  <a:cubicBezTo>
                    <a:pt x="4031115" y="1828456"/>
                    <a:pt x="4027758" y="1836562"/>
                    <a:pt x="4021782" y="1842538"/>
                  </a:cubicBezTo>
                  <a:cubicBezTo>
                    <a:pt x="4015806" y="1848514"/>
                    <a:pt x="4007700" y="1851871"/>
                    <a:pt x="3999249" y="1851871"/>
                  </a:cubicBezTo>
                  <a:lnTo>
                    <a:pt x="31867" y="1851871"/>
                  </a:lnTo>
                  <a:cubicBezTo>
                    <a:pt x="23415" y="1851871"/>
                    <a:pt x="15310" y="1848514"/>
                    <a:pt x="9334" y="1842538"/>
                  </a:cubicBezTo>
                  <a:cubicBezTo>
                    <a:pt x="3357" y="1836562"/>
                    <a:pt x="0" y="1828456"/>
                    <a:pt x="0" y="1820005"/>
                  </a:cubicBezTo>
                  <a:lnTo>
                    <a:pt x="0" y="31867"/>
                  </a:lnTo>
                  <a:cubicBezTo>
                    <a:pt x="0" y="23415"/>
                    <a:pt x="3357" y="15310"/>
                    <a:pt x="9334" y="9334"/>
                  </a:cubicBezTo>
                  <a:cubicBezTo>
                    <a:pt x="15310" y="3357"/>
                    <a:pt x="23415" y="0"/>
                    <a:pt x="31867" y="0"/>
                  </a:cubicBezTo>
                  <a:close/>
                </a:path>
              </a:pathLst>
            </a:custGeom>
            <a:solidFill>
              <a:srgbClr val="FFFFFF"/>
            </a:solidFill>
            <a:ln w="38100" cap="rnd">
              <a:solidFill>
                <a:srgbClr val="0118D8"/>
              </a:solidFill>
              <a:prstDash val="solid"/>
              <a:round/>
            </a:ln>
          </p:spPr>
        </p:sp>
        <p:sp>
          <p:nvSpPr>
            <p:cNvPr id="11" name="TextBox 11"/>
            <p:cNvSpPr txBox="1"/>
            <p:nvPr/>
          </p:nvSpPr>
          <p:spPr>
            <a:xfrm>
              <a:off x="0" y="-38100"/>
              <a:ext cx="4031115" cy="1889971"/>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814149" y="3352176"/>
            <a:ext cx="14659702" cy="844278"/>
          </a:xfrm>
          <a:prstGeom prst="rect">
            <a:avLst/>
          </a:prstGeom>
        </p:spPr>
        <p:txBody>
          <a:bodyPr lIns="0" tIns="0" rIns="0" bIns="0" rtlCol="0" anchor="t">
            <a:spAutoFit/>
          </a:bodyPr>
          <a:lstStyle/>
          <a:p>
            <a:pPr algn="ctr">
              <a:lnSpc>
                <a:spcPts val="6061"/>
              </a:lnSpc>
            </a:pPr>
            <a:r>
              <a:rPr lang="en-US" sz="7216" b="1">
                <a:solidFill>
                  <a:srgbClr val="000000"/>
                </a:solidFill>
                <a:latin typeface="Atkinson Hyperlegible Bold"/>
                <a:ea typeface="Atkinson Hyperlegible Bold"/>
                <a:cs typeface="Atkinson Hyperlegible Bold"/>
                <a:sym typeface="Atkinson Hyperlegible Bold"/>
              </a:rPr>
              <a:t>Jenis-Jenis Auditor</a:t>
            </a:r>
          </a:p>
        </p:txBody>
      </p:sp>
      <p:grpSp>
        <p:nvGrpSpPr>
          <p:cNvPr id="17" name="Group 17"/>
          <p:cNvGrpSpPr/>
          <p:nvPr/>
        </p:nvGrpSpPr>
        <p:grpSpPr>
          <a:xfrm>
            <a:off x="4085787" y="4686816"/>
            <a:ext cx="4362888" cy="913368"/>
            <a:chOff x="0" y="0"/>
            <a:chExt cx="1149074" cy="240558"/>
          </a:xfrm>
        </p:grpSpPr>
        <p:sp>
          <p:nvSpPr>
            <p:cNvPr id="18" name="Freeform 18"/>
            <p:cNvSpPr/>
            <p:nvPr/>
          </p:nvSpPr>
          <p:spPr>
            <a:xfrm>
              <a:off x="0" y="0"/>
              <a:ext cx="1149073" cy="240558"/>
            </a:xfrm>
            <a:custGeom>
              <a:avLst/>
              <a:gdLst/>
              <a:ahLst/>
              <a:cxnLst/>
              <a:rect l="l" t="t" r="r" b="b"/>
              <a:pathLst>
                <a:path w="1149073" h="240558">
                  <a:moveTo>
                    <a:pt x="120279" y="0"/>
                  </a:moveTo>
                  <a:lnTo>
                    <a:pt x="1028795" y="0"/>
                  </a:lnTo>
                  <a:cubicBezTo>
                    <a:pt x="1095223" y="0"/>
                    <a:pt x="1149073" y="53851"/>
                    <a:pt x="1149073" y="120279"/>
                  </a:cubicBezTo>
                  <a:lnTo>
                    <a:pt x="1149073" y="120279"/>
                  </a:lnTo>
                  <a:cubicBezTo>
                    <a:pt x="1149073" y="152179"/>
                    <a:pt x="1136401" y="182772"/>
                    <a:pt x="1113845" y="205329"/>
                  </a:cubicBezTo>
                  <a:cubicBezTo>
                    <a:pt x="1091288" y="227886"/>
                    <a:pt x="1060695" y="240558"/>
                    <a:pt x="1028795" y="240558"/>
                  </a:cubicBezTo>
                  <a:lnTo>
                    <a:pt x="120279" y="240558"/>
                  </a:lnTo>
                  <a:cubicBezTo>
                    <a:pt x="53851" y="240558"/>
                    <a:pt x="0" y="186707"/>
                    <a:pt x="0" y="120279"/>
                  </a:cubicBezTo>
                  <a:lnTo>
                    <a:pt x="0" y="120279"/>
                  </a:lnTo>
                  <a:cubicBezTo>
                    <a:pt x="0" y="53851"/>
                    <a:pt x="53851" y="0"/>
                    <a:pt x="120279" y="0"/>
                  </a:cubicBezTo>
                  <a:close/>
                </a:path>
              </a:pathLst>
            </a:custGeom>
            <a:solidFill>
              <a:srgbClr val="0118D8"/>
            </a:solidFill>
          </p:spPr>
        </p:sp>
        <p:sp>
          <p:nvSpPr>
            <p:cNvPr id="19" name="TextBox 19"/>
            <p:cNvSpPr txBox="1"/>
            <p:nvPr/>
          </p:nvSpPr>
          <p:spPr>
            <a:xfrm>
              <a:off x="0" y="-38100"/>
              <a:ext cx="1149074" cy="278658"/>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9839325" y="4686816"/>
            <a:ext cx="4362888" cy="913368"/>
            <a:chOff x="0" y="0"/>
            <a:chExt cx="1149074" cy="240558"/>
          </a:xfrm>
        </p:grpSpPr>
        <p:sp>
          <p:nvSpPr>
            <p:cNvPr id="21" name="Freeform 21"/>
            <p:cNvSpPr/>
            <p:nvPr/>
          </p:nvSpPr>
          <p:spPr>
            <a:xfrm>
              <a:off x="0" y="0"/>
              <a:ext cx="1149073" cy="240558"/>
            </a:xfrm>
            <a:custGeom>
              <a:avLst/>
              <a:gdLst/>
              <a:ahLst/>
              <a:cxnLst/>
              <a:rect l="l" t="t" r="r" b="b"/>
              <a:pathLst>
                <a:path w="1149073" h="240558">
                  <a:moveTo>
                    <a:pt x="120279" y="0"/>
                  </a:moveTo>
                  <a:lnTo>
                    <a:pt x="1028795" y="0"/>
                  </a:lnTo>
                  <a:cubicBezTo>
                    <a:pt x="1095223" y="0"/>
                    <a:pt x="1149073" y="53851"/>
                    <a:pt x="1149073" y="120279"/>
                  </a:cubicBezTo>
                  <a:lnTo>
                    <a:pt x="1149073" y="120279"/>
                  </a:lnTo>
                  <a:cubicBezTo>
                    <a:pt x="1149073" y="152179"/>
                    <a:pt x="1136401" y="182772"/>
                    <a:pt x="1113845" y="205329"/>
                  </a:cubicBezTo>
                  <a:cubicBezTo>
                    <a:pt x="1091288" y="227886"/>
                    <a:pt x="1060695" y="240558"/>
                    <a:pt x="1028795" y="240558"/>
                  </a:cubicBezTo>
                  <a:lnTo>
                    <a:pt x="120279" y="240558"/>
                  </a:lnTo>
                  <a:cubicBezTo>
                    <a:pt x="53851" y="240558"/>
                    <a:pt x="0" y="186707"/>
                    <a:pt x="0" y="120279"/>
                  </a:cubicBezTo>
                  <a:lnTo>
                    <a:pt x="0" y="120279"/>
                  </a:lnTo>
                  <a:cubicBezTo>
                    <a:pt x="0" y="53851"/>
                    <a:pt x="53851" y="0"/>
                    <a:pt x="120279" y="0"/>
                  </a:cubicBezTo>
                  <a:close/>
                </a:path>
              </a:pathLst>
            </a:custGeom>
            <a:solidFill>
              <a:srgbClr val="0118D8"/>
            </a:solidFill>
          </p:spPr>
        </p:sp>
        <p:sp>
          <p:nvSpPr>
            <p:cNvPr id="22" name="TextBox 22"/>
            <p:cNvSpPr txBox="1"/>
            <p:nvPr/>
          </p:nvSpPr>
          <p:spPr>
            <a:xfrm>
              <a:off x="0" y="-38100"/>
              <a:ext cx="1149074" cy="278658"/>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4586472" y="4925149"/>
            <a:ext cx="3361518" cy="465277"/>
          </a:xfrm>
          <a:prstGeom prst="rect">
            <a:avLst/>
          </a:prstGeom>
        </p:spPr>
        <p:txBody>
          <a:bodyPr lIns="0" tIns="0" rIns="0" bIns="0" rtlCol="0" anchor="t">
            <a:spAutoFit/>
          </a:bodyPr>
          <a:lstStyle/>
          <a:p>
            <a:pPr algn="ctr">
              <a:lnSpc>
                <a:spcPts val="3607"/>
              </a:lnSpc>
            </a:pPr>
            <a:r>
              <a:rPr lang="en-US" sz="3279" b="1" spc="-134">
                <a:solidFill>
                  <a:srgbClr val="FFFFFF"/>
                </a:solidFill>
                <a:latin typeface="Nunito Bold"/>
                <a:ea typeface="Nunito Bold"/>
                <a:cs typeface="Nunito Bold"/>
                <a:sym typeface="Nunito Bold"/>
              </a:rPr>
              <a:t>Auditor Internal</a:t>
            </a:r>
          </a:p>
        </p:txBody>
      </p:sp>
      <p:sp>
        <p:nvSpPr>
          <p:cNvPr id="24" name="TextBox 24"/>
          <p:cNvSpPr txBox="1"/>
          <p:nvPr/>
        </p:nvSpPr>
        <p:spPr>
          <a:xfrm>
            <a:off x="9933217" y="4816217"/>
            <a:ext cx="4175105" cy="698242"/>
          </a:xfrm>
          <a:prstGeom prst="rect">
            <a:avLst/>
          </a:prstGeom>
        </p:spPr>
        <p:txBody>
          <a:bodyPr lIns="0" tIns="0" rIns="0" bIns="0" rtlCol="0" anchor="t">
            <a:spAutoFit/>
          </a:bodyPr>
          <a:lstStyle/>
          <a:p>
            <a:pPr algn="ctr">
              <a:lnSpc>
                <a:spcPts val="2727"/>
              </a:lnSpc>
            </a:pPr>
            <a:r>
              <a:rPr lang="en-US" sz="2479" b="1" spc="-101">
                <a:solidFill>
                  <a:srgbClr val="FFFFFF"/>
                </a:solidFill>
                <a:latin typeface="Nunito Bold"/>
                <a:ea typeface="Nunito Bold"/>
                <a:cs typeface="Nunito Bold"/>
                <a:sym typeface="Nunito Bold"/>
              </a:rPr>
              <a:t>Auditor Eksternal / Independen</a:t>
            </a:r>
          </a:p>
        </p:txBody>
      </p:sp>
      <p:sp>
        <p:nvSpPr>
          <p:cNvPr id="25" name="TextBox 25"/>
          <p:cNvSpPr txBox="1"/>
          <p:nvPr/>
        </p:nvSpPr>
        <p:spPr>
          <a:xfrm>
            <a:off x="3682059" y="5963423"/>
            <a:ext cx="5170344" cy="2845799"/>
          </a:xfrm>
          <a:prstGeom prst="rect">
            <a:avLst/>
          </a:prstGeom>
        </p:spPr>
        <p:txBody>
          <a:bodyPr lIns="0" tIns="0" rIns="0" bIns="0" rtlCol="0" anchor="t">
            <a:spAutoFit/>
          </a:bodyPr>
          <a:lstStyle/>
          <a:p>
            <a:pPr algn="just">
              <a:lnSpc>
                <a:spcPts val="3269"/>
              </a:lnSpc>
            </a:pPr>
            <a:r>
              <a:rPr lang="en-US" sz="2335" spc="-46">
                <a:solidFill>
                  <a:srgbClr val="000000"/>
                </a:solidFill>
                <a:latin typeface="Nunito"/>
                <a:ea typeface="Nunito"/>
                <a:cs typeface="Nunito"/>
                <a:sym typeface="Nunito"/>
              </a:rPr>
              <a:t>Menurut Mulyadi (2010:29), audit intern adalah auditor yang bekerja dalam perusahaan (perusahaan negara maupun perusahaan swasta) yang tugas pokoknya adalah menentukan apakah kebijakan dan prosedur yang ditetapkan oleh manajemen</a:t>
            </a:r>
          </a:p>
        </p:txBody>
      </p:sp>
      <p:sp>
        <p:nvSpPr>
          <p:cNvPr id="26" name="TextBox 26"/>
          <p:cNvSpPr txBox="1"/>
          <p:nvPr/>
        </p:nvSpPr>
        <p:spPr>
          <a:xfrm>
            <a:off x="9435597" y="5963423"/>
            <a:ext cx="5170344" cy="3255374"/>
          </a:xfrm>
          <a:prstGeom prst="rect">
            <a:avLst/>
          </a:prstGeom>
        </p:spPr>
        <p:txBody>
          <a:bodyPr lIns="0" tIns="0" rIns="0" bIns="0" rtlCol="0" anchor="t">
            <a:spAutoFit/>
          </a:bodyPr>
          <a:lstStyle/>
          <a:p>
            <a:pPr algn="just">
              <a:lnSpc>
                <a:spcPts val="3269"/>
              </a:lnSpc>
            </a:pPr>
            <a:r>
              <a:rPr lang="en-US" sz="2335" spc="-46">
                <a:solidFill>
                  <a:srgbClr val="000000"/>
                </a:solidFill>
                <a:latin typeface="Nunito"/>
                <a:ea typeface="Nunito"/>
                <a:cs typeface="Nunito"/>
                <a:sym typeface="Nunito"/>
              </a:rPr>
              <a:t>Seorang akuntan publik yang bekerja di luar struktur organisasi kliennya untuk memberikan opini atas laporan keuangan. Mereka memberikan jasa kepada masyarakat umum dan menjaga independensi agar tidak dipengaruhi pihak lain.</a:t>
            </a:r>
          </a:p>
          <a:p>
            <a:pPr algn="just">
              <a:lnSpc>
                <a:spcPts val="3269"/>
              </a:lnSpc>
            </a:pPr>
            <a:endParaRPr lang="en-US" sz="2335" spc="-46">
              <a:solidFill>
                <a:srgbClr val="000000"/>
              </a:solidFill>
              <a:latin typeface="Nunito"/>
              <a:ea typeface="Nunito"/>
              <a:cs typeface="Nunito"/>
              <a:sym typeface="Nunito"/>
            </a:endParaRPr>
          </a:p>
        </p:txBody>
      </p:sp>
      <p:sp>
        <p:nvSpPr>
          <p:cNvPr id="27" name="Freeform 27"/>
          <p:cNvSpPr/>
          <p:nvPr/>
        </p:nvSpPr>
        <p:spPr>
          <a:xfrm rot="5273403" flipV="1">
            <a:off x="14859657" y="5735811"/>
            <a:ext cx="1014572" cy="322818"/>
          </a:xfrm>
          <a:custGeom>
            <a:avLst/>
            <a:gdLst/>
            <a:ahLst/>
            <a:cxnLst/>
            <a:rect l="l" t="t" r="r" b="b"/>
            <a:pathLst>
              <a:path w="1014572" h="322818">
                <a:moveTo>
                  <a:pt x="0" y="322819"/>
                </a:moveTo>
                <a:lnTo>
                  <a:pt x="1014572" y="322819"/>
                </a:lnTo>
                <a:lnTo>
                  <a:pt x="1014572" y="0"/>
                </a:lnTo>
                <a:lnTo>
                  <a:pt x="0" y="0"/>
                </a:lnTo>
                <a:lnTo>
                  <a:pt x="0" y="322819"/>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28"/>
          <p:cNvSpPr/>
          <p:nvPr/>
        </p:nvSpPr>
        <p:spPr>
          <a:xfrm rot="-5274000" flipH="1" flipV="1">
            <a:off x="2467794" y="5741877"/>
            <a:ext cx="1014572" cy="322818"/>
          </a:xfrm>
          <a:custGeom>
            <a:avLst/>
            <a:gdLst/>
            <a:ahLst/>
            <a:cxnLst/>
            <a:rect l="l" t="t" r="r" b="b"/>
            <a:pathLst>
              <a:path w="1014572" h="322818">
                <a:moveTo>
                  <a:pt x="1014572" y="322818"/>
                </a:moveTo>
                <a:lnTo>
                  <a:pt x="0" y="322818"/>
                </a:lnTo>
                <a:lnTo>
                  <a:pt x="0" y="0"/>
                </a:lnTo>
                <a:lnTo>
                  <a:pt x="1014572" y="0"/>
                </a:lnTo>
                <a:lnTo>
                  <a:pt x="1014572" y="322818"/>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9" name="Group 6"/>
          <p:cNvGrpSpPr/>
          <p:nvPr/>
        </p:nvGrpSpPr>
        <p:grpSpPr>
          <a:xfrm>
            <a:off x="1938890" y="1437713"/>
            <a:ext cx="14566120" cy="939867"/>
            <a:chOff x="0" y="0"/>
            <a:chExt cx="4031115" cy="325377"/>
          </a:xfrm>
        </p:grpSpPr>
        <p:sp>
          <p:nvSpPr>
            <p:cNvPr id="30" name="Freeform 7"/>
            <p:cNvSpPr/>
            <p:nvPr/>
          </p:nvSpPr>
          <p:spPr>
            <a:xfrm>
              <a:off x="0" y="0"/>
              <a:ext cx="4031115" cy="325377"/>
            </a:xfrm>
            <a:custGeom>
              <a:avLst/>
              <a:gdLst/>
              <a:ahLst/>
              <a:cxnLst/>
              <a:rect l="l" t="t" r="r" b="b"/>
              <a:pathLst>
                <a:path w="4031115" h="325377">
                  <a:moveTo>
                    <a:pt x="50582" y="0"/>
                  </a:moveTo>
                  <a:lnTo>
                    <a:pt x="3980533" y="0"/>
                  </a:lnTo>
                  <a:cubicBezTo>
                    <a:pt x="4008469" y="0"/>
                    <a:pt x="4031115" y="22646"/>
                    <a:pt x="4031115" y="50582"/>
                  </a:cubicBezTo>
                  <a:lnTo>
                    <a:pt x="4031115" y="274795"/>
                  </a:lnTo>
                  <a:cubicBezTo>
                    <a:pt x="4031115" y="302731"/>
                    <a:pt x="4008469" y="325377"/>
                    <a:pt x="3980533" y="325377"/>
                  </a:cubicBezTo>
                  <a:lnTo>
                    <a:pt x="50582" y="325377"/>
                  </a:lnTo>
                  <a:cubicBezTo>
                    <a:pt x="37167" y="325377"/>
                    <a:pt x="24301" y="320048"/>
                    <a:pt x="14815" y="310562"/>
                  </a:cubicBezTo>
                  <a:cubicBezTo>
                    <a:pt x="5329" y="301076"/>
                    <a:pt x="0" y="288210"/>
                    <a:pt x="0" y="274795"/>
                  </a:cubicBezTo>
                  <a:lnTo>
                    <a:pt x="0" y="50582"/>
                  </a:lnTo>
                  <a:cubicBezTo>
                    <a:pt x="0" y="22646"/>
                    <a:pt x="22646" y="0"/>
                    <a:pt x="50582" y="0"/>
                  </a:cubicBezTo>
                  <a:close/>
                </a:path>
              </a:pathLst>
            </a:custGeom>
            <a:solidFill>
              <a:srgbClr val="0118D8"/>
            </a:solidFill>
          </p:spPr>
        </p:sp>
        <p:sp>
          <p:nvSpPr>
            <p:cNvPr id="31" name="TextBox 8"/>
            <p:cNvSpPr txBox="1"/>
            <p:nvPr/>
          </p:nvSpPr>
          <p:spPr>
            <a:xfrm>
              <a:off x="0" y="-38100"/>
              <a:ext cx="4031115" cy="363477"/>
            </a:xfrm>
            <a:prstGeom prst="rect">
              <a:avLst/>
            </a:prstGeom>
          </p:spPr>
          <p:txBody>
            <a:bodyPr lIns="50800" tIns="50800" rIns="50800" bIns="50800" rtlCol="0" anchor="ctr"/>
            <a:lstStyle/>
            <a:p>
              <a:pPr algn="ctr">
                <a:lnSpc>
                  <a:spcPts val="2659"/>
                </a:lnSpc>
              </a:pPr>
              <a:endParaRPr/>
            </a:p>
          </p:txBody>
        </p:sp>
      </p:grpSp>
      <p:sp>
        <p:nvSpPr>
          <p:cNvPr id="32" name="Freeform 12"/>
          <p:cNvSpPr/>
          <p:nvPr/>
        </p:nvSpPr>
        <p:spPr>
          <a:xfrm>
            <a:off x="2479403" y="1546931"/>
            <a:ext cx="831420" cy="565631"/>
          </a:xfrm>
          <a:custGeom>
            <a:avLst/>
            <a:gdLst/>
            <a:ahLst/>
            <a:cxnLst/>
            <a:rect l="l" t="t" r="r" b="b"/>
            <a:pathLst>
              <a:path w="873631" h="625837">
                <a:moveTo>
                  <a:pt x="0" y="0"/>
                </a:moveTo>
                <a:lnTo>
                  <a:pt x="873631" y="0"/>
                </a:lnTo>
                <a:lnTo>
                  <a:pt x="873631" y="625838"/>
                </a:lnTo>
                <a:lnTo>
                  <a:pt x="0" y="625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3" name="TextBox 13"/>
          <p:cNvSpPr txBox="1"/>
          <p:nvPr/>
        </p:nvSpPr>
        <p:spPr>
          <a:xfrm>
            <a:off x="3602680" y="1691051"/>
            <a:ext cx="2911404" cy="346249"/>
          </a:xfrm>
          <a:prstGeom prst="rect">
            <a:avLst/>
          </a:prstGeom>
        </p:spPr>
        <p:txBody>
          <a:bodyPr wrap="square" lIns="0" tIns="0" rIns="0" bIns="0" rtlCol="0" anchor="t">
            <a:spAutoFit/>
          </a:bodyPr>
          <a:lstStyle/>
          <a:p>
            <a:pPr algn="l">
              <a:lnSpc>
                <a:spcPts val="2735"/>
              </a:lnSpc>
            </a:pPr>
            <a:r>
              <a:rPr lang="en-US" sz="2486" b="1" spc="-101">
                <a:solidFill>
                  <a:srgbClr val="FFFFFF"/>
                </a:solidFill>
                <a:latin typeface="Nunito Bold"/>
                <a:ea typeface="Nunito Bold"/>
                <a:cs typeface="Nunito Bold"/>
                <a:sym typeface="Nunito Bold"/>
              </a:rPr>
              <a:t>Universitas Jayabaya</a:t>
            </a:r>
          </a:p>
        </p:txBody>
      </p:sp>
      <p:sp>
        <p:nvSpPr>
          <p:cNvPr id="34" name="TextBox 14"/>
          <p:cNvSpPr txBox="1"/>
          <p:nvPr/>
        </p:nvSpPr>
        <p:spPr>
          <a:xfrm>
            <a:off x="13161845" y="1630879"/>
            <a:ext cx="2911404" cy="355290"/>
          </a:xfrm>
          <a:prstGeom prst="rect">
            <a:avLst/>
          </a:prstGeom>
        </p:spPr>
        <p:txBody>
          <a:bodyPr wrap="square" lIns="0" tIns="0" rIns="0" bIns="0" rtlCol="0" anchor="t">
            <a:spAutoFit/>
          </a:bodyPr>
          <a:lstStyle/>
          <a:p>
            <a:pPr algn="r">
              <a:lnSpc>
                <a:spcPts val="2735"/>
              </a:lnSpc>
            </a:pPr>
            <a:r>
              <a:rPr lang="en-US" sz="2486" b="1" spc="-101">
                <a:solidFill>
                  <a:srgbClr val="FFFFFF"/>
                </a:solidFill>
                <a:latin typeface="Nunito Bold"/>
                <a:ea typeface="Nunito Bold"/>
                <a:cs typeface="Nunito Bold"/>
                <a:sym typeface="Nunito Bold"/>
              </a:rPr>
              <a:t>Halaman 0</a:t>
            </a:r>
            <a:r>
              <a:rPr lang="id-ID" sz="2486" b="1" spc="-101">
                <a:solidFill>
                  <a:srgbClr val="FFFFFF"/>
                </a:solidFill>
                <a:latin typeface="Nunito Bold"/>
                <a:ea typeface="Nunito Bold"/>
                <a:cs typeface="Nunito Bold"/>
                <a:sym typeface="Nunito Bold"/>
              </a:rPr>
              <a:t>4</a:t>
            </a:r>
            <a:endParaRPr lang="en-US" sz="2486" b="1" spc="-101">
              <a:solidFill>
                <a:srgbClr val="FFFFFF"/>
              </a:solidFill>
              <a:latin typeface="Nunito Bold"/>
              <a:ea typeface="Nunito Bold"/>
              <a:cs typeface="Nunito Bold"/>
              <a:sym typeface="Nunito Bold"/>
            </a:endParaRPr>
          </a:p>
        </p:txBody>
      </p:sp>
      <p:sp>
        <p:nvSpPr>
          <p:cNvPr id="35" name="AutoShape 15"/>
          <p:cNvSpPr/>
          <p:nvPr/>
        </p:nvSpPr>
        <p:spPr>
          <a:xfrm flipV="1">
            <a:off x="7166996" y="1859850"/>
            <a:ext cx="6531977" cy="0"/>
          </a:xfrm>
          <a:prstGeom prst="line">
            <a:avLst/>
          </a:prstGeom>
          <a:ln w="38100" cap="flat">
            <a:solidFill>
              <a:srgbClr val="FFFFFF"/>
            </a:solidFill>
            <a:prstDash val="solid"/>
            <a:headEnd type="none" w="sm" len="sm"/>
            <a:tailEnd type="none" w="sm"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1426" t="-137317" r="-13205" b="-64737"/>
            </a:stretch>
          </a:blipFill>
        </p:spPr>
      </p:sp>
      <p:grpSp>
        <p:nvGrpSpPr>
          <p:cNvPr id="3" name="Group 3"/>
          <p:cNvGrpSpPr/>
          <p:nvPr/>
        </p:nvGrpSpPr>
        <p:grpSpPr>
          <a:xfrm>
            <a:off x="769382" y="770455"/>
            <a:ext cx="16749235" cy="10253531"/>
            <a:chOff x="0" y="0"/>
            <a:chExt cx="4411321" cy="2700518"/>
          </a:xfrm>
        </p:grpSpPr>
        <p:sp>
          <p:nvSpPr>
            <p:cNvPr id="4" name="Freeform 4"/>
            <p:cNvSpPr/>
            <p:nvPr/>
          </p:nvSpPr>
          <p:spPr>
            <a:xfrm>
              <a:off x="0" y="0"/>
              <a:ext cx="4411321" cy="2700518"/>
            </a:xfrm>
            <a:custGeom>
              <a:avLst/>
              <a:gdLst/>
              <a:ahLst/>
              <a:cxnLst/>
              <a:rect l="l" t="t" r="r" b="b"/>
              <a:pathLst>
                <a:path w="4411321" h="2700518">
                  <a:moveTo>
                    <a:pt x="20800" y="0"/>
                  </a:moveTo>
                  <a:lnTo>
                    <a:pt x="4390521" y="0"/>
                  </a:lnTo>
                  <a:cubicBezTo>
                    <a:pt x="4402009" y="0"/>
                    <a:pt x="4411321" y="9313"/>
                    <a:pt x="4411321" y="20800"/>
                  </a:cubicBezTo>
                  <a:lnTo>
                    <a:pt x="4411321" y="2679718"/>
                  </a:lnTo>
                  <a:cubicBezTo>
                    <a:pt x="4411321" y="2691206"/>
                    <a:pt x="4402009" y="2700518"/>
                    <a:pt x="4390521" y="2700518"/>
                  </a:cubicBezTo>
                  <a:lnTo>
                    <a:pt x="20800" y="2700518"/>
                  </a:lnTo>
                  <a:cubicBezTo>
                    <a:pt x="9313" y="2700518"/>
                    <a:pt x="0" y="2691206"/>
                    <a:pt x="0" y="2679718"/>
                  </a:cubicBezTo>
                  <a:lnTo>
                    <a:pt x="0" y="20800"/>
                  </a:lnTo>
                  <a:cubicBezTo>
                    <a:pt x="0" y="9313"/>
                    <a:pt x="9313" y="0"/>
                    <a:pt x="20800" y="0"/>
                  </a:cubicBezTo>
                  <a:close/>
                </a:path>
              </a:pathLst>
            </a:custGeom>
            <a:solidFill>
              <a:srgbClr val="000000">
                <a:alpha val="0"/>
              </a:srgbClr>
            </a:solidFill>
            <a:ln w="38100" cap="rnd">
              <a:solidFill>
                <a:srgbClr val="0118D8"/>
              </a:solidFill>
              <a:prstDash val="solid"/>
              <a:round/>
            </a:ln>
          </p:spPr>
        </p:sp>
        <p:sp>
          <p:nvSpPr>
            <p:cNvPr id="5" name="TextBox 5"/>
            <p:cNvSpPr txBox="1"/>
            <p:nvPr/>
          </p:nvSpPr>
          <p:spPr>
            <a:xfrm>
              <a:off x="0" y="-38100"/>
              <a:ext cx="4411321" cy="2738618"/>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91180" y="4196455"/>
            <a:ext cx="15305640" cy="7031324"/>
            <a:chOff x="0" y="0"/>
            <a:chExt cx="4031115" cy="1851871"/>
          </a:xfrm>
        </p:grpSpPr>
        <p:sp>
          <p:nvSpPr>
            <p:cNvPr id="10" name="Freeform 10"/>
            <p:cNvSpPr/>
            <p:nvPr/>
          </p:nvSpPr>
          <p:spPr>
            <a:xfrm>
              <a:off x="0" y="0"/>
              <a:ext cx="4031115" cy="1851871"/>
            </a:xfrm>
            <a:custGeom>
              <a:avLst/>
              <a:gdLst/>
              <a:ahLst/>
              <a:cxnLst/>
              <a:rect l="l" t="t" r="r" b="b"/>
              <a:pathLst>
                <a:path w="4031115" h="1851871">
                  <a:moveTo>
                    <a:pt x="31867" y="0"/>
                  </a:moveTo>
                  <a:lnTo>
                    <a:pt x="3999249" y="0"/>
                  </a:lnTo>
                  <a:cubicBezTo>
                    <a:pt x="4007700" y="0"/>
                    <a:pt x="4015806" y="3357"/>
                    <a:pt x="4021782" y="9334"/>
                  </a:cubicBezTo>
                  <a:cubicBezTo>
                    <a:pt x="4027758" y="15310"/>
                    <a:pt x="4031115" y="23415"/>
                    <a:pt x="4031115" y="31867"/>
                  </a:cubicBezTo>
                  <a:lnTo>
                    <a:pt x="4031115" y="1820005"/>
                  </a:lnTo>
                  <a:cubicBezTo>
                    <a:pt x="4031115" y="1828456"/>
                    <a:pt x="4027758" y="1836562"/>
                    <a:pt x="4021782" y="1842538"/>
                  </a:cubicBezTo>
                  <a:cubicBezTo>
                    <a:pt x="4015806" y="1848514"/>
                    <a:pt x="4007700" y="1851871"/>
                    <a:pt x="3999249" y="1851871"/>
                  </a:cubicBezTo>
                  <a:lnTo>
                    <a:pt x="31867" y="1851871"/>
                  </a:lnTo>
                  <a:cubicBezTo>
                    <a:pt x="23415" y="1851871"/>
                    <a:pt x="15310" y="1848514"/>
                    <a:pt x="9334" y="1842538"/>
                  </a:cubicBezTo>
                  <a:cubicBezTo>
                    <a:pt x="3357" y="1836562"/>
                    <a:pt x="0" y="1828456"/>
                    <a:pt x="0" y="1820005"/>
                  </a:cubicBezTo>
                  <a:lnTo>
                    <a:pt x="0" y="31867"/>
                  </a:lnTo>
                  <a:cubicBezTo>
                    <a:pt x="0" y="23415"/>
                    <a:pt x="3357" y="15310"/>
                    <a:pt x="9334" y="9334"/>
                  </a:cubicBezTo>
                  <a:cubicBezTo>
                    <a:pt x="15310" y="3357"/>
                    <a:pt x="23415" y="0"/>
                    <a:pt x="31867" y="0"/>
                  </a:cubicBezTo>
                  <a:close/>
                </a:path>
              </a:pathLst>
            </a:custGeom>
            <a:solidFill>
              <a:srgbClr val="FFFFFF"/>
            </a:solidFill>
            <a:ln w="38100" cap="rnd">
              <a:solidFill>
                <a:srgbClr val="0118D8"/>
              </a:solidFill>
              <a:prstDash val="solid"/>
              <a:round/>
            </a:ln>
          </p:spPr>
        </p:sp>
        <p:sp>
          <p:nvSpPr>
            <p:cNvPr id="11" name="TextBox 11"/>
            <p:cNvSpPr txBox="1"/>
            <p:nvPr/>
          </p:nvSpPr>
          <p:spPr>
            <a:xfrm>
              <a:off x="0" y="-38100"/>
              <a:ext cx="4031115" cy="1889971"/>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814149" y="3352176"/>
            <a:ext cx="14659702" cy="844278"/>
          </a:xfrm>
          <a:prstGeom prst="rect">
            <a:avLst/>
          </a:prstGeom>
        </p:spPr>
        <p:txBody>
          <a:bodyPr lIns="0" tIns="0" rIns="0" bIns="0" rtlCol="0" anchor="t">
            <a:spAutoFit/>
          </a:bodyPr>
          <a:lstStyle/>
          <a:p>
            <a:pPr algn="ctr">
              <a:lnSpc>
                <a:spcPts val="6061"/>
              </a:lnSpc>
            </a:pPr>
            <a:r>
              <a:rPr lang="en-US" sz="7216" b="1">
                <a:solidFill>
                  <a:srgbClr val="000000"/>
                </a:solidFill>
                <a:latin typeface="Atkinson Hyperlegible Bold"/>
                <a:ea typeface="Atkinson Hyperlegible Bold"/>
                <a:cs typeface="Atkinson Hyperlegible Bold"/>
                <a:sym typeface="Atkinson Hyperlegible Bold"/>
              </a:rPr>
              <a:t>Jenis-Jenis Auditor</a:t>
            </a:r>
          </a:p>
        </p:txBody>
      </p:sp>
      <p:grpSp>
        <p:nvGrpSpPr>
          <p:cNvPr id="17" name="Group 17"/>
          <p:cNvGrpSpPr/>
          <p:nvPr/>
        </p:nvGrpSpPr>
        <p:grpSpPr>
          <a:xfrm>
            <a:off x="4085787" y="4686816"/>
            <a:ext cx="4362888" cy="913368"/>
            <a:chOff x="0" y="0"/>
            <a:chExt cx="1149074" cy="240558"/>
          </a:xfrm>
        </p:grpSpPr>
        <p:sp>
          <p:nvSpPr>
            <p:cNvPr id="18" name="Freeform 18"/>
            <p:cNvSpPr/>
            <p:nvPr/>
          </p:nvSpPr>
          <p:spPr>
            <a:xfrm>
              <a:off x="0" y="0"/>
              <a:ext cx="1149073" cy="240558"/>
            </a:xfrm>
            <a:custGeom>
              <a:avLst/>
              <a:gdLst/>
              <a:ahLst/>
              <a:cxnLst/>
              <a:rect l="l" t="t" r="r" b="b"/>
              <a:pathLst>
                <a:path w="1149073" h="240558">
                  <a:moveTo>
                    <a:pt x="120279" y="0"/>
                  </a:moveTo>
                  <a:lnTo>
                    <a:pt x="1028795" y="0"/>
                  </a:lnTo>
                  <a:cubicBezTo>
                    <a:pt x="1095223" y="0"/>
                    <a:pt x="1149073" y="53851"/>
                    <a:pt x="1149073" y="120279"/>
                  </a:cubicBezTo>
                  <a:lnTo>
                    <a:pt x="1149073" y="120279"/>
                  </a:lnTo>
                  <a:cubicBezTo>
                    <a:pt x="1149073" y="152179"/>
                    <a:pt x="1136401" y="182772"/>
                    <a:pt x="1113845" y="205329"/>
                  </a:cubicBezTo>
                  <a:cubicBezTo>
                    <a:pt x="1091288" y="227886"/>
                    <a:pt x="1060695" y="240558"/>
                    <a:pt x="1028795" y="240558"/>
                  </a:cubicBezTo>
                  <a:lnTo>
                    <a:pt x="120279" y="240558"/>
                  </a:lnTo>
                  <a:cubicBezTo>
                    <a:pt x="53851" y="240558"/>
                    <a:pt x="0" y="186707"/>
                    <a:pt x="0" y="120279"/>
                  </a:cubicBezTo>
                  <a:lnTo>
                    <a:pt x="0" y="120279"/>
                  </a:lnTo>
                  <a:cubicBezTo>
                    <a:pt x="0" y="53851"/>
                    <a:pt x="53851" y="0"/>
                    <a:pt x="120279" y="0"/>
                  </a:cubicBezTo>
                  <a:close/>
                </a:path>
              </a:pathLst>
            </a:custGeom>
            <a:solidFill>
              <a:srgbClr val="0118D8"/>
            </a:solidFill>
          </p:spPr>
        </p:sp>
        <p:sp>
          <p:nvSpPr>
            <p:cNvPr id="19" name="TextBox 19"/>
            <p:cNvSpPr txBox="1"/>
            <p:nvPr/>
          </p:nvSpPr>
          <p:spPr>
            <a:xfrm>
              <a:off x="0" y="-38100"/>
              <a:ext cx="1149074" cy="278658"/>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9839325" y="4686816"/>
            <a:ext cx="4362888" cy="913368"/>
            <a:chOff x="0" y="0"/>
            <a:chExt cx="1149074" cy="240558"/>
          </a:xfrm>
        </p:grpSpPr>
        <p:sp>
          <p:nvSpPr>
            <p:cNvPr id="21" name="Freeform 21"/>
            <p:cNvSpPr/>
            <p:nvPr/>
          </p:nvSpPr>
          <p:spPr>
            <a:xfrm>
              <a:off x="0" y="0"/>
              <a:ext cx="1149073" cy="240558"/>
            </a:xfrm>
            <a:custGeom>
              <a:avLst/>
              <a:gdLst/>
              <a:ahLst/>
              <a:cxnLst/>
              <a:rect l="l" t="t" r="r" b="b"/>
              <a:pathLst>
                <a:path w="1149073" h="240558">
                  <a:moveTo>
                    <a:pt x="120279" y="0"/>
                  </a:moveTo>
                  <a:lnTo>
                    <a:pt x="1028795" y="0"/>
                  </a:lnTo>
                  <a:cubicBezTo>
                    <a:pt x="1095223" y="0"/>
                    <a:pt x="1149073" y="53851"/>
                    <a:pt x="1149073" y="120279"/>
                  </a:cubicBezTo>
                  <a:lnTo>
                    <a:pt x="1149073" y="120279"/>
                  </a:lnTo>
                  <a:cubicBezTo>
                    <a:pt x="1149073" y="152179"/>
                    <a:pt x="1136401" y="182772"/>
                    <a:pt x="1113845" y="205329"/>
                  </a:cubicBezTo>
                  <a:cubicBezTo>
                    <a:pt x="1091288" y="227886"/>
                    <a:pt x="1060695" y="240558"/>
                    <a:pt x="1028795" y="240558"/>
                  </a:cubicBezTo>
                  <a:lnTo>
                    <a:pt x="120279" y="240558"/>
                  </a:lnTo>
                  <a:cubicBezTo>
                    <a:pt x="53851" y="240558"/>
                    <a:pt x="0" y="186707"/>
                    <a:pt x="0" y="120279"/>
                  </a:cubicBezTo>
                  <a:lnTo>
                    <a:pt x="0" y="120279"/>
                  </a:lnTo>
                  <a:cubicBezTo>
                    <a:pt x="0" y="53851"/>
                    <a:pt x="53851" y="0"/>
                    <a:pt x="120279" y="0"/>
                  </a:cubicBezTo>
                  <a:close/>
                </a:path>
              </a:pathLst>
            </a:custGeom>
            <a:solidFill>
              <a:srgbClr val="0118D8"/>
            </a:solidFill>
          </p:spPr>
        </p:sp>
        <p:sp>
          <p:nvSpPr>
            <p:cNvPr id="22" name="TextBox 22"/>
            <p:cNvSpPr txBox="1"/>
            <p:nvPr/>
          </p:nvSpPr>
          <p:spPr>
            <a:xfrm>
              <a:off x="0" y="-38100"/>
              <a:ext cx="1149074" cy="278658"/>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4586472" y="4925149"/>
            <a:ext cx="3361518" cy="439161"/>
          </a:xfrm>
          <a:prstGeom prst="rect">
            <a:avLst/>
          </a:prstGeom>
        </p:spPr>
        <p:txBody>
          <a:bodyPr lIns="0" tIns="0" rIns="0" bIns="0" rtlCol="0" anchor="t">
            <a:spAutoFit/>
          </a:bodyPr>
          <a:lstStyle/>
          <a:p>
            <a:pPr algn="ctr">
              <a:lnSpc>
                <a:spcPts val="3387"/>
              </a:lnSpc>
            </a:pPr>
            <a:r>
              <a:rPr lang="en-US" sz="3079" b="1" spc="-126">
                <a:solidFill>
                  <a:srgbClr val="FFFFFF"/>
                </a:solidFill>
                <a:latin typeface="Nunito Bold"/>
                <a:ea typeface="Nunito Bold"/>
                <a:cs typeface="Nunito Bold"/>
                <a:sym typeface="Nunito Bold"/>
              </a:rPr>
              <a:t>Auditor Pemerintah</a:t>
            </a:r>
          </a:p>
        </p:txBody>
      </p:sp>
      <p:sp>
        <p:nvSpPr>
          <p:cNvPr id="24" name="TextBox 24"/>
          <p:cNvSpPr txBox="1"/>
          <p:nvPr/>
        </p:nvSpPr>
        <p:spPr>
          <a:xfrm>
            <a:off x="9933217" y="4925149"/>
            <a:ext cx="4175105" cy="439161"/>
          </a:xfrm>
          <a:prstGeom prst="rect">
            <a:avLst/>
          </a:prstGeom>
        </p:spPr>
        <p:txBody>
          <a:bodyPr lIns="0" tIns="0" rIns="0" bIns="0" rtlCol="0" anchor="t">
            <a:spAutoFit/>
          </a:bodyPr>
          <a:lstStyle/>
          <a:p>
            <a:pPr algn="ctr">
              <a:lnSpc>
                <a:spcPts val="3387"/>
              </a:lnSpc>
            </a:pPr>
            <a:r>
              <a:rPr lang="en-US" sz="3079" b="1" spc="-126">
                <a:solidFill>
                  <a:srgbClr val="FFFFFF"/>
                </a:solidFill>
                <a:latin typeface="Nunito Bold"/>
                <a:ea typeface="Nunito Bold"/>
                <a:cs typeface="Nunito Bold"/>
                <a:sym typeface="Nunito Bold"/>
              </a:rPr>
              <a:t>Auditor Forensik</a:t>
            </a:r>
          </a:p>
        </p:txBody>
      </p:sp>
      <p:sp>
        <p:nvSpPr>
          <p:cNvPr id="25" name="TextBox 25"/>
          <p:cNvSpPr txBox="1"/>
          <p:nvPr/>
        </p:nvSpPr>
        <p:spPr>
          <a:xfrm>
            <a:off x="3682059" y="5963423"/>
            <a:ext cx="5170344" cy="2845799"/>
          </a:xfrm>
          <a:prstGeom prst="rect">
            <a:avLst/>
          </a:prstGeom>
        </p:spPr>
        <p:txBody>
          <a:bodyPr lIns="0" tIns="0" rIns="0" bIns="0" rtlCol="0" anchor="t">
            <a:spAutoFit/>
          </a:bodyPr>
          <a:lstStyle/>
          <a:p>
            <a:pPr algn="just">
              <a:lnSpc>
                <a:spcPts val="3269"/>
              </a:lnSpc>
            </a:pPr>
            <a:r>
              <a:rPr lang="en-US" sz="2335" spc="-46">
                <a:solidFill>
                  <a:srgbClr val="000000"/>
                </a:solidFill>
                <a:latin typeface="Nunito"/>
                <a:ea typeface="Nunito"/>
                <a:cs typeface="Nunito"/>
                <a:sym typeface="Nunito"/>
              </a:rPr>
              <a:t>Auditor yang bekerja untuk lembaga pemerintah, seperti BPK (Badan Pemeriksa Keuangan) atau BPKP (Badan Pengawasan Keuangan dan Pembangunan). Tugasnya adalah mengaudit keuangan dan operasional instansi pemerintah.</a:t>
            </a:r>
          </a:p>
        </p:txBody>
      </p:sp>
      <p:sp>
        <p:nvSpPr>
          <p:cNvPr id="26" name="TextBox 26"/>
          <p:cNvSpPr txBox="1"/>
          <p:nvPr/>
        </p:nvSpPr>
        <p:spPr>
          <a:xfrm>
            <a:off x="9435597" y="5963423"/>
            <a:ext cx="5170344" cy="2845799"/>
          </a:xfrm>
          <a:prstGeom prst="rect">
            <a:avLst/>
          </a:prstGeom>
        </p:spPr>
        <p:txBody>
          <a:bodyPr lIns="0" tIns="0" rIns="0" bIns="0" rtlCol="0" anchor="t">
            <a:spAutoFit/>
          </a:bodyPr>
          <a:lstStyle/>
          <a:p>
            <a:pPr algn="just">
              <a:lnSpc>
                <a:spcPts val="3269"/>
              </a:lnSpc>
            </a:pPr>
            <a:r>
              <a:rPr lang="en-US" sz="2335" spc="-46">
                <a:solidFill>
                  <a:srgbClr val="000000"/>
                </a:solidFill>
                <a:latin typeface="Nunito"/>
                <a:ea typeface="Nunito"/>
                <a:cs typeface="Nunito"/>
                <a:sym typeface="Nunito"/>
              </a:rPr>
              <a:t>Auditor yang mengkhususkan diri dalam penyelidikan kejahatan keuangan. Mereka biasanya bekerja untuk mengungkap kasus seperti penggelapan uang atau pencucian uang dengan memeriksa dokumen-dokumen terkait tindakan kriminal keuangan</a:t>
            </a:r>
          </a:p>
        </p:txBody>
      </p:sp>
      <p:sp>
        <p:nvSpPr>
          <p:cNvPr id="27" name="Freeform 27"/>
          <p:cNvSpPr/>
          <p:nvPr/>
        </p:nvSpPr>
        <p:spPr>
          <a:xfrm rot="5273403" flipV="1">
            <a:off x="14859657" y="5612206"/>
            <a:ext cx="1014572" cy="322818"/>
          </a:xfrm>
          <a:custGeom>
            <a:avLst/>
            <a:gdLst/>
            <a:ahLst/>
            <a:cxnLst/>
            <a:rect l="l" t="t" r="r" b="b"/>
            <a:pathLst>
              <a:path w="1014572" h="322818">
                <a:moveTo>
                  <a:pt x="0" y="322819"/>
                </a:moveTo>
                <a:lnTo>
                  <a:pt x="1014572" y="322819"/>
                </a:lnTo>
                <a:lnTo>
                  <a:pt x="1014572" y="0"/>
                </a:lnTo>
                <a:lnTo>
                  <a:pt x="0" y="0"/>
                </a:lnTo>
                <a:lnTo>
                  <a:pt x="0" y="322819"/>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28"/>
          <p:cNvSpPr/>
          <p:nvPr/>
        </p:nvSpPr>
        <p:spPr>
          <a:xfrm rot="-5274000" flipH="1" flipV="1">
            <a:off x="2467794" y="5741877"/>
            <a:ext cx="1014572" cy="322818"/>
          </a:xfrm>
          <a:custGeom>
            <a:avLst/>
            <a:gdLst/>
            <a:ahLst/>
            <a:cxnLst/>
            <a:rect l="l" t="t" r="r" b="b"/>
            <a:pathLst>
              <a:path w="1014572" h="322818">
                <a:moveTo>
                  <a:pt x="1014572" y="322818"/>
                </a:moveTo>
                <a:lnTo>
                  <a:pt x="0" y="322818"/>
                </a:lnTo>
                <a:lnTo>
                  <a:pt x="0" y="0"/>
                </a:lnTo>
                <a:lnTo>
                  <a:pt x="1014572" y="0"/>
                </a:lnTo>
                <a:lnTo>
                  <a:pt x="1014572" y="322818"/>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9" name="Group 6"/>
          <p:cNvGrpSpPr/>
          <p:nvPr/>
        </p:nvGrpSpPr>
        <p:grpSpPr>
          <a:xfrm>
            <a:off x="1938890" y="1437713"/>
            <a:ext cx="14566120" cy="939867"/>
            <a:chOff x="0" y="0"/>
            <a:chExt cx="4031115" cy="325377"/>
          </a:xfrm>
        </p:grpSpPr>
        <p:sp>
          <p:nvSpPr>
            <p:cNvPr id="30" name="Freeform 7"/>
            <p:cNvSpPr/>
            <p:nvPr/>
          </p:nvSpPr>
          <p:spPr>
            <a:xfrm>
              <a:off x="0" y="0"/>
              <a:ext cx="4031115" cy="325377"/>
            </a:xfrm>
            <a:custGeom>
              <a:avLst/>
              <a:gdLst/>
              <a:ahLst/>
              <a:cxnLst/>
              <a:rect l="l" t="t" r="r" b="b"/>
              <a:pathLst>
                <a:path w="4031115" h="325377">
                  <a:moveTo>
                    <a:pt x="50582" y="0"/>
                  </a:moveTo>
                  <a:lnTo>
                    <a:pt x="3980533" y="0"/>
                  </a:lnTo>
                  <a:cubicBezTo>
                    <a:pt x="4008469" y="0"/>
                    <a:pt x="4031115" y="22646"/>
                    <a:pt x="4031115" y="50582"/>
                  </a:cubicBezTo>
                  <a:lnTo>
                    <a:pt x="4031115" y="274795"/>
                  </a:lnTo>
                  <a:cubicBezTo>
                    <a:pt x="4031115" y="302731"/>
                    <a:pt x="4008469" y="325377"/>
                    <a:pt x="3980533" y="325377"/>
                  </a:cubicBezTo>
                  <a:lnTo>
                    <a:pt x="50582" y="325377"/>
                  </a:lnTo>
                  <a:cubicBezTo>
                    <a:pt x="37167" y="325377"/>
                    <a:pt x="24301" y="320048"/>
                    <a:pt x="14815" y="310562"/>
                  </a:cubicBezTo>
                  <a:cubicBezTo>
                    <a:pt x="5329" y="301076"/>
                    <a:pt x="0" y="288210"/>
                    <a:pt x="0" y="274795"/>
                  </a:cubicBezTo>
                  <a:lnTo>
                    <a:pt x="0" y="50582"/>
                  </a:lnTo>
                  <a:cubicBezTo>
                    <a:pt x="0" y="22646"/>
                    <a:pt x="22646" y="0"/>
                    <a:pt x="50582" y="0"/>
                  </a:cubicBezTo>
                  <a:close/>
                </a:path>
              </a:pathLst>
            </a:custGeom>
            <a:solidFill>
              <a:srgbClr val="0118D8"/>
            </a:solidFill>
          </p:spPr>
        </p:sp>
        <p:sp>
          <p:nvSpPr>
            <p:cNvPr id="31" name="TextBox 8"/>
            <p:cNvSpPr txBox="1"/>
            <p:nvPr/>
          </p:nvSpPr>
          <p:spPr>
            <a:xfrm>
              <a:off x="0" y="-38100"/>
              <a:ext cx="4031115" cy="363477"/>
            </a:xfrm>
            <a:prstGeom prst="rect">
              <a:avLst/>
            </a:prstGeom>
          </p:spPr>
          <p:txBody>
            <a:bodyPr lIns="50800" tIns="50800" rIns="50800" bIns="50800" rtlCol="0" anchor="ctr"/>
            <a:lstStyle/>
            <a:p>
              <a:pPr algn="ctr">
                <a:lnSpc>
                  <a:spcPts val="2659"/>
                </a:lnSpc>
              </a:pPr>
              <a:endParaRPr/>
            </a:p>
          </p:txBody>
        </p:sp>
      </p:grpSp>
      <p:sp>
        <p:nvSpPr>
          <p:cNvPr id="32" name="Freeform 12"/>
          <p:cNvSpPr/>
          <p:nvPr/>
        </p:nvSpPr>
        <p:spPr>
          <a:xfrm>
            <a:off x="2479403" y="1546931"/>
            <a:ext cx="831420" cy="565631"/>
          </a:xfrm>
          <a:custGeom>
            <a:avLst/>
            <a:gdLst/>
            <a:ahLst/>
            <a:cxnLst/>
            <a:rect l="l" t="t" r="r" b="b"/>
            <a:pathLst>
              <a:path w="873631" h="625837">
                <a:moveTo>
                  <a:pt x="0" y="0"/>
                </a:moveTo>
                <a:lnTo>
                  <a:pt x="873631" y="0"/>
                </a:lnTo>
                <a:lnTo>
                  <a:pt x="873631" y="625838"/>
                </a:lnTo>
                <a:lnTo>
                  <a:pt x="0" y="625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3" name="TextBox 13"/>
          <p:cNvSpPr txBox="1"/>
          <p:nvPr/>
        </p:nvSpPr>
        <p:spPr>
          <a:xfrm>
            <a:off x="3602680" y="1691051"/>
            <a:ext cx="2911404" cy="346249"/>
          </a:xfrm>
          <a:prstGeom prst="rect">
            <a:avLst/>
          </a:prstGeom>
        </p:spPr>
        <p:txBody>
          <a:bodyPr wrap="square" lIns="0" tIns="0" rIns="0" bIns="0" rtlCol="0" anchor="t">
            <a:spAutoFit/>
          </a:bodyPr>
          <a:lstStyle/>
          <a:p>
            <a:pPr algn="l">
              <a:lnSpc>
                <a:spcPts val="2735"/>
              </a:lnSpc>
            </a:pPr>
            <a:r>
              <a:rPr lang="en-US" sz="2486" b="1" spc="-101">
                <a:solidFill>
                  <a:srgbClr val="FFFFFF"/>
                </a:solidFill>
                <a:latin typeface="Nunito Bold"/>
                <a:ea typeface="Nunito Bold"/>
                <a:cs typeface="Nunito Bold"/>
                <a:sym typeface="Nunito Bold"/>
              </a:rPr>
              <a:t>Universitas Jayabaya</a:t>
            </a:r>
          </a:p>
        </p:txBody>
      </p:sp>
      <p:sp>
        <p:nvSpPr>
          <p:cNvPr id="34" name="TextBox 14"/>
          <p:cNvSpPr txBox="1"/>
          <p:nvPr/>
        </p:nvSpPr>
        <p:spPr>
          <a:xfrm>
            <a:off x="13161845" y="1630879"/>
            <a:ext cx="2911404" cy="355290"/>
          </a:xfrm>
          <a:prstGeom prst="rect">
            <a:avLst/>
          </a:prstGeom>
        </p:spPr>
        <p:txBody>
          <a:bodyPr wrap="square" lIns="0" tIns="0" rIns="0" bIns="0" rtlCol="0" anchor="t">
            <a:spAutoFit/>
          </a:bodyPr>
          <a:lstStyle/>
          <a:p>
            <a:pPr algn="r">
              <a:lnSpc>
                <a:spcPts val="2735"/>
              </a:lnSpc>
            </a:pPr>
            <a:r>
              <a:rPr lang="en-US" sz="2486" b="1" spc="-101">
                <a:solidFill>
                  <a:srgbClr val="FFFFFF"/>
                </a:solidFill>
                <a:latin typeface="Nunito Bold"/>
                <a:ea typeface="Nunito Bold"/>
                <a:cs typeface="Nunito Bold"/>
                <a:sym typeface="Nunito Bold"/>
              </a:rPr>
              <a:t>Halaman 0</a:t>
            </a:r>
            <a:r>
              <a:rPr lang="id-ID" sz="2486" b="1" spc="-101">
                <a:solidFill>
                  <a:srgbClr val="FFFFFF"/>
                </a:solidFill>
                <a:latin typeface="Nunito Bold"/>
                <a:ea typeface="Nunito Bold"/>
                <a:cs typeface="Nunito Bold"/>
                <a:sym typeface="Nunito Bold"/>
              </a:rPr>
              <a:t>5</a:t>
            </a:r>
            <a:endParaRPr lang="en-US" sz="2486" b="1" spc="-101">
              <a:solidFill>
                <a:srgbClr val="FFFFFF"/>
              </a:solidFill>
              <a:latin typeface="Nunito Bold"/>
              <a:ea typeface="Nunito Bold"/>
              <a:cs typeface="Nunito Bold"/>
              <a:sym typeface="Nunito Bold"/>
            </a:endParaRPr>
          </a:p>
        </p:txBody>
      </p:sp>
      <p:sp>
        <p:nvSpPr>
          <p:cNvPr id="35" name="AutoShape 15"/>
          <p:cNvSpPr/>
          <p:nvPr/>
        </p:nvSpPr>
        <p:spPr>
          <a:xfrm flipV="1">
            <a:off x="7166996" y="1859850"/>
            <a:ext cx="6531977" cy="0"/>
          </a:xfrm>
          <a:prstGeom prst="line">
            <a:avLst/>
          </a:prstGeom>
          <a:ln w="38100" cap="flat">
            <a:solidFill>
              <a:srgbClr val="FFFFFF"/>
            </a:solidFill>
            <a:prstDash val="solid"/>
            <a:headEnd type="none" w="sm" len="sm"/>
            <a:tailEnd type="none" w="sm" len="sm"/>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1426" t="-137317" r="-13205" b="-64737"/>
            </a:stretch>
          </a:blipFill>
        </p:spPr>
      </p:sp>
      <p:grpSp>
        <p:nvGrpSpPr>
          <p:cNvPr id="3" name="Group 3"/>
          <p:cNvGrpSpPr/>
          <p:nvPr/>
        </p:nvGrpSpPr>
        <p:grpSpPr>
          <a:xfrm>
            <a:off x="769382" y="770455"/>
            <a:ext cx="16749235" cy="10253531"/>
            <a:chOff x="0" y="0"/>
            <a:chExt cx="4411321" cy="2700518"/>
          </a:xfrm>
        </p:grpSpPr>
        <p:sp>
          <p:nvSpPr>
            <p:cNvPr id="4" name="Freeform 4"/>
            <p:cNvSpPr/>
            <p:nvPr/>
          </p:nvSpPr>
          <p:spPr>
            <a:xfrm>
              <a:off x="0" y="0"/>
              <a:ext cx="4411321" cy="2700518"/>
            </a:xfrm>
            <a:custGeom>
              <a:avLst/>
              <a:gdLst/>
              <a:ahLst/>
              <a:cxnLst/>
              <a:rect l="l" t="t" r="r" b="b"/>
              <a:pathLst>
                <a:path w="4411321" h="2700518">
                  <a:moveTo>
                    <a:pt x="20800" y="0"/>
                  </a:moveTo>
                  <a:lnTo>
                    <a:pt x="4390521" y="0"/>
                  </a:lnTo>
                  <a:cubicBezTo>
                    <a:pt x="4402009" y="0"/>
                    <a:pt x="4411321" y="9313"/>
                    <a:pt x="4411321" y="20800"/>
                  </a:cubicBezTo>
                  <a:lnTo>
                    <a:pt x="4411321" y="2679718"/>
                  </a:lnTo>
                  <a:cubicBezTo>
                    <a:pt x="4411321" y="2691206"/>
                    <a:pt x="4402009" y="2700518"/>
                    <a:pt x="4390521" y="2700518"/>
                  </a:cubicBezTo>
                  <a:lnTo>
                    <a:pt x="20800" y="2700518"/>
                  </a:lnTo>
                  <a:cubicBezTo>
                    <a:pt x="9313" y="2700518"/>
                    <a:pt x="0" y="2691206"/>
                    <a:pt x="0" y="2679718"/>
                  </a:cubicBezTo>
                  <a:lnTo>
                    <a:pt x="0" y="20800"/>
                  </a:lnTo>
                  <a:cubicBezTo>
                    <a:pt x="0" y="9313"/>
                    <a:pt x="9313" y="0"/>
                    <a:pt x="20800" y="0"/>
                  </a:cubicBezTo>
                  <a:close/>
                </a:path>
              </a:pathLst>
            </a:custGeom>
            <a:solidFill>
              <a:srgbClr val="000000">
                <a:alpha val="0"/>
              </a:srgbClr>
            </a:solidFill>
            <a:ln w="38100" cap="rnd">
              <a:solidFill>
                <a:srgbClr val="0118D8"/>
              </a:solidFill>
              <a:prstDash val="solid"/>
              <a:round/>
            </a:ln>
          </p:spPr>
        </p:sp>
        <p:sp>
          <p:nvSpPr>
            <p:cNvPr id="5" name="TextBox 5"/>
            <p:cNvSpPr txBox="1"/>
            <p:nvPr/>
          </p:nvSpPr>
          <p:spPr>
            <a:xfrm>
              <a:off x="0" y="-38100"/>
              <a:ext cx="4411321" cy="2738618"/>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938890" y="1437713"/>
            <a:ext cx="14566120" cy="939867"/>
            <a:chOff x="0" y="0"/>
            <a:chExt cx="4031115" cy="325377"/>
          </a:xfrm>
        </p:grpSpPr>
        <p:sp>
          <p:nvSpPr>
            <p:cNvPr id="7" name="Freeform 7"/>
            <p:cNvSpPr/>
            <p:nvPr/>
          </p:nvSpPr>
          <p:spPr>
            <a:xfrm>
              <a:off x="0" y="0"/>
              <a:ext cx="4031115" cy="325377"/>
            </a:xfrm>
            <a:custGeom>
              <a:avLst/>
              <a:gdLst/>
              <a:ahLst/>
              <a:cxnLst/>
              <a:rect l="l" t="t" r="r" b="b"/>
              <a:pathLst>
                <a:path w="4031115" h="325377">
                  <a:moveTo>
                    <a:pt x="50582" y="0"/>
                  </a:moveTo>
                  <a:lnTo>
                    <a:pt x="3980533" y="0"/>
                  </a:lnTo>
                  <a:cubicBezTo>
                    <a:pt x="4008469" y="0"/>
                    <a:pt x="4031115" y="22646"/>
                    <a:pt x="4031115" y="50582"/>
                  </a:cubicBezTo>
                  <a:lnTo>
                    <a:pt x="4031115" y="274795"/>
                  </a:lnTo>
                  <a:cubicBezTo>
                    <a:pt x="4031115" y="302731"/>
                    <a:pt x="4008469" y="325377"/>
                    <a:pt x="3980533" y="325377"/>
                  </a:cubicBezTo>
                  <a:lnTo>
                    <a:pt x="50582" y="325377"/>
                  </a:lnTo>
                  <a:cubicBezTo>
                    <a:pt x="37167" y="325377"/>
                    <a:pt x="24301" y="320048"/>
                    <a:pt x="14815" y="310562"/>
                  </a:cubicBezTo>
                  <a:cubicBezTo>
                    <a:pt x="5329" y="301076"/>
                    <a:pt x="0" y="288210"/>
                    <a:pt x="0" y="274795"/>
                  </a:cubicBezTo>
                  <a:lnTo>
                    <a:pt x="0" y="50582"/>
                  </a:lnTo>
                  <a:cubicBezTo>
                    <a:pt x="0" y="22646"/>
                    <a:pt x="22646" y="0"/>
                    <a:pt x="50582" y="0"/>
                  </a:cubicBezTo>
                  <a:close/>
                </a:path>
              </a:pathLst>
            </a:custGeom>
            <a:solidFill>
              <a:srgbClr val="0118D8"/>
            </a:solidFill>
          </p:spPr>
        </p:sp>
        <p:sp>
          <p:nvSpPr>
            <p:cNvPr id="8" name="TextBox 8"/>
            <p:cNvSpPr txBox="1"/>
            <p:nvPr/>
          </p:nvSpPr>
          <p:spPr>
            <a:xfrm>
              <a:off x="0" y="-38100"/>
              <a:ext cx="4031115" cy="363477"/>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655178" y="4129318"/>
            <a:ext cx="15305640" cy="7948382"/>
            <a:chOff x="0" y="0"/>
            <a:chExt cx="4031115" cy="2093401"/>
          </a:xfrm>
        </p:grpSpPr>
        <p:sp>
          <p:nvSpPr>
            <p:cNvPr id="10" name="Freeform 10"/>
            <p:cNvSpPr/>
            <p:nvPr/>
          </p:nvSpPr>
          <p:spPr>
            <a:xfrm>
              <a:off x="0" y="0"/>
              <a:ext cx="4031115" cy="2093401"/>
            </a:xfrm>
            <a:custGeom>
              <a:avLst/>
              <a:gdLst/>
              <a:ahLst/>
              <a:cxnLst/>
              <a:rect l="l" t="t" r="r" b="b"/>
              <a:pathLst>
                <a:path w="4031115" h="2093401">
                  <a:moveTo>
                    <a:pt x="31867" y="0"/>
                  </a:moveTo>
                  <a:lnTo>
                    <a:pt x="3999249" y="0"/>
                  </a:lnTo>
                  <a:cubicBezTo>
                    <a:pt x="4007700" y="0"/>
                    <a:pt x="4015806" y="3357"/>
                    <a:pt x="4021782" y="9334"/>
                  </a:cubicBezTo>
                  <a:cubicBezTo>
                    <a:pt x="4027758" y="15310"/>
                    <a:pt x="4031115" y="23415"/>
                    <a:pt x="4031115" y="31867"/>
                  </a:cubicBezTo>
                  <a:lnTo>
                    <a:pt x="4031115" y="2061534"/>
                  </a:lnTo>
                  <a:cubicBezTo>
                    <a:pt x="4031115" y="2069986"/>
                    <a:pt x="4027758" y="2078091"/>
                    <a:pt x="4021782" y="2084068"/>
                  </a:cubicBezTo>
                  <a:cubicBezTo>
                    <a:pt x="4015806" y="2090044"/>
                    <a:pt x="4007700" y="2093401"/>
                    <a:pt x="3999249" y="2093401"/>
                  </a:cubicBezTo>
                  <a:lnTo>
                    <a:pt x="31867" y="2093401"/>
                  </a:lnTo>
                  <a:cubicBezTo>
                    <a:pt x="23415" y="2093401"/>
                    <a:pt x="15310" y="2090044"/>
                    <a:pt x="9334" y="2084068"/>
                  </a:cubicBezTo>
                  <a:cubicBezTo>
                    <a:pt x="3357" y="2078091"/>
                    <a:pt x="0" y="2069986"/>
                    <a:pt x="0" y="2061534"/>
                  </a:cubicBezTo>
                  <a:lnTo>
                    <a:pt x="0" y="31867"/>
                  </a:lnTo>
                  <a:cubicBezTo>
                    <a:pt x="0" y="23415"/>
                    <a:pt x="3357" y="15310"/>
                    <a:pt x="9334" y="9334"/>
                  </a:cubicBezTo>
                  <a:cubicBezTo>
                    <a:pt x="15310" y="3357"/>
                    <a:pt x="23415" y="0"/>
                    <a:pt x="31867" y="0"/>
                  </a:cubicBezTo>
                  <a:close/>
                </a:path>
              </a:pathLst>
            </a:custGeom>
            <a:solidFill>
              <a:srgbClr val="FFFFFF"/>
            </a:solidFill>
            <a:ln w="38100" cap="rnd">
              <a:solidFill>
                <a:srgbClr val="0118D8"/>
              </a:solidFill>
              <a:prstDash val="solid"/>
              <a:round/>
            </a:ln>
          </p:spPr>
        </p:sp>
        <p:sp>
          <p:nvSpPr>
            <p:cNvPr id="11" name="TextBox 11"/>
            <p:cNvSpPr txBox="1"/>
            <p:nvPr/>
          </p:nvSpPr>
          <p:spPr>
            <a:xfrm>
              <a:off x="0" y="-38100"/>
              <a:ext cx="4031115" cy="2131501"/>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2479403" y="1546931"/>
            <a:ext cx="831420" cy="565631"/>
          </a:xfrm>
          <a:custGeom>
            <a:avLst/>
            <a:gdLst/>
            <a:ahLst/>
            <a:cxnLst/>
            <a:rect l="l" t="t" r="r" b="b"/>
            <a:pathLst>
              <a:path w="873631" h="625837">
                <a:moveTo>
                  <a:pt x="0" y="0"/>
                </a:moveTo>
                <a:lnTo>
                  <a:pt x="873631" y="0"/>
                </a:lnTo>
                <a:lnTo>
                  <a:pt x="873631" y="625838"/>
                </a:lnTo>
                <a:lnTo>
                  <a:pt x="0" y="6258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3602680" y="1691051"/>
            <a:ext cx="2911404" cy="346249"/>
          </a:xfrm>
          <a:prstGeom prst="rect">
            <a:avLst/>
          </a:prstGeom>
        </p:spPr>
        <p:txBody>
          <a:bodyPr wrap="square" lIns="0" tIns="0" rIns="0" bIns="0" rtlCol="0" anchor="t">
            <a:spAutoFit/>
          </a:bodyPr>
          <a:lstStyle/>
          <a:p>
            <a:pPr algn="l">
              <a:lnSpc>
                <a:spcPts val="2735"/>
              </a:lnSpc>
            </a:pPr>
            <a:r>
              <a:rPr lang="en-US" sz="2486" b="1" spc="-101">
                <a:solidFill>
                  <a:srgbClr val="FFFFFF"/>
                </a:solidFill>
                <a:latin typeface="Nunito Bold"/>
                <a:ea typeface="Nunito Bold"/>
                <a:cs typeface="Nunito Bold"/>
                <a:sym typeface="Nunito Bold"/>
              </a:rPr>
              <a:t>Universitas Jayabaya</a:t>
            </a:r>
          </a:p>
        </p:txBody>
      </p:sp>
      <p:sp>
        <p:nvSpPr>
          <p:cNvPr id="14" name="TextBox 14"/>
          <p:cNvSpPr txBox="1"/>
          <p:nvPr/>
        </p:nvSpPr>
        <p:spPr>
          <a:xfrm>
            <a:off x="13161845" y="1630879"/>
            <a:ext cx="2911404" cy="355290"/>
          </a:xfrm>
          <a:prstGeom prst="rect">
            <a:avLst/>
          </a:prstGeom>
        </p:spPr>
        <p:txBody>
          <a:bodyPr wrap="square" lIns="0" tIns="0" rIns="0" bIns="0" rtlCol="0" anchor="t">
            <a:spAutoFit/>
          </a:bodyPr>
          <a:lstStyle/>
          <a:p>
            <a:pPr algn="r">
              <a:lnSpc>
                <a:spcPts val="2735"/>
              </a:lnSpc>
            </a:pPr>
            <a:r>
              <a:rPr lang="en-US" sz="2486" b="1" spc="-101">
                <a:solidFill>
                  <a:srgbClr val="FFFFFF"/>
                </a:solidFill>
                <a:latin typeface="Nunito Bold"/>
                <a:ea typeface="Nunito Bold"/>
                <a:cs typeface="Nunito Bold"/>
                <a:sym typeface="Nunito Bold"/>
              </a:rPr>
              <a:t>Halaman 0</a:t>
            </a:r>
            <a:r>
              <a:rPr lang="id-ID" sz="2486" b="1" spc="-101">
                <a:solidFill>
                  <a:srgbClr val="FFFFFF"/>
                </a:solidFill>
                <a:latin typeface="Nunito Bold"/>
                <a:ea typeface="Nunito Bold"/>
                <a:cs typeface="Nunito Bold"/>
                <a:sym typeface="Nunito Bold"/>
              </a:rPr>
              <a:t>6</a:t>
            </a:r>
            <a:endParaRPr lang="en-US" sz="2486" b="1" spc="-101">
              <a:solidFill>
                <a:srgbClr val="FFFFFF"/>
              </a:solidFill>
              <a:latin typeface="Nunito Bold"/>
              <a:ea typeface="Nunito Bold"/>
              <a:cs typeface="Nunito Bold"/>
              <a:sym typeface="Nunito Bold"/>
            </a:endParaRPr>
          </a:p>
        </p:txBody>
      </p:sp>
      <p:sp>
        <p:nvSpPr>
          <p:cNvPr id="15" name="AutoShape 15"/>
          <p:cNvSpPr/>
          <p:nvPr/>
        </p:nvSpPr>
        <p:spPr>
          <a:xfrm flipV="1">
            <a:off x="7166996" y="1859850"/>
            <a:ext cx="6531977" cy="0"/>
          </a:xfrm>
          <a:prstGeom prst="line">
            <a:avLst/>
          </a:prstGeom>
          <a:ln w="38100" cap="flat">
            <a:solidFill>
              <a:srgbClr val="FFFFFF"/>
            </a:solidFill>
            <a:prstDash val="solid"/>
            <a:headEnd type="none" w="sm" len="sm"/>
            <a:tailEnd type="none" w="sm" len="sm"/>
          </a:ln>
        </p:spPr>
      </p:sp>
      <p:sp>
        <p:nvSpPr>
          <p:cNvPr id="16" name="TextBox 16"/>
          <p:cNvSpPr txBox="1"/>
          <p:nvPr/>
        </p:nvSpPr>
        <p:spPr>
          <a:xfrm>
            <a:off x="3521895" y="2911756"/>
            <a:ext cx="11768741" cy="844278"/>
          </a:xfrm>
          <a:prstGeom prst="rect">
            <a:avLst/>
          </a:prstGeom>
        </p:spPr>
        <p:txBody>
          <a:bodyPr lIns="0" tIns="0" rIns="0" bIns="0" rtlCol="0" anchor="t">
            <a:spAutoFit/>
          </a:bodyPr>
          <a:lstStyle/>
          <a:p>
            <a:pPr algn="ctr">
              <a:lnSpc>
                <a:spcPts val="6061"/>
              </a:lnSpc>
            </a:pPr>
            <a:r>
              <a:rPr lang="id-ID" sz="7216" b="1">
                <a:solidFill>
                  <a:srgbClr val="000000"/>
                </a:solidFill>
                <a:latin typeface="Atkinson Hyperlegible Bold"/>
                <a:ea typeface="Atkinson Hyperlegible Bold"/>
                <a:cs typeface="Atkinson Hyperlegible Bold"/>
                <a:sym typeface="Atkinson Hyperlegible Bold"/>
              </a:rPr>
              <a:t>Kode Etik Auditor</a:t>
            </a:r>
            <a:endParaRPr lang="en-US" sz="7216" b="1">
              <a:solidFill>
                <a:srgbClr val="000000"/>
              </a:solidFill>
              <a:latin typeface="Atkinson Hyperlegible Bold"/>
              <a:ea typeface="Atkinson Hyperlegible Bold"/>
              <a:cs typeface="Atkinson Hyperlegible Bold"/>
              <a:sym typeface="Atkinson Hyperlegible Bold"/>
            </a:endParaRPr>
          </a:p>
        </p:txBody>
      </p:sp>
      <p:sp>
        <p:nvSpPr>
          <p:cNvPr id="17" name="TextBox 17"/>
          <p:cNvSpPr txBox="1"/>
          <p:nvPr/>
        </p:nvSpPr>
        <p:spPr>
          <a:xfrm>
            <a:off x="2029920" y="4226803"/>
            <a:ext cx="14043329" cy="6258123"/>
          </a:xfrm>
          <a:prstGeom prst="rect">
            <a:avLst/>
          </a:prstGeom>
        </p:spPr>
        <p:txBody>
          <a:bodyPr wrap="square" lIns="0" tIns="0" rIns="0" bIns="0" rtlCol="0" anchor="t">
            <a:spAutoFit/>
          </a:bodyPr>
          <a:lstStyle/>
          <a:p>
            <a:pPr algn="just">
              <a:lnSpc>
                <a:spcPct val="150000"/>
              </a:lnSpc>
            </a:pPr>
            <a:r>
              <a:rPr lang="id-ID" sz="2400" spc="-79">
                <a:solidFill>
                  <a:srgbClr val="000000"/>
                </a:solidFill>
                <a:latin typeface="Nunito"/>
                <a:ea typeface="Nunito"/>
                <a:cs typeface="Nunito"/>
                <a:sym typeface="Nunito"/>
              </a:rPr>
              <a:t>1. </a:t>
            </a:r>
            <a:r>
              <a:rPr lang="en-US" sz="2400" spc="-79">
                <a:solidFill>
                  <a:srgbClr val="000000"/>
                </a:solidFill>
                <a:latin typeface="Nunito"/>
                <a:ea typeface="Nunito"/>
                <a:cs typeface="Nunito"/>
                <a:sym typeface="Nunito"/>
              </a:rPr>
              <a:t>Integritas </a:t>
            </a:r>
            <a:r>
              <a:rPr lang="id-ID" sz="2400" spc="-79">
                <a:solidFill>
                  <a:srgbClr val="000000"/>
                </a:solidFill>
                <a:latin typeface="Nunito"/>
                <a:ea typeface="Nunito"/>
                <a:cs typeface="Nunito"/>
                <a:sym typeface="Nunito"/>
              </a:rPr>
              <a:t> : </a:t>
            </a:r>
            <a:r>
              <a:rPr lang="en-US" sz="2400" spc="-79">
                <a:solidFill>
                  <a:srgbClr val="000000"/>
                </a:solidFill>
                <a:latin typeface="Nunito"/>
                <a:ea typeface="Nunito"/>
                <a:cs typeface="Nunito"/>
                <a:sym typeface="Nunito"/>
              </a:rPr>
              <a:t>Sebagai seorang Auditor, haruslah mengutamakan kejujuran serta kewibawaan dalam menjalankan tugas mereka dan tidak boleh terlibat dalam tindakan curang atau merugikan.</a:t>
            </a:r>
            <a:endParaRPr lang="id-ID" sz="2400" spc="-79">
              <a:solidFill>
                <a:srgbClr val="000000"/>
              </a:solidFill>
              <a:latin typeface="Nunito"/>
              <a:ea typeface="Nunito"/>
              <a:cs typeface="Nunito"/>
              <a:sym typeface="Nunito"/>
            </a:endParaRPr>
          </a:p>
          <a:p>
            <a:pPr algn="just">
              <a:lnSpc>
                <a:spcPct val="150000"/>
              </a:lnSpc>
            </a:pPr>
            <a:endParaRPr lang="en-US" sz="2400" spc="-79">
              <a:solidFill>
                <a:srgbClr val="000000"/>
              </a:solidFill>
              <a:latin typeface="Nunito"/>
              <a:ea typeface="Nunito"/>
              <a:cs typeface="Nunito"/>
              <a:sym typeface="Nunito"/>
            </a:endParaRPr>
          </a:p>
          <a:p>
            <a:pPr algn="just">
              <a:lnSpc>
                <a:spcPct val="150000"/>
              </a:lnSpc>
            </a:pPr>
            <a:r>
              <a:rPr lang="id-ID" sz="2400" spc="-79">
                <a:solidFill>
                  <a:srgbClr val="000000"/>
                </a:solidFill>
                <a:latin typeface="Nunito"/>
                <a:ea typeface="Nunito"/>
                <a:cs typeface="Nunito"/>
                <a:sym typeface="Nunito"/>
              </a:rPr>
              <a:t>2. </a:t>
            </a:r>
            <a:r>
              <a:rPr lang="en-US" sz="2400" spc="-79">
                <a:solidFill>
                  <a:srgbClr val="000000"/>
                </a:solidFill>
                <a:latin typeface="Nunito"/>
                <a:ea typeface="Nunito"/>
                <a:cs typeface="Nunito"/>
                <a:sym typeface="Nunito"/>
              </a:rPr>
              <a:t>Objektivitas</a:t>
            </a:r>
            <a:r>
              <a:rPr lang="id-ID" sz="2400" spc="-79">
                <a:solidFill>
                  <a:srgbClr val="000000"/>
                </a:solidFill>
                <a:latin typeface="Nunito"/>
                <a:ea typeface="Nunito"/>
                <a:cs typeface="Nunito"/>
                <a:sym typeface="Nunito"/>
              </a:rPr>
              <a:t> : </a:t>
            </a:r>
            <a:r>
              <a:rPr lang="en-US" sz="2400" spc="-79">
                <a:solidFill>
                  <a:srgbClr val="000000"/>
                </a:solidFill>
                <a:latin typeface="Nunito"/>
                <a:ea typeface="Nunito"/>
                <a:cs typeface="Nunito"/>
                <a:sym typeface="Nunito"/>
              </a:rPr>
              <a:t>Auditor harus dapat mempertahankan sikap objektif dan jujur, dalam mengevaluasi setiap laporan keuangan. Mereka juga tidak boleh membiarkan preferensi atau tekanan dari pihak lain yang dapat mempengaruhi keputusan mereka.</a:t>
            </a:r>
            <a:endParaRPr lang="id-ID" sz="2400" spc="-79">
              <a:solidFill>
                <a:srgbClr val="000000"/>
              </a:solidFill>
              <a:latin typeface="Nunito"/>
              <a:ea typeface="Nunito"/>
              <a:cs typeface="Nunito"/>
              <a:sym typeface="Nunito"/>
            </a:endParaRPr>
          </a:p>
          <a:p>
            <a:pPr algn="just">
              <a:lnSpc>
                <a:spcPct val="150000"/>
              </a:lnSpc>
            </a:pPr>
            <a:endParaRPr lang="id-ID" sz="2400" spc="-79">
              <a:solidFill>
                <a:srgbClr val="000000"/>
              </a:solidFill>
              <a:latin typeface="Nunito"/>
              <a:ea typeface="Nunito"/>
              <a:cs typeface="Nunito"/>
              <a:sym typeface="Nunito"/>
            </a:endParaRPr>
          </a:p>
          <a:p>
            <a:pPr algn="just">
              <a:lnSpc>
                <a:spcPct val="150000"/>
              </a:lnSpc>
            </a:pPr>
            <a:r>
              <a:rPr lang="id-ID" sz="2400" spc="-79">
                <a:solidFill>
                  <a:srgbClr val="000000"/>
                </a:solidFill>
                <a:latin typeface="Nunito"/>
                <a:ea typeface="Nunito"/>
                <a:cs typeface="Nunito"/>
                <a:sym typeface="Nunito"/>
              </a:rPr>
              <a:t>3. </a:t>
            </a:r>
            <a:r>
              <a:rPr lang="en-US" sz="2400" spc="-79">
                <a:solidFill>
                  <a:srgbClr val="000000"/>
                </a:solidFill>
                <a:latin typeface="Nunito"/>
                <a:ea typeface="Nunito"/>
                <a:cs typeface="Nunito"/>
                <a:sym typeface="Nunito"/>
              </a:rPr>
              <a:t>Kerahasiaan</a:t>
            </a:r>
            <a:r>
              <a:rPr lang="id-ID" sz="2400" spc="-79">
                <a:solidFill>
                  <a:srgbClr val="000000"/>
                </a:solidFill>
                <a:latin typeface="Nunito"/>
                <a:ea typeface="Nunito"/>
                <a:cs typeface="Nunito"/>
                <a:sym typeface="Nunito"/>
              </a:rPr>
              <a:t> : </a:t>
            </a:r>
            <a:r>
              <a:rPr lang="en-US" sz="2400" spc="-79">
                <a:solidFill>
                  <a:srgbClr val="000000"/>
                </a:solidFill>
                <a:latin typeface="Nunito"/>
                <a:ea typeface="Nunito"/>
                <a:cs typeface="Nunito"/>
                <a:sym typeface="Nunito"/>
              </a:rPr>
              <a:t>Menjaga kerahasiaan informasi yang mereka peroleh selama proses audit adalah suatu keharusan bagi seorang Auditor. Mereka tidak boleh mengungkapkan informasi yang bersifat rahasia kepada pihak yang tidak berwenang.</a:t>
            </a:r>
          </a:p>
          <a:p>
            <a:pPr>
              <a:lnSpc>
                <a:spcPts val="5599"/>
              </a:lnSpc>
            </a:pPr>
            <a:endParaRPr lang="en-US" sz="3999" spc="-79">
              <a:solidFill>
                <a:srgbClr val="000000"/>
              </a:solidFill>
              <a:latin typeface="Nunito"/>
              <a:ea typeface="Nunito"/>
              <a:cs typeface="Nunito"/>
              <a:sym typeface="Nunito"/>
            </a:endParaRPr>
          </a:p>
        </p:txBody>
      </p:sp>
      <p:sp>
        <p:nvSpPr>
          <p:cNvPr id="18" name="Freeform 18"/>
          <p:cNvSpPr/>
          <p:nvPr/>
        </p:nvSpPr>
        <p:spPr>
          <a:xfrm>
            <a:off x="15265827" y="3183801"/>
            <a:ext cx="1422675" cy="463016"/>
          </a:xfrm>
          <a:custGeom>
            <a:avLst/>
            <a:gdLst/>
            <a:ahLst/>
            <a:cxnLst/>
            <a:rect l="l" t="t" r="r" b="b"/>
            <a:pathLst>
              <a:path w="1422675" h="463016">
                <a:moveTo>
                  <a:pt x="0" y="0"/>
                </a:moveTo>
                <a:lnTo>
                  <a:pt x="1422674" y="0"/>
                </a:lnTo>
                <a:lnTo>
                  <a:pt x="1422674" y="463016"/>
                </a:lnTo>
                <a:lnTo>
                  <a:pt x="0" y="4630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p:nvPr/>
        </p:nvSpPr>
        <p:spPr>
          <a:xfrm flipH="1">
            <a:off x="1921169" y="3183801"/>
            <a:ext cx="1422675" cy="463016"/>
          </a:xfrm>
          <a:custGeom>
            <a:avLst/>
            <a:gdLst/>
            <a:ahLst/>
            <a:cxnLst/>
            <a:rect l="l" t="t" r="r" b="b"/>
            <a:pathLst>
              <a:path w="1422675" h="463016">
                <a:moveTo>
                  <a:pt x="1422675" y="0"/>
                </a:moveTo>
                <a:lnTo>
                  <a:pt x="0" y="0"/>
                </a:lnTo>
                <a:lnTo>
                  <a:pt x="0" y="463016"/>
                </a:lnTo>
                <a:lnTo>
                  <a:pt x="1422675" y="463016"/>
                </a:lnTo>
                <a:lnTo>
                  <a:pt x="1422675"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1426" t="-137317" r="-13205" b="-64737"/>
            </a:stretch>
          </a:blipFill>
        </p:spPr>
      </p:sp>
      <p:grpSp>
        <p:nvGrpSpPr>
          <p:cNvPr id="3" name="Group 3"/>
          <p:cNvGrpSpPr/>
          <p:nvPr/>
        </p:nvGrpSpPr>
        <p:grpSpPr>
          <a:xfrm>
            <a:off x="769382" y="770455"/>
            <a:ext cx="16749235" cy="10253531"/>
            <a:chOff x="0" y="0"/>
            <a:chExt cx="4411321" cy="2700518"/>
          </a:xfrm>
        </p:grpSpPr>
        <p:sp>
          <p:nvSpPr>
            <p:cNvPr id="4" name="Freeform 4"/>
            <p:cNvSpPr/>
            <p:nvPr/>
          </p:nvSpPr>
          <p:spPr>
            <a:xfrm>
              <a:off x="0" y="0"/>
              <a:ext cx="4411321" cy="2700518"/>
            </a:xfrm>
            <a:custGeom>
              <a:avLst/>
              <a:gdLst/>
              <a:ahLst/>
              <a:cxnLst/>
              <a:rect l="l" t="t" r="r" b="b"/>
              <a:pathLst>
                <a:path w="4411321" h="2700518">
                  <a:moveTo>
                    <a:pt x="20800" y="0"/>
                  </a:moveTo>
                  <a:lnTo>
                    <a:pt x="4390521" y="0"/>
                  </a:lnTo>
                  <a:cubicBezTo>
                    <a:pt x="4402009" y="0"/>
                    <a:pt x="4411321" y="9313"/>
                    <a:pt x="4411321" y="20800"/>
                  </a:cubicBezTo>
                  <a:lnTo>
                    <a:pt x="4411321" y="2679718"/>
                  </a:lnTo>
                  <a:cubicBezTo>
                    <a:pt x="4411321" y="2691206"/>
                    <a:pt x="4402009" y="2700518"/>
                    <a:pt x="4390521" y="2700518"/>
                  </a:cubicBezTo>
                  <a:lnTo>
                    <a:pt x="20800" y="2700518"/>
                  </a:lnTo>
                  <a:cubicBezTo>
                    <a:pt x="9313" y="2700518"/>
                    <a:pt x="0" y="2691206"/>
                    <a:pt x="0" y="2679718"/>
                  </a:cubicBezTo>
                  <a:lnTo>
                    <a:pt x="0" y="20800"/>
                  </a:lnTo>
                  <a:cubicBezTo>
                    <a:pt x="0" y="9313"/>
                    <a:pt x="9313" y="0"/>
                    <a:pt x="20800" y="0"/>
                  </a:cubicBezTo>
                  <a:close/>
                </a:path>
              </a:pathLst>
            </a:custGeom>
            <a:solidFill>
              <a:srgbClr val="000000">
                <a:alpha val="0"/>
              </a:srgbClr>
            </a:solidFill>
            <a:ln w="38100" cap="rnd">
              <a:solidFill>
                <a:srgbClr val="0118D8"/>
              </a:solidFill>
              <a:prstDash val="solid"/>
              <a:round/>
            </a:ln>
          </p:spPr>
        </p:sp>
        <p:sp>
          <p:nvSpPr>
            <p:cNvPr id="5" name="TextBox 5"/>
            <p:cNvSpPr txBox="1"/>
            <p:nvPr/>
          </p:nvSpPr>
          <p:spPr>
            <a:xfrm>
              <a:off x="0" y="-38100"/>
              <a:ext cx="4411321" cy="2738618"/>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938890" y="1437713"/>
            <a:ext cx="14566120" cy="939867"/>
            <a:chOff x="0" y="0"/>
            <a:chExt cx="4031115" cy="325377"/>
          </a:xfrm>
        </p:grpSpPr>
        <p:sp>
          <p:nvSpPr>
            <p:cNvPr id="7" name="Freeform 7"/>
            <p:cNvSpPr/>
            <p:nvPr/>
          </p:nvSpPr>
          <p:spPr>
            <a:xfrm>
              <a:off x="0" y="0"/>
              <a:ext cx="4031115" cy="325377"/>
            </a:xfrm>
            <a:custGeom>
              <a:avLst/>
              <a:gdLst/>
              <a:ahLst/>
              <a:cxnLst/>
              <a:rect l="l" t="t" r="r" b="b"/>
              <a:pathLst>
                <a:path w="4031115" h="325377">
                  <a:moveTo>
                    <a:pt x="50582" y="0"/>
                  </a:moveTo>
                  <a:lnTo>
                    <a:pt x="3980533" y="0"/>
                  </a:lnTo>
                  <a:cubicBezTo>
                    <a:pt x="4008469" y="0"/>
                    <a:pt x="4031115" y="22646"/>
                    <a:pt x="4031115" y="50582"/>
                  </a:cubicBezTo>
                  <a:lnTo>
                    <a:pt x="4031115" y="274795"/>
                  </a:lnTo>
                  <a:cubicBezTo>
                    <a:pt x="4031115" y="302731"/>
                    <a:pt x="4008469" y="325377"/>
                    <a:pt x="3980533" y="325377"/>
                  </a:cubicBezTo>
                  <a:lnTo>
                    <a:pt x="50582" y="325377"/>
                  </a:lnTo>
                  <a:cubicBezTo>
                    <a:pt x="37167" y="325377"/>
                    <a:pt x="24301" y="320048"/>
                    <a:pt x="14815" y="310562"/>
                  </a:cubicBezTo>
                  <a:cubicBezTo>
                    <a:pt x="5329" y="301076"/>
                    <a:pt x="0" y="288210"/>
                    <a:pt x="0" y="274795"/>
                  </a:cubicBezTo>
                  <a:lnTo>
                    <a:pt x="0" y="50582"/>
                  </a:lnTo>
                  <a:cubicBezTo>
                    <a:pt x="0" y="22646"/>
                    <a:pt x="22646" y="0"/>
                    <a:pt x="50582" y="0"/>
                  </a:cubicBezTo>
                  <a:close/>
                </a:path>
              </a:pathLst>
            </a:custGeom>
            <a:solidFill>
              <a:srgbClr val="0118D8"/>
            </a:solidFill>
          </p:spPr>
        </p:sp>
        <p:sp>
          <p:nvSpPr>
            <p:cNvPr id="8" name="TextBox 8"/>
            <p:cNvSpPr txBox="1"/>
            <p:nvPr/>
          </p:nvSpPr>
          <p:spPr>
            <a:xfrm>
              <a:off x="0" y="-38100"/>
              <a:ext cx="4031115" cy="363477"/>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655178" y="4129318"/>
            <a:ext cx="15305640" cy="7948382"/>
            <a:chOff x="0" y="0"/>
            <a:chExt cx="4031115" cy="2093401"/>
          </a:xfrm>
        </p:grpSpPr>
        <p:sp>
          <p:nvSpPr>
            <p:cNvPr id="10" name="Freeform 10"/>
            <p:cNvSpPr/>
            <p:nvPr/>
          </p:nvSpPr>
          <p:spPr>
            <a:xfrm>
              <a:off x="0" y="0"/>
              <a:ext cx="4031115" cy="2093401"/>
            </a:xfrm>
            <a:custGeom>
              <a:avLst/>
              <a:gdLst/>
              <a:ahLst/>
              <a:cxnLst/>
              <a:rect l="l" t="t" r="r" b="b"/>
              <a:pathLst>
                <a:path w="4031115" h="2093401">
                  <a:moveTo>
                    <a:pt x="31867" y="0"/>
                  </a:moveTo>
                  <a:lnTo>
                    <a:pt x="3999249" y="0"/>
                  </a:lnTo>
                  <a:cubicBezTo>
                    <a:pt x="4007700" y="0"/>
                    <a:pt x="4015806" y="3357"/>
                    <a:pt x="4021782" y="9334"/>
                  </a:cubicBezTo>
                  <a:cubicBezTo>
                    <a:pt x="4027758" y="15310"/>
                    <a:pt x="4031115" y="23415"/>
                    <a:pt x="4031115" y="31867"/>
                  </a:cubicBezTo>
                  <a:lnTo>
                    <a:pt x="4031115" y="2061534"/>
                  </a:lnTo>
                  <a:cubicBezTo>
                    <a:pt x="4031115" y="2069986"/>
                    <a:pt x="4027758" y="2078091"/>
                    <a:pt x="4021782" y="2084068"/>
                  </a:cubicBezTo>
                  <a:cubicBezTo>
                    <a:pt x="4015806" y="2090044"/>
                    <a:pt x="4007700" y="2093401"/>
                    <a:pt x="3999249" y="2093401"/>
                  </a:cubicBezTo>
                  <a:lnTo>
                    <a:pt x="31867" y="2093401"/>
                  </a:lnTo>
                  <a:cubicBezTo>
                    <a:pt x="23415" y="2093401"/>
                    <a:pt x="15310" y="2090044"/>
                    <a:pt x="9334" y="2084068"/>
                  </a:cubicBezTo>
                  <a:cubicBezTo>
                    <a:pt x="3357" y="2078091"/>
                    <a:pt x="0" y="2069986"/>
                    <a:pt x="0" y="2061534"/>
                  </a:cubicBezTo>
                  <a:lnTo>
                    <a:pt x="0" y="31867"/>
                  </a:lnTo>
                  <a:cubicBezTo>
                    <a:pt x="0" y="23415"/>
                    <a:pt x="3357" y="15310"/>
                    <a:pt x="9334" y="9334"/>
                  </a:cubicBezTo>
                  <a:cubicBezTo>
                    <a:pt x="15310" y="3357"/>
                    <a:pt x="23415" y="0"/>
                    <a:pt x="31867" y="0"/>
                  </a:cubicBezTo>
                  <a:close/>
                </a:path>
              </a:pathLst>
            </a:custGeom>
            <a:solidFill>
              <a:srgbClr val="FFFFFF"/>
            </a:solidFill>
            <a:ln w="38100" cap="rnd">
              <a:solidFill>
                <a:srgbClr val="0118D8"/>
              </a:solidFill>
              <a:prstDash val="solid"/>
              <a:round/>
            </a:ln>
          </p:spPr>
        </p:sp>
        <p:sp>
          <p:nvSpPr>
            <p:cNvPr id="11" name="TextBox 11"/>
            <p:cNvSpPr txBox="1"/>
            <p:nvPr/>
          </p:nvSpPr>
          <p:spPr>
            <a:xfrm>
              <a:off x="0" y="-38100"/>
              <a:ext cx="4031115" cy="2131501"/>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2479403" y="1546931"/>
            <a:ext cx="831420" cy="565631"/>
          </a:xfrm>
          <a:custGeom>
            <a:avLst/>
            <a:gdLst/>
            <a:ahLst/>
            <a:cxnLst/>
            <a:rect l="l" t="t" r="r" b="b"/>
            <a:pathLst>
              <a:path w="873631" h="625837">
                <a:moveTo>
                  <a:pt x="0" y="0"/>
                </a:moveTo>
                <a:lnTo>
                  <a:pt x="873631" y="0"/>
                </a:lnTo>
                <a:lnTo>
                  <a:pt x="873631" y="625838"/>
                </a:lnTo>
                <a:lnTo>
                  <a:pt x="0" y="6258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3602680" y="1691051"/>
            <a:ext cx="2911404" cy="346249"/>
          </a:xfrm>
          <a:prstGeom prst="rect">
            <a:avLst/>
          </a:prstGeom>
        </p:spPr>
        <p:txBody>
          <a:bodyPr wrap="square" lIns="0" tIns="0" rIns="0" bIns="0" rtlCol="0" anchor="t">
            <a:spAutoFit/>
          </a:bodyPr>
          <a:lstStyle/>
          <a:p>
            <a:pPr algn="l">
              <a:lnSpc>
                <a:spcPts val="2735"/>
              </a:lnSpc>
            </a:pPr>
            <a:r>
              <a:rPr lang="en-US" sz="2486" b="1" spc="-101">
                <a:solidFill>
                  <a:srgbClr val="FFFFFF"/>
                </a:solidFill>
                <a:latin typeface="Nunito Bold"/>
                <a:ea typeface="Nunito Bold"/>
                <a:cs typeface="Nunito Bold"/>
                <a:sym typeface="Nunito Bold"/>
              </a:rPr>
              <a:t>Universitas Jayabaya</a:t>
            </a:r>
          </a:p>
        </p:txBody>
      </p:sp>
      <p:sp>
        <p:nvSpPr>
          <p:cNvPr id="14" name="TextBox 14"/>
          <p:cNvSpPr txBox="1"/>
          <p:nvPr/>
        </p:nvSpPr>
        <p:spPr>
          <a:xfrm>
            <a:off x="13161845" y="1630879"/>
            <a:ext cx="2911404" cy="355290"/>
          </a:xfrm>
          <a:prstGeom prst="rect">
            <a:avLst/>
          </a:prstGeom>
        </p:spPr>
        <p:txBody>
          <a:bodyPr wrap="square" lIns="0" tIns="0" rIns="0" bIns="0" rtlCol="0" anchor="t">
            <a:spAutoFit/>
          </a:bodyPr>
          <a:lstStyle/>
          <a:p>
            <a:pPr algn="r">
              <a:lnSpc>
                <a:spcPts val="2735"/>
              </a:lnSpc>
            </a:pPr>
            <a:r>
              <a:rPr lang="en-US" sz="2486" b="1" spc="-101">
                <a:solidFill>
                  <a:srgbClr val="FFFFFF"/>
                </a:solidFill>
                <a:latin typeface="Nunito Bold"/>
                <a:ea typeface="Nunito Bold"/>
                <a:cs typeface="Nunito Bold"/>
                <a:sym typeface="Nunito Bold"/>
              </a:rPr>
              <a:t>Halaman 0</a:t>
            </a:r>
            <a:r>
              <a:rPr lang="id-ID" sz="2486" b="1" spc="-101">
                <a:solidFill>
                  <a:srgbClr val="FFFFFF"/>
                </a:solidFill>
                <a:latin typeface="Nunito Bold"/>
                <a:ea typeface="Nunito Bold"/>
                <a:cs typeface="Nunito Bold"/>
                <a:sym typeface="Nunito Bold"/>
              </a:rPr>
              <a:t>7</a:t>
            </a:r>
            <a:endParaRPr lang="en-US" sz="2486" b="1" spc="-101">
              <a:solidFill>
                <a:srgbClr val="FFFFFF"/>
              </a:solidFill>
              <a:latin typeface="Nunito Bold"/>
              <a:ea typeface="Nunito Bold"/>
              <a:cs typeface="Nunito Bold"/>
              <a:sym typeface="Nunito Bold"/>
            </a:endParaRPr>
          </a:p>
        </p:txBody>
      </p:sp>
      <p:sp>
        <p:nvSpPr>
          <p:cNvPr id="15" name="AutoShape 15"/>
          <p:cNvSpPr/>
          <p:nvPr/>
        </p:nvSpPr>
        <p:spPr>
          <a:xfrm flipV="1">
            <a:off x="7166996" y="1859850"/>
            <a:ext cx="6531977" cy="0"/>
          </a:xfrm>
          <a:prstGeom prst="line">
            <a:avLst/>
          </a:prstGeom>
          <a:ln w="38100" cap="flat">
            <a:solidFill>
              <a:srgbClr val="FFFFFF"/>
            </a:solidFill>
            <a:prstDash val="solid"/>
            <a:headEnd type="none" w="sm" len="sm"/>
            <a:tailEnd type="none" w="sm" len="sm"/>
          </a:ln>
        </p:spPr>
      </p:sp>
      <p:sp>
        <p:nvSpPr>
          <p:cNvPr id="16" name="TextBox 16"/>
          <p:cNvSpPr txBox="1"/>
          <p:nvPr/>
        </p:nvSpPr>
        <p:spPr>
          <a:xfrm>
            <a:off x="3521895" y="2911756"/>
            <a:ext cx="11768741" cy="844278"/>
          </a:xfrm>
          <a:prstGeom prst="rect">
            <a:avLst/>
          </a:prstGeom>
        </p:spPr>
        <p:txBody>
          <a:bodyPr lIns="0" tIns="0" rIns="0" bIns="0" rtlCol="0" anchor="t">
            <a:spAutoFit/>
          </a:bodyPr>
          <a:lstStyle/>
          <a:p>
            <a:pPr algn="ctr">
              <a:lnSpc>
                <a:spcPts val="6061"/>
              </a:lnSpc>
            </a:pPr>
            <a:r>
              <a:rPr lang="id-ID" sz="7216" b="1">
                <a:solidFill>
                  <a:srgbClr val="000000"/>
                </a:solidFill>
                <a:latin typeface="Atkinson Hyperlegible Bold"/>
                <a:ea typeface="Atkinson Hyperlegible Bold"/>
                <a:cs typeface="Atkinson Hyperlegible Bold"/>
                <a:sym typeface="Atkinson Hyperlegible Bold"/>
              </a:rPr>
              <a:t>Kode Etik Auditor</a:t>
            </a:r>
            <a:endParaRPr lang="en-US" sz="7216" b="1">
              <a:solidFill>
                <a:srgbClr val="000000"/>
              </a:solidFill>
              <a:latin typeface="Atkinson Hyperlegible Bold"/>
              <a:ea typeface="Atkinson Hyperlegible Bold"/>
              <a:cs typeface="Atkinson Hyperlegible Bold"/>
              <a:sym typeface="Atkinson Hyperlegible Bold"/>
            </a:endParaRPr>
          </a:p>
        </p:txBody>
      </p:sp>
      <p:sp>
        <p:nvSpPr>
          <p:cNvPr id="17" name="TextBox 17"/>
          <p:cNvSpPr txBox="1"/>
          <p:nvPr/>
        </p:nvSpPr>
        <p:spPr>
          <a:xfrm>
            <a:off x="2029920" y="4355907"/>
            <a:ext cx="14658582" cy="4985980"/>
          </a:xfrm>
          <a:prstGeom prst="rect">
            <a:avLst/>
          </a:prstGeom>
        </p:spPr>
        <p:txBody>
          <a:bodyPr wrap="square" lIns="0" tIns="0" rIns="0" bIns="0" rtlCol="0" anchor="t">
            <a:spAutoFit/>
          </a:bodyPr>
          <a:lstStyle/>
          <a:p>
            <a:pPr algn="just">
              <a:lnSpc>
                <a:spcPct val="150000"/>
              </a:lnSpc>
            </a:pPr>
            <a:r>
              <a:rPr lang="id-ID" sz="2400" spc="-79">
                <a:solidFill>
                  <a:srgbClr val="000000"/>
                </a:solidFill>
                <a:latin typeface="Nunito"/>
                <a:ea typeface="Nunito"/>
                <a:cs typeface="Nunito"/>
                <a:sym typeface="Nunito"/>
              </a:rPr>
              <a:t>4. Kompetensi : Menjadi Auditor haruslah memiliki pengetahuan dan keterampilan, serta perilaku yang diperlukan untuk melakukan audit dengan baik. </a:t>
            </a:r>
          </a:p>
          <a:p>
            <a:pPr algn="just">
              <a:lnSpc>
                <a:spcPct val="150000"/>
              </a:lnSpc>
            </a:pPr>
            <a:endParaRPr lang="id-ID" sz="2400" spc="-79">
              <a:solidFill>
                <a:srgbClr val="000000"/>
              </a:solidFill>
              <a:latin typeface="Nunito"/>
              <a:ea typeface="Nunito"/>
              <a:cs typeface="Nunito"/>
              <a:sym typeface="Nunito"/>
            </a:endParaRPr>
          </a:p>
          <a:p>
            <a:pPr algn="just">
              <a:lnSpc>
                <a:spcPct val="150000"/>
              </a:lnSpc>
            </a:pPr>
            <a:r>
              <a:rPr lang="id-ID" sz="2400" spc="-79">
                <a:solidFill>
                  <a:srgbClr val="000000"/>
                </a:solidFill>
                <a:latin typeface="Nunito"/>
                <a:ea typeface="Nunito"/>
                <a:cs typeface="Nunito"/>
                <a:sym typeface="Nunito"/>
              </a:rPr>
              <a:t>5. Profesional : Menjaga profesionalitas untuk memenuhi mutu atau kualitas selama bertugas adalah hal penting yang harus Auditor lakukan. Tentunya profesionalitas ini juga harus dibarengi dengan kepandaian untuk melaksanakan tugasnya.</a:t>
            </a:r>
          </a:p>
          <a:p>
            <a:pPr algn="just">
              <a:lnSpc>
                <a:spcPct val="150000"/>
              </a:lnSpc>
            </a:pPr>
            <a:endParaRPr lang="id-ID" sz="2400" spc="-79">
              <a:solidFill>
                <a:srgbClr val="000000"/>
              </a:solidFill>
              <a:latin typeface="Nunito"/>
              <a:ea typeface="Nunito"/>
              <a:cs typeface="Nunito"/>
              <a:sym typeface="Nunito"/>
            </a:endParaRPr>
          </a:p>
          <a:p>
            <a:pPr algn="just">
              <a:lnSpc>
                <a:spcPct val="150000"/>
              </a:lnSpc>
            </a:pPr>
            <a:r>
              <a:rPr lang="id-ID" sz="2400" spc="-79">
                <a:solidFill>
                  <a:srgbClr val="000000"/>
                </a:solidFill>
                <a:latin typeface="Nunito"/>
                <a:ea typeface="Nunito"/>
                <a:cs typeface="Nunito"/>
                <a:sym typeface="Nunito"/>
              </a:rPr>
              <a:t>6. Akuntabel : Auditor harus memiliki kemampuan dalam menjelaskan pertanggung jawaban dari suatu kinerja atau tindakan kepada pihak yang berwenang atau memiliki hak.</a:t>
            </a:r>
          </a:p>
        </p:txBody>
      </p:sp>
      <p:sp>
        <p:nvSpPr>
          <p:cNvPr id="18" name="Freeform 18"/>
          <p:cNvSpPr/>
          <p:nvPr/>
        </p:nvSpPr>
        <p:spPr>
          <a:xfrm>
            <a:off x="15265827" y="3183801"/>
            <a:ext cx="1422675" cy="463016"/>
          </a:xfrm>
          <a:custGeom>
            <a:avLst/>
            <a:gdLst/>
            <a:ahLst/>
            <a:cxnLst/>
            <a:rect l="l" t="t" r="r" b="b"/>
            <a:pathLst>
              <a:path w="1422675" h="463016">
                <a:moveTo>
                  <a:pt x="0" y="0"/>
                </a:moveTo>
                <a:lnTo>
                  <a:pt x="1422674" y="0"/>
                </a:lnTo>
                <a:lnTo>
                  <a:pt x="1422674" y="463016"/>
                </a:lnTo>
                <a:lnTo>
                  <a:pt x="0" y="4630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p:nvPr/>
        </p:nvSpPr>
        <p:spPr>
          <a:xfrm flipH="1">
            <a:off x="1921169" y="3183801"/>
            <a:ext cx="1422675" cy="463016"/>
          </a:xfrm>
          <a:custGeom>
            <a:avLst/>
            <a:gdLst/>
            <a:ahLst/>
            <a:cxnLst/>
            <a:rect l="l" t="t" r="r" b="b"/>
            <a:pathLst>
              <a:path w="1422675" h="463016">
                <a:moveTo>
                  <a:pt x="1422675" y="0"/>
                </a:moveTo>
                <a:lnTo>
                  <a:pt x="0" y="0"/>
                </a:lnTo>
                <a:lnTo>
                  <a:pt x="0" y="463016"/>
                </a:lnTo>
                <a:lnTo>
                  <a:pt x="1422675" y="463016"/>
                </a:lnTo>
                <a:lnTo>
                  <a:pt x="1422675"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21539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1426" t="-137317" r="-13205" b="-64737"/>
            </a:stretch>
          </a:blipFill>
        </p:spPr>
      </p:sp>
      <p:grpSp>
        <p:nvGrpSpPr>
          <p:cNvPr id="3" name="Group 3"/>
          <p:cNvGrpSpPr/>
          <p:nvPr/>
        </p:nvGrpSpPr>
        <p:grpSpPr>
          <a:xfrm>
            <a:off x="769382" y="770455"/>
            <a:ext cx="16749235" cy="10253531"/>
            <a:chOff x="0" y="0"/>
            <a:chExt cx="4411321" cy="2700518"/>
          </a:xfrm>
        </p:grpSpPr>
        <p:sp>
          <p:nvSpPr>
            <p:cNvPr id="4" name="Freeform 4"/>
            <p:cNvSpPr/>
            <p:nvPr/>
          </p:nvSpPr>
          <p:spPr>
            <a:xfrm>
              <a:off x="0" y="0"/>
              <a:ext cx="4411321" cy="2700518"/>
            </a:xfrm>
            <a:custGeom>
              <a:avLst/>
              <a:gdLst/>
              <a:ahLst/>
              <a:cxnLst/>
              <a:rect l="l" t="t" r="r" b="b"/>
              <a:pathLst>
                <a:path w="4411321" h="2700518">
                  <a:moveTo>
                    <a:pt x="20800" y="0"/>
                  </a:moveTo>
                  <a:lnTo>
                    <a:pt x="4390521" y="0"/>
                  </a:lnTo>
                  <a:cubicBezTo>
                    <a:pt x="4402009" y="0"/>
                    <a:pt x="4411321" y="9313"/>
                    <a:pt x="4411321" y="20800"/>
                  </a:cubicBezTo>
                  <a:lnTo>
                    <a:pt x="4411321" y="2679718"/>
                  </a:lnTo>
                  <a:cubicBezTo>
                    <a:pt x="4411321" y="2691206"/>
                    <a:pt x="4402009" y="2700518"/>
                    <a:pt x="4390521" y="2700518"/>
                  </a:cubicBezTo>
                  <a:lnTo>
                    <a:pt x="20800" y="2700518"/>
                  </a:lnTo>
                  <a:cubicBezTo>
                    <a:pt x="9313" y="2700518"/>
                    <a:pt x="0" y="2691206"/>
                    <a:pt x="0" y="2679718"/>
                  </a:cubicBezTo>
                  <a:lnTo>
                    <a:pt x="0" y="20800"/>
                  </a:lnTo>
                  <a:cubicBezTo>
                    <a:pt x="0" y="9313"/>
                    <a:pt x="9313" y="0"/>
                    <a:pt x="20800" y="0"/>
                  </a:cubicBezTo>
                  <a:close/>
                </a:path>
              </a:pathLst>
            </a:custGeom>
            <a:solidFill>
              <a:srgbClr val="000000">
                <a:alpha val="0"/>
              </a:srgbClr>
            </a:solidFill>
            <a:ln w="38100" cap="rnd">
              <a:solidFill>
                <a:srgbClr val="0118D8"/>
              </a:solidFill>
              <a:prstDash val="solid"/>
              <a:round/>
            </a:ln>
          </p:spPr>
        </p:sp>
        <p:sp>
          <p:nvSpPr>
            <p:cNvPr id="5" name="TextBox 5"/>
            <p:cNvSpPr txBox="1"/>
            <p:nvPr/>
          </p:nvSpPr>
          <p:spPr>
            <a:xfrm>
              <a:off x="0" y="-38100"/>
              <a:ext cx="4411321" cy="2738618"/>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91179" y="3870660"/>
            <a:ext cx="15305640" cy="7031324"/>
            <a:chOff x="0" y="0"/>
            <a:chExt cx="4031115" cy="1851871"/>
          </a:xfrm>
        </p:grpSpPr>
        <p:sp>
          <p:nvSpPr>
            <p:cNvPr id="10" name="Freeform 10"/>
            <p:cNvSpPr/>
            <p:nvPr/>
          </p:nvSpPr>
          <p:spPr>
            <a:xfrm>
              <a:off x="0" y="0"/>
              <a:ext cx="4031115" cy="1851871"/>
            </a:xfrm>
            <a:custGeom>
              <a:avLst/>
              <a:gdLst/>
              <a:ahLst/>
              <a:cxnLst/>
              <a:rect l="l" t="t" r="r" b="b"/>
              <a:pathLst>
                <a:path w="4031115" h="1851871">
                  <a:moveTo>
                    <a:pt x="31867" y="0"/>
                  </a:moveTo>
                  <a:lnTo>
                    <a:pt x="3999249" y="0"/>
                  </a:lnTo>
                  <a:cubicBezTo>
                    <a:pt x="4007700" y="0"/>
                    <a:pt x="4015806" y="3357"/>
                    <a:pt x="4021782" y="9334"/>
                  </a:cubicBezTo>
                  <a:cubicBezTo>
                    <a:pt x="4027758" y="15310"/>
                    <a:pt x="4031115" y="23415"/>
                    <a:pt x="4031115" y="31867"/>
                  </a:cubicBezTo>
                  <a:lnTo>
                    <a:pt x="4031115" y="1820005"/>
                  </a:lnTo>
                  <a:cubicBezTo>
                    <a:pt x="4031115" y="1828456"/>
                    <a:pt x="4027758" y="1836562"/>
                    <a:pt x="4021782" y="1842538"/>
                  </a:cubicBezTo>
                  <a:cubicBezTo>
                    <a:pt x="4015806" y="1848514"/>
                    <a:pt x="4007700" y="1851871"/>
                    <a:pt x="3999249" y="1851871"/>
                  </a:cubicBezTo>
                  <a:lnTo>
                    <a:pt x="31867" y="1851871"/>
                  </a:lnTo>
                  <a:cubicBezTo>
                    <a:pt x="23415" y="1851871"/>
                    <a:pt x="15310" y="1848514"/>
                    <a:pt x="9334" y="1842538"/>
                  </a:cubicBezTo>
                  <a:cubicBezTo>
                    <a:pt x="3357" y="1836562"/>
                    <a:pt x="0" y="1828456"/>
                    <a:pt x="0" y="1820005"/>
                  </a:cubicBezTo>
                  <a:lnTo>
                    <a:pt x="0" y="31867"/>
                  </a:lnTo>
                  <a:cubicBezTo>
                    <a:pt x="0" y="23415"/>
                    <a:pt x="3357" y="15310"/>
                    <a:pt x="9334" y="9334"/>
                  </a:cubicBezTo>
                  <a:cubicBezTo>
                    <a:pt x="15310" y="3357"/>
                    <a:pt x="23415" y="0"/>
                    <a:pt x="31867" y="0"/>
                  </a:cubicBezTo>
                  <a:close/>
                </a:path>
              </a:pathLst>
            </a:custGeom>
            <a:solidFill>
              <a:srgbClr val="FFFFFF"/>
            </a:solidFill>
            <a:ln w="38100" cap="rnd">
              <a:solidFill>
                <a:srgbClr val="0118D8"/>
              </a:solidFill>
              <a:prstDash val="solid"/>
              <a:round/>
            </a:ln>
          </p:spPr>
        </p:sp>
        <p:sp>
          <p:nvSpPr>
            <p:cNvPr id="11" name="TextBox 11"/>
            <p:cNvSpPr txBox="1"/>
            <p:nvPr/>
          </p:nvSpPr>
          <p:spPr>
            <a:xfrm>
              <a:off x="0" y="-38100"/>
              <a:ext cx="4031115" cy="1889971"/>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814148" y="2906751"/>
            <a:ext cx="14659702" cy="846386"/>
          </a:xfrm>
          <a:prstGeom prst="rect">
            <a:avLst/>
          </a:prstGeom>
        </p:spPr>
        <p:txBody>
          <a:bodyPr lIns="0" tIns="0" rIns="0" bIns="0" rtlCol="0" anchor="t">
            <a:spAutoFit/>
          </a:bodyPr>
          <a:lstStyle/>
          <a:p>
            <a:pPr algn="ctr">
              <a:lnSpc>
                <a:spcPts val="6061"/>
              </a:lnSpc>
            </a:pPr>
            <a:r>
              <a:rPr lang="id-ID" sz="7216" b="1">
                <a:solidFill>
                  <a:srgbClr val="000000"/>
                </a:solidFill>
                <a:latin typeface="Atkinson Hyperlegible Bold"/>
                <a:ea typeface="Atkinson Hyperlegible Bold"/>
                <a:cs typeface="Atkinson Hyperlegible Bold"/>
                <a:sym typeface="Atkinson Hyperlegible Bold"/>
              </a:rPr>
              <a:t>Standar Audit</a:t>
            </a:r>
            <a:endParaRPr lang="en-US" sz="7216" b="1">
              <a:solidFill>
                <a:srgbClr val="000000"/>
              </a:solidFill>
              <a:latin typeface="Atkinson Hyperlegible Bold"/>
              <a:ea typeface="Atkinson Hyperlegible Bold"/>
              <a:cs typeface="Atkinson Hyperlegible Bold"/>
              <a:sym typeface="Atkinson Hyperlegible Bold"/>
            </a:endParaRPr>
          </a:p>
        </p:txBody>
      </p:sp>
      <p:grpSp>
        <p:nvGrpSpPr>
          <p:cNvPr id="17" name="Group 17"/>
          <p:cNvGrpSpPr/>
          <p:nvPr/>
        </p:nvGrpSpPr>
        <p:grpSpPr>
          <a:xfrm>
            <a:off x="3275381" y="4165334"/>
            <a:ext cx="4362888" cy="1058029"/>
            <a:chOff x="0" y="-38100"/>
            <a:chExt cx="1149074" cy="278658"/>
          </a:xfrm>
        </p:grpSpPr>
        <p:sp>
          <p:nvSpPr>
            <p:cNvPr id="18" name="Freeform 18"/>
            <p:cNvSpPr/>
            <p:nvPr/>
          </p:nvSpPr>
          <p:spPr>
            <a:xfrm>
              <a:off x="0" y="0"/>
              <a:ext cx="1149073" cy="240558"/>
            </a:xfrm>
            <a:custGeom>
              <a:avLst/>
              <a:gdLst/>
              <a:ahLst/>
              <a:cxnLst/>
              <a:rect l="l" t="t" r="r" b="b"/>
              <a:pathLst>
                <a:path w="1149073" h="240558">
                  <a:moveTo>
                    <a:pt x="120279" y="0"/>
                  </a:moveTo>
                  <a:lnTo>
                    <a:pt x="1028795" y="0"/>
                  </a:lnTo>
                  <a:cubicBezTo>
                    <a:pt x="1095223" y="0"/>
                    <a:pt x="1149073" y="53851"/>
                    <a:pt x="1149073" y="120279"/>
                  </a:cubicBezTo>
                  <a:lnTo>
                    <a:pt x="1149073" y="120279"/>
                  </a:lnTo>
                  <a:cubicBezTo>
                    <a:pt x="1149073" y="152179"/>
                    <a:pt x="1136401" y="182772"/>
                    <a:pt x="1113845" y="205329"/>
                  </a:cubicBezTo>
                  <a:cubicBezTo>
                    <a:pt x="1091288" y="227886"/>
                    <a:pt x="1060695" y="240558"/>
                    <a:pt x="1028795" y="240558"/>
                  </a:cubicBezTo>
                  <a:lnTo>
                    <a:pt x="120279" y="240558"/>
                  </a:lnTo>
                  <a:cubicBezTo>
                    <a:pt x="53851" y="240558"/>
                    <a:pt x="0" y="186707"/>
                    <a:pt x="0" y="120279"/>
                  </a:cubicBezTo>
                  <a:lnTo>
                    <a:pt x="0" y="120279"/>
                  </a:lnTo>
                  <a:cubicBezTo>
                    <a:pt x="0" y="53851"/>
                    <a:pt x="53851" y="0"/>
                    <a:pt x="120279" y="0"/>
                  </a:cubicBezTo>
                  <a:close/>
                </a:path>
              </a:pathLst>
            </a:custGeom>
            <a:solidFill>
              <a:srgbClr val="0118D8"/>
            </a:solidFill>
          </p:spPr>
        </p:sp>
        <p:sp>
          <p:nvSpPr>
            <p:cNvPr id="19" name="TextBox 19"/>
            <p:cNvSpPr txBox="1"/>
            <p:nvPr/>
          </p:nvSpPr>
          <p:spPr>
            <a:xfrm>
              <a:off x="0" y="-38100"/>
              <a:ext cx="1149074" cy="278658"/>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502828" y="4309995"/>
            <a:ext cx="4362888" cy="913368"/>
            <a:chOff x="0" y="0"/>
            <a:chExt cx="1149074" cy="240558"/>
          </a:xfrm>
        </p:grpSpPr>
        <p:sp>
          <p:nvSpPr>
            <p:cNvPr id="21" name="Freeform 21"/>
            <p:cNvSpPr/>
            <p:nvPr/>
          </p:nvSpPr>
          <p:spPr>
            <a:xfrm>
              <a:off x="0" y="0"/>
              <a:ext cx="1149073" cy="240558"/>
            </a:xfrm>
            <a:custGeom>
              <a:avLst/>
              <a:gdLst/>
              <a:ahLst/>
              <a:cxnLst/>
              <a:rect l="l" t="t" r="r" b="b"/>
              <a:pathLst>
                <a:path w="1149073" h="240558">
                  <a:moveTo>
                    <a:pt x="120279" y="0"/>
                  </a:moveTo>
                  <a:lnTo>
                    <a:pt x="1028795" y="0"/>
                  </a:lnTo>
                  <a:cubicBezTo>
                    <a:pt x="1095223" y="0"/>
                    <a:pt x="1149073" y="53851"/>
                    <a:pt x="1149073" y="120279"/>
                  </a:cubicBezTo>
                  <a:lnTo>
                    <a:pt x="1149073" y="120279"/>
                  </a:lnTo>
                  <a:cubicBezTo>
                    <a:pt x="1149073" y="152179"/>
                    <a:pt x="1136401" y="182772"/>
                    <a:pt x="1113845" y="205329"/>
                  </a:cubicBezTo>
                  <a:cubicBezTo>
                    <a:pt x="1091288" y="227886"/>
                    <a:pt x="1060695" y="240558"/>
                    <a:pt x="1028795" y="240558"/>
                  </a:cubicBezTo>
                  <a:lnTo>
                    <a:pt x="120279" y="240558"/>
                  </a:lnTo>
                  <a:cubicBezTo>
                    <a:pt x="53851" y="240558"/>
                    <a:pt x="0" y="186707"/>
                    <a:pt x="0" y="120279"/>
                  </a:cubicBezTo>
                  <a:lnTo>
                    <a:pt x="0" y="120279"/>
                  </a:lnTo>
                  <a:cubicBezTo>
                    <a:pt x="0" y="53851"/>
                    <a:pt x="53851" y="0"/>
                    <a:pt x="120279" y="0"/>
                  </a:cubicBezTo>
                  <a:close/>
                </a:path>
              </a:pathLst>
            </a:custGeom>
            <a:solidFill>
              <a:srgbClr val="0118D8"/>
            </a:solidFill>
          </p:spPr>
        </p:sp>
        <p:sp>
          <p:nvSpPr>
            <p:cNvPr id="22" name="TextBox 22"/>
            <p:cNvSpPr txBox="1"/>
            <p:nvPr/>
          </p:nvSpPr>
          <p:spPr>
            <a:xfrm>
              <a:off x="0" y="-38100"/>
              <a:ext cx="1149074" cy="278658"/>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3776066" y="4548328"/>
            <a:ext cx="3361518" cy="445443"/>
          </a:xfrm>
          <a:prstGeom prst="rect">
            <a:avLst/>
          </a:prstGeom>
        </p:spPr>
        <p:txBody>
          <a:bodyPr lIns="0" tIns="0" rIns="0" bIns="0" rtlCol="0" anchor="t">
            <a:spAutoFit/>
          </a:bodyPr>
          <a:lstStyle/>
          <a:p>
            <a:pPr algn="ctr">
              <a:lnSpc>
                <a:spcPts val="3387"/>
              </a:lnSpc>
            </a:pPr>
            <a:r>
              <a:rPr lang="id-ID" sz="3079" b="1" spc="-126">
                <a:solidFill>
                  <a:srgbClr val="FFFFFF"/>
                </a:solidFill>
                <a:latin typeface="Nunito Bold"/>
                <a:ea typeface="Nunito Bold"/>
                <a:cs typeface="Nunito Bold"/>
                <a:sym typeface="Nunito Bold"/>
              </a:rPr>
              <a:t>Standar Umum</a:t>
            </a:r>
            <a:endParaRPr lang="en-US" sz="3079" b="1" spc="-126">
              <a:solidFill>
                <a:srgbClr val="FFFFFF"/>
              </a:solidFill>
              <a:latin typeface="Nunito Bold"/>
              <a:ea typeface="Nunito Bold"/>
              <a:cs typeface="Nunito Bold"/>
              <a:sym typeface="Nunito Bold"/>
            </a:endParaRPr>
          </a:p>
        </p:txBody>
      </p:sp>
      <p:sp>
        <p:nvSpPr>
          <p:cNvPr id="24" name="TextBox 24"/>
          <p:cNvSpPr txBox="1"/>
          <p:nvPr/>
        </p:nvSpPr>
        <p:spPr>
          <a:xfrm>
            <a:off x="10439400" y="4548328"/>
            <a:ext cx="4490880" cy="436017"/>
          </a:xfrm>
          <a:prstGeom prst="rect">
            <a:avLst/>
          </a:prstGeom>
        </p:spPr>
        <p:txBody>
          <a:bodyPr wrap="square" lIns="0" tIns="0" rIns="0" bIns="0" rtlCol="0" anchor="t">
            <a:spAutoFit/>
          </a:bodyPr>
          <a:lstStyle/>
          <a:p>
            <a:pPr algn="ctr">
              <a:lnSpc>
                <a:spcPts val="3387"/>
              </a:lnSpc>
            </a:pPr>
            <a:r>
              <a:rPr lang="id-ID" sz="2800" b="1" spc="-126">
                <a:solidFill>
                  <a:srgbClr val="FFFFFF"/>
                </a:solidFill>
                <a:latin typeface="Nunito Bold"/>
                <a:ea typeface="Nunito Bold"/>
                <a:cs typeface="Nunito Bold"/>
                <a:sym typeface="Nunito Bold"/>
              </a:rPr>
              <a:t>Standar Pekerja Lapangan</a:t>
            </a:r>
            <a:endParaRPr lang="en-US" sz="2800" b="1" spc="-126">
              <a:solidFill>
                <a:srgbClr val="FFFFFF"/>
              </a:solidFill>
              <a:latin typeface="Nunito Bold"/>
              <a:ea typeface="Nunito Bold"/>
              <a:cs typeface="Nunito Bold"/>
              <a:sym typeface="Nunito Bold"/>
            </a:endParaRPr>
          </a:p>
        </p:txBody>
      </p:sp>
      <p:sp>
        <p:nvSpPr>
          <p:cNvPr id="25" name="TextBox 25"/>
          <p:cNvSpPr txBox="1"/>
          <p:nvPr/>
        </p:nvSpPr>
        <p:spPr>
          <a:xfrm>
            <a:off x="2075673" y="5619565"/>
            <a:ext cx="6184754" cy="3385542"/>
          </a:xfrm>
          <a:prstGeom prst="rect">
            <a:avLst/>
          </a:prstGeom>
        </p:spPr>
        <p:txBody>
          <a:bodyPr wrap="square" lIns="0" tIns="0" rIns="0" bIns="0" rtlCol="0" anchor="t">
            <a:spAutoFit/>
          </a:bodyPr>
          <a:lstStyle/>
          <a:p>
            <a:pPr marL="457200" indent="-457200" algn="just">
              <a:lnSpc>
                <a:spcPts val="3269"/>
              </a:lnSpc>
              <a:buAutoNum type="arabicPeriod"/>
            </a:pPr>
            <a:r>
              <a:rPr lang="id-ID" sz="2335" spc="-46">
                <a:solidFill>
                  <a:srgbClr val="000000"/>
                </a:solidFill>
                <a:latin typeface="Nunito"/>
                <a:ea typeface="Nunito"/>
                <a:cs typeface="Nunito"/>
                <a:sym typeface="Nunito"/>
              </a:rPr>
              <a:t>Audit harus dilaksanakan oleh seorang atau lebih yang memiliki keahlian dan pelatihan teknis yang cukup sebagai auditor.</a:t>
            </a:r>
          </a:p>
          <a:p>
            <a:pPr marL="457200" indent="-457200" algn="just">
              <a:lnSpc>
                <a:spcPts val="3269"/>
              </a:lnSpc>
              <a:buAutoNum type="arabicPeriod"/>
            </a:pPr>
            <a:r>
              <a:rPr lang="id-ID" sz="2335" spc="-46">
                <a:solidFill>
                  <a:srgbClr val="000000"/>
                </a:solidFill>
                <a:latin typeface="Nunito"/>
                <a:ea typeface="Nunito"/>
                <a:cs typeface="Nunito"/>
                <a:sym typeface="Nunito"/>
              </a:rPr>
              <a:t>Semua hal yang berhubungan dengan perikatan, independensi dalam sikap mental.</a:t>
            </a:r>
          </a:p>
          <a:p>
            <a:pPr marL="457200" indent="-457200" algn="just">
              <a:lnSpc>
                <a:spcPts val="3269"/>
              </a:lnSpc>
              <a:buAutoNum type="arabicPeriod"/>
            </a:pPr>
            <a:r>
              <a:rPr lang="id-ID" sz="2335" spc="-46">
                <a:solidFill>
                  <a:srgbClr val="000000"/>
                </a:solidFill>
                <a:latin typeface="Nunito"/>
                <a:ea typeface="Nunito"/>
                <a:cs typeface="Nunito"/>
                <a:sym typeface="Nunito"/>
              </a:rPr>
              <a:t>Auditor wajib menggunakan kemahiran profesionalnya.</a:t>
            </a:r>
          </a:p>
          <a:p>
            <a:pPr marL="457200" indent="-457200" algn="just">
              <a:lnSpc>
                <a:spcPts val="3269"/>
              </a:lnSpc>
              <a:buAutoNum type="arabicPeriod"/>
            </a:pPr>
            <a:endParaRPr lang="en-US" sz="2335" spc="-46">
              <a:solidFill>
                <a:srgbClr val="000000"/>
              </a:solidFill>
              <a:latin typeface="Nunito"/>
              <a:ea typeface="Nunito"/>
              <a:cs typeface="Nunito"/>
              <a:sym typeface="Nunito"/>
            </a:endParaRPr>
          </a:p>
        </p:txBody>
      </p:sp>
      <p:sp>
        <p:nvSpPr>
          <p:cNvPr id="26" name="TextBox 26"/>
          <p:cNvSpPr txBox="1"/>
          <p:nvPr/>
        </p:nvSpPr>
        <p:spPr>
          <a:xfrm>
            <a:off x="9436246" y="5657173"/>
            <a:ext cx="6184754" cy="3808735"/>
          </a:xfrm>
          <a:prstGeom prst="rect">
            <a:avLst/>
          </a:prstGeom>
        </p:spPr>
        <p:txBody>
          <a:bodyPr wrap="square" lIns="0" tIns="0" rIns="0" bIns="0" rtlCol="0" anchor="t">
            <a:spAutoFit/>
          </a:bodyPr>
          <a:lstStyle/>
          <a:p>
            <a:pPr marL="457200" indent="-457200" algn="just">
              <a:lnSpc>
                <a:spcPts val="3269"/>
              </a:lnSpc>
              <a:buAutoNum type="arabicPeriod"/>
            </a:pPr>
            <a:r>
              <a:rPr lang="id-ID" sz="2335" spc="-46">
                <a:solidFill>
                  <a:srgbClr val="000000"/>
                </a:solidFill>
                <a:latin typeface="Nunito"/>
                <a:ea typeface="Nunito"/>
                <a:cs typeface="Nunito"/>
                <a:sym typeface="Nunito"/>
              </a:rPr>
              <a:t>Pekerjaan harus direncanakan sebaik-baiknya dan jika digunakan asisten harus disupervisi.</a:t>
            </a:r>
          </a:p>
          <a:p>
            <a:pPr marL="457200" indent="-457200" algn="just">
              <a:lnSpc>
                <a:spcPts val="3269"/>
              </a:lnSpc>
              <a:buAutoNum type="arabicPeriod"/>
            </a:pPr>
            <a:r>
              <a:rPr lang="id-ID" sz="2335" spc="-46">
                <a:solidFill>
                  <a:srgbClr val="000000"/>
                </a:solidFill>
                <a:latin typeface="Nunito"/>
                <a:ea typeface="Nunito"/>
                <a:cs typeface="Nunito"/>
                <a:sym typeface="Nunito"/>
              </a:rPr>
              <a:t>Pemahaman memadai atas pengendalian intern harus diperoleh untuk merencanakan audit.</a:t>
            </a:r>
          </a:p>
          <a:p>
            <a:pPr marL="457200" indent="-457200" algn="just">
              <a:lnSpc>
                <a:spcPts val="3269"/>
              </a:lnSpc>
              <a:buAutoNum type="arabicPeriod"/>
            </a:pPr>
            <a:r>
              <a:rPr lang="id-ID" sz="2335" spc="-46">
                <a:solidFill>
                  <a:srgbClr val="000000"/>
                </a:solidFill>
                <a:latin typeface="Nunito"/>
                <a:ea typeface="Nunito"/>
                <a:cs typeface="Nunito"/>
                <a:sym typeface="Nunito"/>
              </a:rPr>
              <a:t>Bukti audit kompeten yang cukup harus diperoleh melalui inpeksi, pengamatan, permintaan keterangan dan konfirmasi</a:t>
            </a:r>
            <a:endParaRPr lang="en-US" sz="2335" spc="-46">
              <a:solidFill>
                <a:srgbClr val="000000"/>
              </a:solidFill>
              <a:latin typeface="Nunito"/>
              <a:ea typeface="Nunito"/>
              <a:cs typeface="Nunito"/>
              <a:sym typeface="Nunito"/>
            </a:endParaRPr>
          </a:p>
        </p:txBody>
      </p:sp>
      <p:sp>
        <p:nvSpPr>
          <p:cNvPr id="27" name="Freeform 27"/>
          <p:cNvSpPr/>
          <p:nvPr/>
        </p:nvSpPr>
        <p:spPr>
          <a:xfrm rot="5273403" flipV="1">
            <a:off x="12176984" y="3358356"/>
            <a:ext cx="1014572" cy="322818"/>
          </a:xfrm>
          <a:custGeom>
            <a:avLst/>
            <a:gdLst/>
            <a:ahLst/>
            <a:cxnLst/>
            <a:rect l="l" t="t" r="r" b="b"/>
            <a:pathLst>
              <a:path w="1014572" h="322818">
                <a:moveTo>
                  <a:pt x="0" y="322819"/>
                </a:moveTo>
                <a:lnTo>
                  <a:pt x="1014572" y="322819"/>
                </a:lnTo>
                <a:lnTo>
                  <a:pt x="1014572" y="0"/>
                </a:lnTo>
                <a:lnTo>
                  <a:pt x="0" y="0"/>
                </a:lnTo>
                <a:lnTo>
                  <a:pt x="0" y="322819"/>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28"/>
          <p:cNvSpPr/>
          <p:nvPr/>
        </p:nvSpPr>
        <p:spPr>
          <a:xfrm rot="-5274000" flipH="1" flipV="1">
            <a:off x="5129425" y="3358381"/>
            <a:ext cx="1014572" cy="322818"/>
          </a:xfrm>
          <a:custGeom>
            <a:avLst/>
            <a:gdLst/>
            <a:ahLst/>
            <a:cxnLst/>
            <a:rect l="l" t="t" r="r" b="b"/>
            <a:pathLst>
              <a:path w="1014572" h="322818">
                <a:moveTo>
                  <a:pt x="1014572" y="322818"/>
                </a:moveTo>
                <a:lnTo>
                  <a:pt x="0" y="322818"/>
                </a:lnTo>
                <a:lnTo>
                  <a:pt x="0" y="0"/>
                </a:lnTo>
                <a:lnTo>
                  <a:pt x="1014572" y="0"/>
                </a:lnTo>
                <a:lnTo>
                  <a:pt x="1014572" y="322818"/>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9" name="Group 6"/>
          <p:cNvGrpSpPr/>
          <p:nvPr/>
        </p:nvGrpSpPr>
        <p:grpSpPr>
          <a:xfrm>
            <a:off x="1938890" y="1437713"/>
            <a:ext cx="14566120" cy="939867"/>
            <a:chOff x="0" y="0"/>
            <a:chExt cx="4031115" cy="325377"/>
          </a:xfrm>
        </p:grpSpPr>
        <p:sp>
          <p:nvSpPr>
            <p:cNvPr id="30" name="Freeform 7"/>
            <p:cNvSpPr/>
            <p:nvPr/>
          </p:nvSpPr>
          <p:spPr>
            <a:xfrm>
              <a:off x="0" y="0"/>
              <a:ext cx="4031115" cy="325377"/>
            </a:xfrm>
            <a:custGeom>
              <a:avLst/>
              <a:gdLst/>
              <a:ahLst/>
              <a:cxnLst/>
              <a:rect l="l" t="t" r="r" b="b"/>
              <a:pathLst>
                <a:path w="4031115" h="325377">
                  <a:moveTo>
                    <a:pt x="50582" y="0"/>
                  </a:moveTo>
                  <a:lnTo>
                    <a:pt x="3980533" y="0"/>
                  </a:lnTo>
                  <a:cubicBezTo>
                    <a:pt x="4008469" y="0"/>
                    <a:pt x="4031115" y="22646"/>
                    <a:pt x="4031115" y="50582"/>
                  </a:cubicBezTo>
                  <a:lnTo>
                    <a:pt x="4031115" y="274795"/>
                  </a:lnTo>
                  <a:cubicBezTo>
                    <a:pt x="4031115" y="302731"/>
                    <a:pt x="4008469" y="325377"/>
                    <a:pt x="3980533" y="325377"/>
                  </a:cubicBezTo>
                  <a:lnTo>
                    <a:pt x="50582" y="325377"/>
                  </a:lnTo>
                  <a:cubicBezTo>
                    <a:pt x="37167" y="325377"/>
                    <a:pt x="24301" y="320048"/>
                    <a:pt x="14815" y="310562"/>
                  </a:cubicBezTo>
                  <a:cubicBezTo>
                    <a:pt x="5329" y="301076"/>
                    <a:pt x="0" y="288210"/>
                    <a:pt x="0" y="274795"/>
                  </a:cubicBezTo>
                  <a:lnTo>
                    <a:pt x="0" y="50582"/>
                  </a:lnTo>
                  <a:cubicBezTo>
                    <a:pt x="0" y="22646"/>
                    <a:pt x="22646" y="0"/>
                    <a:pt x="50582" y="0"/>
                  </a:cubicBezTo>
                  <a:close/>
                </a:path>
              </a:pathLst>
            </a:custGeom>
            <a:solidFill>
              <a:srgbClr val="0118D8"/>
            </a:solidFill>
          </p:spPr>
        </p:sp>
        <p:sp>
          <p:nvSpPr>
            <p:cNvPr id="31" name="TextBox 8"/>
            <p:cNvSpPr txBox="1"/>
            <p:nvPr/>
          </p:nvSpPr>
          <p:spPr>
            <a:xfrm>
              <a:off x="0" y="-38100"/>
              <a:ext cx="4031115" cy="363477"/>
            </a:xfrm>
            <a:prstGeom prst="rect">
              <a:avLst/>
            </a:prstGeom>
          </p:spPr>
          <p:txBody>
            <a:bodyPr lIns="50800" tIns="50800" rIns="50800" bIns="50800" rtlCol="0" anchor="ctr"/>
            <a:lstStyle/>
            <a:p>
              <a:pPr algn="ctr">
                <a:lnSpc>
                  <a:spcPts val="2659"/>
                </a:lnSpc>
              </a:pPr>
              <a:endParaRPr/>
            </a:p>
          </p:txBody>
        </p:sp>
      </p:grpSp>
      <p:sp>
        <p:nvSpPr>
          <p:cNvPr id="32" name="Freeform 12"/>
          <p:cNvSpPr/>
          <p:nvPr/>
        </p:nvSpPr>
        <p:spPr>
          <a:xfrm>
            <a:off x="2479403" y="1546931"/>
            <a:ext cx="831420" cy="565631"/>
          </a:xfrm>
          <a:custGeom>
            <a:avLst/>
            <a:gdLst/>
            <a:ahLst/>
            <a:cxnLst/>
            <a:rect l="l" t="t" r="r" b="b"/>
            <a:pathLst>
              <a:path w="873631" h="625837">
                <a:moveTo>
                  <a:pt x="0" y="0"/>
                </a:moveTo>
                <a:lnTo>
                  <a:pt x="873631" y="0"/>
                </a:lnTo>
                <a:lnTo>
                  <a:pt x="873631" y="625838"/>
                </a:lnTo>
                <a:lnTo>
                  <a:pt x="0" y="625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3" name="TextBox 13"/>
          <p:cNvSpPr txBox="1"/>
          <p:nvPr/>
        </p:nvSpPr>
        <p:spPr>
          <a:xfrm>
            <a:off x="3602680" y="1691051"/>
            <a:ext cx="2911404" cy="346249"/>
          </a:xfrm>
          <a:prstGeom prst="rect">
            <a:avLst/>
          </a:prstGeom>
        </p:spPr>
        <p:txBody>
          <a:bodyPr wrap="square" lIns="0" tIns="0" rIns="0" bIns="0" rtlCol="0" anchor="t">
            <a:spAutoFit/>
          </a:bodyPr>
          <a:lstStyle/>
          <a:p>
            <a:pPr algn="l">
              <a:lnSpc>
                <a:spcPts val="2735"/>
              </a:lnSpc>
            </a:pPr>
            <a:r>
              <a:rPr lang="en-US" sz="2486" b="1" spc="-101">
                <a:solidFill>
                  <a:srgbClr val="FFFFFF"/>
                </a:solidFill>
                <a:latin typeface="Nunito Bold"/>
                <a:ea typeface="Nunito Bold"/>
                <a:cs typeface="Nunito Bold"/>
                <a:sym typeface="Nunito Bold"/>
              </a:rPr>
              <a:t>Universitas Jayabaya</a:t>
            </a:r>
          </a:p>
        </p:txBody>
      </p:sp>
      <p:sp>
        <p:nvSpPr>
          <p:cNvPr id="34" name="TextBox 14"/>
          <p:cNvSpPr txBox="1"/>
          <p:nvPr/>
        </p:nvSpPr>
        <p:spPr>
          <a:xfrm>
            <a:off x="13161845" y="1630879"/>
            <a:ext cx="2911404" cy="355290"/>
          </a:xfrm>
          <a:prstGeom prst="rect">
            <a:avLst/>
          </a:prstGeom>
        </p:spPr>
        <p:txBody>
          <a:bodyPr wrap="square" lIns="0" tIns="0" rIns="0" bIns="0" rtlCol="0" anchor="t">
            <a:spAutoFit/>
          </a:bodyPr>
          <a:lstStyle/>
          <a:p>
            <a:pPr algn="r">
              <a:lnSpc>
                <a:spcPts val="2735"/>
              </a:lnSpc>
            </a:pPr>
            <a:r>
              <a:rPr lang="en-US" sz="2486" b="1" spc="-101">
                <a:solidFill>
                  <a:srgbClr val="FFFFFF"/>
                </a:solidFill>
                <a:latin typeface="Nunito Bold"/>
                <a:ea typeface="Nunito Bold"/>
                <a:cs typeface="Nunito Bold"/>
                <a:sym typeface="Nunito Bold"/>
              </a:rPr>
              <a:t>Halaman 0</a:t>
            </a:r>
            <a:r>
              <a:rPr lang="id-ID" sz="2486" b="1" spc="-101">
                <a:solidFill>
                  <a:srgbClr val="FFFFFF"/>
                </a:solidFill>
                <a:latin typeface="Nunito Bold"/>
                <a:ea typeface="Nunito Bold"/>
                <a:cs typeface="Nunito Bold"/>
                <a:sym typeface="Nunito Bold"/>
              </a:rPr>
              <a:t>8</a:t>
            </a:r>
            <a:endParaRPr lang="en-US" sz="2486" b="1" spc="-101">
              <a:solidFill>
                <a:srgbClr val="FFFFFF"/>
              </a:solidFill>
              <a:latin typeface="Nunito Bold"/>
              <a:ea typeface="Nunito Bold"/>
              <a:cs typeface="Nunito Bold"/>
              <a:sym typeface="Nunito Bold"/>
            </a:endParaRPr>
          </a:p>
        </p:txBody>
      </p:sp>
      <p:sp>
        <p:nvSpPr>
          <p:cNvPr id="35" name="AutoShape 15"/>
          <p:cNvSpPr/>
          <p:nvPr/>
        </p:nvSpPr>
        <p:spPr>
          <a:xfrm flipV="1">
            <a:off x="7166996" y="1859850"/>
            <a:ext cx="6531977" cy="0"/>
          </a:xfrm>
          <a:prstGeom prst="line">
            <a:avLst/>
          </a:prstGeom>
          <a:ln w="38100" cap="flat">
            <a:solidFill>
              <a:srgbClr val="FFFFFF"/>
            </a:solidFill>
            <a:prstDash val="solid"/>
            <a:headEnd type="none" w="sm" len="sm"/>
            <a:tailEnd type="none" w="sm" len="sm"/>
          </a:ln>
        </p:spPr>
      </p:sp>
    </p:spTree>
    <p:extLst>
      <p:ext uri="{BB962C8B-B14F-4D97-AF65-F5344CB8AC3E}">
        <p14:creationId xmlns:p14="http://schemas.microsoft.com/office/powerpoint/2010/main" val="327680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1426" t="-137317" r="-13205" b="-64737"/>
            </a:stretch>
          </a:blipFill>
        </p:spPr>
      </p:sp>
      <p:grpSp>
        <p:nvGrpSpPr>
          <p:cNvPr id="3" name="Group 3"/>
          <p:cNvGrpSpPr/>
          <p:nvPr/>
        </p:nvGrpSpPr>
        <p:grpSpPr>
          <a:xfrm>
            <a:off x="769382" y="770455"/>
            <a:ext cx="16749235" cy="10253531"/>
            <a:chOff x="0" y="0"/>
            <a:chExt cx="4411321" cy="2700518"/>
          </a:xfrm>
        </p:grpSpPr>
        <p:sp>
          <p:nvSpPr>
            <p:cNvPr id="4" name="Freeform 4"/>
            <p:cNvSpPr/>
            <p:nvPr/>
          </p:nvSpPr>
          <p:spPr>
            <a:xfrm>
              <a:off x="0" y="0"/>
              <a:ext cx="4411321" cy="2700518"/>
            </a:xfrm>
            <a:custGeom>
              <a:avLst/>
              <a:gdLst/>
              <a:ahLst/>
              <a:cxnLst/>
              <a:rect l="l" t="t" r="r" b="b"/>
              <a:pathLst>
                <a:path w="4411321" h="2700518">
                  <a:moveTo>
                    <a:pt x="20800" y="0"/>
                  </a:moveTo>
                  <a:lnTo>
                    <a:pt x="4390521" y="0"/>
                  </a:lnTo>
                  <a:cubicBezTo>
                    <a:pt x="4402009" y="0"/>
                    <a:pt x="4411321" y="9313"/>
                    <a:pt x="4411321" y="20800"/>
                  </a:cubicBezTo>
                  <a:lnTo>
                    <a:pt x="4411321" y="2679718"/>
                  </a:lnTo>
                  <a:cubicBezTo>
                    <a:pt x="4411321" y="2691206"/>
                    <a:pt x="4402009" y="2700518"/>
                    <a:pt x="4390521" y="2700518"/>
                  </a:cubicBezTo>
                  <a:lnTo>
                    <a:pt x="20800" y="2700518"/>
                  </a:lnTo>
                  <a:cubicBezTo>
                    <a:pt x="9313" y="2700518"/>
                    <a:pt x="0" y="2691206"/>
                    <a:pt x="0" y="2679718"/>
                  </a:cubicBezTo>
                  <a:lnTo>
                    <a:pt x="0" y="20800"/>
                  </a:lnTo>
                  <a:cubicBezTo>
                    <a:pt x="0" y="9313"/>
                    <a:pt x="9313" y="0"/>
                    <a:pt x="20800" y="0"/>
                  </a:cubicBezTo>
                  <a:close/>
                </a:path>
              </a:pathLst>
            </a:custGeom>
            <a:solidFill>
              <a:srgbClr val="000000">
                <a:alpha val="0"/>
              </a:srgbClr>
            </a:solidFill>
            <a:ln w="38100" cap="rnd">
              <a:solidFill>
                <a:srgbClr val="0118D8"/>
              </a:solidFill>
              <a:prstDash val="solid"/>
              <a:round/>
            </a:ln>
          </p:spPr>
        </p:sp>
        <p:sp>
          <p:nvSpPr>
            <p:cNvPr id="5" name="TextBox 5"/>
            <p:cNvSpPr txBox="1"/>
            <p:nvPr/>
          </p:nvSpPr>
          <p:spPr>
            <a:xfrm>
              <a:off x="0" y="-38100"/>
              <a:ext cx="4411321" cy="2738618"/>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91180" y="4349490"/>
            <a:ext cx="15305640" cy="8166822"/>
            <a:chOff x="0" y="0"/>
            <a:chExt cx="4031115" cy="2093401"/>
          </a:xfrm>
        </p:grpSpPr>
        <p:sp>
          <p:nvSpPr>
            <p:cNvPr id="10" name="Freeform 10"/>
            <p:cNvSpPr/>
            <p:nvPr/>
          </p:nvSpPr>
          <p:spPr>
            <a:xfrm>
              <a:off x="0" y="0"/>
              <a:ext cx="4031115" cy="2093401"/>
            </a:xfrm>
            <a:custGeom>
              <a:avLst/>
              <a:gdLst/>
              <a:ahLst/>
              <a:cxnLst/>
              <a:rect l="l" t="t" r="r" b="b"/>
              <a:pathLst>
                <a:path w="4031115" h="2093401">
                  <a:moveTo>
                    <a:pt x="31867" y="0"/>
                  </a:moveTo>
                  <a:lnTo>
                    <a:pt x="3999249" y="0"/>
                  </a:lnTo>
                  <a:cubicBezTo>
                    <a:pt x="4007700" y="0"/>
                    <a:pt x="4015806" y="3357"/>
                    <a:pt x="4021782" y="9334"/>
                  </a:cubicBezTo>
                  <a:cubicBezTo>
                    <a:pt x="4027758" y="15310"/>
                    <a:pt x="4031115" y="23415"/>
                    <a:pt x="4031115" y="31867"/>
                  </a:cubicBezTo>
                  <a:lnTo>
                    <a:pt x="4031115" y="2061534"/>
                  </a:lnTo>
                  <a:cubicBezTo>
                    <a:pt x="4031115" y="2069986"/>
                    <a:pt x="4027758" y="2078091"/>
                    <a:pt x="4021782" y="2084068"/>
                  </a:cubicBezTo>
                  <a:cubicBezTo>
                    <a:pt x="4015806" y="2090044"/>
                    <a:pt x="4007700" y="2093401"/>
                    <a:pt x="3999249" y="2093401"/>
                  </a:cubicBezTo>
                  <a:lnTo>
                    <a:pt x="31867" y="2093401"/>
                  </a:lnTo>
                  <a:cubicBezTo>
                    <a:pt x="23415" y="2093401"/>
                    <a:pt x="15310" y="2090044"/>
                    <a:pt x="9334" y="2084068"/>
                  </a:cubicBezTo>
                  <a:cubicBezTo>
                    <a:pt x="3357" y="2078091"/>
                    <a:pt x="0" y="2069986"/>
                    <a:pt x="0" y="2061534"/>
                  </a:cubicBezTo>
                  <a:lnTo>
                    <a:pt x="0" y="31867"/>
                  </a:lnTo>
                  <a:cubicBezTo>
                    <a:pt x="0" y="23415"/>
                    <a:pt x="3357" y="15310"/>
                    <a:pt x="9334" y="9334"/>
                  </a:cubicBezTo>
                  <a:cubicBezTo>
                    <a:pt x="15310" y="3357"/>
                    <a:pt x="23415" y="0"/>
                    <a:pt x="31867" y="0"/>
                  </a:cubicBezTo>
                  <a:close/>
                </a:path>
              </a:pathLst>
            </a:custGeom>
            <a:solidFill>
              <a:srgbClr val="FFFFFF"/>
            </a:solidFill>
            <a:ln w="38100" cap="rnd">
              <a:solidFill>
                <a:srgbClr val="0118D8"/>
              </a:solidFill>
              <a:prstDash val="solid"/>
              <a:round/>
            </a:ln>
          </p:spPr>
        </p:sp>
        <p:sp>
          <p:nvSpPr>
            <p:cNvPr id="11" name="TextBox 11"/>
            <p:cNvSpPr txBox="1"/>
            <p:nvPr/>
          </p:nvSpPr>
          <p:spPr>
            <a:xfrm>
              <a:off x="0" y="-38100"/>
              <a:ext cx="4031115" cy="2131501"/>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3266717" y="3046199"/>
            <a:ext cx="11768741" cy="844278"/>
          </a:xfrm>
          <a:prstGeom prst="rect">
            <a:avLst/>
          </a:prstGeom>
        </p:spPr>
        <p:txBody>
          <a:bodyPr lIns="0" tIns="0" rIns="0" bIns="0" rtlCol="0" anchor="t">
            <a:spAutoFit/>
          </a:bodyPr>
          <a:lstStyle/>
          <a:p>
            <a:pPr algn="ctr">
              <a:lnSpc>
                <a:spcPts val="6061"/>
              </a:lnSpc>
            </a:pPr>
            <a:r>
              <a:rPr lang="en-US" sz="7216" b="1">
                <a:solidFill>
                  <a:srgbClr val="000000"/>
                </a:solidFill>
                <a:latin typeface="Atkinson Hyperlegible Bold"/>
                <a:ea typeface="Atkinson Hyperlegible Bold"/>
                <a:cs typeface="Atkinson Hyperlegible Bold"/>
                <a:sym typeface="Atkinson Hyperlegible Bold"/>
              </a:rPr>
              <a:t>Kesimpulan Jenis Auditor</a:t>
            </a:r>
          </a:p>
        </p:txBody>
      </p:sp>
      <p:sp>
        <p:nvSpPr>
          <p:cNvPr id="17" name="TextBox 17"/>
          <p:cNvSpPr txBox="1"/>
          <p:nvPr/>
        </p:nvSpPr>
        <p:spPr>
          <a:xfrm>
            <a:off x="2092120" y="4602201"/>
            <a:ext cx="14103758" cy="5027017"/>
          </a:xfrm>
          <a:prstGeom prst="rect">
            <a:avLst/>
          </a:prstGeom>
        </p:spPr>
        <p:txBody>
          <a:bodyPr lIns="0" tIns="0" rIns="0" bIns="0" rtlCol="0" anchor="t">
            <a:spAutoFit/>
          </a:bodyPr>
          <a:lstStyle/>
          <a:p>
            <a:pPr algn="just">
              <a:lnSpc>
                <a:spcPts val="5599"/>
              </a:lnSpc>
            </a:pPr>
            <a:r>
              <a:rPr lang="en-US" sz="2800" spc="-79">
                <a:solidFill>
                  <a:srgbClr val="000000"/>
                </a:solidFill>
                <a:latin typeface="Nunito"/>
                <a:ea typeface="Nunito"/>
                <a:cs typeface="Nunito"/>
                <a:sym typeface="Nunito"/>
              </a:rPr>
              <a:t>Secara keseluruhan, </a:t>
            </a:r>
            <a:r>
              <a:rPr lang="id-ID" sz="2800" spc="-79">
                <a:solidFill>
                  <a:srgbClr val="000000"/>
                </a:solidFill>
                <a:latin typeface="Nunito"/>
                <a:ea typeface="Nunito"/>
                <a:cs typeface="Nunito"/>
                <a:sym typeface="Nunito"/>
              </a:rPr>
              <a:t>A</a:t>
            </a:r>
            <a:r>
              <a:rPr lang="en-US" sz="2800" spc="-79">
                <a:solidFill>
                  <a:srgbClr val="000000"/>
                </a:solidFill>
                <a:latin typeface="Nunito"/>
                <a:ea typeface="Nunito"/>
                <a:cs typeface="Nunito"/>
                <a:sym typeface="Nunito"/>
              </a:rPr>
              <a:t>uditor berperan penting dalam menjaga keandalan, transparansi, dan akuntabilitas laporan keuangan. Melalui keahlian, integritas, dan penerapan standar profesional, auditor membantu memastikan bahwa setiap laporan keuangan dapat dipercaya sebagai dasar pengambilan keputusan yang sehat bagi berbagai pihak.</a:t>
            </a:r>
            <a:endParaRPr lang="id-ID" sz="2800" spc="-79">
              <a:solidFill>
                <a:srgbClr val="000000"/>
              </a:solidFill>
              <a:latin typeface="Nunito"/>
              <a:ea typeface="Nunito"/>
              <a:cs typeface="Nunito"/>
              <a:sym typeface="Nunito"/>
            </a:endParaRPr>
          </a:p>
          <a:p>
            <a:pPr algn="just">
              <a:lnSpc>
                <a:spcPts val="5599"/>
              </a:lnSpc>
            </a:pPr>
            <a:r>
              <a:rPr lang="en-US" sz="2800" spc="-79">
                <a:solidFill>
                  <a:srgbClr val="000000"/>
                </a:solidFill>
                <a:latin typeface="Nunito"/>
                <a:ea typeface="Nunito"/>
                <a:cs typeface="Nunito"/>
                <a:sym typeface="Nunito"/>
              </a:rPr>
              <a:t>Setiap auditor memiliki fungsi dan tanggung jawab berbeda</a:t>
            </a:r>
            <a:r>
              <a:rPr lang="id-ID" sz="2800" spc="-79">
                <a:solidFill>
                  <a:srgbClr val="000000"/>
                </a:solidFill>
                <a:latin typeface="Nunito"/>
                <a:ea typeface="Nunito"/>
                <a:cs typeface="Nunito"/>
                <a:sym typeface="Nunito"/>
              </a:rPr>
              <a:t>, a</a:t>
            </a:r>
            <a:r>
              <a:rPr lang="en-US" sz="2800" spc="-79">
                <a:solidFill>
                  <a:srgbClr val="000000"/>
                </a:solidFill>
                <a:latin typeface="Nunito"/>
                <a:ea typeface="Nunito"/>
                <a:cs typeface="Nunito"/>
                <a:sym typeface="Nunito"/>
              </a:rPr>
              <a:t>uditor eksternal memberi opini ke publik</a:t>
            </a:r>
            <a:r>
              <a:rPr lang="id-ID" sz="2800" spc="-79">
                <a:solidFill>
                  <a:srgbClr val="000000"/>
                </a:solidFill>
                <a:latin typeface="Nunito"/>
                <a:ea typeface="Nunito"/>
                <a:cs typeface="Nunito"/>
                <a:sym typeface="Nunito"/>
              </a:rPr>
              <a:t>, a</a:t>
            </a:r>
            <a:r>
              <a:rPr lang="en-US" sz="2800" spc="-79">
                <a:solidFill>
                  <a:srgbClr val="000000"/>
                </a:solidFill>
                <a:latin typeface="Nunito"/>
                <a:ea typeface="Nunito"/>
                <a:cs typeface="Nunito"/>
                <a:sym typeface="Nunito"/>
              </a:rPr>
              <a:t>uditor internal dan pemerintah fokus pada kepatuhan dan efisiensi internal</a:t>
            </a:r>
            <a:r>
              <a:rPr lang="id-ID" sz="2800" spc="-79">
                <a:solidFill>
                  <a:srgbClr val="000000"/>
                </a:solidFill>
                <a:latin typeface="Nunito"/>
                <a:ea typeface="Nunito"/>
                <a:cs typeface="Nunito"/>
                <a:sym typeface="Nunito"/>
              </a:rPr>
              <a:t>, a</a:t>
            </a:r>
            <a:r>
              <a:rPr lang="en-US" sz="2800" spc="-79">
                <a:solidFill>
                  <a:srgbClr val="000000"/>
                </a:solidFill>
                <a:latin typeface="Nunito"/>
                <a:ea typeface="Nunito"/>
                <a:cs typeface="Nunito"/>
                <a:sym typeface="Nunito"/>
              </a:rPr>
              <a:t>uditor forensik menindaklanjuti penyimpangan atau kecurangan.</a:t>
            </a:r>
          </a:p>
        </p:txBody>
      </p:sp>
      <p:sp>
        <p:nvSpPr>
          <p:cNvPr id="18" name="Freeform 18"/>
          <p:cNvSpPr/>
          <p:nvPr/>
        </p:nvSpPr>
        <p:spPr>
          <a:xfrm>
            <a:off x="15108916" y="3260094"/>
            <a:ext cx="1422675" cy="463016"/>
          </a:xfrm>
          <a:custGeom>
            <a:avLst/>
            <a:gdLst/>
            <a:ahLst/>
            <a:cxnLst/>
            <a:rect l="l" t="t" r="r" b="b"/>
            <a:pathLst>
              <a:path w="1422675" h="463016">
                <a:moveTo>
                  <a:pt x="0" y="0"/>
                </a:moveTo>
                <a:lnTo>
                  <a:pt x="1422674" y="0"/>
                </a:lnTo>
                <a:lnTo>
                  <a:pt x="1422674" y="463016"/>
                </a:lnTo>
                <a:lnTo>
                  <a:pt x="0" y="4630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Freeform 19"/>
          <p:cNvSpPr/>
          <p:nvPr/>
        </p:nvSpPr>
        <p:spPr>
          <a:xfrm flipH="1">
            <a:off x="1764258" y="3260094"/>
            <a:ext cx="1422675" cy="463016"/>
          </a:xfrm>
          <a:custGeom>
            <a:avLst/>
            <a:gdLst/>
            <a:ahLst/>
            <a:cxnLst/>
            <a:rect l="l" t="t" r="r" b="b"/>
            <a:pathLst>
              <a:path w="1422675" h="463016">
                <a:moveTo>
                  <a:pt x="1422675" y="0"/>
                </a:moveTo>
                <a:lnTo>
                  <a:pt x="0" y="0"/>
                </a:lnTo>
                <a:lnTo>
                  <a:pt x="0" y="463016"/>
                </a:lnTo>
                <a:lnTo>
                  <a:pt x="1422675" y="463016"/>
                </a:lnTo>
                <a:lnTo>
                  <a:pt x="1422675"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0" name="Group 6"/>
          <p:cNvGrpSpPr/>
          <p:nvPr/>
        </p:nvGrpSpPr>
        <p:grpSpPr>
          <a:xfrm>
            <a:off x="1938890" y="1437713"/>
            <a:ext cx="14566120" cy="939867"/>
            <a:chOff x="0" y="0"/>
            <a:chExt cx="4031115" cy="325377"/>
          </a:xfrm>
        </p:grpSpPr>
        <p:sp>
          <p:nvSpPr>
            <p:cNvPr id="21" name="Freeform 7"/>
            <p:cNvSpPr/>
            <p:nvPr/>
          </p:nvSpPr>
          <p:spPr>
            <a:xfrm>
              <a:off x="0" y="0"/>
              <a:ext cx="4031115" cy="325377"/>
            </a:xfrm>
            <a:custGeom>
              <a:avLst/>
              <a:gdLst/>
              <a:ahLst/>
              <a:cxnLst/>
              <a:rect l="l" t="t" r="r" b="b"/>
              <a:pathLst>
                <a:path w="4031115" h="325377">
                  <a:moveTo>
                    <a:pt x="50582" y="0"/>
                  </a:moveTo>
                  <a:lnTo>
                    <a:pt x="3980533" y="0"/>
                  </a:lnTo>
                  <a:cubicBezTo>
                    <a:pt x="4008469" y="0"/>
                    <a:pt x="4031115" y="22646"/>
                    <a:pt x="4031115" y="50582"/>
                  </a:cubicBezTo>
                  <a:lnTo>
                    <a:pt x="4031115" y="274795"/>
                  </a:lnTo>
                  <a:cubicBezTo>
                    <a:pt x="4031115" y="302731"/>
                    <a:pt x="4008469" y="325377"/>
                    <a:pt x="3980533" y="325377"/>
                  </a:cubicBezTo>
                  <a:lnTo>
                    <a:pt x="50582" y="325377"/>
                  </a:lnTo>
                  <a:cubicBezTo>
                    <a:pt x="37167" y="325377"/>
                    <a:pt x="24301" y="320048"/>
                    <a:pt x="14815" y="310562"/>
                  </a:cubicBezTo>
                  <a:cubicBezTo>
                    <a:pt x="5329" y="301076"/>
                    <a:pt x="0" y="288210"/>
                    <a:pt x="0" y="274795"/>
                  </a:cubicBezTo>
                  <a:lnTo>
                    <a:pt x="0" y="50582"/>
                  </a:lnTo>
                  <a:cubicBezTo>
                    <a:pt x="0" y="22646"/>
                    <a:pt x="22646" y="0"/>
                    <a:pt x="50582" y="0"/>
                  </a:cubicBezTo>
                  <a:close/>
                </a:path>
              </a:pathLst>
            </a:custGeom>
            <a:solidFill>
              <a:srgbClr val="0118D8"/>
            </a:solidFill>
          </p:spPr>
        </p:sp>
        <p:sp>
          <p:nvSpPr>
            <p:cNvPr id="22" name="TextBox 8"/>
            <p:cNvSpPr txBox="1"/>
            <p:nvPr/>
          </p:nvSpPr>
          <p:spPr>
            <a:xfrm>
              <a:off x="0" y="-38100"/>
              <a:ext cx="4031115" cy="363477"/>
            </a:xfrm>
            <a:prstGeom prst="rect">
              <a:avLst/>
            </a:prstGeom>
          </p:spPr>
          <p:txBody>
            <a:bodyPr lIns="50800" tIns="50800" rIns="50800" bIns="50800" rtlCol="0" anchor="ctr"/>
            <a:lstStyle/>
            <a:p>
              <a:pPr algn="ctr">
                <a:lnSpc>
                  <a:spcPts val="2659"/>
                </a:lnSpc>
              </a:pPr>
              <a:endParaRPr/>
            </a:p>
          </p:txBody>
        </p:sp>
      </p:grpSp>
      <p:sp>
        <p:nvSpPr>
          <p:cNvPr id="23" name="Freeform 12"/>
          <p:cNvSpPr/>
          <p:nvPr/>
        </p:nvSpPr>
        <p:spPr>
          <a:xfrm>
            <a:off x="2479403" y="1546931"/>
            <a:ext cx="831420" cy="565631"/>
          </a:xfrm>
          <a:custGeom>
            <a:avLst/>
            <a:gdLst/>
            <a:ahLst/>
            <a:cxnLst/>
            <a:rect l="l" t="t" r="r" b="b"/>
            <a:pathLst>
              <a:path w="873631" h="625837">
                <a:moveTo>
                  <a:pt x="0" y="0"/>
                </a:moveTo>
                <a:lnTo>
                  <a:pt x="873631" y="0"/>
                </a:lnTo>
                <a:lnTo>
                  <a:pt x="873631" y="625838"/>
                </a:lnTo>
                <a:lnTo>
                  <a:pt x="0" y="625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4" name="TextBox 13"/>
          <p:cNvSpPr txBox="1"/>
          <p:nvPr/>
        </p:nvSpPr>
        <p:spPr>
          <a:xfrm>
            <a:off x="3602680" y="1691051"/>
            <a:ext cx="2911404" cy="346249"/>
          </a:xfrm>
          <a:prstGeom prst="rect">
            <a:avLst/>
          </a:prstGeom>
        </p:spPr>
        <p:txBody>
          <a:bodyPr wrap="square" lIns="0" tIns="0" rIns="0" bIns="0" rtlCol="0" anchor="t">
            <a:spAutoFit/>
          </a:bodyPr>
          <a:lstStyle/>
          <a:p>
            <a:pPr algn="l">
              <a:lnSpc>
                <a:spcPts val="2735"/>
              </a:lnSpc>
            </a:pPr>
            <a:r>
              <a:rPr lang="en-US" sz="2486" b="1" spc="-101">
                <a:solidFill>
                  <a:srgbClr val="FFFFFF"/>
                </a:solidFill>
                <a:latin typeface="Nunito Bold"/>
                <a:ea typeface="Nunito Bold"/>
                <a:cs typeface="Nunito Bold"/>
                <a:sym typeface="Nunito Bold"/>
              </a:rPr>
              <a:t>Universitas Jayabaya</a:t>
            </a:r>
          </a:p>
        </p:txBody>
      </p:sp>
      <p:sp>
        <p:nvSpPr>
          <p:cNvPr id="25" name="TextBox 14"/>
          <p:cNvSpPr txBox="1"/>
          <p:nvPr/>
        </p:nvSpPr>
        <p:spPr>
          <a:xfrm>
            <a:off x="13161845" y="1630879"/>
            <a:ext cx="2911404" cy="355290"/>
          </a:xfrm>
          <a:prstGeom prst="rect">
            <a:avLst/>
          </a:prstGeom>
        </p:spPr>
        <p:txBody>
          <a:bodyPr wrap="square" lIns="0" tIns="0" rIns="0" bIns="0" rtlCol="0" anchor="t">
            <a:spAutoFit/>
          </a:bodyPr>
          <a:lstStyle/>
          <a:p>
            <a:pPr algn="r">
              <a:lnSpc>
                <a:spcPts val="2735"/>
              </a:lnSpc>
            </a:pPr>
            <a:r>
              <a:rPr lang="en-US" sz="2486" b="1" spc="-101">
                <a:solidFill>
                  <a:srgbClr val="FFFFFF"/>
                </a:solidFill>
                <a:latin typeface="Nunito Bold"/>
                <a:ea typeface="Nunito Bold"/>
                <a:cs typeface="Nunito Bold"/>
                <a:sym typeface="Nunito Bold"/>
              </a:rPr>
              <a:t>Halaman 0</a:t>
            </a:r>
            <a:r>
              <a:rPr lang="id-ID" sz="2486" b="1" spc="-101">
                <a:solidFill>
                  <a:srgbClr val="FFFFFF"/>
                </a:solidFill>
                <a:latin typeface="Nunito Bold"/>
                <a:ea typeface="Nunito Bold"/>
                <a:cs typeface="Nunito Bold"/>
                <a:sym typeface="Nunito Bold"/>
              </a:rPr>
              <a:t>9</a:t>
            </a:r>
            <a:endParaRPr lang="en-US" sz="2486" b="1" spc="-101">
              <a:solidFill>
                <a:srgbClr val="FFFFFF"/>
              </a:solidFill>
              <a:latin typeface="Nunito Bold"/>
              <a:ea typeface="Nunito Bold"/>
              <a:cs typeface="Nunito Bold"/>
              <a:sym typeface="Nunito Bold"/>
            </a:endParaRPr>
          </a:p>
        </p:txBody>
      </p:sp>
      <p:sp>
        <p:nvSpPr>
          <p:cNvPr id="26" name="AutoShape 15"/>
          <p:cNvSpPr/>
          <p:nvPr/>
        </p:nvSpPr>
        <p:spPr>
          <a:xfrm flipV="1">
            <a:off x="7166996" y="1859850"/>
            <a:ext cx="6531977" cy="0"/>
          </a:xfrm>
          <a:prstGeom prst="line">
            <a:avLst/>
          </a:prstGeom>
          <a:ln w="38100" cap="flat">
            <a:solidFill>
              <a:srgbClr val="FFFFFF"/>
            </a:solidFill>
            <a:prstDash val="solid"/>
            <a:headEnd type="none" w="sm" len="sm"/>
            <a:tailEnd type="none" w="sm" len="sm"/>
          </a:ln>
        </p:spPr>
      </p:sp>
    </p:spTree>
    <p:extLst>
      <p:ext uri="{BB962C8B-B14F-4D97-AF65-F5344CB8AC3E}">
        <p14:creationId xmlns:p14="http://schemas.microsoft.com/office/powerpoint/2010/main" val="1667901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718</Words>
  <Application>Microsoft Office PowerPoint</Application>
  <PresentationFormat>Custom</PresentationFormat>
  <Paragraphs>66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Nunito</vt:lpstr>
      <vt:lpstr>Calibri</vt:lpstr>
      <vt:lpstr>Atkinson Hyperlegible Bold</vt:lpstr>
      <vt:lpstr>Arial</vt:lpstr>
      <vt:lpstr>Nunito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AFIFAH AMALIASARI_PEMERIKSAAN AKUNTANSI II_TOPIK 3 &amp; 4</dc:title>
  <dc:creator>organizer</dc:creator>
  <cp:lastModifiedBy>organizer</cp:lastModifiedBy>
  <cp:revision>22</cp:revision>
  <dcterms:created xsi:type="dcterms:W3CDTF">2006-08-16T00:00:00Z</dcterms:created>
  <dcterms:modified xsi:type="dcterms:W3CDTF">2025-11-20T14:30:26Z</dcterms:modified>
  <dc:identifier>DAG2m1DVzec</dc:identifier>
</cp:coreProperties>
</file>