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Sans" panose="020B0604020202020204" charset="0"/>
      <p:regular r:id="rId13"/>
    </p:embeddedFont>
    <p:embeddedFont>
      <p:font typeface="Mona Sans Semi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5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290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Jenis-Jenis Audit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793790" y="237800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Memahami Peran dan Fungsi dalam Organisasi</a:t>
            </a:r>
            <a:endParaRPr lang="en-US" sz="175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AB947-781C-D714-6BFB-D94827EB7EB9}"/>
              </a:ext>
            </a:extLst>
          </p:cNvPr>
          <p:cNvSpPr txBox="1"/>
          <p:nvPr/>
        </p:nvSpPr>
        <p:spPr>
          <a:xfrm>
            <a:off x="793790" y="4091971"/>
            <a:ext cx="6492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</a:rPr>
              <a:t>Oleh			: Goval </a:t>
            </a:r>
            <a:r>
              <a:rPr lang="en-US" sz="2400" b="1" dirty="0" err="1">
                <a:solidFill>
                  <a:schemeClr val="bg2"/>
                </a:solidFill>
              </a:rPr>
              <a:t>Mayesko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</a:p>
          <a:p>
            <a:r>
              <a:rPr lang="en-US" sz="2400" b="1" dirty="0" err="1">
                <a:solidFill>
                  <a:schemeClr val="bg2"/>
                </a:solidFill>
              </a:rPr>
              <a:t>Nomor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pokok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Mhs</a:t>
            </a:r>
            <a:r>
              <a:rPr lang="en-US" sz="2400" b="1">
                <a:solidFill>
                  <a:schemeClr val="bg2"/>
                </a:solidFill>
              </a:rPr>
              <a:t>	: </a:t>
            </a:r>
            <a:r>
              <a:rPr lang="en-US" sz="2400" b="1" dirty="0">
                <a:solidFill>
                  <a:schemeClr val="bg2"/>
                </a:solidFill>
              </a:rPr>
              <a:t>(2025340350010)</a:t>
            </a:r>
          </a:p>
          <a:p>
            <a:r>
              <a:rPr lang="en-US" sz="2400" b="1" dirty="0">
                <a:solidFill>
                  <a:schemeClr val="bg2"/>
                </a:solidFill>
              </a:rPr>
              <a:t>Mata Kuliah		: </a:t>
            </a:r>
            <a:r>
              <a:rPr lang="en-ID" sz="2400" b="1" dirty="0" err="1">
                <a:solidFill>
                  <a:schemeClr val="bg2"/>
                </a:solidFill>
              </a:rPr>
              <a:t>Pemeriksaan</a:t>
            </a:r>
            <a:r>
              <a:rPr lang="en-ID" sz="2400" b="1" dirty="0">
                <a:solidFill>
                  <a:schemeClr val="bg2"/>
                </a:solidFill>
              </a:rPr>
              <a:t> </a:t>
            </a:r>
            <a:r>
              <a:rPr lang="en-ID" sz="2400" b="1" dirty="0" err="1">
                <a:solidFill>
                  <a:schemeClr val="bg2"/>
                </a:solidFill>
              </a:rPr>
              <a:t>Akuntansi</a:t>
            </a:r>
            <a:r>
              <a:rPr lang="en-ID" sz="2400" b="1" dirty="0">
                <a:solidFill>
                  <a:schemeClr val="bg2"/>
                </a:solidFill>
              </a:rPr>
              <a:t> II</a:t>
            </a:r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Dosen </a:t>
            </a:r>
            <a:r>
              <a:rPr lang="en-US" sz="2400" b="1" dirty="0" err="1">
                <a:solidFill>
                  <a:schemeClr val="bg2"/>
                </a:solidFill>
              </a:rPr>
              <a:t>Pengampu</a:t>
            </a:r>
            <a:r>
              <a:rPr lang="en-US" sz="2400" b="1" dirty="0">
                <a:solidFill>
                  <a:schemeClr val="bg2"/>
                </a:solidFill>
              </a:rPr>
              <a:t>	: </a:t>
            </a:r>
            <a:r>
              <a:rPr lang="en-ID" sz="2400" b="1" dirty="0">
                <a:solidFill>
                  <a:schemeClr val="bg2"/>
                </a:solidFill>
              </a:rPr>
              <a:t>Drs. Suyadi, Ak.,</a:t>
            </a:r>
            <a:r>
              <a:rPr lang="en-ID" sz="2400" b="1" dirty="0" err="1">
                <a:solidFill>
                  <a:schemeClr val="bg2"/>
                </a:solidFill>
              </a:rPr>
              <a:t>M.Com</a:t>
            </a:r>
            <a:endParaRPr lang="en-US" sz="2400" b="1" dirty="0">
              <a:solidFill>
                <a:schemeClr val="bg2"/>
              </a:solidFill>
            </a:endParaRPr>
          </a:p>
          <a:p>
            <a:endParaRPr lang="en-ID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11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Kesimpulan: Pentingnya Audit dalam Organisasi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9889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26414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676763"/>
            <a:ext cx="30683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Menjaga Transparansi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16718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 membantu menjaga transparansi, akuntabilitas, dan integritas organisasi di semua aspek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34661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8860" y="438912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4424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Pencegahan Risiko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491490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Mencegah risiko fraud, kesalahan, dan meningkatkan kinerja organisasi secara signifikan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09433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61368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6172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Alat Strategis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66261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Menjadi alat strategis untuk pengambilan keputusan yang tepat dan berkelanjutan bagi masa depan perusahaan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Apa Itu Audit?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Audit adalah proses pemeriksaan sistematis dan objektif untuk menilai kesesuaian informasi dengan standar dan regulasi yang berlaku.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07550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Dilakukan oleh auditor yang kompeten dan independen untuk memastikan keakuratan, kepatuhan, dan efektivitas operasional organisasi.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80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Tujuan Utama Audit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60408"/>
            <a:ext cx="6407944" cy="1322189"/>
          </a:xfrm>
          <a:prstGeom prst="roundRect">
            <a:avLst>
              <a:gd name="adj" fmla="val 7205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49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Keandalan Data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985260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Memastikan keakuratan laporan keuangan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3260408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62982" y="349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Deteksi Risiko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2982" y="3985260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Mengidentifikasi kecurangan dan kesalahan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809411"/>
            <a:ext cx="6407944" cy="1322189"/>
          </a:xfrm>
          <a:prstGeom prst="roundRect">
            <a:avLst>
              <a:gd name="adj" fmla="val 7205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28224" y="50438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Kepatuhan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8224" y="5534263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Memeriksa pemenuhan regulasi dan kebijakan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28548" y="4809411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62982" y="50438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Efisiensi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62982" y="5534263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Mengevaluasi kinerja dan pengendalian internal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Internal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Karakteristik Utama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39828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Dilakukan oleh tim auditor dari dalam organisasi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19170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Fokus pada evaluasi keuangan, operasional, dan kepatuhan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363390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Memberikan rekomendasi perbaikan kepada manajemen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407610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Contoh: Audit kepatuhan terhadap kebijakan perusahaan internal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Eksternal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Peran dan Manfaat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Dilakukan oleh auditor independen dari luar organisasi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19170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Memberikan opini atas laporan keuangan untuk stakeholder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63390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Bersifat objektif dengan kredibilitas tinggi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07610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Contoh: Audit laporan keuangan tahunan oleh kantor akuntan publik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596" y="777954"/>
            <a:ext cx="5482828" cy="685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Keuangan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67596" y="1792248"/>
            <a:ext cx="3694748" cy="2719983"/>
          </a:xfrm>
          <a:prstGeom prst="roundRect">
            <a:avLst>
              <a:gd name="adj" fmla="val 5379"/>
            </a:avLst>
          </a:prstGeom>
          <a:solidFill>
            <a:srgbClr val="181616">
              <a:alpha val="95000"/>
            </a:srgbClr>
          </a:solidFill>
          <a:ln w="30480">
            <a:solidFill>
              <a:srgbClr val="59595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37116" y="1792248"/>
            <a:ext cx="121920" cy="2719983"/>
          </a:xfrm>
          <a:prstGeom prst="roundRect">
            <a:avLst>
              <a:gd name="adj" fmla="val 75551"/>
            </a:avLst>
          </a:pr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1108829" y="2042041"/>
            <a:ext cx="310372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Pemeriksaan Laporan Keuangan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108829" y="2858929"/>
            <a:ext cx="310372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Memeriksa kesesuaian dengan standar akuntansi internasional (SAK/IFRS) dan prinsip-prinsip akuntansi yang berlaku umum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81657" y="1792248"/>
            <a:ext cx="3694748" cy="2719983"/>
          </a:xfrm>
          <a:prstGeom prst="roundRect">
            <a:avLst>
              <a:gd name="adj" fmla="val 5379"/>
            </a:avLst>
          </a:prstGeom>
          <a:solidFill>
            <a:srgbClr val="181616">
              <a:alpha val="95000"/>
            </a:srgbClr>
          </a:solidFill>
          <a:ln w="30480">
            <a:solidFill>
              <a:srgbClr val="59595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51177" y="1792248"/>
            <a:ext cx="121920" cy="2719983"/>
          </a:xfrm>
          <a:prstGeom prst="roundRect">
            <a:avLst>
              <a:gd name="adj" fmla="val 75551"/>
            </a:avLst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5022890" y="2042041"/>
            <a:ext cx="310372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Transparansi dan Akurasi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5022890" y="2858929"/>
            <a:ext cx="310372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Menjamin transparansi informasi keuangan untuk kepercayaan investor, kreditur, dan regulator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67596" y="4731544"/>
            <a:ext cx="3694748" cy="2719983"/>
          </a:xfrm>
          <a:prstGeom prst="roundRect">
            <a:avLst>
              <a:gd name="adj" fmla="val 5379"/>
            </a:avLst>
          </a:prstGeom>
          <a:solidFill>
            <a:srgbClr val="181616">
              <a:alpha val="95000"/>
            </a:srgbClr>
          </a:solidFill>
          <a:ln w="30480">
            <a:solidFill>
              <a:srgbClr val="59595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7116" y="4731544"/>
            <a:ext cx="121920" cy="2719983"/>
          </a:xfrm>
          <a:prstGeom prst="roundRect">
            <a:avLst>
              <a:gd name="adj" fmla="val 75551"/>
            </a:avLst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08829" y="4981337"/>
            <a:ext cx="310372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Verifikasi Aset dan Kewajiban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108829" y="5798225"/>
            <a:ext cx="310372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Contoh konkret: Pemeriksaan keseluruhan saldo aset, kewajiban, dan ekuitas perusahaan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584716"/>
            <a:ext cx="531626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Operasional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40" y="1674495"/>
            <a:ext cx="13004602" cy="542663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4004" y="4525836"/>
            <a:ext cx="486657" cy="4866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439373" y="1924583"/>
            <a:ext cx="2956901" cy="36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Efisiensi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8439373" y="2399331"/>
            <a:ext cx="5068623" cy="295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Optimasi biaya dan proses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1593" y="4525836"/>
            <a:ext cx="486657" cy="4866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439578" y="3690511"/>
            <a:ext cx="2956902" cy="36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Efektivitas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8439578" y="4165258"/>
            <a:ext cx="5068624" cy="295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Pencapaian tujuan dan hasil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6040" y="4525836"/>
            <a:ext cx="486657" cy="4866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439578" y="5512086"/>
            <a:ext cx="2956902" cy="369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Ekonomi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8439578" y="5986833"/>
            <a:ext cx="5068624" cy="295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Pengelolaan sumber daya berkelanjutan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744260" y="7340322"/>
            <a:ext cx="1314188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Evaluasi menyeluruh terhadap proses, sistem, dan operasi perusahaan dengan tujuan meningkatkan kinerja dan mengurangi pemborosan. Contoh: Audit proses produksi untuk optimasi biaya dan peningkatan produktivitas.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994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Kepatuhan dan Audit Teknologi Informasi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00" y="3194685"/>
            <a:ext cx="340162" cy="3401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30906" y="31876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Kepatuhan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30906" y="3678079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Memastikan organisasi mematuhi peraturan, undang-undang, dan kebijakan internal. Contoh: Pemeriksaan kepatuhan terhadap GDPR dan regulasi perlindungan data konsumen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00" y="5227439"/>
            <a:ext cx="340162" cy="3401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30906" y="5220414"/>
            <a:ext cx="34894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F8F8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Audit Teknologi Informasi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530906" y="5710833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Fokus pada keamanan data, kontrol akses, dan pengelolaan sistem informasi. Contoh: Audit keamanan jaringan, pencegahan cyber threats, dan integritas database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5778"/>
            <a:ext cx="102923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Metode Audit yang Umum Digunakan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8186"/>
            <a:ext cx="13042821" cy="1631156"/>
          </a:xfrm>
          <a:prstGeom prst="roundRect">
            <a:avLst>
              <a:gd name="adj" fmla="val 5841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635806"/>
            <a:ext cx="6513790" cy="807958"/>
          </a:xfrm>
          <a:prstGeom prst="roundRect">
            <a:avLst>
              <a:gd name="adj" fmla="val 11791"/>
            </a:avLst>
          </a:prstGeom>
          <a:solidFill>
            <a:srgbClr val="404040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2862620"/>
            <a:ext cx="29646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Pengujian Kepatuhan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315200" y="2635806"/>
            <a:ext cx="6513790" cy="807958"/>
          </a:xfrm>
          <a:prstGeom prst="rect">
            <a:avLst/>
          </a:prstGeom>
          <a:solidFill>
            <a:srgbClr val="404040"/>
          </a:solidFill>
          <a:ln/>
        </p:spPr>
      </p:sp>
      <p:sp>
        <p:nvSpPr>
          <p:cNvPr id="7" name="Shape 5"/>
          <p:cNvSpPr/>
          <p:nvPr/>
        </p:nvSpPr>
        <p:spPr>
          <a:xfrm>
            <a:off x="7315200" y="2635806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8" name="Text 6"/>
          <p:cNvSpPr/>
          <p:nvPr/>
        </p:nvSpPr>
        <p:spPr>
          <a:xfrm>
            <a:off x="7542014" y="2862620"/>
            <a:ext cx="28700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Pengujian Substantif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801410" y="3443764"/>
            <a:ext cx="6513790" cy="807958"/>
          </a:xfrm>
          <a:prstGeom prst="rect">
            <a:avLst/>
          </a:prstGeom>
          <a:solidFill>
            <a:srgbClr val="404040"/>
          </a:solidFill>
          <a:ln/>
        </p:spPr>
      </p:sp>
      <p:sp>
        <p:nvSpPr>
          <p:cNvPr id="10" name="Shape 8"/>
          <p:cNvSpPr/>
          <p:nvPr/>
        </p:nvSpPr>
        <p:spPr>
          <a:xfrm>
            <a:off x="801410" y="3443764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11" name="Text 9"/>
          <p:cNvSpPr/>
          <p:nvPr/>
        </p:nvSpPr>
        <p:spPr>
          <a:xfrm>
            <a:off x="1028224" y="3670578"/>
            <a:ext cx="33817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Wawancara &amp; Observasi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315200" y="3443764"/>
            <a:ext cx="6513790" cy="807958"/>
          </a:xfrm>
          <a:prstGeom prst="rect">
            <a:avLst/>
          </a:prstGeom>
          <a:solidFill>
            <a:srgbClr val="404040"/>
          </a:solidFill>
          <a:ln/>
        </p:spPr>
      </p:sp>
      <p:sp>
        <p:nvSpPr>
          <p:cNvPr id="13" name="Shape 11"/>
          <p:cNvSpPr/>
          <p:nvPr/>
        </p:nvSpPr>
        <p:spPr>
          <a:xfrm>
            <a:off x="7315200" y="3443764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14" name="Shape 12"/>
          <p:cNvSpPr/>
          <p:nvPr/>
        </p:nvSpPr>
        <p:spPr>
          <a:xfrm>
            <a:off x="7315200" y="3443764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15" name="Text 13"/>
          <p:cNvSpPr/>
          <p:nvPr/>
        </p:nvSpPr>
        <p:spPr>
          <a:xfrm>
            <a:off x="7542014" y="3670578"/>
            <a:ext cx="32171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Pemeriksaan Dokumen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793790" y="4514493"/>
            <a:ext cx="13042821" cy="1631156"/>
          </a:xfrm>
          <a:prstGeom prst="roundRect">
            <a:avLst>
              <a:gd name="adj" fmla="val 5841"/>
            </a:avLst>
          </a:prstGeom>
          <a:solidFill>
            <a:srgbClr val="404040"/>
          </a:solidFill>
          <a:ln w="7620">
            <a:solidFill>
              <a:srgbClr val="595959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801410" y="4522113"/>
            <a:ext cx="6513790" cy="807958"/>
          </a:xfrm>
          <a:prstGeom prst="roundRect">
            <a:avLst>
              <a:gd name="adj" fmla="val 11791"/>
            </a:avLst>
          </a:prstGeom>
          <a:solidFill>
            <a:srgbClr val="404040"/>
          </a:solidFill>
          <a:ln/>
        </p:spPr>
      </p:sp>
      <p:sp>
        <p:nvSpPr>
          <p:cNvPr id="18" name="Text 16"/>
          <p:cNvSpPr/>
          <p:nvPr/>
        </p:nvSpPr>
        <p:spPr>
          <a:xfrm>
            <a:off x="1028224" y="47489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Prosedur Analitis</a:t>
            </a:r>
            <a:endParaRPr lang="en-US" sz="2200" dirty="0"/>
          </a:p>
        </p:txBody>
      </p:sp>
      <p:sp>
        <p:nvSpPr>
          <p:cNvPr id="19" name="Shape 17"/>
          <p:cNvSpPr/>
          <p:nvPr/>
        </p:nvSpPr>
        <p:spPr>
          <a:xfrm>
            <a:off x="7315200" y="4522113"/>
            <a:ext cx="6513790" cy="807958"/>
          </a:xfrm>
          <a:prstGeom prst="rect">
            <a:avLst/>
          </a:prstGeom>
          <a:solidFill>
            <a:srgbClr val="404040"/>
          </a:solidFill>
          <a:ln/>
        </p:spPr>
      </p:sp>
      <p:sp>
        <p:nvSpPr>
          <p:cNvPr id="20" name="Shape 18"/>
          <p:cNvSpPr/>
          <p:nvPr/>
        </p:nvSpPr>
        <p:spPr>
          <a:xfrm>
            <a:off x="7315200" y="4522113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21" name="Text 19"/>
          <p:cNvSpPr/>
          <p:nvPr/>
        </p:nvSpPr>
        <p:spPr>
          <a:xfrm>
            <a:off x="7542014" y="4748927"/>
            <a:ext cx="28564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Konfirmasi Eksternal</a:t>
            </a:r>
            <a:endParaRPr lang="en-US" sz="2200" dirty="0"/>
          </a:p>
        </p:txBody>
      </p:sp>
      <p:sp>
        <p:nvSpPr>
          <p:cNvPr id="22" name="Shape 20"/>
          <p:cNvSpPr/>
          <p:nvPr/>
        </p:nvSpPr>
        <p:spPr>
          <a:xfrm>
            <a:off x="801410" y="5330071"/>
            <a:ext cx="6513790" cy="807958"/>
          </a:xfrm>
          <a:prstGeom prst="rect">
            <a:avLst/>
          </a:prstGeom>
          <a:solidFill>
            <a:srgbClr val="404040"/>
          </a:solidFill>
          <a:ln/>
        </p:spPr>
      </p:sp>
      <p:sp>
        <p:nvSpPr>
          <p:cNvPr id="23" name="Shape 21"/>
          <p:cNvSpPr/>
          <p:nvPr/>
        </p:nvSpPr>
        <p:spPr>
          <a:xfrm>
            <a:off x="801410" y="5330071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24" name="Text 22"/>
          <p:cNvSpPr/>
          <p:nvPr/>
        </p:nvSpPr>
        <p:spPr>
          <a:xfrm>
            <a:off x="1028224" y="55568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Rekonciliasi</a:t>
            </a:r>
            <a:endParaRPr lang="en-US" sz="2200" dirty="0"/>
          </a:p>
        </p:txBody>
      </p:sp>
      <p:sp>
        <p:nvSpPr>
          <p:cNvPr id="25" name="Shape 23"/>
          <p:cNvSpPr/>
          <p:nvPr/>
        </p:nvSpPr>
        <p:spPr>
          <a:xfrm>
            <a:off x="7315200" y="5330071"/>
            <a:ext cx="6513790" cy="807958"/>
          </a:xfrm>
          <a:prstGeom prst="rect">
            <a:avLst/>
          </a:prstGeom>
          <a:solidFill>
            <a:srgbClr val="404040"/>
          </a:solidFill>
          <a:ln/>
        </p:spPr>
      </p:sp>
      <p:sp>
        <p:nvSpPr>
          <p:cNvPr id="26" name="Shape 24"/>
          <p:cNvSpPr/>
          <p:nvPr/>
        </p:nvSpPr>
        <p:spPr>
          <a:xfrm>
            <a:off x="7315200" y="5330071"/>
            <a:ext cx="30480" cy="807958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27" name="Shape 25"/>
          <p:cNvSpPr/>
          <p:nvPr/>
        </p:nvSpPr>
        <p:spPr>
          <a:xfrm>
            <a:off x="7315200" y="5330071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595959"/>
          </a:solidFill>
          <a:ln/>
        </p:spPr>
      </p:sp>
      <p:sp>
        <p:nvSpPr>
          <p:cNvPr id="28" name="Text 26"/>
          <p:cNvSpPr/>
          <p:nvPr/>
        </p:nvSpPr>
        <p:spPr>
          <a:xfrm>
            <a:off x="7542014" y="5556885"/>
            <a:ext cx="33248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Pengujian Pengendalian</a:t>
            </a:r>
            <a:endParaRPr lang="en-US" sz="2200" dirty="0"/>
          </a:p>
        </p:txBody>
      </p:sp>
      <p:sp>
        <p:nvSpPr>
          <p:cNvPr id="29" name="Text 27"/>
          <p:cNvSpPr/>
          <p:nvPr/>
        </p:nvSpPr>
        <p:spPr>
          <a:xfrm>
            <a:off x="793790" y="640080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Kombinasi metode ini memastikan integritas data dan efektivitas proses audit secara menyeluruh.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436</Words>
  <Application>Microsoft Office PowerPoint</Application>
  <PresentationFormat>Custom</PresentationFormat>
  <Paragraphs>80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Mona Sans Semi Bold</vt:lpstr>
      <vt:lpstr>Funnel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organizer</cp:lastModifiedBy>
  <cp:revision>3</cp:revision>
  <dcterms:created xsi:type="dcterms:W3CDTF">2025-10-25T07:58:54Z</dcterms:created>
  <dcterms:modified xsi:type="dcterms:W3CDTF">2025-11-15T13:07:53Z</dcterms:modified>
</cp:coreProperties>
</file>