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Funnel Sans" panose="020B0604020202020204" charset="0"/>
      <p:regular r:id="rId13"/>
    </p:embeddedFont>
    <p:embeddedFont>
      <p:font typeface="Mona Sans Semi Bold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2" d="100"/>
          <a:sy n="72" d="100"/>
        </p:scale>
        <p:origin x="52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620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616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616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616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616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616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616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616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616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616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616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89" y="185871"/>
            <a:ext cx="6241142" cy="2811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7000" b="1" dirty="0">
                <a:solidFill>
                  <a:srgbClr val="DDDDDD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Review Pemeriksaan Akuntansi</a:t>
            </a:r>
            <a:endParaRPr lang="en-US" sz="7000" b="1" dirty="0"/>
          </a:p>
        </p:txBody>
      </p:sp>
      <p:sp>
        <p:nvSpPr>
          <p:cNvPr id="4" name="Text 1"/>
          <p:cNvSpPr/>
          <p:nvPr/>
        </p:nvSpPr>
        <p:spPr>
          <a:xfrm>
            <a:off x="793789" y="3325269"/>
            <a:ext cx="566666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Definisi, Proses, Independen, dan Tujuan</a:t>
            </a:r>
            <a:endParaRPr lang="en-US" sz="2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1AB947-781C-D714-6BFB-D94827EB7EB9}"/>
              </a:ext>
            </a:extLst>
          </p:cNvPr>
          <p:cNvSpPr txBox="1"/>
          <p:nvPr/>
        </p:nvSpPr>
        <p:spPr>
          <a:xfrm>
            <a:off x="1074056" y="4296229"/>
            <a:ext cx="64921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Oleh			: Goval </a:t>
            </a:r>
            <a:r>
              <a:rPr lang="en-US" sz="2400" b="1" dirty="0" err="1">
                <a:solidFill>
                  <a:schemeClr val="bg2"/>
                </a:solidFill>
              </a:rPr>
              <a:t>Mayesko</a:t>
            </a:r>
            <a:endParaRPr lang="en-US" sz="2400" b="1" dirty="0">
              <a:solidFill>
                <a:schemeClr val="bg2"/>
              </a:solidFill>
            </a:endParaRPr>
          </a:p>
          <a:p>
            <a:r>
              <a:rPr lang="en-US" sz="2400" b="1" dirty="0" err="1">
                <a:solidFill>
                  <a:schemeClr val="bg2"/>
                </a:solidFill>
              </a:rPr>
              <a:t>Nomor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Pokok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Mhs</a:t>
            </a:r>
            <a:r>
              <a:rPr lang="en-US" sz="2400" b="1" dirty="0">
                <a:solidFill>
                  <a:schemeClr val="bg2"/>
                </a:solidFill>
              </a:rPr>
              <a:t>	 (2025340350010)</a:t>
            </a:r>
          </a:p>
          <a:p>
            <a:r>
              <a:rPr lang="en-US" sz="2400" b="1" dirty="0">
                <a:solidFill>
                  <a:schemeClr val="bg2"/>
                </a:solidFill>
              </a:rPr>
              <a:t>Mata Kuliah		: </a:t>
            </a:r>
            <a:r>
              <a:rPr lang="en-ID" sz="2400" b="1" dirty="0" err="1">
                <a:solidFill>
                  <a:schemeClr val="bg2"/>
                </a:solidFill>
              </a:rPr>
              <a:t>Pemeriksaan</a:t>
            </a:r>
            <a:r>
              <a:rPr lang="en-ID" sz="2400" b="1" dirty="0">
                <a:solidFill>
                  <a:schemeClr val="bg2"/>
                </a:solidFill>
              </a:rPr>
              <a:t> </a:t>
            </a:r>
            <a:r>
              <a:rPr lang="en-ID" sz="2400" b="1" dirty="0" err="1">
                <a:solidFill>
                  <a:schemeClr val="bg2"/>
                </a:solidFill>
              </a:rPr>
              <a:t>Akuntansi</a:t>
            </a:r>
            <a:r>
              <a:rPr lang="en-ID" sz="2400" b="1" dirty="0">
                <a:solidFill>
                  <a:schemeClr val="bg2"/>
                </a:solidFill>
              </a:rPr>
              <a:t> II</a:t>
            </a:r>
            <a:endParaRPr lang="en-US" sz="2400" b="1" dirty="0">
              <a:solidFill>
                <a:schemeClr val="bg2"/>
              </a:solidFill>
            </a:endParaRPr>
          </a:p>
          <a:p>
            <a:r>
              <a:rPr lang="en-US" sz="2400" b="1" dirty="0">
                <a:solidFill>
                  <a:schemeClr val="bg2"/>
                </a:solidFill>
              </a:rPr>
              <a:t>Dosen </a:t>
            </a:r>
            <a:r>
              <a:rPr lang="en-US" sz="2400" b="1" dirty="0" err="1">
                <a:solidFill>
                  <a:schemeClr val="bg2"/>
                </a:solidFill>
              </a:rPr>
              <a:t>Pengampu</a:t>
            </a:r>
            <a:r>
              <a:rPr lang="en-US" sz="2400" b="1" dirty="0">
                <a:solidFill>
                  <a:schemeClr val="bg2"/>
                </a:solidFill>
              </a:rPr>
              <a:t> 	: </a:t>
            </a:r>
            <a:r>
              <a:rPr lang="en-ID" sz="2400" b="1" dirty="0">
                <a:solidFill>
                  <a:schemeClr val="bg2"/>
                </a:solidFill>
              </a:rPr>
              <a:t>Drs. Suyadi, Ak.,</a:t>
            </a:r>
            <a:r>
              <a:rPr lang="en-ID" sz="2400" b="1" dirty="0" err="1">
                <a:solidFill>
                  <a:schemeClr val="bg2"/>
                </a:solidFill>
              </a:rPr>
              <a:t>M.Com</a:t>
            </a:r>
            <a:endParaRPr lang="en-US" sz="2400" b="1" dirty="0">
              <a:solidFill>
                <a:schemeClr val="bg2"/>
              </a:solidFill>
            </a:endParaRPr>
          </a:p>
          <a:p>
            <a:endParaRPr lang="en-ID" sz="24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3063" y="544592"/>
            <a:ext cx="11627048" cy="6187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DDDDDD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Kesimpulan: Pentingnya Pemeriksaan Akuntansi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3176349" y="1559362"/>
            <a:ext cx="1655445" cy="1457444"/>
          </a:xfrm>
          <a:prstGeom prst="roundRect">
            <a:avLst>
              <a:gd name="adj" fmla="val 5707"/>
            </a:avLst>
          </a:prstGeom>
          <a:solidFill>
            <a:srgbClr val="404040"/>
          </a:solidFill>
          <a:ln w="7620">
            <a:solidFill>
              <a:srgbClr val="595959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864769" y="2114074"/>
            <a:ext cx="278487" cy="3480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1</a:t>
            </a:r>
            <a:endParaRPr lang="en-US" sz="2150" dirty="0"/>
          </a:p>
        </p:txBody>
      </p:sp>
      <p:sp>
        <p:nvSpPr>
          <p:cNvPr id="5" name="Text 3"/>
          <p:cNvSpPr/>
          <p:nvPr/>
        </p:nvSpPr>
        <p:spPr>
          <a:xfrm>
            <a:off x="5029795" y="1757363"/>
            <a:ext cx="2475428" cy="309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8F8F8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Integritas Laporan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5029795" y="2185392"/>
            <a:ext cx="8709541" cy="633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Pemeriksaan akuntansi adalah kunci menjaga integritas dan kredibilitas laporan keuangan perusahaan.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4930735" y="3007281"/>
            <a:ext cx="8907661" cy="11430"/>
          </a:xfrm>
          <a:prstGeom prst="roundRect">
            <a:avLst>
              <a:gd name="adj" fmla="val 727694"/>
            </a:avLst>
          </a:prstGeom>
          <a:solidFill>
            <a:srgbClr val="595959"/>
          </a:solidFill>
          <a:ln/>
        </p:spPr>
      </p:sp>
      <p:sp>
        <p:nvSpPr>
          <p:cNvPr id="8" name="Shape 6"/>
          <p:cNvSpPr/>
          <p:nvPr/>
        </p:nvSpPr>
        <p:spPr>
          <a:xfrm>
            <a:off x="2348508" y="3115747"/>
            <a:ext cx="3311009" cy="1457444"/>
          </a:xfrm>
          <a:prstGeom prst="roundRect">
            <a:avLst>
              <a:gd name="adj" fmla="val 5707"/>
            </a:avLst>
          </a:prstGeom>
          <a:solidFill>
            <a:srgbClr val="404040"/>
          </a:solidFill>
          <a:ln w="7620">
            <a:solidFill>
              <a:srgbClr val="595959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864769" y="3670459"/>
            <a:ext cx="278487" cy="3480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2</a:t>
            </a:r>
            <a:endParaRPr lang="en-US" sz="2150" dirty="0"/>
          </a:p>
        </p:txBody>
      </p:sp>
      <p:sp>
        <p:nvSpPr>
          <p:cNvPr id="10" name="Text 8"/>
          <p:cNvSpPr/>
          <p:nvPr/>
        </p:nvSpPr>
        <p:spPr>
          <a:xfrm>
            <a:off x="5857518" y="3313748"/>
            <a:ext cx="2475428" cy="309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8F8F8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Proses Independen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5857518" y="3741777"/>
            <a:ext cx="7881818" cy="633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Proses yang independen dan sistematis memberikan kepercayaan kepada semua pihak yang berkepentingan.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5758458" y="4563666"/>
            <a:ext cx="8079938" cy="11430"/>
          </a:xfrm>
          <a:prstGeom prst="roundRect">
            <a:avLst>
              <a:gd name="adj" fmla="val 727694"/>
            </a:avLst>
          </a:prstGeom>
          <a:solidFill>
            <a:srgbClr val="595959"/>
          </a:solidFill>
          <a:ln/>
        </p:spPr>
      </p:sp>
      <p:sp>
        <p:nvSpPr>
          <p:cNvPr id="13" name="Shape 11"/>
          <p:cNvSpPr/>
          <p:nvPr/>
        </p:nvSpPr>
        <p:spPr>
          <a:xfrm>
            <a:off x="1520785" y="4672132"/>
            <a:ext cx="4966573" cy="1457444"/>
          </a:xfrm>
          <a:prstGeom prst="roundRect">
            <a:avLst>
              <a:gd name="adj" fmla="val 5707"/>
            </a:avLst>
          </a:prstGeom>
          <a:solidFill>
            <a:srgbClr val="404040"/>
          </a:solidFill>
          <a:ln w="7620">
            <a:solidFill>
              <a:srgbClr val="595959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3864769" y="5226844"/>
            <a:ext cx="278487" cy="3480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3</a:t>
            </a:r>
            <a:endParaRPr lang="en-US" sz="2150" dirty="0"/>
          </a:p>
        </p:txBody>
      </p:sp>
      <p:sp>
        <p:nvSpPr>
          <p:cNvPr id="15" name="Text 13"/>
          <p:cNvSpPr/>
          <p:nvPr/>
        </p:nvSpPr>
        <p:spPr>
          <a:xfrm>
            <a:off x="6685359" y="4870133"/>
            <a:ext cx="2475428" cy="309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8F8F8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Laporan Akurat</a:t>
            </a:r>
            <a:endParaRPr lang="en-US" sz="1900" dirty="0"/>
          </a:p>
        </p:txBody>
      </p:sp>
      <p:sp>
        <p:nvSpPr>
          <p:cNvPr id="16" name="Text 14"/>
          <p:cNvSpPr/>
          <p:nvPr/>
        </p:nvSpPr>
        <p:spPr>
          <a:xfrm>
            <a:off x="6685359" y="5298162"/>
            <a:ext cx="7053977" cy="633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Tujuan utamanya memastikan laporan keuangan akurat, lengkap, dan dapat dipertanggungjawabkan sepenuhnya.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6586299" y="6120051"/>
            <a:ext cx="7252097" cy="11430"/>
          </a:xfrm>
          <a:prstGeom prst="roundRect">
            <a:avLst>
              <a:gd name="adj" fmla="val 727694"/>
            </a:avLst>
          </a:prstGeom>
          <a:solidFill>
            <a:srgbClr val="595959"/>
          </a:solidFill>
          <a:ln/>
        </p:spPr>
      </p:sp>
      <p:sp>
        <p:nvSpPr>
          <p:cNvPr id="18" name="Shape 16"/>
          <p:cNvSpPr/>
          <p:nvPr/>
        </p:nvSpPr>
        <p:spPr>
          <a:xfrm>
            <a:off x="693063" y="6228517"/>
            <a:ext cx="6622137" cy="1457444"/>
          </a:xfrm>
          <a:prstGeom prst="roundRect">
            <a:avLst>
              <a:gd name="adj" fmla="val 5707"/>
            </a:avLst>
          </a:prstGeom>
          <a:solidFill>
            <a:srgbClr val="404040"/>
          </a:solidFill>
          <a:ln w="7620">
            <a:solidFill>
              <a:srgbClr val="595959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3864888" y="6783229"/>
            <a:ext cx="278487" cy="3480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4</a:t>
            </a:r>
            <a:endParaRPr lang="en-US" sz="2150" dirty="0"/>
          </a:p>
        </p:txBody>
      </p:sp>
      <p:sp>
        <p:nvSpPr>
          <p:cNvPr id="20" name="Text 18"/>
          <p:cNvSpPr/>
          <p:nvPr/>
        </p:nvSpPr>
        <p:spPr>
          <a:xfrm>
            <a:off x="7513201" y="6426518"/>
            <a:ext cx="2475428" cy="309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8F8F8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Bisnis Berkelanjutan</a:t>
            </a:r>
            <a:endParaRPr lang="en-US" sz="1900" dirty="0"/>
          </a:p>
        </p:txBody>
      </p:sp>
      <p:sp>
        <p:nvSpPr>
          <p:cNvPr id="21" name="Text 19"/>
          <p:cNvSpPr/>
          <p:nvPr/>
        </p:nvSpPr>
        <p:spPr>
          <a:xfrm>
            <a:off x="7513201" y="6854547"/>
            <a:ext cx="6226135" cy="633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Mari dukung praktik audit yang profesional demi menjaga keberlanjutan dan kesehatan bisnis jangka panjang.</a:t>
            </a:r>
            <a:endParaRPr lang="en-US" sz="155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0098" y="612934"/>
            <a:ext cx="8834080" cy="696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DDDDDD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Apa Itu Pemeriksaan Akuntansi?</a:t>
            </a:r>
            <a:endParaRPr lang="en-US" sz="4350" dirty="0"/>
          </a:p>
        </p:txBody>
      </p:sp>
      <p:sp>
        <p:nvSpPr>
          <p:cNvPr id="3" name="Text 1"/>
          <p:cNvSpPr/>
          <p:nvPr/>
        </p:nvSpPr>
        <p:spPr>
          <a:xfrm>
            <a:off x="780098" y="1844278"/>
            <a:ext cx="6943844" cy="10697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Pemeriksaan akuntansi</a:t>
            </a:r>
            <a:r>
              <a:rPr lang="en-US" sz="17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(auditing) adalah proses sistematis dan kritis oleh pihak independen untuk menilai laporan keuangan perusahaan dengan cermat dan menyeluruh.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80098" y="3114556"/>
            <a:ext cx="6943844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Tujuannya memastikan laporan keuangan disusun sesuai </a:t>
            </a:r>
            <a:r>
              <a:rPr lang="en-US" sz="1750" b="1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Prinsip Standar Akuntansi Keuangan (PSAK)</a:t>
            </a:r>
            <a:r>
              <a:rPr lang="en-US" sz="17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yang berlaku umum.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80098" y="4028242"/>
            <a:ext cx="6943844" cy="10697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Menurut Sukrisno Agoes, pemeriksaan dilakukan oleh akuntan independen yang mengumpulkan bukti lengkap dan menilai catatan keuangan secara profesional.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439" y="1894523"/>
            <a:ext cx="5582364" cy="55823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4467" y="957739"/>
            <a:ext cx="7024687" cy="441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DDDDDD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Proses Pengumpulan dan Penilaian Bukti</a:t>
            </a:r>
            <a:endParaRPr lang="en-US" sz="2750" b="1" dirty="0"/>
          </a:p>
        </p:txBody>
      </p:sp>
      <p:sp>
        <p:nvSpPr>
          <p:cNvPr id="4" name="Shape 1"/>
          <p:cNvSpPr/>
          <p:nvPr/>
        </p:nvSpPr>
        <p:spPr>
          <a:xfrm>
            <a:off x="494467" y="1822728"/>
            <a:ext cx="8155067" cy="1267063"/>
          </a:xfrm>
          <a:prstGeom prst="roundRect">
            <a:avLst>
              <a:gd name="adj" fmla="val 5773"/>
            </a:avLst>
          </a:prstGeom>
          <a:solidFill>
            <a:srgbClr val="181616">
              <a:alpha val="95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494467" y="1807488"/>
            <a:ext cx="8155067" cy="60960"/>
          </a:xfrm>
          <a:prstGeom prst="roundRect">
            <a:avLst>
              <a:gd name="adj" fmla="val 97336"/>
            </a:avLst>
          </a:prstGeom>
          <a:solidFill>
            <a:srgbClr val="FFFFFF"/>
          </a:solidFill>
          <a:ln/>
        </p:spPr>
      </p:sp>
      <p:sp>
        <p:nvSpPr>
          <p:cNvPr id="6" name="Shape 3"/>
          <p:cNvSpPr/>
          <p:nvPr/>
        </p:nvSpPr>
        <p:spPr>
          <a:xfrm>
            <a:off x="4360128" y="1610916"/>
            <a:ext cx="423743" cy="423743"/>
          </a:xfrm>
          <a:prstGeom prst="roundRect">
            <a:avLst>
              <a:gd name="adj" fmla="val 215791"/>
            </a:avLst>
          </a:prstGeom>
          <a:solidFill>
            <a:srgbClr val="FFFFFF"/>
          </a:solidFill>
          <a:ln/>
        </p:spPr>
      </p:sp>
      <p:sp>
        <p:nvSpPr>
          <p:cNvPr id="7" name="Text 4"/>
          <p:cNvSpPr/>
          <p:nvPr/>
        </p:nvSpPr>
        <p:spPr>
          <a:xfrm>
            <a:off x="4487287" y="1716881"/>
            <a:ext cx="169426" cy="2118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1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650915" y="2175867"/>
            <a:ext cx="1765935" cy="220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b="1" dirty="0">
                <a:solidFill>
                  <a:srgbClr val="8F8F8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Pengumpulan Bukti</a:t>
            </a:r>
            <a:endParaRPr lang="en-US" b="1" dirty="0"/>
          </a:p>
        </p:txBody>
      </p:sp>
      <p:sp>
        <p:nvSpPr>
          <p:cNvPr id="9" name="Text 6"/>
          <p:cNvSpPr/>
          <p:nvPr/>
        </p:nvSpPr>
        <p:spPr>
          <a:xfrm>
            <a:off x="650915" y="2481143"/>
            <a:ext cx="7842171" cy="4521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b="1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Auditor mengumpulkan bukti melalui inspeksi dokumen, observasi langsung, konfirmasi eksternal, dan prosedur analitis yang mendalam.</a:t>
            </a:r>
            <a:endParaRPr lang="en-US" sz="1600" b="1" dirty="0"/>
          </a:p>
        </p:txBody>
      </p:sp>
      <p:sp>
        <p:nvSpPr>
          <p:cNvPr id="10" name="Shape 7"/>
          <p:cNvSpPr/>
          <p:nvPr/>
        </p:nvSpPr>
        <p:spPr>
          <a:xfrm>
            <a:off x="494467" y="3442811"/>
            <a:ext cx="8155067" cy="1040963"/>
          </a:xfrm>
          <a:prstGeom prst="roundRect">
            <a:avLst>
              <a:gd name="adj" fmla="val 7027"/>
            </a:avLst>
          </a:prstGeom>
          <a:solidFill>
            <a:srgbClr val="181616">
              <a:alpha val="95000"/>
            </a:srgbClr>
          </a:solidFill>
          <a:ln/>
        </p:spPr>
      </p:sp>
      <p:sp>
        <p:nvSpPr>
          <p:cNvPr id="11" name="Shape 8"/>
          <p:cNvSpPr/>
          <p:nvPr/>
        </p:nvSpPr>
        <p:spPr>
          <a:xfrm>
            <a:off x="494467" y="3427571"/>
            <a:ext cx="8155067" cy="60960"/>
          </a:xfrm>
          <a:prstGeom prst="roundRect">
            <a:avLst>
              <a:gd name="adj" fmla="val 97336"/>
            </a:avLst>
          </a:prstGeom>
          <a:solidFill>
            <a:srgbClr val="FFFFFF"/>
          </a:solidFill>
          <a:ln/>
        </p:spPr>
      </p:sp>
      <p:sp>
        <p:nvSpPr>
          <p:cNvPr id="12" name="Shape 9"/>
          <p:cNvSpPr/>
          <p:nvPr/>
        </p:nvSpPr>
        <p:spPr>
          <a:xfrm>
            <a:off x="4360128" y="3230999"/>
            <a:ext cx="423743" cy="423743"/>
          </a:xfrm>
          <a:prstGeom prst="roundRect">
            <a:avLst>
              <a:gd name="adj" fmla="val 215791"/>
            </a:avLst>
          </a:prstGeom>
          <a:solidFill>
            <a:srgbClr val="FFFFFF"/>
          </a:solidFill>
          <a:ln/>
        </p:spPr>
      </p:sp>
      <p:sp>
        <p:nvSpPr>
          <p:cNvPr id="13" name="Text 10"/>
          <p:cNvSpPr/>
          <p:nvPr/>
        </p:nvSpPr>
        <p:spPr>
          <a:xfrm>
            <a:off x="4487287" y="3336965"/>
            <a:ext cx="169426" cy="2118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2</a:t>
            </a:r>
            <a:endParaRPr lang="en-US" sz="1300" dirty="0"/>
          </a:p>
        </p:txBody>
      </p:sp>
      <p:sp>
        <p:nvSpPr>
          <p:cNvPr id="14" name="Text 11"/>
          <p:cNvSpPr/>
          <p:nvPr/>
        </p:nvSpPr>
        <p:spPr>
          <a:xfrm>
            <a:off x="650915" y="3795951"/>
            <a:ext cx="1765935" cy="220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b="1" dirty="0">
                <a:solidFill>
                  <a:srgbClr val="8F8F8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Relevansi Bukti</a:t>
            </a:r>
            <a:endParaRPr lang="en-US" b="1" dirty="0"/>
          </a:p>
        </p:txBody>
      </p:sp>
      <p:sp>
        <p:nvSpPr>
          <p:cNvPr id="15" name="Text 12"/>
          <p:cNvSpPr/>
          <p:nvPr/>
        </p:nvSpPr>
        <p:spPr>
          <a:xfrm>
            <a:off x="650915" y="4101227"/>
            <a:ext cx="7842171" cy="226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b="1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Bukti harus cukup dan relevan untuk mendukung opini auditor secara </a:t>
            </a:r>
            <a:r>
              <a:rPr lang="en-US" sz="1600" b="1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meyakinkan </a:t>
            </a:r>
          </a:p>
          <a:p>
            <a:pPr marL="0" indent="0" algn="l">
              <a:lnSpc>
                <a:spcPts val="1750"/>
              </a:lnSpc>
              <a:buNone/>
            </a:pPr>
            <a:r>
              <a:rPr lang="en-US" sz="1600" b="1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dan </a:t>
            </a:r>
            <a:r>
              <a:rPr lang="en-US" sz="1600" b="1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dapat dipertanggungjawabkan.</a:t>
            </a:r>
            <a:endParaRPr lang="en-US" sz="1600" b="1" dirty="0"/>
          </a:p>
        </p:txBody>
      </p:sp>
      <p:sp>
        <p:nvSpPr>
          <p:cNvPr id="16" name="Shape 13"/>
          <p:cNvSpPr/>
          <p:nvPr/>
        </p:nvSpPr>
        <p:spPr>
          <a:xfrm>
            <a:off x="494467" y="4836795"/>
            <a:ext cx="8155067" cy="1040963"/>
          </a:xfrm>
          <a:prstGeom prst="roundRect">
            <a:avLst>
              <a:gd name="adj" fmla="val 7027"/>
            </a:avLst>
          </a:prstGeom>
          <a:solidFill>
            <a:srgbClr val="181616">
              <a:alpha val="95000"/>
            </a:srgbClr>
          </a:solidFill>
          <a:ln/>
        </p:spPr>
      </p:sp>
      <p:sp>
        <p:nvSpPr>
          <p:cNvPr id="17" name="Shape 14"/>
          <p:cNvSpPr/>
          <p:nvPr/>
        </p:nvSpPr>
        <p:spPr>
          <a:xfrm>
            <a:off x="494467" y="4821555"/>
            <a:ext cx="8155067" cy="60960"/>
          </a:xfrm>
          <a:prstGeom prst="roundRect">
            <a:avLst>
              <a:gd name="adj" fmla="val 97336"/>
            </a:avLst>
          </a:prstGeom>
          <a:solidFill>
            <a:srgbClr val="FFFFFF"/>
          </a:solidFill>
          <a:ln/>
        </p:spPr>
      </p:sp>
      <p:sp>
        <p:nvSpPr>
          <p:cNvPr id="18" name="Shape 15"/>
          <p:cNvSpPr/>
          <p:nvPr/>
        </p:nvSpPr>
        <p:spPr>
          <a:xfrm>
            <a:off x="4360128" y="4624983"/>
            <a:ext cx="423743" cy="423743"/>
          </a:xfrm>
          <a:prstGeom prst="roundRect">
            <a:avLst>
              <a:gd name="adj" fmla="val 215791"/>
            </a:avLst>
          </a:prstGeom>
          <a:solidFill>
            <a:srgbClr val="FFFFFF"/>
          </a:solidFill>
          <a:ln/>
        </p:spPr>
      </p:sp>
      <p:sp>
        <p:nvSpPr>
          <p:cNvPr id="19" name="Text 16"/>
          <p:cNvSpPr/>
          <p:nvPr/>
        </p:nvSpPr>
        <p:spPr>
          <a:xfrm>
            <a:off x="4487287" y="4730948"/>
            <a:ext cx="169426" cy="2118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3</a:t>
            </a:r>
            <a:endParaRPr lang="en-US" sz="1300" dirty="0"/>
          </a:p>
        </p:txBody>
      </p:sp>
      <p:sp>
        <p:nvSpPr>
          <p:cNvPr id="20" name="Text 17"/>
          <p:cNvSpPr/>
          <p:nvPr/>
        </p:nvSpPr>
        <p:spPr>
          <a:xfrm>
            <a:off x="650915" y="5189934"/>
            <a:ext cx="1765935" cy="220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b="1" dirty="0">
                <a:solidFill>
                  <a:srgbClr val="8F8F8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Contoh Praktis</a:t>
            </a:r>
            <a:endParaRPr lang="en-US" b="1" dirty="0"/>
          </a:p>
        </p:txBody>
      </p:sp>
      <p:sp>
        <p:nvSpPr>
          <p:cNvPr id="21" name="Text 18"/>
          <p:cNvSpPr/>
          <p:nvPr/>
        </p:nvSpPr>
        <p:spPr>
          <a:xfrm>
            <a:off x="650915" y="5495211"/>
            <a:ext cx="7842171" cy="226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b="1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Memeriksa faktur, kontrak, dan saldo rekening bank untuk memastikan </a:t>
            </a:r>
            <a:r>
              <a:rPr lang="en-US" sz="1600" b="1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keakuratan </a:t>
            </a:r>
          </a:p>
          <a:p>
            <a:pPr marL="0" indent="0" algn="l">
              <a:lnSpc>
                <a:spcPts val="1750"/>
              </a:lnSpc>
              <a:buNone/>
            </a:pPr>
            <a:r>
              <a:rPr lang="en-US" sz="1600" b="1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dan </a:t>
            </a:r>
            <a:r>
              <a:rPr lang="en-US" sz="1600" b="1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kelengkapan laporan keuangan.</a:t>
            </a:r>
            <a:endParaRPr lang="en-US" sz="1600" b="1" dirty="0"/>
          </a:p>
        </p:txBody>
      </p:sp>
      <p:sp>
        <p:nvSpPr>
          <p:cNvPr id="22" name="Shape 19"/>
          <p:cNvSpPr/>
          <p:nvPr/>
        </p:nvSpPr>
        <p:spPr>
          <a:xfrm>
            <a:off x="494467" y="6230779"/>
            <a:ext cx="8155067" cy="1040963"/>
          </a:xfrm>
          <a:prstGeom prst="roundRect">
            <a:avLst>
              <a:gd name="adj" fmla="val 7027"/>
            </a:avLst>
          </a:prstGeom>
          <a:solidFill>
            <a:srgbClr val="181616">
              <a:alpha val="95000"/>
            </a:srgbClr>
          </a:solidFill>
          <a:ln/>
        </p:spPr>
      </p:sp>
      <p:sp>
        <p:nvSpPr>
          <p:cNvPr id="23" name="Shape 20"/>
          <p:cNvSpPr/>
          <p:nvPr/>
        </p:nvSpPr>
        <p:spPr>
          <a:xfrm>
            <a:off x="494467" y="6215539"/>
            <a:ext cx="8155067" cy="60960"/>
          </a:xfrm>
          <a:prstGeom prst="roundRect">
            <a:avLst>
              <a:gd name="adj" fmla="val 97336"/>
            </a:avLst>
          </a:prstGeom>
          <a:solidFill>
            <a:srgbClr val="FFFFFF"/>
          </a:solidFill>
          <a:ln/>
        </p:spPr>
      </p:sp>
      <p:sp>
        <p:nvSpPr>
          <p:cNvPr id="24" name="Shape 21"/>
          <p:cNvSpPr/>
          <p:nvPr/>
        </p:nvSpPr>
        <p:spPr>
          <a:xfrm>
            <a:off x="4360128" y="6018967"/>
            <a:ext cx="423743" cy="423743"/>
          </a:xfrm>
          <a:prstGeom prst="roundRect">
            <a:avLst>
              <a:gd name="adj" fmla="val 215791"/>
            </a:avLst>
          </a:prstGeom>
          <a:solidFill>
            <a:srgbClr val="FFFFFF"/>
          </a:solidFill>
          <a:ln/>
        </p:spPr>
      </p:sp>
      <p:sp>
        <p:nvSpPr>
          <p:cNvPr id="25" name="Text 22"/>
          <p:cNvSpPr/>
          <p:nvPr/>
        </p:nvSpPr>
        <p:spPr>
          <a:xfrm>
            <a:off x="4487287" y="6124932"/>
            <a:ext cx="169426" cy="2118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4</a:t>
            </a:r>
            <a:endParaRPr lang="en-US" sz="1300" dirty="0"/>
          </a:p>
        </p:txBody>
      </p:sp>
      <p:sp>
        <p:nvSpPr>
          <p:cNvPr id="26" name="Text 23"/>
          <p:cNvSpPr/>
          <p:nvPr/>
        </p:nvSpPr>
        <p:spPr>
          <a:xfrm>
            <a:off x="650915" y="6583918"/>
            <a:ext cx="1765935" cy="220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b="1" dirty="0">
                <a:solidFill>
                  <a:srgbClr val="8F8F8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Penilaian Kritis</a:t>
            </a:r>
            <a:endParaRPr lang="en-US" b="1" dirty="0"/>
          </a:p>
        </p:txBody>
      </p:sp>
      <p:sp>
        <p:nvSpPr>
          <p:cNvPr id="27" name="Text 24"/>
          <p:cNvSpPr/>
          <p:nvPr/>
        </p:nvSpPr>
        <p:spPr>
          <a:xfrm>
            <a:off x="650915" y="6889194"/>
            <a:ext cx="7842171" cy="226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b="1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Penilaian bukti dilakukan secara kritis untuk mendeteksi kesalahan, ketidaksesuaian</a:t>
            </a:r>
            <a:r>
              <a:rPr lang="en-US" sz="1600" b="1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</a:p>
          <a:p>
            <a:pPr marL="0" indent="0" algn="l">
              <a:lnSpc>
                <a:spcPts val="1750"/>
              </a:lnSpc>
              <a:buNone/>
            </a:pPr>
            <a:r>
              <a:rPr lang="en-US" sz="1600" b="1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atau </a:t>
            </a:r>
            <a:r>
              <a:rPr lang="en-US" sz="1600" b="1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kemungkinan kecurangan.</a:t>
            </a:r>
            <a:endParaRPr lang="en-US" sz="1600" b="1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5040" cy="823174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58270" y="527804"/>
            <a:ext cx="6050637" cy="5998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DDDDDD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Peran Auditor Independen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6158270" y="1415534"/>
            <a:ext cx="7800261" cy="1428155"/>
          </a:xfrm>
          <a:prstGeom prst="roundRect">
            <a:avLst>
              <a:gd name="adj" fmla="val 5646"/>
            </a:avLst>
          </a:prstGeom>
          <a:solidFill>
            <a:srgbClr val="404040"/>
          </a:solidFill>
          <a:ln w="7620">
            <a:solidFill>
              <a:srgbClr val="59595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57818" y="1615083"/>
            <a:ext cx="2430066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Bebas dari Pengaruh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6357818" y="2030016"/>
            <a:ext cx="7401163" cy="614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Auditor harus independen, artinya bebas dari pengaruh manajemen atau pihak lain yang diperiksa untuk menjaga objektivitas.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6158270" y="3035618"/>
            <a:ext cx="7800261" cy="1428155"/>
          </a:xfrm>
          <a:prstGeom prst="roundRect">
            <a:avLst>
              <a:gd name="adj" fmla="val 5646"/>
            </a:avLst>
          </a:prstGeom>
          <a:solidFill>
            <a:srgbClr val="404040"/>
          </a:solidFill>
          <a:ln w="7620">
            <a:solidFill>
              <a:srgbClr val="595959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357818" y="3235166"/>
            <a:ext cx="2399586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Kredibilitas Hasil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6357818" y="3650099"/>
            <a:ext cx="7401163" cy="614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Independensi menjaga objektivitas dan kredibilitas hasil pemeriksaan sehingga dapat dipercaya oleh semua pemangku kepentingan.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158270" y="4655701"/>
            <a:ext cx="7800261" cy="1428155"/>
          </a:xfrm>
          <a:prstGeom prst="roundRect">
            <a:avLst>
              <a:gd name="adj" fmla="val 5646"/>
            </a:avLst>
          </a:prstGeom>
          <a:solidFill>
            <a:srgbClr val="404040"/>
          </a:solidFill>
          <a:ln w="7620">
            <a:solidFill>
              <a:srgbClr val="595959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357818" y="4855250"/>
            <a:ext cx="2399586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Contoh Penerapan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6357818" y="5270182"/>
            <a:ext cx="7401163" cy="614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Kantor Akuntan Publik (KAP) yang tidak memiliki hubungan bisnis dengan klien menjadi jaminan independensi audit.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6158270" y="6275784"/>
            <a:ext cx="7800261" cy="1428155"/>
          </a:xfrm>
          <a:prstGeom prst="roundRect">
            <a:avLst>
              <a:gd name="adj" fmla="val 5646"/>
            </a:avLst>
          </a:prstGeom>
          <a:solidFill>
            <a:srgbClr val="404040"/>
          </a:solidFill>
          <a:ln w="7620">
            <a:solidFill>
              <a:srgbClr val="595959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357818" y="6475333"/>
            <a:ext cx="2399586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Etika Profesional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6357818" y="6890266"/>
            <a:ext cx="7401163" cy="614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Independensi juga meliputi sikap profesional, integritas, dan etika yang tinggi selama seluruh proses audit.</a:t>
            </a:r>
            <a:endParaRPr lang="en-US" sz="15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1059346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DDDDDD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Tujuan Utama Pemeriksaan Akuntansi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6800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8F8F8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Kelengkapan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170515"/>
            <a:ext cx="389870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Memastikan semua transaksi yang terjadi telah dicatat dengan lengkap dan tidak ada yang terlewatkan.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15633" y="3396377"/>
            <a:ext cx="339328" cy="33932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6800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8F8F8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Akurasi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170515"/>
            <a:ext cx="3898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Menilai akurasi pencatatan dan penyajian laporan keuangan sesuai standar yang berlaku.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75201" y="3396377"/>
            <a:ext cx="339328" cy="33932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1326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8F8F8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Eksistensi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623084"/>
            <a:ext cx="3898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Memastikan eksistensi transaksi dan saldo yang dilaporkan benar-benar ada dan dapat dibuktikan.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75201" y="5655945"/>
            <a:ext cx="339328" cy="33932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1326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8F8F8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Evaluasi Laporan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623084"/>
            <a:ext cx="389870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Memberikan evaluasi dan klarifikasi profesional atas laporan keuangan yang telah disusun.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15633" y="5655945"/>
            <a:ext cx="339328" cy="3393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4371" y="539591"/>
            <a:ext cx="7775258" cy="1222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00" dirty="0">
                <a:solidFill>
                  <a:srgbClr val="DDDDDD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Tujuan Spesifik Pemeriksaan Akuntansi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684371" y="2054900"/>
            <a:ext cx="439936" cy="439936"/>
          </a:xfrm>
          <a:prstGeom prst="roundRect">
            <a:avLst>
              <a:gd name="adj" fmla="val 18669"/>
            </a:avLst>
          </a:prstGeom>
          <a:solidFill>
            <a:srgbClr val="404040"/>
          </a:solidFill>
          <a:ln w="7620">
            <a:solidFill>
              <a:srgbClr val="59595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57654" y="2091511"/>
            <a:ext cx="293251" cy="366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1319808" y="2122051"/>
            <a:ext cx="2444353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8F8F8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Opini Profesional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1319808" y="2544842"/>
            <a:ext cx="7139821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Memberikan opini profesional yang kredibel tentang kewajaran laporan keuangan kepada pihak yang berkepentingan.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684371" y="3561398"/>
            <a:ext cx="439936" cy="439936"/>
          </a:xfrm>
          <a:prstGeom prst="roundRect">
            <a:avLst>
              <a:gd name="adj" fmla="val 18669"/>
            </a:avLst>
          </a:prstGeom>
          <a:solidFill>
            <a:srgbClr val="404040"/>
          </a:solidFill>
          <a:ln w="7620">
            <a:solidFill>
              <a:srgbClr val="595959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57654" y="3598009"/>
            <a:ext cx="293251" cy="366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2</a:t>
            </a:r>
            <a:endParaRPr lang="en-US" sz="2300" dirty="0"/>
          </a:p>
        </p:txBody>
      </p:sp>
      <p:sp>
        <p:nvSpPr>
          <p:cNvPr id="10" name="Text 7"/>
          <p:cNvSpPr/>
          <p:nvPr/>
        </p:nvSpPr>
        <p:spPr>
          <a:xfrm>
            <a:off x="1319808" y="3628549"/>
            <a:ext cx="2444353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8F8F8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Deteksi Kesalahan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1319808" y="4051340"/>
            <a:ext cx="7139821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Mendeteksi dan mencegah kesalahan atau kecurangan dalam pencatatan dan penyajian laporan keuangan.</a:t>
            </a:r>
            <a:endParaRPr lang="en-US" sz="1500" dirty="0"/>
          </a:p>
        </p:txBody>
      </p:sp>
      <p:sp>
        <p:nvSpPr>
          <p:cNvPr id="12" name="Shape 9"/>
          <p:cNvSpPr/>
          <p:nvPr/>
        </p:nvSpPr>
        <p:spPr>
          <a:xfrm>
            <a:off x="684371" y="5067895"/>
            <a:ext cx="439936" cy="439936"/>
          </a:xfrm>
          <a:prstGeom prst="roundRect">
            <a:avLst>
              <a:gd name="adj" fmla="val 18669"/>
            </a:avLst>
          </a:prstGeom>
          <a:solidFill>
            <a:srgbClr val="404040"/>
          </a:solidFill>
          <a:ln w="7620">
            <a:solidFill>
              <a:srgbClr val="595959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757654" y="5104507"/>
            <a:ext cx="293251" cy="366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3</a:t>
            </a:r>
            <a:endParaRPr lang="en-US" sz="2300" dirty="0"/>
          </a:p>
        </p:txBody>
      </p:sp>
      <p:sp>
        <p:nvSpPr>
          <p:cNvPr id="14" name="Text 11"/>
          <p:cNvSpPr/>
          <p:nvPr/>
        </p:nvSpPr>
        <p:spPr>
          <a:xfrm>
            <a:off x="1319808" y="5135047"/>
            <a:ext cx="3333512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8F8F8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Meningkatkan Kepercayaan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1319808" y="5557838"/>
            <a:ext cx="7139821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Meningkatkan kepercayaan pemangku kepentingan seperti investor, kreditor, dan regulator terhadap laporan keuangan.</a:t>
            </a:r>
            <a:endParaRPr lang="en-US" sz="1500" dirty="0"/>
          </a:p>
        </p:txBody>
      </p:sp>
      <p:sp>
        <p:nvSpPr>
          <p:cNvPr id="16" name="Shape 13"/>
          <p:cNvSpPr/>
          <p:nvPr/>
        </p:nvSpPr>
        <p:spPr>
          <a:xfrm>
            <a:off x="684371" y="6574393"/>
            <a:ext cx="439936" cy="439936"/>
          </a:xfrm>
          <a:prstGeom prst="roundRect">
            <a:avLst>
              <a:gd name="adj" fmla="val 18669"/>
            </a:avLst>
          </a:prstGeom>
          <a:solidFill>
            <a:srgbClr val="404040"/>
          </a:solidFill>
          <a:ln w="7620">
            <a:solidFill>
              <a:srgbClr val="595959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57654" y="6611005"/>
            <a:ext cx="293251" cy="366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4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1319808" y="6641544"/>
            <a:ext cx="3092887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8F8F8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Perbaikan Kontrol Internal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1319808" y="7064335"/>
            <a:ext cx="7139821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Membantu perusahaan memperbaiki dan memperkuat sistem pengendalian internal untuk mencegah masalah di masa depan.</a:t>
            </a:r>
            <a:endParaRPr lang="en-US" sz="15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5794" y="499586"/>
            <a:ext cx="8760143" cy="567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DDDDDD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Dampak Positif Pemeriksaan Akuntansi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94" y="1544002"/>
            <a:ext cx="6457831" cy="6457831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12499" y="1549658"/>
            <a:ext cx="272415" cy="27241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134707" y="1544002"/>
            <a:ext cx="2838688" cy="2837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8F8F8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Transparansi Perusahaan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8134707" y="2009299"/>
            <a:ext cx="5867519" cy="581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Audit meningkatkan transparansi dan akuntabilitas perusahaan dalam pelaporan keuangan kepada publik.</a:t>
            </a:r>
            <a:endParaRPr lang="en-US" sz="14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12499" y="2959477"/>
            <a:ext cx="272415" cy="27241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134707" y="2953822"/>
            <a:ext cx="2270998" cy="2837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8F8F8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Tata Kelola Baik</a:t>
            </a:r>
            <a:endParaRPr lang="en-US" sz="1750" dirty="0"/>
          </a:p>
        </p:txBody>
      </p:sp>
      <p:sp>
        <p:nvSpPr>
          <p:cNvPr id="9" name="Text 4"/>
          <p:cNvSpPr/>
          <p:nvPr/>
        </p:nvSpPr>
        <p:spPr>
          <a:xfrm>
            <a:off x="8134707" y="3419118"/>
            <a:ext cx="5867519" cy="581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Memperkuat tata kelola perusahaan (good corporate governance) melalui proses pengawasan independen.</a:t>
            </a:r>
            <a:endParaRPr lang="en-US" sz="14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12499" y="4369296"/>
            <a:ext cx="272415" cy="27241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134707" y="4363641"/>
            <a:ext cx="2636996" cy="2837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8F8F8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Rating Kredit Lebih Baik</a:t>
            </a:r>
            <a:endParaRPr lang="en-US" sz="1750" dirty="0"/>
          </a:p>
        </p:txBody>
      </p:sp>
      <p:sp>
        <p:nvSpPr>
          <p:cNvPr id="12" name="Text 6"/>
          <p:cNvSpPr/>
          <p:nvPr/>
        </p:nvSpPr>
        <p:spPr>
          <a:xfrm>
            <a:off x="8134707" y="4828937"/>
            <a:ext cx="5867519" cy="581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Perusahaan yang diaudit secara konsisten mendapatkan rating kredit lebih baik dari lembaga pemeringkat.</a:t>
            </a:r>
            <a:endParaRPr lang="en-US" sz="14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12499" y="5779115"/>
            <a:ext cx="272415" cy="27241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8134707" y="5773460"/>
            <a:ext cx="2505789" cy="2837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8F8F8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Identifikasi Risiko Awal</a:t>
            </a:r>
            <a:endParaRPr lang="en-US" sz="1750" dirty="0"/>
          </a:p>
        </p:txBody>
      </p:sp>
      <p:sp>
        <p:nvSpPr>
          <p:cNvPr id="15" name="Text 8"/>
          <p:cNvSpPr/>
          <p:nvPr/>
        </p:nvSpPr>
        <p:spPr>
          <a:xfrm>
            <a:off x="8134707" y="6238756"/>
            <a:ext cx="5867519" cy="581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Audit membantu mengidentifikasi risiko keuangan lebih awal sehingga dapat dilakukan mitigasi tepat waktu.</a:t>
            </a:r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3126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749" y="519946"/>
            <a:ext cx="6431042" cy="5907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dirty="0">
                <a:solidFill>
                  <a:srgbClr val="DDDDDD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Contoh Kasus: Opini Auditor</a:t>
            </a:r>
            <a:endParaRPr lang="en-US" sz="3700" dirty="0"/>
          </a:p>
        </p:txBody>
      </p:sp>
      <p:sp>
        <p:nvSpPr>
          <p:cNvPr id="4" name="Shape 1"/>
          <p:cNvSpPr/>
          <p:nvPr/>
        </p:nvSpPr>
        <p:spPr>
          <a:xfrm>
            <a:off x="661749" y="1394341"/>
            <a:ext cx="7820501" cy="1437442"/>
          </a:xfrm>
          <a:prstGeom prst="roundRect">
            <a:avLst>
              <a:gd name="adj" fmla="val 5525"/>
            </a:avLst>
          </a:prstGeom>
          <a:solidFill>
            <a:srgbClr val="181616">
              <a:alpha val="95000"/>
            </a:srgbClr>
          </a:solidFill>
          <a:ln w="22860">
            <a:solidFill>
              <a:srgbClr val="595959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84609" y="1417201"/>
            <a:ext cx="756285" cy="1391722"/>
          </a:xfrm>
          <a:prstGeom prst="roundRect">
            <a:avLst>
              <a:gd name="adj" fmla="val 6873"/>
            </a:avLst>
          </a:prstGeom>
          <a:solidFill>
            <a:srgbClr val="404040"/>
          </a:solidFill>
          <a:ln/>
        </p:spPr>
      </p:sp>
      <p:sp>
        <p:nvSpPr>
          <p:cNvPr id="6" name="Text 3"/>
          <p:cNvSpPr/>
          <p:nvPr/>
        </p:nvSpPr>
        <p:spPr>
          <a:xfrm>
            <a:off x="917138" y="1935837"/>
            <a:ext cx="283607" cy="3544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1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629966" y="1606272"/>
            <a:ext cx="3727609" cy="295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8F8F8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Opini Wajar Tanpa Pengecualian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1629966" y="2015014"/>
            <a:ext cx="6640354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Laporan keuangan bebas dari kesalahan material dan mencerminkan kondisi keuangan sebenarnya secara wajar.</a:t>
            </a:r>
            <a:endParaRPr lang="en-US" sz="1450" dirty="0"/>
          </a:p>
        </p:txBody>
      </p:sp>
      <p:sp>
        <p:nvSpPr>
          <p:cNvPr id="9" name="Shape 6"/>
          <p:cNvSpPr/>
          <p:nvPr/>
        </p:nvSpPr>
        <p:spPr>
          <a:xfrm>
            <a:off x="661749" y="3020854"/>
            <a:ext cx="7820501" cy="1437442"/>
          </a:xfrm>
          <a:prstGeom prst="roundRect">
            <a:avLst>
              <a:gd name="adj" fmla="val 5525"/>
            </a:avLst>
          </a:prstGeom>
          <a:solidFill>
            <a:srgbClr val="181616">
              <a:alpha val="95000"/>
            </a:srgbClr>
          </a:solidFill>
          <a:ln w="22860">
            <a:solidFill>
              <a:srgbClr val="595959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684609" y="3043714"/>
            <a:ext cx="756285" cy="1391722"/>
          </a:xfrm>
          <a:prstGeom prst="roundRect">
            <a:avLst>
              <a:gd name="adj" fmla="val 6873"/>
            </a:avLst>
          </a:prstGeom>
          <a:solidFill>
            <a:srgbClr val="404040"/>
          </a:solidFill>
          <a:ln/>
        </p:spPr>
      </p:sp>
      <p:sp>
        <p:nvSpPr>
          <p:cNvPr id="11" name="Text 8"/>
          <p:cNvSpPr/>
          <p:nvPr/>
        </p:nvSpPr>
        <p:spPr>
          <a:xfrm>
            <a:off x="917138" y="3562350"/>
            <a:ext cx="283607" cy="3544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2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629966" y="3232785"/>
            <a:ext cx="3907393" cy="295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8F8F8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Opini Wajar Dengan Pengecualian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1629966" y="3641527"/>
            <a:ext cx="6640354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Ada beberapa hal minor yang perlu diperbaiki namun tidak mengubah posisi keuangan secara keseluruhan.</a:t>
            </a:r>
            <a:endParaRPr lang="en-US" sz="1450" dirty="0"/>
          </a:p>
        </p:txBody>
      </p:sp>
      <p:sp>
        <p:nvSpPr>
          <p:cNvPr id="14" name="Shape 11"/>
          <p:cNvSpPr/>
          <p:nvPr/>
        </p:nvSpPr>
        <p:spPr>
          <a:xfrm>
            <a:off x="661749" y="4647367"/>
            <a:ext cx="7820501" cy="1437442"/>
          </a:xfrm>
          <a:prstGeom prst="roundRect">
            <a:avLst>
              <a:gd name="adj" fmla="val 5525"/>
            </a:avLst>
          </a:prstGeom>
          <a:solidFill>
            <a:srgbClr val="181616">
              <a:alpha val="95000"/>
            </a:srgbClr>
          </a:solidFill>
          <a:ln w="22860">
            <a:solidFill>
              <a:srgbClr val="595959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684609" y="4670227"/>
            <a:ext cx="756285" cy="1391722"/>
          </a:xfrm>
          <a:prstGeom prst="roundRect">
            <a:avLst>
              <a:gd name="adj" fmla="val 6873"/>
            </a:avLst>
          </a:prstGeom>
          <a:solidFill>
            <a:srgbClr val="404040"/>
          </a:solidFill>
          <a:ln/>
        </p:spPr>
      </p:sp>
      <p:sp>
        <p:nvSpPr>
          <p:cNvPr id="16" name="Text 13"/>
          <p:cNvSpPr/>
          <p:nvPr/>
        </p:nvSpPr>
        <p:spPr>
          <a:xfrm>
            <a:off x="917138" y="5188863"/>
            <a:ext cx="283607" cy="3544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3</a:t>
            </a:r>
            <a:endParaRPr lang="en-US" sz="2200" dirty="0"/>
          </a:p>
        </p:txBody>
      </p:sp>
      <p:sp>
        <p:nvSpPr>
          <p:cNvPr id="17" name="Text 14"/>
          <p:cNvSpPr/>
          <p:nvPr/>
        </p:nvSpPr>
        <p:spPr>
          <a:xfrm>
            <a:off x="1629966" y="4859298"/>
            <a:ext cx="2363510" cy="295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8F8F8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Opini Tidak Wajar</a:t>
            </a:r>
            <a:endParaRPr lang="en-US" sz="1850" dirty="0"/>
          </a:p>
        </p:txBody>
      </p:sp>
      <p:sp>
        <p:nvSpPr>
          <p:cNvPr id="18" name="Text 15"/>
          <p:cNvSpPr/>
          <p:nvPr/>
        </p:nvSpPr>
        <p:spPr>
          <a:xfrm>
            <a:off x="1629966" y="5268039"/>
            <a:ext cx="6640354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Laporan keuangan tidak mencerminkan kondisi sebenarnya dan memiliki kesalahan material yang signifikan.</a:t>
            </a:r>
            <a:endParaRPr lang="en-US" sz="1450" dirty="0"/>
          </a:p>
        </p:txBody>
      </p:sp>
      <p:sp>
        <p:nvSpPr>
          <p:cNvPr id="19" name="Shape 16"/>
          <p:cNvSpPr/>
          <p:nvPr/>
        </p:nvSpPr>
        <p:spPr>
          <a:xfrm>
            <a:off x="661749" y="6273879"/>
            <a:ext cx="7820501" cy="1437442"/>
          </a:xfrm>
          <a:prstGeom prst="roundRect">
            <a:avLst>
              <a:gd name="adj" fmla="val 5525"/>
            </a:avLst>
          </a:prstGeom>
          <a:solidFill>
            <a:srgbClr val="181616">
              <a:alpha val="95000"/>
            </a:srgbClr>
          </a:solidFill>
          <a:ln w="22860">
            <a:solidFill>
              <a:srgbClr val="595959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684609" y="6296739"/>
            <a:ext cx="756285" cy="1391722"/>
          </a:xfrm>
          <a:prstGeom prst="roundRect">
            <a:avLst>
              <a:gd name="adj" fmla="val 6873"/>
            </a:avLst>
          </a:prstGeom>
          <a:solidFill>
            <a:srgbClr val="404040"/>
          </a:solidFill>
          <a:ln/>
        </p:spPr>
      </p:sp>
      <p:sp>
        <p:nvSpPr>
          <p:cNvPr id="21" name="Text 18"/>
          <p:cNvSpPr/>
          <p:nvPr/>
        </p:nvSpPr>
        <p:spPr>
          <a:xfrm>
            <a:off x="917138" y="6815376"/>
            <a:ext cx="283607" cy="3544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4</a:t>
            </a:r>
            <a:endParaRPr lang="en-US" sz="2200" dirty="0"/>
          </a:p>
        </p:txBody>
      </p:sp>
      <p:sp>
        <p:nvSpPr>
          <p:cNvPr id="22" name="Text 19"/>
          <p:cNvSpPr/>
          <p:nvPr/>
        </p:nvSpPr>
        <p:spPr>
          <a:xfrm>
            <a:off x="1629966" y="6485811"/>
            <a:ext cx="3962876" cy="295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8F8F8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Opini Tidak Menyatakan Pendapat</a:t>
            </a:r>
            <a:endParaRPr lang="en-US" sz="1850" dirty="0"/>
          </a:p>
        </p:txBody>
      </p:sp>
      <p:sp>
        <p:nvSpPr>
          <p:cNvPr id="23" name="Text 20"/>
          <p:cNvSpPr/>
          <p:nvPr/>
        </p:nvSpPr>
        <p:spPr>
          <a:xfrm>
            <a:off x="1629966" y="6894552"/>
            <a:ext cx="6640354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Auditor tidak dapat memberikan opini karena keterbatasan ruang lingkup pemeriksaan atau ketidakpastian signifikan.</a:t>
            </a:r>
            <a:endParaRPr lang="en-US" sz="145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4904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5210" y="3286720"/>
            <a:ext cx="10563582" cy="647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DDDDDD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Tantangan dalam Pemeriksaan Akuntansi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725210" y="4244935"/>
            <a:ext cx="6486406" cy="1540431"/>
          </a:xfrm>
          <a:prstGeom prst="roundRect">
            <a:avLst>
              <a:gd name="adj" fmla="val 32283"/>
            </a:avLst>
          </a:prstGeom>
          <a:solidFill>
            <a:srgbClr val="404040"/>
          </a:solidFill>
          <a:ln w="7620">
            <a:solidFill>
              <a:srgbClr val="59595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39998" y="4459724"/>
            <a:ext cx="2590086" cy="3236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Kompleksitas Data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939998" y="4907637"/>
            <a:ext cx="6056828" cy="6629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Kompleksitas transaksi dan volume data yang besar memerlukan keahlian dan teknologi audit yang canggih.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7418784" y="4244935"/>
            <a:ext cx="6486406" cy="1540431"/>
          </a:xfrm>
          <a:prstGeom prst="roundRect">
            <a:avLst>
              <a:gd name="adj" fmla="val 32283"/>
            </a:avLst>
          </a:prstGeom>
          <a:solidFill>
            <a:srgbClr val="404040"/>
          </a:solidFill>
          <a:ln w="7620">
            <a:solidFill>
              <a:srgbClr val="595959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633573" y="4459724"/>
            <a:ext cx="2626400" cy="3236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Tekanan Manajemen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7633573" y="4907637"/>
            <a:ext cx="6056828" cy="6629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Tekanan dari manajemen untuk mencapai hasil audit tertentu dapat menguji integritas dan independensi auditor.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725210" y="5992535"/>
            <a:ext cx="6486406" cy="1540431"/>
          </a:xfrm>
          <a:prstGeom prst="roundRect">
            <a:avLst>
              <a:gd name="adj" fmla="val 32283"/>
            </a:avLst>
          </a:prstGeom>
          <a:solidFill>
            <a:srgbClr val="404040"/>
          </a:solidFill>
          <a:ln w="7620">
            <a:solidFill>
              <a:srgbClr val="595959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39998" y="6207323"/>
            <a:ext cx="2590086" cy="3236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Perubahan Regulasi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939998" y="6655237"/>
            <a:ext cx="6056828" cy="6629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Perubahan regulasi dan standar akuntansi yang dinamis memerlukan pembaruan berkelanjutan dari auditor.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7418784" y="5992535"/>
            <a:ext cx="6486406" cy="1540431"/>
          </a:xfrm>
          <a:prstGeom prst="roundRect">
            <a:avLst>
              <a:gd name="adj" fmla="val 32283"/>
            </a:avLst>
          </a:prstGeom>
          <a:solidFill>
            <a:srgbClr val="404040"/>
          </a:solidFill>
          <a:ln w="7620">
            <a:solidFill>
              <a:srgbClr val="595959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7633573" y="6207323"/>
            <a:ext cx="3164800" cy="3236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Pengembangan Keahlian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7633573" y="6655237"/>
            <a:ext cx="6056828" cy="6629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Kebutuhan akan teknologi terbaru dan keahlian auditor yang terus berkembang mengikuti perkembangan industri.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710</Words>
  <Application>Microsoft Office PowerPoint</Application>
  <PresentationFormat>Custom</PresentationFormat>
  <Paragraphs>111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Mona Sans Semi Bold</vt:lpstr>
      <vt:lpstr>Arial</vt:lpstr>
      <vt:lpstr>Funnel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organizer</cp:lastModifiedBy>
  <cp:revision>6</cp:revision>
  <dcterms:created xsi:type="dcterms:W3CDTF">2025-10-24T13:05:50Z</dcterms:created>
  <dcterms:modified xsi:type="dcterms:W3CDTF">2025-11-15T13:02:24Z</dcterms:modified>
</cp:coreProperties>
</file>