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754" r:id="rId1"/>
  </p:sldMasterIdLst>
  <p:notesMasterIdLst>
    <p:notesMasterId r:id="rId32"/>
  </p:notesMasterIdLst>
  <p:handoutMasterIdLst>
    <p:handoutMasterId r:id="rId33"/>
  </p:handoutMasterIdLst>
  <p:sldIdLst>
    <p:sldId id="312" r:id="rId2"/>
    <p:sldId id="322" r:id="rId3"/>
    <p:sldId id="258" r:id="rId4"/>
    <p:sldId id="295" r:id="rId5"/>
    <p:sldId id="297" r:id="rId6"/>
    <p:sldId id="266" r:id="rId7"/>
    <p:sldId id="263" r:id="rId8"/>
    <p:sldId id="314" r:id="rId9"/>
    <p:sldId id="272" r:id="rId10"/>
    <p:sldId id="318" r:id="rId11"/>
    <p:sldId id="316" r:id="rId12"/>
    <p:sldId id="274" r:id="rId13"/>
    <p:sldId id="275" r:id="rId14"/>
    <p:sldId id="276" r:id="rId15"/>
    <p:sldId id="310" r:id="rId16"/>
    <p:sldId id="280" r:id="rId17"/>
    <p:sldId id="281" r:id="rId18"/>
    <p:sldId id="282" r:id="rId19"/>
    <p:sldId id="320" r:id="rId20"/>
    <p:sldId id="265" r:id="rId21"/>
    <p:sldId id="301" r:id="rId22"/>
    <p:sldId id="302" r:id="rId23"/>
    <p:sldId id="303" r:id="rId24"/>
    <p:sldId id="288" r:id="rId25"/>
    <p:sldId id="305" r:id="rId26"/>
    <p:sldId id="289" r:id="rId27"/>
    <p:sldId id="306" r:id="rId28"/>
    <p:sldId id="290" r:id="rId29"/>
    <p:sldId id="291" r:id="rId30"/>
    <p:sldId id="299" r:id="rId31"/>
  </p:sldIdLst>
  <p:sldSz cx="9144000" cy="6858000" type="screen4x3"/>
  <p:notesSz cx="6858000" cy="9144000"/>
  <p:defaultTextStyle>
    <a:defPPr>
      <a:defRPr lang="en-US"/>
    </a:defPPr>
    <a:lvl1pPr algn="l" defTabSz="457200" rtl="0" fontAlgn="base">
      <a:spcBef>
        <a:spcPct val="0"/>
      </a:spcBef>
      <a:spcAft>
        <a:spcPct val="0"/>
      </a:spcAft>
      <a:defRPr sz="2400" kern="1200">
        <a:solidFill>
          <a:schemeClr val="tx1"/>
        </a:solidFill>
        <a:latin typeface="Arial" charset="0"/>
        <a:ea typeface="ＭＳ Ｐゴシック" pitchFamily="34" charset="-128"/>
        <a:cs typeface="+mn-cs"/>
      </a:defRPr>
    </a:lvl1pPr>
    <a:lvl2pPr marL="457200" algn="l" defTabSz="457200" rtl="0" fontAlgn="base">
      <a:spcBef>
        <a:spcPct val="0"/>
      </a:spcBef>
      <a:spcAft>
        <a:spcPct val="0"/>
      </a:spcAft>
      <a:defRPr sz="2400" kern="1200">
        <a:solidFill>
          <a:schemeClr val="tx1"/>
        </a:solidFill>
        <a:latin typeface="Arial" charset="0"/>
        <a:ea typeface="ＭＳ Ｐゴシック" pitchFamily="34" charset="-128"/>
        <a:cs typeface="+mn-cs"/>
      </a:defRPr>
    </a:lvl2pPr>
    <a:lvl3pPr marL="914400" algn="l" defTabSz="457200" rtl="0" fontAlgn="base">
      <a:spcBef>
        <a:spcPct val="0"/>
      </a:spcBef>
      <a:spcAft>
        <a:spcPct val="0"/>
      </a:spcAft>
      <a:defRPr sz="2400" kern="1200">
        <a:solidFill>
          <a:schemeClr val="tx1"/>
        </a:solidFill>
        <a:latin typeface="Arial" charset="0"/>
        <a:ea typeface="ＭＳ Ｐゴシック" pitchFamily="34" charset="-128"/>
        <a:cs typeface="+mn-cs"/>
      </a:defRPr>
    </a:lvl3pPr>
    <a:lvl4pPr marL="1371600" algn="l" defTabSz="457200" rtl="0" fontAlgn="base">
      <a:spcBef>
        <a:spcPct val="0"/>
      </a:spcBef>
      <a:spcAft>
        <a:spcPct val="0"/>
      </a:spcAft>
      <a:defRPr sz="2400" kern="1200">
        <a:solidFill>
          <a:schemeClr val="tx1"/>
        </a:solidFill>
        <a:latin typeface="Arial" charset="0"/>
        <a:ea typeface="ＭＳ Ｐゴシック" pitchFamily="34" charset="-128"/>
        <a:cs typeface="+mn-cs"/>
      </a:defRPr>
    </a:lvl4pPr>
    <a:lvl5pPr marL="1828800" algn="l" defTabSz="457200" rtl="0" fontAlgn="base">
      <a:spcBef>
        <a:spcPct val="0"/>
      </a:spcBef>
      <a:spcAft>
        <a:spcPct val="0"/>
      </a:spcAft>
      <a:defRPr sz="2400" kern="1200">
        <a:solidFill>
          <a:schemeClr val="tx1"/>
        </a:solidFill>
        <a:latin typeface="Arial" charset="0"/>
        <a:ea typeface="ＭＳ Ｐゴシック" pitchFamily="34" charset="-128"/>
        <a:cs typeface="+mn-cs"/>
      </a:defRPr>
    </a:lvl5pPr>
    <a:lvl6pPr marL="2286000" algn="l" defTabSz="914400" rtl="0" eaLnBrk="1" latinLnBrk="0" hangingPunct="1">
      <a:defRPr sz="2400" kern="1200">
        <a:solidFill>
          <a:schemeClr val="tx1"/>
        </a:solidFill>
        <a:latin typeface="Arial" charset="0"/>
        <a:ea typeface="ＭＳ Ｐゴシック" pitchFamily="34" charset="-128"/>
        <a:cs typeface="+mn-cs"/>
      </a:defRPr>
    </a:lvl6pPr>
    <a:lvl7pPr marL="2743200" algn="l" defTabSz="914400" rtl="0" eaLnBrk="1" latinLnBrk="0" hangingPunct="1">
      <a:defRPr sz="2400" kern="1200">
        <a:solidFill>
          <a:schemeClr val="tx1"/>
        </a:solidFill>
        <a:latin typeface="Arial" charset="0"/>
        <a:ea typeface="ＭＳ Ｐゴシック" pitchFamily="34" charset="-128"/>
        <a:cs typeface="+mn-cs"/>
      </a:defRPr>
    </a:lvl7pPr>
    <a:lvl8pPr marL="3200400" algn="l" defTabSz="914400" rtl="0" eaLnBrk="1" latinLnBrk="0" hangingPunct="1">
      <a:defRPr sz="2400" kern="1200">
        <a:solidFill>
          <a:schemeClr val="tx1"/>
        </a:solidFill>
        <a:latin typeface="Arial" charset="0"/>
        <a:ea typeface="ＭＳ Ｐゴシック" pitchFamily="34" charset="-128"/>
        <a:cs typeface="+mn-cs"/>
      </a:defRPr>
    </a:lvl8pPr>
    <a:lvl9pPr marL="3657600" algn="l" defTabSz="914400" rtl="0" eaLnBrk="1" latinLnBrk="0" hangingPunct="1">
      <a:defRPr sz="2400" kern="1200">
        <a:solidFill>
          <a:schemeClr val="tx1"/>
        </a:solidFill>
        <a:latin typeface="Arial" charset="0"/>
        <a:ea typeface="ＭＳ Ｐゴシック" pitchFamily="34"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333FF"/>
    <a:srgbClr val="990033"/>
    <a:srgbClr val="FF0066"/>
    <a:srgbClr val="CC0066"/>
    <a:srgbClr val="AA2B1E"/>
    <a:srgbClr val="0066CC"/>
    <a:srgbClr val="FF5050"/>
    <a:srgbClr val="0099FF"/>
    <a:srgbClr val="669900"/>
    <a:srgbClr val="29292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00" autoAdjust="0"/>
    <p:restoredTop sz="76243" autoAdjust="0"/>
  </p:normalViewPr>
  <p:slideViewPr>
    <p:cSldViewPr snapToGrid="0" snapToObjects="1">
      <p:cViewPr varScale="1">
        <p:scale>
          <a:sx n="52" d="100"/>
          <a:sy n="52" d="100"/>
        </p:scale>
        <p:origin x="1842" y="42"/>
      </p:cViewPr>
      <p:guideLst>
        <p:guide orient="horz" pos="2160"/>
        <p:guide pos="2880"/>
      </p:guideLst>
    </p:cSldViewPr>
  </p:slideViewPr>
  <p:outlineViewPr>
    <p:cViewPr>
      <p:scale>
        <a:sx n="33" d="100"/>
        <a:sy n="33" d="100"/>
      </p:scale>
      <p:origin x="0" y="45952"/>
    </p:cViewPr>
  </p:outlineViewPr>
  <p:notesTextViewPr>
    <p:cViewPr>
      <p:scale>
        <a:sx n="100" d="100"/>
        <a:sy n="100" d="100"/>
      </p:scale>
      <p:origin x="0" y="0"/>
    </p:cViewPr>
  </p:notesTextViewPr>
  <p:notesViewPr>
    <p:cSldViewPr snapToGrid="0" snapToObjects="1">
      <p:cViewPr varScale="1">
        <p:scale>
          <a:sx n="53" d="100"/>
          <a:sy n="53" d="100"/>
        </p:scale>
        <p:origin x="-2808" y="-90"/>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ea typeface="+mn-ea"/>
                <a:cs typeface="+mn-cs"/>
              </a:defRPr>
            </a:lvl1pPr>
          </a:lstStyle>
          <a:p>
            <a:pPr>
              <a:defRPr/>
            </a:pPr>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ea typeface="+mn-ea"/>
                <a:cs typeface="+mn-cs"/>
              </a:defRPr>
            </a:lvl1pPr>
          </a:lstStyle>
          <a:p>
            <a:pPr>
              <a:defRPr/>
            </a:pPr>
            <a:fld id="{6914AFE0-8B70-4D66-B794-25F938763A3E}" type="datetimeFigureOut">
              <a:rPr lang="en-US"/>
              <a:pPr>
                <a:defRPr/>
              </a:pPr>
              <a:t>10/30/2025</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ea typeface="+mn-ea"/>
                <a:cs typeface="+mn-cs"/>
              </a:defRPr>
            </a:lvl1pPr>
          </a:lstStyle>
          <a:p>
            <a:pPr>
              <a:defRPr/>
            </a:pPr>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a:latin typeface="+mn-lt"/>
                <a:ea typeface="+mn-ea"/>
                <a:cs typeface="+mn-cs"/>
              </a:defRPr>
            </a:lvl1pPr>
          </a:lstStyle>
          <a:p>
            <a:pPr>
              <a:defRPr/>
            </a:pPr>
            <a:fld id="{9FB80883-8A25-4DA4-8302-14ABBF72EB2D}" type="slidenum">
              <a:rPr lang="en-US"/>
              <a:pPr>
                <a:defRPr/>
              </a:pPr>
              <a:t>‹#›</a:t>
            </a:fld>
            <a:endParaRPr lang="en-US" dirty="0"/>
          </a:p>
        </p:txBody>
      </p:sp>
    </p:spTree>
    <p:extLst>
      <p:ext uri="{BB962C8B-B14F-4D97-AF65-F5344CB8AC3E}">
        <p14:creationId xmlns:p14="http://schemas.microsoft.com/office/powerpoint/2010/main" val="2247678311"/>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ea typeface="+mn-ea"/>
                <a:cs typeface="+mn-cs"/>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ea typeface="+mn-ea"/>
                <a:cs typeface="+mn-cs"/>
              </a:defRPr>
            </a:lvl1pPr>
          </a:lstStyle>
          <a:p>
            <a:pPr>
              <a:defRPr/>
            </a:pPr>
            <a:fld id="{FDF58845-187C-4802-82F9-6D8A0F4AE330}" type="datetimeFigureOut">
              <a:rPr lang="en-US"/>
              <a:pPr>
                <a:defRPr/>
              </a:pPr>
              <a:t>10/30/2025</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ea typeface="+mn-ea"/>
                <a:cs typeface="+mn-cs"/>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a:latin typeface="+mn-lt"/>
                <a:ea typeface="+mn-ea"/>
                <a:cs typeface="+mn-cs"/>
              </a:defRPr>
            </a:lvl1pPr>
          </a:lstStyle>
          <a:p>
            <a:pPr>
              <a:defRPr/>
            </a:pPr>
            <a:fld id="{3C435B52-A875-4DC0-A676-66EE8AC94F40}" type="slidenum">
              <a:rPr lang="en-US"/>
              <a:pPr>
                <a:defRPr/>
              </a:pPr>
              <a:t>‹#›</a:t>
            </a:fld>
            <a:endParaRPr lang="en-US" dirty="0"/>
          </a:p>
        </p:txBody>
      </p:sp>
    </p:spTree>
    <p:extLst>
      <p:ext uri="{BB962C8B-B14F-4D97-AF65-F5344CB8AC3E}">
        <p14:creationId xmlns:p14="http://schemas.microsoft.com/office/powerpoint/2010/main" val="3810158802"/>
      </p:ext>
    </p:extLst>
  </p:cSld>
  <p:clrMap bg1="lt1" tx1="dk1" bg2="lt2" tx2="dk2" accent1="accent1" accent2="accent2" accent3="accent3" accent4="accent4" accent5="accent5" accent6="accent6" hlink="hlink" folHlink="folHlink"/>
  <p:hf hdr="0" ftr="0" dt="0"/>
  <p:notesStyle>
    <a:lvl1pPr algn="l" defTabSz="457200" rtl="0" eaLnBrk="0" fontAlgn="base" hangingPunct="0">
      <a:spcBef>
        <a:spcPct val="30000"/>
      </a:spcBef>
      <a:spcAft>
        <a:spcPct val="0"/>
      </a:spcAft>
      <a:defRPr sz="1200" kern="1200">
        <a:solidFill>
          <a:schemeClr val="tx1"/>
        </a:solidFill>
        <a:latin typeface="+mn-lt"/>
        <a:ea typeface="ＭＳ Ｐゴシック" pitchFamily="-72" charset="-128"/>
        <a:cs typeface="ＭＳ Ｐゴシック" pitchFamily="-72" charset="-128"/>
      </a:defRPr>
    </a:lvl1pPr>
    <a:lvl2pPr marL="457200" algn="l" defTabSz="457200" rtl="0" eaLnBrk="0" fontAlgn="base" hangingPunct="0">
      <a:spcBef>
        <a:spcPct val="30000"/>
      </a:spcBef>
      <a:spcAft>
        <a:spcPct val="0"/>
      </a:spcAft>
      <a:defRPr sz="1200" kern="1200">
        <a:solidFill>
          <a:schemeClr val="tx1"/>
        </a:solidFill>
        <a:latin typeface="+mn-lt"/>
        <a:ea typeface="ＭＳ Ｐゴシック" pitchFamily="-72" charset="-128"/>
        <a:cs typeface="+mn-cs"/>
      </a:defRPr>
    </a:lvl2pPr>
    <a:lvl3pPr marL="914400" algn="l" defTabSz="457200" rtl="0" eaLnBrk="0" fontAlgn="base" hangingPunct="0">
      <a:spcBef>
        <a:spcPct val="30000"/>
      </a:spcBef>
      <a:spcAft>
        <a:spcPct val="0"/>
      </a:spcAft>
      <a:defRPr sz="1200" kern="1200">
        <a:solidFill>
          <a:schemeClr val="tx1"/>
        </a:solidFill>
        <a:latin typeface="+mn-lt"/>
        <a:ea typeface="ＭＳ Ｐゴシック" pitchFamily="-72" charset="-128"/>
        <a:cs typeface="+mn-cs"/>
      </a:defRPr>
    </a:lvl3pPr>
    <a:lvl4pPr marL="1371600" algn="l" defTabSz="457200" rtl="0" eaLnBrk="0" fontAlgn="base" hangingPunct="0">
      <a:spcBef>
        <a:spcPct val="30000"/>
      </a:spcBef>
      <a:spcAft>
        <a:spcPct val="0"/>
      </a:spcAft>
      <a:defRPr sz="1200" kern="1200">
        <a:solidFill>
          <a:schemeClr val="tx1"/>
        </a:solidFill>
        <a:latin typeface="+mn-lt"/>
        <a:ea typeface="ＭＳ Ｐゴシック" pitchFamily="-72" charset="-128"/>
        <a:cs typeface="+mn-cs"/>
      </a:defRPr>
    </a:lvl4pPr>
    <a:lvl5pPr marL="1828800" algn="l" defTabSz="457200" rtl="0" eaLnBrk="0" fontAlgn="base" hangingPunct="0">
      <a:spcBef>
        <a:spcPct val="30000"/>
      </a:spcBef>
      <a:spcAft>
        <a:spcPct val="0"/>
      </a:spcAft>
      <a:defRPr sz="1200" kern="1200">
        <a:solidFill>
          <a:schemeClr val="tx1"/>
        </a:solidFill>
        <a:latin typeface="+mn-lt"/>
        <a:ea typeface="ＭＳ Ｐゴシック" pitchFamily="-72"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3C435B52-A875-4DC0-A676-66EE8AC94F40}" type="slidenum">
              <a:rPr lang="en-US" smtClean="0"/>
              <a:pPr>
                <a:defRPr/>
              </a:pPr>
              <a:t>1</a:t>
            </a:fld>
            <a:endParaRPr lang="en-US" dirty="0"/>
          </a:p>
        </p:txBody>
      </p:sp>
    </p:spTree>
    <p:extLst>
      <p:ext uri="{BB962C8B-B14F-4D97-AF65-F5344CB8AC3E}">
        <p14:creationId xmlns:p14="http://schemas.microsoft.com/office/powerpoint/2010/main" val="17897781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3" name="Slide Image Placeholder 1"/>
          <p:cNvSpPr>
            <a:spLocks noGrp="1" noRot="1" noChangeAspect="1"/>
          </p:cNvSpPr>
          <p:nvPr>
            <p:ph type="sldImg"/>
          </p:nvPr>
        </p:nvSpPr>
        <p:spPr bwMode="auto">
          <a:noFill/>
          <a:ln>
            <a:solidFill>
              <a:srgbClr val="000000"/>
            </a:solidFill>
            <a:miter lim="800000"/>
            <a:headEnd/>
            <a:tailEnd/>
          </a:ln>
        </p:spPr>
      </p:sp>
      <p:sp>
        <p:nvSpPr>
          <p:cNvPr id="54274"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id-ID" dirty="0">
                <a:latin typeface="Times New Roman" pitchFamily="18" charset="0"/>
                <a:ea typeface="ＭＳ Ｐゴシック" pitchFamily="34" charset="-128"/>
              </a:rPr>
              <a:t>Ketika perbatasan menghilang, kita melihat semakin banyak heterogenitas di tempat kerja. Manajer hari ini perlu merangkul keragaman dan menemukan cara untuk mengelolanya secara efektif. Demografi yang berubah telah menggeser filosofi manajemen dengan cara yang mengakui dan memanfaatkan perbedaan untuk menciptakan produktivitas, profitabilitas, dan menyambut budaya tempat kerja.</a:t>
            </a:r>
          </a:p>
          <a:p>
            <a:pPr eaLnBrk="1" hangingPunct="1">
              <a:spcBef>
                <a:spcPct val="0"/>
              </a:spcBef>
            </a:pPr>
            <a:endParaRPr lang="id-ID" dirty="0">
              <a:latin typeface="Times New Roman" pitchFamily="18" charset="0"/>
              <a:ea typeface="ＭＳ Ｐゴシック" pitchFamily="34" charset="-128"/>
            </a:endParaRPr>
          </a:p>
          <a:p>
            <a:pPr eaLnBrk="1" hangingPunct="1">
              <a:spcBef>
                <a:spcPct val="0"/>
              </a:spcBef>
            </a:pPr>
            <a:endParaRPr lang="id-ID" dirty="0">
              <a:latin typeface="Times New Roman" pitchFamily="18" charset="0"/>
              <a:ea typeface="ＭＳ Ｐゴシック" pitchFamily="34" charset="-128"/>
            </a:endParaRPr>
          </a:p>
          <a:p>
            <a:pPr eaLnBrk="1" hangingPunct="1">
              <a:spcBef>
                <a:spcPct val="0"/>
              </a:spcBef>
            </a:pPr>
            <a:endParaRPr lang="id-ID" dirty="0">
              <a:latin typeface="Times New Roman" pitchFamily="18" charset="0"/>
              <a:ea typeface="ＭＳ Ｐゴシック" pitchFamily="34" charset="-128"/>
            </a:endParaRPr>
          </a:p>
          <a:p>
            <a:pPr eaLnBrk="1" hangingPunct="1">
              <a:spcBef>
                <a:spcPct val="0"/>
              </a:spcBef>
            </a:pPr>
            <a:endParaRPr lang="id-ID" dirty="0">
              <a:latin typeface="Times New Roman" pitchFamily="18" charset="0"/>
              <a:ea typeface="ＭＳ Ｐゴシック" pitchFamily="34" charset="-128"/>
            </a:endParaRPr>
          </a:p>
          <a:p>
            <a:pPr eaLnBrk="1" hangingPunct="1">
              <a:spcBef>
                <a:spcPct val="0"/>
              </a:spcBef>
            </a:pPr>
            <a:r>
              <a:rPr lang="en-US" dirty="0">
                <a:latin typeface="Times New Roman" pitchFamily="18" charset="0"/>
                <a:ea typeface="ＭＳ Ｐゴシック" pitchFamily="34" charset="-128"/>
              </a:rPr>
              <a:t>As the borders are disappearing, we are seeing more and more heterogeneity in the workplace. Managers today need to embrace diversity and find ways to manage it effectively. The changing demographics have shifted management philosophy in a way that recognizes and utilizes differences to create productivity, profitability, and welcoming workplace cultures.</a:t>
            </a:r>
          </a:p>
          <a:p>
            <a:pPr eaLnBrk="1" hangingPunct="1">
              <a:spcBef>
                <a:spcPct val="0"/>
              </a:spcBef>
            </a:pPr>
            <a:endParaRPr lang="en-US" dirty="0">
              <a:ea typeface="ＭＳ Ｐゴシック" pitchFamily="34" charset="-128"/>
            </a:endParaRPr>
          </a:p>
        </p:txBody>
      </p:sp>
      <p:sp>
        <p:nvSpPr>
          <p:cNvPr id="54275"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F48BAA50-3E9E-4824-B862-B15C4FC32FFB}" type="slidenum">
              <a:rPr lang="en-US">
                <a:ea typeface="ＭＳ Ｐゴシック" pitchFamily="-72" charset="-128"/>
                <a:cs typeface="ＭＳ Ｐゴシック" pitchFamily="-72" charset="-128"/>
              </a:rPr>
              <a:pPr fontAlgn="base">
                <a:spcBef>
                  <a:spcPct val="0"/>
                </a:spcBef>
                <a:spcAft>
                  <a:spcPct val="0"/>
                </a:spcAft>
                <a:defRPr/>
              </a:pPr>
              <a:t>12</a:t>
            </a:fld>
            <a:endParaRPr lang="en-US">
              <a:ea typeface="ＭＳ Ｐゴシック" pitchFamily="-72" charset="-128"/>
              <a:cs typeface="ＭＳ Ｐゴシック" pitchFamily="-72" charset="-128"/>
            </a:endParaRPr>
          </a:p>
        </p:txBody>
      </p:sp>
    </p:spTree>
    <p:extLst>
      <p:ext uri="{BB962C8B-B14F-4D97-AF65-F5344CB8AC3E}">
        <p14:creationId xmlns:p14="http://schemas.microsoft.com/office/powerpoint/2010/main" val="202165202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1" name="Slide Image Placeholder 1"/>
          <p:cNvSpPr>
            <a:spLocks noGrp="1" noRot="1" noChangeAspect="1"/>
          </p:cNvSpPr>
          <p:nvPr>
            <p:ph type="sldImg"/>
          </p:nvPr>
        </p:nvSpPr>
        <p:spPr bwMode="auto">
          <a:noFill/>
          <a:ln>
            <a:solidFill>
              <a:srgbClr val="000000"/>
            </a:solidFill>
            <a:miter lim="800000"/>
            <a:headEnd/>
            <a:tailEnd/>
          </a:ln>
        </p:spPr>
      </p:sp>
      <p:sp>
        <p:nvSpPr>
          <p:cNvPr id="56322"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id-ID" dirty="0">
                <a:ea typeface="ＭＳ Ｐゴシック" pitchFamily="34" charset="-128"/>
              </a:rPr>
              <a:t>Banyak pekerjaan saat ini melibatkan interaksi yang substansial dengan pelanggan. Manajer dapat meningkatkan peluang bahwa interaksi ini akan berhasil dengan berfokus pada sikap dan perilaku karyawan. Perusahaan perlu mengembangkan budaya responsif pelanggan di mana karyawan ramah dan sopan, mudah diakses, berpengetahuan luas, cepat dengan respons mereka, dan bersedia melakukan apa yang diperlukan untuk memastikan bahwa pelanggan puas.</a:t>
            </a:r>
          </a:p>
          <a:p>
            <a:pPr eaLnBrk="1" hangingPunct="1">
              <a:spcBef>
                <a:spcPct val="0"/>
              </a:spcBef>
            </a:pPr>
            <a:endParaRPr lang="id-ID" dirty="0">
              <a:ea typeface="ＭＳ Ｐゴシック" pitchFamily="34" charset="-128"/>
            </a:endParaRPr>
          </a:p>
          <a:p>
            <a:pPr eaLnBrk="1" hangingPunct="1">
              <a:spcBef>
                <a:spcPct val="0"/>
              </a:spcBef>
            </a:pPr>
            <a:endParaRPr lang="id-ID" dirty="0">
              <a:ea typeface="ＭＳ Ｐゴシック" pitchFamily="34" charset="-128"/>
            </a:endParaRPr>
          </a:p>
          <a:p>
            <a:pPr eaLnBrk="1" hangingPunct="1">
              <a:spcBef>
                <a:spcPct val="0"/>
              </a:spcBef>
            </a:pPr>
            <a:endParaRPr lang="id-ID" dirty="0">
              <a:ea typeface="ＭＳ Ｐゴシック" pitchFamily="34" charset="-128"/>
            </a:endParaRPr>
          </a:p>
          <a:p>
            <a:pPr eaLnBrk="1" hangingPunct="1">
              <a:spcBef>
                <a:spcPct val="0"/>
              </a:spcBef>
            </a:pPr>
            <a:r>
              <a:rPr lang="id-ID" dirty="0">
                <a:ea typeface="ＭＳ Ｐゴシック" pitchFamily="34" charset="-128"/>
              </a:rPr>
              <a:t>-----------------------------</a:t>
            </a:r>
          </a:p>
          <a:p>
            <a:pPr eaLnBrk="1" hangingPunct="1">
              <a:spcBef>
                <a:spcPct val="0"/>
              </a:spcBef>
            </a:pPr>
            <a:endParaRPr lang="id-ID" dirty="0">
              <a:ea typeface="ＭＳ Ｐゴシック" pitchFamily="34" charset="-128"/>
            </a:endParaRPr>
          </a:p>
          <a:p>
            <a:pPr eaLnBrk="1" hangingPunct="1">
              <a:spcBef>
                <a:spcPct val="0"/>
              </a:spcBef>
            </a:pPr>
            <a:endParaRPr lang="id-ID" dirty="0">
              <a:ea typeface="ＭＳ Ｐゴシック" pitchFamily="34" charset="-128"/>
            </a:endParaRPr>
          </a:p>
          <a:p>
            <a:pPr eaLnBrk="1" hangingPunct="1">
              <a:spcBef>
                <a:spcPct val="0"/>
              </a:spcBef>
            </a:pPr>
            <a:endParaRPr lang="id-ID" dirty="0">
              <a:ea typeface="ＭＳ Ｐゴシック" pitchFamily="34" charset="-128"/>
            </a:endParaRPr>
          </a:p>
          <a:p>
            <a:pPr eaLnBrk="1" hangingPunct="1">
              <a:spcBef>
                <a:spcPct val="0"/>
              </a:spcBef>
            </a:pPr>
            <a:r>
              <a:rPr lang="en-US" dirty="0">
                <a:ea typeface="ＭＳ Ｐゴシック" pitchFamily="34" charset="-128"/>
              </a:rPr>
              <a:t>Many jobs today involve substantial interaction with customers. Managers can increase the chance that these interactions will be successful by focusing on employee attitudes and behavior. Companies need to develop customer-responsive cultures wherein employees are friendly and courteous, accessible, knowledgeable, prompt with their responses, and willing to do what is necessary to ensure that customers are satisfied. </a:t>
            </a:r>
          </a:p>
        </p:txBody>
      </p:sp>
      <p:sp>
        <p:nvSpPr>
          <p:cNvPr id="56323"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B16A98B5-47B9-4777-9846-728FCF61A008}" type="slidenum">
              <a:rPr lang="en-US">
                <a:ea typeface="ＭＳ Ｐゴシック" pitchFamily="-72" charset="-128"/>
                <a:cs typeface="ＭＳ Ｐゴシック" pitchFamily="-72" charset="-128"/>
              </a:rPr>
              <a:pPr fontAlgn="base">
                <a:spcBef>
                  <a:spcPct val="0"/>
                </a:spcBef>
                <a:spcAft>
                  <a:spcPct val="0"/>
                </a:spcAft>
                <a:defRPr/>
              </a:pPr>
              <a:t>13</a:t>
            </a:fld>
            <a:endParaRPr lang="en-US">
              <a:ea typeface="ＭＳ Ｐゴシック" pitchFamily="-72" charset="-128"/>
              <a:cs typeface="ＭＳ Ｐゴシック" pitchFamily="-72" charset="-128"/>
            </a:endParaRPr>
          </a:p>
        </p:txBody>
      </p:sp>
    </p:spTree>
    <p:extLst>
      <p:ext uri="{BB962C8B-B14F-4D97-AF65-F5344CB8AC3E}">
        <p14:creationId xmlns:p14="http://schemas.microsoft.com/office/powerpoint/2010/main" val="56590016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69" name="Slide Image Placeholder 1"/>
          <p:cNvSpPr>
            <a:spLocks noGrp="1" noRot="1" noChangeAspect="1"/>
          </p:cNvSpPr>
          <p:nvPr>
            <p:ph type="sldImg"/>
          </p:nvPr>
        </p:nvSpPr>
        <p:spPr bwMode="auto">
          <a:noFill/>
          <a:ln>
            <a:solidFill>
              <a:srgbClr val="000000"/>
            </a:solidFill>
            <a:miter lim="800000"/>
            <a:headEnd/>
            <a:tailEnd/>
          </a:ln>
        </p:spPr>
      </p:sp>
      <p:sp>
        <p:nvSpPr>
          <p:cNvPr id="58370"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id-ID" dirty="0">
                <a:ea typeface="ＭＳ Ｐゴシック" pitchFamily="34" charset="-128"/>
              </a:rPr>
              <a:t>Karena organisasi terdiri dari orang-orang, organisasi tidak dapat mencapai hasil yang diinginkan tanpa mereka. Oleh karena itu, keterampilan untuk mengelola orang dengan sukses sangat penting untuk efektivitas siapa pun dalam peran manajerial atau kepemimpinan. OB memberikan konsep dan teori yang membantu memprediksi perilaku untuk menciptakan organisasi yang lebih efektif, mencapai tujuan yang diinginkan.</a:t>
            </a:r>
          </a:p>
          <a:p>
            <a:pPr eaLnBrk="1" hangingPunct="1">
              <a:spcBef>
                <a:spcPct val="0"/>
              </a:spcBef>
            </a:pPr>
            <a:endParaRPr lang="id-ID" dirty="0">
              <a:ea typeface="ＭＳ Ｐゴシック" pitchFamily="34" charset="-128"/>
            </a:endParaRPr>
          </a:p>
          <a:p>
            <a:pPr eaLnBrk="1" hangingPunct="1">
              <a:spcBef>
                <a:spcPct val="0"/>
              </a:spcBef>
            </a:pPr>
            <a:endParaRPr lang="id-ID" dirty="0">
              <a:ea typeface="ＭＳ Ｐゴシック" pitchFamily="34" charset="-128"/>
            </a:endParaRPr>
          </a:p>
          <a:p>
            <a:pPr eaLnBrk="1" hangingPunct="1">
              <a:spcBef>
                <a:spcPct val="0"/>
              </a:spcBef>
            </a:pPr>
            <a:r>
              <a:rPr lang="id-ID" dirty="0">
                <a:ea typeface="ＭＳ Ｐゴシック" pitchFamily="34" charset="-128"/>
              </a:rPr>
              <a:t>-----------------------</a:t>
            </a:r>
          </a:p>
          <a:p>
            <a:pPr eaLnBrk="1" hangingPunct="1">
              <a:spcBef>
                <a:spcPct val="0"/>
              </a:spcBef>
            </a:pPr>
            <a:endParaRPr lang="id-ID" dirty="0">
              <a:ea typeface="ＭＳ Ｐゴシック" pitchFamily="34" charset="-128"/>
            </a:endParaRPr>
          </a:p>
          <a:p>
            <a:pPr eaLnBrk="1" hangingPunct="1">
              <a:spcBef>
                <a:spcPct val="0"/>
              </a:spcBef>
            </a:pPr>
            <a:endParaRPr lang="id-ID" dirty="0">
              <a:ea typeface="ＭＳ Ｐゴシック" pitchFamily="34" charset="-128"/>
            </a:endParaRPr>
          </a:p>
          <a:p>
            <a:pPr eaLnBrk="1" hangingPunct="1">
              <a:spcBef>
                <a:spcPct val="0"/>
              </a:spcBef>
            </a:pPr>
            <a:endParaRPr lang="id-ID" dirty="0">
              <a:ea typeface="ＭＳ Ｐゴシック" pitchFamily="34" charset="-128"/>
            </a:endParaRPr>
          </a:p>
          <a:p>
            <a:pPr eaLnBrk="1" hangingPunct="1">
              <a:spcBef>
                <a:spcPct val="0"/>
              </a:spcBef>
            </a:pPr>
            <a:r>
              <a:rPr lang="en-US" dirty="0">
                <a:ea typeface="ＭＳ Ｐゴシック" pitchFamily="34" charset="-128"/>
              </a:rPr>
              <a:t>Because</a:t>
            </a:r>
            <a:r>
              <a:rPr lang="en-US" baseline="0" dirty="0">
                <a:ea typeface="ＭＳ Ｐゴシック" pitchFamily="34" charset="-128"/>
              </a:rPr>
              <a:t> o</a:t>
            </a:r>
            <a:r>
              <a:rPr lang="en-US" dirty="0">
                <a:ea typeface="ＭＳ Ｐゴシック" pitchFamily="34" charset="-128"/>
              </a:rPr>
              <a:t>rganizations are comprised of people,</a:t>
            </a:r>
            <a:r>
              <a:rPr lang="en-US" baseline="0" dirty="0">
                <a:ea typeface="ＭＳ Ｐゴシック" pitchFamily="34" charset="-128"/>
              </a:rPr>
              <a:t> o</a:t>
            </a:r>
            <a:r>
              <a:rPr lang="en-US" dirty="0">
                <a:ea typeface="ＭＳ Ｐゴシック" pitchFamily="34" charset="-128"/>
              </a:rPr>
              <a:t>rganizations cannot achieve desired outcomes without them. Therefore,</a:t>
            </a:r>
            <a:r>
              <a:rPr lang="en-US" baseline="0" dirty="0">
                <a:ea typeface="ＭＳ Ｐゴシック" pitchFamily="34" charset="-128"/>
              </a:rPr>
              <a:t> the s</a:t>
            </a:r>
            <a:r>
              <a:rPr lang="en-US" dirty="0">
                <a:ea typeface="ＭＳ Ｐゴシック" pitchFamily="34" charset="-128"/>
              </a:rPr>
              <a:t>kills to manage people successfully are essential to the effectiveness of anyone in a managerial or leadership role. OB provides the concepts and theories that help predict behavior to create a more effective organization, accomplishing desired goals.</a:t>
            </a:r>
          </a:p>
        </p:txBody>
      </p:sp>
      <p:sp>
        <p:nvSpPr>
          <p:cNvPr id="58371"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6BD79608-5AE1-441C-95B1-FB80B0081CC0}" type="slidenum">
              <a:rPr lang="en-US">
                <a:ea typeface="ＭＳ Ｐゴシック" pitchFamily="-72" charset="-128"/>
                <a:cs typeface="ＭＳ Ｐゴシック" pitchFamily="-72" charset="-128"/>
              </a:rPr>
              <a:pPr fontAlgn="base">
                <a:spcBef>
                  <a:spcPct val="0"/>
                </a:spcBef>
                <a:spcAft>
                  <a:spcPct val="0"/>
                </a:spcAft>
                <a:defRPr/>
              </a:pPr>
              <a:t>14</a:t>
            </a:fld>
            <a:endParaRPr lang="en-US">
              <a:ea typeface="ＭＳ Ｐゴシック" pitchFamily="-72" charset="-128"/>
              <a:cs typeface="ＭＳ Ｐゴシック" pitchFamily="-72" charset="-128"/>
            </a:endParaRPr>
          </a:p>
        </p:txBody>
      </p:sp>
    </p:spTree>
    <p:extLst>
      <p:ext uri="{BB962C8B-B14F-4D97-AF65-F5344CB8AC3E}">
        <p14:creationId xmlns:p14="http://schemas.microsoft.com/office/powerpoint/2010/main" val="156122390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3" name="Slide Image Placeholder 1"/>
          <p:cNvSpPr>
            <a:spLocks noGrp="1" noRot="1" noChangeAspect="1"/>
          </p:cNvSpPr>
          <p:nvPr>
            <p:ph type="sldImg"/>
          </p:nvPr>
        </p:nvSpPr>
        <p:spPr bwMode="auto">
          <a:noFill/>
          <a:ln>
            <a:solidFill>
              <a:srgbClr val="000000"/>
            </a:solidFill>
            <a:miter lim="800000"/>
            <a:headEnd/>
            <a:tailEnd/>
          </a:ln>
        </p:spPr>
      </p:sp>
      <p:sp>
        <p:nvSpPr>
          <p:cNvPr id="64514"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id-ID" dirty="0">
                <a:ea typeface="ＭＳ Ｐゴシック" pitchFamily="34" charset="-128"/>
              </a:rPr>
              <a:t>Media sosial adalah masalah yang sulit bagi manajer saat ini, menghadirkan tantangan dan peluang bagi OB.</a:t>
            </a:r>
          </a:p>
          <a:p>
            <a:pPr eaLnBrk="1" hangingPunct="1">
              <a:spcBef>
                <a:spcPct val="0"/>
              </a:spcBef>
            </a:pPr>
            <a:endParaRPr lang="id-ID" dirty="0">
              <a:ea typeface="ＭＳ Ｐゴシック" pitchFamily="34" charset="-128"/>
            </a:endParaRPr>
          </a:p>
          <a:p>
            <a:pPr eaLnBrk="1" hangingPunct="1">
              <a:spcBef>
                <a:spcPct val="0"/>
              </a:spcBef>
            </a:pPr>
            <a:endParaRPr lang="id-ID" dirty="0">
              <a:ea typeface="ＭＳ Ｐゴシック" pitchFamily="34" charset="-128"/>
            </a:endParaRPr>
          </a:p>
          <a:p>
            <a:pPr eaLnBrk="1" hangingPunct="1">
              <a:spcBef>
                <a:spcPct val="0"/>
              </a:spcBef>
            </a:pPr>
            <a:r>
              <a:rPr lang="id-ID" dirty="0">
                <a:ea typeface="ＭＳ Ｐゴシック" pitchFamily="34" charset="-128"/>
              </a:rPr>
              <a:t>--------------------</a:t>
            </a:r>
          </a:p>
          <a:p>
            <a:pPr eaLnBrk="1" hangingPunct="1">
              <a:spcBef>
                <a:spcPct val="0"/>
              </a:spcBef>
            </a:pPr>
            <a:endParaRPr lang="id-ID" dirty="0">
              <a:ea typeface="ＭＳ Ｐゴシック" pitchFamily="34" charset="-128"/>
            </a:endParaRPr>
          </a:p>
          <a:p>
            <a:pPr eaLnBrk="1" hangingPunct="1">
              <a:spcBef>
                <a:spcPct val="0"/>
              </a:spcBef>
            </a:pPr>
            <a:endParaRPr lang="id-ID" dirty="0">
              <a:ea typeface="ＭＳ Ｐゴシック" pitchFamily="34" charset="-128"/>
            </a:endParaRPr>
          </a:p>
          <a:p>
            <a:pPr eaLnBrk="1" hangingPunct="1">
              <a:spcBef>
                <a:spcPct val="0"/>
              </a:spcBef>
            </a:pPr>
            <a:endParaRPr lang="id-ID" dirty="0">
              <a:ea typeface="ＭＳ Ｐゴシック" pitchFamily="34" charset="-128"/>
            </a:endParaRPr>
          </a:p>
          <a:p>
            <a:pPr eaLnBrk="1" hangingPunct="1">
              <a:spcBef>
                <a:spcPct val="0"/>
              </a:spcBef>
            </a:pPr>
            <a:r>
              <a:rPr lang="en-US" dirty="0">
                <a:ea typeface="ＭＳ Ｐゴシック" pitchFamily="34" charset="-128"/>
              </a:rPr>
              <a:t>Social media is a difficult issue for today’s manager, presenting both a challenge and an opportunity for OB.    </a:t>
            </a:r>
          </a:p>
        </p:txBody>
      </p:sp>
      <p:sp>
        <p:nvSpPr>
          <p:cNvPr id="64515"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951224C0-A0D2-4A04-A753-AA6646FA7768}" type="slidenum">
              <a:rPr lang="en-US">
                <a:ea typeface="ＭＳ Ｐゴシック" pitchFamily="-72" charset="-128"/>
                <a:cs typeface="ＭＳ Ｐゴシック" pitchFamily="-72" charset="-128"/>
              </a:rPr>
              <a:pPr fontAlgn="base">
                <a:spcBef>
                  <a:spcPct val="0"/>
                </a:spcBef>
                <a:spcAft>
                  <a:spcPct val="0"/>
                </a:spcAft>
                <a:defRPr/>
              </a:pPr>
              <a:t>15</a:t>
            </a:fld>
            <a:endParaRPr lang="en-US">
              <a:ea typeface="ＭＳ Ｐゴシック" pitchFamily="-72" charset="-128"/>
              <a:cs typeface="ＭＳ Ｐゴシック" pitchFamily="-72" charset="-128"/>
            </a:endParaRPr>
          </a:p>
        </p:txBody>
      </p:sp>
    </p:spTree>
    <p:extLst>
      <p:ext uri="{BB962C8B-B14F-4D97-AF65-F5344CB8AC3E}">
        <p14:creationId xmlns:p14="http://schemas.microsoft.com/office/powerpoint/2010/main" val="365957120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1" name="Slide Image Placeholder 1"/>
          <p:cNvSpPr>
            <a:spLocks noGrp="1" noRot="1" noChangeAspect="1"/>
          </p:cNvSpPr>
          <p:nvPr>
            <p:ph type="sldImg"/>
          </p:nvPr>
        </p:nvSpPr>
        <p:spPr bwMode="auto">
          <a:noFill/>
          <a:ln>
            <a:solidFill>
              <a:srgbClr val="000000"/>
            </a:solidFill>
            <a:miter lim="800000"/>
            <a:headEnd/>
            <a:tailEnd/>
          </a:ln>
        </p:spPr>
      </p:sp>
      <p:sp>
        <p:nvSpPr>
          <p:cNvPr id="66562"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id-ID" dirty="0">
                <a:ea typeface="ＭＳ Ｐゴシック" pitchFamily="34" charset="-128"/>
              </a:rPr>
              <a:t>Karena perluasan bisnis jaringan ke persaingan global, waktu tidak lagi menjadi batas yang jelas dari aktivitas organisasi dan tanggung jawab personel. Manajer dan pemimpin organisasi ditantang untuk membantu karyawan menemukan cara untuk menyeimbangkan peran pekerjaan dan kehidupan untuk memastikan mereka tetap menjadi anggota tim yang efektif dan aktif. Karyawan yang merasa seolah-olah mereka tidak mendapatkan istirahat dan yang percaya mereka harus bekerja dua puluh empat jam sehari bisa menjadi kurang efektif, menderita kelelahan dan ketidakpuasan.</a:t>
            </a:r>
          </a:p>
          <a:p>
            <a:pPr eaLnBrk="1" hangingPunct="1">
              <a:spcBef>
                <a:spcPct val="0"/>
              </a:spcBef>
            </a:pPr>
            <a:endParaRPr lang="id-ID" dirty="0">
              <a:ea typeface="ＭＳ Ｐゴシック" pitchFamily="34" charset="-128"/>
            </a:endParaRPr>
          </a:p>
          <a:p>
            <a:pPr eaLnBrk="1" hangingPunct="1">
              <a:spcBef>
                <a:spcPct val="0"/>
              </a:spcBef>
            </a:pPr>
            <a:endParaRPr lang="id-ID" dirty="0">
              <a:ea typeface="ＭＳ Ｐゴシック" pitchFamily="34" charset="-128"/>
            </a:endParaRPr>
          </a:p>
          <a:p>
            <a:pPr eaLnBrk="1" hangingPunct="1">
              <a:spcBef>
                <a:spcPct val="0"/>
              </a:spcBef>
            </a:pPr>
            <a:r>
              <a:rPr lang="id-ID" dirty="0">
                <a:ea typeface="ＭＳ Ｐゴシック" pitchFamily="34" charset="-128"/>
              </a:rPr>
              <a:t>-------------------------------</a:t>
            </a:r>
          </a:p>
          <a:p>
            <a:pPr eaLnBrk="1" hangingPunct="1">
              <a:spcBef>
                <a:spcPct val="0"/>
              </a:spcBef>
            </a:pPr>
            <a:endParaRPr lang="id-ID" dirty="0">
              <a:ea typeface="ＭＳ Ｐゴシック" pitchFamily="34" charset="-128"/>
            </a:endParaRPr>
          </a:p>
          <a:p>
            <a:pPr eaLnBrk="1" hangingPunct="1">
              <a:spcBef>
                <a:spcPct val="0"/>
              </a:spcBef>
            </a:pPr>
            <a:endParaRPr lang="id-ID" dirty="0">
              <a:ea typeface="ＭＳ Ｐゴシック" pitchFamily="34" charset="-128"/>
            </a:endParaRPr>
          </a:p>
          <a:p>
            <a:pPr eaLnBrk="1" hangingPunct="1">
              <a:spcBef>
                <a:spcPct val="0"/>
              </a:spcBef>
            </a:pPr>
            <a:r>
              <a:rPr lang="en-US" dirty="0">
                <a:ea typeface="ＭＳ Ｐゴシック" pitchFamily="34" charset="-128"/>
              </a:rPr>
              <a:t>Because of the expansion of networked business to global competition, time is no longer a definable boundary of organizational activity and personnel responsibility. Managers and leaders of organizations are challenged to help employees find ways to balance work and life roles to ensure they remain effective and viable members of the team. Employees who feel as though they don’t get a break and who believe they must work twenty-four hours a day can be less effective, suffering from burnout and dissatisfaction.</a:t>
            </a:r>
          </a:p>
        </p:txBody>
      </p:sp>
      <p:sp>
        <p:nvSpPr>
          <p:cNvPr id="66563"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D4349A83-C028-46A4-AB49-FBA35BA8DFB4}" type="slidenum">
              <a:rPr lang="en-US">
                <a:ea typeface="ＭＳ Ｐゴシック" pitchFamily="-72" charset="-128"/>
                <a:cs typeface="ＭＳ Ｐゴシック" pitchFamily="-72" charset="-128"/>
              </a:rPr>
              <a:pPr fontAlgn="base">
                <a:spcBef>
                  <a:spcPct val="0"/>
                </a:spcBef>
                <a:spcAft>
                  <a:spcPct val="0"/>
                </a:spcAft>
                <a:defRPr/>
              </a:pPr>
              <a:t>16</a:t>
            </a:fld>
            <a:endParaRPr lang="en-US">
              <a:ea typeface="ＭＳ Ｐゴシック" pitchFamily="-72" charset="-128"/>
              <a:cs typeface="ＭＳ Ｐゴシック" pitchFamily="-72" charset="-128"/>
            </a:endParaRPr>
          </a:p>
        </p:txBody>
      </p:sp>
    </p:spTree>
    <p:extLst>
      <p:ext uri="{BB962C8B-B14F-4D97-AF65-F5344CB8AC3E}">
        <p14:creationId xmlns:p14="http://schemas.microsoft.com/office/powerpoint/2010/main" val="194596413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09" name="Slide Image Placeholder 1"/>
          <p:cNvSpPr>
            <a:spLocks noGrp="1" noRot="1" noChangeAspect="1"/>
          </p:cNvSpPr>
          <p:nvPr>
            <p:ph type="sldImg"/>
          </p:nvPr>
        </p:nvSpPr>
        <p:spPr bwMode="auto">
          <a:noFill/>
          <a:ln>
            <a:solidFill>
              <a:srgbClr val="000000"/>
            </a:solidFill>
            <a:miter lim="800000"/>
            <a:headEnd/>
            <a:tailEnd/>
          </a:ln>
        </p:spPr>
      </p:sp>
      <p:sp>
        <p:nvSpPr>
          <p:cNvPr id="68610"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id-ID" dirty="0">
                <a:ea typeface="ＭＳ Ｐゴシック" pitchFamily="34" charset="-128"/>
              </a:rPr>
              <a:t>Menciptakan lingkungan kerja yang positif telah ditemukan sebagai dasar untuk kepuasan karyawan, peningkatan produktivitas, dan umur panjang karyawan yang terampil. Tanggung jawab untuk lingkungan kerja yang positif bukanlah bagian dari praktik manajemen tradisional, tetapi karena lingkungan kerja telah berubah dalam hal karakteristik dan perilaku generasi muda, fokus untuk menjadikan pekerjaan sebagai tempat yang baik telah menjadi lebih penting untuk kesuksesan. Beasiswa organisasi yang positif mempelajari apa yang “baik” tentang organisasi.</a:t>
            </a:r>
          </a:p>
          <a:p>
            <a:pPr eaLnBrk="1" hangingPunct="1">
              <a:spcBef>
                <a:spcPct val="0"/>
              </a:spcBef>
            </a:pPr>
            <a:endParaRPr lang="id-ID" dirty="0">
              <a:ea typeface="ＭＳ Ｐゴシック" pitchFamily="34" charset="-128"/>
            </a:endParaRPr>
          </a:p>
          <a:p>
            <a:pPr eaLnBrk="1" hangingPunct="1">
              <a:spcBef>
                <a:spcPct val="0"/>
              </a:spcBef>
            </a:pPr>
            <a:endParaRPr lang="id-ID" dirty="0">
              <a:ea typeface="ＭＳ Ｐゴシック" pitchFamily="34" charset="-128"/>
            </a:endParaRPr>
          </a:p>
          <a:p>
            <a:pPr eaLnBrk="1" hangingPunct="1">
              <a:spcBef>
                <a:spcPct val="0"/>
              </a:spcBef>
            </a:pPr>
            <a:r>
              <a:rPr lang="id-ID" dirty="0">
                <a:ea typeface="ＭＳ Ｐゴシック" pitchFamily="34" charset="-128"/>
              </a:rPr>
              <a:t>------------------------------</a:t>
            </a:r>
          </a:p>
          <a:p>
            <a:pPr eaLnBrk="1" hangingPunct="1">
              <a:spcBef>
                <a:spcPct val="0"/>
              </a:spcBef>
            </a:pPr>
            <a:endParaRPr lang="id-ID" dirty="0">
              <a:ea typeface="ＭＳ Ｐゴシック" pitchFamily="34" charset="-128"/>
            </a:endParaRPr>
          </a:p>
          <a:p>
            <a:pPr eaLnBrk="1" hangingPunct="1">
              <a:spcBef>
                <a:spcPct val="0"/>
              </a:spcBef>
            </a:pPr>
            <a:endParaRPr lang="id-ID" dirty="0">
              <a:ea typeface="ＭＳ Ｐゴシック" pitchFamily="34" charset="-128"/>
            </a:endParaRPr>
          </a:p>
          <a:p>
            <a:pPr eaLnBrk="1" hangingPunct="1">
              <a:spcBef>
                <a:spcPct val="0"/>
              </a:spcBef>
            </a:pPr>
            <a:endParaRPr lang="id-ID" dirty="0">
              <a:ea typeface="ＭＳ Ｐゴシック" pitchFamily="34" charset="-128"/>
            </a:endParaRPr>
          </a:p>
          <a:p>
            <a:pPr eaLnBrk="1" hangingPunct="1">
              <a:spcBef>
                <a:spcPct val="0"/>
              </a:spcBef>
            </a:pPr>
            <a:r>
              <a:rPr lang="en-US" dirty="0">
                <a:ea typeface="ＭＳ Ｐゴシック" pitchFamily="34" charset="-128"/>
              </a:rPr>
              <a:t>Creating a positive work environment has been found to be a basis for employee satisfaction, increased productivity, and longevity of skilled personnel. Responsibility for positive work environments is not a part of traditional management practice, but as the work environment has changed in terms of characteristics and behaviors of younger generations, the focus on making work a good place to be has become</a:t>
            </a:r>
            <a:r>
              <a:rPr lang="en-US" baseline="0" dirty="0">
                <a:ea typeface="ＭＳ Ｐゴシック" pitchFamily="34" charset="-128"/>
              </a:rPr>
              <a:t> more</a:t>
            </a:r>
            <a:r>
              <a:rPr lang="en-US" dirty="0">
                <a:ea typeface="ＭＳ Ｐゴシック" pitchFamily="34" charset="-128"/>
              </a:rPr>
              <a:t> important for success. </a:t>
            </a:r>
            <a:r>
              <a:rPr lang="en-US" i="1" dirty="0">
                <a:ea typeface="ＭＳ Ｐゴシック" pitchFamily="34" charset="-128"/>
              </a:rPr>
              <a:t>Positive organizational scholarship </a:t>
            </a:r>
            <a:r>
              <a:rPr lang="en-US" i="0" dirty="0">
                <a:ea typeface="ＭＳ Ｐゴシック" pitchFamily="34" charset="-128"/>
              </a:rPr>
              <a:t>studies what is “good” about organizations. </a:t>
            </a:r>
            <a:endParaRPr lang="en-US" dirty="0">
              <a:ea typeface="ＭＳ Ｐゴシック" pitchFamily="34" charset="-128"/>
            </a:endParaRPr>
          </a:p>
        </p:txBody>
      </p:sp>
      <p:sp>
        <p:nvSpPr>
          <p:cNvPr id="68611"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7E736332-9B0F-4FC1-8E41-98AC79F3C716}" type="slidenum">
              <a:rPr lang="en-US">
                <a:ea typeface="ＭＳ Ｐゴシック" pitchFamily="-72" charset="-128"/>
                <a:cs typeface="ＭＳ Ｐゴシック" pitchFamily="-72" charset="-128"/>
              </a:rPr>
              <a:pPr fontAlgn="base">
                <a:spcBef>
                  <a:spcPct val="0"/>
                </a:spcBef>
                <a:spcAft>
                  <a:spcPct val="0"/>
                </a:spcAft>
                <a:defRPr/>
              </a:pPr>
              <a:t>17</a:t>
            </a:fld>
            <a:endParaRPr lang="en-US">
              <a:ea typeface="ＭＳ Ｐゴシック" pitchFamily="-72" charset="-128"/>
              <a:cs typeface="ＭＳ Ｐゴシック" pitchFamily="-72" charset="-128"/>
            </a:endParaRPr>
          </a:p>
        </p:txBody>
      </p:sp>
    </p:spTree>
    <p:extLst>
      <p:ext uri="{BB962C8B-B14F-4D97-AF65-F5344CB8AC3E}">
        <p14:creationId xmlns:p14="http://schemas.microsoft.com/office/powerpoint/2010/main" val="211882326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7" name="Slide Image Placeholder 1"/>
          <p:cNvSpPr>
            <a:spLocks noGrp="1" noRot="1" noChangeAspect="1"/>
          </p:cNvSpPr>
          <p:nvPr>
            <p:ph type="sldImg"/>
          </p:nvPr>
        </p:nvSpPr>
        <p:spPr bwMode="auto">
          <a:noFill/>
          <a:ln>
            <a:solidFill>
              <a:srgbClr val="000000"/>
            </a:solidFill>
            <a:miter lim="800000"/>
            <a:headEnd/>
            <a:tailEnd/>
          </a:ln>
        </p:spPr>
      </p:sp>
      <p:sp>
        <p:nvSpPr>
          <p:cNvPr id="70658" name="Notes Placeholder 2"/>
          <p:cNvSpPr>
            <a:spLocks noGrp="1"/>
          </p:cNvSpPr>
          <p:nvPr>
            <p:ph type="body" idx="1"/>
          </p:nvPr>
        </p:nvSpPr>
        <p:spPr bwMode="auto">
          <a:noFill/>
        </p:spPr>
        <p:txBody>
          <a:bodyPr wrap="square" numCol="1" anchor="t" anchorCtr="0" compatLnSpc="1">
            <a:prstTxWarp prst="textNoShape">
              <a:avLst/>
            </a:prstTxWarp>
          </a:bodyPr>
          <a:lstStyle/>
          <a:p>
            <a:pPr marL="0" marR="0" indent="0" algn="l" defTabSz="457200" rtl="0" eaLnBrk="1" fontAlgn="base" latinLnBrk="0" hangingPunct="1">
              <a:lnSpc>
                <a:spcPct val="100000"/>
              </a:lnSpc>
              <a:spcBef>
                <a:spcPct val="0"/>
              </a:spcBef>
              <a:spcAft>
                <a:spcPct val="0"/>
              </a:spcAft>
              <a:buClrTx/>
              <a:buSzTx/>
              <a:buFontTx/>
              <a:buNone/>
              <a:tabLst/>
              <a:defRPr/>
            </a:pPr>
            <a:r>
              <a:rPr lang="id-ID" dirty="0">
                <a:ea typeface="ＭＳ Ｐゴシック" pitchFamily="34" charset="-128"/>
              </a:rPr>
              <a:t>Peningkatan pengawasan oleh masyarakat dan entitas pemerintah telah meningkatkan kekhawatiran bisnis dengan perilaku etis. Penyimpangan dalam perilaku etis telah menghasilkan segala hal mulai dari sanksi publik terhadap bisnis hingga hukuman hukum terhadap perusahaan dan manajernya.</a:t>
            </a:r>
          </a:p>
          <a:p>
            <a:pPr marL="0" marR="0" indent="0" algn="l" defTabSz="457200" rtl="0" eaLnBrk="1" fontAlgn="base" latinLnBrk="0" hangingPunct="1">
              <a:lnSpc>
                <a:spcPct val="100000"/>
              </a:lnSpc>
              <a:spcBef>
                <a:spcPct val="0"/>
              </a:spcBef>
              <a:spcAft>
                <a:spcPct val="0"/>
              </a:spcAft>
              <a:buClrTx/>
              <a:buSzTx/>
              <a:buFontTx/>
              <a:buNone/>
              <a:tabLst/>
              <a:defRPr/>
            </a:pPr>
            <a:endParaRPr lang="id-ID" dirty="0">
              <a:ea typeface="ＭＳ Ｐゴシック" pitchFamily="34" charset="-128"/>
            </a:endParaRPr>
          </a:p>
          <a:p>
            <a:pPr marL="0" marR="0" indent="0" algn="l" defTabSz="457200" rtl="0" eaLnBrk="1" fontAlgn="base" latinLnBrk="0" hangingPunct="1">
              <a:lnSpc>
                <a:spcPct val="100000"/>
              </a:lnSpc>
              <a:spcBef>
                <a:spcPct val="0"/>
              </a:spcBef>
              <a:spcAft>
                <a:spcPct val="0"/>
              </a:spcAft>
              <a:buClrTx/>
              <a:buSzTx/>
              <a:buFontTx/>
              <a:buNone/>
              <a:tabLst/>
              <a:defRPr/>
            </a:pPr>
            <a:r>
              <a:rPr lang="id-ID" dirty="0">
                <a:ea typeface="ＭＳ Ｐゴシック" pitchFamily="34" charset="-128"/>
              </a:rPr>
              <a:t>Dilema etis mengharuskan manajer untuk membuat keputusan yang melibatkan perilaku benar dan salah. Manajer dan pemimpin harus secara jelas mendefinisikan apa yang merupakan perilaku etis yang pantas oleh organisasi dan orang-orangnya, dan mereka harus memimpin dengan memberi contoh.</a:t>
            </a:r>
          </a:p>
          <a:p>
            <a:pPr marL="0" marR="0" indent="0" algn="l" defTabSz="457200" rtl="0" eaLnBrk="1" fontAlgn="base" latinLnBrk="0" hangingPunct="1">
              <a:lnSpc>
                <a:spcPct val="100000"/>
              </a:lnSpc>
              <a:spcBef>
                <a:spcPct val="0"/>
              </a:spcBef>
              <a:spcAft>
                <a:spcPct val="0"/>
              </a:spcAft>
              <a:buClrTx/>
              <a:buSzTx/>
              <a:buFontTx/>
              <a:buNone/>
              <a:tabLst/>
              <a:defRPr/>
            </a:pPr>
            <a:endParaRPr lang="id-ID" dirty="0">
              <a:ea typeface="ＭＳ Ｐゴシック" pitchFamily="34" charset="-128"/>
            </a:endParaRPr>
          </a:p>
          <a:p>
            <a:pPr marL="0" marR="0" indent="0" algn="l" defTabSz="457200" rtl="0" eaLnBrk="1" fontAlgn="base" latinLnBrk="0" hangingPunct="1">
              <a:lnSpc>
                <a:spcPct val="100000"/>
              </a:lnSpc>
              <a:spcBef>
                <a:spcPct val="0"/>
              </a:spcBef>
              <a:spcAft>
                <a:spcPct val="0"/>
              </a:spcAft>
              <a:buClrTx/>
              <a:buSzTx/>
              <a:buFontTx/>
              <a:buNone/>
              <a:tabLst/>
              <a:defRPr/>
            </a:pPr>
            <a:endParaRPr lang="id-ID" dirty="0">
              <a:ea typeface="ＭＳ Ｐゴシック" pitchFamily="34" charset="-128"/>
            </a:endParaRPr>
          </a:p>
          <a:p>
            <a:pPr marL="0" marR="0" indent="0" algn="l" defTabSz="457200" rtl="0" eaLnBrk="1" fontAlgn="base" latinLnBrk="0" hangingPunct="1">
              <a:lnSpc>
                <a:spcPct val="100000"/>
              </a:lnSpc>
              <a:spcBef>
                <a:spcPct val="0"/>
              </a:spcBef>
              <a:spcAft>
                <a:spcPct val="0"/>
              </a:spcAft>
              <a:buClrTx/>
              <a:buSzTx/>
              <a:buFontTx/>
              <a:buNone/>
              <a:tabLst/>
              <a:defRPr/>
            </a:pPr>
            <a:r>
              <a:rPr lang="id-ID" dirty="0">
                <a:ea typeface="ＭＳ Ｐゴシック" pitchFamily="34" charset="-128"/>
              </a:rPr>
              <a:t>--------------------------------</a:t>
            </a:r>
          </a:p>
          <a:p>
            <a:pPr marL="0" marR="0" indent="0" algn="l" defTabSz="457200" rtl="0" eaLnBrk="1" fontAlgn="base" latinLnBrk="0" hangingPunct="1">
              <a:lnSpc>
                <a:spcPct val="100000"/>
              </a:lnSpc>
              <a:spcBef>
                <a:spcPct val="0"/>
              </a:spcBef>
              <a:spcAft>
                <a:spcPct val="0"/>
              </a:spcAft>
              <a:buClrTx/>
              <a:buSzTx/>
              <a:buFontTx/>
              <a:buNone/>
              <a:tabLst/>
              <a:defRPr/>
            </a:pPr>
            <a:endParaRPr lang="id-ID" dirty="0">
              <a:ea typeface="ＭＳ Ｐゴシック" pitchFamily="34" charset="-128"/>
            </a:endParaRPr>
          </a:p>
          <a:p>
            <a:pPr marL="0" marR="0" indent="0" algn="l" defTabSz="457200" rtl="0" eaLnBrk="1" fontAlgn="base" latinLnBrk="0" hangingPunct="1">
              <a:lnSpc>
                <a:spcPct val="100000"/>
              </a:lnSpc>
              <a:spcBef>
                <a:spcPct val="0"/>
              </a:spcBef>
              <a:spcAft>
                <a:spcPct val="0"/>
              </a:spcAft>
              <a:buClrTx/>
              <a:buSzTx/>
              <a:buFontTx/>
              <a:buNone/>
              <a:tabLst/>
              <a:defRPr/>
            </a:pPr>
            <a:endParaRPr lang="id-ID" dirty="0">
              <a:ea typeface="ＭＳ Ｐゴシック" pitchFamily="34" charset="-128"/>
            </a:endParaRPr>
          </a:p>
          <a:p>
            <a:pPr marL="0" marR="0" indent="0" algn="l" defTabSz="457200" rtl="0" eaLnBrk="1" fontAlgn="base" latinLnBrk="0" hangingPunct="1">
              <a:lnSpc>
                <a:spcPct val="100000"/>
              </a:lnSpc>
              <a:spcBef>
                <a:spcPct val="0"/>
              </a:spcBef>
              <a:spcAft>
                <a:spcPct val="0"/>
              </a:spcAft>
              <a:buClrTx/>
              <a:buSzTx/>
              <a:buFontTx/>
              <a:buNone/>
              <a:tabLst/>
              <a:defRPr/>
            </a:pPr>
            <a:r>
              <a:rPr lang="en-US" dirty="0">
                <a:ea typeface="ＭＳ Ｐゴシック" pitchFamily="34" charset="-128"/>
              </a:rPr>
              <a:t>Increased scrutiny by society and governmental entities has increased business concerns with ethical behavior. Lapses in ethical behavior have resulted in everything ranging from public sanctions against businesses to legal penalties against a firm and its managers. </a:t>
            </a:r>
          </a:p>
          <a:p>
            <a:pPr marL="0" marR="0" indent="0" algn="l" defTabSz="457200" rtl="0" eaLnBrk="1" fontAlgn="base" latinLnBrk="0" hangingPunct="1">
              <a:lnSpc>
                <a:spcPct val="100000"/>
              </a:lnSpc>
              <a:spcBef>
                <a:spcPct val="0"/>
              </a:spcBef>
              <a:spcAft>
                <a:spcPct val="0"/>
              </a:spcAft>
              <a:buClrTx/>
              <a:buSzTx/>
              <a:buFontTx/>
              <a:buNone/>
              <a:tabLst/>
              <a:defRPr/>
            </a:pPr>
            <a:endParaRPr lang="en-US" i="1" dirty="0">
              <a:ea typeface="ＭＳ Ｐゴシック" pitchFamily="34" charset="-128"/>
            </a:endParaRPr>
          </a:p>
          <a:p>
            <a:pPr marL="0" marR="0" indent="0" algn="l" defTabSz="457200" rtl="0" eaLnBrk="1" fontAlgn="base" latinLnBrk="0" hangingPunct="1">
              <a:lnSpc>
                <a:spcPct val="100000"/>
              </a:lnSpc>
              <a:spcBef>
                <a:spcPct val="0"/>
              </a:spcBef>
              <a:spcAft>
                <a:spcPct val="0"/>
              </a:spcAft>
              <a:buClrTx/>
              <a:buSzTx/>
              <a:buFontTx/>
              <a:buNone/>
              <a:tabLst/>
              <a:defRPr/>
            </a:pPr>
            <a:r>
              <a:rPr lang="en-US" i="1" dirty="0">
                <a:ea typeface="ＭＳ Ｐゴシック" pitchFamily="34" charset="-128"/>
              </a:rPr>
              <a:t>Ethical dilemmas </a:t>
            </a:r>
            <a:r>
              <a:rPr lang="en-US" i="0" dirty="0">
                <a:ea typeface="ＭＳ Ｐゴシック" pitchFamily="34" charset="-128"/>
              </a:rPr>
              <a:t>require managers to make decisions involving right and wrong conduct. </a:t>
            </a:r>
            <a:r>
              <a:rPr lang="en-US" dirty="0">
                <a:ea typeface="ＭＳ Ｐゴシック" pitchFamily="34" charset="-128"/>
              </a:rPr>
              <a:t>Managers and leaders must clearly define what constitutes appropriate, ethical behavior by the organization and its people,</a:t>
            </a:r>
            <a:r>
              <a:rPr lang="en-US" baseline="0" dirty="0">
                <a:ea typeface="ＭＳ Ｐゴシック" pitchFamily="34" charset="-128"/>
              </a:rPr>
              <a:t> and they </a:t>
            </a:r>
            <a:r>
              <a:rPr lang="en-US" dirty="0">
                <a:ea typeface="ＭＳ Ｐゴシック" pitchFamily="34" charset="-128"/>
              </a:rPr>
              <a:t>must lead by example.</a:t>
            </a:r>
          </a:p>
        </p:txBody>
      </p:sp>
      <p:sp>
        <p:nvSpPr>
          <p:cNvPr id="70659"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008B0F77-C759-4CE6-B2EE-51CC28C88E68}" type="slidenum">
              <a:rPr lang="en-US">
                <a:ea typeface="ＭＳ Ｐゴシック" pitchFamily="-72" charset="-128"/>
                <a:cs typeface="ＭＳ Ｐゴシック" pitchFamily="-72" charset="-128"/>
              </a:rPr>
              <a:pPr fontAlgn="base">
                <a:spcBef>
                  <a:spcPct val="0"/>
                </a:spcBef>
                <a:spcAft>
                  <a:spcPct val="0"/>
                </a:spcAft>
                <a:defRPr/>
              </a:pPr>
              <a:t>18</a:t>
            </a:fld>
            <a:endParaRPr lang="en-US">
              <a:ea typeface="ＭＳ Ｐゴシック" pitchFamily="-72" charset="-128"/>
              <a:cs typeface="ＭＳ Ｐゴシック" pitchFamily="-72" charset="-128"/>
            </a:endParaRPr>
          </a:p>
        </p:txBody>
      </p:sp>
    </p:spTree>
    <p:extLst>
      <p:ext uri="{BB962C8B-B14F-4D97-AF65-F5344CB8AC3E}">
        <p14:creationId xmlns:p14="http://schemas.microsoft.com/office/powerpoint/2010/main" val="68406766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29" name="Slide Image Placeholder 1"/>
          <p:cNvSpPr>
            <a:spLocks noGrp="1" noRot="1" noChangeAspect="1"/>
          </p:cNvSpPr>
          <p:nvPr>
            <p:ph type="sldImg"/>
          </p:nvPr>
        </p:nvSpPr>
        <p:spPr bwMode="auto">
          <a:noFill/>
          <a:ln>
            <a:solidFill>
              <a:srgbClr val="000000"/>
            </a:solidFill>
            <a:miter lim="800000"/>
            <a:headEnd/>
            <a:tailEnd/>
          </a:ln>
        </p:spPr>
      </p:sp>
      <p:sp>
        <p:nvSpPr>
          <p:cNvPr id="73730" name="Notes Placeholder 2"/>
          <p:cNvSpPr>
            <a:spLocks noGrp="1"/>
          </p:cNvSpPr>
          <p:nvPr>
            <p:ph type="body" idx="1"/>
          </p:nvPr>
        </p:nvSpPr>
        <p:spPr bwMode="auto">
          <a:noFill/>
        </p:spPr>
        <p:txBody>
          <a:bodyPr wrap="square" numCol="1" anchor="t" anchorCtr="0" compatLnSpc="1">
            <a:prstTxWarp prst="textNoShape">
              <a:avLst/>
            </a:prstTxWarp>
          </a:bodyPr>
          <a:lstStyle/>
          <a:p>
            <a:pPr marL="0" marR="0" indent="0" algn="l" defTabSz="457200" rtl="0" eaLnBrk="1" fontAlgn="base" latinLnBrk="0" hangingPunct="1">
              <a:lnSpc>
                <a:spcPct val="100000"/>
              </a:lnSpc>
              <a:spcBef>
                <a:spcPct val="0"/>
              </a:spcBef>
              <a:spcAft>
                <a:spcPct val="0"/>
              </a:spcAft>
              <a:buClrTx/>
              <a:buSzTx/>
              <a:buFontTx/>
              <a:buNone/>
              <a:tabLst/>
              <a:defRPr/>
            </a:pPr>
            <a:r>
              <a:rPr lang="id-ID" dirty="0">
                <a:ea typeface="ＭＳ Ｐゴシック" pitchFamily="34" charset="-128"/>
              </a:rPr>
              <a:t>Buku ini mengusulkan tiga jenis variabel — input, proses, dan hasil — pada tiga tingkat analisis: individu, kelompok, dan organisasi.</a:t>
            </a:r>
          </a:p>
          <a:p>
            <a:pPr marL="0" marR="0" indent="0" algn="l" defTabSz="457200" rtl="0" eaLnBrk="1" fontAlgn="base" latinLnBrk="0" hangingPunct="1">
              <a:lnSpc>
                <a:spcPct val="100000"/>
              </a:lnSpc>
              <a:spcBef>
                <a:spcPct val="0"/>
              </a:spcBef>
              <a:spcAft>
                <a:spcPct val="0"/>
              </a:spcAft>
              <a:buClrTx/>
              <a:buSzTx/>
              <a:buFontTx/>
              <a:buNone/>
              <a:tabLst/>
              <a:defRPr/>
            </a:pPr>
            <a:endParaRPr lang="id-ID" dirty="0">
              <a:ea typeface="ＭＳ Ｐゴシック" pitchFamily="34" charset="-128"/>
            </a:endParaRPr>
          </a:p>
          <a:p>
            <a:pPr marL="0" marR="0" indent="0" algn="l" defTabSz="457200" rtl="0" eaLnBrk="1" fontAlgn="base" latinLnBrk="0" hangingPunct="1">
              <a:lnSpc>
                <a:spcPct val="100000"/>
              </a:lnSpc>
              <a:spcBef>
                <a:spcPct val="0"/>
              </a:spcBef>
              <a:spcAft>
                <a:spcPct val="0"/>
              </a:spcAft>
              <a:buClrTx/>
              <a:buSzTx/>
              <a:buFontTx/>
              <a:buNone/>
              <a:tabLst/>
              <a:defRPr/>
            </a:pPr>
            <a:r>
              <a:rPr lang="id-ID" dirty="0">
                <a:ea typeface="ＭＳ Ｐゴシック" pitchFamily="34" charset="-128"/>
              </a:rPr>
              <a:t>Model OB dasar di sini berasal dari kiri ke kanan, dengan input yang mengarah ke proses dan proses yang mengarah ke hasil. Perhatikan bahwa model ini juga menunjukkan bahwa hasil dapat mempengaruhi input di masa depa</a:t>
            </a:r>
          </a:p>
          <a:p>
            <a:pPr marL="0" marR="0" indent="0" algn="l" defTabSz="457200" rtl="0" eaLnBrk="1" fontAlgn="base" latinLnBrk="0" hangingPunct="1">
              <a:lnSpc>
                <a:spcPct val="100000"/>
              </a:lnSpc>
              <a:spcBef>
                <a:spcPct val="0"/>
              </a:spcBef>
              <a:spcAft>
                <a:spcPct val="0"/>
              </a:spcAft>
              <a:buClrTx/>
              <a:buSzTx/>
              <a:buFontTx/>
              <a:buNone/>
              <a:tabLst/>
              <a:defRPr/>
            </a:pPr>
            <a:endParaRPr lang="id-ID" dirty="0">
              <a:ea typeface="ＭＳ Ｐゴシック" pitchFamily="34" charset="-128"/>
            </a:endParaRPr>
          </a:p>
          <a:p>
            <a:pPr marL="0" marR="0" indent="0" algn="l" defTabSz="457200" rtl="0" eaLnBrk="1" fontAlgn="base" latinLnBrk="0" hangingPunct="1">
              <a:lnSpc>
                <a:spcPct val="100000"/>
              </a:lnSpc>
              <a:spcBef>
                <a:spcPct val="0"/>
              </a:spcBef>
              <a:spcAft>
                <a:spcPct val="0"/>
              </a:spcAft>
              <a:buClrTx/>
              <a:buSzTx/>
              <a:buFontTx/>
              <a:buNone/>
              <a:tabLst/>
              <a:defRPr/>
            </a:pPr>
            <a:endParaRPr lang="id-ID" dirty="0">
              <a:ea typeface="ＭＳ Ｐゴシック" pitchFamily="34" charset="-128"/>
            </a:endParaRPr>
          </a:p>
          <a:p>
            <a:pPr marL="0" marR="0" indent="0" algn="l" defTabSz="457200" rtl="0" eaLnBrk="1" fontAlgn="base" latinLnBrk="0" hangingPunct="1">
              <a:lnSpc>
                <a:spcPct val="100000"/>
              </a:lnSpc>
              <a:spcBef>
                <a:spcPct val="0"/>
              </a:spcBef>
              <a:spcAft>
                <a:spcPct val="0"/>
              </a:spcAft>
              <a:buClrTx/>
              <a:buSzTx/>
              <a:buFontTx/>
              <a:buNone/>
              <a:tabLst/>
              <a:defRPr/>
            </a:pPr>
            <a:r>
              <a:rPr lang="id-ID" dirty="0">
                <a:ea typeface="ＭＳ Ｐゴシック" pitchFamily="34" charset="-128"/>
              </a:rPr>
              <a:t>-------------------------------------------</a:t>
            </a:r>
          </a:p>
          <a:p>
            <a:pPr marL="0" marR="0" indent="0" algn="l" defTabSz="457200" rtl="0" eaLnBrk="1" fontAlgn="base" latinLnBrk="0" hangingPunct="1">
              <a:lnSpc>
                <a:spcPct val="100000"/>
              </a:lnSpc>
              <a:spcBef>
                <a:spcPct val="0"/>
              </a:spcBef>
              <a:spcAft>
                <a:spcPct val="0"/>
              </a:spcAft>
              <a:buClrTx/>
              <a:buSzTx/>
              <a:buFontTx/>
              <a:buNone/>
              <a:tabLst/>
              <a:defRPr/>
            </a:pPr>
            <a:endParaRPr lang="id-ID" dirty="0">
              <a:ea typeface="ＭＳ Ｐゴシック" pitchFamily="34" charset="-128"/>
            </a:endParaRPr>
          </a:p>
          <a:p>
            <a:pPr marL="0" marR="0" indent="0" algn="l" defTabSz="457200" rtl="0" eaLnBrk="1" fontAlgn="base" latinLnBrk="0" hangingPunct="1">
              <a:lnSpc>
                <a:spcPct val="100000"/>
              </a:lnSpc>
              <a:spcBef>
                <a:spcPct val="0"/>
              </a:spcBef>
              <a:spcAft>
                <a:spcPct val="0"/>
              </a:spcAft>
              <a:buClrTx/>
              <a:buSzTx/>
              <a:buFontTx/>
              <a:buNone/>
              <a:tabLst/>
              <a:defRPr/>
            </a:pPr>
            <a:endParaRPr lang="id-ID" dirty="0">
              <a:ea typeface="ＭＳ Ｐゴシック" pitchFamily="34" charset="-128"/>
            </a:endParaRPr>
          </a:p>
          <a:p>
            <a:pPr marL="0" marR="0" indent="0" algn="l" defTabSz="457200" rtl="0" eaLnBrk="1" fontAlgn="base" latinLnBrk="0" hangingPunct="1">
              <a:lnSpc>
                <a:spcPct val="100000"/>
              </a:lnSpc>
              <a:spcBef>
                <a:spcPct val="0"/>
              </a:spcBef>
              <a:spcAft>
                <a:spcPct val="0"/>
              </a:spcAft>
              <a:buClrTx/>
              <a:buSzTx/>
              <a:buFontTx/>
              <a:buNone/>
              <a:tabLst/>
              <a:defRPr/>
            </a:pPr>
            <a:r>
              <a:rPr lang="en-US" dirty="0">
                <a:ea typeface="ＭＳ Ｐゴシック" pitchFamily="34" charset="-128"/>
              </a:rPr>
              <a:t>This book proposes three types of variables</a:t>
            </a:r>
            <a:r>
              <a:rPr lang="en-US" sz="1200" kern="1200" dirty="0">
                <a:solidFill>
                  <a:schemeClr val="tx1"/>
                </a:solidFill>
                <a:effectLst/>
                <a:latin typeface="+mn-lt"/>
                <a:ea typeface="ＭＳ Ｐゴシック" pitchFamily="-72" charset="-128"/>
                <a:cs typeface="ＭＳ Ｐゴシック" pitchFamily="-72" charset="-128"/>
              </a:rPr>
              <a:t>—</a:t>
            </a:r>
            <a:r>
              <a:rPr lang="en-US" baseline="0" dirty="0">
                <a:ea typeface="ＭＳ Ｐゴシック" pitchFamily="34" charset="-128"/>
              </a:rPr>
              <a:t>inputs</a:t>
            </a:r>
            <a:r>
              <a:rPr lang="en-US" dirty="0">
                <a:ea typeface="ＭＳ Ｐゴシック" pitchFamily="34" charset="-128"/>
              </a:rPr>
              <a:t>, processes, and outcomes</a:t>
            </a:r>
            <a:r>
              <a:rPr lang="en-US" sz="1200" kern="1200" dirty="0">
                <a:solidFill>
                  <a:schemeClr val="tx1"/>
                </a:solidFill>
                <a:effectLst/>
                <a:latin typeface="+mn-lt"/>
                <a:ea typeface="ＭＳ Ｐゴシック" pitchFamily="-72" charset="-128"/>
                <a:cs typeface="ＭＳ Ｐゴシック" pitchFamily="-72" charset="-128"/>
              </a:rPr>
              <a:t>—</a:t>
            </a:r>
            <a:r>
              <a:rPr lang="en-US" baseline="0" dirty="0">
                <a:ea typeface="ＭＳ Ｐゴシック" pitchFamily="34" charset="-128"/>
              </a:rPr>
              <a:t>at </a:t>
            </a:r>
            <a:r>
              <a:rPr lang="en-US" dirty="0">
                <a:ea typeface="ＭＳ Ｐゴシック" pitchFamily="34" charset="-128"/>
              </a:rPr>
              <a:t>three levels of analysis: individual, group, and organizational.</a:t>
            </a:r>
          </a:p>
          <a:p>
            <a:pPr eaLnBrk="1" hangingPunct="1">
              <a:spcBef>
                <a:spcPct val="0"/>
              </a:spcBef>
            </a:pPr>
            <a:endParaRPr lang="en-US" dirty="0">
              <a:ea typeface="ＭＳ Ｐゴシック" pitchFamily="34" charset="-128"/>
            </a:endParaRPr>
          </a:p>
          <a:p>
            <a:pPr eaLnBrk="1" hangingPunct="1">
              <a:spcBef>
                <a:spcPct val="0"/>
              </a:spcBef>
            </a:pPr>
            <a:r>
              <a:rPr lang="en-US" dirty="0">
                <a:ea typeface="ＭＳ Ｐゴシック" pitchFamily="34" charset="-128"/>
              </a:rPr>
              <a:t>The basic OB model here</a:t>
            </a:r>
            <a:r>
              <a:rPr lang="en-US" baseline="0" dirty="0">
                <a:ea typeface="ＭＳ Ｐゴシック" pitchFamily="34" charset="-128"/>
              </a:rPr>
              <a:t> </a:t>
            </a:r>
            <a:r>
              <a:rPr lang="en-US" dirty="0">
                <a:ea typeface="ＭＳ Ｐゴシック" pitchFamily="34" charset="-128"/>
              </a:rPr>
              <a:t>proceeds from left to right, with inputs leading to processes and processes leading to outcomes. Notice that the model also shows that outcomes can influence inputs in the future.</a:t>
            </a:r>
          </a:p>
          <a:p>
            <a:pPr eaLnBrk="1" hangingPunct="1">
              <a:spcBef>
                <a:spcPct val="0"/>
              </a:spcBef>
            </a:pPr>
            <a:endParaRPr lang="en-US" dirty="0">
              <a:ea typeface="ＭＳ Ｐゴシック" pitchFamily="34" charset="-128"/>
            </a:endParaRPr>
          </a:p>
        </p:txBody>
      </p:sp>
      <p:sp>
        <p:nvSpPr>
          <p:cNvPr id="72707"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615D9A74-ADA1-412B-828A-ECA313F3A9A1}" type="slidenum">
              <a:rPr lang="en-US">
                <a:ea typeface="ＭＳ Ｐゴシック" pitchFamily="-72" charset="-128"/>
                <a:cs typeface="ＭＳ Ｐゴシック" pitchFamily="-72" charset="-128"/>
              </a:rPr>
              <a:pPr fontAlgn="base">
                <a:spcBef>
                  <a:spcPct val="0"/>
                </a:spcBef>
                <a:spcAft>
                  <a:spcPct val="0"/>
                </a:spcAft>
                <a:defRPr/>
              </a:pPr>
              <a:t>20</a:t>
            </a:fld>
            <a:endParaRPr lang="en-US">
              <a:ea typeface="ＭＳ Ｐゴシック" pitchFamily="-72" charset="-128"/>
              <a:cs typeface="ＭＳ Ｐゴシック" pitchFamily="-72" charset="-128"/>
            </a:endParaRPr>
          </a:p>
        </p:txBody>
      </p:sp>
    </p:spTree>
    <p:extLst>
      <p:ext uri="{BB962C8B-B14F-4D97-AF65-F5344CB8AC3E}">
        <p14:creationId xmlns:p14="http://schemas.microsoft.com/office/powerpoint/2010/main" val="53059116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29" name="Slide Image Placeholder 1"/>
          <p:cNvSpPr>
            <a:spLocks noGrp="1" noRot="1" noChangeAspect="1"/>
          </p:cNvSpPr>
          <p:nvPr>
            <p:ph type="sldImg"/>
          </p:nvPr>
        </p:nvSpPr>
        <p:spPr bwMode="auto">
          <a:noFill/>
          <a:ln>
            <a:solidFill>
              <a:srgbClr val="000000"/>
            </a:solidFill>
            <a:miter lim="800000"/>
            <a:headEnd/>
            <a:tailEnd/>
          </a:ln>
        </p:spPr>
      </p:sp>
      <p:sp>
        <p:nvSpPr>
          <p:cNvPr id="73730" name="Notes Placeholder 2"/>
          <p:cNvSpPr>
            <a:spLocks noGrp="1"/>
          </p:cNvSpPr>
          <p:nvPr>
            <p:ph type="body" idx="1"/>
          </p:nvPr>
        </p:nvSpPr>
        <p:spPr bwMode="auto">
          <a:noFill/>
        </p:spPr>
        <p:txBody>
          <a:bodyPr wrap="square" numCol="1" anchor="t" anchorCtr="0" compatLnSpc="1">
            <a:prstTxWarp prst="textNoShape">
              <a:avLst/>
            </a:prstTxWarp>
            <a:normAutofit lnSpcReduction="10000"/>
          </a:bodyPr>
          <a:lstStyle/>
          <a:p>
            <a:pPr eaLnBrk="1" hangingPunct="1">
              <a:spcBef>
                <a:spcPct val="0"/>
              </a:spcBef>
            </a:pPr>
            <a:r>
              <a:rPr lang="id-ID" b="1" i="1" dirty="0">
                <a:ea typeface="ＭＳ Ｐゴシック" pitchFamily="34" charset="-128"/>
              </a:rPr>
              <a:t>Inpu</a:t>
            </a:r>
            <a:r>
              <a:rPr lang="id-ID" i="1" dirty="0">
                <a:ea typeface="ＭＳ Ｐゴシック" pitchFamily="34" charset="-128"/>
              </a:rPr>
              <a:t>t </a:t>
            </a:r>
            <a:r>
              <a:rPr lang="id-ID" i="0" dirty="0">
                <a:ea typeface="ＭＳ Ｐゴシック" pitchFamily="34" charset="-128"/>
              </a:rPr>
              <a:t>adalah faktor yang ada sebelum hubungan kerja. Misalnya, karakteristik, kepribadian, dan nilai-nilai keragaman individu dibentuk oleh kombinasi dari warisan genetik individu dan lingkungan masa kanak-kanak.</a:t>
            </a:r>
          </a:p>
          <a:p>
            <a:pPr eaLnBrk="1" hangingPunct="1">
              <a:spcBef>
                <a:spcPct val="0"/>
              </a:spcBef>
            </a:pPr>
            <a:r>
              <a:rPr lang="id-ID" b="1" i="1" dirty="0">
                <a:ea typeface="ＭＳ Ｐゴシック" pitchFamily="34" charset="-128"/>
              </a:rPr>
              <a:t>Struktur</a:t>
            </a:r>
            <a:r>
              <a:rPr lang="id-ID" i="0" dirty="0">
                <a:ea typeface="ＭＳ Ｐゴシック" pitchFamily="34" charset="-128"/>
              </a:rPr>
              <a:t> kelompok, peran, dan tanggung jawab tim biasanya ditugaskan segera sebelum atau setelah suatu kelompok dibentuk.</a:t>
            </a:r>
          </a:p>
          <a:p>
            <a:pPr eaLnBrk="1" hangingPunct="1">
              <a:spcBef>
                <a:spcPct val="0"/>
              </a:spcBef>
            </a:pPr>
            <a:r>
              <a:rPr lang="id-ID" b="1" i="1" dirty="0">
                <a:ea typeface="ＭＳ Ｐゴシック" pitchFamily="34" charset="-128"/>
              </a:rPr>
              <a:t>Akhirnya, struktur dan budaya </a:t>
            </a:r>
            <a:r>
              <a:rPr lang="id-ID" i="0" dirty="0">
                <a:ea typeface="ＭＳ Ｐゴシック" pitchFamily="34" charset="-128"/>
              </a:rPr>
              <a:t>organisasi biasanya merupakan hasil dari perkembangan dan perubahan selama bertahun-tahun karena organisasi beradaptasi dengan lingkungannya dan membangun kebiasaan dan norma.</a:t>
            </a:r>
          </a:p>
          <a:p>
            <a:pPr eaLnBrk="1" hangingPunct="1">
              <a:spcBef>
                <a:spcPct val="0"/>
              </a:spcBef>
            </a:pPr>
            <a:endParaRPr lang="id-ID" i="0" dirty="0">
              <a:ea typeface="ＭＳ Ｐゴシック" pitchFamily="34" charset="-128"/>
            </a:endParaRPr>
          </a:p>
          <a:p>
            <a:pPr eaLnBrk="1" hangingPunct="1">
              <a:spcBef>
                <a:spcPct val="0"/>
              </a:spcBef>
            </a:pPr>
            <a:endParaRPr lang="id-ID" i="0" dirty="0">
              <a:ea typeface="ＭＳ Ｐゴシック" pitchFamily="34" charset="-128"/>
            </a:endParaRPr>
          </a:p>
          <a:p>
            <a:pPr eaLnBrk="1" hangingPunct="1">
              <a:spcBef>
                <a:spcPct val="0"/>
              </a:spcBef>
            </a:pPr>
            <a:endParaRPr lang="id-ID" i="0" dirty="0">
              <a:ea typeface="ＭＳ Ｐゴシック" pitchFamily="34" charset="-128"/>
            </a:endParaRPr>
          </a:p>
          <a:p>
            <a:pPr eaLnBrk="1" hangingPunct="1">
              <a:spcBef>
                <a:spcPct val="0"/>
              </a:spcBef>
            </a:pPr>
            <a:r>
              <a:rPr lang="id-ID" i="0" dirty="0">
                <a:ea typeface="ＭＳ Ｐゴシック" pitchFamily="34" charset="-128"/>
              </a:rPr>
              <a:t>---------------------------</a:t>
            </a:r>
          </a:p>
          <a:p>
            <a:pPr eaLnBrk="1" hangingPunct="1">
              <a:spcBef>
                <a:spcPct val="0"/>
              </a:spcBef>
            </a:pPr>
            <a:endParaRPr lang="id-ID" i="0" dirty="0">
              <a:ea typeface="ＭＳ Ｐゴシック" pitchFamily="34" charset="-128"/>
            </a:endParaRPr>
          </a:p>
          <a:p>
            <a:pPr eaLnBrk="1" hangingPunct="1">
              <a:spcBef>
                <a:spcPct val="0"/>
              </a:spcBef>
            </a:pPr>
            <a:r>
              <a:rPr lang="en-US" i="1" dirty="0">
                <a:ea typeface="ＭＳ Ｐゴシック" pitchFamily="34" charset="-128"/>
              </a:rPr>
              <a:t>Inputs</a:t>
            </a:r>
            <a:r>
              <a:rPr lang="en-US" dirty="0">
                <a:ea typeface="ＭＳ Ｐゴシック" pitchFamily="34" charset="-128"/>
              </a:rPr>
              <a:t> are factors that exist in advance of the employment relationships. For example, individual diversity characteristics, personality, and values are shaped by a combination of an individual’s genetic inheritance and childhood environment. </a:t>
            </a:r>
          </a:p>
          <a:p>
            <a:pPr eaLnBrk="1" hangingPunct="1">
              <a:spcBef>
                <a:spcPct val="0"/>
              </a:spcBef>
            </a:pPr>
            <a:endParaRPr lang="en-US" dirty="0">
              <a:ea typeface="ＭＳ Ｐゴシック" pitchFamily="34" charset="-128"/>
            </a:endParaRPr>
          </a:p>
          <a:p>
            <a:pPr eaLnBrk="1" hangingPunct="1">
              <a:spcBef>
                <a:spcPct val="0"/>
              </a:spcBef>
            </a:pPr>
            <a:r>
              <a:rPr lang="en-US" dirty="0">
                <a:ea typeface="ＭＳ Ｐゴシック" pitchFamily="34" charset="-128"/>
              </a:rPr>
              <a:t>Group structure, roles, and team responsibilities are typically assigned immediately before or after a group is formed. </a:t>
            </a:r>
          </a:p>
          <a:p>
            <a:pPr eaLnBrk="1" hangingPunct="1">
              <a:spcBef>
                <a:spcPct val="0"/>
              </a:spcBef>
            </a:pPr>
            <a:endParaRPr lang="en-US" dirty="0">
              <a:ea typeface="ＭＳ Ｐゴシック" pitchFamily="34" charset="-128"/>
            </a:endParaRPr>
          </a:p>
          <a:p>
            <a:pPr eaLnBrk="1" hangingPunct="1">
              <a:spcBef>
                <a:spcPct val="0"/>
              </a:spcBef>
            </a:pPr>
            <a:r>
              <a:rPr lang="en-US" dirty="0">
                <a:ea typeface="ＭＳ Ｐゴシック" pitchFamily="34" charset="-128"/>
              </a:rPr>
              <a:t>Finally, organizational structure and culture are usually the result of years of development and change as the organization adapts to its environment and builds up customs and norms. </a:t>
            </a:r>
          </a:p>
          <a:p>
            <a:pPr eaLnBrk="1" hangingPunct="1">
              <a:spcBef>
                <a:spcPct val="0"/>
              </a:spcBef>
            </a:pPr>
            <a:endParaRPr lang="en-US" dirty="0">
              <a:ea typeface="ＭＳ Ｐゴシック" pitchFamily="34" charset="-128"/>
            </a:endParaRPr>
          </a:p>
        </p:txBody>
      </p:sp>
      <p:sp>
        <p:nvSpPr>
          <p:cNvPr id="72707"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615D9A74-ADA1-412B-828A-ECA313F3A9A1}" type="slidenum">
              <a:rPr lang="en-US">
                <a:ea typeface="ＭＳ Ｐゴシック" pitchFamily="-72" charset="-128"/>
                <a:cs typeface="ＭＳ Ｐゴシック" pitchFamily="-72" charset="-128"/>
              </a:rPr>
              <a:pPr fontAlgn="base">
                <a:spcBef>
                  <a:spcPct val="0"/>
                </a:spcBef>
                <a:spcAft>
                  <a:spcPct val="0"/>
                </a:spcAft>
                <a:defRPr/>
              </a:pPr>
              <a:t>21</a:t>
            </a:fld>
            <a:endParaRPr lang="en-US">
              <a:ea typeface="ＭＳ Ｐゴシック" pitchFamily="-72" charset="-128"/>
              <a:cs typeface="ＭＳ Ｐゴシック" pitchFamily="-72" charset="-128"/>
            </a:endParaRPr>
          </a:p>
        </p:txBody>
      </p:sp>
    </p:spTree>
    <p:extLst>
      <p:ext uri="{BB962C8B-B14F-4D97-AF65-F5344CB8AC3E}">
        <p14:creationId xmlns:p14="http://schemas.microsoft.com/office/powerpoint/2010/main" val="4210731084"/>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29" name="Slide Image Placeholder 1"/>
          <p:cNvSpPr>
            <a:spLocks noGrp="1" noRot="1" noChangeAspect="1"/>
          </p:cNvSpPr>
          <p:nvPr>
            <p:ph type="sldImg"/>
          </p:nvPr>
        </p:nvSpPr>
        <p:spPr bwMode="auto">
          <a:noFill/>
          <a:ln>
            <a:solidFill>
              <a:srgbClr val="000000"/>
            </a:solidFill>
            <a:miter lim="800000"/>
            <a:headEnd/>
            <a:tailEnd/>
          </a:ln>
        </p:spPr>
      </p:sp>
      <p:sp>
        <p:nvSpPr>
          <p:cNvPr id="73730"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dirty="0">
                <a:ea typeface="ＭＳ Ｐゴシック" pitchFamily="34" charset="-128"/>
              </a:rPr>
              <a:t>Proses </a:t>
            </a:r>
            <a:r>
              <a:rPr lang="en-US" dirty="0" err="1">
                <a:ea typeface="ＭＳ Ｐゴシック" pitchFamily="34" charset="-128"/>
              </a:rPr>
              <a:t>adalah</a:t>
            </a:r>
            <a:r>
              <a:rPr lang="en-US" dirty="0">
                <a:ea typeface="ＭＳ Ｐゴシック" pitchFamily="34" charset="-128"/>
              </a:rPr>
              <a:t> </a:t>
            </a:r>
            <a:r>
              <a:rPr lang="en-US" dirty="0" err="1">
                <a:ea typeface="ＭＳ Ｐゴシック" pitchFamily="34" charset="-128"/>
              </a:rPr>
              <a:t>tindakan</a:t>
            </a:r>
            <a:r>
              <a:rPr lang="en-US" dirty="0">
                <a:ea typeface="ＭＳ Ｐゴシック" pitchFamily="34" charset="-128"/>
              </a:rPr>
              <a:t> yang </a:t>
            </a:r>
            <a:r>
              <a:rPr lang="en-US" dirty="0" err="1">
                <a:ea typeface="ＭＳ Ｐゴシック" pitchFamily="34" charset="-128"/>
              </a:rPr>
              <a:t>melibatkan</a:t>
            </a:r>
            <a:r>
              <a:rPr lang="en-US" dirty="0">
                <a:ea typeface="ＭＳ Ｐゴシック" pitchFamily="34" charset="-128"/>
              </a:rPr>
              <a:t> </a:t>
            </a:r>
            <a:r>
              <a:rPr lang="en-US" dirty="0" err="1">
                <a:ea typeface="ＭＳ Ｐゴシック" pitchFamily="34" charset="-128"/>
              </a:rPr>
              <a:t>individu</a:t>
            </a:r>
            <a:r>
              <a:rPr lang="en-US" dirty="0">
                <a:ea typeface="ＭＳ Ｐゴシック" pitchFamily="34" charset="-128"/>
              </a:rPr>
              <a:t>, </a:t>
            </a:r>
            <a:r>
              <a:rPr lang="en-US" dirty="0" err="1">
                <a:ea typeface="ＭＳ Ｐゴシック" pitchFamily="34" charset="-128"/>
              </a:rPr>
              <a:t>kelompok</a:t>
            </a:r>
            <a:r>
              <a:rPr lang="en-US" dirty="0">
                <a:ea typeface="ＭＳ Ｐゴシック" pitchFamily="34" charset="-128"/>
              </a:rPr>
              <a:t>, </a:t>
            </a:r>
            <a:r>
              <a:rPr lang="en-US" dirty="0" err="1">
                <a:ea typeface="ＭＳ Ｐゴシック" pitchFamily="34" charset="-128"/>
              </a:rPr>
              <a:t>dan</a:t>
            </a:r>
            <a:r>
              <a:rPr lang="en-US" dirty="0">
                <a:ea typeface="ＭＳ Ｐゴシック" pitchFamily="34" charset="-128"/>
              </a:rPr>
              <a:t> </a:t>
            </a:r>
            <a:r>
              <a:rPr lang="en-US" dirty="0" err="1">
                <a:ea typeface="ＭＳ Ｐゴシック" pitchFamily="34" charset="-128"/>
              </a:rPr>
              <a:t>organisasi</a:t>
            </a:r>
            <a:r>
              <a:rPr lang="en-US" dirty="0">
                <a:ea typeface="ＭＳ Ｐゴシック" pitchFamily="34" charset="-128"/>
              </a:rPr>
              <a:t> </a:t>
            </a:r>
            <a:r>
              <a:rPr lang="en-US" dirty="0" err="1">
                <a:ea typeface="ＭＳ Ｐゴシック" pitchFamily="34" charset="-128"/>
              </a:rPr>
              <a:t>sebagai</a:t>
            </a:r>
            <a:r>
              <a:rPr lang="en-US" dirty="0">
                <a:ea typeface="ＭＳ Ｐゴシック" pitchFamily="34" charset="-128"/>
              </a:rPr>
              <a:t> </a:t>
            </a:r>
            <a:r>
              <a:rPr lang="en-US" dirty="0" err="1">
                <a:ea typeface="ＭＳ Ｐゴシック" pitchFamily="34" charset="-128"/>
              </a:rPr>
              <a:t>hasil</a:t>
            </a:r>
            <a:r>
              <a:rPr lang="en-US" dirty="0">
                <a:ea typeface="ＭＳ Ｐゴシック" pitchFamily="34" charset="-128"/>
              </a:rPr>
              <a:t> </a:t>
            </a:r>
            <a:r>
              <a:rPr lang="en-US" dirty="0" err="1">
                <a:ea typeface="ＭＳ Ｐゴシック" pitchFamily="34" charset="-128"/>
              </a:rPr>
              <a:t>dari</a:t>
            </a:r>
            <a:r>
              <a:rPr lang="en-US" dirty="0">
                <a:ea typeface="ＭＳ Ｐゴシック" pitchFamily="34" charset="-128"/>
              </a:rPr>
              <a:t> input, </a:t>
            </a:r>
            <a:r>
              <a:rPr lang="en-US" dirty="0" err="1">
                <a:ea typeface="ＭＳ Ｐゴシック" pitchFamily="34" charset="-128"/>
              </a:rPr>
              <a:t>dan</a:t>
            </a:r>
            <a:r>
              <a:rPr lang="en-US" dirty="0">
                <a:ea typeface="ＭＳ Ｐゴシック" pitchFamily="34" charset="-128"/>
              </a:rPr>
              <a:t> yang </a:t>
            </a:r>
            <a:r>
              <a:rPr lang="en-US" dirty="0" err="1">
                <a:ea typeface="ＭＳ Ｐゴシック" pitchFamily="34" charset="-128"/>
              </a:rPr>
              <a:t>mengarah</a:t>
            </a:r>
            <a:r>
              <a:rPr lang="en-US" dirty="0">
                <a:ea typeface="ＭＳ Ｐゴシック" pitchFamily="34" charset="-128"/>
              </a:rPr>
              <a:t> </a:t>
            </a:r>
            <a:r>
              <a:rPr lang="en-US" dirty="0" err="1">
                <a:ea typeface="ＭＳ Ｐゴシック" pitchFamily="34" charset="-128"/>
              </a:rPr>
              <a:t>pada</a:t>
            </a:r>
            <a:r>
              <a:rPr lang="en-US" dirty="0">
                <a:ea typeface="ＭＳ Ｐゴシック" pitchFamily="34" charset="-128"/>
              </a:rPr>
              <a:t> </a:t>
            </a:r>
            <a:r>
              <a:rPr lang="en-US" dirty="0" err="1">
                <a:ea typeface="ＭＳ Ｐゴシック" pitchFamily="34" charset="-128"/>
              </a:rPr>
              <a:t>hasil</a:t>
            </a:r>
            <a:r>
              <a:rPr lang="en-US" dirty="0">
                <a:ea typeface="ＭＳ Ｐゴシック" pitchFamily="34" charset="-128"/>
              </a:rPr>
              <a:t> </a:t>
            </a:r>
            <a:r>
              <a:rPr lang="en-US" dirty="0" err="1">
                <a:ea typeface="ＭＳ Ｐゴシック" pitchFamily="34" charset="-128"/>
              </a:rPr>
              <a:t>tertentu</a:t>
            </a:r>
            <a:r>
              <a:rPr lang="en-US" dirty="0">
                <a:ea typeface="ＭＳ Ｐゴシック" pitchFamily="34" charset="-128"/>
              </a:rPr>
              <a:t>.</a:t>
            </a:r>
          </a:p>
          <a:p>
            <a:pPr eaLnBrk="1" hangingPunct="1">
              <a:spcBef>
                <a:spcPct val="0"/>
              </a:spcBef>
            </a:pPr>
            <a:r>
              <a:rPr lang="en-US" dirty="0" err="1">
                <a:ea typeface="ＭＳ Ｐゴシック" pitchFamily="34" charset="-128"/>
              </a:rPr>
              <a:t>Pada</a:t>
            </a:r>
            <a:r>
              <a:rPr lang="en-US" dirty="0">
                <a:ea typeface="ＭＳ Ｐゴシック" pitchFamily="34" charset="-128"/>
              </a:rPr>
              <a:t> </a:t>
            </a:r>
            <a:r>
              <a:rPr lang="en-US" dirty="0" err="1">
                <a:ea typeface="ＭＳ Ｐゴシック" pitchFamily="34" charset="-128"/>
              </a:rPr>
              <a:t>tingkat</a:t>
            </a:r>
            <a:r>
              <a:rPr lang="en-US" dirty="0">
                <a:ea typeface="ＭＳ Ｐゴシック" pitchFamily="34" charset="-128"/>
              </a:rPr>
              <a:t> </a:t>
            </a:r>
            <a:r>
              <a:rPr lang="en-US" dirty="0" err="1">
                <a:ea typeface="ＭＳ Ｐゴシック" pitchFamily="34" charset="-128"/>
              </a:rPr>
              <a:t>individu</a:t>
            </a:r>
            <a:r>
              <a:rPr lang="en-US" dirty="0">
                <a:ea typeface="ＭＳ Ｐゴシック" pitchFamily="34" charset="-128"/>
              </a:rPr>
              <a:t>, proses </a:t>
            </a:r>
            <a:r>
              <a:rPr lang="en-US" dirty="0" err="1">
                <a:ea typeface="ＭＳ Ｐゴシック" pitchFamily="34" charset="-128"/>
              </a:rPr>
              <a:t>meliputi</a:t>
            </a:r>
            <a:r>
              <a:rPr lang="en-US" dirty="0">
                <a:ea typeface="ＭＳ Ｐゴシック" pitchFamily="34" charset="-128"/>
              </a:rPr>
              <a:t> </a:t>
            </a:r>
            <a:r>
              <a:rPr lang="en-US" dirty="0" err="1">
                <a:ea typeface="ＭＳ Ｐゴシック" pitchFamily="34" charset="-128"/>
              </a:rPr>
              <a:t>emosi</a:t>
            </a:r>
            <a:r>
              <a:rPr lang="en-US" dirty="0">
                <a:ea typeface="ＭＳ Ｐゴシック" pitchFamily="34" charset="-128"/>
              </a:rPr>
              <a:t> </a:t>
            </a:r>
            <a:r>
              <a:rPr lang="en-US" dirty="0" err="1">
                <a:ea typeface="ＭＳ Ｐゴシック" pitchFamily="34" charset="-128"/>
              </a:rPr>
              <a:t>dan</a:t>
            </a:r>
            <a:r>
              <a:rPr lang="en-US" dirty="0">
                <a:ea typeface="ＭＳ Ｐゴシック" pitchFamily="34" charset="-128"/>
              </a:rPr>
              <a:t> </a:t>
            </a:r>
            <a:r>
              <a:rPr lang="en-US" dirty="0" err="1">
                <a:ea typeface="ＭＳ Ｐゴシック" pitchFamily="34" charset="-128"/>
              </a:rPr>
              <a:t>suasana</a:t>
            </a:r>
            <a:r>
              <a:rPr lang="en-US" dirty="0">
                <a:ea typeface="ＭＳ Ｐゴシック" pitchFamily="34" charset="-128"/>
              </a:rPr>
              <a:t> </a:t>
            </a:r>
            <a:r>
              <a:rPr lang="en-US" dirty="0" err="1">
                <a:ea typeface="ＭＳ Ｐゴシック" pitchFamily="34" charset="-128"/>
              </a:rPr>
              <a:t>hati</a:t>
            </a:r>
            <a:r>
              <a:rPr lang="en-US" dirty="0">
                <a:ea typeface="ＭＳ Ｐゴシック" pitchFamily="34" charset="-128"/>
              </a:rPr>
              <a:t>, </a:t>
            </a:r>
            <a:r>
              <a:rPr lang="en-US" dirty="0" err="1">
                <a:ea typeface="ＭＳ Ｐゴシック" pitchFamily="34" charset="-128"/>
              </a:rPr>
              <a:t>motivasi</a:t>
            </a:r>
            <a:r>
              <a:rPr lang="en-US" dirty="0">
                <a:ea typeface="ＭＳ Ｐゴシック" pitchFamily="34" charset="-128"/>
              </a:rPr>
              <a:t>, </a:t>
            </a:r>
            <a:r>
              <a:rPr lang="en-US" dirty="0" err="1">
                <a:ea typeface="ＭＳ Ｐゴシック" pitchFamily="34" charset="-128"/>
              </a:rPr>
              <a:t>persepsi</a:t>
            </a:r>
            <a:r>
              <a:rPr lang="en-US" dirty="0">
                <a:ea typeface="ＭＳ Ｐゴシック" pitchFamily="34" charset="-128"/>
              </a:rPr>
              <a:t>, </a:t>
            </a:r>
            <a:r>
              <a:rPr lang="en-US" dirty="0" err="1">
                <a:ea typeface="ＭＳ Ｐゴシック" pitchFamily="34" charset="-128"/>
              </a:rPr>
              <a:t>dan</a:t>
            </a:r>
            <a:r>
              <a:rPr lang="en-US" dirty="0">
                <a:ea typeface="ＭＳ Ｐゴシック" pitchFamily="34" charset="-128"/>
              </a:rPr>
              <a:t> </a:t>
            </a:r>
            <a:r>
              <a:rPr lang="en-US" dirty="0" err="1">
                <a:ea typeface="ＭＳ Ｐゴシック" pitchFamily="34" charset="-128"/>
              </a:rPr>
              <a:t>pengambilan</a:t>
            </a:r>
            <a:r>
              <a:rPr lang="en-US" dirty="0">
                <a:ea typeface="ＭＳ Ｐゴシック" pitchFamily="34" charset="-128"/>
              </a:rPr>
              <a:t> </a:t>
            </a:r>
            <a:r>
              <a:rPr lang="en-US" dirty="0" err="1">
                <a:ea typeface="ＭＳ Ｐゴシック" pitchFamily="34" charset="-128"/>
              </a:rPr>
              <a:t>keputusan</a:t>
            </a:r>
            <a:r>
              <a:rPr lang="en-US" dirty="0">
                <a:ea typeface="ＭＳ Ｐゴシック" pitchFamily="34" charset="-128"/>
              </a:rPr>
              <a:t>.</a:t>
            </a:r>
          </a:p>
          <a:p>
            <a:pPr eaLnBrk="1" hangingPunct="1">
              <a:spcBef>
                <a:spcPct val="0"/>
              </a:spcBef>
            </a:pPr>
            <a:r>
              <a:rPr lang="en-US" dirty="0">
                <a:ea typeface="ＭＳ Ｐゴシック" pitchFamily="34" charset="-128"/>
              </a:rPr>
              <a:t>Di </a:t>
            </a:r>
            <a:r>
              <a:rPr lang="en-US" dirty="0" err="1">
                <a:ea typeface="ＭＳ Ｐゴシック" pitchFamily="34" charset="-128"/>
              </a:rPr>
              <a:t>tingkat</a:t>
            </a:r>
            <a:r>
              <a:rPr lang="en-US" dirty="0">
                <a:ea typeface="ＭＳ Ｐゴシック" pitchFamily="34" charset="-128"/>
              </a:rPr>
              <a:t> </a:t>
            </a:r>
            <a:r>
              <a:rPr lang="en-US" dirty="0" err="1">
                <a:ea typeface="ＭＳ Ｐゴシック" pitchFamily="34" charset="-128"/>
              </a:rPr>
              <a:t>kelompok</a:t>
            </a:r>
            <a:r>
              <a:rPr lang="en-US" dirty="0">
                <a:ea typeface="ＭＳ Ｐゴシック" pitchFamily="34" charset="-128"/>
              </a:rPr>
              <a:t>, </a:t>
            </a:r>
            <a:r>
              <a:rPr lang="en-US" dirty="0" err="1">
                <a:ea typeface="ＭＳ Ｐゴシック" pitchFamily="34" charset="-128"/>
              </a:rPr>
              <a:t>mereka</a:t>
            </a:r>
            <a:r>
              <a:rPr lang="en-US" dirty="0">
                <a:ea typeface="ＭＳ Ｐゴシック" pitchFamily="34" charset="-128"/>
              </a:rPr>
              <a:t> </a:t>
            </a:r>
            <a:r>
              <a:rPr lang="en-US" dirty="0" err="1">
                <a:ea typeface="ＭＳ Ｐゴシック" pitchFamily="34" charset="-128"/>
              </a:rPr>
              <a:t>termasuk</a:t>
            </a:r>
            <a:r>
              <a:rPr lang="en-US" dirty="0">
                <a:ea typeface="ＭＳ Ｐゴシック" pitchFamily="34" charset="-128"/>
              </a:rPr>
              <a:t> </a:t>
            </a:r>
            <a:r>
              <a:rPr lang="en-US" dirty="0" err="1">
                <a:ea typeface="ＭＳ Ｐゴシック" pitchFamily="34" charset="-128"/>
              </a:rPr>
              <a:t>komunikasi</a:t>
            </a:r>
            <a:r>
              <a:rPr lang="en-US" dirty="0">
                <a:ea typeface="ＭＳ Ｐゴシック" pitchFamily="34" charset="-128"/>
              </a:rPr>
              <a:t>, </a:t>
            </a:r>
            <a:r>
              <a:rPr lang="en-US" dirty="0" err="1">
                <a:ea typeface="ＭＳ Ｐゴシック" pitchFamily="34" charset="-128"/>
              </a:rPr>
              <a:t>kepemimpinan</a:t>
            </a:r>
            <a:r>
              <a:rPr lang="en-US" dirty="0">
                <a:ea typeface="ＭＳ Ｐゴシック" pitchFamily="34" charset="-128"/>
              </a:rPr>
              <a:t>, </a:t>
            </a:r>
            <a:r>
              <a:rPr lang="en-US" dirty="0" err="1">
                <a:ea typeface="ＭＳ Ｐゴシック" pitchFamily="34" charset="-128"/>
              </a:rPr>
              <a:t>kekuasaan</a:t>
            </a:r>
            <a:r>
              <a:rPr lang="en-US" dirty="0">
                <a:ea typeface="ＭＳ Ｐゴシック" pitchFamily="34" charset="-128"/>
              </a:rPr>
              <a:t> </a:t>
            </a:r>
            <a:r>
              <a:rPr lang="en-US" dirty="0" err="1">
                <a:ea typeface="ＭＳ Ｐゴシック" pitchFamily="34" charset="-128"/>
              </a:rPr>
              <a:t>dan</a:t>
            </a:r>
            <a:r>
              <a:rPr lang="en-US" dirty="0">
                <a:ea typeface="ＭＳ Ｐゴシック" pitchFamily="34" charset="-128"/>
              </a:rPr>
              <a:t> </a:t>
            </a:r>
            <a:r>
              <a:rPr lang="en-US" dirty="0" err="1">
                <a:ea typeface="ＭＳ Ｐゴシック" pitchFamily="34" charset="-128"/>
              </a:rPr>
              <a:t>politik</a:t>
            </a:r>
            <a:r>
              <a:rPr lang="en-US" dirty="0">
                <a:ea typeface="ＭＳ Ｐゴシック" pitchFamily="34" charset="-128"/>
              </a:rPr>
              <a:t>, </a:t>
            </a:r>
            <a:r>
              <a:rPr lang="en-US" dirty="0" err="1">
                <a:ea typeface="ＭＳ Ｐゴシック" pitchFamily="34" charset="-128"/>
              </a:rPr>
              <a:t>dan</a:t>
            </a:r>
            <a:r>
              <a:rPr lang="en-US" dirty="0">
                <a:ea typeface="ＭＳ Ｐゴシック" pitchFamily="34" charset="-128"/>
              </a:rPr>
              <a:t> </a:t>
            </a:r>
            <a:r>
              <a:rPr lang="en-US" dirty="0" err="1">
                <a:ea typeface="ＭＳ Ｐゴシック" pitchFamily="34" charset="-128"/>
              </a:rPr>
              <a:t>konflik</a:t>
            </a:r>
            <a:r>
              <a:rPr lang="en-US" dirty="0">
                <a:ea typeface="ＭＳ Ｐゴシック" pitchFamily="34" charset="-128"/>
              </a:rPr>
              <a:t> </a:t>
            </a:r>
            <a:r>
              <a:rPr lang="en-US" dirty="0" err="1">
                <a:ea typeface="ＭＳ Ｐゴシック" pitchFamily="34" charset="-128"/>
              </a:rPr>
              <a:t>dan</a:t>
            </a:r>
            <a:r>
              <a:rPr lang="en-US" dirty="0">
                <a:ea typeface="ＭＳ Ｐゴシック" pitchFamily="34" charset="-128"/>
              </a:rPr>
              <a:t> </a:t>
            </a:r>
            <a:r>
              <a:rPr lang="en-US" dirty="0" err="1">
                <a:ea typeface="ＭＳ Ｐゴシック" pitchFamily="34" charset="-128"/>
              </a:rPr>
              <a:t>negosiasi</a:t>
            </a:r>
            <a:r>
              <a:rPr lang="en-US" dirty="0">
                <a:ea typeface="ＭＳ Ｐゴシック" pitchFamily="34" charset="-128"/>
              </a:rPr>
              <a:t>.</a:t>
            </a:r>
          </a:p>
          <a:p>
            <a:pPr eaLnBrk="1" hangingPunct="1">
              <a:spcBef>
                <a:spcPct val="0"/>
              </a:spcBef>
            </a:pPr>
            <a:r>
              <a:rPr lang="en-US" dirty="0" err="1">
                <a:ea typeface="ＭＳ Ｐゴシック" pitchFamily="34" charset="-128"/>
              </a:rPr>
              <a:t>Akhirnya</a:t>
            </a:r>
            <a:r>
              <a:rPr lang="en-US" dirty="0">
                <a:ea typeface="ＭＳ Ｐゴシック" pitchFamily="34" charset="-128"/>
              </a:rPr>
              <a:t>, di </a:t>
            </a:r>
            <a:r>
              <a:rPr lang="en-US" dirty="0" err="1">
                <a:ea typeface="ＭＳ Ｐゴシック" pitchFamily="34" charset="-128"/>
              </a:rPr>
              <a:t>tingkat</a:t>
            </a:r>
            <a:r>
              <a:rPr lang="en-US" dirty="0">
                <a:ea typeface="ＭＳ Ｐゴシック" pitchFamily="34" charset="-128"/>
              </a:rPr>
              <a:t> </a:t>
            </a:r>
            <a:r>
              <a:rPr lang="en-US" dirty="0" err="1">
                <a:ea typeface="ＭＳ Ｐゴシック" pitchFamily="34" charset="-128"/>
              </a:rPr>
              <a:t>organisasi</a:t>
            </a:r>
            <a:r>
              <a:rPr lang="en-US" dirty="0">
                <a:ea typeface="ＭＳ Ｐゴシック" pitchFamily="34" charset="-128"/>
              </a:rPr>
              <a:t>, proses </a:t>
            </a:r>
            <a:r>
              <a:rPr lang="en-US" dirty="0" err="1">
                <a:ea typeface="ＭＳ Ｐゴシック" pitchFamily="34" charset="-128"/>
              </a:rPr>
              <a:t>meliputi</a:t>
            </a:r>
            <a:r>
              <a:rPr lang="en-US" dirty="0">
                <a:ea typeface="ＭＳ Ｐゴシック" pitchFamily="34" charset="-128"/>
              </a:rPr>
              <a:t> </a:t>
            </a:r>
            <a:r>
              <a:rPr lang="en-US" dirty="0" err="1">
                <a:ea typeface="ＭＳ Ｐゴシック" pitchFamily="34" charset="-128"/>
              </a:rPr>
              <a:t>manajemen</a:t>
            </a:r>
            <a:r>
              <a:rPr lang="en-US" dirty="0">
                <a:ea typeface="ＭＳ Ｐゴシック" pitchFamily="34" charset="-128"/>
              </a:rPr>
              <a:t> </a:t>
            </a:r>
            <a:r>
              <a:rPr lang="en-US" dirty="0" err="1">
                <a:ea typeface="ＭＳ Ｐゴシック" pitchFamily="34" charset="-128"/>
              </a:rPr>
              <a:t>sumber</a:t>
            </a:r>
            <a:r>
              <a:rPr lang="en-US" dirty="0">
                <a:ea typeface="ＭＳ Ｐゴシック" pitchFamily="34" charset="-128"/>
              </a:rPr>
              <a:t> </a:t>
            </a:r>
            <a:r>
              <a:rPr lang="en-US" dirty="0" err="1">
                <a:ea typeface="ＭＳ Ｐゴシック" pitchFamily="34" charset="-128"/>
              </a:rPr>
              <a:t>daya</a:t>
            </a:r>
            <a:r>
              <a:rPr lang="en-US" dirty="0">
                <a:ea typeface="ＭＳ Ｐゴシック" pitchFamily="34" charset="-128"/>
              </a:rPr>
              <a:t> </a:t>
            </a:r>
            <a:r>
              <a:rPr lang="en-US" dirty="0" err="1">
                <a:ea typeface="ＭＳ Ｐゴシック" pitchFamily="34" charset="-128"/>
              </a:rPr>
              <a:t>manusia</a:t>
            </a:r>
            <a:r>
              <a:rPr lang="en-US" dirty="0">
                <a:ea typeface="ＭＳ Ｐゴシック" pitchFamily="34" charset="-128"/>
              </a:rPr>
              <a:t> </a:t>
            </a:r>
            <a:r>
              <a:rPr lang="en-US" dirty="0" err="1">
                <a:ea typeface="ＭＳ Ｐゴシック" pitchFamily="34" charset="-128"/>
              </a:rPr>
              <a:t>dan</a:t>
            </a:r>
            <a:r>
              <a:rPr lang="en-US" dirty="0">
                <a:ea typeface="ＭＳ Ｐゴシック" pitchFamily="34" charset="-128"/>
              </a:rPr>
              <a:t> </a:t>
            </a:r>
            <a:r>
              <a:rPr lang="en-US" dirty="0" err="1">
                <a:ea typeface="ＭＳ Ｐゴシック" pitchFamily="34" charset="-128"/>
              </a:rPr>
              <a:t>praktik</a:t>
            </a:r>
            <a:r>
              <a:rPr lang="en-US" dirty="0">
                <a:ea typeface="ＭＳ Ｐゴシック" pitchFamily="34" charset="-128"/>
              </a:rPr>
              <a:t> </a:t>
            </a:r>
            <a:r>
              <a:rPr lang="en-US" dirty="0" err="1">
                <a:ea typeface="ＭＳ Ｐゴシック" pitchFamily="34" charset="-128"/>
              </a:rPr>
              <a:t>perubahan</a:t>
            </a:r>
            <a:r>
              <a:rPr lang="en-US" dirty="0">
                <a:ea typeface="ＭＳ Ｐゴシック" pitchFamily="34" charset="-128"/>
              </a:rPr>
              <a:t>.</a:t>
            </a:r>
          </a:p>
        </p:txBody>
      </p:sp>
      <p:sp>
        <p:nvSpPr>
          <p:cNvPr id="72707"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615D9A74-ADA1-412B-828A-ECA313F3A9A1}" type="slidenum">
              <a:rPr lang="en-US">
                <a:ea typeface="ＭＳ Ｐゴシック" pitchFamily="-72" charset="-128"/>
                <a:cs typeface="ＭＳ Ｐゴシック" pitchFamily="-72" charset="-128"/>
              </a:rPr>
              <a:pPr fontAlgn="base">
                <a:spcBef>
                  <a:spcPct val="0"/>
                </a:spcBef>
                <a:spcAft>
                  <a:spcPct val="0"/>
                </a:spcAft>
                <a:defRPr/>
              </a:pPr>
              <a:t>22</a:t>
            </a:fld>
            <a:endParaRPr lang="en-US">
              <a:ea typeface="ＭＳ Ｐゴシック" pitchFamily="-72" charset="-128"/>
              <a:cs typeface="ＭＳ Ｐゴシック" pitchFamily="-72" charset="-128"/>
            </a:endParaRPr>
          </a:p>
        </p:txBody>
      </p:sp>
    </p:spTree>
    <p:extLst>
      <p:ext uri="{BB962C8B-B14F-4D97-AF65-F5344CB8AC3E}">
        <p14:creationId xmlns:p14="http://schemas.microsoft.com/office/powerpoint/2010/main" val="80426216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interpersonal skill </a:t>
            </a:r>
            <a:r>
              <a:rPr lang="en-US" b="1" dirty="0" err="1"/>
              <a:t>adalah</a:t>
            </a:r>
            <a:r>
              <a:rPr lang="en-US" b="1" dirty="0"/>
              <a:t> salah </a:t>
            </a:r>
            <a:r>
              <a:rPr lang="en-US" b="1" dirty="0" err="1"/>
              <a:t>satu</a:t>
            </a:r>
            <a:r>
              <a:rPr lang="en-US" b="1" dirty="0"/>
              <a:t> </a:t>
            </a:r>
            <a:r>
              <a:rPr lang="en-US" b="1" dirty="0" err="1"/>
              <a:t>faktor</a:t>
            </a:r>
            <a:r>
              <a:rPr lang="en-US" b="1" dirty="0"/>
              <a:t> </a:t>
            </a:r>
            <a:r>
              <a:rPr lang="en-US" b="1" dirty="0" err="1"/>
              <a:t>penting</a:t>
            </a:r>
            <a:r>
              <a:rPr lang="en-US" b="1" dirty="0"/>
              <a:t> </a:t>
            </a:r>
            <a:r>
              <a:rPr lang="en-US" b="1" dirty="0" err="1"/>
              <a:t>bagi</a:t>
            </a:r>
            <a:r>
              <a:rPr lang="en-US" b="1" dirty="0"/>
              <a:t> </a:t>
            </a:r>
            <a:r>
              <a:rPr lang="en-US" b="1" dirty="0" err="1"/>
              <a:t>keberhasilan</a:t>
            </a:r>
            <a:r>
              <a:rPr lang="en-US" b="1" dirty="0"/>
              <a:t> </a:t>
            </a:r>
            <a:r>
              <a:rPr lang="en-US" b="1" dirty="0" err="1"/>
              <a:t>seseorang</a:t>
            </a:r>
            <a:r>
              <a:rPr lang="en-US" b="1" dirty="0"/>
              <a:t> </a:t>
            </a:r>
            <a:r>
              <a:rPr lang="en-US" b="1" dirty="0" err="1"/>
              <a:t>dalam</a:t>
            </a:r>
            <a:r>
              <a:rPr lang="en-US" b="1" dirty="0"/>
              <a:t> </a:t>
            </a:r>
            <a:r>
              <a:rPr lang="en-US" b="1" dirty="0" err="1"/>
              <a:t>meniti</a:t>
            </a:r>
            <a:r>
              <a:rPr lang="en-US" b="1" dirty="0"/>
              <a:t> </a:t>
            </a:r>
            <a:r>
              <a:rPr lang="en-US" b="1" dirty="0" err="1"/>
              <a:t>kehidupannya</a:t>
            </a:r>
            <a:r>
              <a:rPr lang="en-US" dirty="0"/>
              <a:t>.</a:t>
            </a:r>
          </a:p>
        </p:txBody>
      </p:sp>
      <p:sp>
        <p:nvSpPr>
          <p:cNvPr id="4" name="Slide Number Placeholder 3"/>
          <p:cNvSpPr>
            <a:spLocks noGrp="1"/>
          </p:cNvSpPr>
          <p:nvPr>
            <p:ph type="sldNum" sz="quarter" idx="5"/>
          </p:nvPr>
        </p:nvSpPr>
        <p:spPr/>
        <p:txBody>
          <a:bodyPr/>
          <a:lstStyle/>
          <a:p>
            <a:pPr>
              <a:defRPr/>
            </a:pPr>
            <a:fld id="{3C435B52-A875-4DC0-A676-66EE8AC94F40}" type="slidenum">
              <a:rPr lang="en-US" smtClean="0"/>
              <a:pPr>
                <a:defRPr/>
              </a:pPr>
              <a:t>2</a:t>
            </a:fld>
            <a:endParaRPr lang="en-US" dirty="0"/>
          </a:p>
        </p:txBody>
      </p:sp>
    </p:spTree>
    <p:extLst>
      <p:ext uri="{BB962C8B-B14F-4D97-AF65-F5344CB8AC3E}">
        <p14:creationId xmlns:p14="http://schemas.microsoft.com/office/powerpoint/2010/main" val="708492623"/>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29" name="Slide Image Placeholder 1"/>
          <p:cNvSpPr>
            <a:spLocks noGrp="1" noRot="1" noChangeAspect="1"/>
          </p:cNvSpPr>
          <p:nvPr>
            <p:ph type="sldImg"/>
          </p:nvPr>
        </p:nvSpPr>
        <p:spPr bwMode="auto">
          <a:noFill/>
          <a:ln>
            <a:solidFill>
              <a:srgbClr val="000000"/>
            </a:solidFill>
            <a:miter lim="800000"/>
            <a:headEnd/>
            <a:tailEnd/>
          </a:ln>
        </p:spPr>
      </p:sp>
      <p:sp>
        <p:nvSpPr>
          <p:cNvPr id="73730"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dirty="0">
                <a:ea typeface="ＭＳ Ｐゴシック" pitchFamily="34" charset="-128"/>
              </a:rPr>
              <a:t>Para </a:t>
            </a:r>
            <a:r>
              <a:rPr lang="en-US" dirty="0" err="1">
                <a:ea typeface="ＭＳ Ｐゴシック" pitchFamily="34" charset="-128"/>
              </a:rPr>
              <a:t>sarjana</a:t>
            </a:r>
            <a:r>
              <a:rPr lang="en-US" dirty="0">
                <a:ea typeface="ＭＳ Ｐゴシック" pitchFamily="34" charset="-128"/>
              </a:rPr>
              <a:t> </a:t>
            </a:r>
            <a:r>
              <a:rPr lang="en-US" dirty="0" err="1">
                <a:ea typeface="ＭＳ Ｐゴシック" pitchFamily="34" charset="-128"/>
              </a:rPr>
              <a:t>telah</a:t>
            </a:r>
            <a:r>
              <a:rPr lang="en-US" dirty="0">
                <a:ea typeface="ＭＳ Ｐゴシック" pitchFamily="34" charset="-128"/>
              </a:rPr>
              <a:t> </a:t>
            </a:r>
            <a:r>
              <a:rPr lang="en-US" dirty="0" err="1">
                <a:ea typeface="ＭＳ Ｐゴシック" pitchFamily="34" charset="-128"/>
              </a:rPr>
              <a:t>menekankan</a:t>
            </a:r>
            <a:r>
              <a:rPr lang="en-US" dirty="0">
                <a:ea typeface="ＭＳ Ｐゴシック" pitchFamily="34" charset="-128"/>
              </a:rPr>
              <a:t> </a:t>
            </a:r>
            <a:r>
              <a:rPr lang="en-US" dirty="0" err="1">
                <a:ea typeface="ＭＳ Ｐゴシック" pitchFamily="34" charset="-128"/>
              </a:rPr>
              <a:t>hasil</a:t>
            </a:r>
            <a:r>
              <a:rPr lang="en-US" dirty="0">
                <a:ea typeface="ＭＳ Ｐゴシック" pitchFamily="34" charset="-128"/>
              </a:rPr>
              <a:t> </a:t>
            </a:r>
            <a:r>
              <a:rPr lang="en-US" dirty="0" err="1">
                <a:ea typeface="ＭＳ Ｐゴシック" pitchFamily="34" charset="-128"/>
              </a:rPr>
              <a:t>tingkat</a:t>
            </a:r>
            <a:r>
              <a:rPr lang="en-US" dirty="0">
                <a:ea typeface="ＭＳ Ｐゴシック" pitchFamily="34" charset="-128"/>
              </a:rPr>
              <a:t> </a:t>
            </a:r>
            <a:r>
              <a:rPr lang="en-US" dirty="0" err="1">
                <a:ea typeface="ＭＳ Ｐゴシック" pitchFamily="34" charset="-128"/>
              </a:rPr>
              <a:t>individu</a:t>
            </a:r>
            <a:r>
              <a:rPr lang="en-US" dirty="0">
                <a:ea typeface="ＭＳ Ｐゴシック" pitchFamily="34" charset="-128"/>
              </a:rPr>
              <a:t> </a:t>
            </a:r>
            <a:r>
              <a:rPr lang="en-US" dirty="0" err="1">
                <a:ea typeface="ＭＳ Ｐゴシック" pitchFamily="34" charset="-128"/>
              </a:rPr>
              <a:t>seperti</a:t>
            </a:r>
            <a:r>
              <a:rPr lang="en-US" dirty="0">
                <a:ea typeface="ＭＳ Ｐゴシック" pitchFamily="34" charset="-128"/>
              </a:rPr>
              <a:t> </a:t>
            </a:r>
            <a:r>
              <a:rPr lang="en-US" dirty="0" err="1">
                <a:ea typeface="ＭＳ Ｐゴシック" pitchFamily="34" charset="-128"/>
              </a:rPr>
              <a:t>sikap</a:t>
            </a:r>
            <a:r>
              <a:rPr lang="en-US" dirty="0">
                <a:ea typeface="ＭＳ Ｐゴシック" pitchFamily="34" charset="-128"/>
              </a:rPr>
              <a:t> </a:t>
            </a:r>
            <a:r>
              <a:rPr lang="en-US" dirty="0" err="1">
                <a:ea typeface="ＭＳ Ｐゴシック" pitchFamily="34" charset="-128"/>
              </a:rPr>
              <a:t>dan</a:t>
            </a:r>
            <a:r>
              <a:rPr lang="en-US" dirty="0">
                <a:ea typeface="ＭＳ Ｐゴシック" pitchFamily="34" charset="-128"/>
              </a:rPr>
              <a:t> </a:t>
            </a:r>
            <a:r>
              <a:rPr lang="en-US" dirty="0" err="1">
                <a:ea typeface="ＭＳ Ｐゴシック" pitchFamily="34" charset="-128"/>
              </a:rPr>
              <a:t>kepuasan</a:t>
            </a:r>
            <a:r>
              <a:rPr lang="en-US" dirty="0">
                <a:ea typeface="ＭＳ Ｐゴシック" pitchFamily="34" charset="-128"/>
              </a:rPr>
              <a:t>, </a:t>
            </a:r>
            <a:r>
              <a:rPr lang="en-US" dirty="0" err="1">
                <a:ea typeface="ＭＳ Ｐゴシック" pitchFamily="34" charset="-128"/>
              </a:rPr>
              <a:t>kinerja</a:t>
            </a:r>
            <a:r>
              <a:rPr lang="en-US" dirty="0">
                <a:ea typeface="ＭＳ Ｐゴシック" pitchFamily="34" charset="-128"/>
              </a:rPr>
              <a:t> </a:t>
            </a:r>
            <a:r>
              <a:rPr lang="en-US" dirty="0" err="1">
                <a:ea typeface="ＭＳ Ｐゴシック" pitchFamily="34" charset="-128"/>
              </a:rPr>
              <a:t>tugas</a:t>
            </a:r>
            <a:r>
              <a:rPr lang="en-US" dirty="0">
                <a:ea typeface="ＭＳ Ｐゴシック" pitchFamily="34" charset="-128"/>
              </a:rPr>
              <a:t>, </a:t>
            </a:r>
            <a:r>
              <a:rPr lang="en-US" dirty="0" err="1">
                <a:ea typeface="ＭＳ Ｐゴシック" pitchFamily="34" charset="-128"/>
              </a:rPr>
              <a:t>perilaku</a:t>
            </a:r>
            <a:r>
              <a:rPr lang="en-US" dirty="0">
                <a:ea typeface="ＭＳ Ｐゴシック" pitchFamily="34" charset="-128"/>
              </a:rPr>
              <a:t> </a:t>
            </a:r>
            <a:r>
              <a:rPr lang="en-US" dirty="0" err="1">
                <a:ea typeface="ＭＳ Ｐゴシック" pitchFamily="34" charset="-128"/>
              </a:rPr>
              <a:t>kewarganegaraan</a:t>
            </a:r>
            <a:r>
              <a:rPr lang="en-US" dirty="0">
                <a:ea typeface="ＭＳ Ｐゴシック" pitchFamily="34" charset="-128"/>
              </a:rPr>
              <a:t>, </a:t>
            </a:r>
            <a:r>
              <a:rPr lang="en-US" dirty="0" err="1">
                <a:ea typeface="ＭＳ Ｐゴシック" pitchFamily="34" charset="-128"/>
              </a:rPr>
              <a:t>dan</a:t>
            </a:r>
            <a:r>
              <a:rPr lang="en-US" dirty="0">
                <a:ea typeface="ＭＳ Ｐゴシック" pitchFamily="34" charset="-128"/>
              </a:rPr>
              <a:t> </a:t>
            </a:r>
            <a:r>
              <a:rPr lang="en-US" dirty="0" err="1">
                <a:ea typeface="ＭＳ Ｐゴシック" pitchFamily="34" charset="-128"/>
              </a:rPr>
              <a:t>perilaku</a:t>
            </a:r>
            <a:r>
              <a:rPr lang="en-US" dirty="0">
                <a:ea typeface="ＭＳ Ｐゴシック" pitchFamily="34" charset="-128"/>
              </a:rPr>
              <a:t> </a:t>
            </a:r>
            <a:r>
              <a:rPr lang="en-US" dirty="0" err="1">
                <a:ea typeface="ＭＳ Ｐゴシック" pitchFamily="34" charset="-128"/>
              </a:rPr>
              <a:t>penarikan</a:t>
            </a:r>
            <a:r>
              <a:rPr lang="en-US" dirty="0">
                <a:ea typeface="ＭＳ Ｐゴシック" pitchFamily="34" charset="-128"/>
              </a:rPr>
              <a:t>.</a:t>
            </a:r>
          </a:p>
          <a:p>
            <a:pPr eaLnBrk="1" hangingPunct="1">
              <a:spcBef>
                <a:spcPct val="0"/>
              </a:spcBef>
            </a:pPr>
            <a:r>
              <a:rPr lang="en-US" dirty="0" err="1">
                <a:ea typeface="ＭＳ Ｐゴシック" pitchFamily="34" charset="-128"/>
              </a:rPr>
              <a:t>Pada</a:t>
            </a:r>
            <a:r>
              <a:rPr lang="en-US" dirty="0">
                <a:ea typeface="ＭＳ Ｐゴシック" pitchFamily="34" charset="-128"/>
              </a:rPr>
              <a:t> </a:t>
            </a:r>
            <a:r>
              <a:rPr lang="en-US" dirty="0" err="1">
                <a:ea typeface="ＭＳ Ｐゴシック" pitchFamily="34" charset="-128"/>
              </a:rPr>
              <a:t>tingkat</a:t>
            </a:r>
            <a:r>
              <a:rPr lang="en-US" dirty="0">
                <a:ea typeface="ＭＳ Ｐゴシック" pitchFamily="34" charset="-128"/>
              </a:rPr>
              <a:t> </a:t>
            </a:r>
            <a:r>
              <a:rPr lang="en-US" dirty="0" err="1">
                <a:ea typeface="ＭＳ Ｐゴシック" pitchFamily="34" charset="-128"/>
              </a:rPr>
              <a:t>kelompok</a:t>
            </a:r>
            <a:r>
              <a:rPr lang="en-US" dirty="0">
                <a:ea typeface="ＭＳ Ｐゴシック" pitchFamily="34" charset="-128"/>
              </a:rPr>
              <a:t>, </a:t>
            </a:r>
            <a:r>
              <a:rPr lang="en-US" dirty="0" err="1">
                <a:ea typeface="ＭＳ Ｐゴシック" pitchFamily="34" charset="-128"/>
              </a:rPr>
              <a:t>kohesi</a:t>
            </a:r>
            <a:r>
              <a:rPr lang="en-US" dirty="0">
                <a:ea typeface="ＭＳ Ｐゴシック" pitchFamily="34" charset="-128"/>
              </a:rPr>
              <a:t> </a:t>
            </a:r>
            <a:r>
              <a:rPr lang="en-US" dirty="0" err="1">
                <a:ea typeface="ＭＳ Ｐゴシック" pitchFamily="34" charset="-128"/>
              </a:rPr>
              <a:t>dan</a:t>
            </a:r>
            <a:r>
              <a:rPr lang="en-US" dirty="0">
                <a:ea typeface="ＭＳ Ｐゴシック" pitchFamily="34" charset="-128"/>
              </a:rPr>
              <a:t> </a:t>
            </a:r>
            <a:r>
              <a:rPr lang="en-US" dirty="0" err="1">
                <a:ea typeface="ＭＳ Ｐゴシック" pitchFamily="34" charset="-128"/>
              </a:rPr>
              <a:t>fungsi</a:t>
            </a:r>
            <a:r>
              <a:rPr lang="en-US" dirty="0">
                <a:ea typeface="ＭＳ Ｐゴシック" pitchFamily="34" charset="-128"/>
              </a:rPr>
              <a:t> </a:t>
            </a:r>
            <a:r>
              <a:rPr lang="en-US" dirty="0" err="1">
                <a:ea typeface="ＭＳ Ｐゴシック" pitchFamily="34" charset="-128"/>
              </a:rPr>
              <a:t>adalah</a:t>
            </a:r>
            <a:r>
              <a:rPr lang="en-US" dirty="0">
                <a:ea typeface="ＭＳ Ｐゴシック" pitchFamily="34" charset="-128"/>
              </a:rPr>
              <a:t> </a:t>
            </a:r>
            <a:r>
              <a:rPr lang="en-US" dirty="0" err="1">
                <a:ea typeface="ＭＳ Ｐゴシック" pitchFamily="34" charset="-128"/>
              </a:rPr>
              <a:t>variabel</a:t>
            </a:r>
            <a:r>
              <a:rPr lang="en-US" dirty="0">
                <a:ea typeface="ＭＳ Ｐゴシック" pitchFamily="34" charset="-128"/>
              </a:rPr>
              <a:t> </a:t>
            </a:r>
            <a:r>
              <a:rPr lang="en-US" dirty="0" err="1">
                <a:ea typeface="ＭＳ Ｐゴシック" pitchFamily="34" charset="-128"/>
              </a:rPr>
              <a:t>dependen</a:t>
            </a:r>
            <a:r>
              <a:rPr lang="en-US" dirty="0">
                <a:ea typeface="ＭＳ Ｐゴシック" pitchFamily="34" charset="-128"/>
              </a:rPr>
              <a:t>.</a:t>
            </a:r>
          </a:p>
          <a:p>
            <a:pPr eaLnBrk="1" hangingPunct="1">
              <a:spcBef>
                <a:spcPct val="0"/>
              </a:spcBef>
            </a:pPr>
            <a:r>
              <a:rPr lang="en-US" dirty="0" err="1">
                <a:ea typeface="ＭＳ Ｐゴシック" pitchFamily="34" charset="-128"/>
              </a:rPr>
              <a:t>Akhirnya</a:t>
            </a:r>
            <a:r>
              <a:rPr lang="en-US" dirty="0">
                <a:ea typeface="ＭＳ Ｐゴシック" pitchFamily="34" charset="-128"/>
              </a:rPr>
              <a:t>, </a:t>
            </a:r>
            <a:r>
              <a:rPr lang="en-US" dirty="0" err="1">
                <a:ea typeface="ＭＳ Ｐゴシック" pitchFamily="34" charset="-128"/>
              </a:rPr>
              <a:t>pada</a:t>
            </a:r>
            <a:r>
              <a:rPr lang="en-US" dirty="0">
                <a:ea typeface="ＭＳ Ｐゴシック" pitchFamily="34" charset="-128"/>
              </a:rPr>
              <a:t> level </a:t>
            </a:r>
            <a:r>
              <a:rPr lang="en-US" dirty="0" err="1">
                <a:ea typeface="ＭＳ Ｐゴシック" pitchFamily="34" charset="-128"/>
              </a:rPr>
              <a:t>organisasi</a:t>
            </a:r>
            <a:r>
              <a:rPr lang="en-US" dirty="0">
                <a:ea typeface="ＭＳ Ｐゴシック" pitchFamily="34" charset="-128"/>
              </a:rPr>
              <a:t>, </a:t>
            </a:r>
            <a:r>
              <a:rPr lang="en-US" dirty="0" err="1">
                <a:ea typeface="ＭＳ Ｐゴシック" pitchFamily="34" charset="-128"/>
              </a:rPr>
              <a:t>kita</a:t>
            </a:r>
            <a:r>
              <a:rPr lang="en-US" dirty="0">
                <a:ea typeface="ＭＳ Ｐゴシック" pitchFamily="34" charset="-128"/>
              </a:rPr>
              <a:t> </a:t>
            </a:r>
            <a:r>
              <a:rPr lang="en-US" dirty="0" err="1">
                <a:ea typeface="ＭＳ Ｐゴシック" pitchFamily="34" charset="-128"/>
              </a:rPr>
              <a:t>melihat</a:t>
            </a:r>
            <a:r>
              <a:rPr lang="en-US" dirty="0">
                <a:ea typeface="ＭＳ Ｐゴシック" pitchFamily="34" charset="-128"/>
              </a:rPr>
              <a:t> </a:t>
            </a:r>
            <a:r>
              <a:rPr lang="en-US" dirty="0" err="1">
                <a:ea typeface="ＭＳ Ｐゴシック" pitchFamily="34" charset="-128"/>
              </a:rPr>
              <a:t>keseluruhan</a:t>
            </a:r>
            <a:r>
              <a:rPr lang="en-US" dirty="0">
                <a:ea typeface="ＭＳ Ｐゴシック" pitchFamily="34" charset="-128"/>
              </a:rPr>
              <a:t> </a:t>
            </a:r>
            <a:r>
              <a:rPr lang="en-US" dirty="0" err="1">
                <a:ea typeface="ＭＳ Ｐゴシック" pitchFamily="34" charset="-128"/>
              </a:rPr>
              <a:t>profitabilitas</a:t>
            </a:r>
            <a:r>
              <a:rPr lang="en-US" dirty="0">
                <a:ea typeface="ＭＳ Ｐゴシック" pitchFamily="34" charset="-128"/>
              </a:rPr>
              <a:t> </a:t>
            </a:r>
            <a:r>
              <a:rPr lang="en-US" dirty="0" err="1">
                <a:ea typeface="ＭＳ Ｐゴシック" pitchFamily="34" charset="-128"/>
              </a:rPr>
              <a:t>dan</a:t>
            </a:r>
            <a:r>
              <a:rPr lang="en-US" dirty="0">
                <a:ea typeface="ＭＳ Ｐゴシック" pitchFamily="34" charset="-128"/>
              </a:rPr>
              <a:t> </a:t>
            </a:r>
            <a:r>
              <a:rPr lang="en-US" dirty="0" err="1">
                <a:ea typeface="ＭＳ Ｐゴシック" pitchFamily="34" charset="-128"/>
              </a:rPr>
              <a:t>kelangsungan</a:t>
            </a:r>
            <a:r>
              <a:rPr lang="en-US" dirty="0">
                <a:ea typeface="ＭＳ Ｐゴシック" pitchFamily="34" charset="-128"/>
              </a:rPr>
              <a:t> </a:t>
            </a:r>
            <a:r>
              <a:rPr lang="en-US" dirty="0" err="1">
                <a:ea typeface="ＭＳ Ｐゴシック" pitchFamily="34" charset="-128"/>
              </a:rPr>
              <a:t>hidup</a:t>
            </a:r>
            <a:r>
              <a:rPr lang="en-US" dirty="0">
                <a:ea typeface="ＭＳ Ｐゴシック" pitchFamily="34" charset="-128"/>
              </a:rPr>
              <a:t>.</a:t>
            </a:r>
          </a:p>
          <a:p>
            <a:pPr eaLnBrk="1" hangingPunct="1">
              <a:spcBef>
                <a:spcPct val="0"/>
              </a:spcBef>
            </a:pPr>
            <a:r>
              <a:rPr lang="en-US" dirty="0" err="1">
                <a:ea typeface="ＭＳ Ｐゴシック" pitchFamily="34" charset="-128"/>
              </a:rPr>
              <a:t>Karena</a:t>
            </a:r>
            <a:r>
              <a:rPr lang="en-US" dirty="0">
                <a:ea typeface="ＭＳ Ｐゴシック" pitchFamily="34" charset="-128"/>
              </a:rPr>
              <a:t> </a:t>
            </a:r>
            <a:r>
              <a:rPr lang="en-US" dirty="0" err="1">
                <a:ea typeface="ＭＳ Ｐゴシック" pitchFamily="34" charset="-128"/>
              </a:rPr>
              <a:t>hasil</a:t>
            </a:r>
            <a:r>
              <a:rPr lang="en-US" dirty="0">
                <a:ea typeface="ＭＳ Ｐゴシック" pitchFamily="34" charset="-128"/>
              </a:rPr>
              <a:t> </a:t>
            </a:r>
            <a:r>
              <a:rPr lang="en-US" dirty="0" err="1">
                <a:ea typeface="ＭＳ Ｐゴシック" pitchFamily="34" charset="-128"/>
              </a:rPr>
              <a:t>ini</a:t>
            </a:r>
            <a:r>
              <a:rPr lang="en-US" dirty="0">
                <a:ea typeface="ＭＳ Ｐゴシック" pitchFamily="34" charset="-128"/>
              </a:rPr>
              <a:t> </a:t>
            </a:r>
            <a:r>
              <a:rPr lang="en-US" dirty="0" err="1">
                <a:ea typeface="ＭＳ Ｐゴシック" pitchFamily="34" charset="-128"/>
              </a:rPr>
              <a:t>akan</a:t>
            </a:r>
            <a:r>
              <a:rPr lang="en-US" dirty="0">
                <a:ea typeface="ＭＳ Ｐゴシック" pitchFamily="34" charset="-128"/>
              </a:rPr>
              <a:t> </a:t>
            </a:r>
            <a:r>
              <a:rPr lang="en-US" dirty="0" err="1">
                <a:ea typeface="ＭＳ Ｐゴシック" pitchFamily="34" charset="-128"/>
              </a:rPr>
              <a:t>dibahas</a:t>
            </a:r>
            <a:r>
              <a:rPr lang="en-US" dirty="0">
                <a:ea typeface="ＭＳ Ｐゴシック" pitchFamily="34" charset="-128"/>
              </a:rPr>
              <a:t> </a:t>
            </a:r>
            <a:r>
              <a:rPr lang="en-US" dirty="0" err="1">
                <a:ea typeface="ＭＳ Ｐゴシック" pitchFamily="34" charset="-128"/>
              </a:rPr>
              <a:t>dalam</a:t>
            </a:r>
            <a:r>
              <a:rPr lang="en-US" dirty="0">
                <a:ea typeface="ＭＳ Ｐゴシック" pitchFamily="34" charset="-128"/>
              </a:rPr>
              <a:t> </a:t>
            </a:r>
            <a:r>
              <a:rPr lang="en-US" dirty="0" err="1">
                <a:ea typeface="ＭＳ Ｐゴシック" pitchFamily="34" charset="-128"/>
              </a:rPr>
              <a:t>semua</a:t>
            </a:r>
            <a:r>
              <a:rPr lang="en-US" dirty="0">
                <a:ea typeface="ＭＳ Ｐゴシック" pitchFamily="34" charset="-128"/>
              </a:rPr>
              <a:t> </a:t>
            </a:r>
            <a:r>
              <a:rPr lang="en-US" dirty="0" err="1">
                <a:ea typeface="ＭＳ Ｐゴシック" pitchFamily="34" charset="-128"/>
              </a:rPr>
              <a:t>bab</a:t>
            </a:r>
            <a:r>
              <a:rPr lang="en-US" dirty="0">
                <a:ea typeface="ＭＳ Ｐゴシック" pitchFamily="34" charset="-128"/>
              </a:rPr>
              <a:t>, kami </a:t>
            </a:r>
            <a:r>
              <a:rPr lang="en-US" dirty="0" err="1">
                <a:ea typeface="ＭＳ Ｐゴシック" pitchFamily="34" charset="-128"/>
              </a:rPr>
              <a:t>akan</a:t>
            </a:r>
            <a:r>
              <a:rPr lang="en-US" dirty="0">
                <a:ea typeface="ＭＳ Ｐゴシック" pitchFamily="34" charset="-128"/>
              </a:rPr>
              <a:t> </a:t>
            </a:r>
            <a:r>
              <a:rPr lang="en-US" dirty="0" err="1">
                <a:ea typeface="ＭＳ Ｐゴシック" pitchFamily="34" charset="-128"/>
              </a:rPr>
              <a:t>membahas</a:t>
            </a:r>
            <a:r>
              <a:rPr lang="en-US" dirty="0">
                <a:ea typeface="ＭＳ Ｐゴシック" pitchFamily="34" charset="-128"/>
              </a:rPr>
              <a:t> </a:t>
            </a:r>
            <a:r>
              <a:rPr lang="en-US" dirty="0" err="1">
                <a:ea typeface="ＭＳ Ｐゴシック" pitchFamily="34" charset="-128"/>
              </a:rPr>
              <a:t>secara</a:t>
            </a:r>
            <a:r>
              <a:rPr lang="en-US" dirty="0">
                <a:ea typeface="ＭＳ Ｐゴシック" pitchFamily="34" charset="-128"/>
              </a:rPr>
              <a:t> </a:t>
            </a:r>
            <a:r>
              <a:rPr lang="en-US" dirty="0" err="1">
                <a:ea typeface="ＭＳ Ｐゴシック" pitchFamily="34" charset="-128"/>
              </a:rPr>
              <a:t>singkat</a:t>
            </a:r>
            <a:r>
              <a:rPr lang="en-US" dirty="0">
                <a:ea typeface="ＭＳ Ｐゴシック" pitchFamily="34" charset="-128"/>
              </a:rPr>
              <a:t> </a:t>
            </a:r>
            <a:r>
              <a:rPr lang="en-US" dirty="0" err="1">
                <a:ea typeface="ＭＳ Ｐゴシック" pitchFamily="34" charset="-128"/>
              </a:rPr>
              <a:t>masing-masing</a:t>
            </a:r>
            <a:r>
              <a:rPr lang="en-US" dirty="0">
                <a:ea typeface="ＭＳ Ｐゴシック" pitchFamily="34" charset="-128"/>
              </a:rPr>
              <a:t> </a:t>
            </a:r>
            <a:r>
              <a:rPr lang="en-US" dirty="0" err="1">
                <a:ea typeface="ＭＳ Ｐゴシック" pitchFamily="34" charset="-128"/>
              </a:rPr>
              <a:t>pada</a:t>
            </a:r>
            <a:r>
              <a:rPr lang="en-US" dirty="0">
                <a:ea typeface="ＭＳ Ｐゴシック" pitchFamily="34" charset="-128"/>
              </a:rPr>
              <a:t> slide </a:t>
            </a:r>
            <a:r>
              <a:rPr lang="en-US" dirty="0" err="1">
                <a:ea typeface="ＭＳ Ｐゴシック" pitchFamily="34" charset="-128"/>
              </a:rPr>
              <a:t>berikut</a:t>
            </a:r>
            <a:r>
              <a:rPr lang="en-US" dirty="0">
                <a:ea typeface="ＭＳ Ｐゴシック" pitchFamily="34" charset="-128"/>
              </a:rPr>
              <a:t>, </a:t>
            </a:r>
            <a:r>
              <a:rPr lang="en-US" dirty="0" err="1">
                <a:ea typeface="ＭＳ Ｐゴシック" pitchFamily="34" charset="-128"/>
              </a:rPr>
              <a:t>sehingga</a:t>
            </a:r>
            <a:r>
              <a:rPr lang="en-US" dirty="0">
                <a:ea typeface="ＭＳ Ｐゴシック" pitchFamily="34" charset="-128"/>
              </a:rPr>
              <a:t> </a:t>
            </a:r>
            <a:r>
              <a:rPr lang="en-US" dirty="0" err="1">
                <a:ea typeface="ＭＳ Ｐゴシック" pitchFamily="34" charset="-128"/>
              </a:rPr>
              <a:t>Anda</a:t>
            </a:r>
            <a:r>
              <a:rPr lang="en-US" dirty="0">
                <a:ea typeface="ＭＳ Ｐゴシック" pitchFamily="34" charset="-128"/>
              </a:rPr>
              <a:t> </a:t>
            </a:r>
            <a:r>
              <a:rPr lang="en-US" dirty="0" err="1">
                <a:ea typeface="ＭＳ Ｐゴシック" pitchFamily="34" charset="-128"/>
              </a:rPr>
              <a:t>dapat</a:t>
            </a:r>
            <a:r>
              <a:rPr lang="en-US" dirty="0">
                <a:ea typeface="ＭＳ Ｐゴシック" pitchFamily="34" charset="-128"/>
              </a:rPr>
              <a:t> </a:t>
            </a:r>
            <a:r>
              <a:rPr lang="en-US" dirty="0" err="1">
                <a:ea typeface="ＭＳ Ｐゴシック" pitchFamily="34" charset="-128"/>
              </a:rPr>
              <a:t>memahami</a:t>
            </a:r>
            <a:r>
              <a:rPr lang="en-US" dirty="0">
                <a:ea typeface="ＭＳ Ｐゴシック" pitchFamily="34" charset="-128"/>
              </a:rPr>
              <a:t> </a:t>
            </a:r>
            <a:r>
              <a:rPr lang="en-US" dirty="0" err="1">
                <a:ea typeface="ＭＳ Ｐゴシック" pitchFamily="34" charset="-128"/>
              </a:rPr>
              <a:t>apa</a:t>
            </a:r>
            <a:r>
              <a:rPr lang="en-US" dirty="0">
                <a:ea typeface="ＭＳ Ｐゴシック" pitchFamily="34" charset="-128"/>
              </a:rPr>
              <a:t> "</a:t>
            </a:r>
            <a:r>
              <a:rPr lang="en-US" dirty="0" err="1">
                <a:ea typeface="ＭＳ Ｐゴシック" pitchFamily="34" charset="-128"/>
              </a:rPr>
              <a:t>tujuan</a:t>
            </a:r>
            <a:r>
              <a:rPr lang="en-US" dirty="0">
                <a:ea typeface="ＭＳ Ｐゴシック" pitchFamily="34" charset="-128"/>
              </a:rPr>
              <a:t>" OB </a:t>
            </a:r>
            <a:r>
              <a:rPr lang="en-US" dirty="0" err="1">
                <a:ea typeface="ＭＳ Ｐゴシック" pitchFamily="34" charset="-128"/>
              </a:rPr>
              <a:t>nantinya</a:t>
            </a:r>
            <a:r>
              <a:rPr lang="en-US" dirty="0">
                <a:ea typeface="ＭＳ Ｐゴシック" pitchFamily="34" charset="-128"/>
              </a:rPr>
              <a:t>.</a:t>
            </a:r>
          </a:p>
        </p:txBody>
      </p:sp>
      <p:sp>
        <p:nvSpPr>
          <p:cNvPr id="72707"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615D9A74-ADA1-412B-828A-ECA313F3A9A1}" type="slidenum">
              <a:rPr lang="en-US">
                <a:ea typeface="ＭＳ Ｐゴシック" pitchFamily="-72" charset="-128"/>
                <a:cs typeface="ＭＳ Ｐゴシック" pitchFamily="-72" charset="-128"/>
              </a:rPr>
              <a:pPr fontAlgn="base">
                <a:spcBef>
                  <a:spcPct val="0"/>
                </a:spcBef>
                <a:spcAft>
                  <a:spcPct val="0"/>
                </a:spcAft>
                <a:defRPr/>
              </a:pPr>
              <a:t>23</a:t>
            </a:fld>
            <a:endParaRPr lang="en-US">
              <a:ea typeface="ＭＳ Ｐゴシック" pitchFamily="-72" charset="-128"/>
              <a:cs typeface="ＭＳ Ｐゴシック" pitchFamily="-72" charset="-128"/>
            </a:endParaRPr>
          </a:p>
        </p:txBody>
      </p:sp>
    </p:spTree>
    <p:extLst>
      <p:ext uri="{BB962C8B-B14F-4D97-AF65-F5344CB8AC3E}">
        <p14:creationId xmlns:p14="http://schemas.microsoft.com/office/powerpoint/2010/main" val="984345004"/>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1" name="Slide Image Placeholder 1"/>
          <p:cNvSpPr>
            <a:spLocks noGrp="1" noRot="1" noChangeAspect="1"/>
          </p:cNvSpPr>
          <p:nvPr>
            <p:ph type="sldImg"/>
          </p:nvPr>
        </p:nvSpPr>
        <p:spPr bwMode="auto">
          <a:noFill/>
          <a:ln>
            <a:solidFill>
              <a:srgbClr val="000000"/>
            </a:solidFill>
            <a:miter lim="800000"/>
            <a:headEnd/>
            <a:tailEnd/>
          </a:ln>
        </p:spPr>
      </p:sp>
      <p:sp>
        <p:nvSpPr>
          <p:cNvPr id="81922"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id-ID" dirty="0">
                <a:ea typeface="ＭＳ Ｐゴシック" pitchFamily="34" charset="-128"/>
              </a:rPr>
              <a:t>Keyakinan bahwa karyawan yang puas lebih produktif daripada karyawan yang tidak puas telah menjadi prinsip dasar di antara para manajer selama bertahun-tahun, meskipun baru sekarang penelitian mulai mendukungnya. Beberapa orang mungkin berpikir bahwa memengaruhi sikap dan stres karyawan adalah murni hal-hal lunak, dan bukan urusan manajer serius, tetapi seperti yang akan kami tunjukkan, sikap sering kali memiliki konsekuensi perilaku yang terkait langsung dengan efektivitas organisasi.</a:t>
            </a:r>
          </a:p>
          <a:p>
            <a:pPr eaLnBrk="1" hangingPunct="1">
              <a:spcBef>
                <a:spcPct val="0"/>
              </a:spcBef>
            </a:pPr>
            <a:endParaRPr lang="id-ID" dirty="0">
              <a:ea typeface="ＭＳ Ｐゴシック" pitchFamily="34" charset="-128"/>
            </a:endParaRPr>
          </a:p>
          <a:p>
            <a:pPr eaLnBrk="1" hangingPunct="1">
              <a:spcBef>
                <a:spcPct val="0"/>
              </a:spcBef>
            </a:pPr>
            <a:endParaRPr lang="id-ID" dirty="0">
              <a:ea typeface="ＭＳ Ｐゴシック" pitchFamily="34" charset="-128"/>
            </a:endParaRPr>
          </a:p>
          <a:p>
            <a:pPr eaLnBrk="1" hangingPunct="1">
              <a:spcBef>
                <a:spcPct val="0"/>
              </a:spcBef>
            </a:pPr>
            <a:endParaRPr lang="id-ID" dirty="0">
              <a:ea typeface="ＭＳ Ｐゴシック" pitchFamily="34" charset="-128"/>
            </a:endParaRPr>
          </a:p>
          <a:p>
            <a:pPr eaLnBrk="1" hangingPunct="1">
              <a:spcBef>
                <a:spcPct val="0"/>
              </a:spcBef>
            </a:pPr>
            <a:r>
              <a:rPr lang="id-ID" dirty="0">
                <a:ea typeface="ＭＳ Ｐゴシック" pitchFamily="34" charset="-128"/>
              </a:rPr>
              <a:t>----------------------------------------</a:t>
            </a:r>
          </a:p>
          <a:p>
            <a:pPr eaLnBrk="1" hangingPunct="1">
              <a:spcBef>
                <a:spcPct val="0"/>
              </a:spcBef>
            </a:pPr>
            <a:endParaRPr lang="id-ID" dirty="0">
              <a:ea typeface="ＭＳ Ｐゴシック" pitchFamily="34" charset="-128"/>
            </a:endParaRPr>
          </a:p>
          <a:p>
            <a:pPr eaLnBrk="1" hangingPunct="1">
              <a:spcBef>
                <a:spcPct val="0"/>
              </a:spcBef>
            </a:pPr>
            <a:endParaRPr lang="id-ID" dirty="0">
              <a:ea typeface="ＭＳ Ｐゴシック" pitchFamily="34" charset="-128"/>
            </a:endParaRPr>
          </a:p>
          <a:p>
            <a:pPr eaLnBrk="1" hangingPunct="1">
              <a:spcBef>
                <a:spcPct val="0"/>
              </a:spcBef>
            </a:pPr>
            <a:endParaRPr lang="id-ID" dirty="0">
              <a:ea typeface="ＭＳ Ｐゴシック" pitchFamily="34" charset="-128"/>
            </a:endParaRPr>
          </a:p>
          <a:p>
            <a:pPr eaLnBrk="1" hangingPunct="1">
              <a:spcBef>
                <a:spcPct val="0"/>
              </a:spcBef>
            </a:pPr>
            <a:r>
              <a:rPr lang="en-US" dirty="0">
                <a:ea typeface="ＭＳ Ｐゴシック" pitchFamily="34" charset="-128"/>
              </a:rPr>
              <a:t>The belief that satisfied employees are more productive than dissatisfied employees has been a basic tenet among managers for years, though only now has research begun to support it. Some people might think that influencing employee </a:t>
            </a:r>
            <a:r>
              <a:rPr lang="en-US" i="1" dirty="0">
                <a:ea typeface="ＭＳ Ｐゴシック" pitchFamily="34" charset="-128"/>
              </a:rPr>
              <a:t>attitudes</a:t>
            </a:r>
            <a:r>
              <a:rPr lang="en-US" dirty="0">
                <a:ea typeface="ＭＳ Ｐゴシック" pitchFamily="34" charset="-128"/>
              </a:rPr>
              <a:t> and </a:t>
            </a:r>
            <a:r>
              <a:rPr lang="en-US" i="1" dirty="0">
                <a:ea typeface="ＭＳ Ｐゴシック" pitchFamily="34" charset="-128"/>
              </a:rPr>
              <a:t>stress</a:t>
            </a:r>
            <a:r>
              <a:rPr lang="en-US" dirty="0">
                <a:ea typeface="ＭＳ Ｐゴシック" pitchFamily="34" charset="-128"/>
              </a:rPr>
              <a:t> is purely soft stuff, and not the business of serious managers, but as we will show, attitudes often have behavioral consequences that relate directly to organizational effectiveness.  </a:t>
            </a:r>
          </a:p>
          <a:p>
            <a:pPr eaLnBrk="1" hangingPunct="1">
              <a:spcBef>
                <a:spcPct val="0"/>
              </a:spcBef>
            </a:pPr>
            <a:endParaRPr lang="en-US" dirty="0">
              <a:ea typeface="ＭＳ Ｐゴシック" pitchFamily="34" charset="-128"/>
            </a:endParaRPr>
          </a:p>
        </p:txBody>
      </p:sp>
      <p:sp>
        <p:nvSpPr>
          <p:cNvPr id="80899"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415A1B59-968D-4DB6-830A-20B561C33B49}" type="slidenum">
              <a:rPr lang="en-US">
                <a:ea typeface="ＭＳ Ｐゴシック" pitchFamily="-72" charset="-128"/>
                <a:cs typeface="ＭＳ Ｐゴシック" pitchFamily="-72" charset="-128"/>
              </a:rPr>
              <a:pPr fontAlgn="base">
                <a:spcBef>
                  <a:spcPct val="0"/>
                </a:spcBef>
                <a:spcAft>
                  <a:spcPct val="0"/>
                </a:spcAft>
                <a:defRPr/>
              </a:pPr>
              <a:t>24</a:t>
            </a:fld>
            <a:endParaRPr lang="en-US">
              <a:ea typeface="ＭＳ Ｐゴシック" pitchFamily="-72" charset="-128"/>
              <a:cs typeface="ＭＳ Ｐゴシック" pitchFamily="-72" charset="-128"/>
            </a:endParaRPr>
          </a:p>
        </p:txBody>
      </p:sp>
    </p:spTree>
    <p:extLst>
      <p:ext uri="{BB962C8B-B14F-4D97-AF65-F5344CB8AC3E}">
        <p14:creationId xmlns:p14="http://schemas.microsoft.com/office/powerpoint/2010/main" val="79658514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1" name="Slide Image Placeholder 1"/>
          <p:cNvSpPr>
            <a:spLocks noGrp="1" noRot="1" noChangeAspect="1"/>
          </p:cNvSpPr>
          <p:nvPr>
            <p:ph type="sldImg"/>
          </p:nvPr>
        </p:nvSpPr>
        <p:spPr bwMode="auto">
          <a:noFill/>
          <a:ln>
            <a:solidFill>
              <a:srgbClr val="000000"/>
            </a:solidFill>
            <a:miter lim="800000"/>
            <a:headEnd/>
            <a:tailEnd/>
          </a:ln>
        </p:spPr>
      </p:sp>
      <p:sp>
        <p:nvSpPr>
          <p:cNvPr id="81922"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i="1" dirty="0">
                <a:ea typeface="ＭＳ Ｐゴシック" pitchFamily="34" charset="-128"/>
              </a:rPr>
              <a:t>Task performance </a:t>
            </a:r>
            <a:r>
              <a:rPr lang="en-US" dirty="0">
                <a:ea typeface="ＭＳ Ｐゴシック" pitchFamily="34" charset="-128"/>
              </a:rPr>
              <a:t>is the most important human output contributing to organizational effectiveness, so in every chapter we devote considerable time to discussing</a:t>
            </a:r>
            <a:r>
              <a:rPr lang="en-US" baseline="0" dirty="0">
                <a:ea typeface="ＭＳ Ｐゴシック" pitchFamily="34" charset="-128"/>
              </a:rPr>
              <a:t> </a:t>
            </a:r>
            <a:r>
              <a:rPr lang="en-US" dirty="0">
                <a:ea typeface="ＭＳ Ｐゴシック" pitchFamily="34" charset="-128"/>
              </a:rPr>
              <a:t>how task performance is affected by specific topics.</a:t>
            </a:r>
          </a:p>
        </p:txBody>
      </p:sp>
      <p:sp>
        <p:nvSpPr>
          <p:cNvPr id="80899"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415A1B59-968D-4DB6-830A-20B561C33B49}" type="slidenum">
              <a:rPr lang="en-US">
                <a:ea typeface="ＭＳ Ｐゴシック" pitchFamily="-72" charset="-128"/>
                <a:cs typeface="ＭＳ Ｐゴシック" pitchFamily="-72" charset="-128"/>
              </a:rPr>
              <a:pPr fontAlgn="base">
                <a:spcBef>
                  <a:spcPct val="0"/>
                </a:spcBef>
                <a:spcAft>
                  <a:spcPct val="0"/>
                </a:spcAft>
                <a:defRPr/>
              </a:pPr>
              <a:t>25</a:t>
            </a:fld>
            <a:endParaRPr lang="en-US">
              <a:ea typeface="ＭＳ Ｐゴシック" pitchFamily="-72" charset="-128"/>
              <a:cs typeface="ＭＳ Ｐゴシック" pitchFamily="-72" charset="-128"/>
            </a:endParaRPr>
          </a:p>
        </p:txBody>
      </p:sp>
    </p:spTree>
    <p:extLst>
      <p:ext uri="{BB962C8B-B14F-4D97-AF65-F5344CB8AC3E}">
        <p14:creationId xmlns:p14="http://schemas.microsoft.com/office/powerpoint/2010/main" val="1837405179"/>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69" name="Slide Image Placeholder 1"/>
          <p:cNvSpPr>
            <a:spLocks noGrp="1" noRot="1" noChangeAspect="1"/>
          </p:cNvSpPr>
          <p:nvPr>
            <p:ph type="sldImg"/>
          </p:nvPr>
        </p:nvSpPr>
        <p:spPr bwMode="auto">
          <a:noFill/>
          <a:ln>
            <a:solidFill>
              <a:srgbClr val="000000"/>
            </a:solidFill>
            <a:miter lim="800000"/>
            <a:headEnd/>
            <a:tailEnd/>
          </a:ln>
        </p:spPr>
      </p:sp>
      <p:sp>
        <p:nvSpPr>
          <p:cNvPr id="83970"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dirty="0">
                <a:ea typeface="ＭＳ Ｐゴシック" pitchFamily="34" charset="-128"/>
              </a:rPr>
              <a:t>In today’s dynamic workplace, where tasks are increasingly performed by teams and flexibility is critical, employees who engage in good </a:t>
            </a:r>
            <a:r>
              <a:rPr lang="en-US" i="1" dirty="0">
                <a:ea typeface="ＭＳ Ｐゴシック" pitchFamily="34" charset="-128"/>
              </a:rPr>
              <a:t>citizenship behaviors</a:t>
            </a:r>
            <a:r>
              <a:rPr lang="en-US" dirty="0">
                <a:ea typeface="ＭＳ Ｐゴシック" pitchFamily="34" charset="-128"/>
              </a:rPr>
              <a:t> help others on their team by volunteering for extra work, avoiding unnecessary conflicts, respecting the spirit as well as the letter of rules and regulations, and gracefully tolerating occasional work-related impositions and nuisances.  </a:t>
            </a:r>
          </a:p>
          <a:p>
            <a:pPr eaLnBrk="1" hangingPunct="1">
              <a:spcBef>
                <a:spcPct val="0"/>
              </a:spcBef>
            </a:pPr>
            <a:endParaRPr lang="en-US" dirty="0">
              <a:ea typeface="ＭＳ Ｐゴシック" pitchFamily="34" charset="-128"/>
            </a:endParaRPr>
          </a:p>
          <a:p>
            <a:pPr eaLnBrk="1" hangingPunct="1">
              <a:spcBef>
                <a:spcPct val="0"/>
              </a:spcBef>
            </a:pPr>
            <a:endParaRPr lang="en-US" dirty="0">
              <a:ea typeface="ＭＳ Ｐゴシック" pitchFamily="34" charset="-128"/>
            </a:endParaRPr>
          </a:p>
        </p:txBody>
      </p:sp>
      <p:sp>
        <p:nvSpPr>
          <p:cNvPr id="82947"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0BCBB9A4-E26A-41D0-968C-60F699B792DC}" type="slidenum">
              <a:rPr lang="en-US">
                <a:ea typeface="ＭＳ Ｐゴシック" pitchFamily="-72" charset="-128"/>
                <a:cs typeface="ＭＳ Ｐゴシック" pitchFamily="-72" charset="-128"/>
              </a:rPr>
              <a:pPr fontAlgn="base">
                <a:spcBef>
                  <a:spcPct val="0"/>
                </a:spcBef>
                <a:spcAft>
                  <a:spcPct val="0"/>
                </a:spcAft>
                <a:defRPr/>
              </a:pPr>
              <a:t>26</a:t>
            </a:fld>
            <a:endParaRPr lang="en-US">
              <a:ea typeface="ＭＳ Ｐゴシック" pitchFamily="-72" charset="-128"/>
              <a:cs typeface="ＭＳ Ｐゴシック" pitchFamily="-72" charset="-128"/>
            </a:endParaRPr>
          </a:p>
        </p:txBody>
      </p:sp>
    </p:spTree>
    <p:extLst>
      <p:ext uri="{BB962C8B-B14F-4D97-AF65-F5344CB8AC3E}">
        <p14:creationId xmlns:p14="http://schemas.microsoft.com/office/powerpoint/2010/main" val="3358239385"/>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69" name="Slide Image Placeholder 1"/>
          <p:cNvSpPr>
            <a:spLocks noGrp="1" noRot="1" noChangeAspect="1"/>
          </p:cNvSpPr>
          <p:nvPr>
            <p:ph type="sldImg"/>
          </p:nvPr>
        </p:nvSpPr>
        <p:spPr bwMode="auto">
          <a:noFill/>
          <a:ln>
            <a:solidFill>
              <a:srgbClr val="000000"/>
            </a:solidFill>
            <a:miter lim="800000"/>
            <a:headEnd/>
            <a:tailEnd/>
          </a:ln>
        </p:spPr>
      </p:sp>
      <p:sp>
        <p:nvSpPr>
          <p:cNvPr id="83970" name="Notes Placeholder 2"/>
          <p:cNvSpPr>
            <a:spLocks noGrp="1"/>
          </p:cNvSpPr>
          <p:nvPr>
            <p:ph type="body" idx="1"/>
          </p:nvPr>
        </p:nvSpPr>
        <p:spPr bwMode="auto">
          <a:noFill/>
        </p:spPr>
        <p:txBody>
          <a:bodyPr wrap="square" numCol="1" anchor="t" anchorCtr="0" compatLnSpc="1">
            <a:prstTxWarp prst="textNoShape">
              <a:avLst/>
            </a:prstTxWarp>
            <a:normAutofit/>
          </a:bodyPr>
          <a:lstStyle/>
          <a:p>
            <a:pPr eaLnBrk="1" hangingPunct="1">
              <a:spcBef>
                <a:spcPct val="0"/>
              </a:spcBef>
            </a:pPr>
            <a:r>
              <a:rPr lang="en-US" sz="1200" b="1" i="1" dirty="0">
                <a:ea typeface="ＭＳ Ｐゴシック" pitchFamily="34" charset="-128"/>
              </a:rPr>
              <a:t>Employee withdrawal </a:t>
            </a:r>
            <a:r>
              <a:rPr lang="id-ID" sz="1200" b="1" i="1" dirty="0">
                <a:ea typeface="ＭＳ Ｐゴシック" pitchFamily="34" charset="-128"/>
              </a:rPr>
              <a:t> </a:t>
            </a:r>
            <a:r>
              <a:rPr lang="en-US" sz="1600" i="0" dirty="0" err="1">
                <a:ea typeface="ＭＳ Ｐゴシック" pitchFamily="34" charset="-128"/>
              </a:rPr>
              <a:t>Penarikan</a:t>
            </a:r>
            <a:r>
              <a:rPr lang="en-US" sz="1600" i="0" dirty="0">
                <a:ea typeface="ＭＳ Ｐゴシック" pitchFamily="34" charset="-128"/>
              </a:rPr>
              <a:t> </a:t>
            </a:r>
            <a:r>
              <a:rPr lang="en-US" sz="1600" i="0" dirty="0" err="1">
                <a:ea typeface="ＭＳ Ｐゴシック" pitchFamily="34" charset="-128"/>
              </a:rPr>
              <a:t>karyawan</a:t>
            </a:r>
            <a:r>
              <a:rPr lang="en-US" sz="1600" i="0" dirty="0">
                <a:ea typeface="ＭＳ Ｐゴシック" pitchFamily="34" charset="-128"/>
              </a:rPr>
              <a:t> </a:t>
            </a:r>
            <a:r>
              <a:rPr lang="en-US" sz="1600" i="0" dirty="0" err="1">
                <a:ea typeface="ＭＳ Ｐゴシック" pitchFamily="34" charset="-128"/>
              </a:rPr>
              <a:t>dapat</a:t>
            </a:r>
            <a:r>
              <a:rPr lang="en-US" sz="1600" i="0" dirty="0">
                <a:ea typeface="ＭＳ Ｐゴシック" pitchFamily="34" charset="-128"/>
              </a:rPr>
              <a:t> </a:t>
            </a:r>
            <a:r>
              <a:rPr lang="en-US" sz="1600" i="0" dirty="0" err="1">
                <a:ea typeface="ＭＳ Ｐゴシック" pitchFamily="34" charset="-128"/>
              </a:rPr>
              <a:t>memiliki</a:t>
            </a:r>
            <a:r>
              <a:rPr lang="en-US" sz="1600" i="0" dirty="0">
                <a:ea typeface="ＭＳ Ｐゴシック" pitchFamily="34" charset="-128"/>
              </a:rPr>
              <a:t> </a:t>
            </a:r>
            <a:r>
              <a:rPr lang="en-US" sz="1600" i="0" dirty="0" err="1">
                <a:ea typeface="ＭＳ Ｐゴシック" pitchFamily="34" charset="-128"/>
              </a:rPr>
              <a:t>efek</a:t>
            </a:r>
            <a:r>
              <a:rPr lang="en-US" sz="1600" i="0" dirty="0">
                <a:ea typeface="ＭＳ Ｐゴシック" pitchFamily="34" charset="-128"/>
              </a:rPr>
              <a:t> yang </a:t>
            </a:r>
            <a:r>
              <a:rPr lang="en-US" sz="1600" i="0" dirty="0" err="1">
                <a:ea typeface="ＭＳ Ｐゴシック" pitchFamily="34" charset="-128"/>
              </a:rPr>
              <a:t>sangat</a:t>
            </a:r>
            <a:r>
              <a:rPr lang="en-US" sz="1600" i="0" dirty="0">
                <a:ea typeface="ＭＳ Ｐゴシック" pitchFamily="34" charset="-128"/>
              </a:rPr>
              <a:t> </a:t>
            </a:r>
            <a:r>
              <a:rPr lang="en-US" sz="1600" i="0" dirty="0" err="1">
                <a:ea typeface="ＭＳ Ｐゴシック" pitchFamily="34" charset="-128"/>
              </a:rPr>
              <a:t>negatif</a:t>
            </a:r>
            <a:r>
              <a:rPr lang="en-US" sz="1600" i="0" dirty="0">
                <a:ea typeface="ＭＳ Ｐゴシック" pitchFamily="34" charset="-128"/>
              </a:rPr>
              <a:t> </a:t>
            </a:r>
            <a:r>
              <a:rPr lang="en-US" sz="1600" i="0" dirty="0" err="1">
                <a:ea typeface="ＭＳ Ｐゴシック" pitchFamily="34" charset="-128"/>
              </a:rPr>
              <a:t>pada</a:t>
            </a:r>
            <a:r>
              <a:rPr lang="en-US" sz="1600" i="0" dirty="0">
                <a:ea typeface="ＭＳ Ｐゴシック" pitchFamily="34" charset="-128"/>
              </a:rPr>
              <a:t> </a:t>
            </a:r>
            <a:r>
              <a:rPr lang="en-US" sz="1600" i="0" dirty="0" err="1">
                <a:ea typeface="ＭＳ Ｐゴシック" pitchFamily="34" charset="-128"/>
              </a:rPr>
              <a:t>organisasi</a:t>
            </a:r>
            <a:r>
              <a:rPr lang="en-US" sz="1600" i="0" dirty="0">
                <a:ea typeface="ＭＳ Ｐゴシック" pitchFamily="34" charset="-128"/>
              </a:rPr>
              <a:t>. </a:t>
            </a:r>
            <a:r>
              <a:rPr lang="en-US" sz="1600" i="0" dirty="0" err="1">
                <a:ea typeface="ＭＳ Ｐゴシック" pitchFamily="34" charset="-128"/>
              </a:rPr>
              <a:t>Biaya</a:t>
            </a:r>
            <a:r>
              <a:rPr lang="en-US" sz="1600" i="0" dirty="0">
                <a:ea typeface="ＭＳ Ｐゴシック" pitchFamily="34" charset="-128"/>
              </a:rPr>
              <a:t> </a:t>
            </a:r>
            <a:r>
              <a:rPr lang="en-US" sz="1600" i="0" dirty="0" err="1">
                <a:ea typeface="ＭＳ Ｐゴシック" pitchFamily="34" charset="-128"/>
              </a:rPr>
              <a:t>pergantian</a:t>
            </a:r>
            <a:r>
              <a:rPr lang="en-US" sz="1600" i="0" dirty="0">
                <a:ea typeface="ＭＳ Ｐゴシック" pitchFamily="34" charset="-128"/>
              </a:rPr>
              <a:t> </a:t>
            </a:r>
            <a:r>
              <a:rPr lang="en-US" sz="1600" i="0" dirty="0" err="1">
                <a:ea typeface="ＭＳ Ｐゴシック" pitchFamily="34" charset="-128"/>
              </a:rPr>
              <a:t>karyawan</a:t>
            </a:r>
            <a:r>
              <a:rPr lang="en-US" sz="1600" i="0" dirty="0">
                <a:ea typeface="ＭＳ Ｐゴシック" pitchFamily="34" charset="-128"/>
              </a:rPr>
              <a:t> </a:t>
            </a:r>
            <a:r>
              <a:rPr lang="en-US" sz="1600" i="0" dirty="0" err="1">
                <a:ea typeface="ＭＳ Ｐゴシック" pitchFamily="34" charset="-128"/>
              </a:rPr>
              <a:t>saja</a:t>
            </a:r>
            <a:r>
              <a:rPr lang="en-US" sz="1600" i="0" dirty="0">
                <a:ea typeface="ＭＳ Ｐゴシック" pitchFamily="34" charset="-128"/>
              </a:rPr>
              <a:t> </a:t>
            </a:r>
            <a:r>
              <a:rPr lang="en-US" sz="1600" i="0" dirty="0" err="1">
                <a:ea typeface="ＭＳ Ｐゴシック" pitchFamily="34" charset="-128"/>
              </a:rPr>
              <a:t>diperkirakan</a:t>
            </a:r>
            <a:r>
              <a:rPr lang="en-US" sz="1600" i="0" dirty="0">
                <a:ea typeface="ＭＳ Ｐゴシック" pitchFamily="34" charset="-128"/>
              </a:rPr>
              <a:t> </a:t>
            </a:r>
            <a:r>
              <a:rPr lang="en-US" sz="1600" i="0" dirty="0" err="1">
                <a:ea typeface="ＭＳ Ｐゴシック" pitchFamily="34" charset="-128"/>
              </a:rPr>
              <a:t>mencapai</a:t>
            </a:r>
            <a:r>
              <a:rPr lang="en-US" sz="1600" i="0" dirty="0">
                <a:ea typeface="ＭＳ Ｐゴシック" pitchFamily="34" charset="-128"/>
              </a:rPr>
              <a:t> </a:t>
            </a:r>
            <a:r>
              <a:rPr lang="en-US" sz="1600" i="0" dirty="0" err="1">
                <a:ea typeface="ＭＳ Ｐゴシック" pitchFamily="34" charset="-128"/>
              </a:rPr>
              <a:t>ribuan</a:t>
            </a:r>
            <a:r>
              <a:rPr lang="en-US" sz="1600" i="0" dirty="0">
                <a:ea typeface="ＭＳ Ｐゴシック" pitchFamily="34" charset="-128"/>
              </a:rPr>
              <a:t> </a:t>
            </a:r>
            <a:r>
              <a:rPr lang="en-US" sz="1600" i="0" dirty="0" err="1">
                <a:ea typeface="ＭＳ Ｐゴシック" pitchFamily="34" charset="-128"/>
              </a:rPr>
              <a:t>dolar</a:t>
            </a:r>
            <a:r>
              <a:rPr lang="en-US" sz="1600" i="0" dirty="0">
                <a:ea typeface="ＭＳ Ｐゴシック" pitchFamily="34" charset="-128"/>
              </a:rPr>
              <a:t>, </a:t>
            </a:r>
            <a:r>
              <a:rPr lang="en-US" sz="1600" i="0" dirty="0" err="1">
                <a:ea typeface="ＭＳ Ｐゴシック" pitchFamily="34" charset="-128"/>
              </a:rPr>
              <a:t>bahkan</a:t>
            </a:r>
            <a:r>
              <a:rPr lang="en-US" sz="1600" i="0" dirty="0">
                <a:ea typeface="ＭＳ Ｐゴシック" pitchFamily="34" charset="-128"/>
              </a:rPr>
              <a:t> </a:t>
            </a:r>
            <a:r>
              <a:rPr lang="en-US" sz="1600" i="0" dirty="0" err="1">
                <a:ea typeface="ＭＳ Ｐゴシック" pitchFamily="34" charset="-128"/>
              </a:rPr>
              <a:t>untuk</a:t>
            </a:r>
            <a:r>
              <a:rPr lang="en-US" sz="1600" i="0" dirty="0">
                <a:ea typeface="ＭＳ Ｐゴシック" pitchFamily="34" charset="-128"/>
              </a:rPr>
              <a:t> </a:t>
            </a:r>
            <a:r>
              <a:rPr lang="en-US" sz="1600" i="0" dirty="0" err="1">
                <a:ea typeface="ＭＳ Ｐゴシック" pitchFamily="34" charset="-128"/>
              </a:rPr>
              <a:t>posisi</a:t>
            </a:r>
            <a:r>
              <a:rPr lang="en-US" sz="1600" i="0" dirty="0">
                <a:ea typeface="ＭＳ Ｐゴシック" pitchFamily="34" charset="-128"/>
              </a:rPr>
              <a:t> entry-level. </a:t>
            </a:r>
            <a:r>
              <a:rPr lang="en-US" sz="1600" i="0" dirty="0" err="1">
                <a:ea typeface="ＭＳ Ｐゴシック" pitchFamily="34" charset="-128"/>
              </a:rPr>
              <a:t>Ketidakhadiran</a:t>
            </a:r>
            <a:r>
              <a:rPr lang="en-US" sz="1600" i="0" dirty="0">
                <a:ea typeface="ＭＳ Ｐゴシック" pitchFamily="34" charset="-128"/>
              </a:rPr>
              <a:t> </a:t>
            </a:r>
            <a:r>
              <a:rPr lang="en-US" sz="1600" i="0" dirty="0" err="1">
                <a:ea typeface="ＭＳ Ｐゴシック" pitchFamily="34" charset="-128"/>
              </a:rPr>
              <a:t>juga</a:t>
            </a:r>
            <a:r>
              <a:rPr lang="en-US" sz="1600" i="0" dirty="0">
                <a:ea typeface="ＭＳ Ｐゴシック" pitchFamily="34" charset="-128"/>
              </a:rPr>
              <a:t> </a:t>
            </a:r>
            <a:r>
              <a:rPr lang="en-US" sz="1600" i="0" dirty="0" err="1">
                <a:ea typeface="ＭＳ Ｐゴシック" pitchFamily="34" charset="-128"/>
              </a:rPr>
              <a:t>membebani</a:t>
            </a:r>
            <a:r>
              <a:rPr lang="en-US" sz="1600" i="0" dirty="0">
                <a:ea typeface="ＭＳ Ｐゴシック" pitchFamily="34" charset="-128"/>
              </a:rPr>
              <a:t> </a:t>
            </a:r>
            <a:r>
              <a:rPr lang="en-US" sz="1600" i="0" dirty="0" err="1">
                <a:ea typeface="ＭＳ Ｐゴシック" pitchFamily="34" charset="-128"/>
              </a:rPr>
              <a:t>organisasi</a:t>
            </a:r>
            <a:r>
              <a:rPr lang="en-US" sz="1600" i="0" dirty="0">
                <a:ea typeface="ＭＳ Ｐゴシック" pitchFamily="34" charset="-128"/>
              </a:rPr>
              <a:t> </a:t>
            </a:r>
            <a:r>
              <a:rPr lang="en-US" sz="1600" i="0" dirty="0" err="1">
                <a:ea typeface="ＭＳ Ｐゴシック" pitchFamily="34" charset="-128"/>
              </a:rPr>
              <a:t>dalam</a:t>
            </a:r>
            <a:r>
              <a:rPr lang="en-US" sz="1600" i="0" dirty="0">
                <a:ea typeface="ＭＳ Ｐゴシック" pitchFamily="34" charset="-128"/>
              </a:rPr>
              <a:t> </a:t>
            </a:r>
            <a:r>
              <a:rPr lang="en-US" sz="1600" i="0" dirty="0" err="1">
                <a:ea typeface="ＭＳ Ｐゴシック" pitchFamily="34" charset="-128"/>
              </a:rPr>
              <a:t>jumlah</a:t>
            </a:r>
            <a:r>
              <a:rPr lang="en-US" sz="1600" i="0" dirty="0">
                <a:ea typeface="ＭＳ Ｐゴシック" pitchFamily="34" charset="-128"/>
              </a:rPr>
              <a:t> </a:t>
            </a:r>
            <a:r>
              <a:rPr lang="en-US" sz="1600" i="0" dirty="0" err="1">
                <a:ea typeface="ＭＳ Ｐゴシック" pitchFamily="34" charset="-128"/>
              </a:rPr>
              <a:t>besar</a:t>
            </a:r>
            <a:r>
              <a:rPr lang="en-US" sz="1600" i="0" dirty="0">
                <a:ea typeface="ＭＳ Ｐゴシック" pitchFamily="34" charset="-128"/>
              </a:rPr>
              <a:t> </a:t>
            </a:r>
            <a:r>
              <a:rPr lang="en-US" sz="1600" i="0" dirty="0" err="1">
                <a:ea typeface="ＭＳ Ｐゴシック" pitchFamily="34" charset="-128"/>
              </a:rPr>
              <a:t>uang</a:t>
            </a:r>
            <a:r>
              <a:rPr lang="en-US" sz="1600" i="0" dirty="0">
                <a:ea typeface="ＭＳ Ｐゴシック" pitchFamily="34" charset="-128"/>
              </a:rPr>
              <a:t> </a:t>
            </a:r>
            <a:r>
              <a:rPr lang="en-US" sz="1600" i="0" dirty="0" err="1">
                <a:ea typeface="ＭＳ Ｐゴシック" pitchFamily="34" charset="-128"/>
              </a:rPr>
              <a:t>dan</a:t>
            </a:r>
            <a:r>
              <a:rPr lang="en-US" sz="1600" i="0" dirty="0">
                <a:ea typeface="ＭＳ Ｐゴシック" pitchFamily="34" charset="-128"/>
              </a:rPr>
              <a:t> </a:t>
            </a:r>
            <a:r>
              <a:rPr lang="en-US" sz="1600" i="0" dirty="0" err="1">
                <a:ea typeface="ＭＳ Ｐゴシック" pitchFamily="34" charset="-128"/>
              </a:rPr>
              <a:t>waktu</a:t>
            </a:r>
            <a:r>
              <a:rPr lang="en-US" sz="1600" i="0" dirty="0">
                <a:ea typeface="ＭＳ Ｐゴシック" pitchFamily="34" charset="-128"/>
              </a:rPr>
              <a:t> </a:t>
            </a:r>
            <a:r>
              <a:rPr lang="en-US" sz="1600" i="0" dirty="0" err="1">
                <a:ea typeface="ＭＳ Ｐゴシック" pitchFamily="34" charset="-128"/>
              </a:rPr>
              <a:t>setiap</a:t>
            </a:r>
            <a:r>
              <a:rPr lang="en-US" sz="1600" i="0" dirty="0">
                <a:ea typeface="ＭＳ Ｐゴシック" pitchFamily="34" charset="-128"/>
              </a:rPr>
              <a:t> </a:t>
            </a:r>
            <a:r>
              <a:rPr lang="en-US" sz="1600" i="0" dirty="0" err="1">
                <a:ea typeface="ＭＳ Ｐゴシック" pitchFamily="34" charset="-128"/>
              </a:rPr>
              <a:t>tahun</a:t>
            </a:r>
            <a:r>
              <a:rPr lang="en-US" sz="1600" i="0" dirty="0">
                <a:ea typeface="ＭＳ Ｐゴシック" pitchFamily="34" charset="-128"/>
              </a:rPr>
              <a:t>. </a:t>
            </a:r>
            <a:r>
              <a:rPr lang="en-US" sz="1600" i="0" dirty="0" err="1">
                <a:ea typeface="ＭＳ Ｐゴシック" pitchFamily="34" charset="-128"/>
              </a:rPr>
              <a:t>Misalnya</a:t>
            </a:r>
            <a:r>
              <a:rPr lang="en-US" sz="1600" i="0" dirty="0">
                <a:ea typeface="ＭＳ Ｐゴシック" pitchFamily="34" charset="-128"/>
              </a:rPr>
              <a:t>, </a:t>
            </a:r>
            <a:r>
              <a:rPr lang="en-US" sz="1600" i="0" dirty="0" err="1">
                <a:ea typeface="ＭＳ Ｐゴシック" pitchFamily="34" charset="-128"/>
              </a:rPr>
              <a:t>survei</a:t>
            </a:r>
            <a:r>
              <a:rPr lang="en-US" sz="1600" i="0" dirty="0">
                <a:ea typeface="ＭＳ Ｐゴシック" pitchFamily="34" charset="-128"/>
              </a:rPr>
              <a:t> </a:t>
            </a:r>
            <a:r>
              <a:rPr lang="en-US" sz="1600" i="0" dirty="0" err="1">
                <a:ea typeface="ＭＳ Ｐゴシック" pitchFamily="34" charset="-128"/>
              </a:rPr>
              <a:t>baru-baru</a:t>
            </a:r>
            <a:r>
              <a:rPr lang="en-US" sz="1600" i="0" dirty="0">
                <a:ea typeface="ＭＳ Ｐゴシック" pitchFamily="34" charset="-128"/>
              </a:rPr>
              <a:t> </a:t>
            </a:r>
            <a:r>
              <a:rPr lang="en-US" sz="1600" i="0" dirty="0" err="1">
                <a:ea typeface="ＭＳ Ｐゴシック" pitchFamily="34" charset="-128"/>
              </a:rPr>
              <a:t>ini</a:t>
            </a:r>
            <a:r>
              <a:rPr lang="en-US" sz="1600" i="0" dirty="0">
                <a:ea typeface="ＭＳ Ｐゴシック" pitchFamily="34" charset="-128"/>
              </a:rPr>
              <a:t> </a:t>
            </a:r>
            <a:r>
              <a:rPr lang="en-US" sz="1600" i="0" dirty="0" err="1">
                <a:ea typeface="ＭＳ Ｐゴシック" pitchFamily="34" charset="-128"/>
              </a:rPr>
              <a:t>menemukan</a:t>
            </a:r>
            <a:r>
              <a:rPr lang="en-US" sz="1600" i="0" dirty="0">
                <a:ea typeface="ＭＳ Ｐゴシック" pitchFamily="34" charset="-128"/>
              </a:rPr>
              <a:t> </a:t>
            </a:r>
            <a:r>
              <a:rPr lang="en-US" sz="1600" i="0" dirty="0" err="1">
                <a:ea typeface="ＭＳ Ｐゴシック" pitchFamily="34" charset="-128"/>
              </a:rPr>
              <a:t>biaya</a:t>
            </a:r>
            <a:r>
              <a:rPr lang="en-US" sz="1600" i="0" dirty="0">
                <a:ea typeface="ＭＳ Ｐゴシック" pitchFamily="34" charset="-128"/>
              </a:rPr>
              <a:t> </a:t>
            </a:r>
            <a:r>
              <a:rPr lang="en-US" sz="1600" i="0" dirty="0" err="1">
                <a:ea typeface="ＭＳ Ｐゴシック" pitchFamily="34" charset="-128"/>
              </a:rPr>
              <a:t>langsung</a:t>
            </a:r>
            <a:r>
              <a:rPr lang="en-US" sz="1600" i="0" dirty="0">
                <a:ea typeface="ＭＳ Ｐゴシック" pitchFamily="34" charset="-128"/>
              </a:rPr>
              <a:t> rata-rata </a:t>
            </a:r>
            <a:r>
              <a:rPr lang="en-US" sz="1600" i="0" dirty="0" err="1">
                <a:ea typeface="ＭＳ Ｐゴシック" pitchFamily="34" charset="-128"/>
              </a:rPr>
              <a:t>untuk</a:t>
            </a:r>
            <a:r>
              <a:rPr lang="en-US" sz="1600" i="0" dirty="0">
                <a:ea typeface="ＭＳ Ｐゴシック" pitchFamily="34" charset="-128"/>
              </a:rPr>
              <a:t> </a:t>
            </a:r>
            <a:r>
              <a:rPr lang="en-US" sz="1600" i="0" dirty="0" err="1">
                <a:ea typeface="ＭＳ Ｐゴシック" pitchFamily="34" charset="-128"/>
              </a:rPr>
              <a:t>pengusaha</a:t>
            </a:r>
            <a:r>
              <a:rPr lang="en-US" sz="1600" i="0" dirty="0">
                <a:ea typeface="ＭＳ Ｐゴシック" pitchFamily="34" charset="-128"/>
              </a:rPr>
              <a:t> AS yang </a:t>
            </a:r>
            <a:r>
              <a:rPr lang="en-US" sz="1600" i="0" dirty="0" err="1">
                <a:ea typeface="ＭＳ Ｐゴシック" pitchFamily="34" charset="-128"/>
              </a:rPr>
              <a:t>absen</a:t>
            </a:r>
            <a:r>
              <a:rPr lang="en-US" sz="1600" i="0" dirty="0">
                <a:ea typeface="ＭＳ Ｐゴシック" pitchFamily="34" charset="-128"/>
              </a:rPr>
              <a:t> </a:t>
            </a:r>
            <a:r>
              <a:rPr lang="en-US" sz="1600" i="0" dirty="0" err="1">
                <a:ea typeface="ＭＳ Ｐゴシック" pitchFamily="34" charset="-128"/>
              </a:rPr>
              <a:t>dari</a:t>
            </a:r>
            <a:r>
              <a:rPr lang="en-US" sz="1600" i="0" dirty="0">
                <a:ea typeface="ＭＳ Ｐゴシック" pitchFamily="34" charset="-128"/>
              </a:rPr>
              <a:t> </a:t>
            </a:r>
            <a:r>
              <a:rPr lang="en-US" sz="1600" i="0" dirty="0" err="1">
                <a:ea typeface="ＭＳ Ｐゴシック" pitchFamily="34" charset="-128"/>
              </a:rPr>
              <a:t>jadwal</a:t>
            </a:r>
            <a:r>
              <a:rPr lang="en-US" sz="1600" i="0" dirty="0">
                <a:ea typeface="ＭＳ Ｐゴシック" pitchFamily="34" charset="-128"/>
              </a:rPr>
              <a:t> </a:t>
            </a:r>
            <a:r>
              <a:rPr lang="en-US" sz="1600" i="0" dirty="0" err="1">
                <a:ea typeface="ＭＳ Ｐゴシック" pitchFamily="34" charset="-128"/>
              </a:rPr>
              <a:t>adalah</a:t>
            </a:r>
            <a:r>
              <a:rPr lang="en-US" sz="1600" i="0" dirty="0">
                <a:ea typeface="ＭＳ Ｐゴシック" pitchFamily="34" charset="-128"/>
              </a:rPr>
              <a:t> 8,7 </a:t>
            </a:r>
            <a:r>
              <a:rPr lang="en-US" sz="1600" i="0" dirty="0" err="1">
                <a:ea typeface="ＭＳ Ｐゴシック" pitchFamily="34" charset="-128"/>
              </a:rPr>
              <a:t>persen</a:t>
            </a:r>
            <a:r>
              <a:rPr lang="en-US" sz="1600" i="0" dirty="0">
                <a:ea typeface="ＭＳ Ｐゴシック" pitchFamily="34" charset="-128"/>
              </a:rPr>
              <a:t> </a:t>
            </a:r>
            <a:r>
              <a:rPr lang="en-US" sz="1600" i="0" dirty="0" err="1">
                <a:ea typeface="ＭＳ Ｐゴシック" pitchFamily="34" charset="-128"/>
              </a:rPr>
              <a:t>dari</a:t>
            </a:r>
            <a:r>
              <a:rPr lang="en-US" sz="1600" i="0" dirty="0">
                <a:ea typeface="ＭＳ Ｐゴシック" pitchFamily="34" charset="-128"/>
              </a:rPr>
              <a:t> </a:t>
            </a:r>
            <a:r>
              <a:rPr lang="en-US" sz="1600" i="0" dirty="0" err="1">
                <a:ea typeface="ＭＳ Ｐゴシック" pitchFamily="34" charset="-128"/>
              </a:rPr>
              <a:t>gaji</a:t>
            </a:r>
            <a:r>
              <a:rPr lang="en-US" sz="1600" i="0" dirty="0">
                <a:ea typeface="ＭＳ Ｐゴシック" pitchFamily="34" charset="-128"/>
              </a:rPr>
              <a:t>.</a:t>
            </a:r>
            <a:endParaRPr lang="id-ID" sz="1600" i="0" dirty="0">
              <a:ea typeface="ＭＳ Ｐゴシック" pitchFamily="34" charset="-128"/>
            </a:endParaRPr>
          </a:p>
          <a:p>
            <a:pPr eaLnBrk="1" hangingPunct="1">
              <a:spcBef>
                <a:spcPct val="0"/>
              </a:spcBef>
            </a:pPr>
            <a:endParaRPr lang="id-ID" i="0" dirty="0">
              <a:ea typeface="ＭＳ Ｐゴシック" pitchFamily="34" charset="-128"/>
            </a:endParaRPr>
          </a:p>
          <a:p>
            <a:pPr eaLnBrk="1" hangingPunct="1">
              <a:spcBef>
                <a:spcPct val="0"/>
              </a:spcBef>
            </a:pPr>
            <a:endParaRPr lang="id-ID" dirty="0">
              <a:ea typeface="ＭＳ Ｐゴシック" pitchFamily="34" charset="-128"/>
            </a:endParaRPr>
          </a:p>
          <a:p>
            <a:pPr eaLnBrk="1" hangingPunct="1">
              <a:spcBef>
                <a:spcPct val="0"/>
              </a:spcBef>
            </a:pPr>
            <a:endParaRPr lang="id-ID" dirty="0">
              <a:ea typeface="ＭＳ Ｐゴシック" pitchFamily="34" charset="-128"/>
            </a:endParaRPr>
          </a:p>
          <a:p>
            <a:pPr eaLnBrk="1" hangingPunct="1">
              <a:spcBef>
                <a:spcPct val="0"/>
              </a:spcBef>
            </a:pPr>
            <a:endParaRPr lang="id-ID" dirty="0">
              <a:ea typeface="ＭＳ Ｐゴシック" pitchFamily="34" charset="-128"/>
            </a:endParaRPr>
          </a:p>
          <a:p>
            <a:pPr eaLnBrk="1" hangingPunct="1">
              <a:spcBef>
                <a:spcPct val="0"/>
              </a:spcBef>
            </a:pPr>
            <a:r>
              <a:rPr lang="id-ID" dirty="0">
                <a:ea typeface="ＭＳ Ｐゴシック" pitchFamily="34" charset="-128"/>
              </a:rPr>
              <a:t>--------------------------------</a:t>
            </a:r>
          </a:p>
          <a:p>
            <a:pPr eaLnBrk="1" hangingPunct="1">
              <a:spcBef>
                <a:spcPct val="0"/>
              </a:spcBef>
            </a:pPr>
            <a:endParaRPr lang="en-US" dirty="0">
              <a:ea typeface="ＭＳ Ｐゴシック" pitchFamily="34" charset="-128"/>
            </a:endParaRPr>
          </a:p>
          <a:p>
            <a:pPr eaLnBrk="1" hangingPunct="1">
              <a:spcBef>
                <a:spcPct val="0"/>
              </a:spcBef>
            </a:pPr>
            <a:r>
              <a:rPr lang="en-US" dirty="0">
                <a:ea typeface="ＭＳ Ｐゴシック" pitchFamily="34" charset="-128"/>
              </a:rPr>
              <a:t>Employee withdrawal can have a very negative effect on an organization. The cost of employee turnover alone has been estimated to run into the thousands of dollars, even for entry-level positions. Absenteeism also costs organizations significant amounts of money and time every year. For instance, a recent survey found the average direct cost to U.S. employers of unscheduled absences is 8.7 percent of payroll. </a:t>
            </a:r>
          </a:p>
          <a:p>
            <a:pPr eaLnBrk="1" hangingPunct="1">
              <a:spcBef>
                <a:spcPct val="0"/>
              </a:spcBef>
            </a:pPr>
            <a:endParaRPr lang="en-US" dirty="0">
              <a:ea typeface="ＭＳ Ｐゴシック" pitchFamily="34" charset="-128"/>
            </a:endParaRPr>
          </a:p>
        </p:txBody>
      </p:sp>
      <p:sp>
        <p:nvSpPr>
          <p:cNvPr id="82947"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0BCBB9A4-E26A-41D0-968C-60F699B792DC}" type="slidenum">
              <a:rPr lang="en-US">
                <a:ea typeface="ＭＳ Ｐゴシック" pitchFamily="-72" charset="-128"/>
                <a:cs typeface="ＭＳ Ｐゴシック" pitchFamily="-72" charset="-128"/>
              </a:rPr>
              <a:pPr fontAlgn="base">
                <a:spcBef>
                  <a:spcPct val="0"/>
                </a:spcBef>
                <a:spcAft>
                  <a:spcPct val="0"/>
                </a:spcAft>
                <a:defRPr/>
              </a:pPr>
              <a:t>27</a:t>
            </a:fld>
            <a:endParaRPr lang="en-US">
              <a:ea typeface="ＭＳ Ｐゴシック" pitchFamily="-72" charset="-128"/>
              <a:cs typeface="ＭＳ Ｐゴシック" pitchFamily="-72" charset="-128"/>
            </a:endParaRPr>
          </a:p>
        </p:txBody>
      </p:sp>
    </p:spTree>
    <p:extLst>
      <p:ext uri="{BB962C8B-B14F-4D97-AF65-F5344CB8AC3E}">
        <p14:creationId xmlns:p14="http://schemas.microsoft.com/office/powerpoint/2010/main" val="3264465135"/>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7" name="Slide Image Placeholder 1"/>
          <p:cNvSpPr>
            <a:spLocks noGrp="1" noRot="1" noChangeAspect="1"/>
          </p:cNvSpPr>
          <p:nvPr>
            <p:ph type="sldImg"/>
          </p:nvPr>
        </p:nvSpPr>
        <p:spPr bwMode="auto">
          <a:noFill/>
          <a:ln>
            <a:solidFill>
              <a:srgbClr val="000000"/>
            </a:solidFill>
            <a:miter lim="800000"/>
            <a:headEnd/>
            <a:tailEnd/>
          </a:ln>
        </p:spPr>
      </p:sp>
      <p:sp>
        <p:nvSpPr>
          <p:cNvPr id="86018"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id-ID" dirty="0">
                <a:ea typeface="ＭＳ Ｐゴシック" pitchFamily="34" charset="-128"/>
              </a:rPr>
              <a:t>Ketika karyawan saling mempercayai, mencari tujuan bersama, dan bekerja bersama untuk mencapai tujuan bersama ini, kelompok itu kompak. Sebaliknya, ketika karyawan dibagi di antara mereka sendiri dalam hal apa yang ingin mereka capai dan memiliki sedikit kesetiaan satu sama lain, kelompok itu tidak kohesif. Dan semakin besar kohesi kelompok, semakin besar pengaruh fungsi kelompok yang mengarah pada hasil yang efektif dan dampak yang memuaskan pada anggota kelompok.</a:t>
            </a:r>
          </a:p>
          <a:p>
            <a:pPr eaLnBrk="1" hangingPunct="1">
              <a:spcBef>
                <a:spcPct val="0"/>
              </a:spcBef>
            </a:pPr>
            <a:endParaRPr lang="id-ID" dirty="0">
              <a:ea typeface="ＭＳ Ｐゴシック" pitchFamily="34" charset="-128"/>
            </a:endParaRPr>
          </a:p>
          <a:p>
            <a:pPr eaLnBrk="1" hangingPunct="1">
              <a:spcBef>
                <a:spcPct val="0"/>
              </a:spcBef>
            </a:pPr>
            <a:endParaRPr lang="id-ID" dirty="0">
              <a:ea typeface="ＭＳ Ｐゴシック" pitchFamily="34" charset="-128"/>
            </a:endParaRPr>
          </a:p>
          <a:p>
            <a:pPr eaLnBrk="1" hangingPunct="1">
              <a:spcBef>
                <a:spcPct val="0"/>
              </a:spcBef>
            </a:pPr>
            <a:endParaRPr lang="id-ID" dirty="0">
              <a:ea typeface="ＭＳ Ｐゴシック" pitchFamily="34" charset="-128"/>
            </a:endParaRPr>
          </a:p>
          <a:p>
            <a:pPr eaLnBrk="1" hangingPunct="1">
              <a:spcBef>
                <a:spcPct val="0"/>
              </a:spcBef>
            </a:pPr>
            <a:r>
              <a:rPr lang="en-US" dirty="0">
                <a:ea typeface="ＭＳ Ｐゴシック" pitchFamily="34" charset="-128"/>
              </a:rPr>
              <a:t>When employees trust one another, seek common goals, and work together to achieve these common goals, the group is </a:t>
            </a:r>
            <a:r>
              <a:rPr lang="en-US" i="0" dirty="0">
                <a:ea typeface="ＭＳ Ｐゴシック" pitchFamily="34" charset="-128"/>
              </a:rPr>
              <a:t>cohesive.</a:t>
            </a:r>
            <a:r>
              <a:rPr lang="en-US" i="0" baseline="0" dirty="0">
                <a:ea typeface="ＭＳ Ｐゴシック" pitchFamily="34" charset="-128"/>
              </a:rPr>
              <a:t> Conversely, </a:t>
            </a:r>
            <a:r>
              <a:rPr lang="en-US" dirty="0">
                <a:ea typeface="ＭＳ Ｐゴシック" pitchFamily="34" charset="-128"/>
              </a:rPr>
              <a:t>when employees are divided among themselves in terms of what they want to achieve and have little loyalty to one another, the group is not cohesive. And the greater the </a:t>
            </a:r>
            <a:r>
              <a:rPr lang="en-US" i="1" dirty="0">
                <a:ea typeface="ＭＳ Ｐゴシック" pitchFamily="34" charset="-128"/>
              </a:rPr>
              <a:t>group’s cohesion</a:t>
            </a:r>
            <a:r>
              <a:rPr lang="en-US" dirty="0">
                <a:ea typeface="ＭＳ Ｐゴシック" pitchFamily="34" charset="-128"/>
              </a:rPr>
              <a:t>, the greater the affect of </a:t>
            </a:r>
            <a:r>
              <a:rPr lang="en-US" i="1" dirty="0">
                <a:ea typeface="ＭＳ Ｐゴシック" pitchFamily="34" charset="-128"/>
              </a:rPr>
              <a:t>group functioning </a:t>
            </a:r>
            <a:r>
              <a:rPr lang="en-US" dirty="0">
                <a:ea typeface="ＭＳ Ｐゴシック" pitchFamily="34" charset="-128"/>
              </a:rPr>
              <a:t>that leads to effective outcomes and satisfying impacts on group members.</a:t>
            </a:r>
          </a:p>
        </p:txBody>
      </p:sp>
      <p:sp>
        <p:nvSpPr>
          <p:cNvPr id="84995"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C28EDC18-23F7-4D93-B077-C010EDF0A819}" type="slidenum">
              <a:rPr lang="en-US">
                <a:ea typeface="ＭＳ Ｐゴシック" pitchFamily="-72" charset="-128"/>
                <a:cs typeface="ＭＳ Ｐゴシック" pitchFamily="-72" charset="-128"/>
              </a:rPr>
              <a:pPr fontAlgn="base">
                <a:spcBef>
                  <a:spcPct val="0"/>
                </a:spcBef>
                <a:spcAft>
                  <a:spcPct val="0"/>
                </a:spcAft>
                <a:defRPr/>
              </a:pPr>
              <a:t>28</a:t>
            </a:fld>
            <a:endParaRPr lang="en-US">
              <a:ea typeface="ＭＳ Ｐゴシック" pitchFamily="-72" charset="-128"/>
              <a:cs typeface="ＭＳ Ｐゴシック" pitchFamily="-72" charset="-128"/>
            </a:endParaRPr>
          </a:p>
        </p:txBody>
      </p:sp>
    </p:spTree>
    <p:extLst>
      <p:ext uri="{BB962C8B-B14F-4D97-AF65-F5344CB8AC3E}">
        <p14:creationId xmlns:p14="http://schemas.microsoft.com/office/powerpoint/2010/main" val="2169463885"/>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5" name="Slide Image Placeholder 1"/>
          <p:cNvSpPr>
            <a:spLocks noGrp="1" noRot="1" noChangeAspect="1"/>
          </p:cNvSpPr>
          <p:nvPr>
            <p:ph type="sldImg"/>
          </p:nvPr>
        </p:nvSpPr>
        <p:spPr bwMode="auto">
          <a:noFill/>
          <a:ln>
            <a:solidFill>
              <a:srgbClr val="000000"/>
            </a:solidFill>
            <a:miter lim="800000"/>
            <a:headEnd/>
            <a:tailEnd/>
          </a:ln>
        </p:spPr>
      </p:sp>
      <p:sp>
        <p:nvSpPr>
          <p:cNvPr id="88066"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id-ID" dirty="0">
                <a:ea typeface="ＭＳ Ｐゴシック" pitchFamily="34" charset="-128"/>
              </a:rPr>
              <a:t>Ukuran efisiensi organisasi yang populer meliputi pengembalian investasi, laba per dolar penjualan, dan output per jam kerja. Organisasi layanan harus memasukkan kebutuhan dan persyaratan pelanggan dalam menilai efektivitasnya. Ukuran produktivitas ini dipengaruhi oleh perilaku manajer, karyawan, dan penyelia. Peningkatan produktivitas mengarah pada tujuan akhir sebagian besar organisasi, yang merupakan kelangsungan hidup perusahaan.</a:t>
            </a:r>
          </a:p>
          <a:p>
            <a:pPr eaLnBrk="1" hangingPunct="1">
              <a:spcBef>
                <a:spcPct val="0"/>
              </a:spcBef>
            </a:pPr>
            <a:endParaRPr lang="id-ID" dirty="0">
              <a:ea typeface="ＭＳ Ｐゴシック" pitchFamily="34" charset="-128"/>
            </a:endParaRPr>
          </a:p>
          <a:p>
            <a:pPr eaLnBrk="1" hangingPunct="1">
              <a:spcBef>
                <a:spcPct val="0"/>
              </a:spcBef>
            </a:pPr>
            <a:endParaRPr lang="id-ID" dirty="0">
              <a:ea typeface="ＭＳ Ｐゴシック" pitchFamily="34" charset="-128"/>
            </a:endParaRPr>
          </a:p>
          <a:p>
            <a:pPr eaLnBrk="1" hangingPunct="1">
              <a:spcBef>
                <a:spcPct val="0"/>
              </a:spcBef>
            </a:pPr>
            <a:endParaRPr lang="id-ID" dirty="0">
              <a:ea typeface="ＭＳ Ｐゴシック" pitchFamily="34" charset="-128"/>
            </a:endParaRPr>
          </a:p>
          <a:p>
            <a:pPr eaLnBrk="1" hangingPunct="1">
              <a:spcBef>
                <a:spcPct val="0"/>
              </a:spcBef>
            </a:pPr>
            <a:r>
              <a:rPr lang="id-ID" dirty="0">
                <a:ea typeface="ＭＳ Ｐゴシック" pitchFamily="34" charset="-128"/>
              </a:rPr>
              <a:t>------------------------------</a:t>
            </a:r>
          </a:p>
          <a:p>
            <a:pPr eaLnBrk="1" hangingPunct="1">
              <a:spcBef>
                <a:spcPct val="0"/>
              </a:spcBef>
            </a:pPr>
            <a:r>
              <a:rPr lang="en-US" dirty="0">
                <a:ea typeface="ＭＳ Ｐゴシック" pitchFamily="34" charset="-128"/>
              </a:rPr>
              <a:t>Popular measures of organizational </a:t>
            </a:r>
            <a:r>
              <a:rPr lang="en-US" i="1" dirty="0">
                <a:ea typeface="ＭＳ Ｐゴシック" pitchFamily="34" charset="-128"/>
              </a:rPr>
              <a:t>efficiency</a:t>
            </a:r>
            <a:r>
              <a:rPr lang="en-US" dirty="0">
                <a:ea typeface="ＭＳ Ｐゴシック" pitchFamily="34" charset="-128"/>
              </a:rPr>
              <a:t> include return on investment, profit per dollar of sales, and output per hour of labor. Service organizations must include customer needs and requirements in assessing their </a:t>
            </a:r>
            <a:r>
              <a:rPr lang="en-US" i="1" dirty="0">
                <a:ea typeface="ＭＳ Ｐゴシック" pitchFamily="34" charset="-128"/>
              </a:rPr>
              <a:t>effectiveness</a:t>
            </a:r>
            <a:r>
              <a:rPr lang="en-US" dirty="0">
                <a:ea typeface="ＭＳ Ｐゴシック" pitchFamily="34" charset="-128"/>
              </a:rPr>
              <a:t>. These measures of </a:t>
            </a:r>
            <a:r>
              <a:rPr lang="en-US" i="1" dirty="0">
                <a:ea typeface="ＭＳ Ｐゴシック" pitchFamily="34" charset="-128"/>
              </a:rPr>
              <a:t>productivity</a:t>
            </a:r>
            <a:r>
              <a:rPr lang="en-US" dirty="0">
                <a:ea typeface="ＭＳ Ｐゴシック" pitchFamily="34" charset="-128"/>
              </a:rPr>
              <a:t> are affected by the behaviors of managers, employees, and supervisors. Increased productivity leads to the ultimate goal of most organizations, which is the </a:t>
            </a:r>
            <a:r>
              <a:rPr lang="en-US" i="1" dirty="0">
                <a:ea typeface="ＭＳ Ｐゴシック" pitchFamily="34" charset="-128"/>
              </a:rPr>
              <a:t>survival</a:t>
            </a:r>
            <a:r>
              <a:rPr lang="en-US" dirty="0">
                <a:ea typeface="ＭＳ Ｐゴシック" pitchFamily="34" charset="-128"/>
              </a:rPr>
              <a:t> of the firm.</a:t>
            </a:r>
          </a:p>
        </p:txBody>
      </p:sp>
      <p:sp>
        <p:nvSpPr>
          <p:cNvPr id="87043"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AF0D3698-58D5-4206-9D10-D7F995CC7CF8}" type="slidenum">
              <a:rPr lang="en-US">
                <a:ea typeface="ＭＳ Ｐゴシック" pitchFamily="-72" charset="-128"/>
                <a:cs typeface="ＭＳ Ｐゴシック" pitchFamily="-72" charset="-128"/>
              </a:rPr>
              <a:pPr fontAlgn="base">
                <a:spcBef>
                  <a:spcPct val="0"/>
                </a:spcBef>
                <a:spcAft>
                  <a:spcPct val="0"/>
                </a:spcAft>
                <a:defRPr/>
              </a:pPr>
              <a:t>29</a:t>
            </a:fld>
            <a:endParaRPr lang="en-US">
              <a:ea typeface="ＭＳ Ｐゴシック" pitchFamily="-72" charset="-128"/>
              <a:cs typeface="ＭＳ Ｐゴシック" pitchFamily="-72" charset="-128"/>
            </a:endParaRPr>
          </a:p>
        </p:txBody>
      </p:sp>
    </p:spTree>
    <p:extLst>
      <p:ext uri="{BB962C8B-B14F-4D97-AF65-F5344CB8AC3E}">
        <p14:creationId xmlns:p14="http://schemas.microsoft.com/office/powerpoint/2010/main" val="4265757163"/>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3" name="Slide Image Placeholder 1"/>
          <p:cNvSpPr>
            <a:spLocks noGrp="1" noRot="1" noChangeAspect="1"/>
          </p:cNvSpPr>
          <p:nvPr>
            <p:ph type="sldImg"/>
          </p:nvPr>
        </p:nvSpPr>
        <p:spPr bwMode="auto">
          <a:noFill/>
          <a:ln>
            <a:solidFill>
              <a:srgbClr val="000000"/>
            </a:solidFill>
            <a:miter lim="800000"/>
            <a:headEnd/>
            <a:tailEnd/>
          </a:ln>
        </p:spPr>
      </p:sp>
      <p:sp>
        <p:nvSpPr>
          <p:cNvPr id="90114"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id-ID" dirty="0">
                <a:ea typeface="ＭＳ Ｐゴシック" pitchFamily="34" charset="-128"/>
              </a:rPr>
              <a:t>Seperti yang dapat Anda lihat dalam pameran ini, kami akan berurusan dengan input, proses, dan hasil pada ketiga tingkat analisis, tetapi kami mengelompokkan bab-bab seperti yang ditunjukkan di sini agar sesuai dengan cara-cara khas yang telah dilakukan penelitian di bidang-bidang ini.</a:t>
            </a:r>
          </a:p>
          <a:p>
            <a:pPr eaLnBrk="1" hangingPunct="1">
              <a:spcBef>
                <a:spcPct val="0"/>
              </a:spcBef>
            </a:pPr>
            <a:endParaRPr lang="id-ID" dirty="0">
              <a:ea typeface="ＭＳ Ｐゴシック" pitchFamily="34" charset="-128"/>
            </a:endParaRPr>
          </a:p>
          <a:p>
            <a:pPr eaLnBrk="1" hangingPunct="1">
              <a:spcBef>
                <a:spcPct val="0"/>
              </a:spcBef>
            </a:pPr>
            <a:endParaRPr lang="id-ID" dirty="0">
              <a:ea typeface="ＭＳ Ｐゴシック" pitchFamily="34" charset="-128"/>
            </a:endParaRPr>
          </a:p>
          <a:p>
            <a:pPr eaLnBrk="1" hangingPunct="1">
              <a:spcBef>
                <a:spcPct val="0"/>
              </a:spcBef>
            </a:pPr>
            <a:r>
              <a:rPr lang="id-ID" dirty="0">
                <a:ea typeface="ＭＳ Ｐゴシック" pitchFamily="34" charset="-128"/>
              </a:rPr>
              <a:t>-------------------------------</a:t>
            </a:r>
          </a:p>
          <a:p>
            <a:pPr eaLnBrk="1" hangingPunct="1">
              <a:spcBef>
                <a:spcPct val="0"/>
              </a:spcBef>
            </a:pPr>
            <a:endParaRPr lang="id-ID" dirty="0">
              <a:ea typeface="ＭＳ Ｐゴシック" pitchFamily="34" charset="-128"/>
            </a:endParaRPr>
          </a:p>
          <a:p>
            <a:pPr eaLnBrk="1" hangingPunct="1">
              <a:spcBef>
                <a:spcPct val="0"/>
              </a:spcBef>
            </a:pPr>
            <a:endParaRPr lang="id-ID" dirty="0">
              <a:ea typeface="ＭＳ Ｐゴシック" pitchFamily="34" charset="-128"/>
            </a:endParaRPr>
          </a:p>
          <a:p>
            <a:pPr eaLnBrk="1" hangingPunct="1">
              <a:spcBef>
                <a:spcPct val="0"/>
              </a:spcBef>
            </a:pPr>
            <a:endParaRPr lang="id-ID" dirty="0">
              <a:ea typeface="ＭＳ Ｐゴシック" pitchFamily="34" charset="-128"/>
            </a:endParaRPr>
          </a:p>
          <a:p>
            <a:pPr eaLnBrk="1" hangingPunct="1">
              <a:spcBef>
                <a:spcPct val="0"/>
              </a:spcBef>
            </a:pPr>
            <a:r>
              <a:rPr lang="en-US" dirty="0">
                <a:ea typeface="ＭＳ Ｐゴシック" pitchFamily="34" charset="-128"/>
              </a:rPr>
              <a:t>As you can see in this exhibit, we will deal with inputs, processes, and outcomes at all three levels of analysis, but we group the chapters as shown here to correspond with the typical ways that research has been done in these areas. </a:t>
            </a:r>
          </a:p>
        </p:txBody>
      </p:sp>
      <p:sp>
        <p:nvSpPr>
          <p:cNvPr id="89091"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99C2ECEC-8DC8-46C5-BE4A-7D32DFE73222}" type="slidenum">
              <a:rPr lang="en-US">
                <a:ea typeface="ＭＳ Ｐゴシック" pitchFamily="-72" charset="-128"/>
                <a:cs typeface="ＭＳ Ｐゴシック" pitchFamily="-72" charset="-128"/>
              </a:rPr>
              <a:pPr fontAlgn="base">
                <a:spcBef>
                  <a:spcPct val="0"/>
                </a:spcBef>
                <a:spcAft>
                  <a:spcPct val="0"/>
                </a:spcAft>
                <a:defRPr/>
              </a:pPr>
              <a:t>30</a:t>
            </a:fld>
            <a:endParaRPr lang="en-US">
              <a:ea typeface="ＭＳ Ｐゴシック" pitchFamily="-72" charset="-128"/>
              <a:cs typeface="ＭＳ Ｐゴシック" pitchFamily="-72" charset="-128"/>
            </a:endParaRPr>
          </a:p>
        </p:txBody>
      </p:sp>
    </p:spTree>
    <p:extLst>
      <p:ext uri="{BB962C8B-B14F-4D97-AF65-F5344CB8AC3E}">
        <p14:creationId xmlns:p14="http://schemas.microsoft.com/office/powerpoint/2010/main" val="134119318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Slide Image Placeholder 1"/>
          <p:cNvSpPr>
            <a:spLocks noGrp="1" noRot="1" noChangeAspect="1"/>
          </p:cNvSpPr>
          <p:nvPr>
            <p:ph type="sldImg"/>
          </p:nvPr>
        </p:nvSpPr>
        <p:spPr bwMode="auto">
          <a:noFill/>
          <a:ln>
            <a:solidFill>
              <a:srgbClr val="000000"/>
            </a:solidFill>
            <a:miter lim="800000"/>
            <a:headEnd/>
            <a:tailEnd/>
          </a:ln>
        </p:spPr>
      </p:sp>
      <p:sp>
        <p:nvSpPr>
          <p:cNvPr id="21506"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id-ID" dirty="0">
                <a:latin typeface="Times New Roman" pitchFamily="18" charset="0"/>
                <a:ea typeface="ＭＳ Ｐゴシック" pitchFamily="34" charset="-128"/>
              </a:rPr>
              <a:t>Manajer membutuhkan kader keterampilan untuk menciptakan tempat kerja yang produktif, termasuk keterampilan teknis dan kuantitatif. </a:t>
            </a:r>
            <a:r>
              <a:rPr lang="id-ID" b="1" dirty="0">
                <a:latin typeface="Times New Roman" pitchFamily="18" charset="0"/>
                <a:ea typeface="ＭＳ Ｐゴシック" pitchFamily="34" charset="-128"/>
              </a:rPr>
              <a:t>Namun, keterampilan kepemimpinan dan komunikasi sangat penting untuk keberhasilan organisasi. </a:t>
            </a:r>
            <a:r>
              <a:rPr lang="id-ID" dirty="0">
                <a:latin typeface="Times New Roman" pitchFamily="18" charset="0"/>
                <a:ea typeface="ＭＳ Ｐゴシック" pitchFamily="34" charset="-128"/>
              </a:rPr>
              <a:t>Ketika manajer memiliki keterampilan interpersonal yang solid, ada hasil kerja yang positif untuk organisasi. Hasil-hasil ini termasuk pergantian karyawan yang lebih rendah, peningkatan jumlah rekrutmen untuk mengisi posisi pekerjaan, dan laba yang lebih baik</a:t>
            </a:r>
          </a:p>
          <a:p>
            <a:pPr eaLnBrk="1" hangingPunct="1">
              <a:spcBef>
                <a:spcPct val="0"/>
              </a:spcBef>
            </a:pPr>
            <a:endParaRPr lang="id-ID" dirty="0">
              <a:latin typeface="Times New Roman" pitchFamily="18" charset="0"/>
              <a:ea typeface="ＭＳ Ｐゴシック" pitchFamily="34" charset="-128"/>
            </a:endParaRPr>
          </a:p>
          <a:p>
            <a:pPr eaLnBrk="1" hangingPunct="1">
              <a:spcBef>
                <a:spcPct val="0"/>
              </a:spcBef>
            </a:pPr>
            <a:r>
              <a:rPr lang="id-ID" dirty="0">
                <a:latin typeface="Times New Roman" pitchFamily="18" charset="0"/>
                <a:ea typeface="ＭＳ Ｐゴシック" pitchFamily="34" charset="-128"/>
              </a:rPr>
              <a:t>-----------</a:t>
            </a:r>
          </a:p>
          <a:p>
            <a:pPr eaLnBrk="1" hangingPunct="1">
              <a:spcBef>
                <a:spcPct val="0"/>
              </a:spcBef>
            </a:pPr>
            <a:endParaRPr lang="id-ID" dirty="0">
              <a:latin typeface="Times New Roman" pitchFamily="18" charset="0"/>
              <a:ea typeface="ＭＳ Ｐゴシック" pitchFamily="34" charset="-128"/>
            </a:endParaRPr>
          </a:p>
          <a:p>
            <a:pPr eaLnBrk="1" hangingPunct="1">
              <a:spcBef>
                <a:spcPct val="0"/>
              </a:spcBef>
            </a:pPr>
            <a:endParaRPr lang="id-ID" dirty="0">
              <a:latin typeface="Times New Roman" pitchFamily="18" charset="0"/>
              <a:ea typeface="ＭＳ Ｐゴシック" pitchFamily="34" charset="-128"/>
            </a:endParaRPr>
          </a:p>
          <a:p>
            <a:pPr eaLnBrk="1" hangingPunct="1">
              <a:spcBef>
                <a:spcPct val="0"/>
              </a:spcBef>
            </a:pPr>
            <a:r>
              <a:rPr lang="en-US" dirty="0">
                <a:latin typeface="Times New Roman" pitchFamily="18" charset="0"/>
                <a:ea typeface="ＭＳ Ｐゴシック" pitchFamily="34" charset="-128"/>
              </a:rPr>
              <a:t>Managers need a cadre of skills to create a productive workplace, including technical and quantitative skills. However, leadership and communication skills are critical to organizational success. When managers have solid interpersonal skills, there are positive work outcomes for the organization. These outcomes include lower turnover of strong employees, improved recruitment pools for filling employment positions, and a better bottom line.</a:t>
            </a:r>
          </a:p>
          <a:p>
            <a:pPr eaLnBrk="1" hangingPunct="1">
              <a:spcBef>
                <a:spcPct val="0"/>
              </a:spcBef>
            </a:pPr>
            <a:endParaRPr lang="en-US" dirty="0">
              <a:ea typeface="ＭＳ Ｐゴシック" pitchFamily="34" charset="-128"/>
            </a:endParaRPr>
          </a:p>
        </p:txBody>
      </p:sp>
      <p:sp>
        <p:nvSpPr>
          <p:cNvPr id="21507"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5FB3D6A5-50E5-467B-86A6-0CDD249BF0F3}" type="slidenum">
              <a:rPr lang="en-US">
                <a:ea typeface="ＭＳ Ｐゴシック" pitchFamily="-72" charset="-128"/>
                <a:cs typeface="ＭＳ Ｐゴシック" pitchFamily="-72" charset="-128"/>
              </a:rPr>
              <a:pPr fontAlgn="base">
                <a:spcBef>
                  <a:spcPct val="0"/>
                </a:spcBef>
                <a:spcAft>
                  <a:spcPct val="0"/>
                </a:spcAft>
                <a:defRPr/>
              </a:pPr>
              <a:t>3</a:t>
            </a:fld>
            <a:endParaRPr lang="en-US">
              <a:ea typeface="ＭＳ Ｐゴシック" pitchFamily="-72" charset="-128"/>
              <a:cs typeface="ＭＳ Ｐゴシック" pitchFamily="-72" charset="-128"/>
            </a:endParaRPr>
          </a:p>
        </p:txBody>
      </p:sp>
    </p:spTree>
    <p:extLst>
      <p:ext uri="{BB962C8B-B14F-4D97-AF65-F5344CB8AC3E}">
        <p14:creationId xmlns:p14="http://schemas.microsoft.com/office/powerpoint/2010/main" val="62127274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5" name="Slide Image Placeholder 1"/>
          <p:cNvSpPr>
            <a:spLocks noGrp="1" noRot="1" noChangeAspect="1"/>
          </p:cNvSpPr>
          <p:nvPr>
            <p:ph type="sldImg"/>
          </p:nvPr>
        </p:nvSpPr>
        <p:spPr bwMode="auto">
          <a:noFill/>
          <a:ln>
            <a:solidFill>
              <a:srgbClr val="000000"/>
            </a:solidFill>
            <a:miter lim="800000"/>
            <a:headEnd/>
            <a:tailEnd/>
          </a:ln>
        </p:spPr>
      </p:sp>
      <p:sp>
        <p:nvSpPr>
          <p:cNvPr id="72706" name="Notes Placeholder 2"/>
          <p:cNvSpPr>
            <a:spLocks noGrp="1"/>
          </p:cNvSpPr>
          <p:nvPr>
            <p:ph type="body" idx="1"/>
          </p:nvPr>
        </p:nvSpPr>
        <p:spPr bwMode="auto">
          <a:noFill/>
        </p:spPr>
        <p:txBody>
          <a:bodyPr wrap="square" numCol="1" anchor="t" anchorCtr="0" compatLnSpc="1">
            <a:prstTxWarp prst="textNoShape">
              <a:avLst/>
            </a:prstTxWarp>
            <a:normAutofit lnSpcReduction="10000"/>
          </a:bodyPr>
          <a:lstStyle/>
          <a:p>
            <a:pPr eaLnBrk="1" hangingPunct="1">
              <a:spcBef>
                <a:spcPct val="0"/>
              </a:spcBef>
            </a:pPr>
            <a:r>
              <a:rPr lang="en-US" b="1" dirty="0">
                <a:ea typeface="ＭＳ Ｐゴシック" pitchFamily="34" charset="-128"/>
              </a:rPr>
              <a:t>Luthans dan </a:t>
            </a:r>
            <a:r>
              <a:rPr lang="en-US" b="1" dirty="0" err="1">
                <a:ea typeface="ＭＳ Ｐゴシック" pitchFamily="34" charset="-128"/>
              </a:rPr>
              <a:t>rekan</a:t>
            </a:r>
            <a:r>
              <a:rPr lang="en-US" b="1" dirty="0">
                <a:ea typeface="ＭＳ Ｐゴシック" pitchFamily="34" charset="-128"/>
              </a:rPr>
              <a:t> </a:t>
            </a:r>
            <a:r>
              <a:rPr lang="en-US" b="1" dirty="0" err="1">
                <a:ea typeface="ＭＳ Ｐゴシック" pitchFamily="34" charset="-128"/>
              </a:rPr>
              <a:t>penelitiannya</a:t>
            </a:r>
            <a:r>
              <a:rPr lang="en-US" b="1" dirty="0">
                <a:ea typeface="ＭＳ Ｐゴシック" pitchFamily="34" charset="-128"/>
              </a:rPr>
              <a:t> </a:t>
            </a:r>
            <a:r>
              <a:rPr lang="en-US" b="1" dirty="0" err="1">
                <a:ea typeface="ＭＳ Ｐゴシック" pitchFamily="34" charset="-128"/>
              </a:rPr>
              <a:t>menemukan</a:t>
            </a:r>
            <a:r>
              <a:rPr lang="en-US" b="1" dirty="0">
                <a:ea typeface="ＭＳ Ｐゴシック" pitchFamily="34" charset="-128"/>
              </a:rPr>
              <a:t> </a:t>
            </a:r>
            <a:r>
              <a:rPr lang="en-US" b="1" dirty="0" err="1">
                <a:ea typeface="ＭＳ Ｐゴシック" pitchFamily="34" charset="-128"/>
              </a:rPr>
              <a:t>bahwa</a:t>
            </a:r>
            <a:r>
              <a:rPr lang="en-US" b="1" dirty="0">
                <a:ea typeface="ＭＳ Ｐゴシック" pitchFamily="34" charset="-128"/>
              </a:rPr>
              <a:t> </a:t>
            </a:r>
            <a:r>
              <a:rPr lang="en-US" b="1" dirty="0" err="1">
                <a:ea typeface="ＭＳ Ｐゴシック" pitchFamily="34" charset="-128"/>
              </a:rPr>
              <a:t>semua</a:t>
            </a:r>
            <a:r>
              <a:rPr lang="en-US" b="1" dirty="0">
                <a:ea typeface="ＭＳ Ｐゴシック" pitchFamily="34" charset="-128"/>
              </a:rPr>
              <a:t> </a:t>
            </a:r>
            <a:r>
              <a:rPr lang="en-US" b="1" dirty="0" err="1">
                <a:ea typeface="ＭＳ Ｐゴシック" pitchFamily="34" charset="-128"/>
              </a:rPr>
              <a:t>manajer</a:t>
            </a:r>
            <a:r>
              <a:rPr lang="en-US" b="1" dirty="0">
                <a:ea typeface="ＭＳ Ｐゴシック" pitchFamily="34" charset="-128"/>
              </a:rPr>
              <a:t> </a:t>
            </a:r>
            <a:r>
              <a:rPr lang="en-US" b="1" dirty="0" err="1">
                <a:ea typeface="ＭＳ Ｐゴシック" pitchFamily="34" charset="-128"/>
              </a:rPr>
              <a:t>terlibat</a:t>
            </a:r>
            <a:r>
              <a:rPr lang="en-US" b="1" dirty="0">
                <a:ea typeface="ＭＳ Ｐゴシック" pitchFamily="34" charset="-128"/>
              </a:rPr>
              <a:t> </a:t>
            </a:r>
            <a:r>
              <a:rPr lang="en-US" b="1" dirty="0" err="1">
                <a:ea typeface="ＭＳ Ｐゴシック" pitchFamily="34" charset="-128"/>
              </a:rPr>
              <a:t>dalam</a:t>
            </a:r>
            <a:r>
              <a:rPr lang="en-US" b="1" dirty="0">
                <a:ea typeface="ＭＳ Ｐゴシック" pitchFamily="34" charset="-128"/>
              </a:rPr>
              <a:t> </a:t>
            </a:r>
            <a:r>
              <a:rPr lang="en-US" b="1" dirty="0" err="1">
                <a:ea typeface="ＭＳ Ｐゴシック" pitchFamily="34" charset="-128"/>
              </a:rPr>
              <a:t>empat</a:t>
            </a:r>
            <a:r>
              <a:rPr lang="en-US" b="1" dirty="0">
                <a:ea typeface="ＭＳ Ｐゴシック" pitchFamily="34" charset="-128"/>
              </a:rPr>
              <a:t> </a:t>
            </a:r>
            <a:r>
              <a:rPr lang="en-US" b="1" dirty="0" err="1">
                <a:ea typeface="ＭＳ Ｐゴシック" pitchFamily="34" charset="-128"/>
              </a:rPr>
              <a:t>aktivitas</a:t>
            </a:r>
            <a:r>
              <a:rPr lang="en-US" b="1" dirty="0">
                <a:ea typeface="ＭＳ Ｐゴシック" pitchFamily="34" charset="-128"/>
              </a:rPr>
              <a:t> </a:t>
            </a:r>
            <a:r>
              <a:rPr lang="en-US" b="1" dirty="0" err="1">
                <a:ea typeface="ＭＳ Ｐゴシック" pitchFamily="34" charset="-128"/>
              </a:rPr>
              <a:t>manajerial</a:t>
            </a:r>
            <a:r>
              <a:rPr lang="en-US" b="1" dirty="0">
                <a:ea typeface="ＭＳ Ｐゴシック" pitchFamily="34" charset="-128"/>
              </a:rPr>
              <a:t>.</a:t>
            </a:r>
          </a:p>
          <a:p>
            <a:pPr eaLnBrk="1" hangingPunct="1">
              <a:spcBef>
                <a:spcPct val="0"/>
              </a:spcBef>
            </a:pPr>
            <a:endParaRPr lang="en-US" b="1" dirty="0">
              <a:ea typeface="ＭＳ Ｐゴシック" pitchFamily="34" charset="-128"/>
            </a:endParaRPr>
          </a:p>
          <a:p>
            <a:pPr eaLnBrk="1" hangingPunct="1">
              <a:spcBef>
                <a:spcPct val="0"/>
              </a:spcBef>
            </a:pPr>
            <a:r>
              <a:rPr lang="en-US" b="1" dirty="0" err="1">
                <a:ea typeface="ＭＳ Ｐゴシック" pitchFamily="34" charset="-128"/>
              </a:rPr>
              <a:t>Manajemen</a:t>
            </a:r>
            <a:r>
              <a:rPr lang="en-US" b="1" dirty="0">
                <a:ea typeface="ＭＳ Ｐゴシック" pitchFamily="34" charset="-128"/>
              </a:rPr>
              <a:t> </a:t>
            </a:r>
            <a:r>
              <a:rPr lang="en-US" b="1" dirty="0" err="1">
                <a:ea typeface="ＭＳ Ｐゴシック" pitchFamily="34" charset="-128"/>
              </a:rPr>
              <a:t>tradisional</a:t>
            </a:r>
            <a:r>
              <a:rPr lang="en-US" b="1" dirty="0">
                <a:ea typeface="ＭＳ Ｐゴシック" pitchFamily="34" charset="-128"/>
              </a:rPr>
              <a:t> </a:t>
            </a:r>
            <a:r>
              <a:rPr lang="en-US" b="1" dirty="0" err="1">
                <a:ea typeface="ＭＳ Ｐゴシック" pitchFamily="34" charset="-128"/>
              </a:rPr>
              <a:t>adalah</a:t>
            </a:r>
            <a:r>
              <a:rPr lang="en-US" b="1" dirty="0">
                <a:ea typeface="ＭＳ Ｐゴシック" pitchFamily="34" charset="-128"/>
              </a:rPr>
              <a:t> </a:t>
            </a:r>
            <a:r>
              <a:rPr lang="en-US" b="1" dirty="0" err="1">
                <a:ea typeface="ＭＳ Ｐゴシック" pitchFamily="34" charset="-128"/>
              </a:rPr>
              <a:t>pengambilan</a:t>
            </a:r>
            <a:r>
              <a:rPr lang="en-US" b="1" dirty="0">
                <a:ea typeface="ＭＳ Ｐゴシック" pitchFamily="34" charset="-128"/>
              </a:rPr>
              <a:t> </a:t>
            </a:r>
            <a:r>
              <a:rPr lang="en-US" b="1" dirty="0" err="1">
                <a:ea typeface="ＭＳ Ｐゴシック" pitchFamily="34" charset="-128"/>
              </a:rPr>
              <a:t>keputusan</a:t>
            </a:r>
            <a:r>
              <a:rPr lang="en-US" b="1" dirty="0">
                <a:ea typeface="ＭＳ Ｐゴシック" pitchFamily="34" charset="-128"/>
              </a:rPr>
              <a:t>, </a:t>
            </a:r>
            <a:r>
              <a:rPr lang="en-US" b="1" dirty="0" err="1">
                <a:ea typeface="ＭＳ Ｐゴシック" pitchFamily="34" charset="-128"/>
              </a:rPr>
              <a:t>perencanaan</a:t>
            </a:r>
            <a:r>
              <a:rPr lang="en-US" b="1" dirty="0">
                <a:ea typeface="ＭＳ Ｐゴシック" pitchFamily="34" charset="-128"/>
              </a:rPr>
              <a:t>, dan </a:t>
            </a:r>
            <a:r>
              <a:rPr lang="en-US" b="1" dirty="0" err="1">
                <a:ea typeface="ＭＳ Ｐゴシック" pitchFamily="34" charset="-128"/>
              </a:rPr>
              <a:t>pengendalian</a:t>
            </a:r>
            <a:r>
              <a:rPr lang="en-US" b="1" dirty="0">
                <a:ea typeface="ＭＳ Ｐゴシック" pitchFamily="34" charset="-128"/>
              </a:rPr>
              <a:t>. Rata-rata </a:t>
            </a:r>
            <a:r>
              <a:rPr lang="en-US" b="1" dirty="0" err="1">
                <a:ea typeface="ＭＳ Ｐゴシック" pitchFamily="34" charset="-128"/>
              </a:rPr>
              <a:t>manajer</a:t>
            </a:r>
            <a:r>
              <a:rPr lang="en-US" b="1" dirty="0">
                <a:ea typeface="ＭＳ Ｐゴシック" pitchFamily="34" charset="-128"/>
              </a:rPr>
              <a:t> </a:t>
            </a:r>
            <a:r>
              <a:rPr lang="en-US" b="1" dirty="0" err="1">
                <a:ea typeface="ＭＳ Ｐゴシック" pitchFamily="34" charset="-128"/>
              </a:rPr>
              <a:t>menghabiskan</a:t>
            </a:r>
            <a:r>
              <a:rPr lang="en-US" b="1" dirty="0">
                <a:ea typeface="ＭＳ Ｐゴシック" pitchFamily="34" charset="-128"/>
              </a:rPr>
              <a:t> 32 </a:t>
            </a:r>
            <a:r>
              <a:rPr lang="en-US" b="1" dirty="0" err="1">
                <a:ea typeface="ＭＳ Ｐゴシック" pitchFamily="34" charset="-128"/>
              </a:rPr>
              <a:t>persen</a:t>
            </a:r>
            <a:r>
              <a:rPr lang="en-US" b="1" dirty="0">
                <a:ea typeface="ＭＳ Ｐゴシック" pitchFamily="34" charset="-128"/>
              </a:rPr>
              <a:t> </a:t>
            </a:r>
            <a:r>
              <a:rPr lang="en-US" b="1" dirty="0" err="1">
                <a:ea typeface="ＭＳ Ｐゴシック" pitchFamily="34" charset="-128"/>
              </a:rPr>
              <a:t>waktunya</a:t>
            </a:r>
            <a:r>
              <a:rPr lang="en-US" b="1" dirty="0">
                <a:ea typeface="ＭＳ Ｐゴシック" pitchFamily="34" charset="-128"/>
              </a:rPr>
              <a:t> </a:t>
            </a:r>
            <a:r>
              <a:rPr lang="en-US" b="1" dirty="0" err="1">
                <a:ea typeface="ＭＳ Ｐゴシック" pitchFamily="34" charset="-128"/>
              </a:rPr>
              <a:t>untuk</a:t>
            </a:r>
            <a:r>
              <a:rPr lang="en-US" b="1" dirty="0">
                <a:ea typeface="ＭＳ Ｐゴシック" pitchFamily="34" charset="-128"/>
              </a:rPr>
              <a:t> </a:t>
            </a:r>
            <a:r>
              <a:rPr lang="en-US" b="1" dirty="0" err="1">
                <a:ea typeface="ＭＳ Ｐゴシック" pitchFamily="34" charset="-128"/>
              </a:rPr>
              <a:t>melakukan</a:t>
            </a:r>
            <a:r>
              <a:rPr lang="en-US" b="1" dirty="0">
                <a:ea typeface="ＭＳ Ｐゴシック" pitchFamily="34" charset="-128"/>
              </a:rPr>
              <a:t> </a:t>
            </a:r>
            <a:r>
              <a:rPr lang="en-US" b="1" dirty="0" err="1">
                <a:ea typeface="ＭＳ Ｐゴシック" pitchFamily="34" charset="-128"/>
              </a:rPr>
              <a:t>aktivitas</a:t>
            </a:r>
            <a:r>
              <a:rPr lang="en-US" b="1" dirty="0">
                <a:ea typeface="ＭＳ Ｐゴシック" pitchFamily="34" charset="-128"/>
              </a:rPr>
              <a:t> </a:t>
            </a:r>
            <a:r>
              <a:rPr lang="en-US" b="1" dirty="0" err="1">
                <a:ea typeface="ＭＳ Ｐゴシック" pitchFamily="34" charset="-128"/>
              </a:rPr>
              <a:t>ini</a:t>
            </a:r>
            <a:r>
              <a:rPr lang="en-US" b="1" dirty="0">
                <a:ea typeface="ＭＳ Ｐゴシック" pitchFamily="34" charset="-128"/>
              </a:rPr>
              <a:t>.</a:t>
            </a:r>
          </a:p>
          <a:p>
            <a:pPr eaLnBrk="1" hangingPunct="1">
              <a:spcBef>
                <a:spcPct val="0"/>
              </a:spcBef>
            </a:pPr>
            <a:endParaRPr lang="en-US" b="1" dirty="0">
              <a:ea typeface="ＭＳ Ｐゴシック" pitchFamily="34" charset="-128"/>
            </a:endParaRPr>
          </a:p>
          <a:p>
            <a:pPr marL="171450" indent="-171450" eaLnBrk="1" hangingPunct="1">
              <a:spcBef>
                <a:spcPct val="0"/>
              </a:spcBef>
              <a:buFont typeface="Wingdings" panose="05000000000000000000" pitchFamily="2" charset="2"/>
              <a:buChar char="§"/>
            </a:pPr>
            <a:r>
              <a:rPr lang="en-US" b="1" dirty="0" err="1">
                <a:ea typeface="ＭＳ Ｐゴシック" pitchFamily="34" charset="-128"/>
              </a:rPr>
              <a:t>Komunikasi</a:t>
            </a:r>
            <a:r>
              <a:rPr lang="en-US" b="1" dirty="0">
                <a:ea typeface="ＭＳ Ｐゴシック" pitchFamily="34" charset="-128"/>
              </a:rPr>
              <a:t> </a:t>
            </a:r>
            <a:r>
              <a:rPr lang="en-US" b="1" dirty="0" err="1">
                <a:ea typeface="ＭＳ Ｐゴシック" pitchFamily="34" charset="-128"/>
              </a:rPr>
              <a:t>melibatkan</a:t>
            </a:r>
            <a:r>
              <a:rPr lang="en-US" b="1" dirty="0">
                <a:ea typeface="ＭＳ Ｐゴシック" pitchFamily="34" charset="-128"/>
              </a:rPr>
              <a:t> </a:t>
            </a:r>
            <a:r>
              <a:rPr lang="en-US" b="1" dirty="0" err="1">
                <a:ea typeface="ＭＳ Ｐゴシック" pitchFamily="34" charset="-128"/>
              </a:rPr>
              <a:t>pertukaran</a:t>
            </a:r>
            <a:r>
              <a:rPr lang="en-US" b="1" dirty="0">
                <a:ea typeface="ＭＳ Ｐゴシック" pitchFamily="34" charset="-128"/>
              </a:rPr>
              <a:t> </a:t>
            </a:r>
            <a:r>
              <a:rPr lang="en-US" b="1" dirty="0" err="1">
                <a:ea typeface="ＭＳ Ｐゴシック" pitchFamily="34" charset="-128"/>
              </a:rPr>
              <a:t>informasi</a:t>
            </a:r>
            <a:r>
              <a:rPr lang="en-US" b="1" dirty="0">
                <a:ea typeface="ＭＳ Ｐゴシック" pitchFamily="34" charset="-128"/>
              </a:rPr>
              <a:t> </a:t>
            </a:r>
            <a:r>
              <a:rPr lang="en-US" b="1" dirty="0" err="1">
                <a:ea typeface="ＭＳ Ｐゴシック" pitchFamily="34" charset="-128"/>
              </a:rPr>
              <a:t>rutin</a:t>
            </a:r>
            <a:r>
              <a:rPr lang="en-US" b="1" dirty="0">
                <a:ea typeface="ＭＳ Ｐゴシック" pitchFamily="34" charset="-128"/>
              </a:rPr>
              <a:t> dan </a:t>
            </a:r>
            <a:r>
              <a:rPr lang="en-US" b="1" dirty="0" err="1">
                <a:ea typeface="ＭＳ Ｐゴシック" pitchFamily="34" charset="-128"/>
              </a:rPr>
              <a:t>pemrosesan</a:t>
            </a:r>
            <a:r>
              <a:rPr lang="en-US" b="1" dirty="0">
                <a:ea typeface="ＭＳ Ｐゴシック" pitchFamily="34" charset="-128"/>
              </a:rPr>
              <a:t> </a:t>
            </a:r>
            <a:r>
              <a:rPr lang="en-US" b="1" dirty="0" err="1">
                <a:ea typeface="ＭＳ Ｐゴシック" pitchFamily="34" charset="-128"/>
              </a:rPr>
              <a:t>dokumen</a:t>
            </a:r>
            <a:r>
              <a:rPr lang="en-US" b="1" dirty="0">
                <a:ea typeface="ＭＳ Ｐゴシック" pitchFamily="34" charset="-128"/>
              </a:rPr>
              <a:t>. Rata-rata </a:t>
            </a:r>
            <a:r>
              <a:rPr lang="en-US" b="1" dirty="0" err="1">
                <a:ea typeface="ＭＳ Ｐゴシック" pitchFamily="34" charset="-128"/>
              </a:rPr>
              <a:t>manajer</a:t>
            </a:r>
            <a:r>
              <a:rPr lang="en-US" b="1" dirty="0">
                <a:ea typeface="ＭＳ Ｐゴシック" pitchFamily="34" charset="-128"/>
              </a:rPr>
              <a:t> </a:t>
            </a:r>
            <a:r>
              <a:rPr lang="en-US" b="1" dirty="0" err="1">
                <a:ea typeface="ＭＳ Ｐゴシック" pitchFamily="34" charset="-128"/>
              </a:rPr>
              <a:t>menghabiskan</a:t>
            </a:r>
            <a:r>
              <a:rPr lang="en-US" b="1" dirty="0">
                <a:ea typeface="ＭＳ Ｐゴシック" pitchFamily="34" charset="-128"/>
              </a:rPr>
              <a:t> 29 </a:t>
            </a:r>
            <a:r>
              <a:rPr lang="en-US" b="1" dirty="0" err="1">
                <a:ea typeface="ＭＳ Ｐゴシック" pitchFamily="34" charset="-128"/>
              </a:rPr>
              <a:t>persen</a:t>
            </a:r>
            <a:r>
              <a:rPr lang="en-US" b="1" dirty="0">
                <a:ea typeface="ＭＳ Ｐゴシック" pitchFamily="34" charset="-128"/>
              </a:rPr>
              <a:t> </a:t>
            </a:r>
            <a:r>
              <a:rPr lang="en-US" b="1" dirty="0" err="1">
                <a:ea typeface="ＭＳ Ｐゴシック" pitchFamily="34" charset="-128"/>
              </a:rPr>
              <a:t>waktunya</a:t>
            </a:r>
            <a:r>
              <a:rPr lang="en-US" b="1" dirty="0">
                <a:ea typeface="ＭＳ Ｐゴシック" pitchFamily="34" charset="-128"/>
              </a:rPr>
              <a:t> </a:t>
            </a:r>
            <a:r>
              <a:rPr lang="en-US" b="1" dirty="0" err="1">
                <a:ea typeface="ＭＳ Ｐゴシック" pitchFamily="34" charset="-128"/>
              </a:rPr>
              <a:t>untuk</a:t>
            </a:r>
            <a:r>
              <a:rPr lang="en-US" b="1" dirty="0">
                <a:ea typeface="ＭＳ Ｐゴシック" pitchFamily="34" charset="-128"/>
              </a:rPr>
              <a:t> </a:t>
            </a:r>
            <a:r>
              <a:rPr lang="en-US" b="1" dirty="0" err="1">
                <a:ea typeface="ＭＳ Ｐゴシック" pitchFamily="34" charset="-128"/>
              </a:rPr>
              <a:t>melakukan</a:t>
            </a:r>
            <a:r>
              <a:rPr lang="en-US" b="1" dirty="0">
                <a:ea typeface="ＭＳ Ｐゴシック" pitchFamily="34" charset="-128"/>
              </a:rPr>
              <a:t> </a:t>
            </a:r>
            <a:r>
              <a:rPr lang="en-US" b="1" dirty="0" err="1">
                <a:ea typeface="ＭＳ Ｐゴシック" pitchFamily="34" charset="-128"/>
              </a:rPr>
              <a:t>aktivitas</a:t>
            </a:r>
            <a:r>
              <a:rPr lang="en-US" b="1" dirty="0">
                <a:ea typeface="ＭＳ Ｐゴシック" pitchFamily="34" charset="-128"/>
              </a:rPr>
              <a:t> </a:t>
            </a:r>
            <a:r>
              <a:rPr lang="en-US" b="1" dirty="0" err="1">
                <a:ea typeface="ＭＳ Ｐゴシック" pitchFamily="34" charset="-128"/>
              </a:rPr>
              <a:t>ini</a:t>
            </a:r>
            <a:r>
              <a:rPr lang="en-US" b="1" dirty="0">
                <a:ea typeface="ＭＳ Ｐゴシック" pitchFamily="34" charset="-128"/>
              </a:rPr>
              <a:t>.</a:t>
            </a:r>
          </a:p>
          <a:p>
            <a:pPr eaLnBrk="1" hangingPunct="1">
              <a:spcBef>
                <a:spcPct val="0"/>
              </a:spcBef>
            </a:pPr>
            <a:endParaRPr lang="en-US" b="1" dirty="0">
              <a:ea typeface="ＭＳ Ｐゴシック" pitchFamily="34" charset="-128"/>
            </a:endParaRPr>
          </a:p>
          <a:p>
            <a:pPr marL="171450" indent="-171450" eaLnBrk="1" hangingPunct="1">
              <a:spcBef>
                <a:spcPct val="0"/>
              </a:spcBef>
              <a:buFont typeface="Wingdings" panose="05000000000000000000" pitchFamily="2" charset="2"/>
              <a:buChar char="§"/>
            </a:pPr>
            <a:r>
              <a:rPr lang="en-US" b="1" dirty="0" err="1">
                <a:ea typeface="ＭＳ Ｐゴシック" pitchFamily="34" charset="-128"/>
              </a:rPr>
              <a:t>Manajemen</a:t>
            </a:r>
            <a:r>
              <a:rPr lang="en-US" b="1" dirty="0">
                <a:ea typeface="ＭＳ Ｐゴシック" pitchFamily="34" charset="-128"/>
              </a:rPr>
              <a:t> </a:t>
            </a:r>
            <a:r>
              <a:rPr lang="en-US" b="1" dirty="0" err="1">
                <a:ea typeface="ＭＳ Ｐゴシック" pitchFamily="34" charset="-128"/>
              </a:rPr>
              <a:t>sumber</a:t>
            </a:r>
            <a:r>
              <a:rPr lang="en-US" b="1" dirty="0">
                <a:ea typeface="ＭＳ Ｐゴシック" pitchFamily="34" charset="-128"/>
              </a:rPr>
              <a:t> </a:t>
            </a:r>
            <a:r>
              <a:rPr lang="en-US" b="1" dirty="0" err="1">
                <a:ea typeface="ＭＳ Ｐゴシック" pitchFamily="34" charset="-128"/>
              </a:rPr>
              <a:t>daya</a:t>
            </a:r>
            <a:r>
              <a:rPr lang="en-US" b="1" dirty="0">
                <a:ea typeface="ＭＳ Ｐゴシック" pitchFamily="34" charset="-128"/>
              </a:rPr>
              <a:t> </a:t>
            </a:r>
            <a:r>
              <a:rPr lang="en-US" b="1" dirty="0" err="1">
                <a:ea typeface="ＭＳ Ｐゴシック" pitchFamily="34" charset="-128"/>
              </a:rPr>
              <a:t>manusia</a:t>
            </a:r>
            <a:r>
              <a:rPr lang="en-US" b="1" dirty="0">
                <a:ea typeface="ＭＳ Ｐゴシック" pitchFamily="34" charset="-128"/>
              </a:rPr>
              <a:t> </a:t>
            </a:r>
            <a:r>
              <a:rPr lang="en-US" b="1" dirty="0" err="1">
                <a:ea typeface="ＭＳ Ｐゴシック" pitchFamily="34" charset="-128"/>
              </a:rPr>
              <a:t>meliputi</a:t>
            </a:r>
            <a:r>
              <a:rPr lang="en-US" b="1" dirty="0">
                <a:ea typeface="ＭＳ Ｐゴシック" pitchFamily="34" charset="-128"/>
              </a:rPr>
              <a:t> </a:t>
            </a:r>
            <a:r>
              <a:rPr lang="en-US" b="1" dirty="0" err="1">
                <a:ea typeface="ＭＳ Ｐゴシック" pitchFamily="34" charset="-128"/>
              </a:rPr>
              <a:t>pemberian</a:t>
            </a:r>
            <a:r>
              <a:rPr lang="en-US" b="1" dirty="0">
                <a:ea typeface="ＭＳ Ｐゴシック" pitchFamily="34" charset="-128"/>
              </a:rPr>
              <a:t> </a:t>
            </a:r>
            <a:r>
              <a:rPr lang="en-US" b="1" dirty="0" err="1">
                <a:ea typeface="ＭＳ Ｐゴシック" pitchFamily="34" charset="-128"/>
              </a:rPr>
              <a:t>motivasi</a:t>
            </a:r>
            <a:r>
              <a:rPr lang="en-US" b="1" dirty="0">
                <a:ea typeface="ＭＳ Ｐゴシック" pitchFamily="34" charset="-128"/>
              </a:rPr>
              <a:t>, </a:t>
            </a:r>
            <a:r>
              <a:rPr lang="en-US" b="1" dirty="0" err="1">
                <a:ea typeface="ＭＳ Ｐゴシック" pitchFamily="34" charset="-128"/>
              </a:rPr>
              <a:t>pendisiplinan</a:t>
            </a:r>
            <a:r>
              <a:rPr lang="en-US" b="1" dirty="0">
                <a:ea typeface="ＭＳ Ｐゴシック" pitchFamily="34" charset="-128"/>
              </a:rPr>
              <a:t>, </a:t>
            </a:r>
            <a:r>
              <a:rPr lang="en-US" b="1" dirty="0" err="1">
                <a:ea typeface="ＭＳ Ｐゴシック" pitchFamily="34" charset="-128"/>
              </a:rPr>
              <a:t>pengelolaan</a:t>
            </a:r>
            <a:r>
              <a:rPr lang="en-US" b="1" dirty="0">
                <a:ea typeface="ＭＳ Ｐゴシック" pitchFamily="34" charset="-128"/>
              </a:rPr>
              <a:t> </a:t>
            </a:r>
            <a:r>
              <a:rPr lang="en-US" b="1" dirty="0" err="1">
                <a:ea typeface="ＭＳ Ｐゴシック" pitchFamily="34" charset="-128"/>
              </a:rPr>
              <a:t>konflik</a:t>
            </a:r>
            <a:r>
              <a:rPr lang="en-US" b="1" dirty="0">
                <a:ea typeface="ＭＳ Ｐゴシック" pitchFamily="34" charset="-128"/>
              </a:rPr>
              <a:t>, </a:t>
            </a:r>
            <a:r>
              <a:rPr lang="en-US" b="1" dirty="0" err="1">
                <a:ea typeface="ＭＳ Ｐゴシック" pitchFamily="34" charset="-128"/>
              </a:rPr>
              <a:t>penempatan</a:t>
            </a:r>
            <a:r>
              <a:rPr lang="en-US" b="1" dirty="0">
                <a:ea typeface="ＭＳ Ｐゴシック" pitchFamily="34" charset="-128"/>
              </a:rPr>
              <a:t> </a:t>
            </a:r>
            <a:r>
              <a:rPr lang="en-US" b="1" dirty="0" err="1">
                <a:ea typeface="ＭＳ Ｐゴシック" pitchFamily="34" charset="-128"/>
              </a:rPr>
              <a:t>staf</a:t>
            </a:r>
            <a:r>
              <a:rPr lang="en-US" b="1" dirty="0">
                <a:ea typeface="ＭＳ Ｐゴシック" pitchFamily="34" charset="-128"/>
              </a:rPr>
              <a:t>, dan </a:t>
            </a:r>
            <a:r>
              <a:rPr lang="en-US" b="1" dirty="0" err="1">
                <a:ea typeface="ＭＳ Ｐゴシック" pitchFamily="34" charset="-128"/>
              </a:rPr>
              <a:t>pelatihan</a:t>
            </a:r>
            <a:r>
              <a:rPr lang="en-US" b="1" dirty="0">
                <a:ea typeface="ＭＳ Ｐゴシック" pitchFamily="34" charset="-128"/>
              </a:rPr>
              <a:t>. Rata-rata </a:t>
            </a:r>
            <a:r>
              <a:rPr lang="en-US" b="1" dirty="0" err="1">
                <a:ea typeface="ＭＳ Ｐゴシック" pitchFamily="34" charset="-128"/>
              </a:rPr>
              <a:t>manajer</a:t>
            </a:r>
            <a:r>
              <a:rPr lang="en-US" b="1" dirty="0">
                <a:ea typeface="ＭＳ Ｐゴシック" pitchFamily="34" charset="-128"/>
              </a:rPr>
              <a:t> </a:t>
            </a:r>
            <a:r>
              <a:rPr lang="en-US" b="1" dirty="0" err="1">
                <a:ea typeface="ＭＳ Ｐゴシック" pitchFamily="34" charset="-128"/>
              </a:rPr>
              <a:t>menghabiskan</a:t>
            </a:r>
            <a:r>
              <a:rPr lang="en-US" b="1" dirty="0">
                <a:ea typeface="ＭＳ Ｐゴシック" pitchFamily="34" charset="-128"/>
              </a:rPr>
              <a:t> 20 </a:t>
            </a:r>
            <a:r>
              <a:rPr lang="en-US" b="1" dirty="0" err="1">
                <a:ea typeface="ＭＳ Ｐゴシック" pitchFamily="34" charset="-128"/>
              </a:rPr>
              <a:t>persen</a:t>
            </a:r>
            <a:r>
              <a:rPr lang="en-US" b="1" dirty="0">
                <a:ea typeface="ＭＳ Ｐゴシック" pitchFamily="34" charset="-128"/>
              </a:rPr>
              <a:t> </a:t>
            </a:r>
            <a:r>
              <a:rPr lang="en-US" b="1" dirty="0" err="1">
                <a:ea typeface="ＭＳ Ｐゴシック" pitchFamily="34" charset="-128"/>
              </a:rPr>
              <a:t>waktunya</a:t>
            </a:r>
            <a:r>
              <a:rPr lang="en-US" b="1" dirty="0">
                <a:ea typeface="ＭＳ Ｐゴシック" pitchFamily="34" charset="-128"/>
              </a:rPr>
              <a:t> </a:t>
            </a:r>
            <a:r>
              <a:rPr lang="en-US" b="1" dirty="0" err="1">
                <a:ea typeface="ＭＳ Ｐゴシック" pitchFamily="34" charset="-128"/>
              </a:rPr>
              <a:t>untuk</a:t>
            </a:r>
            <a:r>
              <a:rPr lang="en-US" b="1" dirty="0">
                <a:ea typeface="ＭＳ Ｐゴシック" pitchFamily="34" charset="-128"/>
              </a:rPr>
              <a:t> </a:t>
            </a:r>
            <a:r>
              <a:rPr lang="en-US" b="1" dirty="0" err="1">
                <a:ea typeface="ＭＳ Ｐゴシック" pitchFamily="34" charset="-128"/>
              </a:rPr>
              <a:t>melakukan</a:t>
            </a:r>
            <a:r>
              <a:rPr lang="en-US" b="1" dirty="0">
                <a:ea typeface="ＭＳ Ｐゴシック" pitchFamily="34" charset="-128"/>
              </a:rPr>
              <a:t> </a:t>
            </a:r>
            <a:r>
              <a:rPr lang="en-US" b="1" dirty="0" err="1">
                <a:ea typeface="ＭＳ Ｐゴシック" pitchFamily="34" charset="-128"/>
              </a:rPr>
              <a:t>aktivitas</a:t>
            </a:r>
            <a:r>
              <a:rPr lang="en-US" b="1" dirty="0">
                <a:ea typeface="ＭＳ Ｐゴシック" pitchFamily="34" charset="-128"/>
              </a:rPr>
              <a:t> </a:t>
            </a:r>
            <a:r>
              <a:rPr lang="en-US" b="1" dirty="0" err="1">
                <a:ea typeface="ＭＳ Ｐゴシック" pitchFamily="34" charset="-128"/>
              </a:rPr>
              <a:t>ini</a:t>
            </a:r>
            <a:r>
              <a:rPr lang="en-US" b="1" dirty="0">
                <a:ea typeface="ＭＳ Ｐゴシック" pitchFamily="34" charset="-128"/>
              </a:rPr>
              <a:t>.</a:t>
            </a:r>
          </a:p>
          <a:p>
            <a:pPr eaLnBrk="1" hangingPunct="1">
              <a:spcBef>
                <a:spcPct val="0"/>
              </a:spcBef>
            </a:pPr>
            <a:endParaRPr lang="en-US" b="1" dirty="0">
              <a:ea typeface="ＭＳ Ｐゴシック" pitchFamily="34" charset="-128"/>
            </a:endParaRPr>
          </a:p>
          <a:p>
            <a:pPr marL="171450" indent="-171450" eaLnBrk="1" hangingPunct="1">
              <a:spcBef>
                <a:spcPct val="0"/>
              </a:spcBef>
              <a:buFont typeface="Wingdings" panose="05000000000000000000" pitchFamily="2" charset="2"/>
              <a:buChar char="§"/>
            </a:pPr>
            <a:r>
              <a:rPr lang="en-US" b="1" dirty="0">
                <a:ea typeface="ＭＳ Ｐゴシック" pitchFamily="34" charset="-128"/>
              </a:rPr>
              <a:t>Networking </a:t>
            </a:r>
            <a:r>
              <a:rPr lang="en-US" b="1" dirty="0" err="1">
                <a:ea typeface="ＭＳ Ｐゴシック" pitchFamily="34" charset="-128"/>
              </a:rPr>
              <a:t>adalah</a:t>
            </a:r>
            <a:r>
              <a:rPr lang="en-US" b="1" dirty="0">
                <a:ea typeface="ＭＳ Ｐゴシック" pitchFamily="34" charset="-128"/>
              </a:rPr>
              <a:t> </a:t>
            </a:r>
            <a:r>
              <a:rPr lang="en-US" b="1" dirty="0" err="1">
                <a:ea typeface="ＭＳ Ｐゴシック" pitchFamily="34" charset="-128"/>
              </a:rPr>
              <a:t>bersosialisasi</a:t>
            </a:r>
            <a:r>
              <a:rPr lang="en-US" b="1" dirty="0">
                <a:ea typeface="ＭＳ Ｐゴシック" pitchFamily="34" charset="-128"/>
              </a:rPr>
              <a:t>, </a:t>
            </a:r>
            <a:r>
              <a:rPr lang="en-US" b="1" dirty="0" err="1">
                <a:ea typeface="ＭＳ Ｐゴシック" pitchFamily="34" charset="-128"/>
              </a:rPr>
              <a:t>berpolitik</a:t>
            </a:r>
            <a:r>
              <a:rPr lang="en-US" b="1" dirty="0">
                <a:ea typeface="ＭＳ Ｐゴシック" pitchFamily="34" charset="-128"/>
              </a:rPr>
              <a:t>, dan </a:t>
            </a:r>
            <a:r>
              <a:rPr lang="en-US" b="1" dirty="0" err="1">
                <a:ea typeface="ＭＳ Ｐゴシック" pitchFamily="34" charset="-128"/>
              </a:rPr>
              <a:t>berinteraksi</a:t>
            </a:r>
            <a:r>
              <a:rPr lang="en-US" b="1" dirty="0">
                <a:ea typeface="ＭＳ Ｐゴシック" pitchFamily="34" charset="-128"/>
              </a:rPr>
              <a:t> </a:t>
            </a:r>
            <a:r>
              <a:rPr lang="en-US" b="1" dirty="0" err="1">
                <a:ea typeface="ＭＳ Ｐゴシック" pitchFamily="34" charset="-128"/>
              </a:rPr>
              <a:t>dengan</a:t>
            </a:r>
            <a:r>
              <a:rPr lang="en-US" b="1" dirty="0">
                <a:ea typeface="ＭＳ Ｐゴシック" pitchFamily="34" charset="-128"/>
              </a:rPr>
              <a:t> </a:t>
            </a:r>
            <a:r>
              <a:rPr lang="en-US" b="1" dirty="0" err="1">
                <a:ea typeface="ＭＳ Ｐゴシック" pitchFamily="34" charset="-128"/>
              </a:rPr>
              <a:t>pihak</a:t>
            </a:r>
            <a:r>
              <a:rPr lang="en-US" b="1" dirty="0">
                <a:ea typeface="ＭＳ Ｐゴシック" pitchFamily="34" charset="-128"/>
              </a:rPr>
              <a:t> </a:t>
            </a:r>
            <a:r>
              <a:rPr lang="en-US" b="1" dirty="0" err="1">
                <a:ea typeface="ＭＳ Ｐゴシック" pitchFamily="34" charset="-128"/>
              </a:rPr>
              <a:t>luar</a:t>
            </a:r>
            <a:r>
              <a:rPr lang="en-US" b="1" dirty="0">
                <a:ea typeface="ＭＳ Ｐゴシック" pitchFamily="34" charset="-128"/>
              </a:rPr>
              <a:t>. Rata-rata </a:t>
            </a:r>
            <a:r>
              <a:rPr lang="en-US" b="1" dirty="0" err="1">
                <a:ea typeface="ＭＳ Ｐゴシック" pitchFamily="34" charset="-128"/>
              </a:rPr>
              <a:t>manajer</a:t>
            </a:r>
            <a:r>
              <a:rPr lang="en-US" b="1" dirty="0">
                <a:ea typeface="ＭＳ Ｐゴシック" pitchFamily="34" charset="-128"/>
              </a:rPr>
              <a:t> </a:t>
            </a:r>
            <a:r>
              <a:rPr lang="en-US" b="1" dirty="0" err="1">
                <a:ea typeface="ＭＳ Ｐゴシック" pitchFamily="34" charset="-128"/>
              </a:rPr>
              <a:t>menghabiskan</a:t>
            </a:r>
            <a:r>
              <a:rPr lang="en-US" b="1" dirty="0">
                <a:ea typeface="ＭＳ Ｐゴシック" pitchFamily="34" charset="-128"/>
              </a:rPr>
              <a:t> 19 </a:t>
            </a:r>
            <a:r>
              <a:rPr lang="en-US" b="1" dirty="0" err="1">
                <a:ea typeface="ＭＳ Ｐゴシック" pitchFamily="34" charset="-128"/>
              </a:rPr>
              <a:t>persen</a:t>
            </a:r>
            <a:r>
              <a:rPr lang="en-US" b="1" dirty="0">
                <a:ea typeface="ＭＳ Ｐゴシック" pitchFamily="34" charset="-128"/>
              </a:rPr>
              <a:t> </a:t>
            </a:r>
            <a:r>
              <a:rPr lang="en-US" b="1" dirty="0" err="1">
                <a:ea typeface="ＭＳ Ｐゴシック" pitchFamily="34" charset="-128"/>
              </a:rPr>
              <a:t>waktunya</a:t>
            </a:r>
            <a:r>
              <a:rPr lang="en-US" b="1" dirty="0">
                <a:ea typeface="ＭＳ Ｐゴシック" pitchFamily="34" charset="-128"/>
              </a:rPr>
              <a:t> </a:t>
            </a:r>
            <a:r>
              <a:rPr lang="en-US" b="1" dirty="0" err="1">
                <a:ea typeface="ＭＳ Ｐゴシック" pitchFamily="34" charset="-128"/>
              </a:rPr>
              <a:t>untuk</a:t>
            </a:r>
            <a:r>
              <a:rPr lang="en-US" b="1" dirty="0">
                <a:ea typeface="ＭＳ Ｐゴシック" pitchFamily="34" charset="-128"/>
              </a:rPr>
              <a:t> </a:t>
            </a:r>
            <a:r>
              <a:rPr lang="en-US" b="1" dirty="0" err="1">
                <a:ea typeface="ＭＳ Ｐゴシック" pitchFamily="34" charset="-128"/>
              </a:rPr>
              <a:t>melakukan</a:t>
            </a:r>
            <a:r>
              <a:rPr lang="en-US" b="1" dirty="0">
                <a:ea typeface="ＭＳ Ｐゴシック" pitchFamily="34" charset="-128"/>
              </a:rPr>
              <a:t> </a:t>
            </a:r>
            <a:r>
              <a:rPr lang="en-US" b="1" dirty="0" err="1">
                <a:ea typeface="ＭＳ Ｐゴシック" pitchFamily="34" charset="-128"/>
              </a:rPr>
              <a:t>aktivitas</a:t>
            </a:r>
            <a:r>
              <a:rPr lang="en-US" b="1" dirty="0">
                <a:ea typeface="ＭＳ Ｐゴシック" pitchFamily="34" charset="-128"/>
              </a:rPr>
              <a:t> </a:t>
            </a:r>
            <a:r>
              <a:rPr lang="en-US" b="1" dirty="0" err="1">
                <a:ea typeface="ＭＳ Ｐゴシック" pitchFamily="34" charset="-128"/>
              </a:rPr>
              <a:t>ini</a:t>
            </a:r>
            <a:r>
              <a:rPr lang="en-US" b="1" dirty="0">
                <a:ea typeface="ＭＳ Ｐゴシック" pitchFamily="34" charset="-128"/>
              </a:rPr>
              <a:t>.</a:t>
            </a:r>
          </a:p>
          <a:p>
            <a:pPr eaLnBrk="1" hangingPunct="1">
              <a:spcBef>
                <a:spcPct val="0"/>
              </a:spcBef>
            </a:pPr>
            <a:endParaRPr lang="en-US" dirty="0">
              <a:ea typeface="ＭＳ Ｐゴシック" pitchFamily="34" charset="-128"/>
            </a:endParaRPr>
          </a:p>
          <a:p>
            <a:pPr eaLnBrk="1" hangingPunct="1">
              <a:spcBef>
                <a:spcPct val="0"/>
              </a:spcBef>
            </a:pPr>
            <a:endParaRPr lang="en-US" dirty="0">
              <a:ea typeface="ＭＳ Ｐゴシック" pitchFamily="34" charset="-128"/>
            </a:endParaRPr>
          </a:p>
          <a:p>
            <a:pPr eaLnBrk="1" hangingPunct="1">
              <a:spcBef>
                <a:spcPct val="0"/>
              </a:spcBef>
            </a:pPr>
            <a:endParaRPr lang="en-US" dirty="0">
              <a:ea typeface="ＭＳ Ｐゴシック" pitchFamily="34" charset="-128"/>
            </a:endParaRPr>
          </a:p>
        </p:txBody>
      </p:sp>
      <p:sp>
        <p:nvSpPr>
          <p:cNvPr id="71683"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620FEC64-878A-4704-B0DC-60968BF330A6}" type="slidenum">
              <a:rPr lang="en-US">
                <a:ea typeface="ＭＳ Ｐゴシック" pitchFamily="-72" charset="-128"/>
                <a:cs typeface="ＭＳ Ｐゴシック" pitchFamily="-72" charset="-128"/>
              </a:rPr>
              <a:pPr fontAlgn="base">
                <a:spcBef>
                  <a:spcPct val="0"/>
                </a:spcBef>
                <a:spcAft>
                  <a:spcPct val="0"/>
                </a:spcAft>
                <a:defRPr/>
              </a:pPr>
              <a:t>4</a:t>
            </a:fld>
            <a:endParaRPr lang="en-US">
              <a:ea typeface="ＭＳ Ｐゴシック" pitchFamily="-72" charset="-128"/>
              <a:cs typeface="ＭＳ Ｐゴシック" pitchFamily="-72" charset="-128"/>
            </a:endParaRPr>
          </a:p>
        </p:txBody>
      </p:sp>
    </p:spTree>
    <p:extLst>
      <p:ext uri="{BB962C8B-B14F-4D97-AF65-F5344CB8AC3E}">
        <p14:creationId xmlns:p14="http://schemas.microsoft.com/office/powerpoint/2010/main" val="110080572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Slide Image Placeholder 1"/>
          <p:cNvSpPr>
            <a:spLocks noGrp="1" noRot="1" noChangeAspect="1"/>
          </p:cNvSpPr>
          <p:nvPr>
            <p:ph type="sldImg"/>
          </p:nvPr>
        </p:nvSpPr>
        <p:spPr bwMode="auto">
          <a:noFill/>
          <a:ln>
            <a:solidFill>
              <a:srgbClr val="000000"/>
            </a:solidFill>
            <a:miter lim="800000"/>
            <a:headEnd/>
            <a:tailEnd/>
          </a:ln>
        </p:spPr>
      </p:sp>
      <p:sp>
        <p:nvSpPr>
          <p:cNvPr id="31746"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id-ID" dirty="0">
              <a:ea typeface="ＭＳ Ｐゴシック" pitchFamily="34" charset="-128"/>
            </a:endParaRPr>
          </a:p>
          <a:p>
            <a:pPr eaLnBrk="1" hangingPunct="1">
              <a:spcBef>
                <a:spcPct val="0"/>
              </a:spcBef>
            </a:pPr>
            <a:r>
              <a:rPr lang="id-ID" dirty="0">
                <a:ea typeface="ＭＳ Ｐゴシック" pitchFamily="34" charset="-128"/>
              </a:rPr>
              <a:t>Manajer yang berkinerja tinggi dalam kegiatan ini ditemukan dilacak dengan cepat melalui promosi organisasi</a:t>
            </a:r>
          </a:p>
          <a:p>
            <a:pPr eaLnBrk="1" hangingPunct="1">
              <a:spcBef>
                <a:spcPct val="0"/>
              </a:spcBef>
            </a:pPr>
            <a:r>
              <a:rPr lang="id-ID" dirty="0">
                <a:ea typeface="ＭＳ Ｐゴシック" pitchFamily="34" charset="-128"/>
              </a:rPr>
              <a:t>----------------------</a:t>
            </a:r>
          </a:p>
          <a:p>
            <a:pPr eaLnBrk="1" hangingPunct="1">
              <a:spcBef>
                <a:spcPct val="0"/>
              </a:spcBef>
            </a:pPr>
            <a:endParaRPr lang="id-ID" dirty="0">
              <a:ea typeface="ＭＳ Ｐゴシック" pitchFamily="34" charset="-128"/>
            </a:endParaRPr>
          </a:p>
          <a:p>
            <a:pPr eaLnBrk="1" hangingPunct="1">
              <a:spcBef>
                <a:spcPct val="0"/>
              </a:spcBef>
            </a:pPr>
            <a:endParaRPr lang="en-US" dirty="0">
              <a:ea typeface="ＭＳ Ｐゴシック" pitchFamily="34" charset="-128"/>
            </a:endParaRPr>
          </a:p>
        </p:txBody>
      </p:sp>
      <p:sp>
        <p:nvSpPr>
          <p:cNvPr id="31747"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0DC6089C-F0B6-46D7-B4DC-E545BF57F2D5}" type="slidenum">
              <a:rPr lang="en-US">
                <a:ea typeface="ＭＳ Ｐゴシック" pitchFamily="-72" charset="-128"/>
                <a:cs typeface="ＭＳ Ｐゴシック" pitchFamily="-72" charset="-128"/>
              </a:rPr>
              <a:pPr fontAlgn="base">
                <a:spcBef>
                  <a:spcPct val="0"/>
                </a:spcBef>
                <a:spcAft>
                  <a:spcPct val="0"/>
                </a:spcAft>
                <a:defRPr/>
              </a:pPr>
              <a:t>5</a:t>
            </a:fld>
            <a:endParaRPr lang="en-US">
              <a:ea typeface="ＭＳ Ｐゴシック" pitchFamily="-72" charset="-128"/>
              <a:cs typeface="ＭＳ Ｐゴシック" pitchFamily="-72" charset="-128"/>
            </a:endParaRPr>
          </a:p>
        </p:txBody>
      </p:sp>
    </p:spTree>
    <p:extLst>
      <p:ext uri="{BB962C8B-B14F-4D97-AF65-F5344CB8AC3E}">
        <p14:creationId xmlns:p14="http://schemas.microsoft.com/office/powerpoint/2010/main" val="184217756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Slide Image Placeholder 1"/>
          <p:cNvSpPr>
            <a:spLocks noGrp="1" noRot="1" noChangeAspect="1"/>
          </p:cNvSpPr>
          <p:nvPr>
            <p:ph type="sldImg"/>
          </p:nvPr>
        </p:nvSpPr>
        <p:spPr bwMode="auto">
          <a:noFill/>
          <a:ln>
            <a:solidFill>
              <a:srgbClr val="000000"/>
            </a:solidFill>
            <a:miter lim="800000"/>
            <a:headEnd/>
            <a:tailEnd/>
          </a:ln>
        </p:spPr>
      </p:sp>
      <p:sp>
        <p:nvSpPr>
          <p:cNvPr id="33794"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en-US" b="1" i="1" dirty="0">
                <a:ea typeface="ＭＳ Ｐゴシック" pitchFamily="34" charset="-128"/>
              </a:rPr>
              <a:t>Organizational behavior (OB) </a:t>
            </a:r>
            <a:r>
              <a:rPr lang="en-US" i="1" dirty="0" err="1">
                <a:ea typeface="ＭＳ Ｐゴシック" pitchFamily="34" charset="-128"/>
              </a:rPr>
              <a:t>adalah</a:t>
            </a:r>
            <a:r>
              <a:rPr lang="en-US" i="1" dirty="0">
                <a:ea typeface="ＭＳ Ｐゴシック" pitchFamily="34" charset="-128"/>
              </a:rPr>
              <a:t> </a:t>
            </a:r>
            <a:r>
              <a:rPr lang="en-US" i="1" dirty="0" err="1">
                <a:ea typeface="ＭＳ Ｐゴシック" pitchFamily="34" charset="-128"/>
              </a:rPr>
              <a:t>bidang</a:t>
            </a:r>
            <a:r>
              <a:rPr lang="en-US" i="1" dirty="0">
                <a:ea typeface="ＭＳ Ｐゴシック" pitchFamily="34" charset="-128"/>
              </a:rPr>
              <a:t> </a:t>
            </a:r>
            <a:r>
              <a:rPr lang="en-US" i="1" dirty="0" err="1">
                <a:ea typeface="ＭＳ Ｐゴシック" pitchFamily="34" charset="-128"/>
              </a:rPr>
              <a:t>studi</a:t>
            </a:r>
            <a:r>
              <a:rPr lang="en-US" i="1" dirty="0">
                <a:ea typeface="ＭＳ Ｐゴシック" pitchFamily="34" charset="-128"/>
              </a:rPr>
              <a:t> yang </a:t>
            </a:r>
            <a:r>
              <a:rPr lang="en-US" i="1" dirty="0" err="1">
                <a:ea typeface="ＭＳ Ｐゴシック" pitchFamily="34" charset="-128"/>
              </a:rPr>
              <a:t>menyelidiki</a:t>
            </a:r>
            <a:r>
              <a:rPr lang="en-US" i="1" dirty="0">
                <a:ea typeface="ＭＳ Ｐゴシック" pitchFamily="34" charset="-128"/>
              </a:rPr>
              <a:t> </a:t>
            </a:r>
            <a:r>
              <a:rPr lang="en-US" i="1" dirty="0" err="1">
                <a:ea typeface="ＭＳ Ｐゴシック" pitchFamily="34" charset="-128"/>
              </a:rPr>
              <a:t>dampak</a:t>
            </a:r>
            <a:r>
              <a:rPr lang="en-US" i="1" dirty="0">
                <a:ea typeface="ＭＳ Ｐゴシック" pitchFamily="34" charset="-128"/>
              </a:rPr>
              <a:t> </a:t>
            </a:r>
            <a:r>
              <a:rPr lang="en-US" i="1" dirty="0" err="1">
                <a:ea typeface="ＭＳ Ｐゴシック" pitchFamily="34" charset="-128"/>
              </a:rPr>
              <a:t>individu</a:t>
            </a:r>
            <a:r>
              <a:rPr lang="en-US" i="1" dirty="0">
                <a:ea typeface="ＭＳ Ｐゴシック" pitchFamily="34" charset="-128"/>
              </a:rPr>
              <a:t>, </a:t>
            </a:r>
            <a:r>
              <a:rPr lang="en-US" i="1" dirty="0" err="1">
                <a:ea typeface="ＭＳ Ｐゴシック" pitchFamily="34" charset="-128"/>
              </a:rPr>
              <a:t>kelompok</a:t>
            </a:r>
            <a:r>
              <a:rPr lang="en-US" i="1" dirty="0">
                <a:ea typeface="ＭＳ Ｐゴシック" pitchFamily="34" charset="-128"/>
              </a:rPr>
              <a:t>, dan </a:t>
            </a:r>
            <a:r>
              <a:rPr lang="en-US" i="1" dirty="0" err="1">
                <a:ea typeface="ＭＳ Ｐゴシック" pitchFamily="34" charset="-128"/>
              </a:rPr>
              <a:t>struktur</a:t>
            </a:r>
            <a:r>
              <a:rPr lang="en-US" i="1" dirty="0">
                <a:ea typeface="ＭＳ Ｐゴシック" pitchFamily="34" charset="-128"/>
              </a:rPr>
              <a:t> </a:t>
            </a:r>
            <a:r>
              <a:rPr lang="en-US" i="1" dirty="0" err="1">
                <a:ea typeface="ＭＳ Ｐゴシック" pitchFamily="34" charset="-128"/>
              </a:rPr>
              <a:t>terhadap</a:t>
            </a:r>
            <a:r>
              <a:rPr lang="en-US" i="1" dirty="0">
                <a:ea typeface="ＭＳ Ｐゴシック" pitchFamily="34" charset="-128"/>
              </a:rPr>
              <a:t> </a:t>
            </a:r>
            <a:r>
              <a:rPr lang="en-US" i="1" dirty="0" err="1">
                <a:ea typeface="ＭＳ Ｐゴシック" pitchFamily="34" charset="-128"/>
              </a:rPr>
              <a:t>perilaku</a:t>
            </a:r>
            <a:r>
              <a:rPr lang="en-US" i="1" dirty="0">
                <a:ea typeface="ＭＳ Ｐゴシック" pitchFamily="34" charset="-128"/>
              </a:rPr>
              <a:t> </a:t>
            </a:r>
            <a:r>
              <a:rPr lang="en-US" i="1" dirty="0" err="1">
                <a:ea typeface="ＭＳ Ｐゴシック" pitchFamily="34" charset="-128"/>
              </a:rPr>
              <a:t>dalam</a:t>
            </a:r>
            <a:r>
              <a:rPr lang="en-US" i="1" dirty="0">
                <a:ea typeface="ＭＳ Ｐゴシック" pitchFamily="34" charset="-128"/>
              </a:rPr>
              <a:t> </a:t>
            </a:r>
            <a:r>
              <a:rPr lang="en-US" i="1" dirty="0" err="1">
                <a:ea typeface="ＭＳ Ｐゴシック" pitchFamily="34" charset="-128"/>
              </a:rPr>
              <a:t>organisasi</a:t>
            </a:r>
            <a:r>
              <a:rPr lang="en-US" i="1" dirty="0">
                <a:ea typeface="ＭＳ Ｐゴシック" pitchFamily="34" charset="-128"/>
              </a:rPr>
              <a:t> </a:t>
            </a:r>
            <a:r>
              <a:rPr lang="en-US" i="1" dirty="0" err="1">
                <a:ea typeface="ＭＳ Ｐゴシック" pitchFamily="34" charset="-128"/>
              </a:rPr>
              <a:t>dengan</a:t>
            </a:r>
            <a:r>
              <a:rPr lang="en-US" i="1" dirty="0">
                <a:ea typeface="ＭＳ Ｐゴシック" pitchFamily="34" charset="-128"/>
              </a:rPr>
              <a:t> </a:t>
            </a:r>
            <a:r>
              <a:rPr lang="en-US" i="1" dirty="0" err="1">
                <a:ea typeface="ＭＳ Ｐゴシック" pitchFamily="34" charset="-128"/>
              </a:rPr>
              <a:t>tujuan</a:t>
            </a:r>
            <a:r>
              <a:rPr lang="en-US" i="1" dirty="0">
                <a:ea typeface="ＭＳ Ｐゴシック" pitchFamily="34" charset="-128"/>
              </a:rPr>
              <a:t> </a:t>
            </a:r>
            <a:r>
              <a:rPr lang="en-US" i="1" dirty="0" err="1">
                <a:ea typeface="ＭＳ Ｐゴシック" pitchFamily="34" charset="-128"/>
              </a:rPr>
              <a:t>menerapkan</a:t>
            </a:r>
            <a:r>
              <a:rPr lang="en-US" i="1" dirty="0">
                <a:ea typeface="ＭＳ Ｐゴシック" pitchFamily="34" charset="-128"/>
              </a:rPr>
              <a:t> </a:t>
            </a:r>
            <a:r>
              <a:rPr lang="en-US" i="1" dirty="0" err="1">
                <a:ea typeface="ＭＳ Ｐゴシック" pitchFamily="34" charset="-128"/>
              </a:rPr>
              <a:t>pengetahuan</a:t>
            </a:r>
            <a:r>
              <a:rPr lang="en-US" i="1" dirty="0">
                <a:ea typeface="ＭＳ Ｐゴシック" pitchFamily="34" charset="-128"/>
              </a:rPr>
              <a:t> </a:t>
            </a:r>
            <a:r>
              <a:rPr lang="en-US" i="1" dirty="0" err="1">
                <a:ea typeface="ＭＳ Ｐゴシック" pitchFamily="34" charset="-128"/>
              </a:rPr>
              <a:t>tersebut</a:t>
            </a:r>
            <a:r>
              <a:rPr lang="en-US" i="1" dirty="0">
                <a:ea typeface="ＭＳ Ｐゴシック" pitchFamily="34" charset="-128"/>
              </a:rPr>
              <a:t> </a:t>
            </a:r>
            <a:r>
              <a:rPr lang="en-US" i="1" dirty="0" err="1">
                <a:ea typeface="ＭＳ Ｐゴシック" pitchFamily="34" charset="-128"/>
              </a:rPr>
              <a:t>untuk</a:t>
            </a:r>
            <a:r>
              <a:rPr lang="en-US" i="1" dirty="0">
                <a:ea typeface="ＭＳ Ｐゴシック" pitchFamily="34" charset="-128"/>
              </a:rPr>
              <a:t> </a:t>
            </a:r>
            <a:r>
              <a:rPr lang="en-US" i="1" dirty="0" err="1">
                <a:ea typeface="ＭＳ Ｐゴシック" pitchFamily="34" charset="-128"/>
              </a:rPr>
              <a:t>meningkatkan</a:t>
            </a:r>
            <a:r>
              <a:rPr lang="en-US" i="1" dirty="0">
                <a:ea typeface="ＭＳ Ｐゴシック" pitchFamily="34" charset="-128"/>
              </a:rPr>
              <a:t> </a:t>
            </a:r>
            <a:r>
              <a:rPr lang="en-US" i="1" dirty="0" err="1">
                <a:ea typeface="ＭＳ Ｐゴシック" pitchFamily="34" charset="-128"/>
              </a:rPr>
              <a:t>efektivitas</a:t>
            </a:r>
            <a:r>
              <a:rPr lang="en-US" i="1" dirty="0">
                <a:ea typeface="ＭＳ Ｐゴシック" pitchFamily="34" charset="-128"/>
              </a:rPr>
              <a:t> </a:t>
            </a:r>
            <a:r>
              <a:rPr lang="en-US" i="1" dirty="0" err="1">
                <a:ea typeface="ＭＳ Ｐゴシック" pitchFamily="34" charset="-128"/>
              </a:rPr>
              <a:t>organisasi</a:t>
            </a:r>
            <a:r>
              <a:rPr lang="en-US" i="1" dirty="0">
                <a:ea typeface="ＭＳ Ｐゴシック" pitchFamily="34" charset="-128"/>
              </a:rPr>
              <a:t>. </a:t>
            </a:r>
          </a:p>
          <a:p>
            <a:pPr eaLnBrk="1" hangingPunct="1">
              <a:spcBef>
                <a:spcPct val="0"/>
              </a:spcBef>
            </a:pPr>
            <a:r>
              <a:rPr lang="en-US" b="1" i="1" dirty="0" err="1">
                <a:ea typeface="ＭＳ Ｐゴシック" pitchFamily="34" charset="-128"/>
              </a:rPr>
              <a:t>Lebih</a:t>
            </a:r>
            <a:r>
              <a:rPr lang="en-US" b="1" i="1" dirty="0">
                <a:ea typeface="ＭＳ Ｐゴシック" pitchFamily="34" charset="-128"/>
              </a:rPr>
              <a:t> </a:t>
            </a:r>
            <a:r>
              <a:rPr lang="en-US" b="1" i="1" dirty="0" err="1">
                <a:ea typeface="ＭＳ Ｐゴシック" pitchFamily="34" charset="-128"/>
              </a:rPr>
              <a:t>khusus</a:t>
            </a:r>
            <a:r>
              <a:rPr lang="en-US" b="1" i="1" dirty="0">
                <a:ea typeface="ＭＳ Ｐゴシック" pitchFamily="34" charset="-128"/>
              </a:rPr>
              <a:t> </a:t>
            </a:r>
            <a:r>
              <a:rPr lang="en-US" b="1" i="1" dirty="0" err="1">
                <a:ea typeface="ＭＳ Ｐゴシック" pitchFamily="34" charset="-128"/>
              </a:rPr>
              <a:t>lagi</a:t>
            </a:r>
            <a:r>
              <a:rPr lang="en-US" b="1" i="1" dirty="0">
                <a:ea typeface="ＭＳ Ｐゴシック" pitchFamily="34" charset="-128"/>
              </a:rPr>
              <a:t>, OB </a:t>
            </a:r>
            <a:r>
              <a:rPr lang="en-US" b="1" i="1" dirty="0" err="1">
                <a:ea typeface="ＭＳ Ｐゴシック" pitchFamily="34" charset="-128"/>
              </a:rPr>
              <a:t>mengeksplorasi</a:t>
            </a:r>
            <a:r>
              <a:rPr lang="en-US" b="1" i="1" dirty="0">
                <a:ea typeface="ＭＳ Ｐゴシック" pitchFamily="34" charset="-128"/>
              </a:rPr>
              <a:t> </a:t>
            </a:r>
            <a:r>
              <a:rPr lang="en-US" b="1" i="1" dirty="0" err="1">
                <a:ea typeface="ＭＳ Ｐゴシック" pitchFamily="34" charset="-128"/>
              </a:rPr>
              <a:t>motivasi</a:t>
            </a:r>
            <a:r>
              <a:rPr lang="en-US" b="1" i="1" dirty="0">
                <a:ea typeface="ＭＳ Ｐゴシック" pitchFamily="34" charset="-128"/>
              </a:rPr>
              <a:t>; </a:t>
            </a:r>
            <a:r>
              <a:rPr lang="en-US" b="1" i="1" dirty="0" err="1">
                <a:ea typeface="ＭＳ Ｐゴシック" pitchFamily="34" charset="-128"/>
              </a:rPr>
              <a:t>perilaku</a:t>
            </a:r>
            <a:r>
              <a:rPr lang="en-US" b="1" i="1" dirty="0">
                <a:ea typeface="ＭＳ Ｐゴシック" pitchFamily="34" charset="-128"/>
              </a:rPr>
              <a:t> dan </a:t>
            </a:r>
            <a:r>
              <a:rPr lang="en-US" b="1" i="1" dirty="0" err="1">
                <a:ea typeface="ＭＳ Ｐゴシック" pitchFamily="34" charset="-128"/>
              </a:rPr>
              <a:t>kekuasaan</a:t>
            </a:r>
            <a:r>
              <a:rPr lang="en-US" b="1" i="1" dirty="0">
                <a:ea typeface="ＭＳ Ｐゴシック" pitchFamily="34" charset="-128"/>
              </a:rPr>
              <a:t> </a:t>
            </a:r>
            <a:r>
              <a:rPr lang="en-US" b="1" i="1" dirty="0" err="1">
                <a:ea typeface="ＭＳ Ｐゴシック" pitchFamily="34" charset="-128"/>
              </a:rPr>
              <a:t>pemimpin</a:t>
            </a:r>
            <a:r>
              <a:rPr lang="en-US" b="1" i="1" dirty="0">
                <a:ea typeface="ＭＳ Ｐゴシック" pitchFamily="34" charset="-128"/>
              </a:rPr>
              <a:t>; </a:t>
            </a:r>
            <a:r>
              <a:rPr lang="en-US" b="1" i="1" dirty="0" err="1">
                <a:ea typeface="ＭＳ Ｐゴシック" pitchFamily="34" charset="-128"/>
              </a:rPr>
              <a:t>komunikasi</a:t>
            </a:r>
            <a:r>
              <a:rPr lang="en-US" b="1" i="1" dirty="0">
                <a:ea typeface="ＭＳ Ｐゴシック" pitchFamily="34" charset="-128"/>
              </a:rPr>
              <a:t> interpersonal; </a:t>
            </a:r>
            <a:r>
              <a:rPr lang="en-US" b="1" i="1" dirty="0" err="1">
                <a:ea typeface="ＭＳ Ｐゴシック" pitchFamily="34" charset="-128"/>
              </a:rPr>
              <a:t>struktur</a:t>
            </a:r>
            <a:r>
              <a:rPr lang="en-US" b="1" i="1" dirty="0">
                <a:ea typeface="ＭＳ Ｐゴシック" pitchFamily="34" charset="-128"/>
              </a:rPr>
              <a:t> dan proses </a:t>
            </a:r>
            <a:r>
              <a:rPr lang="en-US" b="1" i="1" dirty="0" err="1">
                <a:ea typeface="ＭＳ Ｐゴシック" pitchFamily="34" charset="-128"/>
              </a:rPr>
              <a:t>kelompok</a:t>
            </a:r>
            <a:r>
              <a:rPr lang="en-US" b="1" i="1" dirty="0">
                <a:ea typeface="ＭＳ Ｐゴシック" pitchFamily="34" charset="-128"/>
              </a:rPr>
              <a:t>; </a:t>
            </a:r>
            <a:r>
              <a:rPr lang="en-US" b="1" i="1" dirty="0" err="1">
                <a:ea typeface="ＭＳ Ｐゴシック" pitchFamily="34" charset="-128"/>
              </a:rPr>
              <a:t>pengembangan</a:t>
            </a:r>
            <a:r>
              <a:rPr lang="en-US" b="1" i="1" dirty="0">
                <a:ea typeface="ＭＳ Ｐゴシック" pitchFamily="34" charset="-128"/>
              </a:rPr>
              <a:t> </a:t>
            </a:r>
            <a:r>
              <a:rPr lang="en-US" b="1" i="1" dirty="0" err="1">
                <a:ea typeface="ＭＳ Ｐゴシック" pitchFamily="34" charset="-128"/>
              </a:rPr>
              <a:t>sikap</a:t>
            </a:r>
            <a:r>
              <a:rPr lang="en-US" b="1" i="1" dirty="0">
                <a:ea typeface="ＭＳ Ｐゴシック" pitchFamily="34" charset="-128"/>
              </a:rPr>
              <a:t> dan </a:t>
            </a:r>
            <a:r>
              <a:rPr lang="en-US" b="1" i="1" dirty="0" err="1">
                <a:ea typeface="ＭＳ Ｐゴシック" pitchFamily="34" charset="-128"/>
              </a:rPr>
              <a:t>persepsi</a:t>
            </a:r>
            <a:r>
              <a:rPr lang="en-US" b="1" i="1" dirty="0">
                <a:ea typeface="ＭＳ Ｐゴシック" pitchFamily="34" charset="-128"/>
              </a:rPr>
              <a:t>; </a:t>
            </a:r>
            <a:r>
              <a:rPr lang="en-US" b="1" i="1" dirty="0" err="1">
                <a:ea typeface="ＭＳ Ｐゴシック" pitchFamily="34" charset="-128"/>
              </a:rPr>
              <a:t>mengubah</a:t>
            </a:r>
            <a:r>
              <a:rPr lang="en-US" b="1" i="1" dirty="0">
                <a:ea typeface="ＭＳ Ｐゴシック" pitchFamily="34" charset="-128"/>
              </a:rPr>
              <a:t> proses; </a:t>
            </a:r>
            <a:r>
              <a:rPr lang="en-US" b="1" i="1" dirty="0" err="1">
                <a:ea typeface="ＭＳ Ｐゴシック" pitchFamily="34" charset="-128"/>
              </a:rPr>
              <a:t>konflik</a:t>
            </a:r>
            <a:r>
              <a:rPr lang="en-US" b="1" i="1" dirty="0">
                <a:ea typeface="ＭＳ Ｐゴシック" pitchFamily="34" charset="-128"/>
              </a:rPr>
              <a:t> dan </a:t>
            </a:r>
            <a:r>
              <a:rPr lang="en-US" b="1" i="1" dirty="0" err="1">
                <a:ea typeface="ＭＳ Ｐゴシック" pitchFamily="34" charset="-128"/>
              </a:rPr>
              <a:t>negosiasi</a:t>
            </a:r>
            <a:r>
              <a:rPr lang="en-US" b="1" i="1" dirty="0">
                <a:ea typeface="ＭＳ Ｐゴシック" pitchFamily="34" charset="-128"/>
              </a:rPr>
              <a:t>; dan </a:t>
            </a:r>
            <a:r>
              <a:rPr lang="en-US" b="1" i="1" dirty="0" err="1">
                <a:ea typeface="ＭＳ Ｐゴシック" pitchFamily="34" charset="-128"/>
              </a:rPr>
              <a:t>desain</a:t>
            </a:r>
            <a:r>
              <a:rPr lang="en-US" b="1" i="1" dirty="0">
                <a:ea typeface="ＭＳ Ｐゴシック" pitchFamily="34" charset="-128"/>
              </a:rPr>
              <a:t> </a:t>
            </a:r>
            <a:r>
              <a:rPr lang="en-US" b="1" i="1" dirty="0" err="1">
                <a:ea typeface="ＭＳ Ｐゴシック" pitchFamily="34" charset="-128"/>
              </a:rPr>
              <a:t>pekerjaan</a:t>
            </a:r>
            <a:r>
              <a:rPr lang="en-US" b="1" i="1" dirty="0">
                <a:ea typeface="ＭＳ Ｐゴシック" pitchFamily="34" charset="-128"/>
              </a:rPr>
              <a:t>.</a:t>
            </a:r>
            <a:endParaRPr lang="en-US" b="1" dirty="0">
              <a:ea typeface="ＭＳ Ｐゴシック" pitchFamily="34" charset="-128"/>
            </a:endParaRPr>
          </a:p>
        </p:txBody>
      </p:sp>
      <p:sp>
        <p:nvSpPr>
          <p:cNvPr id="33795"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23AC53AB-1BDB-464B-ADA0-27FCB8A27F53}" type="slidenum">
              <a:rPr lang="en-US">
                <a:ea typeface="ＭＳ Ｐゴシック" pitchFamily="-72" charset="-128"/>
                <a:cs typeface="ＭＳ Ｐゴシック" pitchFamily="-72" charset="-128"/>
              </a:rPr>
              <a:pPr fontAlgn="base">
                <a:spcBef>
                  <a:spcPct val="0"/>
                </a:spcBef>
                <a:spcAft>
                  <a:spcPct val="0"/>
                </a:spcAft>
                <a:defRPr/>
              </a:pPr>
              <a:t>6</a:t>
            </a:fld>
            <a:endParaRPr lang="en-US">
              <a:ea typeface="ＭＳ Ｐゴシック" pitchFamily="-72" charset="-128"/>
              <a:cs typeface="ＭＳ Ｐゴシック" pitchFamily="-72" charset="-128"/>
            </a:endParaRPr>
          </a:p>
        </p:txBody>
      </p:sp>
    </p:spTree>
    <p:extLst>
      <p:ext uri="{BB962C8B-B14F-4D97-AF65-F5344CB8AC3E}">
        <p14:creationId xmlns:p14="http://schemas.microsoft.com/office/powerpoint/2010/main" val="55273386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89" name="Slide Image Placeholder 1"/>
          <p:cNvSpPr>
            <a:spLocks noGrp="1" noRot="1" noChangeAspect="1"/>
          </p:cNvSpPr>
          <p:nvPr>
            <p:ph type="sldImg"/>
          </p:nvPr>
        </p:nvSpPr>
        <p:spPr bwMode="auto">
          <a:noFill/>
          <a:ln>
            <a:solidFill>
              <a:srgbClr val="000000"/>
            </a:solidFill>
            <a:miter lim="800000"/>
            <a:headEnd/>
            <a:tailEnd/>
          </a:ln>
        </p:spPr>
      </p:sp>
      <p:sp>
        <p:nvSpPr>
          <p:cNvPr id="37890"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id-ID" b="1" dirty="0">
                <a:ea typeface="ＭＳ Ｐゴシック" pitchFamily="34" charset="-128"/>
              </a:rPr>
              <a:t>OB adalah ilmu sosial perilaku yang menggabungkan konsep-konsep dari sejumlah ilmu sosial yang berbeda untuk diterapkan secara khusus ke pengaturan organisasi baik di tingkat individu (atau mikro) dan kelompok (atau makro). Ilmu-ilmu sosial yang paling signifikan adalah psikologi, psikologi sosial, sosiologi, dan antropologi. Lihatlah masing-masing sejenak.</a:t>
            </a:r>
          </a:p>
          <a:p>
            <a:pPr eaLnBrk="1" hangingPunct="1">
              <a:spcBef>
                <a:spcPct val="0"/>
              </a:spcBef>
            </a:pPr>
            <a:endParaRPr lang="id-ID" dirty="0">
              <a:ea typeface="ＭＳ Ｐゴシック" pitchFamily="34" charset="-128"/>
            </a:endParaRPr>
          </a:p>
          <a:p>
            <a:pPr eaLnBrk="1" hangingPunct="1">
              <a:spcBef>
                <a:spcPct val="0"/>
              </a:spcBef>
            </a:pPr>
            <a:endParaRPr lang="id-ID" dirty="0">
              <a:ea typeface="ＭＳ Ｐゴシック" pitchFamily="34" charset="-128"/>
            </a:endParaRPr>
          </a:p>
          <a:p>
            <a:pPr eaLnBrk="1" hangingPunct="1">
              <a:spcBef>
                <a:spcPct val="0"/>
              </a:spcBef>
            </a:pPr>
            <a:r>
              <a:rPr lang="id-ID" dirty="0">
                <a:ea typeface="ＭＳ Ｐゴシック" pitchFamily="34" charset="-128"/>
              </a:rPr>
              <a:t>--------------------------</a:t>
            </a:r>
          </a:p>
          <a:p>
            <a:pPr eaLnBrk="1" hangingPunct="1">
              <a:spcBef>
                <a:spcPct val="0"/>
              </a:spcBef>
            </a:pPr>
            <a:endParaRPr lang="id-ID" dirty="0">
              <a:ea typeface="ＭＳ Ｐゴシック" pitchFamily="34" charset="-128"/>
            </a:endParaRPr>
          </a:p>
          <a:p>
            <a:pPr eaLnBrk="1" hangingPunct="1">
              <a:spcBef>
                <a:spcPct val="0"/>
              </a:spcBef>
            </a:pPr>
            <a:endParaRPr lang="id-ID" dirty="0">
              <a:ea typeface="ＭＳ Ｐゴシック" pitchFamily="34" charset="-128"/>
            </a:endParaRPr>
          </a:p>
          <a:p>
            <a:pPr eaLnBrk="1" hangingPunct="1">
              <a:spcBef>
                <a:spcPct val="0"/>
              </a:spcBef>
            </a:pPr>
            <a:endParaRPr lang="id-ID" dirty="0">
              <a:ea typeface="ＭＳ Ｐゴシック" pitchFamily="34" charset="-128"/>
            </a:endParaRPr>
          </a:p>
          <a:p>
            <a:pPr eaLnBrk="1" hangingPunct="1">
              <a:spcBef>
                <a:spcPct val="0"/>
              </a:spcBef>
            </a:pPr>
            <a:endParaRPr lang="id-ID" dirty="0">
              <a:ea typeface="ＭＳ Ｐゴシック" pitchFamily="34" charset="-128"/>
            </a:endParaRPr>
          </a:p>
          <a:p>
            <a:pPr eaLnBrk="1" hangingPunct="1">
              <a:spcBef>
                <a:spcPct val="0"/>
              </a:spcBef>
            </a:pPr>
            <a:r>
              <a:rPr lang="en-US" dirty="0">
                <a:ea typeface="ＭＳ Ｐゴシック" pitchFamily="34" charset="-128"/>
              </a:rPr>
              <a:t>OB is a behavioral social science that merges concepts from a number of different social sciences to apply specifically to the organizational setting at both the individual (or micro)</a:t>
            </a:r>
            <a:r>
              <a:rPr lang="en-US" baseline="0" dirty="0">
                <a:ea typeface="ＭＳ Ｐゴシック" pitchFamily="34" charset="-128"/>
              </a:rPr>
              <a:t> </a:t>
            </a:r>
            <a:r>
              <a:rPr lang="en-US" dirty="0">
                <a:ea typeface="ＭＳ Ｐゴシック" pitchFamily="34" charset="-128"/>
              </a:rPr>
              <a:t>and group (or macro)</a:t>
            </a:r>
            <a:r>
              <a:rPr lang="en-US" baseline="0" dirty="0">
                <a:ea typeface="ＭＳ Ｐゴシック" pitchFamily="34" charset="-128"/>
              </a:rPr>
              <a:t> </a:t>
            </a:r>
            <a:r>
              <a:rPr lang="en-US" dirty="0">
                <a:ea typeface="ＭＳ Ｐゴシック" pitchFamily="34" charset="-128"/>
              </a:rPr>
              <a:t>levels. The most significant social sciences are psychology, social psychology, sociology, and anthropology. Look at each for a moment.</a:t>
            </a:r>
          </a:p>
        </p:txBody>
      </p:sp>
      <p:sp>
        <p:nvSpPr>
          <p:cNvPr id="37891"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4EAF7855-CD75-450E-A6DA-89E1102A19B8}" type="slidenum">
              <a:rPr lang="en-US">
                <a:ea typeface="ＭＳ Ｐゴシック" pitchFamily="-72" charset="-128"/>
                <a:cs typeface="ＭＳ Ｐゴシック" pitchFamily="-72" charset="-128"/>
              </a:rPr>
              <a:pPr fontAlgn="base">
                <a:spcBef>
                  <a:spcPct val="0"/>
                </a:spcBef>
                <a:spcAft>
                  <a:spcPct val="0"/>
                </a:spcAft>
                <a:defRPr/>
              </a:pPr>
              <a:t>7</a:t>
            </a:fld>
            <a:endParaRPr lang="en-US">
              <a:ea typeface="ＭＳ Ｐゴシック" pitchFamily="-72" charset="-128"/>
              <a:cs typeface="ＭＳ Ｐゴシック" pitchFamily="-72" charset="-128"/>
            </a:endParaRPr>
          </a:p>
        </p:txBody>
      </p:sp>
    </p:spTree>
    <p:extLst>
      <p:ext uri="{BB962C8B-B14F-4D97-AF65-F5344CB8AC3E}">
        <p14:creationId xmlns:p14="http://schemas.microsoft.com/office/powerpoint/2010/main" val="364938495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3C435B52-A875-4DC0-A676-66EE8AC94F40}" type="slidenum">
              <a:rPr lang="en-US" smtClean="0"/>
              <a:pPr>
                <a:defRPr/>
              </a:pPr>
              <a:t>8</a:t>
            </a:fld>
            <a:endParaRPr lang="en-US" dirty="0"/>
          </a:p>
        </p:txBody>
      </p:sp>
    </p:spTree>
    <p:extLst>
      <p:ext uri="{BB962C8B-B14F-4D97-AF65-F5344CB8AC3E}">
        <p14:creationId xmlns:p14="http://schemas.microsoft.com/office/powerpoint/2010/main" val="62039251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7" name="Slide Image Placeholder 1"/>
          <p:cNvSpPr>
            <a:spLocks noGrp="1" noRot="1" noChangeAspect="1"/>
          </p:cNvSpPr>
          <p:nvPr>
            <p:ph type="sldImg"/>
          </p:nvPr>
        </p:nvSpPr>
        <p:spPr bwMode="auto">
          <a:noFill/>
          <a:ln>
            <a:solidFill>
              <a:srgbClr val="000000"/>
            </a:solidFill>
            <a:miter lim="800000"/>
            <a:headEnd/>
            <a:tailEnd/>
          </a:ln>
        </p:spPr>
      </p:sp>
      <p:sp>
        <p:nvSpPr>
          <p:cNvPr id="50178"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id-ID" dirty="0">
                <a:latin typeface="Times New Roman" pitchFamily="18" charset="0"/>
                <a:ea typeface="ＭＳ Ｐゴシック" pitchFamily="34" charset="-128"/>
              </a:rPr>
              <a:t>Ketidakpastian ekonomi saat ini telah menciptakan tantangan baru di tempat kerja. Pameran ini menunjukkan beberapa jenis opsi yang dimiliki atau ingin dimiliki individu.</a:t>
            </a:r>
          </a:p>
          <a:p>
            <a:pPr eaLnBrk="1" hangingPunct="1">
              <a:spcBef>
                <a:spcPct val="0"/>
              </a:spcBef>
            </a:pPr>
            <a:endParaRPr lang="id-ID" dirty="0">
              <a:latin typeface="Times New Roman" pitchFamily="18" charset="0"/>
              <a:ea typeface="ＭＳ Ｐゴシック" pitchFamily="34" charset="-128"/>
            </a:endParaRPr>
          </a:p>
          <a:p>
            <a:pPr eaLnBrk="1" hangingPunct="1">
              <a:spcBef>
                <a:spcPct val="0"/>
              </a:spcBef>
            </a:pPr>
            <a:endParaRPr lang="id-ID" dirty="0">
              <a:latin typeface="Times New Roman" pitchFamily="18" charset="0"/>
              <a:ea typeface="ＭＳ Ｐゴシック" pitchFamily="34" charset="-128"/>
            </a:endParaRPr>
          </a:p>
          <a:p>
            <a:pPr eaLnBrk="1" hangingPunct="1">
              <a:spcBef>
                <a:spcPct val="0"/>
              </a:spcBef>
            </a:pPr>
            <a:endParaRPr lang="id-ID" dirty="0">
              <a:latin typeface="Times New Roman" pitchFamily="18" charset="0"/>
              <a:ea typeface="ＭＳ Ｐゴシック" pitchFamily="34" charset="-128"/>
            </a:endParaRPr>
          </a:p>
          <a:p>
            <a:pPr eaLnBrk="1" hangingPunct="1">
              <a:spcBef>
                <a:spcPct val="0"/>
              </a:spcBef>
            </a:pPr>
            <a:endParaRPr lang="id-ID" dirty="0">
              <a:latin typeface="Times New Roman" pitchFamily="18" charset="0"/>
              <a:ea typeface="ＭＳ Ｐゴシック" pitchFamily="34" charset="-128"/>
            </a:endParaRPr>
          </a:p>
          <a:p>
            <a:pPr eaLnBrk="1" hangingPunct="1">
              <a:spcBef>
                <a:spcPct val="0"/>
              </a:spcBef>
            </a:pPr>
            <a:endParaRPr lang="id-ID" dirty="0">
              <a:latin typeface="Times New Roman" pitchFamily="18" charset="0"/>
              <a:ea typeface="ＭＳ Ｐゴシック" pitchFamily="34" charset="-128"/>
            </a:endParaRPr>
          </a:p>
          <a:p>
            <a:pPr eaLnBrk="1" hangingPunct="1">
              <a:spcBef>
                <a:spcPct val="0"/>
              </a:spcBef>
            </a:pPr>
            <a:r>
              <a:rPr lang="id-ID" dirty="0">
                <a:latin typeface="Times New Roman" pitchFamily="18" charset="0"/>
                <a:ea typeface="ＭＳ Ｐゴシック" pitchFamily="34" charset="-128"/>
              </a:rPr>
              <a:t>-----------------------</a:t>
            </a:r>
          </a:p>
          <a:p>
            <a:pPr eaLnBrk="1" hangingPunct="1">
              <a:spcBef>
                <a:spcPct val="0"/>
              </a:spcBef>
            </a:pPr>
            <a:endParaRPr lang="id-ID" dirty="0">
              <a:latin typeface="Times New Roman" pitchFamily="18" charset="0"/>
              <a:ea typeface="ＭＳ Ｐゴシック" pitchFamily="34" charset="-128"/>
            </a:endParaRPr>
          </a:p>
          <a:p>
            <a:pPr eaLnBrk="1" hangingPunct="1">
              <a:spcBef>
                <a:spcPct val="0"/>
              </a:spcBef>
            </a:pPr>
            <a:r>
              <a:rPr lang="en-US" dirty="0">
                <a:latin typeface="Times New Roman" pitchFamily="18" charset="0"/>
                <a:ea typeface="ＭＳ Ｐゴシック" pitchFamily="34" charset="-128"/>
              </a:rPr>
              <a:t>Today’s economic uncertainty has created new challenges in the workplace. This exhibit shows some of the types of options individuals may have or would like to have.</a:t>
            </a:r>
          </a:p>
          <a:p>
            <a:pPr eaLnBrk="1" hangingPunct="1">
              <a:spcBef>
                <a:spcPct val="0"/>
              </a:spcBef>
            </a:pPr>
            <a:endParaRPr lang="en-US" dirty="0">
              <a:ea typeface="ＭＳ Ｐゴシック" pitchFamily="34" charset="-128"/>
            </a:endParaRPr>
          </a:p>
        </p:txBody>
      </p:sp>
      <p:sp>
        <p:nvSpPr>
          <p:cNvPr id="50179"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B9CF7FC0-E843-4B6E-B13A-BB8FA4392736}" type="slidenum">
              <a:rPr lang="en-US">
                <a:ea typeface="ＭＳ Ｐゴシック" pitchFamily="-72" charset="-128"/>
                <a:cs typeface="ＭＳ Ｐゴシック" pitchFamily="-72" charset="-128"/>
              </a:rPr>
              <a:pPr fontAlgn="base">
                <a:spcBef>
                  <a:spcPct val="0"/>
                </a:spcBef>
                <a:spcAft>
                  <a:spcPct val="0"/>
                </a:spcAft>
                <a:defRPr/>
              </a:pPr>
              <a:t>9</a:t>
            </a:fld>
            <a:endParaRPr lang="en-US">
              <a:ea typeface="ＭＳ Ｐゴシック" pitchFamily="-72" charset="-128"/>
              <a:cs typeface="ＭＳ Ｐゴシック" pitchFamily="-72" charset="-128"/>
            </a:endParaRPr>
          </a:p>
        </p:txBody>
      </p:sp>
    </p:spTree>
    <p:extLst>
      <p:ext uri="{BB962C8B-B14F-4D97-AF65-F5344CB8AC3E}">
        <p14:creationId xmlns:p14="http://schemas.microsoft.com/office/powerpoint/2010/main" val="363278236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pPr>
              <a:defRPr/>
            </a:pPr>
            <a:r>
              <a:rPr lang="en-US"/>
              <a:t>1-</a:t>
            </a:r>
            <a:fld id="{5F9F1A65-7EC4-4324-8EAA-08B428A017FC}" type="slidenum">
              <a:rPr lang="en-US" smtClean="0"/>
              <a:pPr>
                <a:defRPr/>
              </a:pPr>
              <a:t>‹#›</a:t>
            </a:fld>
            <a:endParaRPr lang="en-US"/>
          </a:p>
        </p:txBody>
      </p:sp>
      <p:sp>
        <p:nvSpPr>
          <p:cNvPr id="5" name="Rectangle 4"/>
          <p:cNvSpPr/>
          <p:nvPr userDrawn="1"/>
        </p:nvSpPr>
        <p:spPr>
          <a:xfrm>
            <a:off x="2041071" y="1926772"/>
            <a:ext cx="5829299" cy="3494314"/>
          </a:xfrm>
          <a:prstGeom prst="rect">
            <a:avLst/>
          </a:prstGeom>
          <a:solidFill>
            <a:srgbClr val="465E9C"/>
          </a:solidFill>
          <a:ln>
            <a:solidFill>
              <a:srgbClr val="0099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Rectangle 3"/>
          <p:cNvSpPr/>
          <p:nvPr userDrawn="1"/>
        </p:nvSpPr>
        <p:spPr>
          <a:xfrm>
            <a:off x="1383632" y="1034716"/>
            <a:ext cx="1804736" cy="1395663"/>
          </a:xfrm>
          <a:prstGeom prst="rect">
            <a:avLst/>
          </a:prstGeom>
          <a:solidFill>
            <a:srgbClr val="AA2B1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Footer Placeholder 4"/>
          <p:cNvSpPr>
            <a:spLocks noGrp="1"/>
          </p:cNvSpPr>
          <p:nvPr>
            <p:ph type="ftr" sz="quarter" idx="11"/>
          </p:nvPr>
        </p:nvSpPr>
        <p:spPr>
          <a:xfrm rot="16200000">
            <a:off x="7083991" y="3545839"/>
            <a:ext cx="3373121" cy="365762"/>
          </a:xfrm>
          <a:prstGeom prst="rect">
            <a:avLst/>
          </a:prstGeom>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6CBE3C8A-4232-45BD-A99A-E1AFB45224EB}" type="slidenum">
              <a:rPr lang="en-US" smtClean="0"/>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1752600" cy="5851525"/>
          </a:xfrm>
        </p:spPr>
        <p:txBody>
          <a:bodyPr vert="eaVert" anchor="b" anchorCtr="0"/>
          <a:lstStyle/>
          <a:p>
            <a:r>
              <a:rPr lang="en-US"/>
              <a:t>Click to edit Master title style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Footer Placeholder 4"/>
          <p:cNvSpPr>
            <a:spLocks noGrp="1"/>
          </p:cNvSpPr>
          <p:nvPr>
            <p:ph type="ftr" sz="quarter" idx="11"/>
          </p:nvPr>
        </p:nvSpPr>
        <p:spPr>
          <a:xfrm rot="16200000">
            <a:off x="7083991" y="3545839"/>
            <a:ext cx="3373121" cy="365762"/>
          </a:xfrm>
          <a:prstGeom prst="rect">
            <a:avLst/>
          </a:prstGeom>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9F1C8E3C-1885-401E-AA0B-3ABDEEDB4353}" type="slidenum">
              <a:rPr lang="en-US" smtClean="0"/>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829102" y="144010"/>
            <a:ext cx="8107680" cy="1143000"/>
          </a:xfrm>
        </p:spPr>
        <p:txBody>
          <a:bodyPr/>
          <a:lstStyle>
            <a:lvl1pPr algn="ctr">
              <a:defRPr>
                <a:solidFill>
                  <a:srgbClr val="0099FF"/>
                </a:solidFill>
              </a:defRPr>
            </a:lvl1pPr>
          </a:lstStyle>
          <a:p>
            <a:r>
              <a:rPr lang="en-US" dirty="0"/>
              <a:t>Click to edit Master title style</a:t>
            </a:r>
          </a:p>
        </p:txBody>
      </p:sp>
      <p:sp>
        <p:nvSpPr>
          <p:cNvPr id="3" name="Content Placeholder 2"/>
          <p:cNvSpPr>
            <a:spLocks noGrp="1"/>
          </p:cNvSpPr>
          <p:nvPr>
            <p:ph idx="1"/>
          </p:nvPr>
        </p:nvSpPr>
        <p:spPr>
          <a:xfrm>
            <a:off x="829102" y="1673533"/>
            <a:ext cx="8107680" cy="4727267"/>
          </a:xfrm>
        </p:spPr>
        <p:txBody>
          <a:bodyPr/>
          <a:lstStyle>
            <a:lvl1pPr marL="342900" indent="-228600">
              <a:buClr>
                <a:srgbClr val="C00000"/>
              </a:buClr>
              <a:buFont typeface="Wingdings" panose="05000000000000000000" pitchFamily="2" charset="2"/>
              <a:buChar char="Ø"/>
              <a:defRPr>
                <a:solidFill>
                  <a:schemeClr val="tx1"/>
                </a:solidFill>
                <a:latin typeface="Arial" panose="020B0604020202020204" pitchFamily="34" charset="0"/>
                <a:cs typeface="Arial" panose="020B0604020202020204" pitchFamily="34" charset="0"/>
              </a:defRPr>
            </a:lvl1pPr>
            <a:lvl2pPr marL="754380" indent="-342900">
              <a:buClr>
                <a:srgbClr val="C00000"/>
              </a:buClr>
              <a:buFont typeface="Wingdings" panose="05000000000000000000" pitchFamily="2" charset="2"/>
              <a:buChar char="Ø"/>
              <a:defRPr>
                <a:solidFill>
                  <a:schemeClr val="tx1"/>
                </a:solidFill>
                <a:latin typeface="Arial" panose="020B0604020202020204" pitchFamily="34" charset="0"/>
                <a:cs typeface="Arial" panose="020B0604020202020204" pitchFamily="34" charset="0"/>
              </a:defRPr>
            </a:lvl2pPr>
            <a:lvl3pPr marL="1005840" indent="-228600">
              <a:buClr>
                <a:srgbClr val="C00000"/>
              </a:buClr>
              <a:buFont typeface="Wingdings" panose="05000000000000000000" pitchFamily="2" charset="2"/>
              <a:buChar char="Ø"/>
              <a:defRPr>
                <a:solidFill>
                  <a:schemeClr val="tx1"/>
                </a:solidFill>
                <a:latin typeface="Arial" panose="020B0604020202020204" pitchFamily="34" charset="0"/>
                <a:cs typeface="Arial" panose="020B0604020202020204" pitchFamily="34" charset="0"/>
              </a:defRPr>
            </a:lvl3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Slide Number Placeholder 5"/>
          <p:cNvSpPr>
            <a:spLocks noGrp="1"/>
          </p:cNvSpPr>
          <p:nvPr>
            <p:ph type="sldNum" sz="quarter" idx="12"/>
          </p:nvPr>
        </p:nvSpPr>
        <p:spPr/>
        <p:txBody>
          <a:bodyPr/>
          <a:lstStyle/>
          <a:p>
            <a:pPr>
              <a:defRPr/>
            </a:pPr>
            <a:r>
              <a:rPr lang="en-US"/>
              <a:t>1-</a:t>
            </a:r>
            <a:fld id="{D59FD9D0-3A53-4E43-B8FB-A4FF2D303B53}" type="slidenum">
              <a:rPr lang="en-US" smtClean="0"/>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5486400"/>
            <a:ext cx="7659687" cy="1168400"/>
          </a:xfrm>
        </p:spPr>
        <p:txBody>
          <a:bodyPr anchor="t"/>
          <a:lstStyle>
            <a:lvl1pPr algn="l">
              <a:defRPr sz="3600" b="0" cap="all"/>
            </a:lvl1pPr>
          </a:lstStyle>
          <a:p>
            <a:r>
              <a:rPr lang="en-US"/>
              <a:t>Click to edit Master title style</a:t>
            </a:r>
            <a:endParaRPr lang="en-US" dirty="0"/>
          </a:p>
        </p:txBody>
      </p:sp>
      <p:sp>
        <p:nvSpPr>
          <p:cNvPr id="3" name="Text Placeholder 2"/>
          <p:cNvSpPr>
            <a:spLocks noGrp="1"/>
          </p:cNvSpPr>
          <p:nvPr>
            <p:ph type="body" idx="1"/>
          </p:nvPr>
        </p:nvSpPr>
        <p:spPr>
          <a:xfrm>
            <a:off x="722313" y="3852863"/>
            <a:ext cx="6135687" cy="1633538"/>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6" name="Slide Number Placeholder 5"/>
          <p:cNvSpPr>
            <a:spLocks noGrp="1"/>
          </p:cNvSpPr>
          <p:nvPr>
            <p:ph type="sldNum" sz="quarter" idx="12"/>
          </p:nvPr>
        </p:nvSpPr>
        <p:spPr/>
        <p:txBody>
          <a:bodyPr/>
          <a:lstStyle/>
          <a:p>
            <a:pPr>
              <a:defRPr/>
            </a:pPr>
            <a:fld id="{00291915-6F03-486F-840B-1A404E8DB453}" type="slidenum">
              <a:rPr lang="en-US" smtClean="0"/>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4196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Slide Number Placeholder 6"/>
          <p:cNvSpPr>
            <a:spLocks noGrp="1"/>
          </p:cNvSpPr>
          <p:nvPr>
            <p:ph type="sldNum" sz="quarter" idx="12"/>
          </p:nvPr>
        </p:nvSpPr>
        <p:spPr/>
        <p:txBody>
          <a:bodyPr/>
          <a:lstStyle/>
          <a:p>
            <a:pPr>
              <a:defRPr/>
            </a:pPr>
            <a:fld id="{D9E82621-F5E3-4899-9041-F5D1D8611FCE}" type="slidenum">
              <a:rPr lang="en-US" smtClean="0"/>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4196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4196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Slide Number Placeholder 8"/>
          <p:cNvSpPr>
            <a:spLocks noGrp="1"/>
          </p:cNvSpPr>
          <p:nvPr>
            <p:ph type="sldNum" sz="quarter" idx="12"/>
          </p:nvPr>
        </p:nvSpPr>
        <p:spPr/>
        <p:txBody>
          <a:bodyPr/>
          <a:lstStyle/>
          <a:p>
            <a:pPr>
              <a:defRPr/>
            </a:pPr>
            <a:fld id="{D6CDF62E-EA41-4F61-AF02-FDAB4F7B05B9}" type="slidenum">
              <a:rPr lang="en-US" smtClean="0"/>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5" name="Slide Number Placeholder 4"/>
          <p:cNvSpPr>
            <a:spLocks noGrp="1"/>
          </p:cNvSpPr>
          <p:nvPr>
            <p:ph type="sldNum" sz="quarter" idx="12"/>
          </p:nvPr>
        </p:nvSpPr>
        <p:spPr/>
        <p:txBody>
          <a:bodyPr/>
          <a:lstStyle/>
          <a:p>
            <a:pPr>
              <a:defRPr/>
            </a:pPr>
            <a:fld id="{A97F131D-B3C2-4764-968B-3F5DE601ED97}" type="slidenum">
              <a:rPr lang="en-US" smtClean="0"/>
              <a:pPr>
                <a:defRPr/>
              </a:pPr>
              <a:t>‹#›</a:t>
            </a:fld>
            <a:endParaRPr lang="en-US"/>
          </a:p>
        </p:txBody>
      </p:sp>
      <p:sp>
        <p:nvSpPr>
          <p:cNvPr id="6" name="TextBox 5"/>
          <p:cNvSpPr txBox="1"/>
          <p:nvPr userDrawn="1"/>
        </p:nvSpPr>
        <p:spPr>
          <a:xfrm>
            <a:off x="2240280" y="6423074"/>
            <a:ext cx="4297680" cy="646331"/>
          </a:xfrm>
          <a:prstGeom prst="rect">
            <a:avLst/>
          </a:prstGeom>
          <a:noFill/>
        </p:spPr>
        <p:txBody>
          <a:bodyPr wrap="square" rtlCol="0">
            <a:spAutoFit/>
          </a:bodyPr>
          <a:lstStyle/>
          <a:p>
            <a:pPr marL="0" marR="0" indent="0" algn="ctr" defTabSz="457200" rtl="0" eaLnBrk="1" fontAlgn="base" latinLnBrk="0" hangingPunct="1">
              <a:lnSpc>
                <a:spcPct val="100000"/>
              </a:lnSpc>
              <a:spcBef>
                <a:spcPct val="0"/>
              </a:spcBef>
              <a:spcAft>
                <a:spcPct val="0"/>
              </a:spcAft>
              <a:buClrTx/>
              <a:buSzTx/>
              <a:buFontTx/>
              <a:buNone/>
              <a:tabLst/>
              <a:defRPr/>
            </a:pPr>
            <a:r>
              <a:rPr lang="en-US" sz="1200" b="1" kern="1200" dirty="0">
                <a:solidFill>
                  <a:schemeClr val="tx1"/>
                </a:solidFill>
                <a:effectLst/>
                <a:latin typeface="Arial" charset="0"/>
                <a:ea typeface="ＭＳ Ｐゴシック" pitchFamily="34" charset="-128"/>
                <a:cs typeface="+mn-cs"/>
              </a:rPr>
              <a:t>Copyright © 2015 Pearson Education, Inc. </a:t>
            </a:r>
            <a:endParaRPr lang="en-US" sz="1200" kern="1200" dirty="0">
              <a:solidFill>
                <a:schemeClr val="tx1"/>
              </a:solidFill>
              <a:effectLst/>
              <a:latin typeface="Arial" charset="0"/>
              <a:ea typeface="ＭＳ Ｐゴシック" pitchFamily="34" charset="-128"/>
              <a:cs typeface="+mn-cs"/>
            </a:endParaRPr>
          </a:p>
          <a:p>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pPr>
              <a:defRPr/>
            </a:pPr>
            <a:fld id="{B642341E-222B-4D26-85D3-93D592176EAF}" type="slidenum">
              <a:rPr lang="en-US" smtClean="0"/>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4801" y="5495544"/>
            <a:ext cx="7772400" cy="594360"/>
          </a:xfrm>
        </p:spPr>
        <p:txBody>
          <a:bodyPr anchor="b"/>
          <a:lstStyle>
            <a:lvl1pPr algn="ctr">
              <a:defRPr sz="2200" b="1"/>
            </a:lvl1pPr>
          </a:lstStyle>
          <a:p>
            <a:r>
              <a:rPr lang="en-US"/>
              <a:t>Click to edit Master title style</a:t>
            </a:r>
            <a:endParaRPr lang="en-US" dirty="0"/>
          </a:p>
        </p:txBody>
      </p:sp>
      <p:sp>
        <p:nvSpPr>
          <p:cNvPr id="4" name="Text Placeholder 3"/>
          <p:cNvSpPr>
            <a:spLocks noGrp="1"/>
          </p:cNvSpPr>
          <p:nvPr>
            <p:ph type="body" sz="half" idx="2"/>
          </p:nvPr>
        </p:nvSpPr>
        <p:spPr>
          <a:xfrm>
            <a:off x="304799" y="6096000"/>
            <a:ext cx="7772401" cy="6096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7" name="Slide Number Placeholder 6"/>
          <p:cNvSpPr>
            <a:spLocks noGrp="1"/>
          </p:cNvSpPr>
          <p:nvPr>
            <p:ph type="sldNum" sz="quarter" idx="12"/>
          </p:nvPr>
        </p:nvSpPr>
        <p:spPr/>
        <p:txBody>
          <a:bodyPr/>
          <a:lstStyle/>
          <a:p>
            <a:pPr>
              <a:defRPr/>
            </a:pPr>
            <a:fld id="{62C77880-C5F7-40A8-9FF7-CACCDF2CE995}" type="slidenum">
              <a:rPr lang="en-US" smtClean="0"/>
              <a:pPr>
                <a:defRPr/>
              </a:pPr>
              <a:t>‹#›</a:t>
            </a:fld>
            <a:endParaRPr lang="en-US"/>
          </a:p>
        </p:txBody>
      </p:sp>
      <p:sp>
        <p:nvSpPr>
          <p:cNvPr id="9" name="Content Placeholder 8"/>
          <p:cNvSpPr>
            <a:spLocks noGrp="1"/>
          </p:cNvSpPr>
          <p:nvPr>
            <p:ph sz="quarter" idx="13"/>
          </p:nvPr>
        </p:nvSpPr>
        <p:spPr>
          <a:xfrm>
            <a:off x="304800" y="381000"/>
            <a:ext cx="7772400" cy="494284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1752" y="5495278"/>
            <a:ext cx="7772400" cy="594626"/>
          </a:xfrm>
        </p:spPr>
        <p:txBody>
          <a:bodyPr anchor="b"/>
          <a:lstStyle>
            <a:lvl1pPr algn="ctr">
              <a:defRPr sz="2200" b="1">
                <a:ln>
                  <a:noFill/>
                </a:ln>
                <a:solidFill>
                  <a:schemeClr val="tx2"/>
                </a:solidFill>
              </a:defRPr>
            </a:lvl1pPr>
          </a:lstStyle>
          <a:p>
            <a:r>
              <a:rPr lang="en-US"/>
              <a:t>Click to edit Master title style</a:t>
            </a:r>
            <a:endParaRPr lang="en-US" dirty="0"/>
          </a:p>
        </p:txBody>
      </p:sp>
      <p:sp>
        <p:nvSpPr>
          <p:cNvPr id="3" name="Picture Placeholder 2"/>
          <p:cNvSpPr>
            <a:spLocks noGrp="1"/>
          </p:cNvSpPr>
          <p:nvPr>
            <p:ph type="pic" idx="1"/>
          </p:nvPr>
        </p:nvSpPr>
        <p:spPr>
          <a:xfrm>
            <a:off x="0" y="0"/>
            <a:ext cx="84582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301752" y="6096000"/>
            <a:ext cx="7772400" cy="612648"/>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9" name="Slide Number Placeholder 8"/>
          <p:cNvSpPr>
            <a:spLocks noGrp="1"/>
          </p:cNvSpPr>
          <p:nvPr>
            <p:ph type="sldNum" sz="quarter" idx="11"/>
          </p:nvPr>
        </p:nvSpPr>
        <p:spPr/>
        <p:txBody>
          <a:bodyPr/>
          <a:lstStyle/>
          <a:p>
            <a:pPr>
              <a:defRPr/>
            </a:pPr>
            <a:fld id="{229F57D9-8F8A-4198-83B5-C09F22A3A0F9}" type="slidenum">
              <a:rPr lang="en-US" smtClean="0"/>
              <a:pPr>
                <a:defRPr/>
              </a:pPr>
              <a:t>‹#›</a:t>
            </a:fld>
            <a:endParaRPr lang="en-US"/>
          </a:p>
        </p:txBody>
      </p:sp>
      <p:sp>
        <p:nvSpPr>
          <p:cNvPr id="10" name="Footer Placeholder 9"/>
          <p:cNvSpPr>
            <a:spLocks noGrp="1"/>
          </p:cNvSpPr>
          <p:nvPr>
            <p:ph type="ftr" sz="quarter" idx="12"/>
          </p:nvPr>
        </p:nvSpPr>
        <p:spPr>
          <a:xfrm rot="16200000">
            <a:off x="7083991" y="3545839"/>
            <a:ext cx="3373121" cy="365762"/>
          </a:xfrm>
          <a:prstGeom prst="rect">
            <a:avLst/>
          </a:prstGeom>
        </p:spPr>
        <p:txBody>
          <a:bodyPr/>
          <a:lstStyle/>
          <a:p>
            <a:pPr>
              <a:defRPr/>
            </a:pP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16000" y="274638"/>
            <a:ext cx="7620000" cy="1143000"/>
          </a:xfrm>
          <a:prstGeom prst="rect">
            <a:avLst/>
          </a:prstGeom>
        </p:spPr>
        <p:txBody>
          <a:bodyPr vert="horz" lIns="91440" tIns="45720" rIns="91440" bIns="45720" rtlCol="0" anchor="ctr">
            <a:noAutofit/>
          </a:bodyPr>
          <a:lstStyle/>
          <a:p>
            <a:r>
              <a:rPr lang="en-US" dirty="0"/>
              <a:t>Click to edit Master title style</a:t>
            </a:r>
          </a:p>
        </p:txBody>
      </p:sp>
      <p:sp>
        <p:nvSpPr>
          <p:cNvPr id="3" name="Text Placeholder 2"/>
          <p:cNvSpPr>
            <a:spLocks noGrp="1"/>
          </p:cNvSpPr>
          <p:nvPr>
            <p:ph type="body" idx="1"/>
          </p:nvPr>
        </p:nvSpPr>
        <p:spPr>
          <a:xfrm>
            <a:off x="1016000" y="1417638"/>
            <a:ext cx="7620000" cy="4800600"/>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Rectangle 6"/>
          <p:cNvSpPr/>
          <p:nvPr/>
        </p:nvSpPr>
        <p:spPr>
          <a:xfrm>
            <a:off x="12700" y="0"/>
            <a:ext cx="685800" cy="6858000"/>
          </a:xfrm>
          <a:prstGeom prst="rect">
            <a:avLst/>
          </a:prstGeom>
          <a:solidFill>
            <a:srgbClr val="465E9C"/>
          </a:solidFill>
          <a:ln w="38100">
            <a:solidFill>
              <a:srgbClr val="6699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4"/>
          </p:nvPr>
        </p:nvSpPr>
        <p:spPr>
          <a:xfrm>
            <a:off x="8578679" y="6400800"/>
            <a:ext cx="548640" cy="396240"/>
          </a:xfrm>
          <a:prstGeom prst="bracketPair">
            <a:avLst>
              <a:gd name="adj" fmla="val 17949"/>
            </a:avLst>
          </a:prstGeom>
          <a:ln w="19050">
            <a:solidFill>
              <a:srgbClr val="FFFFFF"/>
            </a:solidFill>
          </a:ln>
        </p:spPr>
        <p:txBody>
          <a:bodyPr vert="horz" lIns="0" tIns="0" rIns="0" bIns="0" rtlCol="0" anchor="ctr"/>
          <a:lstStyle>
            <a:lvl1pPr algn="ctr">
              <a:defRPr sz="1100">
                <a:solidFill>
                  <a:schemeClr val="bg1">
                    <a:lumMod val="50000"/>
                  </a:schemeClr>
                </a:solidFill>
              </a:defRPr>
            </a:lvl1pPr>
          </a:lstStyle>
          <a:p>
            <a:pPr>
              <a:defRPr/>
            </a:pPr>
            <a:r>
              <a:rPr lang="en-US" dirty="0"/>
              <a:t>1-</a:t>
            </a:r>
            <a:fld id="{63131F8D-7601-4491-9280-9F125F89EE01}" type="slidenum">
              <a:rPr lang="en-US" smtClean="0"/>
              <a:pPr>
                <a:defRPr/>
              </a:pPr>
              <a:t>‹#›</a:t>
            </a:fld>
            <a:endParaRPr lang="en-US" dirty="0"/>
          </a:p>
        </p:txBody>
      </p:sp>
      <p:sp>
        <p:nvSpPr>
          <p:cNvPr id="9" name="TextBox 8"/>
          <p:cNvSpPr txBox="1"/>
          <p:nvPr/>
        </p:nvSpPr>
        <p:spPr>
          <a:xfrm>
            <a:off x="3474232" y="6400799"/>
            <a:ext cx="2771913" cy="615553"/>
          </a:xfrm>
          <a:prstGeom prst="rect">
            <a:avLst/>
          </a:prstGeom>
          <a:noFill/>
        </p:spPr>
        <p:txBody>
          <a:bodyPr wrap="none" rtlCol="0">
            <a:spAutoFit/>
          </a:bodyPr>
          <a:lstStyle/>
          <a:p>
            <a:pPr marL="0" marR="0" indent="0" algn="l" defTabSz="457200" rtl="0" eaLnBrk="1" fontAlgn="base" latinLnBrk="0" hangingPunct="1">
              <a:lnSpc>
                <a:spcPct val="100000"/>
              </a:lnSpc>
              <a:spcBef>
                <a:spcPct val="0"/>
              </a:spcBef>
              <a:spcAft>
                <a:spcPct val="0"/>
              </a:spcAft>
              <a:buClrTx/>
              <a:buSzTx/>
              <a:buFontTx/>
              <a:buNone/>
              <a:tabLst/>
              <a:defRPr/>
            </a:pPr>
            <a:r>
              <a:rPr lang="en-US" sz="1000" b="1" kern="1200" dirty="0">
                <a:solidFill>
                  <a:schemeClr val="tx1">
                    <a:lumMod val="50000"/>
                    <a:lumOff val="50000"/>
                  </a:schemeClr>
                </a:solidFill>
                <a:effectLst/>
                <a:latin typeface="Arial" charset="0"/>
                <a:ea typeface="ＭＳ Ｐゴシック" pitchFamily="34" charset="-128"/>
                <a:cs typeface="+mn-cs"/>
              </a:rPr>
              <a:t>Copyright © 2017 Pearson Education, Ltd. </a:t>
            </a:r>
            <a:endParaRPr lang="en-US" sz="1200" kern="1200" dirty="0">
              <a:solidFill>
                <a:schemeClr val="tx1">
                  <a:lumMod val="50000"/>
                  <a:lumOff val="50000"/>
                </a:schemeClr>
              </a:solidFill>
              <a:effectLst/>
              <a:latin typeface="Arial" charset="0"/>
              <a:ea typeface="ＭＳ Ｐゴシック" pitchFamily="34" charset="-128"/>
              <a:cs typeface="+mn-cs"/>
            </a:endParaRPr>
          </a:p>
          <a:p>
            <a:endParaRPr lang="en-US" dirty="0"/>
          </a:p>
        </p:txBody>
      </p:sp>
    </p:spTree>
  </p:cSld>
  <p:clrMap bg1="lt1" tx1="dk1" bg2="lt2" tx2="dk2" accent1="accent1" accent2="accent2" accent3="accent3" accent4="accent4" accent5="accent5" accent6="accent6" hlink="hlink" folHlink="folHlink"/>
  <p:sldLayoutIdLst>
    <p:sldLayoutId id="2147483755" r:id="rId1"/>
    <p:sldLayoutId id="2147483756" r:id="rId2"/>
    <p:sldLayoutId id="2147483757" r:id="rId3"/>
    <p:sldLayoutId id="2147483758" r:id="rId4"/>
    <p:sldLayoutId id="2147483759" r:id="rId5"/>
    <p:sldLayoutId id="2147483760" r:id="rId6"/>
    <p:sldLayoutId id="2147483761" r:id="rId7"/>
    <p:sldLayoutId id="2147483762" r:id="rId8"/>
    <p:sldLayoutId id="2147483763" r:id="rId9"/>
    <p:sldLayoutId id="2147483764" r:id="rId10"/>
    <p:sldLayoutId id="2147483765" r:id="rId11"/>
  </p:sldLayoutIdLst>
  <p:hf hdr="0" ftr="0" dt="0"/>
  <p:txStyles>
    <p:titleStyle>
      <a:lvl1pPr algn="ctr" defTabSz="914400" rtl="0" eaLnBrk="1" latinLnBrk="0" hangingPunct="1">
        <a:spcBef>
          <a:spcPct val="0"/>
        </a:spcBef>
        <a:buNone/>
        <a:defRPr sz="4600" b="1" kern="1200" cap="none" spc="-100" baseline="0">
          <a:ln>
            <a:noFill/>
          </a:ln>
          <a:solidFill>
            <a:srgbClr val="0099FF"/>
          </a:solidFill>
          <a:effectLst/>
          <a:latin typeface="Microsoft Sans Serif" panose="020B0604020202020204" pitchFamily="34" charset="0"/>
          <a:ea typeface="+mj-ea"/>
          <a:cs typeface="Microsoft Sans Serif" panose="020B0604020202020204" pitchFamily="34" charset="0"/>
        </a:defRPr>
      </a:lvl1pPr>
    </p:titleStyle>
    <p:bodyStyle>
      <a:lvl1pPr marL="342900" indent="-228600" algn="l" defTabSz="914400" rtl="0" eaLnBrk="1" latinLnBrk="0" hangingPunct="1">
        <a:spcBef>
          <a:spcPct val="20000"/>
        </a:spcBef>
        <a:buClr>
          <a:srgbClr val="C00000"/>
        </a:buClr>
        <a:buFont typeface="Wingdings" panose="05000000000000000000" pitchFamily="2" charset="2"/>
        <a:buChar char="Ø"/>
        <a:defRPr sz="2200" kern="1200">
          <a:solidFill>
            <a:schemeClr val="tx1"/>
          </a:solidFill>
          <a:latin typeface="+mn-lt"/>
          <a:ea typeface="+mn-ea"/>
          <a:cs typeface="+mn-cs"/>
        </a:defRPr>
      </a:lvl1pPr>
      <a:lvl2pPr marL="640080" indent="-228600" algn="l" defTabSz="914400" rtl="0" eaLnBrk="1" latinLnBrk="0" hangingPunct="1">
        <a:spcBef>
          <a:spcPct val="20000"/>
        </a:spcBef>
        <a:buClr>
          <a:srgbClr val="C00000"/>
        </a:buClr>
        <a:buFont typeface="Wingdings" panose="05000000000000000000" pitchFamily="2" charset="2"/>
        <a:buChar char="Ø"/>
        <a:defRPr sz="2000" kern="1200">
          <a:solidFill>
            <a:schemeClr val="tx1"/>
          </a:solidFill>
          <a:latin typeface="+mn-lt"/>
          <a:ea typeface="+mn-ea"/>
          <a:cs typeface="+mn-cs"/>
        </a:defRPr>
      </a:lvl2pPr>
      <a:lvl3pPr marL="1005840" indent="-228600" algn="l" defTabSz="914400" rtl="0" eaLnBrk="1" latinLnBrk="0" hangingPunct="1">
        <a:spcBef>
          <a:spcPct val="20000"/>
        </a:spcBef>
        <a:buClr>
          <a:srgbClr val="C00000"/>
        </a:buClr>
        <a:buFont typeface="Wingdings" panose="05000000000000000000" pitchFamily="2" charset="2"/>
        <a:buChar char="Ø"/>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image" Target="../media/image6.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38893C-0AA5-C67D-18D7-0FA474C89569}"/>
              </a:ext>
            </a:extLst>
          </p:cNvPr>
          <p:cNvSpPr>
            <a:spLocks noGrp="1"/>
          </p:cNvSpPr>
          <p:nvPr>
            <p:ph type="title"/>
          </p:nvPr>
        </p:nvSpPr>
        <p:spPr/>
        <p:txBody>
          <a:bodyPr/>
          <a:lstStyle/>
          <a:p>
            <a:endParaRPr lang="en-US" dirty="0"/>
          </a:p>
        </p:txBody>
      </p:sp>
      <p:pic>
        <p:nvPicPr>
          <p:cNvPr id="5" name="Content Placeholder 4">
            <a:extLst>
              <a:ext uri="{FF2B5EF4-FFF2-40B4-BE49-F238E27FC236}">
                <a16:creationId xmlns:a16="http://schemas.microsoft.com/office/drawing/2014/main" id="{CD23AE66-29E3-EA49-F4E6-B063F2DB9F9A}"/>
              </a:ext>
            </a:extLst>
          </p:cNvPr>
          <p:cNvPicPr>
            <a:picLocks noGrp="1" noChangeAspect="1"/>
          </p:cNvPicPr>
          <p:nvPr>
            <p:ph idx="1"/>
          </p:nvPr>
        </p:nvPicPr>
        <p:blipFill>
          <a:blip r:embed="rId3"/>
          <a:stretch>
            <a:fillRect/>
          </a:stretch>
        </p:blipFill>
        <p:spPr>
          <a:xfrm>
            <a:off x="675861" y="318052"/>
            <a:ext cx="8468139" cy="6478988"/>
          </a:xfrm>
          <a:prstGeom prst="rect">
            <a:avLst/>
          </a:prstGeom>
        </p:spPr>
      </p:pic>
      <p:sp>
        <p:nvSpPr>
          <p:cNvPr id="4" name="Slide Number Placeholder 3">
            <a:extLst>
              <a:ext uri="{FF2B5EF4-FFF2-40B4-BE49-F238E27FC236}">
                <a16:creationId xmlns:a16="http://schemas.microsoft.com/office/drawing/2014/main" id="{B098F159-AB63-6545-56D1-B4331C08631D}"/>
              </a:ext>
            </a:extLst>
          </p:cNvPr>
          <p:cNvSpPr>
            <a:spLocks noGrp="1"/>
          </p:cNvSpPr>
          <p:nvPr>
            <p:ph type="sldNum" sz="quarter" idx="12"/>
          </p:nvPr>
        </p:nvSpPr>
        <p:spPr/>
        <p:txBody>
          <a:bodyPr/>
          <a:lstStyle/>
          <a:p>
            <a:pPr>
              <a:defRPr/>
            </a:pPr>
            <a:r>
              <a:rPr lang="en-US" dirty="0"/>
              <a:t>1-</a:t>
            </a:r>
            <a:fld id="{D59FD9D0-3A53-4E43-B8FB-A4FF2D303B53}" type="slidenum">
              <a:rPr lang="en-US" smtClean="0"/>
              <a:pPr>
                <a:defRPr/>
              </a:pPr>
              <a:t>1</a:t>
            </a:fld>
            <a:endParaRPr lang="en-US" dirty="0"/>
          </a:p>
        </p:txBody>
      </p:sp>
    </p:spTree>
    <p:extLst>
      <p:ext uri="{BB962C8B-B14F-4D97-AF65-F5344CB8AC3E}">
        <p14:creationId xmlns:p14="http://schemas.microsoft.com/office/powerpoint/2010/main" val="24078923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21B3BA-2955-6029-D8EC-B4D9E48169C3}"/>
              </a:ext>
            </a:extLst>
          </p:cNvPr>
          <p:cNvSpPr>
            <a:spLocks noGrp="1"/>
          </p:cNvSpPr>
          <p:nvPr>
            <p:ph type="title"/>
          </p:nvPr>
        </p:nvSpPr>
        <p:spPr/>
        <p:txBody>
          <a:bodyPr/>
          <a:lstStyle/>
          <a:p>
            <a:r>
              <a:rPr lang="en-US" sz="4000" dirty="0"/>
              <a:t>Identify the Challenges and</a:t>
            </a:r>
            <a:br>
              <a:rPr lang="en-US" sz="4000" dirty="0"/>
            </a:br>
            <a:r>
              <a:rPr lang="en-US" sz="4000" dirty="0"/>
              <a:t> Opportunities of OB Concepts </a:t>
            </a:r>
          </a:p>
        </p:txBody>
      </p:sp>
      <p:sp>
        <p:nvSpPr>
          <p:cNvPr id="3" name="Content Placeholder 2">
            <a:extLst>
              <a:ext uri="{FF2B5EF4-FFF2-40B4-BE49-F238E27FC236}">
                <a16:creationId xmlns:a16="http://schemas.microsoft.com/office/drawing/2014/main" id="{BA04EE47-CFDD-8B27-A2D1-33EB91D628A8}"/>
              </a:ext>
            </a:extLst>
          </p:cNvPr>
          <p:cNvSpPr>
            <a:spLocks noGrp="1"/>
          </p:cNvSpPr>
          <p:nvPr>
            <p:ph idx="1"/>
          </p:nvPr>
        </p:nvSpPr>
        <p:spPr/>
        <p:txBody>
          <a:bodyPr/>
          <a:lstStyle/>
          <a:p>
            <a:pPr marL="571500" indent="-457200">
              <a:buFont typeface="+mj-lt"/>
              <a:buAutoNum type="arabicPeriod"/>
            </a:pPr>
            <a:r>
              <a:rPr lang="en-US" dirty="0"/>
              <a:t> </a:t>
            </a:r>
            <a:r>
              <a:rPr lang="en-US" sz="2800" b="1" dirty="0">
                <a:solidFill>
                  <a:srgbClr val="FF0066"/>
                </a:solidFill>
              </a:rPr>
              <a:t>Economic Pressure </a:t>
            </a:r>
          </a:p>
          <a:p>
            <a:endParaRPr lang="en-US" dirty="0"/>
          </a:p>
          <a:p>
            <a:pPr>
              <a:buFont typeface="Wingdings" panose="05000000000000000000" pitchFamily="2" charset="2"/>
              <a:buChar char="§"/>
            </a:pPr>
            <a:r>
              <a:rPr lang="en-US" dirty="0"/>
              <a:t>Di masa </a:t>
            </a:r>
            <a:r>
              <a:rPr lang="en-US" dirty="0" err="1"/>
              <a:t>ekonomi</a:t>
            </a:r>
            <a:r>
              <a:rPr lang="en-US" dirty="0"/>
              <a:t> yang </a:t>
            </a:r>
            <a:r>
              <a:rPr lang="en-US" dirty="0" err="1"/>
              <a:t>sulit</a:t>
            </a:r>
            <a:r>
              <a:rPr lang="en-US" dirty="0"/>
              <a:t>, </a:t>
            </a:r>
            <a:r>
              <a:rPr lang="en-US" dirty="0" err="1"/>
              <a:t>manajemen</a:t>
            </a:r>
            <a:r>
              <a:rPr lang="en-US" dirty="0"/>
              <a:t> yang </a:t>
            </a:r>
            <a:r>
              <a:rPr lang="en-US" dirty="0" err="1"/>
              <a:t>efektif</a:t>
            </a:r>
            <a:r>
              <a:rPr lang="en-US" dirty="0"/>
              <a:t> </a:t>
            </a:r>
            <a:r>
              <a:rPr lang="en-US" dirty="0" err="1"/>
              <a:t>adalah</a:t>
            </a:r>
            <a:r>
              <a:rPr lang="en-US" dirty="0"/>
              <a:t> </a:t>
            </a:r>
            <a:r>
              <a:rPr lang="en-US" dirty="0" err="1"/>
              <a:t>aset</a:t>
            </a:r>
            <a:r>
              <a:rPr lang="en-US" dirty="0"/>
              <a:t>.</a:t>
            </a:r>
          </a:p>
          <a:p>
            <a:pPr>
              <a:buFont typeface="Wingdings" panose="05000000000000000000" pitchFamily="2" charset="2"/>
              <a:buChar char="§"/>
            </a:pPr>
            <a:r>
              <a:rPr lang="en-US" dirty="0"/>
              <a:t>Di </a:t>
            </a:r>
            <a:r>
              <a:rPr lang="en-US" dirty="0" err="1"/>
              <a:t>saat-saat</a:t>
            </a:r>
            <a:r>
              <a:rPr lang="en-US" dirty="0"/>
              <a:t> yang </a:t>
            </a:r>
            <a:r>
              <a:rPr lang="en-US" dirty="0" err="1"/>
              <a:t>baik</a:t>
            </a:r>
            <a:r>
              <a:rPr lang="en-US" dirty="0"/>
              <a:t>, </a:t>
            </a:r>
            <a:r>
              <a:rPr lang="en-US" dirty="0" err="1"/>
              <a:t>memahami</a:t>
            </a:r>
            <a:r>
              <a:rPr lang="en-US" dirty="0"/>
              <a:t> </a:t>
            </a:r>
            <a:r>
              <a:rPr lang="en-US" dirty="0" err="1"/>
              <a:t>bagaimana</a:t>
            </a:r>
            <a:r>
              <a:rPr lang="en-US" dirty="0"/>
              <a:t> </a:t>
            </a:r>
            <a:r>
              <a:rPr lang="en-US" dirty="0" err="1"/>
              <a:t>menghargai</a:t>
            </a:r>
            <a:r>
              <a:rPr lang="en-US" dirty="0"/>
              <a:t>, </a:t>
            </a:r>
            <a:r>
              <a:rPr lang="en-US" dirty="0" err="1"/>
              <a:t>memuaskan</a:t>
            </a:r>
            <a:r>
              <a:rPr lang="en-US" dirty="0"/>
              <a:t>, dan </a:t>
            </a:r>
            <a:r>
              <a:rPr lang="en-US" dirty="0" err="1"/>
              <a:t>mempertahankan</a:t>
            </a:r>
            <a:r>
              <a:rPr lang="en-US" dirty="0"/>
              <a:t> </a:t>
            </a:r>
            <a:r>
              <a:rPr lang="en-US" dirty="0" err="1"/>
              <a:t>karyawan</a:t>
            </a:r>
            <a:r>
              <a:rPr lang="en-US" dirty="0"/>
              <a:t> </a:t>
            </a:r>
            <a:r>
              <a:rPr lang="en-US" dirty="0" err="1"/>
              <a:t>adalah</a:t>
            </a:r>
            <a:r>
              <a:rPr lang="en-US" dirty="0"/>
              <a:t> </a:t>
            </a:r>
            <a:r>
              <a:rPr lang="en-US" dirty="0" err="1"/>
              <a:t>hal</a:t>
            </a:r>
            <a:r>
              <a:rPr lang="en-US" dirty="0"/>
              <a:t> yang </a:t>
            </a:r>
            <a:r>
              <a:rPr lang="en-US" dirty="0" err="1"/>
              <a:t>utama</a:t>
            </a:r>
            <a:r>
              <a:rPr lang="en-US" dirty="0"/>
              <a:t>.</a:t>
            </a:r>
          </a:p>
          <a:p>
            <a:pPr>
              <a:buFont typeface="Wingdings" panose="05000000000000000000" pitchFamily="2" charset="2"/>
              <a:buChar char="§"/>
            </a:pPr>
            <a:r>
              <a:rPr lang="en-US" dirty="0"/>
              <a:t>Di masa-masa </a:t>
            </a:r>
            <a:r>
              <a:rPr lang="en-US" dirty="0" err="1"/>
              <a:t>sulit</a:t>
            </a:r>
            <a:r>
              <a:rPr lang="en-US" dirty="0"/>
              <a:t>, </a:t>
            </a:r>
            <a:r>
              <a:rPr lang="en-US" dirty="0" err="1"/>
              <a:t>masalah</a:t>
            </a:r>
            <a:r>
              <a:rPr lang="en-US" dirty="0"/>
              <a:t> </a:t>
            </a:r>
            <a:r>
              <a:rPr lang="en-US" dirty="0" err="1"/>
              <a:t>seperti</a:t>
            </a:r>
            <a:r>
              <a:rPr lang="en-US" dirty="0"/>
              <a:t> </a:t>
            </a:r>
            <a:r>
              <a:rPr lang="en-US" dirty="0" err="1"/>
              <a:t>stres</a:t>
            </a:r>
            <a:r>
              <a:rPr lang="en-US" dirty="0"/>
              <a:t>, </a:t>
            </a:r>
            <a:r>
              <a:rPr lang="en-US" dirty="0" err="1"/>
              <a:t>pengambilan</a:t>
            </a:r>
            <a:r>
              <a:rPr lang="en-US" dirty="0"/>
              <a:t> </a:t>
            </a:r>
            <a:r>
              <a:rPr lang="en-US" dirty="0" err="1"/>
              <a:t>keputusan</a:t>
            </a:r>
            <a:r>
              <a:rPr lang="en-US" dirty="0"/>
              <a:t>, dan </a:t>
            </a:r>
            <a:r>
              <a:rPr lang="en-US" dirty="0" err="1"/>
              <a:t>koping</a:t>
            </a:r>
            <a:r>
              <a:rPr lang="en-US" dirty="0"/>
              <a:t> </a:t>
            </a:r>
            <a:r>
              <a:rPr lang="en-US" dirty="0" err="1"/>
              <a:t>muncul</a:t>
            </a:r>
            <a:r>
              <a:rPr lang="en-US" dirty="0"/>
              <a:t> </a:t>
            </a:r>
            <a:r>
              <a:rPr lang="en-US" dirty="0" err="1"/>
              <a:t>ke</a:t>
            </a:r>
            <a:r>
              <a:rPr lang="en-US" dirty="0"/>
              <a:t> </a:t>
            </a:r>
            <a:r>
              <a:rPr lang="en-US" dirty="0" err="1"/>
              <a:t>permukaan</a:t>
            </a:r>
            <a:r>
              <a:rPr lang="en-US" dirty="0"/>
              <a:t>.</a:t>
            </a:r>
          </a:p>
          <a:p>
            <a:pPr>
              <a:buFont typeface="Wingdings" panose="05000000000000000000" pitchFamily="2" charset="2"/>
              <a:buChar char="§"/>
            </a:pPr>
            <a:endParaRPr lang="en-US" dirty="0"/>
          </a:p>
        </p:txBody>
      </p:sp>
      <p:sp>
        <p:nvSpPr>
          <p:cNvPr id="4" name="Slide Number Placeholder 3">
            <a:extLst>
              <a:ext uri="{FF2B5EF4-FFF2-40B4-BE49-F238E27FC236}">
                <a16:creationId xmlns:a16="http://schemas.microsoft.com/office/drawing/2014/main" id="{605186C8-5F92-8A80-E71F-0E3EA5D6EFE7}"/>
              </a:ext>
            </a:extLst>
          </p:cNvPr>
          <p:cNvSpPr>
            <a:spLocks noGrp="1"/>
          </p:cNvSpPr>
          <p:nvPr>
            <p:ph type="sldNum" sz="quarter" idx="12"/>
          </p:nvPr>
        </p:nvSpPr>
        <p:spPr/>
        <p:txBody>
          <a:bodyPr/>
          <a:lstStyle/>
          <a:p>
            <a:pPr>
              <a:defRPr/>
            </a:pPr>
            <a:r>
              <a:rPr lang="en-US"/>
              <a:t>1-</a:t>
            </a:r>
            <a:fld id="{D59FD9D0-3A53-4E43-B8FB-A4FF2D303B53}" type="slidenum">
              <a:rPr lang="en-US" smtClean="0"/>
              <a:pPr>
                <a:defRPr/>
              </a:pPr>
              <a:t>10</a:t>
            </a:fld>
            <a:endParaRPr lang="en-US"/>
          </a:p>
        </p:txBody>
      </p:sp>
    </p:spTree>
    <p:extLst>
      <p:ext uri="{BB962C8B-B14F-4D97-AF65-F5344CB8AC3E}">
        <p14:creationId xmlns:p14="http://schemas.microsoft.com/office/powerpoint/2010/main" val="176270651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51D6A4-2F5F-ED2A-C7EA-C91209D7D883}"/>
              </a:ext>
            </a:extLst>
          </p:cNvPr>
          <p:cNvSpPr>
            <a:spLocks noGrp="1"/>
          </p:cNvSpPr>
          <p:nvPr>
            <p:ph type="title"/>
          </p:nvPr>
        </p:nvSpPr>
        <p:spPr>
          <a:xfrm>
            <a:off x="1019639" y="319272"/>
            <a:ext cx="8107680" cy="1143000"/>
          </a:xfrm>
        </p:spPr>
        <p:txBody>
          <a:bodyPr/>
          <a:lstStyle/>
          <a:p>
            <a:r>
              <a:rPr lang="en-US" sz="3600" dirty="0"/>
              <a:t>Identify the Challenges and</a:t>
            </a:r>
            <a:br>
              <a:rPr lang="en-US" sz="3600" dirty="0"/>
            </a:br>
            <a:r>
              <a:rPr lang="en-US" sz="3600" dirty="0"/>
              <a:t> Opportunities of OB Concepts </a:t>
            </a:r>
            <a:br>
              <a:rPr lang="en-US" sz="3600" dirty="0"/>
            </a:br>
            <a:r>
              <a:rPr lang="en-US" sz="3600" dirty="0"/>
              <a:t> </a:t>
            </a:r>
          </a:p>
        </p:txBody>
      </p:sp>
      <p:sp>
        <p:nvSpPr>
          <p:cNvPr id="3" name="Content Placeholder 2">
            <a:extLst>
              <a:ext uri="{FF2B5EF4-FFF2-40B4-BE49-F238E27FC236}">
                <a16:creationId xmlns:a16="http://schemas.microsoft.com/office/drawing/2014/main" id="{188ED433-4872-A4C2-DE0D-5C2515C6B8C8}"/>
              </a:ext>
            </a:extLst>
          </p:cNvPr>
          <p:cNvSpPr>
            <a:spLocks noGrp="1"/>
          </p:cNvSpPr>
          <p:nvPr>
            <p:ph idx="1"/>
          </p:nvPr>
        </p:nvSpPr>
        <p:spPr>
          <a:xfrm>
            <a:off x="829102" y="1287011"/>
            <a:ext cx="8107680" cy="5113790"/>
          </a:xfrm>
        </p:spPr>
        <p:txBody>
          <a:bodyPr>
            <a:normAutofit/>
          </a:bodyPr>
          <a:lstStyle/>
          <a:p>
            <a:endParaRPr lang="en-US" sz="2800" dirty="0"/>
          </a:p>
          <a:p>
            <a:pPr marL="114300" indent="0">
              <a:buNone/>
            </a:pPr>
            <a:r>
              <a:rPr lang="en-US" sz="3500" b="1" dirty="0">
                <a:solidFill>
                  <a:srgbClr val="FF0066"/>
                </a:solidFill>
              </a:rPr>
              <a:t>2. Continuing Globalization</a:t>
            </a:r>
          </a:p>
          <a:p>
            <a:r>
              <a:rPr lang="en-US" sz="2800" dirty="0" err="1"/>
              <a:t>Peningkatan</a:t>
            </a:r>
            <a:r>
              <a:rPr lang="en-US" sz="2800" dirty="0"/>
              <a:t> </a:t>
            </a:r>
            <a:r>
              <a:rPr lang="en-US" sz="2800" dirty="0" err="1"/>
              <a:t>tugas</a:t>
            </a:r>
            <a:r>
              <a:rPr lang="en-US" sz="2800" dirty="0"/>
              <a:t> </a:t>
            </a:r>
            <a:r>
              <a:rPr lang="en-US" sz="2800" dirty="0" err="1"/>
              <a:t>luar</a:t>
            </a:r>
            <a:r>
              <a:rPr lang="en-US" sz="2800" dirty="0"/>
              <a:t> negeri.</a:t>
            </a:r>
          </a:p>
          <a:p>
            <a:r>
              <a:rPr lang="en-US" sz="2800" dirty="0" err="1"/>
              <a:t>Bekerja</a:t>
            </a:r>
            <a:r>
              <a:rPr lang="en-US" sz="2800" dirty="0"/>
              <a:t> </a:t>
            </a:r>
            <a:r>
              <a:rPr lang="en-US" sz="2800" dirty="0" err="1"/>
              <a:t>dengan</a:t>
            </a:r>
            <a:r>
              <a:rPr lang="en-US" sz="2800" dirty="0"/>
              <a:t> orang-orang </a:t>
            </a:r>
            <a:r>
              <a:rPr lang="en-US" sz="2800" dirty="0" err="1"/>
              <a:t>dari</a:t>
            </a:r>
            <a:r>
              <a:rPr lang="en-US" sz="2800" dirty="0"/>
              <a:t> </a:t>
            </a:r>
            <a:r>
              <a:rPr lang="en-US" sz="2800" dirty="0" err="1"/>
              <a:t>budaya</a:t>
            </a:r>
            <a:r>
              <a:rPr lang="en-US" sz="2800" dirty="0"/>
              <a:t> yang </a:t>
            </a:r>
            <a:r>
              <a:rPr lang="en-US" sz="2800" dirty="0" err="1"/>
              <a:t>berbeda</a:t>
            </a:r>
            <a:r>
              <a:rPr lang="en-US" sz="2800" dirty="0"/>
              <a:t>.</a:t>
            </a:r>
          </a:p>
          <a:p>
            <a:r>
              <a:rPr lang="en-US" sz="2800" dirty="0" err="1"/>
              <a:t>Mengawasi</a:t>
            </a:r>
            <a:r>
              <a:rPr lang="en-US" sz="2800" dirty="0"/>
              <a:t> </a:t>
            </a:r>
            <a:r>
              <a:rPr lang="en-US" sz="2800" dirty="0" err="1"/>
              <a:t>perpindahan</a:t>
            </a:r>
            <a:r>
              <a:rPr lang="en-US" sz="2800" dirty="0"/>
              <a:t> </a:t>
            </a:r>
            <a:r>
              <a:rPr lang="en-US" sz="2800" dirty="0" err="1"/>
              <a:t>pekerjaan</a:t>
            </a:r>
            <a:r>
              <a:rPr lang="en-US" sz="2800" dirty="0"/>
              <a:t> </a:t>
            </a:r>
            <a:r>
              <a:rPr lang="en-US" sz="2800" dirty="0" err="1"/>
              <a:t>ke</a:t>
            </a:r>
            <a:r>
              <a:rPr lang="en-US" sz="2800" dirty="0"/>
              <a:t> negara-negara </a:t>
            </a:r>
            <a:r>
              <a:rPr lang="en-US" sz="2800" dirty="0" err="1"/>
              <a:t>dengan</a:t>
            </a:r>
            <a:r>
              <a:rPr lang="en-US" sz="2800" dirty="0"/>
              <a:t> </a:t>
            </a:r>
            <a:r>
              <a:rPr lang="en-US" sz="2800" dirty="0" err="1"/>
              <a:t>tenaga</a:t>
            </a:r>
            <a:r>
              <a:rPr lang="en-US" sz="2800" dirty="0"/>
              <a:t> </a:t>
            </a:r>
            <a:r>
              <a:rPr lang="en-US" sz="2800" dirty="0" err="1"/>
              <a:t>kerja</a:t>
            </a:r>
            <a:r>
              <a:rPr lang="en-US" sz="2800" dirty="0"/>
              <a:t> </a:t>
            </a:r>
            <a:r>
              <a:rPr lang="en-US" sz="2800" dirty="0" err="1"/>
              <a:t>murah</a:t>
            </a:r>
            <a:r>
              <a:rPr lang="en-US" sz="2800" dirty="0"/>
              <a:t>.</a:t>
            </a:r>
          </a:p>
          <a:p>
            <a:r>
              <a:rPr lang="en-US" sz="2800" dirty="0" err="1"/>
              <a:t>Beradaptasi</a:t>
            </a:r>
            <a:r>
              <a:rPr lang="en-US" sz="2800" dirty="0"/>
              <a:t> </a:t>
            </a:r>
            <a:r>
              <a:rPr lang="en-US" sz="2800" dirty="0" err="1"/>
              <a:t>dengan</a:t>
            </a:r>
            <a:r>
              <a:rPr lang="en-US" sz="2800" dirty="0"/>
              <a:t> </a:t>
            </a:r>
            <a:r>
              <a:rPr lang="en-US" sz="2800" dirty="0" err="1"/>
              <a:t>norma</a:t>
            </a:r>
            <a:r>
              <a:rPr lang="en-US" sz="2800" dirty="0"/>
              <a:t> </a:t>
            </a:r>
            <a:r>
              <a:rPr lang="en-US" sz="2800" dirty="0" err="1"/>
              <a:t>budaya</a:t>
            </a:r>
            <a:r>
              <a:rPr lang="en-US" sz="2800" dirty="0"/>
              <a:t> dan </a:t>
            </a:r>
            <a:r>
              <a:rPr lang="en-US" sz="2800" dirty="0" err="1"/>
              <a:t>peraturan</a:t>
            </a:r>
            <a:r>
              <a:rPr lang="en-US" sz="2800" dirty="0"/>
              <a:t> yang </a:t>
            </a:r>
            <a:r>
              <a:rPr lang="en-US" sz="2800" dirty="0" err="1"/>
              <a:t>berbeda</a:t>
            </a:r>
            <a:r>
              <a:rPr lang="en-US" sz="2800" dirty="0"/>
              <a:t>.</a:t>
            </a:r>
          </a:p>
        </p:txBody>
      </p:sp>
      <p:sp>
        <p:nvSpPr>
          <p:cNvPr id="4" name="Slide Number Placeholder 3">
            <a:extLst>
              <a:ext uri="{FF2B5EF4-FFF2-40B4-BE49-F238E27FC236}">
                <a16:creationId xmlns:a16="http://schemas.microsoft.com/office/drawing/2014/main" id="{DB760131-0391-CE12-C442-E0A9EC3A67D2}"/>
              </a:ext>
            </a:extLst>
          </p:cNvPr>
          <p:cNvSpPr>
            <a:spLocks noGrp="1"/>
          </p:cNvSpPr>
          <p:nvPr>
            <p:ph type="sldNum" sz="quarter" idx="12"/>
          </p:nvPr>
        </p:nvSpPr>
        <p:spPr/>
        <p:txBody>
          <a:bodyPr/>
          <a:lstStyle/>
          <a:p>
            <a:pPr>
              <a:defRPr/>
            </a:pPr>
            <a:r>
              <a:rPr lang="en-US"/>
              <a:t>1-</a:t>
            </a:r>
            <a:fld id="{D59FD9D0-3A53-4E43-B8FB-A4FF2D303B53}" type="slidenum">
              <a:rPr lang="en-US" smtClean="0"/>
              <a:pPr>
                <a:defRPr/>
              </a:pPr>
              <a:t>11</a:t>
            </a:fld>
            <a:endParaRPr lang="en-US"/>
          </a:p>
        </p:txBody>
      </p:sp>
    </p:spTree>
    <p:extLst>
      <p:ext uri="{BB962C8B-B14F-4D97-AF65-F5344CB8AC3E}">
        <p14:creationId xmlns:p14="http://schemas.microsoft.com/office/powerpoint/2010/main" val="173826451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89489" y="274787"/>
            <a:ext cx="8107680" cy="1143000"/>
          </a:xfrm>
        </p:spPr>
        <p:txBody>
          <a:bodyPr>
            <a:noAutofit/>
          </a:bodyPr>
          <a:lstStyle/>
          <a:p>
            <a:pPr eaLnBrk="1" fontAlgn="auto" hangingPunct="1">
              <a:spcAft>
                <a:spcPts val="0"/>
              </a:spcAft>
              <a:defRPr/>
            </a:pPr>
            <a:r>
              <a:rPr lang="en-US" sz="4400" dirty="0">
                <a:ea typeface="+mj-ea"/>
                <a:cs typeface="Arial Narrow"/>
              </a:rPr>
              <a:t>Identify the Challenges and</a:t>
            </a:r>
            <a:br>
              <a:rPr lang="en-US" sz="4400" dirty="0">
                <a:ea typeface="+mj-ea"/>
                <a:cs typeface="Arial Narrow"/>
              </a:rPr>
            </a:br>
            <a:r>
              <a:rPr lang="en-US" sz="4400" dirty="0">
                <a:ea typeface="+mj-ea"/>
                <a:cs typeface="Arial Narrow"/>
              </a:rPr>
              <a:t> Opportunities of OB Concepts </a:t>
            </a:r>
          </a:p>
        </p:txBody>
      </p:sp>
      <p:sp>
        <p:nvSpPr>
          <p:cNvPr id="3" name="Content Placeholder 2"/>
          <p:cNvSpPr>
            <a:spLocks noGrp="1"/>
          </p:cNvSpPr>
          <p:nvPr>
            <p:ph idx="1"/>
          </p:nvPr>
        </p:nvSpPr>
        <p:spPr>
          <a:xfrm>
            <a:off x="889489" y="1948996"/>
            <a:ext cx="7879080" cy="4664075"/>
          </a:xfrm>
        </p:spPr>
        <p:txBody>
          <a:bodyPr>
            <a:normAutofit/>
          </a:bodyPr>
          <a:lstStyle/>
          <a:p>
            <a:pPr marL="457200" indent="-457200">
              <a:defRPr/>
            </a:pPr>
            <a:r>
              <a:rPr lang="en-US" sz="2800" b="1" dirty="0">
                <a:solidFill>
                  <a:srgbClr val="FF0066"/>
                </a:solidFill>
                <a:ea typeface="+mn-ea"/>
                <a:cs typeface="Arial"/>
              </a:rPr>
              <a:t>Managing workforce </a:t>
            </a:r>
            <a:r>
              <a:rPr lang="en-US" sz="2800" b="1" dirty="0">
                <a:solidFill>
                  <a:srgbClr val="FF0066"/>
                </a:solidFill>
                <a:cs typeface="Arial"/>
              </a:rPr>
              <a:t>d</a:t>
            </a:r>
            <a:r>
              <a:rPr lang="en-US" sz="2800" b="1" dirty="0">
                <a:solidFill>
                  <a:srgbClr val="FF0066"/>
                </a:solidFill>
                <a:ea typeface="+mn-ea"/>
                <a:cs typeface="Arial"/>
              </a:rPr>
              <a:t>iversity</a:t>
            </a:r>
          </a:p>
          <a:p>
            <a:pPr marL="982980" lvl="1" indent="-457200">
              <a:defRPr/>
            </a:pPr>
            <a:r>
              <a:rPr lang="en-US" sz="2800" b="1" dirty="0">
                <a:solidFill>
                  <a:schemeClr val="accent1"/>
                </a:solidFill>
                <a:ea typeface="+mn-ea"/>
                <a:cs typeface="Arial"/>
              </a:rPr>
              <a:t>Workforce diversity </a:t>
            </a:r>
            <a:r>
              <a:rPr lang="en-US" sz="2800" dirty="0">
                <a:cs typeface="Arial"/>
              </a:rPr>
              <a:t>–</a:t>
            </a:r>
            <a:r>
              <a:rPr lang="id-ID" sz="2800" dirty="0">
                <a:cs typeface="Arial"/>
              </a:rPr>
              <a:t> </a:t>
            </a:r>
            <a:r>
              <a:rPr lang="en-US" sz="2800" dirty="0" err="1">
                <a:cs typeface="Arial"/>
              </a:rPr>
              <a:t>organisasi</a:t>
            </a:r>
            <a:r>
              <a:rPr lang="en-US" sz="2800" dirty="0">
                <a:cs typeface="Arial"/>
              </a:rPr>
              <a:t> </a:t>
            </a:r>
            <a:r>
              <a:rPr lang="en-US" sz="2800" dirty="0" err="1">
                <a:cs typeface="Arial"/>
              </a:rPr>
              <a:t>menjadi</a:t>
            </a:r>
            <a:r>
              <a:rPr lang="en-US" sz="2800" dirty="0">
                <a:cs typeface="Arial"/>
              </a:rPr>
              <a:t> </a:t>
            </a:r>
            <a:r>
              <a:rPr lang="en-US" sz="2800" dirty="0" err="1">
                <a:cs typeface="Arial"/>
              </a:rPr>
              <a:t>lebih</a:t>
            </a:r>
            <a:r>
              <a:rPr lang="en-US" sz="2800" dirty="0">
                <a:cs typeface="Arial"/>
              </a:rPr>
              <a:t> </a:t>
            </a:r>
            <a:r>
              <a:rPr lang="en-US" sz="2800" dirty="0" err="1">
                <a:cs typeface="Arial"/>
              </a:rPr>
              <a:t>heterogen</a:t>
            </a:r>
            <a:r>
              <a:rPr lang="en-US" sz="2800" dirty="0">
                <a:cs typeface="Arial"/>
              </a:rPr>
              <a:t> </a:t>
            </a:r>
            <a:r>
              <a:rPr lang="en-US" sz="2800" dirty="0" err="1">
                <a:cs typeface="Arial"/>
              </a:rPr>
              <a:t>dalam</a:t>
            </a:r>
            <a:r>
              <a:rPr lang="en-US" sz="2800" dirty="0">
                <a:cs typeface="Arial"/>
              </a:rPr>
              <a:t> </a:t>
            </a:r>
            <a:r>
              <a:rPr lang="en-US" sz="2800" dirty="0" err="1">
                <a:cs typeface="Arial"/>
              </a:rPr>
              <a:t>hal</a:t>
            </a:r>
            <a:r>
              <a:rPr lang="en-US" sz="2800" dirty="0">
                <a:cs typeface="Arial"/>
              </a:rPr>
              <a:t> </a:t>
            </a:r>
            <a:r>
              <a:rPr lang="en-US" sz="2800" dirty="0" err="1">
                <a:cs typeface="Arial"/>
              </a:rPr>
              <a:t>jenis</a:t>
            </a:r>
            <a:r>
              <a:rPr lang="en-US" sz="2800" dirty="0">
                <a:cs typeface="Arial"/>
              </a:rPr>
              <a:t> </a:t>
            </a:r>
            <a:r>
              <a:rPr lang="en-US" sz="2800" dirty="0" err="1">
                <a:cs typeface="Arial"/>
              </a:rPr>
              <a:t>kelamin</a:t>
            </a:r>
            <a:r>
              <a:rPr lang="en-US" sz="2800" dirty="0">
                <a:cs typeface="Arial"/>
              </a:rPr>
              <a:t>, </a:t>
            </a:r>
            <a:r>
              <a:rPr lang="en-US" sz="2800" dirty="0" err="1">
                <a:cs typeface="Arial"/>
              </a:rPr>
              <a:t>usia</a:t>
            </a:r>
            <a:r>
              <a:rPr lang="en-US" sz="2800" dirty="0">
                <a:cs typeface="Arial"/>
              </a:rPr>
              <a:t>, </a:t>
            </a:r>
            <a:r>
              <a:rPr lang="en-US" sz="2800" dirty="0" err="1">
                <a:cs typeface="Arial"/>
              </a:rPr>
              <a:t>ras</a:t>
            </a:r>
            <a:r>
              <a:rPr lang="en-US" sz="2800" dirty="0">
                <a:cs typeface="Arial"/>
              </a:rPr>
              <a:t>, </a:t>
            </a:r>
            <a:r>
              <a:rPr lang="en-US" sz="2800" dirty="0" err="1">
                <a:cs typeface="Arial"/>
              </a:rPr>
              <a:t>etnis</a:t>
            </a:r>
            <a:r>
              <a:rPr lang="en-US" sz="2800" dirty="0">
                <a:cs typeface="Arial"/>
              </a:rPr>
              <a:t>, </a:t>
            </a:r>
            <a:r>
              <a:rPr lang="en-US" sz="2800" dirty="0" err="1">
                <a:cs typeface="Arial"/>
              </a:rPr>
              <a:t>orientasi</a:t>
            </a:r>
            <a:r>
              <a:rPr lang="en-US" sz="2800" dirty="0">
                <a:cs typeface="Arial"/>
              </a:rPr>
              <a:t> </a:t>
            </a:r>
            <a:r>
              <a:rPr lang="en-US" sz="2800" dirty="0" err="1">
                <a:cs typeface="Arial"/>
              </a:rPr>
              <a:t>seksual</a:t>
            </a:r>
            <a:r>
              <a:rPr lang="en-US" sz="2800" dirty="0">
                <a:cs typeface="Arial"/>
              </a:rPr>
              <a:t>, </a:t>
            </a:r>
            <a:r>
              <a:rPr lang="en-US" sz="2800" dirty="0" err="1">
                <a:cs typeface="Arial"/>
              </a:rPr>
              <a:t>dan</a:t>
            </a:r>
            <a:r>
              <a:rPr lang="en-US" sz="2800" dirty="0">
                <a:cs typeface="Arial"/>
              </a:rPr>
              <a:t> </a:t>
            </a:r>
            <a:r>
              <a:rPr lang="en-US" sz="2800" dirty="0" err="1">
                <a:cs typeface="Arial"/>
              </a:rPr>
              <a:t>inklusi</a:t>
            </a:r>
            <a:r>
              <a:rPr lang="en-US" sz="2800" dirty="0">
                <a:cs typeface="Arial"/>
              </a:rPr>
              <a:t> </a:t>
            </a:r>
            <a:r>
              <a:rPr lang="en-US" sz="2800" dirty="0" err="1">
                <a:cs typeface="Arial"/>
              </a:rPr>
              <a:t>kelompok</a:t>
            </a:r>
            <a:r>
              <a:rPr lang="en-US" sz="2800" dirty="0">
                <a:cs typeface="Arial"/>
              </a:rPr>
              <a:t> </a:t>
            </a:r>
            <a:r>
              <a:rPr lang="en-US" sz="2800" dirty="0" err="1">
                <a:cs typeface="Arial"/>
              </a:rPr>
              <a:t>beragam</a:t>
            </a:r>
            <a:r>
              <a:rPr lang="en-US" sz="2800" dirty="0">
                <a:cs typeface="Arial"/>
              </a:rPr>
              <a:t> </a:t>
            </a:r>
            <a:r>
              <a:rPr lang="en-US" sz="2800" dirty="0" err="1">
                <a:cs typeface="Arial"/>
              </a:rPr>
              <a:t>lainnya</a:t>
            </a:r>
            <a:r>
              <a:rPr lang="en-US" sz="2800" dirty="0">
                <a:cs typeface="Arial"/>
              </a:rPr>
              <a:t>. </a:t>
            </a:r>
            <a:endParaRPr lang="en-US" sz="2800" dirty="0">
              <a:ea typeface="+mn-ea"/>
              <a:cs typeface="Arial"/>
            </a:endParaRPr>
          </a:p>
        </p:txBody>
      </p:sp>
      <p:sp>
        <p:nvSpPr>
          <p:cNvPr id="8" name="Slide Number Placeholder 7"/>
          <p:cNvSpPr>
            <a:spLocks noGrp="1"/>
          </p:cNvSpPr>
          <p:nvPr>
            <p:ph type="sldNum" sz="quarter" idx="12"/>
          </p:nvPr>
        </p:nvSpPr>
        <p:spPr/>
        <p:txBody>
          <a:bodyPr/>
          <a:lstStyle/>
          <a:p>
            <a:pPr>
              <a:defRPr/>
            </a:pPr>
            <a:r>
              <a:rPr lang="en-US"/>
              <a:t>1-</a:t>
            </a:r>
            <a:fld id="{C2B49B31-7F78-486A-8958-3ED83C17A541}" type="slidenum">
              <a:rPr lang="en-US"/>
              <a:pPr>
                <a:defRPr/>
              </a:pPr>
              <a:t>12</a:t>
            </a:fld>
            <a:endParaRPr lang="en-US"/>
          </a:p>
        </p:txBody>
      </p:sp>
      <p:sp>
        <p:nvSpPr>
          <p:cNvPr id="6" name="Rounded Rectangle 5"/>
          <p:cNvSpPr/>
          <p:nvPr/>
        </p:nvSpPr>
        <p:spPr>
          <a:xfrm>
            <a:off x="0" y="185874"/>
            <a:ext cx="889489" cy="622581"/>
          </a:xfrm>
          <a:prstGeom prst="roundRect">
            <a:avLst/>
          </a:prstGeom>
          <a:solidFill>
            <a:srgbClr val="6699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LO 6</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89489" y="144010"/>
            <a:ext cx="8107680" cy="1143000"/>
          </a:xfrm>
        </p:spPr>
        <p:txBody>
          <a:bodyPr>
            <a:noAutofit/>
          </a:bodyPr>
          <a:lstStyle/>
          <a:p>
            <a:pPr eaLnBrk="1" fontAlgn="auto" hangingPunct="1">
              <a:spcAft>
                <a:spcPts val="0"/>
              </a:spcAft>
              <a:defRPr/>
            </a:pPr>
            <a:r>
              <a:rPr lang="en-US" sz="4400" dirty="0">
                <a:ea typeface="+mj-ea"/>
                <a:cs typeface="Arial Narrow"/>
              </a:rPr>
              <a:t>Identify the Challenges and</a:t>
            </a:r>
            <a:br>
              <a:rPr lang="en-US" sz="4400" dirty="0">
                <a:ea typeface="+mj-ea"/>
                <a:cs typeface="Arial Narrow"/>
              </a:rPr>
            </a:br>
            <a:r>
              <a:rPr lang="en-US" sz="4400" dirty="0">
                <a:ea typeface="+mj-ea"/>
                <a:cs typeface="Arial Narrow"/>
              </a:rPr>
              <a:t> Opportunities of OB Concepts </a:t>
            </a:r>
          </a:p>
        </p:txBody>
      </p:sp>
      <p:sp>
        <p:nvSpPr>
          <p:cNvPr id="3" name="Content Placeholder 2"/>
          <p:cNvSpPr>
            <a:spLocks noGrp="1"/>
          </p:cNvSpPr>
          <p:nvPr>
            <p:ph idx="1"/>
          </p:nvPr>
        </p:nvSpPr>
        <p:spPr>
          <a:xfrm>
            <a:off x="889489" y="1736725"/>
            <a:ext cx="8107680" cy="4664075"/>
          </a:xfrm>
        </p:spPr>
        <p:txBody>
          <a:bodyPr>
            <a:normAutofit fontScale="92500"/>
          </a:bodyPr>
          <a:lstStyle/>
          <a:p>
            <a:pPr marL="114300" indent="0">
              <a:buNone/>
              <a:defRPr/>
            </a:pPr>
            <a:r>
              <a:rPr lang="en-US" sz="3900" b="1" dirty="0">
                <a:solidFill>
                  <a:srgbClr val="FF0066"/>
                </a:solidFill>
                <a:cs typeface="Arial"/>
              </a:rPr>
              <a:t>3. Customer service</a:t>
            </a:r>
          </a:p>
          <a:p>
            <a:pPr>
              <a:buFont typeface="Wingdings" panose="05000000000000000000" pitchFamily="2" charset="2"/>
              <a:buChar char="§"/>
              <a:defRPr/>
            </a:pPr>
            <a:r>
              <a:rPr lang="en-US" sz="3900" dirty="0" err="1">
                <a:cs typeface="Arial"/>
              </a:rPr>
              <a:t>Layanan</a:t>
            </a:r>
            <a:r>
              <a:rPr lang="en-US" sz="3900" dirty="0">
                <a:cs typeface="Arial"/>
              </a:rPr>
              <a:t> </a:t>
            </a:r>
            <a:r>
              <a:rPr lang="en-US" sz="3900" dirty="0" err="1">
                <a:cs typeface="Arial"/>
              </a:rPr>
              <a:t>karyawan</a:t>
            </a:r>
            <a:r>
              <a:rPr lang="en-US" sz="3900" dirty="0">
                <a:cs typeface="Arial"/>
              </a:rPr>
              <a:t> </a:t>
            </a:r>
            <a:r>
              <a:rPr lang="en-US" sz="3900" dirty="0" err="1">
                <a:cs typeface="Arial"/>
              </a:rPr>
              <a:t>memiliki</a:t>
            </a:r>
            <a:r>
              <a:rPr lang="en-US" sz="3900" dirty="0">
                <a:cs typeface="Arial"/>
              </a:rPr>
              <a:t> </a:t>
            </a:r>
            <a:r>
              <a:rPr lang="en-US" sz="3900" dirty="0" err="1">
                <a:cs typeface="Arial"/>
              </a:rPr>
              <a:t>interaksi</a:t>
            </a:r>
            <a:r>
              <a:rPr lang="en-US" sz="3900" dirty="0">
                <a:cs typeface="Arial"/>
              </a:rPr>
              <a:t> </a:t>
            </a:r>
            <a:r>
              <a:rPr lang="en-US" sz="3900" dirty="0" err="1">
                <a:cs typeface="Arial"/>
              </a:rPr>
              <a:t>substansial</a:t>
            </a:r>
            <a:r>
              <a:rPr lang="en-US" sz="3900" dirty="0">
                <a:cs typeface="Arial"/>
              </a:rPr>
              <a:t> </a:t>
            </a:r>
            <a:r>
              <a:rPr lang="en-US" sz="3900" dirty="0" err="1">
                <a:cs typeface="Arial"/>
              </a:rPr>
              <a:t>dengan</a:t>
            </a:r>
            <a:r>
              <a:rPr lang="en-US" sz="3900" dirty="0">
                <a:cs typeface="Arial"/>
              </a:rPr>
              <a:t> </a:t>
            </a:r>
            <a:r>
              <a:rPr lang="en-US" sz="3900" dirty="0" err="1">
                <a:cs typeface="Arial"/>
              </a:rPr>
              <a:t>pelanggan</a:t>
            </a:r>
            <a:r>
              <a:rPr lang="en-US" sz="3900" dirty="0">
                <a:cs typeface="Arial"/>
              </a:rPr>
              <a:t>.</a:t>
            </a:r>
          </a:p>
          <a:p>
            <a:pPr>
              <a:buFont typeface="Wingdings" panose="05000000000000000000" pitchFamily="2" charset="2"/>
              <a:buChar char="§"/>
              <a:defRPr/>
            </a:pPr>
            <a:r>
              <a:rPr lang="en-US" sz="3900" dirty="0" err="1">
                <a:cs typeface="Arial"/>
              </a:rPr>
              <a:t>Sikap</a:t>
            </a:r>
            <a:r>
              <a:rPr lang="en-US" sz="3900" dirty="0">
                <a:cs typeface="Arial"/>
              </a:rPr>
              <a:t> </a:t>
            </a:r>
            <a:r>
              <a:rPr lang="en-US" sz="3900" dirty="0" err="1">
                <a:cs typeface="Arial"/>
              </a:rPr>
              <a:t>dan</a:t>
            </a:r>
            <a:r>
              <a:rPr lang="en-US" sz="3900" dirty="0">
                <a:cs typeface="Arial"/>
              </a:rPr>
              <a:t> </a:t>
            </a:r>
            <a:r>
              <a:rPr lang="en-US" sz="3900" dirty="0" err="1">
                <a:cs typeface="Arial"/>
              </a:rPr>
              <a:t>perilaku</a:t>
            </a:r>
            <a:r>
              <a:rPr lang="en-US" sz="3900" dirty="0">
                <a:cs typeface="Arial"/>
              </a:rPr>
              <a:t> </a:t>
            </a:r>
            <a:r>
              <a:rPr lang="en-US" sz="3900" dirty="0" err="1">
                <a:cs typeface="Arial"/>
              </a:rPr>
              <a:t>karyawan</a:t>
            </a:r>
            <a:r>
              <a:rPr lang="en-US" sz="3900" dirty="0">
                <a:cs typeface="Arial"/>
              </a:rPr>
              <a:t> </a:t>
            </a:r>
            <a:r>
              <a:rPr lang="en-US" sz="3900" dirty="0" err="1">
                <a:cs typeface="Arial"/>
              </a:rPr>
              <a:t>dikaitkan</a:t>
            </a:r>
            <a:r>
              <a:rPr lang="en-US" sz="3900" dirty="0">
                <a:cs typeface="Arial"/>
              </a:rPr>
              <a:t> </a:t>
            </a:r>
            <a:r>
              <a:rPr lang="en-US" sz="3900" dirty="0" err="1">
                <a:cs typeface="Arial"/>
              </a:rPr>
              <a:t>dengan</a:t>
            </a:r>
            <a:r>
              <a:rPr lang="en-US" sz="3900" dirty="0">
                <a:cs typeface="Arial"/>
              </a:rPr>
              <a:t> </a:t>
            </a:r>
            <a:r>
              <a:rPr lang="en-US" sz="3900" dirty="0" err="1">
                <a:cs typeface="Arial"/>
              </a:rPr>
              <a:t>kepuasan</a:t>
            </a:r>
            <a:r>
              <a:rPr lang="en-US" sz="3900" dirty="0">
                <a:cs typeface="Arial"/>
              </a:rPr>
              <a:t> </a:t>
            </a:r>
            <a:r>
              <a:rPr lang="en-US" sz="3900" dirty="0" err="1">
                <a:cs typeface="Arial"/>
              </a:rPr>
              <a:t>pelanggan</a:t>
            </a:r>
            <a:r>
              <a:rPr lang="en-US" sz="3900" dirty="0">
                <a:cs typeface="Arial"/>
              </a:rPr>
              <a:t>.</a:t>
            </a:r>
          </a:p>
          <a:p>
            <a:pPr>
              <a:buFont typeface="Wingdings" panose="05000000000000000000" pitchFamily="2" charset="2"/>
              <a:buChar char="§"/>
              <a:defRPr/>
            </a:pPr>
            <a:r>
              <a:rPr lang="en-US" sz="3900" dirty="0" err="1">
                <a:cs typeface="Arial"/>
              </a:rPr>
              <a:t>Perlu</a:t>
            </a:r>
            <a:r>
              <a:rPr lang="en-US" sz="3900" dirty="0">
                <a:cs typeface="Arial"/>
              </a:rPr>
              <a:t> </a:t>
            </a:r>
            <a:r>
              <a:rPr lang="en-US" sz="3900" dirty="0" err="1">
                <a:cs typeface="Arial"/>
              </a:rPr>
              <a:t>budaya</a:t>
            </a:r>
            <a:r>
              <a:rPr lang="en-US" sz="3900" dirty="0">
                <a:cs typeface="Arial"/>
              </a:rPr>
              <a:t> </a:t>
            </a:r>
            <a:r>
              <a:rPr lang="en-US" sz="3900" dirty="0" err="1">
                <a:cs typeface="Arial"/>
              </a:rPr>
              <a:t>responsif</a:t>
            </a:r>
            <a:r>
              <a:rPr lang="en-US" sz="3900" dirty="0">
                <a:cs typeface="Arial"/>
              </a:rPr>
              <a:t> </a:t>
            </a:r>
            <a:r>
              <a:rPr lang="en-US" sz="3900" dirty="0" err="1">
                <a:cs typeface="Arial"/>
              </a:rPr>
              <a:t>pelanggan</a:t>
            </a:r>
            <a:r>
              <a:rPr lang="en-US" sz="3900" dirty="0">
                <a:cs typeface="Arial"/>
              </a:rPr>
              <a:t>.</a:t>
            </a:r>
          </a:p>
        </p:txBody>
      </p:sp>
      <p:sp>
        <p:nvSpPr>
          <p:cNvPr id="8" name="Slide Number Placeholder 7"/>
          <p:cNvSpPr>
            <a:spLocks noGrp="1"/>
          </p:cNvSpPr>
          <p:nvPr>
            <p:ph type="sldNum" sz="quarter" idx="12"/>
          </p:nvPr>
        </p:nvSpPr>
        <p:spPr/>
        <p:txBody>
          <a:bodyPr/>
          <a:lstStyle/>
          <a:p>
            <a:pPr>
              <a:defRPr/>
            </a:pPr>
            <a:r>
              <a:rPr lang="en-US"/>
              <a:t>1-</a:t>
            </a:r>
            <a:fld id="{8DCC626E-414A-4C88-BB34-657D1591AE5C}" type="slidenum">
              <a:rPr lang="en-US"/>
              <a:pPr>
                <a:defRPr/>
              </a:pPr>
              <a:t>13</a:t>
            </a:fld>
            <a:endParaRPr lang="en-US"/>
          </a:p>
        </p:txBody>
      </p:sp>
      <p:sp>
        <p:nvSpPr>
          <p:cNvPr id="6" name="Rounded Rectangle 5"/>
          <p:cNvSpPr/>
          <p:nvPr/>
        </p:nvSpPr>
        <p:spPr>
          <a:xfrm>
            <a:off x="0" y="185874"/>
            <a:ext cx="889489" cy="622581"/>
          </a:xfrm>
          <a:prstGeom prst="roundRect">
            <a:avLst/>
          </a:prstGeom>
          <a:solidFill>
            <a:srgbClr val="6699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LO 6</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eaLnBrk="1" fontAlgn="auto" hangingPunct="1">
              <a:spcAft>
                <a:spcPts val="0"/>
              </a:spcAft>
              <a:defRPr/>
            </a:pPr>
            <a:r>
              <a:rPr lang="en-US" sz="4400" dirty="0">
                <a:ea typeface="+mj-ea"/>
                <a:cs typeface="Arial Narrow"/>
              </a:rPr>
              <a:t>Identify the Challenges and</a:t>
            </a:r>
            <a:br>
              <a:rPr lang="en-US" sz="4400" dirty="0">
                <a:ea typeface="+mj-ea"/>
                <a:cs typeface="Arial Narrow"/>
              </a:rPr>
            </a:br>
            <a:r>
              <a:rPr lang="en-US" sz="4400" dirty="0">
                <a:ea typeface="+mj-ea"/>
                <a:cs typeface="Arial Narrow"/>
              </a:rPr>
              <a:t> Opportunities of OB Concepts </a:t>
            </a:r>
          </a:p>
        </p:txBody>
      </p:sp>
      <p:sp>
        <p:nvSpPr>
          <p:cNvPr id="3" name="Content Placeholder 2"/>
          <p:cNvSpPr>
            <a:spLocks noGrp="1"/>
          </p:cNvSpPr>
          <p:nvPr>
            <p:ph idx="1"/>
          </p:nvPr>
        </p:nvSpPr>
        <p:spPr>
          <a:xfrm>
            <a:off x="889490" y="1736725"/>
            <a:ext cx="8047292" cy="4664075"/>
          </a:xfrm>
        </p:spPr>
        <p:txBody>
          <a:bodyPr>
            <a:normAutofit/>
          </a:bodyPr>
          <a:lstStyle/>
          <a:p>
            <a:pPr marL="525780" lvl="1" indent="0">
              <a:buNone/>
              <a:defRPr/>
            </a:pPr>
            <a:r>
              <a:rPr lang="en-US" sz="2800" b="1" dirty="0">
                <a:solidFill>
                  <a:srgbClr val="FF0066"/>
                </a:solidFill>
                <a:cs typeface="Arial"/>
              </a:rPr>
              <a:t>4. People Skills</a:t>
            </a:r>
          </a:p>
          <a:p>
            <a:pPr marL="982980" lvl="1" indent="-457200">
              <a:buFont typeface="Wingdings" panose="05000000000000000000" pitchFamily="2" charset="2"/>
              <a:buChar char="§"/>
              <a:defRPr/>
            </a:pPr>
            <a:r>
              <a:rPr lang="en-US" sz="2800" dirty="0" err="1">
                <a:cs typeface="Arial"/>
              </a:rPr>
              <a:t>Keterampilan</a:t>
            </a:r>
            <a:r>
              <a:rPr lang="en-US" sz="2800" dirty="0">
                <a:cs typeface="Arial"/>
              </a:rPr>
              <a:t> </a:t>
            </a:r>
            <a:r>
              <a:rPr lang="en-US" sz="2800" dirty="0" err="1">
                <a:cs typeface="Arial"/>
              </a:rPr>
              <a:t>tentang</a:t>
            </a:r>
            <a:r>
              <a:rPr lang="en-US" sz="2800" dirty="0">
                <a:cs typeface="Arial"/>
              </a:rPr>
              <a:t> orang </a:t>
            </a:r>
            <a:r>
              <a:rPr lang="en-US" sz="2800" dirty="0" err="1">
                <a:cs typeface="Arial"/>
              </a:rPr>
              <a:t>penting</a:t>
            </a:r>
            <a:r>
              <a:rPr lang="en-US" sz="2800" dirty="0">
                <a:cs typeface="Arial"/>
              </a:rPr>
              <a:t> </a:t>
            </a:r>
            <a:r>
              <a:rPr lang="en-US" sz="2800" dirty="0" err="1">
                <a:cs typeface="Arial"/>
              </a:rPr>
              <a:t>untuk</a:t>
            </a:r>
            <a:r>
              <a:rPr lang="en-US" sz="2800" dirty="0">
                <a:cs typeface="Arial"/>
              </a:rPr>
              <a:t> </a:t>
            </a:r>
            <a:r>
              <a:rPr lang="en-US" sz="2800" dirty="0" err="1">
                <a:cs typeface="Arial"/>
              </a:rPr>
              <a:t>efektivitas</a:t>
            </a:r>
            <a:r>
              <a:rPr lang="en-US" sz="2800" dirty="0">
                <a:cs typeface="Arial"/>
              </a:rPr>
              <a:t> </a:t>
            </a:r>
            <a:r>
              <a:rPr lang="en-US" sz="2800" dirty="0" err="1">
                <a:cs typeface="Arial"/>
              </a:rPr>
              <a:t>manajerial</a:t>
            </a:r>
            <a:r>
              <a:rPr lang="en-US" sz="2800" dirty="0">
                <a:cs typeface="Arial"/>
              </a:rPr>
              <a:t>.</a:t>
            </a:r>
          </a:p>
          <a:p>
            <a:pPr marL="982980" lvl="1" indent="-457200">
              <a:buFont typeface="Wingdings" panose="05000000000000000000" pitchFamily="2" charset="2"/>
              <a:buChar char="§"/>
              <a:defRPr/>
            </a:pPr>
            <a:r>
              <a:rPr lang="en-US" sz="2800" dirty="0">
                <a:cs typeface="Arial"/>
              </a:rPr>
              <a:t>OB </a:t>
            </a:r>
            <a:r>
              <a:rPr lang="en-US" sz="2800" dirty="0" err="1">
                <a:cs typeface="Arial"/>
              </a:rPr>
              <a:t>memberikan</a:t>
            </a:r>
            <a:r>
              <a:rPr lang="en-US" sz="2800" dirty="0">
                <a:cs typeface="Arial"/>
              </a:rPr>
              <a:t> </a:t>
            </a:r>
            <a:r>
              <a:rPr lang="en-US" sz="2800" dirty="0" err="1">
                <a:cs typeface="Arial"/>
              </a:rPr>
              <a:t>konsep</a:t>
            </a:r>
            <a:r>
              <a:rPr lang="en-US" sz="2800" dirty="0">
                <a:cs typeface="Arial"/>
              </a:rPr>
              <a:t> </a:t>
            </a:r>
            <a:r>
              <a:rPr lang="en-US" sz="2800" dirty="0" err="1">
                <a:cs typeface="Arial"/>
              </a:rPr>
              <a:t>dan</a:t>
            </a:r>
            <a:r>
              <a:rPr lang="en-US" sz="2800" dirty="0">
                <a:cs typeface="Arial"/>
              </a:rPr>
              <a:t> </a:t>
            </a:r>
            <a:r>
              <a:rPr lang="en-US" sz="2800" dirty="0" err="1">
                <a:cs typeface="Arial"/>
              </a:rPr>
              <a:t>teori</a:t>
            </a:r>
            <a:r>
              <a:rPr lang="en-US" sz="2800" dirty="0">
                <a:cs typeface="Arial"/>
              </a:rPr>
              <a:t> yang </a:t>
            </a:r>
            <a:r>
              <a:rPr lang="en-US" sz="2800" dirty="0" err="1">
                <a:cs typeface="Arial"/>
              </a:rPr>
              <a:t>memungkinkan</a:t>
            </a:r>
            <a:r>
              <a:rPr lang="en-US" sz="2800" dirty="0">
                <a:cs typeface="Arial"/>
              </a:rPr>
              <a:t> </a:t>
            </a:r>
            <a:r>
              <a:rPr lang="en-US" sz="2800" dirty="0" err="1">
                <a:cs typeface="Arial"/>
              </a:rPr>
              <a:t>manajer</a:t>
            </a:r>
            <a:r>
              <a:rPr lang="en-US" sz="2800" dirty="0">
                <a:cs typeface="Arial"/>
              </a:rPr>
              <a:t> </a:t>
            </a:r>
            <a:r>
              <a:rPr lang="en-US" sz="2800" dirty="0" err="1">
                <a:cs typeface="Arial"/>
              </a:rPr>
              <a:t>untuk</a:t>
            </a:r>
            <a:r>
              <a:rPr lang="en-US" sz="2800" dirty="0">
                <a:cs typeface="Arial"/>
              </a:rPr>
              <a:t> </a:t>
            </a:r>
            <a:r>
              <a:rPr lang="en-US" sz="2800" dirty="0" err="1">
                <a:cs typeface="Arial"/>
              </a:rPr>
              <a:t>memprediksi</a:t>
            </a:r>
            <a:r>
              <a:rPr lang="en-US" sz="2800" dirty="0">
                <a:cs typeface="Arial"/>
              </a:rPr>
              <a:t> </a:t>
            </a:r>
            <a:r>
              <a:rPr lang="en-US" sz="2800" dirty="0" err="1">
                <a:cs typeface="Arial"/>
              </a:rPr>
              <a:t>perilaku</a:t>
            </a:r>
            <a:r>
              <a:rPr lang="en-US" sz="2800" dirty="0">
                <a:cs typeface="Arial"/>
              </a:rPr>
              <a:t> </a:t>
            </a:r>
            <a:r>
              <a:rPr lang="en-US" sz="2800" dirty="0" err="1">
                <a:cs typeface="Arial"/>
              </a:rPr>
              <a:t>karyawan</a:t>
            </a:r>
            <a:r>
              <a:rPr lang="en-US" sz="2800" dirty="0">
                <a:cs typeface="Arial"/>
              </a:rPr>
              <a:t> </a:t>
            </a:r>
            <a:r>
              <a:rPr lang="en-US" sz="2800" dirty="0" err="1">
                <a:cs typeface="Arial"/>
              </a:rPr>
              <a:t>dalam</a:t>
            </a:r>
            <a:r>
              <a:rPr lang="en-US" sz="2800" dirty="0">
                <a:cs typeface="Arial"/>
              </a:rPr>
              <a:t> </a:t>
            </a:r>
            <a:r>
              <a:rPr lang="en-US" sz="2800" dirty="0" err="1">
                <a:cs typeface="Arial"/>
              </a:rPr>
              <a:t>situasi</a:t>
            </a:r>
            <a:r>
              <a:rPr lang="en-US" sz="2800" dirty="0">
                <a:cs typeface="Arial"/>
              </a:rPr>
              <a:t> </a:t>
            </a:r>
            <a:r>
              <a:rPr lang="en-US" sz="2800" dirty="0" err="1">
                <a:cs typeface="Arial"/>
              </a:rPr>
              <a:t>tertentu</a:t>
            </a:r>
            <a:r>
              <a:rPr lang="en-US" sz="2800" dirty="0">
                <a:cs typeface="Arial"/>
              </a:rPr>
              <a:t>.</a:t>
            </a:r>
            <a:endParaRPr lang="en-US" sz="2800" dirty="0">
              <a:ea typeface="+mn-ea"/>
              <a:cs typeface="Arial"/>
            </a:endParaRPr>
          </a:p>
          <a:p>
            <a:pPr eaLnBrk="1" fontAlgn="auto" hangingPunct="1">
              <a:spcAft>
                <a:spcPts val="0"/>
              </a:spcAft>
              <a:buFont typeface="Wingdings" panose="05000000000000000000" pitchFamily="2" charset="2"/>
              <a:buChar char="§"/>
              <a:defRPr/>
            </a:pPr>
            <a:endParaRPr lang="en-US" dirty="0">
              <a:ea typeface="+mn-ea"/>
              <a:cs typeface="Arial"/>
            </a:endParaRPr>
          </a:p>
        </p:txBody>
      </p:sp>
      <p:sp>
        <p:nvSpPr>
          <p:cNvPr id="8" name="Slide Number Placeholder 7"/>
          <p:cNvSpPr>
            <a:spLocks noGrp="1"/>
          </p:cNvSpPr>
          <p:nvPr>
            <p:ph type="sldNum" sz="quarter" idx="12"/>
          </p:nvPr>
        </p:nvSpPr>
        <p:spPr/>
        <p:txBody>
          <a:bodyPr/>
          <a:lstStyle/>
          <a:p>
            <a:pPr>
              <a:defRPr/>
            </a:pPr>
            <a:r>
              <a:rPr lang="en-US"/>
              <a:t>1-</a:t>
            </a:r>
            <a:fld id="{A88FC7F6-57E6-47BA-B9DA-790266CB52F4}" type="slidenum">
              <a:rPr lang="en-US"/>
              <a:pPr>
                <a:defRPr/>
              </a:pPr>
              <a:t>14</a:t>
            </a:fld>
            <a:endParaRPr lang="en-US"/>
          </a:p>
        </p:txBody>
      </p:sp>
      <p:sp>
        <p:nvSpPr>
          <p:cNvPr id="6" name="Rounded Rectangle 5"/>
          <p:cNvSpPr/>
          <p:nvPr/>
        </p:nvSpPr>
        <p:spPr>
          <a:xfrm>
            <a:off x="0" y="185874"/>
            <a:ext cx="889489" cy="622581"/>
          </a:xfrm>
          <a:prstGeom prst="roundRect">
            <a:avLst/>
          </a:prstGeom>
          <a:solidFill>
            <a:srgbClr val="6699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LO 6</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eaLnBrk="1" fontAlgn="auto" hangingPunct="1">
              <a:spcAft>
                <a:spcPts val="0"/>
              </a:spcAft>
              <a:defRPr/>
            </a:pPr>
            <a:r>
              <a:rPr lang="en-US" sz="4400" dirty="0">
                <a:ea typeface="+mj-ea"/>
                <a:cs typeface="Arial Narrow"/>
              </a:rPr>
              <a:t>Identify the Challenges and</a:t>
            </a:r>
            <a:br>
              <a:rPr lang="en-US" sz="4400" dirty="0">
                <a:ea typeface="+mj-ea"/>
                <a:cs typeface="Arial Narrow"/>
              </a:rPr>
            </a:br>
            <a:r>
              <a:rPr lang="en-US" sz="4400" dirty="0">
                <a:ea typeface="+mj-ea"/>
                <a:cs typeface="Arial Narrow"/>
              </a:rPr>
              <a:t> Opportunities of OB Concepts </a:t>
            </a:r>
          </a:p>
        </p:txBody>
      </p:sp>
      <p:sp>
        <p:nvSpPr>
          <p:cNvPr id="3" name="Content Placeholder 2"/>
          <p:cNvSpPr>
            <a:spLocks noGrp="1"/>
          </p:cNvSpPr>
          <p:nvPr>
            <p:ph idx="1"/>
          </p:nvPr>
        </p:nvSpPr>
        <p:spPr>
          <a:xfrm>
            <a:off x="829102" y="1695994"/>
            <a:ext cx="8107680" cy="4862195"/>
          </a:xfrm>
        </p:spPr>
        <p:txBody>
          <a:bodyPr wrap="square" numCol="1" anchor="t" anchorCtr="0" compatLnSpc="1">
            <a:prstTxWarp prst="textNoShape">
              <a:avLst/>
            </a:prstTxWarp>
            <a:normAutofit/>
          </a:bodyPr>
          <a:lstStyle/>
          <a:p>
            <a:pPr marL="0" indent="0">
              <a:buNone/>
            </a:pPr>
            <a:r>
              <a:rPr lang="en-US" sz="3200" b="1" dirty="0">
                <a:solidFill>
                  <a:srgbClr val="FF0066"/>
                </a:solidFill>
                <a:ea typeface="ＭＳ Ｐゴシック" pitchFamily="34" charset="-128"/>
                <a:cs typeface="Arial" charset="0"/>
              </a:rPr>
              <a:t>6. Social Media</a:t>
            </a:r>
          </a:p>
          <a:p>
            <a:pPr marL="982980" lvl="1" indent="-457200">
              <a:buFont typeface="Wingdings" panose="05000000000000000000" pitchFamily="2" charset="2"/>
              <a:buChar char="§"/>
            </a:pPr>
            <a:r>
              <a:rPr lang="en-US" sz="2800" dirty="0" err="1">
                <a:ea typeface="ＭＳ Ｐゴシック" pitchFamily="34" charset="-128"/>
                <a:cs typeface="Arial" charset="0"/>
              </a:rPr>
              <a:t>Kebijakan</a:t>
            </a:r>
            <a:r>
              <a:rPr lang="en-US" sz="2800" dirty="0">
                <a:ea typeface="ＭＳ Ｐゴシック" pitchFamily="34" charset="-128"/>
                <a:cs typeface="Arial" charset="0"/>
              </a:rPr>
              <a:t> </a:t>
            </a:r>
            <a:r>
              <a:rPr lang="en-US" sz="2800" dirty="0" err="1">
                <a:ea typeface="ＭＳ Ｐゴシック" pitchFamily="34" charset="-128"/>
                <a:cs typeface="Arial" charset="0"/>
              </a:rPr>
              <a:t>mengakses</a:t>
            </a:r>
            <a:r>
              <a:rPr lang="en-US" sz="2800" dirty="0">
                <a:ea typeface="ＭＳ Ｐゴシック" pitchFamily="34" charset="-128"/>
                <a:cs typeface="Arial" charset="0"/>
              </a:rPr>
              <a:t> media </a:t>
            </a:r>
            <a:r>
              <a:rPr lang="en-US" sz="2800" dirty="0" err="1">
                <a:ea typeface="ＭＳ Ｐゴシック" pitchFamily="34" charset="-128"/>
                <a:cs typeface="Arial" charset="0"/>
              </a:rPr>
              <a:t>sosial</a:t>
            </a:r>
            <a:r>
              <a:rPr lang="en-US" sz="2800" dirty="0">
                <a:ea typeface="ＭＳ Ｐゴシック" pitchFamily="34" charset="-128"/>
                <a:cs typeface="Arial" charset="0"/>
              </a:rPr>
              <a:t> di </a:t>
            </a:r>
            <a:r>
              <a:rPr lang="en-US" sz="2800" dirty="0" err="1">
                <a:ea typeface="ＭＳ Ｐゴシック" pitchFamily="34" charset="-128"/>
                <a:cs typeface="Arial" charset="0"/>
              </a:rPr>
              <a:t>tempat</a:t>
            </a:r>
            <a:r>
              <a:rPr lang="en-US" sz="2800" dirty="0">
                <a:ea typeface="ＭＳ Ｐゴシック" pitchFamily="34" charset="-128"/>
                <a:cs typeface="Arial" charset="0"/>
              </a:rPr>
              <a:t> </a:t>
            </a:r>
            <a:r>
              <a:rPr lang="en-US" sz="2800" dirty="0" err="1">
                <a:ea typeface="ＭＳ Ｐゴシック" pitchFamily="34" charset="-128"/>
                <a:cs typeface="Arial" charset="0"/>
              </a:rPr>
              <a:t>kerja</a:t>
            </a:r>
            <a:r>
              <a:rPr lang="en-US" sz="2800" dirty="0">
                <a:ea typeface="ＭＳ Ｐゴシック" pitchFamily="34" charset="-128"/>
                <a:cs typeface="Arial" charset="0"/>
              </a:rPr>
              <a:t>.</a:t>
            </a:r>
          </a:p>
          <a:p>
            <a:pPr marL="982980" lvl="1" indent="-457200">
              <a:buFont typeface="Wingdings" panose="05000000000000000000" pitchFamily="2" charset="2"/>
              <a:buChar char="§"/>
            </a:pPr>
            <a:r>
              <a:rPr lang="en-US" sz="2800" dirty="0">
                <a:ea typeface="ＭＳ Ｐゴシック" pitchFamily="34" charset="-128"/>
                <a:cs typeface="Arial" charset="0"/>
              </a:rPr>
              <a:t>Kapan, di mana, dan </a:t>
            </a:r>
            <a:r>
              <a:rPr lang="en-US" sz="2800" dirty="0" err="1">
                <a:ea typeface="ＭＳ Ｐゴシック" pitchFamily="34" charset="-128"/>
                <a:cs typeface="Arial" charset="0"/>
              </a:rPr>
              <a:t>untuk</a:t>
            </a:r>
            <a:r>
              <a:rPr lang="en-US" sz="2800" dirty="0">
                <a:ea typeface="ＭＳ Ｐゴシック" pitchFamily="34" charset="-128"/>
                <a:cs typeface="Arial" charset="0"/>
              </a:rPr>
              <a:t> </a:t>
            </a:r>
            <a:r>
              <a:rPr lang="en-US" sz="2800" dirty="0" err="1">
                <a:ea typeface="ＭＳ Ｐゴシック" pitchFamily="34" charset="-128"/>
                <a:cs typeface="Arial" charset="0"/>
              </a:rPr>
              <a:t>tujuan</a:t>
            </a:r>
            <a:r>
              <a:rPr lang="en-US" sz="2800" dirty="0">
                <a:ea typeface="ＭＳ Ｐゴシック" pitchFamily="34" charset="-128"/>
                <a:cs typeface="Arial" charset="0"/>
              </a:rPr>
              <a:t> </a:t>
            </a:r>
            <a:r>
              <a:rPr lang="en-US" sz="2800" dirty="0" err="1">
                <a:ea typeface="ＭＳ Ｐゴシック" pitchFamily="34" charset="-128"/>
                <a:cs typeface="Arial" charset="0"/>
              </a:rPr>
              <a:t>apa</a:t>
            </a:r>
            <a:r>
              <a:rPr lang="en-US" sz="2800" dirty="0">
                <a:ea typeface="ＭＳ Ｐゴシック" pitchFamily="34" charset="-128"/>
                <a:cs typeface="Arial" charset="0"/>
              </a:rPr>
              <a:t>.</a:t>
            </a:r>
          </a:p>
          <a:p>
            <a:pPr marL="982980" lvl="1" indent="-457200">
              <a:buFont typeface="Wingdings" panose="05000000000000000000" pitchFamily="2" charset="2"/>
              <a:buChar char="§"/>
            </a:pPr>
            <a:r>
              <a:rPr lang="en-US" sz="2800" dirty="0" err="1">
                <a:ea typeface="ＭＳ Ｐゴシック" pitchFamily="34" charset="-128"/>
                <a:cs typeface="Arial" charset="0"/>
              </a:rPr>
              <a:t>Dampak</a:t>
            </a:r>
            <a:r>
              <a:rPr lang="en-US" sz="2800" dirty="0">
                <a:ea typeface="ＭＳ Ｐゴシック" pitchFamily="34" charset="-128"/>
                <a:cs typeface="Arial" charset="0"/>
              </a:rPr>
              <a:t> media </a:t>
            </a:r>
            <a:r>
              <a:rPr lang="en-US" sz="2800" dirty="0" err="1">
                <a:ea typeface="ＭＳ Ｐゴシック" pitchFamily="34" charset="-128"/>
                <a:cs typeface="Arial" charset="0"/>
              </a:rPr>
              <a:t>sosial</a:t>
            </a:r>
            <a:r>
              <a:rPr lang="en-US" sz="2800" dirty="0">
                <a:ea typeface="ＭＳ Ｐゴシック" pitchFamily="34" charset="-128"/>
                <a:cs typeface="Arial" charset="0"/>
              </a:rPr>
              <a:t> </a:t>
            </a:r>
            <a:r>
              <a:rPr lang="en-US" sz="2800" dirty="0" err="1">
                <a:ea typeface="ＭＳ Ｐゴシック" pitchFamily="34" charset="-128"/>
                <a:cs typeface="Arial" charset="0"/>
              </a:rPr>
              <a:t>pada</a:t>
            </a:r>
            <a:r>
              <a:rPr lang="en-US" sz="2800" dirty="0">
                <a:ea typeface="ＭＳ Ｐゴシック" pitchFamily="34" charset="-128"/>
                <a:cs typeface="Arial" charset="0"/>
              </a:rPr>
              <a:t> </a:t>
            </a:r>
            <a:r>
              <a:rPr lang="en-US" sz="2800" dirty="0" err="1">
                <a:ea typeface="ＭＳ Ｐゴシック" pitchFamily="34" charset="-128"/>
                <a:cs typeface="Arial" charset="0"/>
              </a:rPr>
              <a:t>kesejahteraan</a:t>
            </a:r>
            <a:r>
              <a:rPr lang="en-US" sz="2800" dirty="0">
                <a:ea typeface="ＭＳ Ｐゴシック" pitchFamily="34" charset="-128"/>
                <a:cs typeface="Arial" charset="0"/>
              </a:rPr>
              <a:t> </a:t>
            </a:r>
            <a:r>
              <a:rPr lang="en-US" sz="2800" dirty="0" err="1">
                <a:ea typeface="ＭＳ Ｐゴシック" pitchFamily="34" charset="-128"/>
                <a:cs typeface="Arial" charset="0"/>
              </a:rPr>
              <a:t>karyawa</a:t>
            </a:r>
            <a:endParaRPr lang="en-US" sz="2800" dirty="0">
              <a:ea typeface="ＭＳ Ｐゴシック" pitchFamily="34" charset="-128"/>
              <a:cs typeface="Arial" charset="0"/>
            </a:endParaRPr>
          </a:p>
          <a:p>
            <a:pPr eaLnBrk="1" hangingPunct="1"/>
            <a:endParaRPr lang="en-US" dirty="0">
              <a:effectLst>
                <a:outerShdw blurRad="38100" dist="38100" dir="2700000" algn="tl">
                  <a:srgbClr val="0064E2"/>
                </a:outerShdw>
              </a:effectLst>
              <a:latin typeface="Arial" charset="0"/>
              <a:ea typeface="ＭＳ Ｐゴシック" pitchFamily="34" charset="-128"/>
              <a:cs typeface="Arial" charset="0"/>
            </a:endParaRPr>
          </a:p>
        </p:txBody>
      </p:sp>
      <p:sp>
        <p:nvSpPr>
          <p:cNvPr id="8" name="Slide Number Placeholder 7"/>
          <p:cNvSpPr>
            <a:spLocks noGrp="1"/>
          </p:cNvSpPr>
          <p:nvPr>
            <p:ph type="sldNum" sz="quarter" idx="12"/>
          </p:nvPr>
        </p:nvSpPr>
        <p:spPr/>
        <p:txBody>
          <a:bodyPr/>
          <a:lstStyle/>
          <a:p>
            <a:pPr>
              <a:defRPr/>
            </a:pPr>
            <a:r>
              <a:rPr lang="en-US"/>
              <a:t>1-</a:t>
            </a:r>
            <a:fld id="{A9DB0EA0-19AD-49A5-ADFB-2AFCFF90A98A}" type="slidenum">
              <a:rPr lang="en-US"/>
              <a:pPr>
                <a:defRPr/>
              </a:pPr>
              <a:t>15</a:t>
            </a:fld>
            <a:endParaRPr lang="en-US"/>
          </a:p>
        </p:txBody>
      </p:sp>
      <p:sp>
        <p:nvSpPr>
          <p:cNvPr id="6" name="Rounded Rectangle 5"/>
          <p:cNvSpPr/>
          <p:nvPr/>
        </p:nvSpPr>
        <p:spPr>
          <a:xfrm>
            <a:off x="0" y="185874"/>
            <a:ext cx="889489" cy="622581"/>
          </a:xfrm>
          <a:prstGeom prst="roundRect">
            <a:avLst/>
          </a:prstGeom>
          <a:solidFill>
            <a:srgbClr val="6699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LO 6</a:t>
            </a:r>
          </a:p>
        </p:txBody>
      </p:sp>
    </p:spTree>
    <p:extLst>
      <p:ext uri="{BB962C8B-B14F-4D97-AF65-F5344CB8AC3E}">
        <p14:creationId xmlns:p14="http://schemas.microsoft.com/office/powerpoint/2010/main" val="166819209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89489" y="185874"/>
            <a:ext cx="8107680" cy="1143000"/>
          </a:xfrm>
        </p:spPr>
        <p:txBody>
          <a:bodyPr>
            <a:noAutofit/>
          </a:bodyPr>
          <a:lstStyle/>
          <a:p>
            <a:pPr eaLnBrk="1" fontAlgn="auto" hangingPunct="1">
              <a:spcAft>
                <a:spcPts val="0"/>
              </a:spcAft>
              <a:defRPr/>
            </a:pPr>
            <a:r>
              <a:rPr lang="en-US" sz="4400" dirty="0">
                <a:ea typeface="+mj-ea"/>
                <a:cs typeface="Arial Narrow"/>
              </a:rPr>
              <a:t>Identify the Challenges and</a:t>
            </a:r>
            <a:br>
              <a:rPr lang="en-US" sz="4400" dirty="0">
                <a:ea typeface="+mj-ea"/>
                <a:cs typeface="Arial Narrow"/>
              </a:rPr>
            </a:br>
            <a:r>
              <a:rPr lang="en-US" sz="4400" dirty="0">
                <a:ea typeface="+mj-ea"/>
                <a:cs typeface="Arial Narrow"/>
              </a:rPr>
              <a:t> Opportunities of OB Concepts </a:t>
            </a:r>
          </a:p>
        </p:txBody>
      </p:sp>
      <p:sp>
        <p:nvSpPr>
          <p:cNvPr id="3" name="Content Placeholder 2"/>
          <p:cNvSpPr>
            <a:spLocks noGrp="1"/>
          </p:cNvSpPr>
          <p:nvPr>
            <p:ph idx="1"/>
          </p:nvPr>
        </p:nvSpPr>
        <p:spPr>
          <a:xfrm>
            <a:off x="889489" y="1736725"/>
            <a:ext cx="8107680" cy="4664075"/>
          </a:xfrm>
        </p:spPr>
        <p:txBody>
          <a:bodyPr>
            <a:normAutofit fontScale="85000" lnSpcReduction="20000"/>
          </a:bodyPr>
          <a:lstStyle/>
          <a:p>
            <a:pPr marL="0" indent="0">
              <a:buNone/>
              <a:defRPr/>
            </a:pPr>
            <a:r>
              <a:rPr lang="en-US" sz="3300" b="1" dirty="0">
                <a:solidFill>
                  <a:srgbClr val="FF0066"/>
                </a:solidFill>
                <a:cs typeface="Arial"/>
              </a:rPr>
              <a:t>7. Employee-Well-Being at Work</a:t>
            </a:r>
          </a:p>
          <a:p>
            <a:pPr marL="457200" indent="-457200">
              <a:buFont typeface="Wingdings" panose="05000000000000000000" pitchFamily="2" charset="2"/>
              <a:buChar char="§"/>
              <a:defRPr/>
            </a:pPr>
            <a:r>
              <a:rPr lang="en-US" sz="3100" dirty="0" err="1">
                <a:cs typeface="Arial"/>
              </a:rPr>
              <a:t>Penciptaan</a:t>
            </a:r>
            <a:r>
              <a:rPr lang="en-US" sz="3100" dirty="0">
                <a:cs typeface="Arial"/>
              </a:rPr>
              <a:t> </a:t>
            </a:r>
            <a:r>
              <a:rPr lang="en-US" sz="3100" dirty="0" err="1">
                <a:cs typeface="Arial"/>
              </a:rPr>
              <a:t>tenaga</a:t>
            </a:r>
            <a:r>
              <a:rPr lang="en-US" sz="3100" dirty="0">
                <a:cs typeface="Arial"/>
              </a:rPr>
              <a:t> </a:t>
            </a:r>
            <a:r>
              <a:rPr lang="en-US" sz="3100" dirty="0" err="1">
                <a:cs typeface="Arial"/>
              </a:rPr>
              <a:t>kerja</a:t>
            </a:r>
            <a:r>
              <a:rPr lang="en-US" sz="3100" dirty="0">
                <a:cs typeface="Arial"/>
              </a:rPr>
              <a:t> global </a:t>
            </a:r>
            <a:r>
              <a:rPr lang="en-US" sz="3100" dirty="0" err="1">
                <a:cs typeface="Arial"/>
              </a:rPr>
              <a:t>berarti</a:t>
            </a:r>
            <a:r>
              <a:rPr lang="en-US" sz="3100" dirty="0">
                <a:cs typeface="Arial"/>
              </a:rPr>
              <a:t> </a:t>
            </a:r>
            <a:r>
              <a:rPr lang="en-US" sz="3100" dirty="0" err="1">
                <a:cs typeface="Arial"/>
              </a:rPr>
              <a:t>bekerja</a:t>
            </a:r>
            <a:r>
              <a:rPr lang="en-US" sz="3100" dirty="0">
                <a:cs typeface="Arial"/>
              </a:rPr>
              <a:t> </a:t>
            </a:r>
            <a:r>
              <a:rPr lang="en-US" sz="3100" dirty="0" err="1">
                <a:cs typeface="Arial"/>
              </a:rPr>
              <a:t>tidak</a:t>
            </a:r>
            <a:r>
              <a:rPr lang="en-US" sz="3100" dirty="0">
                <a:cs typeface="Arial"/>
              </a:rPr>
              <a:t> </a:t>
            </a:r>
            <a:r>
              <a:rPr lang="en-US" sz="3100" dirty="0" err="1">
                <a:cs typeface="Arial"/>
              </a:rPr>
              <a:t>lagi</a:t>
            </a:r>
            <a:r>
              <a:rPr lang="en-US" sz="3100" dirty="0">
                <a:cs typeface="Arial"/>
              </a:rPr>
              <a:t> </a:t>
            </a:r>
            <a:r>
              <a:rPr lang="en-US" sz="3100" dirty="0" err="1">
                <a:cs typeface="Arial"/>
              </a:rPr>
              <a:t>tidur</a:t>
            </a:r>
            <a:r>
              <a:rPr lang="en-US" sz="3100" dirty="0">
                <a:cs typeface="Arial"/>
              </a:rPr>
              <a:t>.</a:t>
            </a:r>
          </a:p>
          <a:p>
            <a:pPr marL="457200" indent="-457200">
              <a:buFont typeface="Wingdings" panose="05000000000000000000" pitchFamily="2" charset="2"/>
              <a:buChar char="§"/>
              <a:defRPr/>
            </a:pPr>
            <a:r>
              <a:rPr lang="en-US" sz="3100" dirty="0" err="1">
                <a:cs typeface="Arial"/>
              </a:rPr>
              <a:t>Teknologi</a:t>
            </a:r>
            <a:r>
              <a:rPr lang="en-US" sz="3100" dirty="0">
                <a:cs typeface="Arial"/>
              </a:rPr>
              <a:t> </a:t>
            </a:r>
            <a:r>
              <a:rPr lang="en-US" sz="3100" dirty="0" err="1">
                <a:cs typeface="Arial"/>
              </a:rPr>
              <a:t>komunikasi</a:t>
            </a:r>
            <a:r>
              <a:rPr lang="en-US" sz="3100" dirty="0">
                <a:cs typeface="Arial"/>
              </a:rPr>
              <a:t> </a:t>
            </a:r>
            <a:r>
              <a:rPr lang="en-US" sz="3100" dirty="0" err="1">
                <a:cs typeface="Arial"/>
              </a:rPr>
              <a:t>telah</a:t>
            </a:r>
            <a:r>
              <a:rPr lang="en-US" sz="3100" dirty="0">
                <a:cs typeface="Arial"/>
              </a:rPr>
              <a:t> </a:t>
            </a:r>
            <a:r>
              <a:rPr lang="en-US" sz="3100" dirty="0" err="1">
                <a:cs typeface="Arial"/>
              </a:rPr>
              <a:t>menyediakan</a:t>
            </a:r>
            <a:r>
              <a:rPr lang="en-US" sz="3100" dirty="0">
                <a:cs typeface="Arial"/>
              </a:rPr>
              <a:t> </a:t>
            </a:r>
            <a:r>
              <a:rPr lang="en-US" sz="3100" dirty="0" err="1">
                <a:cs typeface="Arial"/>
              </a:rPr>
              <a:t>kendaraan</a:t>
            </a:r>
            <a:r>
              <a:rPr lang="en-US" sz="3100" dirty="0">
                <a:cs typeface="Arial"/>
              </a:rPr>
              <a:t> </a:t>
            </a:r>
            <a:r>
              <a:rPr lang="en-US" sz="3100" dirty="0" err="1">
                <a:cs typeface="Arial"/>
              </a:rPr>
              <a:t>untuk</a:t>
            </a:r>
            <a:r>
              <a:rPr lang="en-US" sz="3100" dirty="0">
                <a:cs typeface="Arial"/>
              </a:rPr>
              <a:t> </a:t>
            </a:r>
            <a:r>
              <a:rPr lang="en-US" sz="3100" dirty="0" err="1">
                <a:cs typeface="Arial"/>
              </a:rPr>
              <a:t>bekerja</a:t>
            </a:r>
            <a:r>
              <a:rPr lang="en-US" sz="3100" dirty="0">
                <a:cs typeface="Arial"/>
              </a:rPr>
              <a:t> </a:t>
            </a:r>
            <a:r>
              <a:rPr lang="en-US" sz="3100" dirty="0" err="1">
                <a:cs typeface="Arial"/>
              </a:rPr>
              <a:t>kapan</a:t>
            </a:r>
            <a:r>
              <a:rPr lang="en-US" sz="3100" dirty="0">
                <a:cs typeface="Arial"/>
              </a:rPr>
              <a:t> </a:t>
            </a:r>
            <a:r>
              <a:rPr lang="en-US" sz="3100" dirty="0" err="1">
                <a:cs typeface="Arial"/>
              </a:rPr>
              <a:t>saja</a:t>
            </a:r>
            <a:r>
              <a:rPr lang="en-US" sz="3100" dirty="0">
                <a:cs typeface="Arial"/>
              </a:rPr>
              <a:t> </a:t>
            </a:r>
            <a:r>
              <a:rPr lang="en-US" sz="3100" dirty="0" err="1">
                <a:cs typeface="Arial"/>
              </a:rPr>
              <a:t>atau</a:t>
            </a:r>
            <a:r>
              <a:rPr lang="en-US" sz="3100" dirty="0">
                <a:cs typeface="Arial"/>
              </a:rPr>
              <a:t> di </a:t>
            </a:r>
            <a:r>
              <a:rPr lang="en-US" sz="3100" dirty="0" err="1">
                <a:cs typeface="Arial"/>
              </a:rPr>
              <a:t>mana</a:t>
            </a:r>
            <a:r>
              <a:rPr lang="en-US" sz="3100" dirty="0">
                <a:cs typeface="Arial"/>
              </a:rPr>
              <a:t> </a:t>
            </a:r>
            <a:r>
              <a:rPr lang="en-US" sz="3100" dirty="0" err="1">
                <a:cs typeface="Arial"/>
              </a:rPr>
              <a:t>saja</a:t>
            </a:r>
            <a:r>
              <a:rPr lang="en-US" sz="3100" dirty="0">
                <a:cs typeface="Arial"/>
              </a:rPr>
              <a:t>.</a:t>
            </a:r>
          </a:p>
          <a:p>
            <a:pPr marL="457200" indent="-457200">
              <a:buFont typeface="Wingdings" panose="05000000000000000000" pitchFamily="2" charset="2"/>
              <a:buChar char="§"/>
              <a:defRPr/>
            </a:pPr>
            <a:r>
              <a:rPr lang="en-US" sz="3100" dirty="0" err="1">
                <a:cs typeface="Arial"/>
              </a:rPr>
              <a:t>Karyawan</a:t>
            </a:r>
            <a:r>
              <a:rPr lang="en-US" sz="3100" dirty="0">
                <a:cs typeface="Arial"/>
              </a:rPr>
              <a:t> </a:t>
            </a:r>
            <a:r>
              <a:rPr lang="en-US" sz="3100" dirty="0" err="1">
                <a:cs typeface="Arial"/>
              </a:rPr>
              <a:t>bekerja</a:t>
            </a:r>
            <a:r>
              <a:rPr lang="en-US" sz="3100" dirty="0">
                <a:cs typeface="Arial"/>
              </a:rPr>
              <a:t> </a:t>
            </a:r>
            <a:r>
              <a:rPr lang="en-US" sz="3100" dirty="0" err="1">
                <a:cs typeface="Arial"/>
              </a:rPr>
              <a:t>berjam</a:t>
            </a:r>
            <a:r>
              <a:rPr lang="en-US" sz="3100" dirty="0">
                <a:cs typeface="Arial"/>
              </a:rPr>
              <a:t>-jam </a:t>
            </a:r>
            <a:r>
              <a:rPr lang="en-US" sz="3100" dirty="0" err="1">
                <a:cs typeface="Arial"/>
              </a:rPr>
              <a:t>lebih</a:t>
            </a:r>
            <a:r>
              <a:rPr lang="en-US" sz="3100" dirty="0">
                <a:cs typeface="Arial"/>
              </a:rPr>
              <a:t> lama per </a:t>
            </a:r>
            <a:r>
              <a:rPr lang="en-US" sz="3100" dirty="0" err="1">
                <a:cs typeface="Arial"/>
              </a:rPr>
              <a:t>minggu</a:t>
            </a:r>
            <a:r>
              <a:rPr lang="en-US" sz="3100" dirty="0">
                <a:cs typeface="Arial"/>
              </a:rPr>
              <a:t>.</a:t>
            </a:r>
          </a:p>
          <a:p>
            <a:pPr marL="457200" indent="-457200">
              <a:buFont typeface="Wingdings" panose="05000000000000000000" pitchFamily="2" charset="2"/>
              <a:buChar char="§"/>
              <a:defRPr/>
            </a:pPr>
            <a:r>
              <a:rPr lang="en-US" sz="3100" dirty="0">
                <a:cs typeface="Arial"/>
              </a:rPr>
              <a:t>Gaya </a:t>
            </a:r>
            <a:r>
              <a:rPr lang="en-US" sz="3100" dirty="0" err="1">
                <a:cs typeface="Arial"/>
              </a:rPr>
              <a:t>hidup</a:t>
            </a:r>
            <a:r>
              <a:rPr lang="en-US" sz="3100" dirty="0">
                <a:cs typeface="Arial"/>
              </a:rPr>
              <a:t> </a:t>
            </a:r>
            <a:r>
              <a:rPr lang="en-US" sz="3100" dirty="0" err="1">
                <a:cs typeface="Arial"/>
              </a:rPr>
              <a:t>keluarga</a:t>
            </a:r>
            <a:r>
              <a:rPr lang="en-US" sz="3100" dirty="0">
                <a:cs typeface="Arial"/>
              </a:rPr>
              <a:t> </a:t>
            </a:r>
            <a:r>
              <a:rPr lang="en-US" sz="3100" dirty="0" err="1">
                <a:cs typeface="Arial"/>
              </a:rPr>
              <a:t>telah</a:t>
            </a:r>
            <a:r>
              <a:rPr lang="en-US" sz="3100" dirty="0">
                <a:cs typeface="Arial"/>
              </a:rPr>
              <a:t> </a:t>
            </a:r>
            <a:r>
              <a:rPr lang="en-US" sz="3100" dirty="0" err="1">
                <a:cs typeface="Arial"/>
              </a:rPr>
              <a:t>berubah</a:t>
            </a:r>
            <a:r>
              <a:rPr lang="en-US" sz="3100" dirty="0">
                <a:cs typeface="Arial"/>
              </a:rPr>
              <a:t> — </a:t>
            </a:r>
            <a:r>
              <a:rPr lang="en-US" sz="3100" dirty="0" err="1">
                <a:cs typeface="Arial"/>
              </a:rPr>
              <a:t>menciptakan</a:t>
            </a:r>
            <a:r>
              <a:rPr lang="en-US" sz="3100" dirty="0">
                <a:cs typeface="Arial"/>
              </a:rPr>
              <a:t> </a:t>
            </a:r>
            <a:r>
              <a:rPr lang="en-US" sz="3100" dirty="0" err="1">
                <a:cs typeface="Arial"/>
              </a:rPr>
              <a:t>konflik</a:t>
            </a:r>
            <a:r>
              <a:rPr lang="en-US" sz="3100" dirty="0">
                <a:cs typeface="Arial"/>
              </a:rPr>
              <a:t>.</a:t>
            </a:r>
          </a:p>
          <a:p>
            <a:pPr marL="457200" indent="-457200">
              <a:buFont typeface="Wingdings" panose="05000000000000000000" pitchFamily="2" charset="2"/>
              <a:buChar char="§"/>
              <a:defRPr/>
            </a:pPr>
            <a:r>
              <a:rPr lang="en-US" sz="3100" dirty="0" err="1">
                <a:cs typeface="Arial"/>
              </a:rPr>
              <a:t>Menyeimbangkan</a:t>
            </a:r>
            <a:r>
              <a:rPr lang="en-US" sz="3100" dirty="0">
                <a:cs typeface="Arial"/>
              </a:rPr>
              <a:t> </a:t>
            </a:r>
            <a:r>
              <a:rPr lang="en-US" sz="3100" dirty="0" err="1">
                <a:cs typeface="Arial"/>
              </a:rPr>
              <a:t>tuntutan</a:t>
            </a:r>
            <a:r>
              <a:rPr lang="en-US" sz="3100" dirty="0">
                <a:cs typeface="Arial"/>
              </a:rPr>
              <a:t> </a:t>
            </a:r>
            <a:r>
              <a:rPr lang="en-US" sz="3100" dirty="0" err="1">
                <a:cs typeface="Arial"/>
              </a:rPr>
              <a:t>pekerjaan</a:t>
            </a:r>
            <a:r>
              <a:rPr lang="en-US" sz="3100" dirty="0">
                <a:cs typeface="Arial"/>
              </a:rPr>
              <a:t> </a:t>
            </a:r>
            <a:r>
              <a:rPr lang="en-US" sz="3100" dirty="0" err="1">
                <a:cs typeface="Arial"/>
              </a:rPr>
              <a:t>dan</a:t>
            </a:r>
            <a:r>
              <a:rPr lang="en-US" sz="3100" dirty="0">
                <a:cs typeface="Arial"/>
              </a:rPr>
              <a:t> </a:t>
            </a:r>
            <a:r>
              <a:rPr lang="en-US" sz="3100" dirty="0" err="1">
                <a:cs typeface="Arial"/>
              </a:rPr>
              <a:t>kehidupan</a:t>
            </a:r>
            <a:r>
              <a:rPr lang="en-US" sz="3100" dirty="0">
                <a:cs typeface="Arial"/>
              </a:rPr>
              <a:t> </a:t>
            </a:r>
            <a:r>
              <a:rPr lang="en-US" sz="3100" dirty="0" err="1">
                <a:cs typeface="Arial"/>
              </a:rPr>
              <a:t>sekarang</a:t>
            </a:r>
            <a:r>
              <a:rPr lang="en-US" sz="3100" dirty="0">
                <a:cs typeface="Arial"/>
              </a:rPr>
              <a:t> </a:t>
            </a:r>
            <a:r>
              <a:rPr lang="en-US" sz="3100" dirty="0" err="1">
                <a:cs typeface="Arial"/>
              </a:rPr>
              <a:t>melampaui</a:t>
            </a:r>
            <a:r>
              <a:rPr lang="en-US" sz="3100" dirty="0">
                <a:cs typeface="Arial"/>
              </a:rPr>
              <a:t> </a:t>
            </a:r>
            <a:r>
              <a:rPr lang="en-US" sz="3000" dirty="0" err="1">
                <a:cs typeface="Arial"/>
              </a:rPr>
              <a:t>keamanan</a:t>
            </a:r>
            <a:r>
              <a:rPr lang="en-US" sz="3000" dirty="0">
                <a:cs typeface="Arial"/>
              </a:rPr>
              <a:t> </a:t>
            </a:r>
            <a:r>
              <a:rPr lang="en-US" sz="3000" dirty="0" err="1">
                <a:cs typeface="Arial"/>
              </a:rPr>
              <a:t>pekerjaan</a:t>
            </a:r>
            <a:r>
              <a:rPr lang="en-US" sz="3000" dirty="0">
                <a:cs typeface="Arial"/>
              </a:rPr>
              <a:t> </a:t>
            </a:r>
            <a:r>
              <a:rPr lang="en-US" sz="3000" dirty="0" err="1">
                <a:cs typeface="Arial"/>
              </a:rPr>
              <a:t>sebagai</a:t>
            </a:r>
            <a:r>
              <a:rPr lang="en-US" sz="3000" dirty="0">
                <a:cs typeface="Arial"/>
              </a:rPr>
              <a:t> </a:t>
            </a:r>
            <a:r>
              <a:rPr lang="en-US" sz="3000" dirty="0" err="1">
                <a:cs typeface="Arial"/>
              </a:rPr>
              <a:t>prioritas</a:t>
            </a:r>
            <a:r>
              <a:rPr lang="en-US" sz="3000" dirty="0">
                <a:cs typeface="Arial"/>
              </a:rPr>
              <a:t> </a:t>
            </a:r>
            <a:r>
              <a:rPr lang="en-US" sz="3000" dirty="0" err="1">
                <a:cs typeface="Arial"/>
              </a:rPr>
              <a:t>karyawan</a:t>
            </a:r>
            <a:endParaRPr lang="en-US" sz="3000" dirty="0">
              <a:ea typeface="+mn-ea"/>
              <a:cs typeface="Arial"/>
            </a:endParaRPr>
          </a:p>
          <a:p>
            <a:pPr eaLnBrk="1" fontAlgn="auto" hangingPunct="1">
              <a:spcAft>
                <a:spcPts val="0"/>
              </a:spcAft>
              <a:defRPr/>
            </a:pPr>
            <a:endParaRPr lang="en-US" dirty="0">
              <a:ea typeface="+mn-ea"/>
              <a:cs typeface="Arial"/>
            </a:endParaRPr>
          </a:p>
        </p:txBody>
      </p:sp>
      <p:sp>
        <p:nvSpPr>
          <p:cNvPr id="8" name="Slide Number Placeholder 7"/>
          <p:cNvSpPr>
            <a:spLocks noGrp="1"/>
          </p:cNvSpPr>
          <p:nvPr>
            <p:ph type="sldNum" sz="quarter" idx="12"/>
          </p:nvPr>
        </p:nvSpPr>
        <p:spPr/>
        <p:txBody>
          <a:bodyPr/>
          <a:lstStyle/>
          <a:p>
            <a:pPr>
              <a:defRPr/>
            </a:pPr>
            <a:r>
              <a:rPr lang="en-US"/>
              <a:t>1-</a:t>
            </a:r>
            <a:fld id="{83B73739-3958-4DCF-94AE-E41B1903B7E0}" type="slidenum">
              <a:rPr lang="en-US"/>
              <a:pPr>
                <a:defRPr/>
              </a:pPr>
              <a:t>16</a:t>
            </a:fld>
            <a:endParaRPr lang="en-US"/>
          </a:p>
        </p:txBody>
      </p:sp>
      <p:sp>
        <p:nvSpPr>
          <p:cNvPr id="6" name="Rounded Rectangle 5"/>
          <p:cNvSpPr/>
          <p:nvPr/>
        </p:nvSpPr>
        <p:spPr>
          <a:xfrm>
            <a:off x="0" y="185874"/>
            <a:ext cx="889489" cy="622581"/>
          </a:xfrm>
          <a:prstGeom prst="roundRect">
            <a:avLst/>
          </a:prstGeom>
          <a:solidFill>
            <a:srgbClr val="6699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LO 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89489" y="274787"/>
            <a:ext cx="8107680" cy="1143000"/>
          </a:xfrm>
        </p:spPr>
        <p:txBody>
          <a:bodyPr>
            <a:noAutofit/>
          </a:bodyPr>
          <a:lstStyle/>
          <a:p>
            <a:pPr eaLnBrk="1" fontAlgn="auto" hangingPunct="1">
              <a:spcAft>
                <a:spcPts val="0"/>
              </a:spcAft>
              <a:defRPr/>
            </a:pPr>
            <a:r>
              <a:rPr lang="en-US" sz="4400" dirty="0">
                <a:ea typeface="+mj-ea"/>
                <a:cs typeface="Arial Narrow"/>
              </a:rPr>
              <a:t>Identify the Challenges and</a:t>
            </a:r>
            <a:br>
              <a:rPr lang="en-US" sz="4400" dirty="0">
                <a:ea typeface="+mj-ea"/>
                <a:cs typeface="Arial Narrow"/>
              </a:rPr>
            </a:br>
            <a:r>
              <a:rPr lang="en-US" sz="4400" dirty="0">
                <a:ea typeface="+mj-ea"/>
                <a:cs typeface="Arial Narrow"/>
              </a:rPr>
              <a:t> Opportunities of OB Concepts </a:t>
            </a:r>
          </a:p>
        </p:txBody>
      </p:sp>
      <p:sp>
        <p:nvSpPr>
          <p:cNvPr id="3" name="Content Placeholder 2"/>
          <p:cNvSpPr>
            <a:spLocks noGrp="1"/>
          </p:cNvSpPr>
          <p:nvPr>
            <p:ph idx="1"/>
          </p:nvPr>
        </p:nvSpPr>
        <p:spPr>
          <a:xfrm>
            <a:off x="767569" y="1736725"/>
            <a:ext cx="8229600" cy="4664075"/>
          </a:xfrm>
        </p:spPr>
        <p:txBody>
          <a:bodyPr>
            <a:normAutofit/>
          </a:bodyPr>
          <a:lstStyle/>
          <a:p>
            <a:pPr marL="114300" indent="0">
              <a:buNone/>
              <a:defRPr/>
            </a:pPr>
            <a:r>
              <a:rPr lang="en-US" sz="2800" b="1" dirty="0">
                <a:solidFill>
                  <a:srgbClr val="FF0066"/>
                </a:solidFill>
                <a:cs typeface="Arial"/>
              </a:rPr>
              <a:t>8.  </a:t>
            </a:r>
            <a:r>
              <a:rPr lang="en-US" sz="2800" b="1" dirty="0">
                <a:solidFill>
                  <a:srgbClr val="FF0066"/>
                </a:solidFill>
                <a:ea typeface="+mn-ea"/>
                <a:cs typeface="Arial"/>
              </a:rPr>
              <a:t>Creating a positive </a:t>
            </a:r>
            <a:r>
              <a:rPr lang="en-US" sz="2800" b="1" dirty="0">
                <a:solidFill>
                  <a:srgbClr val="FF0066"/>
                </a:solidFill>
                <a:cs typeface="Arial"/>
              </a:rPr>
              <a:t>w</a:t>
            </a:r>
            <a:r>
              <a:rPr lang="en-US" sz="2800" b="1" dirty="0">
                <a:solidFill>
                  <a:srgbClr val="FF0066"/>
                </a:solidFill>
                <a:ea typeface="+mn-ea"/>
                <a:cs typeface="Arial"/>
              </a:rPr>
              <a:t>ork </a:t>
            </a:r>
            <a:r>
              <a:rPr lang="en-US" sz="2800" b="1" dirty="0">
                <a:solidFill>
                  <a:srgbClr val="FF0066"/>
                </a:solidFill>
                <a:cs typeface="Arial"/>
              </a:rPr>
              <a:t>e</a:t>
            </a:r>
            <a:r>
              <a:rPr lang="en-US" sz="2800" b="1" dirty="0">
                <a:solidFill>
                  <a:srgbClr val="FF0066"/>
                </a:solidFill>
                <a:ea typeface="+mn-ea"/>
                <a:cs typeface="Arial"/>
              </a:rPr>
              <a:t>nvironment</a:t>
            </a:r>
          </a:p>
          <a:p>
            <a:pPr lvl="1">
              <a:defRPr/>
            </a:pPr>
            <a:endParaRPr lang="en-US" sz="2800" dirty="0">
              <a:cs typeface="Arial"/>
            </a:endParaRPr>
          </a:p>
          <a:p>
            <a:pPr lvl="1">
              <a:defRPr/>
            </a:pPr>
            <a:r>
              <a:rPr lang="en-US" sz="2800" dirty="0" err="1">
                <a:cs typeface="Arial"/>
              </a:rPr>
              <a:t>Organisasi</a:t>
            </a:r>
            <a:r>
              <a:rPr lang="en-US" sz="2800" dirty="0">
                <a:cs typeface="Arial"/>
              </a:rPr>
              <a:t> </a:t>
            </a:r>
            <a:r>
              <a:rPr lang="en-US" sz="2800" dirty="0" err="1">
                <a:cs typeface="Arial"/>
              </a:rPr>
              <a:t>mencoban</a:t>
            </a:r>
            <a:r>
              <a:rPr lang="en-US" sz="2800" dirty="0">
                <a:cs typeface="Arial"/>
              </a:rPr>
              <a:t> </a:t>
            </a:r>
            <a:r>
              <a:rPr lang="en-US" sz="2800" dirty="0" err="1">
                <a:cs typeface="Arial"/>
              </a:rPr>
              <a:t>merealisasikan</a:t>
            </a:r>
            <a:r>
              <a:rPr lang="en-US" sz="2800" dirty="0">
                <a:cs typeface="Arial"/>
              </a:rPr>
              <a:t> </a:t>
            </a:r>
            <a:r>
              <a:rPr lang="en-US" sz="2800" dirty="0" err="1">
                <a:cs typeface="Arial"/>
              </a:rPr>
              <a:t>suatu</a:t>
            </a:r>
            <a:r>
              <a:rPr lang="en-US" sz="2800" dirty="0">
                <a:cs typeface="Arial"/>
              </a:rPr>
              <a:t> </a:t>
            </a:r>
            <a:r>
              <a:rPr lang="en-US" sz="2800" dirty="0" err="1">
                <a:cs typeface="Arial"/>
              </a:rPr>
              <a:t>keunggulan</a:t>
            </a:r>
            <a:r>
              <a:rPr lang="en-US" sz="2800" dirty="0">
                <a:cs typeface="Arial"/>
              </a:rPr>
              <a:t> </a:t>
            </a:r>
            <a:r>
              <a:rPr lang="en-US" sz="2800" dirty="0" err="1">
                <a:cs typeface="Arial"/>
              </a:rPr>
              <a:t>kompetitif</a:t>
            </a:r>
            <a:r>
              <a:rPr lang="en-US" sz="2800" dirty="0">
                <a:cs typeface="Arial"/>
              </a:rPr>
              <a:t> </a:t>
            </a:r>
            <a:r>
              <a:rPr lang="en-US" sz="2800" dirty="0" err="1">
                <a:cs typeface="Arial"/>
              </a:rPr>
              <a:t>dengan</a:t>
            </a:r>
            <a:r>
              <a:rPr lang="en-US" sz="2800" dirty="0">
                <a:cs typeface="Arial"/>
              </a:rPr>
              <a:t> </a:t>
            </a:r>
            <a:r>
              <a:rPr lang="en-US" sz="2800" dirty="0" err="1">
                <a:cs typeface="Arial"/>
              </a:rPr>
              <a:t>mendorong</a:t>
            </a:r>
            <a:r>
              <a:rPr lang="en-US" sz="2800" dirty="0">
                <a:cs typeface="Arial"/>
              </a:rPr>
              <a:t> </a:t>
            </a:r>
            <a:r>
              <a:rPr lang="en-US" sz="2800" dirty="0" err="1">
                <a:cs typeface="Arial"/>
              </a:rPr>
              <a:t>lingkungan</a:t>
            </a:r>
            <a:r>
              <a:rPr lang="en-US" sz="2800" dirty="0">
                <a:cs typeface="Arial"/>
              </a:rPr>
              <a:t> </a:t>
            </a:r>
            <a:r>
              <a:rPr lang="en-US" sz="2800" dirty="0" err="1">
                <a:cs typeface="Arial"/>
              </a:rPr>
              <a:t>kerja</a:t>
            </a:r>
            <a:r>
              <a:rPr lang="en-US" sz="2800" dirty="0">
                <a:cs typeface="Arial"/>
              </a:rPr>
              <a:t> yang </a:t>
            </a:r>
            <a:r>
              <a:rPr lang="en-US" sz="2800" dirty="0" err="1">
                <a:cs typeface="Arial"/>
              </a:rPr>
              <a:t>positif</a:t>
            </a:r>
            <a:r>
              <a:rPr lang="en-US" sz="2800" dirty="0">
                <a:cs typeface="Arial"/>
              </a:rPr>
              <a:t>, </a:t>
            </a:r>
            <a:r>
              <a:rPr lang="en-US" sz="2800" dirty="0" err="1">
                <a:cs typeface="Arial"/>
              </a:rPr>
              <a:t>menciptakan</a:t>
            </a:r>
            <a:r>
              <a:rPr lang="en-US" sz="2800" dirty="0">
                <a:cs typeface="Arial"/>
              </a:rPr>
              <a:t> </a:t>
            </a:r>
            <a:r>
              <a:rPr lang="en-US" sz="2800" dirty="0" err="1">
                <a:cs typeface="Arial"/>
              </a:rPr>
              <a:t>lingkungan</a:t>
            </a:r>
            <a:r>
              <a:rPr lang="en-US" sz="2800" dirty="0">
                <a:cs typeface="Arial"/>
              </a:rPr>
              <a:t> </a:t>
            </a:r>
            <a:r>
              <a:rPr lang="en-US" sz="2800" dirty="0" err="1">
                <a:cs typeface="Arial"/>
              </a:rPr>
              <a:t>fisik</a:t>
            </a:r>
            <a:r>
              <a:rPr lang="en-US" sz="2800" dirty="0">
                <a:cs typeface="Arial"/>
              </a:rPr>
              <a:t> yang </a:t>
            </a:r>
            <a:r>
              <a:rPr lang="en-US" sz="2800" dirty="0" err="1">
                <a:cs typeface="Arial"/>
              </a:rPr>
              <a:t>menyenangkan</a:t>
            </a:r>
            <a:r>
              <a:rPr lang="en-US" sz="2800" dirty="0">
                <a:cs typeface="Arial"/>
              </a:rPr>
              <a:t>, </a:t>
            </a:r>
            <a:r>
              <a:rPr lang="en-US" sz="2800" dirty="0" err="1">
                <a:cs typeface="Arial"/>
              </a:rPr>
              <a:t>dengan</a:t>
            </a:r>
            <a:r>
              <a:rPr lang="en-US" sz="2800" dirty="0">
                <a:cs typeface="Arial"/>
              </a:rPr>
              <a:t> </a:t>
            </a:r>
            <a:r>
              <a:rPr lang="en-US" sz="2800" dirty="0" err="1">
                <a:cs typeface="Arial"/>
              </a:rPr>
              <a:t>lokasi</a:t>
            </a:r>
            <a:r>
              <a:rPr lang="en-US" sz="2800" dirty="0">
                <a:cs typeface="Arial"/>
              </a:rPr>
              <a:t> </a:t>
            </a:r>
            <a:r>
              <a:rPr lang="en-US" sz="2800" dirty="0" err="1">
                <a:cs typeface="Arial"/>
              </a:rPr>
              <a:t>kerja</a:t>
            </a:r>
            <a:r>
              <a:rPr lang="en-US" sz="2800" dirty="0">
                <a:cs typeface="Arial"/>
              </a:rPr>
              <a:t> modern</a:t>
            </a:r>
          </a:p>
        </p:txBody>
      </p:sp>
      <p:sp>
        <p:nvSpPr>
          <p:cNvPr id="8" name="Slide Number Placeholder 7"/>
          <p:cNvSpPr>
            <a:spLocks noGrp="1"/>
          </p:cNvSpPr>
          <p:nvPr>
            <p:ph type="sldNum" sz="quarter" idx="12"/>
          </p:nvPr>
        </p:nvSpPr>
        <p:spPr/>
        <p:txBody>
          <a:bodyPr/>
          <a:lstStyle/>
          <a:p>
            <a:pPr>
              <a:defRPr/>
            </a:pPr>
            <a:r>
              <a:rPr lang="en-US"/>
              <a:t>1-</a:t>
            </a:r>
            <a:fld id="{59B3B714-3AAD-45DA-B4FE-E5CBBE6B74ED}" type="slidenum">
              <a:rPr lang="en-US"/>
              <a:pPr>
                <a:defRPr/>
              </a:pPr>
              <a:t>17</a:t>
            </a:fld>
            <a:endParaRPr lang="en-US"/>
          </a:p>
        </p:txBody>
      </p:sp>
      <p:sp>
        <p:nvSpPr>
          <p:cNvPr id="6" name="Rounded Rectangle 5"/>
          <p:cNvSpPr/>
          <p:nvPr/>
        </p:nvSpPr>
        <p:spPr>
          <a:xfrm>
            <a:off x="0" y="185874"/>
            <a:ext cx="889489" cy="622581"/>
          </a:xfrm>
          <a:prstGeom prst="roundRect">
            <a:avLst/>
          </a:prstGeom>
          <a:solidFill>
            <a:srgbClr val="6699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LO 6</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89489" y="274638"/>
            <a:ext cx="8107680" cy="1143000"/>
          </a:xfrm>
        </p:spPr>
        <p:txBody>
          <a:bodyPr>
            <a:noAutofit/>
          </a:bodyPr>
          <a:lstStyle/>
          <a:p>
            <a:pPr eaLnBrk="1" fontAlgn="auto" hangingPunct="1">
              <a:spcAft>
                <a:spcPts val="0"/>
              </a:spcAft>
              <a:defRPr/>
            </a:pPr>
            <a:r>
              <a:rPr lang="en-US" sz="4400" dirty="0">
                <a:ea typeface="+mj-ea"/>
                <a:cs typeface="Arial Narrow"/>
              </a:rPr>
              <a:t>Identify the Challenges and</a:t>
            </a:r>
            <a:br>
              <a:rPr lang="en-US" sz="4400" dirty="0">
                <a:ea typeface="+mj-ea"/>
                <a:cs typeface="Arial Narrow"/>
              </a:rPr>
            </a:br>
            <a:r>
              <a:rPr lang="en-US" sz="4400" dirty="0">
                <a:ea typeface="+mj-ea"/>
                <a:cs typeface="Arial Narrow"/>
              </a:rPr>
              <a:t> Opportunities of OB Concepts </a:t>
            </a:r>
          </a:p>
        </p:txBody>
      </p:sp>
      <p:sp>
        <p:nvSpPr>
          <p:cNvPr id="3" name="Content Placeholder 2"/>
          <p:cNvSpPr>
            <a:spLocks noGrp="1"/>
          </p:cNvSpPr>
          <p:nvPr>
            <p:ph idx="1"/>
          </p:nvPr>
        </p:nvSpPr>
        <p:spPr>
          <a:xfrm>
            <a:off x="889489" y="1587137"/>
            <a:ext cx="8107680" cy="4938395"/>
          </a:xfrm>
        </p:spPr>
        <p:txBody>
          <a:bodyPr>
            <a:normAutofit fontScale="92500"/>
          </a:bodyPr>
          <a:lstStyle/>
          <a:p>
            <a:pPr marL="114300" indent="0">
              <a:buNone/>
              <a:defRPr/>
            </a:pPr>
            <a:r>
              <a:rPr lang="en-US" sz="2800" dirty="0">
                <a:cs typeface="Arial"/>
              </a:rPr>
              <a:t>9. </a:t>
            </a:r>
            <a:r>
              <a:rPr lang="en-US" sz="2800" dirty="0">
                <a:ea typeface="+mn-ea"/>
                <a:cs typeface="Arial"/>
              </a:rPr>
              <a:t> </a:t>
            </a:r>
            <a:r>
              <a:rPr lang="en-US" sz="2800" b="1" dirty="0">
                <a:solidFill>
                  <a:srgbClr val="FF0066"/>
                </a:solidFill>
                <a:cs typeface="Arial"/>
              </a:rPr>
              <a:t>E</a:t>
            </a:r>
            <a:r>
              <a:rPr lang="en-US" sz="2800" b="1" dirty="0">
                <a:solidFill>
                  <a:srgbClr val="FF0066"/>
                </a:solidFill>
                <a:ea typeface="+mn-ea"/>
                <a:cs typeface="Arial"/>
              </a:rPr>
              <a:t>thical Behavior</a:t>
            </a:r>
          </a:p>
          <a:p>
            <a:pPr lvl="1">
              <a:defRPr/>
            </a:pPr>
            <a:r>
              <a:rPr lang="fi-FI" sz="2800" b="1" dirty="0">
                <a:solidFill>
                  <a:schemeClr val="accent1"/>
                </a:solidFill>
                <a:cs typeface="Arial"/>
              </a:rPr>
              <a:t>Dilema etis dan pilihan etis</a:t>
            </a:r>
            <a:r>
              <a:rPr lang="en-US" sz="2800" b="1" dirty="0">
                <a:cs typeface="Arial"/>
              </a:rPr>
              <a:t> </a:t>
            </a:r>
            <a:r>
              <a:rPr lang="en-US" sz="2800" b="1" dirty="0" err="1">
                <a:cs typeface="Arial"/>
              </a:rPr>
              <a:t>adalah</a:t>
            </a:r>
            <a:r>
              <a:rPr lang="en-US" sz="2800" b="1" dirty="0">
                <a:cs typeface="Arial"/>
              </a:rPr>
              <a:t> </a:t>
            </a:r>
            <a:r>
              <a:rPr lang="en-US" sz="2800" b="1" dirty="0" err="1">
                <a:cs typeface="Arial"/>
              </a:rPr>
              <a:t>situasi</a:t>
            </a:r>
            <a:r>
              <a:rPr lang="en-US" sz="2800" b="1" dirty="0">
                <a:cs typeface="Arial"/>
              </a:rPr>
              <a:t> di </a:t>
            </a:r>
            <a:r>
              <a:rPr lang="en-US" sz="2800" b="1" dirty="0" err="1">
                <a:cs typeface="Arial"/>
              </a:rPr>
              <a:t>mana</a:t>
            </a:r>
            <a:r>
              <a:rPr lang="en-US" sz="2800" b="1" dirty="0">
                <a:cs typeface="Arial"/>
              </a:rPr>
              <a:t> </a:t>
            </a:r>
            <a:r>
              <a:rPr lang="en-US" sz="2800" b="1" dirty="0" err="1">
                <a:cs typeface="Arial"/>
              </a:rPr>
              <a:t>seorang</a:t>
            </a:r>
            <a:r>
              <a:rPr lang="en-US" sz="2800" b="1" dirty="0">
                <a:cs typeface="Arial"/>
              </a:rPr>
              <a:t> </a:t>
            </a:r>
            <a:r>
              <a:rPr lang="en-US" sz="2800" b="1" dirty="0" err="1">
                <a:cs typeface="Arial"/>
              </a:rPr>
              <a:t>individu</a:t>
            </a:r>
            <a:r>
              <a:rPr lang="en-US" sz="2800" b="1" dirty="0">
                <a:cs typeface="Arial"/>
              </a:rPr>
              <a:t> </a:t>
            </a:r>
            <a:r>
              <a:rPr lang="en-US" sz="2800" b="1" dirty="0" err="1">
                <a:cs typeface="Arial"/>
              </a:rPr>
              <a:t>diperlukan</a:t>
            </a:r>
            <a:r>
              <a:rPr lang="en-US" sz="2800" b="1" dirty="0">
                <a:cs typeface="Arial"/>
              </a:rPr>
              <a:t> </a:t>
            </a:r>
            <a:r>
              <a:rPr lang="en-US" sz="2800" b="1" dirty="0" err="1">
                <a:cs typeface="Arial"/>
              </a:rPr>
              <a:t>untuk</a:t>
            </a:r>
            <a:r>
              <a:rPr lang="en-US" sz="2800" b="1" dirty="0">
                <a:cs typeface="Arial"/>
              </a:rPr>
              <a:t> </a:t>
            </a:r>
            <a:r>
              <a:rPr lang="en-US" sz="2800" b="1" dirty="0" err="1">
                <a:cs typeface="Arial"/>
              </a:rPr>
              <a:t>mendefinisikan</a:t>
            </a:r>
            <a:r>
              <a:rPr lang="en-US" sz="2800" b="1" dirty="0">
                <a:cs typeface="Arial"/>
              </a:rPr>
              <a:t> </a:t>
            </a:r>
            <a:r>
              <a:rPr lang="en-US" sz="2800" b="1" dirty="0" err="1">
                <a:cs typeface="Arial"/>
              </a:rPr>
              <a:t>perilaku</a:t>
            </a:r>
            <a:r>
              <a:rPr lang="en-US" sz="2800" b="1" dirty="0">
                <a:cs typeface="Arial"/>
              </a:rPr>
              <a:t> yang </a:t>
            </a:r>
            <a:r>
              <a:rPr lang="en-US" sz="2800" b="1" dirty="0" err="1">
                <a:cs typeface="Arial"/>
              </a:rPr>
              <a:t>benar</a:t>
            </a:r>
            <a:r>
              <a:rPr lang="en-US" sz="2800" b="1" dirty="0">
                <a:cs typeface="Arial"/>
              </a:rPr>
              <a:t> </a:t>
            </a:r>
            <a:r>
              <a:rPr lang="en-US" sz="2800" b="1" dirty="0" err="1">
                <a:cs typeface="Arial"/>
              </a:rPr>
              <a:t>dan</a:t>
            </a:r>
            <a:r>
              <a:rPr lang="en-US" sz="2800" b="1" dirty="0">
                <a:cs typeface="Arial"/>
              </a:rPr>
              <a:t> </a:t>
            </a:r>
            <a:r>
              <a:rPr lang="en-US" sz="2800" b="1" dirty="0" err="1">
                <a:cs typeface="Arial"/>
              </a:rPr>
              <a:t>salah</a:t>
            </a:r>
            <a:r>
              <a:rPr lang="en-US" sz="2800" b="1" dirty="0">
                <a:cs typeface="Arial"/>
              </a:rPr>
              <a:t>.</a:t>
            </a:r>
          </a:p>
          <a:p>
            <a:pPr lvl="1">
              <a:defRPr/>
            </a:pPr>
            <a:r>
              <a:rPr lang="en-US" sz="2800" b="1" dirty="0" err="1">
                <a:cs typeface="Arial"/>
              </a:rPr>
              <a:t>Perilaku</a:t>
            </a:r>
            <a:r>
              <a:rPr lang="en-US" sz="2800" b="1" dirty="0">
                <a:cs typeface="Arial"/>
              </a:rPr>
              <a:t> </a:t>
            </a:r>
            <a:r>
              <a:rPr lang="en-US" sz="2800" b="1" dirty="0" err="1">
                <a:cs typeface="Arial"/>
              </a:rPr>
              <a:t>etis</a:t>
            </a:r>
            <a:r>
              <a:rPr lang="en-US" sz="2800" b="1" dirty="0">
                <a:cs typeface="Arial"/>
              </a:rPr>
              <a:t> yang </a:t>
            </a:r>
            <a:r>
              <a:rPr lang="en-US" sz="2800" b="1" dirty="0" err="1">
                <a:cs typeface="Arial"/>
              </a:rPr>
              <a:t>baik</a:t>
            </a:r>
            <a:r>
              <a:rPr lang="en-US" sz="2800" b="1" dirty="0">
                <a:cs typeface="Arial"/>
              </a:rPr>
              <a:t> </a:t>
            </a:r>
            <a:r>
              <a:rPr lang="en-US" sz="2800" b="1" dirty="0" err="1">
                <a:cs typeface="Arial"/>
              </a:rPr>
              <a:t>tidak</a:t>
            </a:r>
            <a:r>
              <a:rPr lang="en-US" sz="2800" b="1" dirty="0">
                <a:cs typeface="Arial"/>
              </a:rPr>
              <a:t> </a:t>
            </a:r>
            <a:r>
              <a:rPr lang="en-US" sz="2800" b="1" dirty="0" err="1">
                <a:cs typeface="Arial"/>
              </a:rPr>
              <a:t>mudah</a:t>
            </a:r>
            <a:r>
              <a:rPr lang="en-US" sz="2800" b="1" dirty="0">
                <a:cs typeface="Arial"/>
              </a:rPr>
              <a:t> </a:t>
            </a:r>
            <a:r>
              <a:rPr lang="en-US" sz="2800" b="1" dirty="0" err="1">
                <a:cs typeface="Arial"/>
              </a:rPr>
              <a:t>didefinisikan</a:t>
            </a:r>
            <a:r>
              <a:rPr lang="en-US" sz="2800" b="1" dirty="0">
                <a:cs typeface="Arial"/>
              </a:rPr>
              <a:t>.</a:t>
            </a:r>
          </a:p>
          <a:p>
            <a:pPr lvl="1">
              <a:defRPr/>
            </a:pPr>
            <a:r>
              <a:rPr lang="en-US" sz="2800" b="1" dirty="0" err="1">
                <a:cs typeface="Arial"/>
              </a:rPr>
              <a:t>Organisasi</a:t>
            </a:r>
            <a:r>
              <a:rPr lang="en-US" sz="2800" b="1" dirty="0">
                <a:cs typeface="Arial"/>
              </a:rPr>
              <a:t> </a:t>
            </a:r>
            <a:r>
              <a:rPr lang="en-US" sz="2800" b="1" dirty="0" err="1">
                <a:cs typeface="Arial"/>
              </a:rPr>
              <a:t>mendistribusikan</a:t>
            </a:r>
            <a:r>
              <a:rPr lang="en-US" sz="2800" b="1" dirty="0">
                <a:cs typeface="Arial"/>
              </a:rPr>
              <a:t> </a:t>
            </a:r>
            <a:r>
              <a:rPr lang="en-US" sz="2800" b="1" dirty="0" err="1">
                <a:cs typeface="Arial"/>
              </a:rPr>
              <a:t>kode</a:t>
            </a:r>
            <a:r>
              <a:rPr lang="en-US" sz="2800" b="1" dirty="0">
                <a:cs typeface="Arial"/>
              </a:rPr>
              <a:t> </a:t>
            </a:r>
            <a:r>
              <a:rPr lang="en-US" sz="2800" b="1" dirty="0" err="1">
                <a:cs typeface="Arial"/>
              </a:rPr>
              <a:t>etik</a:t>
            </a:r>
            <a:r>
              <a:rPr lang="en-US" sz="2800" b="1" dirty="0">
                <a:cs typeface="Arial"/>
              </a:rPr>
              <a:t> </a:t>
            </a:r>
            <a:r>
              <a:rPr lang="en-US" sz="2800" b="1" dirty="0" err="1">
                <a:cs typeface="Arial"/>
              </a:rPr>
              <a:t>untuk</a:t>
            </a:r>
            <a:r>
              <a:rPr lang="en-US" sz="2800" b="1" dirty="0">
                <a:cs typeface="Arial"/>
              </a:rPr>
              <a:t> </a:t>
            </a:r>
            <a:r>
              <a:rPr lang="en-US" sz="2800" b="1" dirty="0" err="1">
                <a:cs typeface="Arial"/>
              </a:rPr>
              <a:t>memandu</a:t>
            </a:r>
            <a:r>
              <a:rPr lang="en-US" sz="2800" b="1" dirty="0">
                <a:cs typeface="Arial"/>
              </a:rPr>
              <a:t> </a:t>
            </a:r>
            <a:r>
              <a:rPr lang="en-US" sz="2800" b="1" dirty="0" err="1">
                <a:cs typeface="Arial"/>
              </a:rPr>
              <a:t>karyawan</a:t>
            </a:r>
            <a:r>
              <a:rPr lang="en-US" sz="2800" b="1" dirty="0">
                <a:cs typeface="Arial"/>
              </a:rPr>
              <a:t> </a:t>
            </a:r>
            <a:r>
              <a:rPr lang="en-US" sz="2800" b="1" dirty="0" err="1">
                <a:cs typeface="Arial"/>
              </a:rPr>
              <a:t>melalui</a:t>
            </a:r>
            <a:r>
              <a:rPr lang="en-US" sz="2800" b="1" dirty="0">
                <a:cs typeface="Arial"/>
              </a:rPr>
              <a:t> </a:t>
            </a:r>
            <a:r>
              <a:rPr lang="en-US" sz="2800" b="1" dirty="0" err="1">
                <a:cs typeface="Arial"/>
              </a:rPr>
              <a:t>dilema</a:t>
            </a:r>
            <a:r>
              <a:rPr lang="en-US" sz="2800" b="1" dirty="0">
                <a:cs typeface="Arial"/>
              </a:rPr>
              <a:t> </a:t>
            </a:r>
            <a:r>
              <a:rPr lang="en-US" sz="2800" b="1" dirty="0" err="1">
                <a:cs typeface="Arial"/>
              </a:rPr>
              <a:t>etika</a:t>
            </a:r>
            <a:r>
              <a:rPr lang="en-US" sz="2800" b="1" dirty="0">
                <a:cs typeface="Arial"/>
              </a:rPr>
              <a:t>.</a:t>
            </a:r>
          </a:p>
          <a:p>
            <a:pPr lvl="1">
              <a:defRPr/>
            </a:pPr>
            <a:r>
              <a:rPr lang="en-US" sz="2800" b="1" dirty="0" err="1">
                <a:cs typeface="Arial"/>
              </a:rPr>
              <a:t>Manajer</a:t>
            </a:r>
            <a:r>
              <a:rPr lang="en-US" sz="2800" b="1" dirty="0">
                <a:cs typeface="Arial"/>
              </a:rPr>
              <a:t> </a:t>
            </a:r>
            <a:r>
              <a:rPr lang="en-US" sz="2800" b="1" dirty="0" err="1">
                <a:cs typeface="Arial"/>
              </a:rPr>
              <a:t>perlu</a:t>
            </a:r>
            <a:r>
              <a:rPr lang="en-US" sz="2800" b="1" dirty="0">
                <a:cs typeface="Arial"/>
              </a:rPr>
              <a:t> </a:t>
            </a:r>
            <a:r>
              <a:rPr lang="en-US" sz="2800" b="1" dirty="0" err="1">
                <a:cs typeface="Arial"/>
              </a:rPr>
              <a:t>menciptakan</a:t>
            </a:r>
            <a:r>
              <a:rPr lang="en-US" sz="2800" b="1" dirty="0">
                <a:cs typeface="Arial"/>
              </a:rPr>
              <a:t> </a:t>
            </a:r>
            <a:r>
              <a:rPr lang="en-US" sz="2800" b="1" dirty="0" err="1">
                <a:cs typeface="Arial"/>
              </a:rPr>
              <a:t>iklim</a:t>
            </a:r>
            <a:r>
              <a:rPr lang="en-US" sz="2800" b="1" dirty="0">
                <a:cs typeface="Arial"/>
              </a:rPr>
              <a:t> yang </a:t>
            </a:r>
            <a:r>
              <a:rPr lang="en-US" sz="2800" b="1" dirty="0" err="1">
                <a:cs typeface="Arial"/>
              </a:rPr>
              <a:t>sehat</a:t>
            </a:r>
            <a:r>
              <a:rPr lang="en-US" sz="2800" b="1" dirty="0">
                <a:cs typeface="Arial"/>
              </a:rPr>
              <a:t> </a:t>
            </a:r>
            <a:r>
              <a:rPr lang="en-US" sz="2800" b="1" dirty="0" err="1">
                <a:cs typeface="Arial"/>
              </a:rPr>
              <a:t>secara</a:t>
            </a:r>
            <a:r>
              <a:rPr lang="en-US" sz="2800" b="1" dirty="0">
                <a:cs typeface="Arial"/>
              </a:rPr>
              <a:t> </a:t>
            </a:r>
            <a:r>
              <a:rPr lang="en-US" sz="2800" b="1" dirty="0" err="1">
                <a:cs typeface="Arial"/>
              </a:rPr>
              <a:t>etis</a:t>
            </a:r>
            <a:endParaRPr lang="en-US" dirty="0">
              <a:cs typeface="Arial"/>
            </a:endParaRPr>
          </a:p>
        </p:txBody>
      </p:sp>
      <p:sp>
        <p:nvSpPr>
          <p:cNvPr id="8" name="Slide Number Placeholder 7"/>
          <p:cNvSpPr>
            <a:spLocks noGrp="1"/>
          </p:cNvSpPr>
          <p:nvPr>
            <p:ph type="sldNum" sz="quarter" idx="12"/>
          </p:nvPr>
        </p:nvSpPr>
        <p:spPr/>
        <p:txBody>
          <a:bodyPr/>
          <a:lstStyle/>
          <a:p>
            <a:pPr>
              <a:defRPr/>
            </a:pPr>
            <a:r>
              <a:rPr lang="en-US"/>
              <a:t>1-</a:t>
            </a:r>
            <a:fld id="{5156A25A-27F5-4573-A106-7F5618D0DC3E}" type="slidenum">
              <a:rPr lang="en-US"/>
              <a:pPr>
                <a:defRPr/>
              </a:pPr>
              <a:t>18</a:t>
            </a:fld>
            <a:endParaRPr lang="en-US"/>
          </a:p>
        </p:txBody>
      </p:sp>
      <p:sp>
        <p:nvSpPr>
          <p:cNvPr id="6" name="Rounded Rectangle 5"/>
          <p:cNvSpPr/>
          <p:nvPr/>
        </p:nvSpPr>
        <p:spPr>
          <a:xfrm>
            <a:off x="0" y="185874"/>
            <a:ext cx="889489" cy="622581"/>
          </a:xfrm>
          <a:prstGeom prst="roundRect">
            <a:avLst/>
          </a:prstGeom>
          <a:solidFill>
            <a:srgbClr val="6699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LO 6</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B511D6-F27A-39F9-3427-73D80861719A}"/>
              </a:ext>
            </a:extLst>
          </p:cNvPr>
          <p:cNvSpPr>
            <a:spLocks noGrp="1"/>
          </p:cNvSpPr>
          <p:nvPr>
            <p:ph type="title"/>
          </p:nvPr>
        </p:nvSpPr>
        <p:spPr/>
        <p:txBody>
          <a:bodyPr/>
          <a:lstStyle/>
          <a:p>
            <a:r>
              <a:rPr lang="en-US" sz="3600" dirty="0">
                <a:solidFill>
                  <a:srgbClr val="AA2B1E"/>
                </a:solidFill>
              </a:rPr>
              <a:t>Coming Attractions: </a:t>
            </a:r>
            <a:br>
              <a:rPr lang="en-US" sz="3600" dirty="0">
                <a:solidFill>
                  <a:srgbClr val="AA2B1E"/>
                </a:solidFill>
              </a:rPr>
            </a:br>
            <a:r>
              <a:rPr lang="en-US" sz="3600" dirty="0">
                <a:solidFill>
                  <a:srgbClr val="AA2B1E"/>
                </a:solidFill>
              </a:rPr>
              <a:t>Developing an OB Model</a:t>
            </a:r>
          </a:p>
        </p:txBody>
      </p:sp>
      <p:sp>
        <p:nvSpPr>
          <p:cNvPr id="3" name="Content Placeholder 2">
            <a:extLst>
              <a:ext uri="{FF2B5EF4-FFF2-40B4-BE49-F238E27FC236}">
                <a16:creationId xmlns:a16="http://schemas.microsoft.com/office/drawing/2014/main" id="{D2A63794-BCCF-1111-7E6D-B5EDCDE214B0}"/>
              </a:ext>
            </a:extLst>
          </p:cNvPr>
          <p:cNvSpPr>
            <a:spLocks noGrp="1"/>
          </p:cNvSpPr>
          <p:nvPr>
            <p:ph idx="1"/>
          </p:nvPr>
        </p:nvSpPr>
        <p:spPr/>
        <p:txBody>
          <a:bodyPr>
            <a:normAutofit/>
          </a:bodyPr>
          <a:lstStyle/>
          <a:p>
            <a:pPr marL="114300" indent="0">
              <a:lnSpc>
                <a:spcPct val="150000"/>
              </a:lnSpc>
              <a:buNone/>
            </a:pPr>
            <a:r>
              <a:rPr lang="en-US" sz="3200" dirty="0" err="1"/>
              <a:t>Sajian</a:t>
            </a:r>
            <a:r>
              <a:rPr lang="en-US" sz="3200" dirty="0"/>
              <a:t> </a:t>
            </a:r>
            <a:r>
              <a:rPr lang="en-US" sz="3200" dirty="0" err="1"/>
              <a:t>berikut</a:t>
            </a:r>
            <a:r>
              <a:rPr lang="en-US" sz="3200" dirty="0"/>
              <a:t> </a:t>
            </a:r>
            <a:r>
              <a:rPr lang="en-US" sz="3200" dirty="0" err="1"/>
              <a:t>merupakan</a:t>
            </a:r>
            <a:r>
              <a:rPr lang="en-US" sz="3200" dirty="0"/>
              <a:t> </a:t>
            </a:r>
            <a:r>
              <a:rPr lang="en-US" sz="3200" dirty="0" err="1"/>
              <a:t>penutup</a:t>
            </a:r>
            <a:r>
              <a:rPr lang="en-US" sz="3200" dirty="0"/>
              <a:t> </a:t>
            </a:r>
            <a:r>
              <a:rPr lang="en-US" sz="3200" dirty="0" err="1"/>
              <a:t>dari</a:t>
            </a:r>
            <a:r>
              <a:rPr lang="en-US" sz="3200" dirty="0"/>
              <a:t> chapter I yang </a:t>
            </a:r>
            <a:r>
              <a:rPr lang="en-US" sz="3200" dirty="0" err="1"/>
              <a:t>mendefinisikan</a:t>
            </a:r>
            <a:r>
              <a:rPr lang="en-US" sz="3200" dirty="0"/>
              <a:t> </a:t>
            </a:r>
            <a:r>
              <a:rPr lang="en-US" sz="3200" dirty="0" err="1"/>
              <a:t>bidang</a:t>
            </a:r>
            <a:r>
              <a:rPr lang="en-US" sz="3200" dirty="0"/>
              <a:t> </a:t>
            </a:r>
            <a:r>
              <a:rPr lang="en-US" sz="3200" dirty="0" err="1"/>
              <a:t>perilaku</a:t>
            </a:r>
            <a:r>
              <a:rPr lang="en-US" sz="3200" dirty="0"/>
              <a:t> </a:t>
            </a:r>
            <a:r>
              <a:rPr lang="en-US" sz="3200" dirty="0" err="1"/>
              <a:t>organisasi</a:t>
            </a:r>
            <a:r>
              <a:rPr lang="en-US" sz="3200" dirty="0"/>
              <a:t>, </a:t>
            </a:r>
            <a:r>
              <a:rPr lang="en-US" sz="3200" dirty="0" err="1"/>
              <a:t>memperlihatkan</a:t>
            </a:r>
            <a:r>
              <a:rPr lang="en-US" sz="3200" dirty="0"/>
              <a:t> parameter-</a:t>
            </a:r>
            <a:r>
              <a:rPr lang="en-US" sz="3200" dirty="0" err="1"/>
              <a:t>parameternya</a:t>
            </a:r>
            <a:r>
              <a:rPr lang="en-US" sz="3200" dirty="0"/>
              <a:t> , dan </a:t>
            </a:r>
            <a:r>
              <a:rPr lang="en-US" sz="3200" dirty="0" err="1"/>
              <a:t>mengidentifkasikan</a:t>
            </a:r>
            <a:r>
              <a:rPr lang="en-US" sz="3200" dirty="0"/>
              <a:t>  Input – proses-dan output </a:t>
            </a:r>
          </a:p>
        </p:txBody>
      </p:sp>
      <p:sp>
        <p:nvSpPr>
          <p:cNvPr id="4" name="Slide Number Placeholder 3">
            <a:extLst>
              <a:ext uri="{FF2B5EF4-FFF2-40B4-BE49-F238E27FC236}">
                <a16:creationId xmlns:a16="http://schemas.microsoft.com/office/drawing/2014/main" id="{E568A68D-01EB-0444-FD8C-00605F80E15C}"/>
              </a:ext>
            </a:extLst>
          </p:cNvPr>
          <p:cNvSpPr>
            <a:spLocks noGrp="1"/>
          </p:cNvSpPr>
          <p:nvPr>
            <p:ph type="sldNum" sz="quarter" idx="12"/>
          </p:nvPr>
        </p:nvSpPr>
        <p:spPr/>
        <p:txBody>
          <a:bodyPr/>
          <a:lstStyle/>
          <a:p>
            <a:pPr>
              <a:defRPr/>
            </a:pPr>
            <a:r>
              <a:rPr lang="en-US"/>
              <a:t>1-</a:t>
            </a:r>
            <a:fld id="{D59FD9D0-3A53-4E43-B8FB-A4FF2D303B53}" type="slidenum">
              <a:rPr lang="en-US" smtClean="0"/>
              <a:pPr>
                <a:defRPr/>
              </a:pPr>
              <a:t>19</a:t>
            </a:fld>
            <a:endParaRPr lang="en-US"/>
          </a:p>
        </p:txBody>
      </p:sp>
    </p:spTree>
    <p:extLst>
      <p:ext uri="{BB962C8B-B14F-4D97-AF65-F5344CB8AC3E}">
        <p14:creationId xmlns:p14="http://schemas.microsoft.com/office/powerpoint/2010/main" val="329537976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1BAD3D-4CF4-AF49-B26D-08CC6789EF60}"/>
              </a:ext>
            </a:extLst>
          </p:cNvPr>
          <p:cNvSpPr>
            <a:spLocks noGrp="1"/>
          </p:cNvSpPr>
          <p:nvPr>
            <p:ph type="title"/>
          </p:nvPr>
        </p:nvSpPr>
        <p:spPr/>
        <p:txBody>
          <a:bodyPr/>
          <a:lstStyle/>
          <a:p>
            <a:r>
              <a:rPr lang="en-US" dirty="0"/>
              <a:t>Interpersonal skills </a:t>
            </a:r>
          </a:p>
        </p:txBody>
      </p:sp>
      <p:sp>
        <p:nvSpPr>
          <p:cNvPr id="3" name="Content Placeholder 2">
            <a:extLst>
              <a:ext uri="{FF2B5EF4-FFF2-40B4-BE49-F238E27FC236}">
                <a16:creationId xmlns:a16="http://schemas.microsoft.com/office/drawing/2014/main" id="{EB4CC405-A3E7-881B-E719-BAC3FE9D6208}"/>
              </a:ext>
            </a:extLst>
          </p:cNvPr>
          <p:cNvSpPr>
            <a:spLocks noGrp="1"/>
          </p:cNvSpPr>
          <p:nvPr>
            <p:ph idx="1"/>
          </p:nvPr>
        </p:nvSpPr>
        <p:spPr>
          <a:xfrm>
            <a:off x="829102" y="1287010"/>
            <a:ext cx="8107680" cy="5113790"/>
          </a:xfrm>
        </p:spPr>
        <p:txBody>
          <a:bodyPr>
            <a:normAutofit lnSpcReduction="10000"/>
          </a:bodyPr>
          <a:lstStyle/>
          <a:p>
            <a:r>
              <a:rPr lang="en-US" b="1" dirty="0" err="1">
                <a:solidFill>
                  <a:srgbClr val="3333FF"/>
                </a:solidFill>
              </a:rPr>
              <a:t>Menurut</a:t>
            </a:r>
            <a:r>
              <a:rPr lang="en-US" b="1" dirty="0">
                <a:solidFill>
                  <a:srgbClr val="3333FF"/>
                </a:solidFill>
              </a:rPr>
              <a:t> </a:t>
            </a:r>
            <a:r>
              <a:rPr lang="en-US" b="1" dirty="0" err="1">
                <a:solidFill>
                  <a:srgbClr val="3333FF"/>
                </a:solidFill>
              </a:rPr>
              <a:t>Spitzberg</a:t>
            </a:r>
            <a:r>
              <a:rPr lang="en-US" b="1" dirty="0">
                <a:solidFill>
                  <a:srgbClr val="3333FF"/>
                </a:solidFill>
              </a:rPr>
              <a:t> dan </a:t>
            </a:r>
            <a:r>
              <a:rPr lang="en-US" b="1" dirty="0" err="1">
                <a:solidFill>
                  <a:srgbClr val="3333FF"/>
                </a:solidFill>
              </a:rPr>
              <a:t>Cupach</a:t>
            </a:r>
            <a:r>
              <a:rPr lang="en-US" b="1" dirty="0">
                <a:solidFill>
                  <a:srgbClr val="3333FF"/>
                </a:solidFill>
              </a:rPr>
              <a:t>, interpersonal skill </a:t>
            </a:r>
            <a:r>
              <a:rPr lang="en-US" b="1" dirty="0" err="1">
                <a:solidFill>
                  <a:srgbClr val="3333FF"/>
                </a:solidFill>
              </a:rPr>
              <a:t>adalah</a:t>
            </a:r>
            <a:r>
              <a:rPr lang="en-US" b="1" dirty="0">
                <a:solidFill>
                  <a:srgbClr val="3333FF"/>
                </a:solidFill>
              </a:rPr>
              <a:t> </a:t>
            </a:r>
            <a:r>
              <a:rPr lang="en-US" b="1" dirty="0" err="1">
                <a:solidFill>
                  <a:srgbClr val="3333FF"/>
                </a:solidFill>
              </a:rPr>
              <a:t>kemampuan</a:t>
            </a:r>
            <a:r>
              <a:rPr lang="en-US" b="1" dirty="0">
                <a:solidFill>
                  <a:srgbClr val="3333FF"/>
                </a:solidFill>
              </a:rPr>
              <a:t> </a:t>
            </a:r>
            <a:r>
              <a:rPr lang="en-US" b="1" dirty="0" err="1">
                <a:solidFill>
                  <a:srgbClr val="3333FF"/>
                </a:solidFill>
              </a:rPr>
              <a:t>seseorang</a:t>
            </a:r>
            <a:r>
              <a:rPr lang="en-US" b="1" dirty="0">
                <a:solidFill>
                  <a:srgbClr val="3333FF"/>
                </a:solidFill>
              </a:rPr>
              <a:t> </a:t>
            </a:r>
            <a:r>
              <a:rPr lang="en-US" b="1" dirty="0" err="1">
                <a:solidFill>
                  <a:srgbClr val="3333FF"/>
                </a:solidFill>
              </a:rPr>
              <a:t>untuk</a:t>
            </a:r>
            <a:r>
              <a:rPr lang="en-US" b="1" dirty="0">
                <a:solidFill>
                  <a:srgbClr val="3333FF"/>
                </a:solidFill>
              </a:rPr>
              <a:t> </a:t>
            </a:r>
            <a:r>
              <a:rPr lang="en-US" b="1" dirty="0" err="1">
                <a:solidFill>
                  <a:srgbClr val="3333FF"/>
                </a:solidFill>
              </a:rPr>
              <a:t>melakukan</a:t>
            </a:r>
            <a:r>
              <a:rPr lang="en-US" b="1" dirty="0">
                <a:solidFill>
                  <a:srgbClr val="3333FF"/>
                </a:solidFill>
              </a:rPr>
              <a:t> </a:t>
            </a:r>
            <a:r>
              <a:rPr lang="en-US" b="1" dirty="0" err="1">
                <a:solidFill>
                  <a:srgbClr val="3333FF"/>
                </a:solidFill>
              </a:rPr>
              <a:t>komunikasi</a:t>
            </a:r>
            <a:r>
              <a:rPr lang="en-US" b="1" dirty="0">
                <a:solidFill>
                  <a:srgbClr val="3333FF"/>
                </a:solidFill>
              </a:rPr>
              <a:t> yang </a:t>
            </a:r>
            <a:r>
              <a:rPr lang="en-US" b="1" dirty="0" err="1">
                <a:solidFill>
                  <a:srgbClr val="3333FF"/>
                </a:solidFill>
              </a:rPr>
              <a:t>efektif</a:t>
            </a:r>
            <a:r>
              <a:rPr lang="en-US" dirty="0"/>
              <a:t>.</a:t>
            </a:r>
          </a:p>
          <a:p>
            <a:endParaRPr lang="en-US" dirty="0"/>
          </a:p>
          <a:p>
            <a:r>
              <a:rPr lang="en-US" b="1" dirty="0" err="1"/>
              <a:t>Menurut</a:t>
            </a:r>
            <a:r>
              <a:rPr lang="en-US" b="1" dirty="0"/>
              <a:t> </a:t>
            </a:r>
            <a:r>
              <a:rPr lang="en-US" b="1" dirty="0" err="1"/>
              <a:t>Jerving</a:t>
            </a:r>
            <a:r>
              <a:rPr lang="en-US" b="1" dirty="0"/>
              <a:t>, interpersonal skill </a:t>
            </a:r>
            <a:r>
              <a:rPr lang="en-US" b="1" dirty="0" err="1"/>
              <a:t>adalah</a:t>
            </a:r>
            <a:r>
              <a:rPr lang="en-US" b="1" dirty="0"/>
              <a:t> </a:t>
            </a:r>
            <a:r>
              <a:rPr lang="en-US" b="1" dirty="0" err="1"/>
              <a:t>kemampuan</a:t>
            </a:r>
            <a:r>
              <a:rPr lang="en-US" b="1" dirty="0"/>
              <a:t> </a:t>
            </a:r>
            <a:r>
              <a:rPr lang="en-US" b="1" dirty="0" err="1"/>
              <a:t>untuk</a:t>
            </a:r>
            <a:r>
              <a:rPr lang="en-US" b="1" dirty="0"/>
              <a:t> </a:t>
            </a:r>
            <a:r>
              <a:rPr lang="en-US" b="1" dirty="0" err="1"/>
              <a:t>membangun</a:t>
            </a:r>
            <a:r>
              <a:rPr lang="en-US" b="1" dirty="0"/>
              <a:t> dan </a:t>
            </a:r>
            <a:r>
              <a:rPr lang="en-US" b="1" dirty="0" err="1"/>
              <a:t>menjaga</a:t>
            </a:r>
            <a:r>
              <a:rPr lang="en-US" b="1" dirty="0"/>
              <a:t> </a:t>
            </a:r>
            <a:r>
              <a:rPr lang="en-US" b="1" dirty="0" err="1"/>
              <a:t>hubungan</a:t>
            </a:r>
            <a:r>
              <a:rPr lang="en-US" b="1" dirty="0"/>
              <a:t> yang </a:t>
            </a:r>
            <a:r>
              <a:rPr lang="en-US" b="1" dirty="0" err="1"/>
              <a:t>efektif</a:t>
            </a:r>
            <a:r>
              <a:rPr lang="en-US" b="1" dirty="0"/>
              <a:t>.</a:t>
            </a:r>
          </a:p>
          <a:p>
            <a:endParaRPr lang="en-US" b="1" dirty="0"/>
          </a:p>
          <a:p>
            <a:r>
              <a:rPr lang="en-US" b="1" dirty="0">
                <a:solidFill>
                  <a:srgbClr val="990033"/>
                </a:solidFill>
              </a:rPr>
              <a:t>Jadi, interpersonal skill </a:t>
            </a:r>
            <a:r>
              <a:rPr lang="en-US" b="1" dirty="0" err="1">
                <a:solidFill>
                  <a:srgbClr val="990033"/>
                </a:solidFill>
              </a:rPr>
              <a:t>adalah</a:t>
            </a:r>
            <a:r>
              <a:rPr lang="en-US" b="1" dirty="0">
                <a:solidFill>
                  <a:srgbClr val="990033"/>
                </a:solidFill>
              </a:rPr>
              <a:t> </a:t>
            </a:r>
            <a:r>
              <a:rPr lang="en-US" b="1" dirty="0" err="1">
                <a:solidFill>
                  <a:srgbClr val="990033"/>
                </a:solidFill>
              </a:rPr>
              <a:t>kemampuan</a:t>
            </a:r>
            <a:r>
              <a:rPr lang="en-US" b="1" dirty="0">
                <a:solidFill>
                  <a:srgbClr val="990033"/>
                </a:solidFill>
              </a:rPr>
              <a:t> </a:t>
            </a:r>
            <a:r>
              <a:rPr lang="en-US" b="1" dirty="0" err="1">
                <a:solidFill>
                  <a:srgbClr val="990033"/>
                </a:solidFill>
              </a:rPr>
              <a:t>untuk</a:t>
            </a:r>
            <a:r>
              <a:rPr lang="en-US" b="1" dirty="0">
                <a:solidFill>
                  <a:srgbClr val="990033"/>
                </a:solidFill>
              </a:rPr>
              <a:t> </a:t>
            </a:r>
            <a:r>
              <a:rPr lang="en-US" b="1" dirty="0" err="1">
                <a:solidFill>
                  <a:srgbClr val="990033"/>
                </a:solidFill>
              </a:rPr>
              <a:t>berkomunikasi</a:t>
            </a:r>
            <a:r>
              <a:rPr lang="en-US" b="1" dirty="0">
                <a:solidFill>
                  <a:srgbClr val="990033"/>
                </a:solidFill>
              </a:rPr>
              <a:t>, </a:t>
            </a:r>
            <a:r>
              <a:rPr lang="en-US" b="1" dirty="0" err="1">
                <a:solidFill>
                  <a:srgbClr val="990033"/>
                </a:solidFill>
              </a:rPr>
              <a:t>berinteraksi</a:t>
            </a:r>
            <a:r>
              <a:rPr lang="en-US" b="1" dirty="0">
                <a:solidFill>
                  <a:srgbClr val="990033"/>
                </a:solidFill>
              </a:rPr>
              <a:t>, </a:t>
            </a:r>
            <a:r>
              <a:rPr lang="en-US" b="1" dirty="0" err="1">
                <a:solidFill>
                  <a:srgbClr val="990033"/>
                </a:solidFill>
              </a:rPr>
              <a:t>membangun</a:t>
            </a:r>
            <a:r>
              <a:rPr lang="en-US" b="1" dirty="0">
                <a:solidFill>
                  <a:srgbClr val="990033"/>
                </a:solidFill>
              </a:rPr>
              <a:t> dan </a:t>
            </a:r>
            <a:r>
              <a:rPr lang="en-US" b="1" dirty="0" err="1">
                <a:solidFill>
                  <a:srgbClr val="990033"/>
                </a:solidFill>
              </a:rPr>
              <a:t>menjaga</a:t>
            </a:r>
            <a:r>
              <a:rPr lang="en-US" b="1" dirty="0">
                <a:solidFill>
                  <a:srgbClr val="990033"/>
                </a:solidFill>
              </a:rPr>
              <a:t> </a:t>
            </a:r>
            <a:r>
              <a:rPr lang="en-US" b="1" dirty="0" err="1">
                <a:solidFill>
                  <a:srgbClr val="990033"/>
                </a:solidFill>
              </a:rPr>
              <a:t>hubungan</a:t>
            </a:r>
            <a:r>
              <a:rPr lang="en-US" b="1" dirty="0">
                <a:solidFill>
                  <a:srgbClr val="990033"/>
                </a:solidFill>
              </a:rPr>
              <a:t> </a:t>
            </a:r>
            <a:r>
              <a:rPr lang="en-US" b="1" dirty="0" err="1">
                <a:solidFill>
                  <a:srgbClr val="990033"/>
                </a:solidFill>
              </a:rPr>
              <a:t>dengan</a:t>
            </a:r>
            <a:r>
              <a:rPr lang="en-US" b="1" dirty="0">
                <a:solidFill>
                  <a:srgbClr val="990033"/>
                </a:solidFill>
              </a:rPr>
              <a:t> orang lain </a:t>
            </a:r>
            <a:r>
              <a:rPr lang="en-US" b="1" dirty="0" err="1">
                <a:solidFill>
                  <a:srgbClr val="990033"/>
                </a:solidFill>
              </a:rPr>
              <a:t>dalam</a:t>
            </a:r>
            <a:r>
              <a:rPr lang="en-US" b="1" dirty="0">
                <a:solidFill>
                  <a:srgbClr val="990033"/>
                </a:solidFill>
              </a:rPr>
              <a:t> </a:t>
            </a:r>
            <a:r>
              <a:rPr lang="en-US" b="1" dirty="0" err="1">
                <a:solidFill>
                  <a:srgbClr val="990033"/>
                </a:solidFill>
              </a:rPr>
              <a:t>berbagai</a:t>
            </a:r>
            <a:r>
              <a:rPr lang="en-US" b="1" dirty="0">
                <a:solidFill>
                  <a:srgbClr val="990033"/>
                </a:solidFill>
              </a:rPr>
              <a:t> </a:t>
            </a:r>
            <a:r>
              <a:rPr lang="en-US" b="1" dirty="0" err="1">
                <a:solidFill>
                  <a:srgbClr val="990033"/>
                </a:solidFill>
              </a:rPr>
              <a:t>keadaan</a:t>
            </a:r>
            <a:r>
              <a:rPr lang="en-US" b="1" dirty="0">
                <a:solidFill>
                  <a:srgbClr val="990033"/>
                </a:solidFill>
              </a:rPr>
              <a:t> dan </a:t>
            </a:r>
            <a:r>
              <a:rPr lang="en-US" b="1" dirty="0" err="1">
                <a:solidFill>
                  <a:srgbClr val="990033"/>
                </a:solidFill>
              </a:rPr>
              <a:t>situasi</a:t>
            </a:r>
            <a:r>
              <a:rPr lang="en-US" b="1" dirty="0">
                <a:solidFill>
                  <a:srgbClr val="FF0066"/>
                </a:solidFill>
              </a:rPr>
              <a:t>.</a:t>
            </a:r>
          </a:p>
          <a:p>
            <a:endParaRPr lang="en-US" b="1" dirty="0">
              <a:solidFill>
                <a:srgbClr val="3333FF"/>
              </a:solidFill>
            </a:endParaRPr>
          </a:p>
          <a:p>
            <a:r>
              <a:rPr lang="en-US" b="1" dirty="0">
                <a:solidFill>
                  <a:srgbClr val="3333FF"/>
                </a:solidFill>
              </a:rPr>
              <a:t> Interpersonal skill </a:t>
            </a:r>
            <a:r>
              <a:rPr lang="en-US" b="1" dirty="0" err="1">
                <a:solidFill>
                  <a:srgbClr val="3333FF"/>
                </a:solidFill>
              </a:rPr>
              <a:t>adalah</a:t>
            </a:r>
            <a:r>
              <a:rPr lang="en-US" b="1" dirty="0">
                <a:solidFill>
                  <a:srgbClr val="3333FF"/>
                </a:solidFill>
              </a:rPr>
              <a:t> salah </a:t>
            </a:r>
            <a:r>
              <a:rPr lang="en-US" b="1" dirty="0" err="1">
                <a:solidFill>
                  <a:srgbClr val="3333FF"/>
                </a:solidFill>
              </a:rPr>
              <a:t>satu</a:t>
            </a:r>
            <a:r>
              <a:rPr lang="en-US" b="1" dirty="0">
                <a:solidFill>
                  <a:srgbClr val="3333FF"/>
                </a:solidFill>
              </a:rPr>
              <a:t> </a:t>
            </a:r>
            <a:r>
              <a:rPr lang="en-US" b="1" dirty="0" err="1">
                <a:solidFill>
                  <a:srgbClr val="3333FF"/>
                </a:solidFill>
              </a:rPr>
              <a:t>faktor</a:t>
            </a:r>
            <a:r>
              <a:rPr lang="en-US" b="1" dirty="0">
                <a:solidFill>
                  <a:srgbClr val="3333FF"/>
                </a:solidFill>
              </a:rPr>
              <a:t> </a:t>
            </a:r>
            <a:r>
              <a:rPr lang="en-US" b="1" dirty="0" err="1">
                <a:solidFill>
                  <a:srgbClr val="3333FF"/>
                </a:solidFill>
              </a:rPr>
              <a:t>penting</a:t>
            </a:r>
            <a:r>
              <a:rPr lang="en-US" b="1" dirty="0">
                <a:solidFill>
                  <a:srgbClr val="3333FF"/>
                </a:solidFill>
              </a:rPr>
              <a:t> </a:t>
            </a:r>
            <a:r>
              <a:rPr lang="en-US" b="1" dirty="0" err="1">
                <a:solidFill>
                  <a:srgbClr val="3333FF"/>
                </a:solidFill>
              </a:rPr>
              <a:t>bagi</a:t>
            </a:r>
            <a:r>
              <a:rPr lang="en-US" b="1" dirty="0">
                <a:solidFill>
                  <a:srgbClr val="3333FF"/>
                </a:solidFill>
              </a:rPr>
              <a:t> </a:t>
            </a:r>
            <a:r>
              <a:rPr lang="en-US" b="1" dirty="0" err="1">
                <a:solidFill>
                  <a:srgbClr val="3333FF"/>
                </a:solidFill>
              </a:rPr>
              <a:t>keberhasilan</a:t>
            </a:r>
            <a:r>
              <a:rPr lang="en-US" b="1" dirty="0">
                <a:solidFill>
                  <a:srgbClr val="3333FF"/>
                </a:solidFill>
              </a:rPr>
              <a:t> </a:t>
            </a:r>
            <a:r>
              <a:rPr lang="en-US" b="1" dirty="0" err="1">
                <a:solidFill>
                  <a:srgbClr val="3333FF"/>
                </a:solidFill>
              </a:rPr>
              <a:t>seseorang</a:t>
            </a:r>
            <a:r>
              <a:rPr lang="en-US" b="1" dirty="0">
                <a:solidFill>
                  <a:srgbClr val="3333FF"/>
                </a:solidFill>
              </a:rPr>
              <a:t> </a:t>
            </a:r>
            <a:r>
              <a:rPr lang="en-US" b="1" dirty="0" err="1">
                <a:solidFill>
                  <a:srgbClr val="3333FF"/>
                </a:solidFill>
              </a:rPr>
              <a:t>dalam</a:t>
            </a:r>
            <a:r>
              <a:rPr lang="en-US" b="1" dirty="0">
                <a:solidFill>
                  <a:srgbClr val="3333FF"/>
                </a:solidFill>
              </a:rPr>
              <a:t> </a:t>
            </a:r>
            <a:r>
              <a:rPr lang="en-US" b="1" dirty="0" err="1">
                <a:solidFill>
                  <a:srgbClr val="3333FF"/>
                </a:solidFill>
              </a:rPr>
              <a:t>meniti</a:t>
            </a:r>
            <a:r>
              <a:rPr lang="en-US" b="1" dirty="0">
                <a:solidFill>
                  <a:srgbClr val="3333FF"/>
                </a:solidFill>
              </a:rPr>
              <a:t> </a:t>
            </a:r>
            <a:r>
              <a:rPr lang="en-US" b="1" dirty="0" err="1">
                <a:solidFill>
                  <a:srgbClr val="3333FF"/>
                </a:solidFill>
              </a:rPr>
              <a:t>kehidupannya</a:t>
            </a:r>
            <a:r>
              <a:rPr lang="en-US" b="1" dirty="0">
                <a:solidFill>
                  <a:srgbClr val="3333FF"/>
                </a:solidFill>
              </a:rPr>
              <a:t>.</a:t>
            </a:r>
          </a:p>
          <a:p>
            <a:endParaRPr lang="en-US" b="1" dirty="0">
              <a:solidFill>
                <a:srgbClr val="3333FF"/>
              </a:solidFill>
            </a:endParaRPr>
          </a:p>
          <a:p>
            <a:endParaRPr lang="en-US" dirty="0"/>
          </a:p>
          <a:p>
            <a:endParaRPr lang="en-US" dirty="0"/>
          </a:p>
          <a:p>
            <a:endParaRPr lang="en-US" dirty="0"/>
          </a:p>
          <a:p>
            <a:endParaRPr lang="en-US" dirty="0"/>
          </a:p>
        </p:txBody>
      </p:sp>
      <p:sp>
        <p:nvSpPr>
          <p:cNvPr id="4" name="Slide Number Placeholder 3">
            <a:extLst>
              <a:ext uri="{FF2B5EF4-FFF2-40B4-BE49-F238E27FC236}">
                <a16:creationId xmlns:a16="http://schemas.microsoft.com/office/drawing/2014/main" id="{5D1E783A-62E5-BD46-A767-B70B80A6EE16}"/>
              </a:ext>
            </a:extLst>
          </p:cNvPr>
          <p:cNvSpPr>
            <a:spLocks noGrp="1"/>
          </p:cNvSpPr>
          <p:nvPr>
            <p:ph type="sldNum" sz="quarter" idx="12"/>
          </p:nvPr>
        </p:nvSpPr>
        <p:spPr/>
        <p:txBody>
          <a:bodyPr/>
          <a:lstStyle/>
          <a:p>
            <a:pPr>
              <a:defRPr/>
            </a:pPr>
            <a:r>
              <a:rPr lang="en-US"/>
              <a:t>1-</a:t>
            </a:r>
            <a:fld id="{D59FD9D0-3A53-4E43-B8FB-A4FF2D303B53}" type="slidenum">
              <a:rPr lang="en-US" smtClean="0"/>
              <a:pPr>
                <a:defRPr/>
              </a:pPr>
              <a:t>2</a:t>
            </a:fld>
            <a:endParaRPr lang="en-US"/>
          </a:p>
        </p:txBody>
      </p:sp>
    </p:spTree>
    <p:extLst>
      <p:ext uri="{BB962C8B-B14F-4D97-AF65-F5344CB8AC3E}">
        <p14:creationId xmlns:p14="http://schemas.microsoft.com/office/powerpoint/2010/main" val="53802227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60463" y="16133"/>
            <a:ext cx="7602537" cy="1584643"/>
          </a:xfrm>
        </p:spPr>
        <p:txBody>
          <a:bodyPr/>
          <a:lstStyle/>
          <a:p>
            <a:pPr eaLnBrk="1" fontAlgn="auto" hangingPunct="1">
              <a:spcAft>
                <a:spcPts val="0"/>
              </a:spcAft>
              <a:defRPr/>
            </a:pPr>
            <a:r>
              <a:rPr lang="en-US" sz="4400" dirty="0">
                <a:ea typeface="+mj-ea"/>
                <a:cs typeface="Arial Narrow"/>
              </a:rPr>
              <a:t>Three Levels of Analysis in </a:t>
            </a:r>
            <a:br>
              <a:rPr lang="en-US" sz="4400" dirty="0">
                <a:ea typeface="+mj-ea"/>
                <a:cs typeface="Arial Narrow"/>
              </a:rPr>
            </a:br>
            <a:r>
              <a:rPr lang="en-US" sz="4400" dirty="0">
                <a:ea typeface="+mj-ea"/>
                <a:cs typeface="Arial Narrow"/>
              </a:rPr>
              <a:t>This Text’s OB Model </a:t>
            </a:r>
          </a:p>
        </p:txBody>
      </p:sp>
      <p:sp>
        <p:nvSpPr>
          <p:cNvPr id="8" name="Slide Number Placeholder 7"/>
          <p:cNvSpPr>
            <a:spLocks noGrp="1"/>
          </p:cNvSpPr>
          <p:nvPr>
            <p:ph type="sldNum" sz="quarter" idx="12"/>
          </p:nvPr>
        </p:nvSpPr>
        <p:spPr/>
        <p:txBody>
          <a:bodyPr/>
          <a:lstStyle/>
          <a:p>
            <a:pPr>
              <a:defRPr/>
            </a:pPr>
            <a:r>
              <a:rPr lang="en-US"/>
              <a:t>1-</a:t>
            </a:r>
            <a:fld id="{6A7C2052-F839-44E7-B8CC-C6B96F121EC9}" type="slidenum">
              <a:rPr lang="en-US"/>
              <a:pPr>
                <a:defRPr/>
              </a:pPr>
              <a:t>20</a:t>
            </a:fld>
            <a:endParaRPr lang="en-US"/>
          </a:p>
        </p:txBody>
      </p:sp>
      <p:sp>
        <p:nvSpPr>
          <p:cNvPr id="6" name="Rounded Rectangle 5"/>
          <p:cNvSpPr/>
          <p:nvPr/>
        </p:nvSpPr>
        <p:spPr>
          <a:xfrm>
            <a:off x="0" y="185874"/>
            <a:ext cx="889489" cy="622581"/>
          </a:xfrm>
          <a:prstGeom prst="roundRect">
            <a:avLst/>
          </a:prstGeom>
          <a:solidFill>
            <a:srgbClr val="6699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LO 7</a:t>
            </a:r>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00979" y="1600776"/>
            <a:ext cx="6914414" cy="485109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93120" y="16133"/>
            <a:ext cx="7602537" cy="1584643"/>
          </a:xfrm>
        </p:spPr>
        <p:txBody>
          <a:bodyPr/>
          <a:lstStyle/>
          <a:p>
            <a:pPr eaLnBrk="1" fontAlgn="auto" hangingPunct="1">
              <a:spcAft>
                <a:spcPts val="0"/>
              </a:spcAft>
              <a:defRPr/>
            </a:pPr>
            <a:r>
              <a:rPr lang="en-US" sz="4400" dirty="0">
                <a:ea typeface="+mj-ea"/>
                <a:cs typeface="Arial Narrow"/>
              </a:rPr>
              <a:t>Three Levels of Analysis in </a:t>
            </a:r>
            <a:br>
              <a:rPr lang="en-US" sz="4400" dirty="0">
                <a:ea typeface="+mj-ea"/>
                <a:cs typeface="Arial Narrow"/>
              </a:rPr>
            </a:br>
            <a:r>
              <a:rPr lang="en-US" sz="4400" dirty="0">
                <a:ea typeface="+mj-ea"/>
                <a:cs typeface="Arial Narrow"/>
              </a:rPr>
              <a:t>This Book’s OB Model </a:t>
            </a:r>
          </a:p>
        </p:txBody>
      </p:sp>
      <p:sp>
        <p:nvSpPr>
          <p:cNvPr id="8" name="Slide Number Placeholder 7"/>
          <p:cNvSpPr>
            <a:spLocks noGrp="1"/>
          </p:cNvSpPr>
          <p:nvPr>
            <p:ph type="sldNum" sz="quarter" idx="12"/>
          </p:nvPr>
        </p:nvSpPr>
        <p:spPr/>
        <p:txBody>
          <a:bodyPr/>
          <a:lstStyle/>
          <a:p>
            <a:pPr>
              <a:defRPr/>
            </a:pPr>
            <a:r>
              <a:rPr lang="en-US"/>
              <a:t>1-</a:t>
            </a:r>
            <a:fld id="{6A7C2052-F839-44E7-B8CC-C6B96F121EC9}" type="slidenum">
              <a:rPr lang="en-US"/>
              <a:pPr>
                <a:defRPr/>
              </a:pPr>
              <a:t>21</a:t>
            </a:fld>
            <a:endParaRPr lang="en-US"/>
          </a:p>
        </p:txBody>
      </p:sp>
      <p:pic>
        <p:nvPicPr>
          <p:cNvPr id="35842"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375410" y="2068542"/>
            <a:ext cx="2621280" cy="4140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3" name="TextBox 2"/>
          <p:cNvSpPr txBox="1"/>
          <p:nvPr/>
        </p:nvSpPr>
        <p:spPr>
          <a:xfrm flipH="1">
            <a:off x="743390" y="1876485"/>
            <a:ext cx="5324635" cy="4524315"/>
          </a:xfrm>
          <a:prstGeom prst="rect">
            <a:avLst/>
          </a:prstGeom>
          <a:noFill/>
        </p:spPr>
        <p:txBody>
          <a:bodyPr wrap="square" rtlCol="0">
            <a:spAutoFit/>
          </a:bodyPr>
          <a:lstStyle/>
          <a:p>
            <a:pPr marL="457200" indent="-457200">
              <a:buClr>
                <a:srgbClr val="C00000"/>
              </a:buClr>
              <a:buFont typeface="Wingdings" panose="05000000000000000000" pitchFamily="2" charset="2"/>
              <a:buChar char="Ø"/>
              <a:defRPr/>
            </a:pPr>
            <a:r>
              <a:rPr lang="en-US" b="1" dirty="0">
                <a:solidFill>
                  <a:schemeClr val="accent1"/>
                </a:solidFill>
                <a:cs typeface="Arial"/>
              </a:rPr>
              <a:t>Inputs</a:t>
            </a:r>
          </a:p>
          <a:p>
            <a:pPr marL="914400" lvl="1" indent="-457200">
              <a:buClr>
                <a:srgbClr val="C00000"/>
              </a:buClr>
              <a:buFont typeface="Wingdings" panose="05000000000000000000" pitchFamily="2" charset="2"/>
              <a:buChar char="Ø"/>
              <a:defRPr/>
            </a:pPr>
            <a:r>
              <a:rPr lang="en-US" dirty="0" err="1">
                <a:cs typeface="Arial"/>
              </a:rPr>
              <a:t>Variabel</a:t>
            </a:r>
            <a:r>
              <a:rPr lang="en-US" dirty="0">
                <a:cs typeface="Arial"/>
              </a:rPr>
              <a:t> </a:t>
            </a:r>
            <a:r>
              <a:rPr lang="en-US" dirty="0" err="1">
                <a:cs typeface="Arial"/>
              </a:rPr>
              <a:t>seperti</a:t>
            </a:r>
            <a:r>
              <a:rPr lang="en-US" dirty="0">
                <a:cs typeface="Arial"/>
              </a:rPr>
              <a:t> </a:t>
            </a:r>
            <a:r>
              <a:rPr lang="en-US" dirty="0" err="1">
                <a:cs typeface="Arial"/>
              </a:rPr>
              <a:t>kepribadian</a:t>
            </a:r>
            <a:r>
              <a:rPr lang="en-US" dirty="0">
                <a:cs typeface="Arial"/>
              </a:rPr>
              <a:t>, </a:t>
            </a:r>
            <a:r>
              <a:rPr lang="en-US" dirty="0" err="1">
                <a:cs typeface="Arial"/>
              </a:rPr>
              <a:t>struktur</a:t>
            </a:r>
            <a:r>
              <a:rPr lang="en-US" dirty="0">
                <a:cs typeface="Arial"/>
              </a:rPr>
              <a:t> </a:t>
            </a:r>
            <a:r>
              <a:rPr lang="en-US" dirty="0" err="1">
                <a:cs typeface="Arial"/>
              </a:rPr>
              <a:t>kelompok</a:t>
            </a:r>
            <a:r>
              <a:rPr lang="en-US" dirty="0">
                <a:cs typeface="Arial"/>
              </a:rPr>
              <a:t>, </a:t>
            </a:r>
            <a:r>
              <a:rPr lang="en-US" dirty="0" err="1">
                <a:cs typeface="Arial"/>
              </a:rPr>
              <a:t>dan</a:t>
            </a:r>
            <a:r>
              <a:rPr lang="en-US" dirty="0">
                <a:cs typeface="Arial"/>
              </a:rPr>
              <a:t> </a:t>
            </a:r>
            <a:r>
              <a:rPr lang="en-US" dirty="0" err="1">
                <a:cs typeface="Arial"/>
              </a:rPr>
              <a:t>budaya</a:t>
            </a:r>
            <a:r>
              <a:rPr lang="en-US" dirty="0">
                <a:cs typeface="Arial"/>
              </a:rPr>
              <a:t> </a:t>
            </a:r>
            <a:r>
              <a:rPr lang="en-US" dirty="0" err="1">
                <a:cs typeface="Arial"/>
              </a:rPr>
              <a:t>organisasi</a:t>
            </a:r>
            <a:r>
              <a:rPr lang="en-US" dirty="0">
                <a:cs typeface="Arial"/>
              </a:rPr>
              <a:t> yang </a:t>
            </a:r>
            <a:r>
              <a:rPr lang="en-US" dirty="0" err="1">
                <a:cs typeface="Arial"/>
              </a:rPr>
              <a:t>mengarah</a:t>
            </a:r>
            <a:r>
              <a:rPr lang="en-US" dirty="0">
                <a:cs typeface="Arial"/>
              </a:rPr>
              <a:t> </a:t>
            </a:r>
            <a:r>
              <a:rPr lang="en-US" dirty="0" err="1">
                <a:cs typeface="Arial"/>
              </a:rPr>
              <a:t>pada</a:t>
            </a:r>
            <a:r>
              <a:rPr lang="en-US" dirty="0">
                <a:cs typeface="Arial"/>
              </a:rPr>
              <a:t> proses.</a:t>
            </a:r>
          </a:p>
          <a:p>
            <a:pPr marL="914400" lvl="1" indent="-457200">
              <a:buClr>
                <a:srgbClr val="C00000"/>
              </a:buClr>
              <a:buFont typeface="Wingdings" panose="05000000000000000000" pitchFamily="2" charset="2"/>
              <a:buChar char="Ø"/>
              <a:defRPr/>
            </a:pPr>
            <a:r>
              <a:rPr lang="en-US" dirty="0" err="1">
                <a:cs typeface="Arial"/>
              </a:rPr>
              <a:t>Struktur</a:t>
            </a:r>
            <a:r>
              <a:rPr lang="en-US" dirty="0">
                <a:cs typeface="Arial"/>
              </a:rPr>
              <a:t> </a:t>
            </a:r>
            <a:r>
              <a:rPr lang="en-US" dirty="0" err="1">
                <a:cs typeface="Arial"/>
              </a:rPr>
              <a:t>kelompok</a:t>
            </a:r>
            <a:r>
              <a:rPr lang="en-US" dirty="0">
                <a:cs typeface="Arial"/>
              </a:rPr>
              <a:t>, </a:t>
            </a:r>
            <a:r>
              <a:rPr lang="en-US" dirty="0" err="1">
                <a:cs typeface="Arial"/>
              </a:rPr>
              <a:t>peran</a:t>
            </a:r>
            <a:r>
              <a:rPr lang="en-US" dirty="0">
                <a:cs typeface="Arial"/>
              </a:rPr>
              <a:t>, </a:t>
            </a:r>
            <a:r>
              <a:rPr lang="en-US" dirty="0" err="1">
                <a:cs typeface="Arial"/>
              </a:rPr>
              <a:t>dan</a:t>
            </a:r>
            <a:r>
              <a:rPr lang="en-US" dirty="0">
                <a:cs typeface="Arial"/>
              </a:rPr>
              <a:t> </a:t>
            </a:r>
            <a:r>
              <a:rPr lang="en-US" dirty="0" err="1">
                <a:cs typeface="Arial"/>
              </a:rPr>
              <a:t>tanggung</a:t>
            </a:r>
            <a:r>
              <a:rPr lang="en-US" dirty="0">
                <a:cs typeface="Arial"/>
              </a:rPr>
              <a:t> </a:t>
            </a:r>
            <a:r>
              <a:rPr lang="en-US" dirty="0" err="1">
                <a:cs typeface="Arial"/>
              </a:rPr>
              <a:t>jawab</a:t>
            </a:r>
            <a:r>
              <a:rPr lang="en-US" dirty="0">
                <a:cs typeface="Arial"/>
              </a:rPr>
              <a:t> </a:t>
            </a:r>
            <a:r>
              <a:rPr lang="en-US" dirty="0" err="1">
                <a:cs typeface="Arial"/>
              </a:rPr>
              <a:t>tim</a:t>
            </a:r>
            <a:r>
              <a:rPr lang="en-US" dirty="0">
                <a:cs typeface="Arial"/>
              </a:rPr>
              <a:t> </a:t>
            </a:r>
            <a:r>
              <a:rPr lang="en-US" dirty="0" err="1">
                <a:cs typeface="Arial"/>
              </a:rPr>
              <a:t>biasanya</a:t>
            </a:r>
            <a:r>
              <a:rPr lang="en-US" dirty="0">
                <a:cs typeface="Arial"/>
              </a:rPr>
              <a:t> </a:t>
            </a:r>
            <a:r>
              <a:rPr lang="en-US" dirty="0" err="1">
                <a:cs typeface="Arial"/>
              </a:rPr>
              <a:t>ditugaskan</a:t>
            </a:r>
            <a:r>
              <a:rPr lang="en-US" dirty="0">
                <a:cs typeface="Arial"/>
              </a:rPr>
              <a:t> </a:t>
            </a:r>
            <a:r>
              <a:rPr lang="en-US" dirty="0" err="1">
                <a:cs typeface="Arial"/>
              </a:rPr>
              <a:t>segera</a:t>
            </a:r>
            <a:r>
              <a:rPr lang="en-US" dirty="0">
                <a:cs typeface="Arial"/>
              </a:rPr>
              <a:t> </a:t>
            </a:r>
            <a:r>
              <a:rPr lang="en-US" dirty="0" err="1">
                <a:cs typeface="Arial"/>
              </a:rPr>
              <a:t>sebelum</a:t>
            </a:r>
            <a:r>
              <a:rPr lang="en-US" dirty="0">
                <a:cs typeface="Arial"/>
              </a:rPr>
              <a:t> </a:t>
            </a:r>
            <a:r>
              <a:rPr lang="en-US" dirty="0" err="1">
                <a:cs typeface="Arial"/>
              </a:rPr>
              <a:t>atau</a:t>
            </a:r>
            <a:r>
              <a:rPr lang="en-US" dirty="0">
                <a:cs typeface="Arial"/>
              </a:rPr>
              <a:t> </a:t>
            </a:r>
            <a:r>
              <a:rPr lang="en-US" dirty="0" err="1">
                <a:cs typeface="Arial"/>
              </a:rPr>
              <a:t>setelah</a:t>
            </a:r>
            <a:r>
              <a:rPr lang="en-US" dirty="0">
                <a:cs typeface="Arial"/>
              </a:rPr>
              <a:t> </a:t>
            </a:r>
            <a:r>
              <a:rPr lang="en-US" dirty="0" err="1">
                <a:cs typeface="Arial"/>
              </a:rPr>
              <a:t>suatu</a:t>
            </a:r>
            <a:r>
              <a:rPr lang="en-US" dirty="0">
                <a:cs typeface="Arial"/>
              </a:rPr>
              <a:t> </a:t>
            </a:r>
            <a:r>
              <a:rPr lang="en-US" dirty="0" err="1">
                <a:cs typeface="Arial"/>
              </a:rPr>
              <a:t>kelompok</a:t>
            </a:r>
            <a:r>
              <a:rPr lang="en-US" dirty="0">
                <a:cs typeface="Arial"/>
              </a:rPr>
              <a:t> </a:t>
            </a:r>
            <a:r>
              <a:rPr lang="en-US" dirty="0" err="1">
                <a:cs typeface="Arial"/>
              </a:rPr>
              <a:t>dibentuk</a:t>
            </a:r>
            <a:r>
              <a:rPr lang="en-US" dirty="0">
                <a:cs typeface="Arial"/>
              </a:rPr>
              <a:t>.</a:t>
            </a:r>
          </a:p>
          <a:p>
            <a:pPr marL="914400" lvl="1" indent="-457200">
              <a:buClr>
                <a:srgbClr val="C00000"/>
              </a:buClr>
              <a:buFont typeface="Wingdings" panose="05000000000000000000" pitchFamily="2" charset="2"/>
              <a:buChar char="Ø"/>
              <a:defRPr/>
            </a:pPr>
            <a:r>
              <a:rPr lang="en-US" dirty="0" err="1">
                <a:cs typeface="Arial"/>
              </a:rPr>
              <a:t>Struktur</a:t>
            </a:r>
            <a:r>
              <a:rPr lang="en-US" dirty="0">
                <a:cs typeface="Arial"/>
              </a:rPr>
              <a:t> </a:t>
            </a:r>
            <a:r>
              <a:rPr lang="en-US" dirty="0" err="1">
                <a:cs typeface="Arial"/>
              </a:rPr>
              <a:t>organisasi</a:t>
            </a:r>
            <a:r>
              <a:rPr lang="en-US" dirty="0">
                <a:cs typeface="Arial"/>
              </a:rPr>
              <a:t> </a:t>
            </a:r>
            <a:r>
              <a:rPr lang="en-US" dirty="0" err="1">
                <a:cs typeface="Arial"/>
              </a:rPr>
              <a:t>dan</a:t>
            </a:r>
            <a:r>
              <a:rPr lang="en-US" dirty="0">
                <a:cs typeface="Arial"/>
              </a:rPr>
              <a:t> </a:t>
            </a:r>
            <a:r>
              <a:rPr lang="en-US" dirty="0" err="1">
                <a:cs typeface="Arial"/>
              </a:rPr>
              <a:t>budaya</a:t>
            </a:r>
            <a:r>
              <a:rPr lang="en-US" dirty="0">
                <a:cs typeface="Arial"/>
              </a:rPr>
              <a:t> </a:t>
            </a:r>
            <a:r>
              <a:rPr lang="en-US" dirty="0" err="1">
                <a:cs typeface="Arial"/>
              </a:rPr>
              <a:t>berubah</a:t>
            </a:r>
            <a:r>
              <a:rPr lang="en-US" dirty="0">
                <a:cs typeface="Arial"/>
              </a:rPr>
              <a:t> </a:t>
            </a:r>
            <a:r>
              <a:rPr lang="en-US" dirty="0" err="1">
                <a:cs typeface="Arial"/>
              </a:rPr>
              <a:t>seiring</a:t>
            </a:r>
            <a:r>
              <a:rPr lang="en-US" dirty="0">
                <a:cs typeface="Arial"/>
              </a:rPr>
              <a:t> </a:t>
            </a:r>
            <a:r>
              <a:rPr lang="en-US" dirty="0" err="1">
                <a:cs typeface="Arial"/>
              </a:rPr>
              <a:t>waktu</a:t>
            </a:r>
            <a:r>
              <a:rPr lang="en-US" dirty="0">
                <a:cs typeface="Arial"/>
              </a:rPr>
              <a:t>.</a:t>
            </a:r>
          </a:p>
        </p:txBody>
      </p:sp>
      <p:sp>
        <p:nvSpPr>
          <p:cNvPr id="7" name="Rounded Rectangle 6"/>
          <p:cNvSpPr/>
          <p:nvPr/>
        </p:nvSpPr>
        <p:spPr>
          <a:xfrm>
            <a:off x="0" y="185874"/>
            <a:ext cx="889489" cy="622581"/>
          </a:xfrm>
          <a:prstGeom prst="roundRect">
            <a:avLst/>
          </a:prstGeom>
          <a:solidFill>
            <a:srgbClr val="6699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LO 7</a:t>
            </a:r>
          </a:p>
        </p:txBody>
      </p:sp>
    </p:spTree>
    <p:extLst>
      <p:ext uri="{BB962C8B-B14F-4D97-AF65-F5344CB8AC3E}">
        <p14:creationId xmlns:p14="http://schemas.microsoft.com/office/powerpoint/2010/main" val="297069555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09448" y="22588"/>
            <a:ext cx="7602537" cy="1584643"/>
          </a:xfrm>
        </p:spPr>
        <p:txBody>
          <a:bodyPr/>
          <a:lstStyle/>
          <a:p>
            <a:pPr eaLnBrk="1" fontAlgn="auto" hangingPunct="1">
              <a:spcAft>
                <a:spcPts val="0"/>
              </a:spcAft>
              <a:defRPr/>
            </a:pPr>
            <a:r>
              <a:rPr lang="en-US" sz="4400" dirty="0">
                <a:ea typeface="+mj-ea"/>
                <a:cs typeface="Arial Narrow"/>
              </a:rPr>
              <a:t>Three Levels of Analysis in </a:t>
            </a:r>
            <a:br>
              <a:rPr lang="en-US" sz="4400" dirty="0">
                <a:ea typeface="+mj-ea"/>
                <a:cs typeface="Arial Narrow"/>
              </a:rPr>
            </a:br>
            <a:r>
              <a:rPr lang="en-US" sz="4400" dirty="0">
                <a:ea typeface="+mj-ea"/>
                <a:cs typeface="Arial Narrow"/>
              </a:rPr>
              <a:t>This Book’s OB Model </a:t>
            </a:r>
          </a:p>
        </p:txBody>
      </p:sp>
      <p:sp>
        <p:nvSpPr>
          <p:cNvPr id="8" name="Slide Number Placeholder 7"/>
          <p:cNvSpPr>
            <a:spLocks noGrp="1"/>
          </p:cNvSpPr>
          <p:nvPr>
            <p:ph type="sldNum" sz="quarter" idx="12"/>
          </p:nvPr>
        </p:nvSpPr>
        <p:spPr/>
        <p:txBody>
          <a:bodyPr/>
          <a:lstStyle/>
          <a:p>
            <a:pPr>
              <a:defRPr/>
            </a:pPr>
            <a:r>
              <a:rPr lang="en-US"/>
              <a:t>1-</a:t>
            </a:r>
            <a:fld id="{6A7C2052-F839-44E7-B8CC-C6B96F121EC9}" type="slidenum">
              <a:rPr lang="en-US"/>
              <a:pPr>
                <a:defRPr/>
              </a:pPr>
              <a:t>22</a:t>
            </a:fld>
            <a:endParaRPr lang="en-US"/>
          </a:p>
        </p:txBody>
      </p:sp>
      <p:sp>
        <p:nvSpPr>
          <p:cNvPr id="3" name="TextBox 2"/>
          <p:cNvSpPr txBox="1"/>
          <p:nvPr/>
        </p:nvSpPr>
        <p:spPr>
          <a:xfrm flipH="1">
            <a:off x="703262" y="1607231"/>
            <a:ext cx="5201591" cy="4893647"/>
          </a:xfrm>
          <a:prstGeom prst="rect">
            <a:avLst/>
          </a:prstGeom>
          <a:noFill/>
        </p:spPr>
        <p:txBody>
          <a:bodyPr wrap="square" rtlCol="0">
            <a:spAutoFit/>
          </a:bodyPr>
          <a:lstStyle/>
          <a:p>
            <a:pPr marL="457200" indent="-457200">
              <a:buClr>
                <a:srgbClr val="C00000"/>
              </a:buClr>
              <a:buFont typeface="Wingdings" panose="05000000000000000000" pitchFamily="2" charset="2"/>
              <a:buChar char="Ø"/>
              <a:defRPr/>
            </a:pPr>
            <a:r>
              <a:rPr lang="en-US" sz="2600" b="1" dirty="0">
                <a:solidFill>
                  <a:schemeClr val="accent1"/>
                </a:solidFill>
                <a:cs typeface="Arial"/>
              </a:rPr>
              <a:t>Processes</a:t>
            </a:r>
          </a:p>
          <a:p>
            <a:pPr marL="914400" lvl="1" indent="-457200">
              <a:buClr>
                <a:srgbClr val="C00000"/>
              </a:buClr>
              <a:buFont typeface="Wingdings" panose="05000000000000000000" pitchFamily="2" charset="2"/>
              <a:buChar char="Ø"/>
              <a:defRPr/>
            </a:pPr>
            <a:r>
              <a:rPr lang="en-US" sz="2600" dirty="0" err="1">
                <a:cs typeface="Arial"/>
              </a:rPr>
              <a:t>Jika</a:t>
            </a:r>
            <a:r>
              <a:rPr lang="en-US" sz="2600" dirty="0">
                <a:cs typeface="Arial"/>
              </a:rPr>
              <a:t> input </a:t>
            </a:r>
            <a:r>
              <a:rPr lang="en-US" sz="2600" dirty="0" err="1">
                <a:cs typeface="Arial"/>
              </a:rPr>
              <a:t>seperti</a:t>
            </a:r>
            <a:r>
              <a:rPr lang="en-US" sz="2600" dirty="0">
                <a:cs typeface="Arial"/>
              </a:rPr>
              <a:t> kata </a:t>
            </a:r>
            <a:r>
              <a:rPr lang="en-US" sz="2600" dirty="0" err="1">
                <a:cs typeface="Arial"/>
              </a:rPr>
              <a:t>benda</a:t>
            </a:r>
            <a:r>
              <a:rPr lang="en-US" sz="2600" dirty="0">
                <a:cs typeface="Arial"/>
              </a:rPr>
              <a:t> </a:t>
            </a:r>
            <a:r>
              <a:rPr lang="en-US" sz="2600" dirty="0" err="1">
                <a:cs typeface="Arial"/>
              </a:rPr>
              <a:t>dalam</a:t>
            </a:r>
            <a:r>
              <a:rPr lang="en-US" sz="2600" dirty="0">
                <a:cs typeface="Arial"/>
              </a:rPr>
              <a:t> </a:t>
            </a:r>
            <a:r>
              <a:rPr lang="en-US" sz="2600" dirty="0" err="1">
                <a:cs typeface="Arial"/>
              </a:rPr>
              <a:t>perilaku</a:t>
            </a:r>
            <a:r>
              <a:rPr lang="en-US" sz="2600" dirty="0">
                <a:cs typeface="Arial"/>
              </a:rPr>
              <a:t> </a:t>
            </a:r>
            <a:r>
              <a:rPr lang="en-US" sz="2600" dirty="0" err="1">
                <a:cs typeface="Arial"/>
              </a:rPr>
              <a:t>organisasi</a:t>
            </a:r>
            <a:r>
              <a:rPr lang="en-US" sz="2600" dirty="0">
                <a:cs typeface="Arial"/>
              </a:rPr>
              <a:t>, proses </a:t>
            </a:r>
            <a:r>
              <a:rPr lang="en-US" sz="2600" dirty="0" err="1">
                <a:cs typeface="Arial"/>
              </a:rPr>
              <a:t>seperti</a:t>
            </a:r>
            <a:r>
              <a:rPr lang="en-US" sz="2600" dirty="0">
                <a:cs typeface="Arial"/>
              </a:rPr>
              <a:t> kata </a:t>
            </a:r>
            <a:r>
              <a:rPr lang="en-US" sz="2600" dirty="0" err="1">
                <a:cs typeface="Arial"/>
              </a:rPr>
              <a:t>kerja</a:t>
            </a:r>
            <a:r>
              <a:rPr lang="en-US" sz="2600" dirty="0">
                <a:cs typeface="Arial"/>
              </a:rPr>
              <a:t>.</a:t>
            </a:r>
          </a:p>
          <a:p>
            <a:pPr marL="914400" lvl="1" indent="-457200">
              <a:buClr>
                <a:srgbClr val="C00000"/>
              </a:buClr>
              <a:buFont typeface="Wingdings" panose="05000000000000000000" pitchFamily="2" charset="2"/>
              <a:buChar char="Ø"/>
              <a:defRPr/>
            </a:pPr>
            <a:r>
              <a:rPr lang="en-US" sz="2600" dirty="0" err="1">
                <a:cs typeface="Arial"/>
              </a:rPr>
              <a:t>Didefinisikan</a:t>
            </a:r>
            <a:r>
              <a:rPr lang="en-US" sz="2600" dirty="0">
                <a:cs typeface="Arial"/>
              </a:rPr>
              <a:t> </a:t>
            </a:r>
            <a:r>
              <a:rPr lang="en-US" sz="2600" dirty="0" err="1">
                <a:cs typeface="Arial"/>
              </a:rPr>
              <a:t>sebagai</a:t>
            </a:r>
            <a:r>
              <a:rPr lang="en-US" sz="2600" dirty="0">
                <a:cs typeface="Arial"/>
              </a:rPr>
              <a:t> </a:t>
            </a:r>
            <a:r>
              <a:rPr lang="en-US" sz="2600" dirty="0" err="1">
                <a:cs typeface="Arial"/>
              </a:rPr>
              <a:t>tindakan</a:t>
            </a:r>
            <a:r>
              <a:rPr lang="en-US" sz="2600" dirty="0">
                <a:cs typeface="Arial"/>
              </a:rPr>
              <a:t> yang </a:t>
            </a:r>
            <a:r>
              <a:rPr lang="en-US" sz="2600" dirty="0" err="1">
                <a:cs typeface="Arial"/>
              </a:rPr>
              <a:t>melibatkan</a:t>
            </a:r>
            <a:r>
              <a:rPr lang="en-US" sz="2600" dirty="0">
                <a:cs typeface="Arial"/>
              </a:rPr>
              <a:t> </a:t>
            </a:r>
            <a:r>
              <a:rPr lang="en-US" sz="2600" dirty="0" err="1">
                <a:cs typeface="Arial"/>
              </a:rPr>
              <a:t>individu</a:t>
            </a:r>
            <a:r>
              <a:rPr lang="en-US" sz="2600" dirty="0">
                <a:cs typeface="Arial"/>
              </a:rPr>
              <a:t>, </a:t>
            </a:r>
            <a:r>
              <a:rPr lang="en-US" sz="2600" dirty="0" err="1">
                <a:cs typeface="Arial"/>
              </a:rPr>
              <a:t>kelompok</a:t>
            </a:r>
            <a:r>
              <a:rPr lang="en-US" sz="2600" dirty="0">
                <a:cs typeface="Arial"/>
              </a:rPr>
              <a:t>, </a:t>
            </a:r>
            <a:r>
              <a:rPr lang="en-US" sz="2600" dirty="0" err="1">
                <a:cs typeface="Arial"/>
              </a:rPr>
              <a:t>dan</a:t>
            </a:r>
            <a:r>
              <a:rPr lang="en-US" sz="2600" dirty="0">
                <a:cs typeface="Arial"/>
              </a:rPr>
              <a:t> </a:t>
            </a:r>
            <a:r>
              <a:rPr lang="en-US" sz="2600" dirty="0" err="1">
                <a:cs typeface="Arial"/>
              </a:rPr>
              <a:t>organisasi</a:t>
            </a:r>
            <a:r>
              <a:rPr lang="en-US" sz="2600" dirty="0">
                <a:cs typeface="Arial"/>
              </a:rPr>
              <a:t> </a:t>
            </a:r>
            <a:r>
              <a:rPr lang="en-US" sz="2600" dirty="0" err="1">
                <a:cs typeface="Arial"/>
              </a:rPr>
              <a:t>sebagai</a:t>
            </a:r>
            <a:r>
              <a:rPr lang="en-US" sz="2600" dirty="0">
                <a:cs typeface="Arial"/>
              </a:rPr>
              <a:t> </a:t>
            </a:r>
            <a:r>
              <a:rPr lang="en-US" sz="2600" dirty="0" err="1">
                <a:cs typeface="Arial"/>
              </a:rPr>
              <a:t>hasil</a:t>
            </a:r>
            <a:r>
              <a:rPr lang="en-US" sz="2600" dirty="0">
                <a:cs typeface="Arial"/>
              </a:rPr>
              <a:t> </a:t>
            </a:r>
            <a:r>
              <a:rPr lang="en-US" sz="2600" dirty="0" err="1">
                <a:cs typeface="Arial"/>
              </a:rPr>
              <a:t>dari</a:t>
            </a:r>
            <a:r>
              <a:rPr lang="en-US" sz="2600" dirty="0">
                <a:cs typeface="Arial"/>
              </a:rPr>
              <a:t> input, </a:t>
            </a:r>
            <a:r>
              <a:rPr lang="en-US" sz="2600" dirty="0" err="1">
                <a:cs typeface="Arial"/>
              </a:rPr>
              <a:t>dan</a:t>
            </a:r>
            <a:r>
              <a:rPr lang="en-US" sz="2600" dirty="0">
                <a:cs typeface="Arial"/>
              </a:rPr>
              <a:t> yang </a:t>
            </a:r>
            <a:r>
              <a:rPr lang="en-US" sz="2600" dirty="0" err="1">
                <a:cs typeface="Arial"/>
              </a:rPr>
              <a:t>mengarah</a:t>
            </a:r>
            <a:r>
              <a:rPr lang="en-US" sz="2600" dirty="0">
                <a:cs typeface="Arial"/>
              </a:rPr>
              <a:t> </a:t>
            </a:r>
            <a:r>
              <a:rPr lang="en-US" sz="2600" dirty="0" err="1">
                <a:cs typeface="Arial"/>
              </a:rPr>
              <a:t>pada</a:t>
            </a:r>
            <a:r>
              <a:rPr lang="en-US" sz="2600" dirty="0">
                <a:cs typeface="Arial"/>
              </a:rPr>
              <a:t> </a:t>
            </a:r>
            <a:r>
              <a:rPr lang="en-US" sz="2600" dirty="0" err="1">
                <a:cs typeface="Arial"/>
              </a:rPr>
              <a:t>hasil</a:t>
            </a:r>
            <a:r>
              <a:rPr lang="en-US" sz="2600" dirty="0">
                <a:cs typeface="Arial"/>
              </a:rPr>
              <a:t> </a:t>
            </a:r>
            <a:r>
              <a:rPr lang="en-US" sz="2600" dirty="0" err="1">
                <a:cs typeface="Arial"/>
              </a:rPr>
              <a:t>tertentu</a:t>
            </a:r>
            <a:r>
              <a:rPr lang="en-US" sz="2600" dirty="0">
                <a:cs typeface="Arial"/>
              </a:rPr>
              <a:t>.</a:t>
            </a:r>
          </a:p>
        </p:txBody>
      </p:sp>
      <p:pic>
        <p:nvPicPr>
          <p:cNvPr id="3686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152827" y="1971128"/>
            <a:ext cx="2425852" cy="429768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7" name="Rounded Rectangle 6"/>
          <p:cNvSpPr/>
          <p:nvPr/>
        </p:nvSpPr>
        <p:spPr>
          <a:xfrm>
            <a:off x="0" y="185874"/>
            <a:ext cx="889489" cy="622581"/>
          </a:xfrm>
          <a:prstGeom prst="roundRect">
            <a:avLst/>
          </a:prstGeom>
          <a:solidFill>
            <a:srgbClr val="6699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LO 7</a:t>
            </a:r>
          </a:p>
        </p:txBody>
      </p:sp>
    </p:spTree>
    <p:extLst>
      <p:ext uri="{BB962C8B-B14F-4D97-AF65-F5344CB8AC3E}">
        <p14:creationId xmlns:p14="http://schemas.microsoft.com/office/powerpoint/2010/main" val="46229717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93120" y="28172"/>
            <a:ext cx="7602537" cy="1584643"/>
          </a:xfrm>
        </p:spPr>
        <p:txBody>
          <a:bodyPr/>
          <a:lstStyle/>
          <a:p>
            <a:pPr eaLnBrk="1" fontAlgn="auto" hangingPunct="1">
              <a:spcAft>
                <a:spcPts val="0"/>
              </a:spcAft>
              <a:defRPr/>
            </a:pPr>
            <a:r>
              <a:rPr lang="en-US" sz="4400" dirty="0">
                <a:ea typeface="+mj-ea"/>
                <a:cs typeface="Arial Narrow"/>
              </a:rPr>
              <a:t>Three Levels of Analysis in </a:t>
            </a:r>
            <a:br>
              <a:rPr lang="en-US" sz="4400" dirty="0">
                <a:ea typeface="+mj-ea"/>
                <a:cs typeface="Arial Narrow"/>
              </a:rPr>
            </a:br>
            <a:r>
              <a:rPr lang="en-US" sz="4400" dirty="0">
                <a:ea typeface="+mj-ea"/>
                <a:cs typeface="Arial Narrow"/>
              </a:rPr>
              <a:t>This Book’s OB Model </a:t>
            </a:r>
          </a:p>
        </p:txBody>
      </p:sp>
      <p:sp>
        <p:nvSpPr>
          <p:cNvPr id="8" name="Slide Number Placeholder 7"/>
          <p:cNvSpPr>
            <a:spLocks noGrp="1"/>
          </p:cNvSpPr>
          <p:nvPr>
            <p:ph type="sldNum" sz="quarter" idx="12"/>
          </p:nvPr>
        </p:nvSpPr>
        <p:spPr/>
        <p:txBody>
          <a:bodyPr/>
          <a:lstStyle/>
          <a:p>
            <a:pPr>
              <a:defRPr/>
            </a:pPr>
            <a:r>
              <a:rPr lang="en-US"/>
              <a:t>1-</a:t>
            </a:r>
            <a:fld id="{6A7C2052-F839-44E7-B8CC-C6B96F121EC9}" type="slidenum">
              <a:rPr lang="en-US"/>
              <a:pPr>
                <a:defRPr/>
              </a:pPr>
              <a:t>23</a:t>
            </a:fld>
            <a:endParaRPr lang="en-US"/>
          </a:p>
        </p:txBody>
      </p:sp>
      <p:sp>
        <p:nvSpPr>
          <p:cNvPr id="3" name="TextBox 2"/>
          <p:cNvSpPr txBox="1"/>
          <p:nvPr/>
        </p:nvSpPr>
        <p:spPr>
          <a:xfrm flipH="1">
            <a:off x="889489" y="2144117"/>
            <a:ext cx="4162651" cy="3539430"/>
          </a:xfrm>
          <a:prstGeom prst="rect">
            <a:avLst/>
          </a:prstGeom>
          <a:noFill/>
        </p:spPr>
        <p:txBody>
          <a:bodyPr wrap="square" rtlCol="0">
            <a:spAutoFit/>
          </a:bodyPr>
          <a:lstStyle/>
          <a:p>
            <a:pPr marL="457200" indent="-457200">
              <a:buClr>
                <a:srgbClr val="C00000"/>
              </a:buClr>
              <a:buFont typeface="Wingdings" panose="05000000000000000000" pitchFamily="2" charset="2"/>
              <a:buChar char="Ø"/>
              <a:defRPr/>
            </a:pPr>
            <a:r>
              <a:rPr lang="en-US" sz="2800" b="1" dirty="0">
                <a:solidFill>
                  <a:schemeClr val="accent1"/>
                </a:solidFill>
                <a:cs typeface="Arial"/>
              </a:rPr>
              <a:t>Outcomes</a:t>
            </a:r>
          </a:p>
          <a:p>
            <a:pPr marL="914400" lvl="1" indent="-457200">
              <a:buClr>
                <a:srgbClr val="C00000"/>
              </a:buClr>
              <a:buFont typeface="Wingdings" panose="05000000000000000000" pitchFamily="2" charset="2"/>
              <a:buChar char="Ø"/>
              <a:defRPr/>
            </a:pPr>
            <a:r>
              <a:rPr lang="en-US" sz="2800" dirty="0" err="1">
                <a:cs typeface="Arial"/>
              </a:rPr>
              <a:t>Variabel</a:t>
            </a:r>
            <a:r>
              <a:rPr lang="en-US" sz="2800" dirty="0">
                <a:cs typeface="Arial"/>
              </a:rPr>
              <a:t> </a:t>
            </a:r>
            <a:r>
              <a:rPr lang="en-US" sz="2800" dirty="0" err="1">
                <a:cs typeface="Arial"/>
              </a:rPr>
              <a:t>kunci</a:t>
            </a:r>
            <a:r>
              <a:rPr lang="en-US" sz="2800" dirty="0">
                <a:cs typeface="Arial"/>
              </a:rPr>
              <a:t> yang </a:t>
            </a:r>
            <a:r>
              <a:rPr lang="en-US" sz="2800" dirty="0" err="1">
                <a:cs typeface="Arial"/>
              </a:rPr>
              <a:t>ingin</a:t>
            </a:r>
            <a:r>
              <a:rPr lang="en-US" sz="2800" dirty="0">
                <a:cs typeface="Arial"/>
              </a:rPr>
              <a:t> </a:t>
            </a:r>
            <a:r>
              <a:rPr lang="en-US" sz="2800" dirty="0" err="1">
                <a:cs typeface="Arial"/>
              </a:rPr>
              <a:t>Anda</a:t>
            </a:r>
            <a:r>
              <a:rPr lang="en-US" sz="2800" dirty="0">
                <a:cs typeface="Arial"/>
              </a:rPr>
              <a:t> </a:t>
            </a:r>
            <a:r>
              <a:rPr lang="en-US" sz="2800" dirty="0" err="1">
                <a:cs typeface="Arial"/>
              </a:rPr>
              <a:t>jelaskan</a:t>
            </a:r>
            <a:r>
              <a:rPr lang="en-US" sz="2800" dirty="0">
                <a:cs typeface="Arial"/>
              </a:rPr>
              <a:t> </a:t>
            </a:r>
            <a:r>
              <a:rPr lang="en-US" sz="2800" dirty="0" err="1">
                <a:cs typeface="Arial"/>
              </a:rPr>
              <a:t>atau</a:t>
            </a:r>
            <a:r>
              <a:rPr lang="en-US" sz="2800" dirty="0">
                <a:cs typeface="Arial"/>
              </a:rPr>
              <a:t> </a:t>
            </a:r>
            <a:r>
              <a:rPr lang="en-US" sz="2800" dirty="0" err="1">
                <a:cs typeface="Arial"/>
              </a:rPr>
              <a:t>prediksi</a:t>
            </a:r>
            <a:r>
              <a:rPr lang="en-US" sz="2800" dirty="0">
                <a:cs typeface="Arial"/>
              </a:rPr>
              <a:t>, </a:t>
            </a:r>
            <a:r>
              <a:rPr lang="en-US" sz="2800" dirty="0" err="1">
                <a:cs typeface="Arial"/>
              </a:rPr>
              <a:t>dan</a:t>
            </a:r>
            <a:r>
              <a:rPr lang="en-US" sz="2800" dirty="0">
                <a:cs typeface="Arial"/>
              </a:rPr>
              <a:t> yang </a:t>
            </a:r>
            <a:r>
              <a:rPr lang="en-US" sz="2800" dirty="0" err="1">
                <a:cs typeface="Arial"/>
              </a:rPr>
              <a:t>dipengaruhi</a:t>
            </a:r>
            <a:r>
              <a:rPr lang="en-US" sz="2800" dirty="0">
                <a:cs typeface="Arial"/>
              </a:rPr>
              <a:t> </a:t>
            </a:r>
            <a:r>
              <a:rPr lang="en-US" sz="2800" dirty="0" err="1">
                <a:cs typeface="Arial"/>
              </a:rPr>
              <a:t>oleh</a:t>
            </a:r>
            <a:r>
              <a:rPr lang="en-US" sz="2800" dirty="0">
                <a:cs typeface="Arial"/>
              </a:rPr>
              <a:t> </a:t>
            </a:r>
            <a:r>
              <a:rPr lang="en-US" sz="2800" dirty="0" err="1">
                <a:cs typeface="Arial"/>
              </a:rPr>
              <a:t>beberapa</a:t>
            </a:r>
            <a:r>
              <a:rPr lang="en-US" sz="2800" dirty="0">
                <a:cs typeface="Arial"/>
              </a:rPr>
              <a:t> </a:t>
            </a:r>
            <a:r>
              <a:rPr lang="en-US" sz="2800" dirty="0" err="1">
                <a:cs typeface="Arial"/>
              </a:rPr>
              <a:t>variabel</a:t>
            </a:r>
            <a:r>
              <a:rPr lang="en-US" sz="2800" dirty="0">
                <a:cs typeface="Arial"/>
              </a:rPr>
              <a:t> lain.</a:t>
            </a:r>
          </a:p>
        </p:txBody>
      </p:sp>
      <p:sp>
        <p:nvSpPr>
          <p:cNvPr id="7" name="Rounded Rectangle 6"/>
          <p:cNvSpPr/>
          <p:nvPr/>
        </p:nvSpPr>
        <p:spPr>
          <a:xfrm>
            <a:off x="0" y="185874"/>
            <a:ext cx="889489" cy="622581"/>
          </a:xfrm>
          <a:prstGeom prst="roundRect">
            <a:avLst/>
          </a:prstGeom>
          <a:solidFill>
            <a:srgbClr val="6699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LO 7</a:t>
            </a:r>
          </a:p>
        </p:txBody>
      </p:sp>
      <p:pic>
        <p:nvPicPr>
          <p:cNvPr id="205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661990" y="1743444"/>
            <a:ext cx="2583940" cy="442226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6666153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89489" y="144010"/>
            <a:ext cx="8107680" cy="1143000"/>
          </a:xfrm>
        </p:spPr>
        <p:txBody>
          <a:bodyPr/>
          <a:lstStyle/>
          <a:p>
            <a:pPr eaLnBrk="1" fontAlgn="auto" hangingPunct="1">
              <a:spcAft>
                <a:spcPts val="0"/>
              </a:spcAft>
              <a:defRPr/>
            </a:pPr>
            <a:r>
              <a:rPr lang="en-US" sz="4800" dirty="0">
                <a:ea typeface="+mj-ea"/>
                <a:cs typeface="Arial Narrow"/>
              </a:rPr>
              <a:t>Outcome Variables</a:t>
            </a:r>
          </a:p>
        </p:txBody>
      </p:sp>
      <p:sp>
        <p:nvSpPr>
          <p:cNvPr id="3" name="Subtitle 2"/>
          <p:cNvSpPr>
            <a:spLocks noGrp="1"/>
          </p:cNvSpPr>
          <p:nvPr>
            <p:ph idx="1"/>
          </p:nvPr>
        </p:nvSpPr>
        <p:spPr>
          <a:xfrm>
            <a:off x="889489" y="1583690"/>
            <a:ext cx="8107680" cy="4502150"/>
          </a:xfrm>
        </p:spPr>
        <p:txBody>
          <a:bodyPr wrap="square" numCol="1" anchor="t" anchorCtr="0" compatLnSpc="1">
            <a:prstTxWarp prst="textNoShape">
              <a:avLst/>
            </a:prstTxWarp>
            <a:normAutofit/>
          </a:bodyPr>
          <a:lstStyle/>
          <a:p>
            <a:pPr eaLnBrk="1" hangingPunct="1"/>
            <a:r>
              <a:rPr lang="en-US" sz="2800" dirty="0">
                <a:ea typeface="ＭＳ Ｐゴシック" pitchFamily="34" charset="-128"/>
                <a:cs typeface="Arial" charset="0"/>
              </a:rPr>
              <a:t>Attitudes and stress </a:t>
            </a:r>
          </a:p>
          <a:p>
            <a:pPr lvl="1"/>
            <a:r>
              <a:rPr lang="en-US" sz="2800" dirty="0">
                <a:ea typeface="ＭＳ Ｐゴシック" pitchFamily="34" charset="-128"/>
                <a:cs typeface="Arial" charset="0"/>
              </a:rPr>
              <a:t>Employee </a:t>
            </a:r>
            <a:r>
              <a:rPr lang="en-US" sz="2800" b="1" dirty="0">
                <a:solidFill>
                  <a:schemeClr val="accent1"/>
                </a:solidFill>
                <a:ea typeface="ＭＳ Ｐゴシック" pitchFamily="34" charset="-128"/>
                <a:cs typeface="Arial" charset="0"/>
              </a:rPr>
              <a:t>attitudes</a:t>
            </a:r>
            <a:r>
              <a:rPr lang="en-US" sz="2800" dirty="0">
                <a:ea typeface="ＭＳ Ｐゴシック" pitchFamily="34" charset="-128"/>
                <a:cs typeface="Arial" charset="0"/>
              </a:rPr>
              <a:t>. </a:t>
            </a:r>
            <a:r>
              <a:rPr lang="en-US" sz="2800" dirty="0" err="1">
                <a:ea typeface="ＭＳ Ｐゴシック" pitchFamily="34" charset="-128"/>
                <a:cs typeface="Arial" charset="0"/>
              </a:rPr>
              <a:t>adalah</a:t>
            </a:r>
            <a:r>
              <a:rPr lang="en-US" sz="2800" dirty="0">
                <a:ea typeface="ＭＳ Ｐゴシック" pitchFamily="34" charset="-128"/>
                <a:cs typeface="Arial" charset="0"/>
              </a:rPr>
              <a:t> </a:t>
            </a:r>
            <a:r>
              <a:rPr lang="en-US" sz="2800" dirty="0" err="1">
                <a:ea typeface="ＭＳ Ｐゴシック" pitchFamily="34" charset="-128"/>
                <a:cs typeface="Arial" charset="0"/>
              </a:rPr>
              <a:t>evaluasi</a:t>
            </a:r>
            <a:r>
              <a:rPr lang="en-US" sz="2800" dirty="0">
                <a:ea typeface="ＭＳ Ｐゴシック" pitchFamily="34" charset="-128"/>
                <a:cs typeface="Arial" charset="0"/>
              </a:rPr>
              <a:t> yang </a:t>
            </a:r>
            <a:r>
              <a:rPr lang="en-US" sz="2800" dirty="0" err="1">
                <a:ea typeface="ＭＳ Ｐゴシック" pitchFamily="34" charset="-128"/>
                <a:cs typeface="Arial" charset="0"/>
              </a:rPr>
              <a:t>dibuat</a:t>
            </a:r>
            <a:r>
              <a:rPr lang="en-US" sz="2800" dirty="0">
                <a:ea typeface="ＭＳ Ｐゴシック" pitchFamily="34" charset="-128"/>
                <a:cs typeface="Arial" charset="0"/>
              </a:rPr>
              <a:t> </a:t>
            </a:r>
            <a:r>
              <a:rPr lang="en-US" sz="2800" dirty="0" err="1">
                <a:ea typeface="ＭＳ Ｐゴシック" pitchFamily="34" charset="-128"/>
                <a:cs typeface="Arial" charset="0"/>
              </a:rPr>
              <a:t>karyawan</a:t>
            </a:r>
            <a:r>
              <a:rPr lang="en-US" sz="2800" dirty="0">
                <a:ea typeface="ＭＳ Ｐゴシック" pitchFamily="34" charset="-128"/>
                <a:cs typeface="Arial" charset="0"/>
              </a:rPr>
              <a:t>, </a:t>
            </a:r>
            <a:r>
              <a:rPr lang="en-US" sz="2800" dirty="0" err="1">
                <a:ea typeface="ＭＳ Ｐゴシック" pitchFamily="34" charset="-128"/>
                <a:cs typeface="Arial" charset="0"/>
              </a:rPr>
              <a:t>mulai</a:t>
            </a:r>
            <a:r>
              <a:rPr lang="en-US" sz="2800" dirty="0">
                <a:ea typeface="ＭＳ Ｐゴシック" pitchFamily="34" charset="-128"/>
                <a:cs typeface="Arial" charset="0"/>
              </a:rPr>
              <a:t> </a:t>
            </a:r>
            <a:r>
              <a:rPr lang="en-US" sz="2800" dirty="0" err="1">
                <a:ea typeface="ＭＳ Ｐゴシック" pitchFamily="34" charset="-128"/>
                <a:cs typeface="Arial" charset="0"/>
              </a:rPr>
              <a:t>dari</a:t>
            </a:r>
            <a:r>
              <a:rPr lang="en-US" sz="2800" dirty="0">
                <a:ea typeface="ＭＳ Ｐゴシック" pitchFamily="34" charset="-128"/>
                <a:cs typeface="Arial" charset="0"/>
              </a:rPr>
              <a:t> </a:t>
            </a:r>
            <a:r>
              <a:rPr lang="en-US" sz="2800" dirty="0" err="1">
                <a:ea typeface="ＭＳ Ｐゴシック" pitchFamily="34" charset="-128"/>
                <a:cs typeface="Arial" charset="0"/>
              </a:rPr>
              <a:t>positif</a:t>
            </a:r>
            <a:r>
              <a:rPr lang="en-US" sz="2800" dirty="0">
                <a:ea typeface="ＭＳ Ｐゴシック" pitchFamily="34" charset="-128"/>
                <a:cs typeface="Arial" charset="0"/>
              </a:rPr>
              <a:t> </a:t>
            </a:r>
            <a:r>
              <a:rPr lang="en-US" sz="2800" dirty="0" err="1">
                <a:ea typeface="ＭＳ Ｐゴシック" pitchFamily="34" charset="-128"/>
                <a:cs typeface="Arial" charset="0"/>
              </a:rPr>
              <a:t>hingga</a:t>
            </a:r>
            <a:r>
              <a:rPr lang="en-US" sz="2800" dirty="0">
                <a:ea typeface="ＭＳ Ｐゴシック" pitchFamily="34" charset="-128"/>
                <a:cs typeface="Arial" charset="0"/>
              </a:rPr>
              <a:t> </a:t>
            </a:r>
            <a:r>
              <a:rPr lang="en-US" sz="2800" dirty="0" err="1">
                <a:ea typeface="ＭＳ Ｐゴシック" pitchFamily="34" charset="-128"/>
                <a:cs typeface="Arial" charset="0"/>
              </a:rPr>
              <a:t>negatif</a:t>
            </a:r>
            <a:r>
              <a:rPr lang="en-US" sz="2800" dirty="0">
                <a:ea typeface="ＭＳ Ｐゴシック" pitchFamily="34" charset="-128"/>
                <a:cs typeface="Arial" charset="0"/>
              </a:rPr>
              <a:t>, </a:t>
            </a:r>
            <a:r>
              <a:rPr lang="en-US" sz="2800" dirty="0" err="1">
                <a:ea typeface="ＭＳ Ｐゴシック" pitchFamily="34" charset="-128"/>
                <a:cs typeface="Arial" charset="0"/>
              </a:rPr>
              <a:t>tentang</a:t>
            </a:r>
            <a:r>
              <a:rPr lang="en-US" sz="2800" dirty="0">
                <a:ea typeface="ＭＳ Ｐゴシック" pitchFamily="34" charset="-128"/>
                <a:cs typeface="Arial" charset="0"/>
              </a:rPr>
              <a:t> </a:t>
            </a:r>
            <a:r>
              <a:rPr lang="en-US" sz="2800" dirty="0" err="1">
                <a:ea typeface="ＭＳ Ｐゴシック" pitchFamily="34" charset="-128"/>
                <a:cs typeface="Arial" charset="0"/>
              </a:rPr>
              <a:t>objek</a:t>
            </a:r>
            <a:r>
              <a:rPr lang="en-US" sz="2800" dirty="0">
                <a:ea typeface="ＭＳ Ｐゴシック" pitchFamily="34" charset="-128"/>
                <a:cs typeface="Arial" charset="0"/>
              </a:rPr>
              <a:t>, orang, </a:t>
            </a:r>
            <a:r>
              <a:rPr lang="en-US" sz="2800" dirty="0" err="1">
                <a:ea typeface="ＭＳ Ｐゴシック" pitchFamily="34" charset="-128"/>
                <a:cs typeface="Arial" charset="0"/>
              </a:rPr>
              <a:t>atau</a:t>
            </a:r>
            <a:r>
              <a:rPr lang="en-US" sz="2800" dirty="0">
                <a:ea typeface="ＭＳ Ｐゴシック" pitchFamily="34" charset="-128"/>
                <a:cs typeface="Arial" charset="0"/>
              </a:rPr>
              <a:t> </a:t>
            </a:r>
            <a:r>
              <a:rPr lang="en-US" sz="2800" dirty="0" err="1">
                <a:ea typeface="ＭＳ Ｐゴシック" pitchFamily="34" charset="-128"/>
                <a:cs typeface="Arial" charset="0"/>
              </a:rPr>
              <a:t>peristiwa</a:t>
            </a:r>
            <a:r>
              <a:rPr lang="en-US" sz="2800" dirty="0">
                <a:ea typeface="ＭＳ Ｐゴシック" pitchFamily="34" charset="-128"/>
                <a:cs typeface="Arial" charset="0"/>
              </a:rPr>
              <a:t> </a:t>
            </a:r>
          </a:p>
          <a:p>
            <a:pPr lvl="1"/>
            <a:r>
              <a:rPr lang="en-US" sz="2800" b="1" dirty="0">
                <a:solidFill>
                  <a:schemeClr val="accent1"/>
                </a:solidFill>
                <a:ea typeface="ＭＳ Ｐゴシック" pitchFamily="34" charset="-128"/>
                <a:cs typeface="Arial" charset="0"/>
              </a:rPr>
              <a:t>Stress</a:t>
            </a:r>
            <a:r>
              <a:rPr lang="en-US" sz="2800" dirty="0">
                <a:ea typeface="ＭＳ Ｐゴシック" pitchFamily="34" charset="-128"/>
                <a:cs typeface="Arial" charset="0"/>
              </a:rPr>
              <a:t> </a:t>
            </a:r>
            <a:r>
              <a:rPr lang="en-US" sz="2800" dirty="0" err="1">
                <a:ea typeface="ＭＳ Ｐゴシック" pitchFamily="34" charset="-128"/>
                <a:cs typeface="Arial" charset="0"/>
              </a:rPr>
              <a:t>adalah</a:t>
            </a:r>
            <a:r>
              <a:rPr lang="en-US" sz="2800" dirty="0">
                <a:ea typeface="ＭＳ Ｐゴシック" pitchFamily="34" charset="-128"/>
                <a:cs typeface="Arial" charset="0"/>
              </a:rPr>
              <a:t> proses </a:t>
            </a:r>
            <a:r>
              <a:rPr lang="en-US" sz="2800" dirty="0" err="1">
                <a:ea typeface="ＭＳ Ｐゴシック" pitchFamily="34" charset="-128"/>
                <a:cs typeface="Arial" charset="0"/>
              </a:rPr>
              <a:t>psikologis</a:t>
            </a:r>
            <a:r>
              <a:rPr lang="en-US" sz="2800" dirty="0">
                <a:ea typeface="ＭＳ Ｐゴシック" pitchFamily="34" charset="-128"/>
                <a:cs typeface="Arial" charset="0"/>
              </a:rPr>
              <a:t> yang </a:t>
            </a:r>
            <a:r>
              <a:rPr lang="en-US" sz="2800" dirty="0" err="1">
                <a:ea typeface="ＭＳ Ｐゴシック" pitchFamily="34" charset="-128"/>
                <a:cs typeface="Arial" charset="0"/>
              </a:rPr>
              <a:t>tidak</a:t>
            </a:r>
            <a:r>
              <a:rPr lang="en-US" sz="2800" dirty="0">
                <a:ea typeface="ＭＳ Ｐゴシック" pitchFamily="34" charset="-128"/>
                <a:cs typeface="Arial" charset="0"/>
              </a:rPr>
              <a:t> </a:t>
            </a:r>
            <a:r>
              <a:rPr lang="en-US" sz="2800" dirty="0" err="1">
                <a:ea typeface="ＭＳ Ｐゴシック" pitchFamily="34" charset="-128"/>
                <a:cs typeface="Arial" charset="0"/>
              </a:rPr>
              <a:t>menyenangkan</a:t>
            </a:r>
            <a:r>
              <a:rPr lang="en-US" sz="2800" dirty="0">
                <a:ea typeface="ＭＳ Ｐゴシック" pitchFamily="34" charset="-128"/>
                <a:cs typeface="Arial" charset="0"/>
              </a:rPr>
              <a:t> yang </a:t>
            </a:r>
            <a:r>
              <a:rPr lang="en-US" sz="2800" dirty="0" err="1">
                <a:ea typeface="ＭＳ Ｐゴシック" pitchFamily="34" charset="-128"/>
                <a:cs typeface="Arial" charset="0"/>
              </a:rPr>
              <a:t>terjadi</a:t>
            </a:r>
            <a:r>
              <a:rPr lang="en-US" sz="2800" dirty="0">
                <a:ea typeface="ＭＳ Ｐゴシック" pitchFamily="34" charset="-128"/>
                <a:cs typeface="Arial" charset="0"/>
              </a:rPr>
              <a:t> </a:t>
            </a:r>
            <a:r>
              <a:rPr lang="en-US" sz="2800" dirty="0" err="1">
                <a:ea typeface="ＭＳ Ｐゴシック" pitchFamily="34" charset="-128"/>
                <a:cs typeface="Arial" charset="0"/>
              </a:rPr>
              <a:t>sebagai</a:t>
            </a:r>
            <a:r>
              <a:rPr lang="en-US" sz="2800" dirty="0">
                <a:ea typeface="ＭＳ Ｐゴシック" pitchFamily="34" charset="-128"/>
                <a:cs typeface="Arial" charset="0"/>
              </a:rPr>
              <a:t> </a:t>
            </a:r>
            <a:r>
              <a:rPr lang="en-US" sz="2800" dirty="0" err="1">
                <a:ea typeface="ＭＳ Ｐゴシック" pitchFamily="34" charset="-128"/>
                <a:cs typeface="Arial" charset="0"/>
              </a:rPr>
              <a:t>respons</a:t>
            </a:r>
            <a:r>
              <a:rPr lang="en-US" sz="2800" dirty="0">
                <a:ea typeface="ＭＳ Ｐゴシック" pitchFamily="34" charset="-128"/>
                <a:cs typeface="Arial" charset="0"/>
              </a:rPr>
              <a:t> </a:t>
            </a:r>
            <a:r>
              <a:rPr lang="en-US" sz="2800" dirty="0" err="1">
                <a:ea typeface="ＭＳ Ｐゴシック" pitchFamily="34" charset="-128"/>
                <a:cs typeface="Arial" charset="0"/>
              </a:rPr>
              <a:t>terhadap</a:t>
            </a:r>
            <a:r>
              <a:rPr lang="en-US" sz="2800" dirty="0">
                <a:ea typeface="ＭＳ Ｐゴシック" pitchFamily="34" charset="-128"/>
                <a:cs typeface="Arial" charset="0"/>
              </a:rPr>
              <a:t> </a:t>
            </a:r>
            <a:r>
              <a:rPr lang="en-US" sz="2800" dirty="0" err="1">
                <a:ea typeface="ＭＳ Ｐゴシック" pitchFamily="34" charset="-128"/>
                <a:cs typeface="Arial" charset="0"/>
              </a:rPr>
              <a:t>tekanan</a:t>
            </a:r>
            <a:r>
              <a:rPr lang="en-US" sz="2800" dirty="0">
                <a:ea typeface="ＭＳ Ｐゴシック" pitchFamily="34" charset="-128"/>
                <a:cs typeface="Arial" charset="0"/>
              </a:rPr>
              <a:t> </a:t>
            </a:r>
            <a:r>
              <a:rPr lang="en-US" sz="2800" dirty="0" err="1">
                <a:ea typeface="ＭＳ Ｐゴシック" pitchFamily="34" charset="-128"/>
                <a:cs typeface="Arial" charset="0"/>
              </a:rPr>
              <a:t>lingkungan</a:t>
            </a:r>
            <a:r>
              <a:rPr lang="en-US" sz="2800" dirty="0">
                <a:ea typeface="ＭＳ Ｐゴシック" pitchFamily="34" charset="-128"/>
                <a:cs typeface="Arial" charset="0"/>
              </a:rPr>
              <a:t>.</a:t>
            </a:r>
          </a:p>
        </p:txBody>
      </p:sp>
      <p:sp>
        <p:nvSpPr>
          <p:cNvPr id="7" name="Slide Number Placeholder 6"/>
          <p:cNvSpPr>
            <a:spLocks noGrp="1"/>
          </p:cNvSpPr>
          <p:nvPr>
            <p:ph type="sldNum" sz="quarter" idx="12"/>
          </p:nvPr>
        </p:nvSpPr>
        <p:spPr/>
        <p:txBody>
          <a:bodyPr/>
          <a:lstStyle/>
          <a:p>
            <a:pPr>
              <a:defRPr/>
            </a:pPr>
            <a:r>
              <a:rPr lang="en-US" dirty="0"/>
              <a:t>1-</a:t>
            </a:r>
            <a:fld id="{D97C95AA-578A-4C5D-BB2B-2958D643CF2A}" type="slidenum">
              <a:rPr lang="en-US"/>
              <a:pPr>
                <a:defRPr/>
              </a:pPr>
              <a:t>24</a:t>
            </a:fld>
            <a:endParaRPr lang="en-US" dirty="0"/>
          </a:p>
        </p:txBody>
      </p:sp>
      <p:sp>
        <p:nvSpPr>
          <p:cNvPr id="6" name="Rounded Rectangle 5"/>
          <p:cNvSpPr/>
          <p:nvPr/>
        </p:nvSpPr>
        <p:spPr>
          <a:xfrm>
            <a:off x="0" y="185874"/>
            <a:ext cx="889489" cy="622581"/>
          </a:xfrm>
          <a:prstGeom prst="roundRect">
            <a:avLst/>
          </a:prstGeom>
          <a:solidFill>
            <a:srgbClr val="6699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LO 7</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89489" y="157391"/>
            <a:ext cx="8107680" cy="1143000"/>
          </a:xfrm>
        </p:spPr>
        <p:txBody>
          <a:bodyPr/>
          <a:lstStyle/>
          <a:p>
            <a:pPr eaLnBrk="1" fontAlgn="auto" hangingPunct="1">
              <a:spcAft>
                <a:spcPts val="0"/>
              </a:spcAft>
              <a:defRPr/>
            </a:pPr>
            <a:r>
              <a:rPr lang="en-US" sz="4800" dirty="0">
                <a:ea typeface="+mj-ea"/>
                <a:cs typeface="Arial Narrow"/>
              </a:rPr>
              <a:t>Outcome Variables</a:t>
            </a:r>
          </a:p>
        </p:txBody>
      </p:sp>
      <p:sp>
        <p:nvSpPr>
          <p:cNvPr id="3" name="Subtitle 2"/>
          <p:cNvSpPr>
            <a:spLocks noGrp="1"/>
          </p:cNvSpPr>
          <p:nvPr>
            <p:ph idx="1"/>
          </p:nvPr>
        </p:nvSpPr>
        <p:spPr>
          <a:xfrm>
            <a:off x="889489" y="1583690"/>
            <a:ext cx="8107680" cy="4502150"/>
          </a:xfrm>
        </p:spPr>
        <p:txBody>
          <a:bodyPr wrap="square" numCol="1" anchor="t" anchorCtr="0" compatLnSpc="1">
            <a:prstTxWarp prst="textNoShape">
              <a:avLst/>
            </a:prstTxWarp>
            <a:normAutofit/>
          </a:bodyPr>
          <a:lstStyle/>
          <a:p>
            <a:pPr eaLnBrk="1" hangingPunct="1"/>
            <a:r>
              <a:rPr lang="en-US" sz="2800" dirty="0">
                <a:ea typeface="ＭＳ Ｐゴシック" pitchFamily="34" charset="-128"/>
                <a:cs typeface="Arial" charset="0"/>
              </a:rPr>
              <a:t>Task performance . </a:t>
            </a:r>
            <a:endParaRPr lang="id-ID" sz="2800" dirty="0">
              <a:ea typeface="ＭＳ Ｐゴシック" pitchFamily="34" charset="-128"/>
              <a:cs typeface="Arial" charset="0"/>
            </a:endParaRPr>
          </a:p>
          <a:p>
            <a:pPr lvl="1">
              <a:buFont typeface="Wingdings" panose="05000000000000000000" pitchFamily="2" charset="2"/>
              <a:buChar char="§"/>
            </a:pPr>
            <a:r>
              <a:rPr lang="en-US" sz="2800" dirty="0" err="1">
                <a:ea typeface="ＭＳ Ｐゴシック" pitchFamily="34" charset="-128"/>
                <a:cs typeface="Arial" charset="0"/>
              </a:rPr>
              <a:t>Kombinasi</a:t>
            </a:r>
            <a:r>
              <a:rPr lang="en-US" sz="2800" dirty="0">
                <a:ea typeface="ＭＳ Ｐゴシック" pitchFamily="34" charset="-128"/>
                <a:cs typeface="Arial" charset="0"/>
              </a:rPr>
              <a:t> </a:t>
            </a:r>
            <a:r>
              <a:rPr lang="en-US" sz="2800" dirty="0" err="1">
                <a:ea typeface="ＭＳ Ｐゴシック" pitchFamily="34" charset="-128"/>
                <a:cs typeface="Arial" charset="0"/>
              </a:rPr>
              <a:t>efektivitas</a:t>
            </a:r>
            <a:r>
              <a:rPr lang="en-US" sz="2800" dirty="0">
                <a:ea typeface="ＭＳ Ｐゴシック" pitchFamily="34" charset="-128"/>
                <a:cs typeface="Arial" charset="0"/>
              </a:rPr>
              <a:t> </a:t>
            </a:r>
            <a:r>
              <a:rPr lang="en-US" sz="2800" dirty="0" err="1">
                <a:ea typeface="ＭＳ Ｐゴシック" pitchFamily="34" charset="-128"/>
                <a:cs typeface="Arial" charset="0"/>
              </a:rPr>
              <a:t>dan</a:t>
            </a:r>
            <a:r>
              <a:rPr lang="en-US" sz="2800" dirty="0">
                <a:ea typeface="ＭＳ Ｐゴシック" pitchFamily="34" charset="-128"/>
                <a:cs typeface="Arial" charset="0"/>
              </a:rPr>
              <a:t> </a:t>
            </a:r>
            <a:r>
              <a:rPr lang="en-US" sz="2800" dirty="0" err="1">
                <a:ea typeface="ＭＳ Ｐゴシック" pitchFamily="34" charset="-128"/>
                <a:cs typeface="Arial" charset="0"/>
              </a:rPr>
              <a:t>efisiensi</a:t>
            </a:r>
            <a:r>
              <a:rPr lang="en-US" sz="2800" dirty="0">
                <a:ea typeface="ＭＳ Ｐゴシック" pitchFamily="34" charset="-128"/>
                <a:cs typeface="Arial" charset="0"/>
              </a:rPr>
              <a:t> </a:t>
            </a:r>
            <a:r>
              <a:rPr lang="en-US" sz="2800" dirty="0" err="1">
                <a:ea typeface="ＭＳ Ｐゴシック" pitchFamily="34" charset="-128"/>
                <a:cs typeface="Arial" charset="0"/>
              </a:rPr>
              <a:t>dalam</a:t>
            </a:r>
            <a:r>
              <a:rPr lang="en-US" sz="2800" dirty="0">
                <a:ea typeface="ＭＳ Ｐゴシック" pitchFamily="34" charset="-128"/>
                <a:cs typeface="Arial" charset="0"/>
              </a:rPr>
              <a:t> </a:t>
            </a:r>
            <a:r>
              <a:rPr lang="en-US" sz="2800" dirty="0" err="1">
                <a:ea typeface="ＭＳ Ｐゴシック" pitchFamily="34" charset="-128"/>
                <a:cs typeface="Arial" charset="0"/>
              </a:rPr>
              <a:t>melakukan</a:t>
            </a:r>
            <a:r>
              <a:rPr lang="en-US" sz="2800" dirty="0">
                <a:ea typeface="ＭＳ Ｐゴシック" pitchFamily="34" charset="-128"/>
                <a:cs typeface="Arial" charset="0"/>
              </a:rPr>
              <a:t> </a:t>
            </a:r>
            <a:r>
              <a:rPr lang="en-US" sz="2800" dirty="0" err="1">
                <a:ea typeface="ＭＳ Ｐゴシック" pitchFamily="34" charset="-128"/>
                <a:cs typeface="Arial" charset="0"/>
              </a:rPr>
              <a:t>tugas-tugas</a:t>
            </a:r>
            <a:r>
              <a:rPr lang="en-US" sz="2800" dirty="0">
                <a:ea typeface="ＭＳ Ｐゴシック" pitchFamily="34" charset="-128"/>
                <a:cs typeface="Arial" charset="0"/>
              </a:rPr>
              <a:t> </a:t>
            </a:r>
            <a:r>
              <a:rPr lang="en-US" sz="2800" dirty="0" err="1">
                <a:ea typeface="ＭＳ Ｐゴシック" pitchFamily="34" charset="-128"/>
                <a:cs typeface="Arial" charset="0"/>
              </a:rPr>
              <a:t>inti</a:t>
            </a:r>
            <a:r>
              <a:rPr lang="en-US" sz="2800" dirty="0">
                <a:ea typeface="ＭＳ Ｐゴシック" pitchFamily="34" charset="-128"/>
                <a:cs typeface="Arial" charset="0"/>
              </a:rPr>
              <a:t> </a:t>
            </a:r>
            <a:r>
              <a:rPr lang="en-US" sz="2800" dirty="0" err="1">
                <a:ea typeface="ＭＳ Ｐゴシック" pitchFamily="34" charset="-128"/>
                <a:cs typeface="Arial" charset="0"/>
              </a:rPr>
              <a:t>Anda</a:t>
            </a:r>
            <a:r>
              <a:rPr lang="en-US" sz="2800" dirty="0">
                <a:ea typeface="ＭＳ Ｐゴシック" pitchFamily="34" charset="-128"/>
                <a:cs typeface="Arial" charset="0"/>
              </a:rPr>
              <a:t> </a:t>
            </a:r>
            <a:r>
              <a:rPr lang="en-US" sz="2800" dirty="0" err="1">
                <a:ea typeface="ＭＳ Ｐゴシック" pitchFamily="34" charset="-128"/>
                <a:cs typeface="Arial" charset="0"/>
              </a:rPr>
              <a:t>merupakan</a:t>
            </a:r>
            <a:r>
              <a:rPr lang="en-US" sz="2800" dirty="0">
                <a:ea typeface="ＭＳ Ｐゴシック" pitchFamily="34" charset="-128"/>
                <a:cs typeface="Arial" charset="0"/>
              </a:rPr>
              <a:t> </a:t>
            </a:r>
            <a:r>
              <a:rPr lang="en-US" sz="2800" dirty="0" err="1">
                <a:ea typeface="ＭＳ Ｐゴシック" pitchFamily="34" charset="-128"/>
                <a:cs typeface="Arial" charset="0"/>
              </a:rPr>
              <a:t>cerminan</a:t>
            </a:r>
            <a:r>
              <a:rPr lang="en-US" sz="2800" dirty="0">
                <a:ea typeface="ＭＳ Ｐゴシック" pitchFamily="34" charset="-128"/>
                <a:cs typeface="Arial" charset="0"/>
              </a:rPr>
              <a:t> </a:t>
            </a:r>
            <a:r>
              <a:rPr lang="en-US" sz="2800" dirty="0" err="1">
                <a:ea typeface="ＭＳ Ｐゴシック" pitchFamily="34" charset="-128"/>
                <a:cs typeface="Arial" charset="0"/>
              </a:rPr>
              <a:t>dari</a:t>
            </a:r>
            <a:r>
              <a:rPr lang="en-US" sz="2800" dirty="0">
                <a:ea typeface="ＭＳ Ｐゴシック" pitchFamily="34" charset="-128"/>
                <a:cs typeface="Arial" charset="0"/>
              </a:rPr>
              <a:t> </a:t>
            </a:r>
            <a:r>
              <a:rPr lang="en-US" sz="2800" dirty="0" err="1">
                <a:ea typeface="ＭＳ Ｐゴシック" pitchFamily="34" charset="-128"/>
                <a:cs typeface="Arial" charset="0"/>
              </a:rPr>
              <a:t>tingkat</a:t>
            </a:r>
            <a:r>
              <a:rPr lang="en-US" sz="2800" dirty="0">
                <a:ea typeface="ＭＳ Ｐゴシック" pitchFamily="34" charset="-128"/>
                <a:cs typeface="Arial" charset="0"/>
              </a:rPr>
              <a:t> </a:t>
            </a:r>
            <a:r>
              <a:rPr lang="en-US" sz="2800" dirty="0" err="1">
                <a:ea typeface="ＭＳ Ｐゴシック" pitchFamily="34" charset="-128"/>
                <a:cs typeface="Arial" charset="0"/>
              </a:rPr>
              <a:t>kinerja</a:t>
            </a:r>
            <a:r>
              <a:rPr lang="en-US" sz="2800" dirty="0">
                <a:ea typeface="ＭＳ Ｐゴシック" pitchFamily="34" charset="-128"/>
                <a:cs typeface="Arial" charset="0"/>
              </a:rPr>
              <a:t> </a:t>
            </a:r>
            <a:r>
              <a:rPr lang="en-US" sz="2800" dirty="0" err="1">
                <a:solidFill>
                  <a:srgbClr val="FF5050"/>
                </a:solidFill>
                <a:ea typeface="ＭＳ Ｐゴシック" pitchFamily="34" charset="-128"/>
                <a:cs typeface="Arial" charset="0"/>
              </a:rPr>
              <a:t>tugas</a:t>
            </a:r>
            <a:r>
              <a:rPr lang="en-US" sz="2800" dirty="0">
                <a:solidFill>
                  <a:srgbClr val="FF5050"/>
                </a:solidFill>
                <a:ea typeface="ＭＳ Ｐゴシック" pitchFamily="34" charset="-128"/>
                <a:cs typeface="Arial" charset="0"/>
              </a:rPr>
              <a:t> </a:t>
            </a:r>
            <a:r>
              <a:rPr lang="en-US" sz="2800" dirty="0" err="1">
                <a:solidFill>
                  <a:srgbClr val="FF5050"/>
                </a:solidFill>
                <a:ea typeface="ＭＳ Ｐゴシック" pitchFamily="34" charset="-128"/>
                <a:cs typeface="Arial" charset="0"/>
              </a:rPr>
              <a:t>Anda</a:t>
            </a:r>
            <a:endParaRPr lang="en-US" sz="2800" dirty="0">
              <a:solidFill>
                <a:srgbClr val="FF5050"/>
              </a:solidFill>
              <a:ea typeface="ＭＳ Ｐゴシック" pitchFamily="34" charset="-128"/>
              <a:cs typeface="Arial" charset="0"/>
            </a:endParaRPr>
          </a:p>
        </p:txBody>
      </p:sp>
      <p:sp>
        <p:nvSpPr>
          <p:cNvPr id="7" name="Slide Number Placeholder 6"/>
          <p:cNvSpPr>
            <a:spLocks noGrp="1"/>
          </p:cNvSpPr>
          <p:nvPr>
            <p:ph type="sldNum" sz="quarter" idx="12"/>
          </p:nvPr>
        </p:nvSpPr>
        <p:spPr/>
        <p:txBody>
          <a:bodyPr/>
          <a:lstStyle/>
          <a:p>
            <a:pPr>
              <a:defRPr/>
            </a:pPr>
            <a:r>
              <a:rPr lang="en-US" dirty="0"/>
              <a:t>1-</a:t>
            </a:r>
            <a:fld id="{D97C95AA-578A-4C5D-BB2B-2958D643CF2A}" type="slidenum">
              <a:rPr lang="en-US"/>
              <a:pPr>
                <a:defRPr/>
              </a:pPr>
              <a:t>25</a:t>
            </a:fld>
            <a:endParaRPr lang="en-US" dirty="0"/>
          </a:p>
        </p:txBody>
      </p:sp>
      <p:sp>
        <p:nvSpPr>
          <p:cNvPr id="6" name="Rounded Rectangle 5"/>
          <p:cNvSpPr/>
          <p:nvPr/>
        </p:nvSpPr>
        <p:spPr>
          <a:xfrm>
            <a:off x="0" y="185874"/>
            <a:ext cx="889489" cy="622581"/>
          </a:xfrm>
          <a:prstGeom prst="roundRect">
            <a:avLst/>
          </a:prstGeom>
          <a:solidFill>
            <a:srgbClr val="6699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LO 7</a:t>
            </a:r>
          </a:p>
        </p:txBody>
      </p:sp>
    </p:spTree>
    <p:extLst>
      <p:ext uri="{BB962C8B-B14F-4D97-AF65-F5344CB8AC3E}">
        <p14:creationId xmlns:p14="http://schemas.microsoft.com/office/powerpoint/2010/main" val="109885376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fontAlgn="auto" hangingPunct="1">
              <a:spcAft>
                <a:spcPts val="0"/>
              </a:spcAft>
              <a:defRPr/>
            </a:pPr>
            <a:r>
              <a:rPr lang="en-US" sz="4800" dirty="0">
                <a:ea typeface="+mj-ea"/>
                <a:cs typeface="Arial Narrow"/>
              </a:rPr>
              <a:t>Outcome Variables</a:t>
            </a:r>
          </a:p>
        </p:txBody>
      </p:sp>
      <p:sp>
        <p:nvSpPr>
          <p:cNvPr id="3" name="Subtitle 2"/>
          <p:cNvSpPr>
            <a:spLocks noGrp="1"/>
          </p:cNvSpPr>
          <p:nvPr>
            <p:ph idx="1"/>
          </p:nvPr>
        </p:nvSpPr>
        <p:spPr>
          <a:xfrm>
            <a:off x="935782" y="1615440"/>
            <a:ext cx="8001000" cy="4740910"/>
          </a:xfrm>
        </p:spPr>
        <p:txBody>
          <a:bodyPr wrap="square" numCol="1" anchor="t" anchorCtr="0" compatLnSpc="1">
            <a:prstTxWarp prst="textNoShape">
              <a:avLst/>
            </a:prstTxWarp>
            <a:normAutofit/>
          </a:bodyPr>
          <a:lstStyle/>
          <a:p>
            <a:r>
              <a:rPr lang="en-US" sz="2900" dirty="0">
                <a:ea typeface="ＭＳ Ｐゴシック" pitchFamily="34" charset="-128"/>
                <a:cs typeface="Arial" charset="0"/>
              </a:rPr>
              <a:t>Organizational citizenship behavior </a:t>
            </a:r>
          </a:p>
          <a:p>
            <a:pPr lvl="1"/>
            <a:r>
              <a:rPr lang="en-US" sz="2800" dirty="0" err="1">
                <a:ea typeface="ＭＳ Ｐゴシック" pitchFamily="34" charset="-128"/>
                <a:cs typeface="Arial" charset="0"/>
              </a:rPr>
              <a:t>Perilaku</a:t>
            </a:r>
            <a:r>
              <a:rPr lang="en-US" sz="2800" dirty="0">
                <a:ea typeface="ＭＳ Ｐゴシック" pitchFamily="34" charset="-128"/>
                <a:cs typeface="Arial" charset="0"/>
              </a:rPr>
              <a:t> </a:t>
            </a:r>
            <a:r>
              <a:rPr lang="en-US" sz="2800" dirty="0" err="1">
                <a:ea typeface="ＭＳ Ｐゴシック" pitchFamily="34" charset="-128"/>
                <a:cs typeface="Arial" charset="0"/>
              </a:rPr>
              <a:t>diskresioner</a:t>
            </a:r>
            <a:r>
              <a:rPr lang="en-US" sz="2800" dirty="0">
                <a:ea typeface="ＭＳ Ｐゴシック" pitchFamily="34" charset="-128"/>
                <a:cs typeface="Arial" charset="0"/>
              </a:rPr>
              <a:t> yang </a:t>
            </a:r>
            <a:r>
              <a:rPr lang="en-US" sz="2800" dirty="0" err="1">
                <a:ea typeface="ＭＳ Ｐゴシック" pitchFamily="34" charset="-128"/>
                <a:cs typeface="Arial" charset="0"/>
              </a:rPr>
              <a:t>bukan</a:t>
            </a:r>
            <a:r>
              <a:rPr lang="en-US" sz="2800" dirty="0">
                <a:ea typeface="ＭＳ Ｐゴシック" pitchFamily="34" charset="-128"/>
                <a:cs typeface="Arial" charset="0"/>
              </a:rPr>
              <a:t> </a:t>
            </a:r>
            <a:r>
              <a:rPr lang="en-US" sz="2800" dirty="0" err="1">
                <a:ea typeface="ＭＳ Ｐゴシック" pitchFamily="34" charset="-128"/>
                <a:cs typeface="Arial" charset="0"/>
              </a:rPr>
              <a:t>bagian</a:t>
            </a:r>
            <a:r>
              <a:rPr lang="en-US" sz="2800" dirty="0">
                <a:ea typeface="ＭＳ Ｐゴシック" pitchFamily="34" charset="-128"/>
                <a:cs typeface="Arial" charset="0"/>
              </a:rPr>
              <a:t> </a:t>
            </a:r>
            <a:r>
              <a:rPr lang="en-US" sz="2800" dirty="0" err="1">
                <a:ea typeface="ＭＳ Ｐゴシック" pitchFamily="34" charset="-128"/>
                <a:cs typeface="Arial" charset="0"/>
              </a:rPr>
              <a:t>dari</a:t>
            </a:r>
            <a:r>
              <a:rPr lang="en-US" sz="2800" dirty="0">
                <a:ea typeface="ＭＳ Ｐゴシック" pitchFamily="34" charset="-128"/>
                <a:cs typeface="Arial" charset="0"/>
              </a:rPr>
              <a:t> </a:t>
            </a:r>
            <a:r>
              <a:rPr lang="en-US" sz="2800" dirty="0" err="1">
                <a:ea typeface="ＭＳ Ｐゴシック" pitchFamily="34" charset="-128"/>
                <a:cs typeface="Arial" charset="0"/>
              </a:rPr>
              <a:t>persyaratan</a:t>
            </a:r>
            <a:r>
              <a:rPr lang="en-US" sz="2800" dirty="0">
                <a:ea typeface="ＭＳ Ｐゴシック" pitchFamily="34" charset="-128"/>
                <a:cs typeface="Arial" charset="0"/>
              </a:rPr>
              <a:t> </a:t>
            </a:r>
            <a:r>
              <a:rPr lang="en-US" sz="2800" dirty="0" err="1">
                <a:ea typeface="ＭＳ Ｐゴシック" pitchFamily="34" charset="-128"/>
                <a:cs typeface="Arial" charset="0"/>
              </a:rPr>
              <a:t>pekerjaan</a:t>
            </a:r>
            <a:r>
              <a:rPr lang="en-US" sz="2800" dirty="0">
                <a:ea typeface="ＭＳ Ｐゴシック" pitchFamily="34" charset="-128"/>
                <a:cs typeface="Arial" charset="0"/>
              </a:rPr>
              <a:t> formal </a:t>
            </a:r>
            <a:r>
              <a:rPr lang="en-US" sz="2800" dirty="0" err="1">
                <a:ea typeface="ＭＳ Ｐゴシック" pitchFamily="34" charset="-128"/>
                <a:cs typeface="Arial" charset="0"/>
              </a:rPr>
              <a:t>karyawan</a:t>
            </a:r>
            <a:r>
              <a:rPr lang="en-US" sz="2800" dirty="0">
                <a:ea typeface="ＭＳ Ｐゴシック" pitchFamily="34" charset="-128"/>
                <a:cs typeface="Arial" charset="0"/>
              </a:rPr>
              <a:t>, </a:t>
            </a:r>
            <a:r>
              <a:rPr lang="en-US" sz="2800" dirty="0" err="1">
                <a:ea typeface="ＭＳ Ｐゴシック" pitchFamily="34" charset="-128"/>
                <a:cs typeface="Arial" charset="0"/>
              </a:rPr>
              <a:t>dan</a:t>
            </a:r>
            <a:r>
              <a:rPr lang="en-US" sz="2800" dirty="0">
                <a:ea typeface="ＭＳ Ｐゴシック" pitchFamily="34" charset="-128"/>
                <a:cs typeface="Arial" charset="0"/>
              </a:rPr>
              <a:t> yang </a:t>
            </a:r>
            <a:r>
              <a:rPr lang="en-US" sz="2800" dirty="0" err="1">
                <a:ea typeface="ＭＳ Ｐゴシック" pitchFamily="34" charset="-128"/>
                <a:cs typeface="Arial" charset="0"/>
              </a:rPr>
              <a:t>berkontribusi</a:t>
            </a:r>
            <a:r>
              <a:rPr lang="en-US" sz="2800" dirty="0">
                <a:ea typeface="ＭＳ Ｐゴシック" pitchFamily="34" charset="-128"/>
                <a:cs typeface="Arial" charset="0"/>
              </a:rPr>
              <a:t> </a:t>
            </a:r>
            <a:r>
              <a:rPr lang="en-US" sz="2800" dirty="0" err="1">
                <a:ea typeface="ＭＳ Ｐゴシック" pitchFamily="34" charset="-128"/>
                <a:cs typeface="Arial" charset="0"/>
              </a:rPr>
              <a:t>pada</a:t>
            </a:r>
            <a:r>
              <a:rPr lang="en-US" sz="2800" dirty="0">
                <a:ea typeface="ＭＳ Ｐゴシック" pitchFamily="34" charset="-128"/>
                <a:cs typeface="Arial" charset="0"/>
              </a:rPr>
              <a:t> </a:t>
            </a:r>
            <a:r>
              <a:rPr lang="en-US" sz="2800" dirty="0" err="1">
                <a:ea typeface="ＭＳ Ｐゴシック" pitchFamily="34" charset="-128"/>
                <a:cs typeface="Arial" charset="0"/>
              </a:rPr>
              <a:t>lingkungan</a:t>
            </a:r>
            <a:r>
              <a:rPr lang="en-US" sz="2800" dirty="0">
                <a:ea typeface="ＭＳ Ｐゴシック" pitchFamily="34" charset="-128"/>
                <a:cs typeface="Arial" charset="0"/>
              </a:rPr>
              <a:t> </a:t>
            </a:r>
            <a:r>
              <a:rPr lang="en-US" sz="2800" dirty="0" err="1">
                <a:ea typeface="ＭＳ Ｐゴシック" pitchFamily="34" charset="-128"/>
                <a:cs typeface="Arial" charset="0"/>
              </a:rPr>
              <a:t>psikologis</a:t>
            </a:r>
            <a:r>
              <a:rPr lang="en-US" sz="2800" dirty="0">
                <a:ea typeface="ＭＳ Ｐゴシック" pitchFamily="34" charset="-128"/>
                <a:cs typeface="Arial" charset="0"/>
              </a:rPr>
              <a:t> </a:t>
            </a:r>
            <a:r>
              <a:rPr lang="en-US" sz="2800" dirty="0" err="1">
                <a:ea typeface="ＭＳ Ｐゴシック" pitchFamily="34" charset="-128"/>
                <a:cs typeface="Arial" charset="0"/>
              </a:rPr>
              <a:t>dan</a:t>
            </a:r>
            <a:r>
              <a:rPr lang="en-US" sz="2800" dirty="0">
                <a:ea typeface="ＭＳ Ｐゴシック" pitchFamily="34" charset="-128"/>
                <a:cs typeface="Arial" charset="0"/>
              </a:rPr>
              <a:t> </a:t>
            </a:r>
            <a:r>
              <a:rPr lang="en-US" sz="2800" dirty="0" err="1">
                <a:ea typeface="ＭＳ Ｐゴシック" pitchFamily="34" charset="-128"/>
                <a:cs typeface="Arial" charset="0"/>
              </a:rPr>
              <a:t>sosial</a:t>
            </a:r>
            <a:r>
              <a:rPr lang="en-US" sz="2800" dirty="0">
                <a:ea typeface="ＭＳ Ｐゴシック" pitchFamily="34" charset="-128"/>
                <a:cs typeface="Arial" charset="0"/>
              </a:rPr>
              <a:t> </a:t>
            </a:r>
            <a:r>
              <a:rPr lang="en-US" sz="2800" dirty="0" err="1">
                <a:ea typeface="ＭＳ Ｐゴシック" pitchFamily="34" charset="-128"/>
                <a:cs typeface="Arial" charset="0"/>
              </a:rPr>
              <a:t>tempat</a:t>
            </a:r>
            <a:r>
              <a:rPr lang="en-US" sz="2800" dirty="0">
                <a:ea typeface="ＭＳ Ｐゴシック" pitchFamily="34" charset="-128"/>
                <a:cs typeface="Arial" charset="0"/>
              </a:rPr>
              <a:t> </a:t>
            </a:r>
            <a:r>
              <a:rPr lang="en-US" sz="2800" dirty="0" err="1">
                <a:ea typeface="ＭＳ Ｐゴシック" pitchFamily="34" charset="-128"/>
                <a:cs typeface="Arial" charset="0"/>
              </a:rPr>
              <a:t>kerja</a:t>
            </a:r>
            <a:r>
              <a:rPr lang="en-US" sz="2800" dirty="0">
                <a:ea typeface="ＭＳ Ｐゴシック" pitchFamily="34" charset="-128"/>
                <a:cs typeface="Arial" charset="0"/>
              </a:rPr>
              <a:t>, </a:t>
            </a:r>
            <a:r>
              <a:rPr lang="en-US" sz="2800" dirty="0" err="1">
                <a:ea typeface="ＭＳ Ｐゴシック" pitchFamily="34" charset="-128"/>
                <a:cs typeface="Arial" charset="0"/>
              </a:rPr>
              <a:t>disebut</a:t>
            </a:r>
            <a:r>
              <a:rPr lang="en-US" sz="2800" dirty="0">
                <a:ea typeface="ＭＳ Ｐゴシック" pitchFamily="34" charset="-128"/>
                <a:cs typeface="Arial" charset="0"/>
              </a:rPr>
              <a:t> </a:t>
            </a:r>
            <a:r>
              <a:rPr lang="en-US" sz="2800" dirty="0" err="1">
                <a:ea typeface="ＭＳ Ｐゴシック" pitchFamily="34" charset="-128"/>
                <a:cs typeface="Arial" charset="0"/>
              </a:rPr>
              <a:t>perilaku</a:t>
            </a:r>
            <a:r>
              <a:rPr lang="en-US" sz="2800" dirty="0">
                <a:ea typeface="ＭＳ Ｐゴシック" pitchFamily="34" charset="-128"/>
                <a:cs typeface="Arial" charset="0"/>
              </a:rPr>
              <a:t> </a:t>
            </a:r>
            <a:r>
              <a:rPr lang="en-US" sz="2800" dirty="0" err="1">
                <a:ea typeface="ＭＳ Ｐゴシック" pitchFamily="34" charset="-128"/>
                <a:cs typeface="Arial" charset="0"/>
              </a:rPr>
              <a:t>warga</a:t>
            </a:r>
            <a:r>
              <a:rPr lang="en-US" sz="2800" dirty="0">
                <a:ea typeface="ＭＳ Ｐゴシック" pitchFamily="34" charset="-128"/>
                <a:cs typeface="Arial" charset="0"/>
              </a:rPr>
              <a:t> </a:t>
            </a:r>
            <a:r>
              <a:rPr lang="en-US" sz="2800" dirty="0" err="1">
                <a:ea typeface="ＭＳ Ｐゴシック" pitchFamily="34" charset="-128"/>
                <a:cs typeface="Arial" charset="0"/>
              </a:rPr>
              <a:t>organisasi</a:t>
            </a:r>
            <a:r>
              <a:rPr lang="id-ID" sz="2800" dirty="0">
                <a:ea typeface="ＭＳ Ｐゴシック" pitchFamily="34" charset="-128"/>
                <a:cs typeface="Arial" charset="0"/>
              </a:rPr>
              <a:t> (</a:t>
            </a:r>
            <a:r>
              <a:rPr lang="id-ID" sz="2200" b="1" dirty="0">
                <a:solidFill>
                  <a:srgbClr val="FF5050"/>
                </a:solidFill>
                <a:ea typeface="ＭＳ Ｐゴシック" pitchFamily="34" charset="-128"/>
                <a:cs typeface="Arial" charset="0"/>
              </a:rPr>
              <a:t>organizational citizenshis behavior</a:t>
            </a:r>
            <a:r>
              <a:rPr lang="id-ID" sz="2800" dirty="0">
                <a:ea typeface="ＭＳ Ｐゴシック" pitchFamily="34" charset="-128"/>
                <a:cs typeface="Arial" charset="0"/>
              </a:rPr>
              <a:t>)</a:t>
            </a:r>
            <a:endParaRPr lang="en-US" sz="2800" dirty="0">
              <a:ea typeface="ＭＳ Ｐゴシック" pitchFamily="34" charset="-128"/>
              <a:cs typeface="Arial" charset="0"/>
            </a:endParaRPr>
          </a:p>
        </p:txBody>
      </p:sp>
      <p:sp>
        <p:nvSpPr>
          <p:cNvPr id="7" name="Slide Number Placeholder 6"/>
          <p:cNvSpPr>
            <a:spLocks noGrp="1"/>
          </p:cNvSpPr>
          <p:nvPr>
            <p:ph type="sldNum" sz="quarter" idx="12"/>
          </p:nvPr>
        </p:nvSpPr>
        <p:spPr/>
        <p:txBody>
          <a:bodyPr/>
          <a:lstStyle/>
          <a:p>
            <a:pPr>
              <a:defRPr/>
            </a:pPr>
            <a:r>
              <a:rPr lang="en-US"/>
              <a:t>1-</a:t>
            </a:r>
            <a:fld id="{ECA6B721-4C3C-4462-9517-643F2475DF6E}" type="slidenum">
              <a:rPr lang="en-US"/>
              <a:pPr>
                <a:defRPr/>
              </a:pPr>
              <a:t>26</a:t>
            </a:fld>
            <a:endParaRPr lang="en-US"/>
          </a:p>
        </p:txBody>
      </p:sp>
      <p:sp>
        <p:nvSpPr>
          <p:cNvPr id="6" name="Rounded Rectangle 5"/>
          <p:cNvSpPr/>
          <p:nvPr/>
        </p:nvSpPr>
        <p:spPr>
          <a:xfrm>
            <a:off x="0" y="185874"/>
            <a:ext cx="889489" cy="622581"/>
          </a:xfrm>
          <a:prstGeom prst="roundRect">
            <a:avLst/>
          </a:prstGeom>
          <a:solidFill>
            <a:srgbClr val="6699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LO 7</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89489" y="166598"/>
            <a:ext cx="8107680" cy="1143000"/>
          </a:xfrm>
        </p:spPr>
        <p:txBody>
          <a:bodyPr/>
          <a:lstStyle/>
          <a:p>
            <a:pPr eaLnBrk="1" fontAlgn="auto" hangingPunct="1">
              <a:spcAft>
                <a:spcPts val="0"/>
              </a:spcAft>
              <a:defRPr/>
            </a:pPr>
            <a:r>
              <a:rPr lang="en-US" sz="4800" dirty="0">
                <a:ea typeface="+mj-ea"/>
                <a:cs typeface="Arial Narrow"/>
              </a:rPr>
              <a:t>Outcome Variables</a:t>
            </a:r>
          </a:p>
        </p:txBody>
      </p:sp>
      <p:sp>
        <p:nvSpPr>
          <p:cNvPr id="3" name="Subtitle 2"/>
          <p:cNvSpPr>
            <a:spLocks noGrp="1"/>
          </p:cNvSpPr>
          <p:nvPr>
            <p:ph idx="1"/>
          </p:nvPr>
        </p:nvSpPr>
        <p:spPr>
          <a:xfrm>
            <a:off x="889489" y="1598023"/>
            <a:ext cx="8001000" cy="4740910"/>
          </a:xfrm>
        </p:spPr>
        <p:txBody>
          <a:bodyPr wrap="square" numCol="1" anchor="t" anchorCtr="0" compatLnSpc="1">
            <a:prstTxWarp prst="textNoShape">
              <a:avLst/>
            </a:prstTxWarp>
            <a:normAutofit/>
          </a:bodyPr>
          <a:lstStyle/>
          <a:p>
            <a:r>
              <a:rPr lang="en-US" sz="2800" dirty="0">
                <a:ea typeface="ＭＳ Ｐゴシック" pitchFamily="34" charset="-128"/>
                <a:cs typeface="Arial" charset="0"/>
              </a:rPr>
              <a:t>Withdrawal behavior </a:t>
            </a:r>
          </a:p>
          <a:p>
            <a:pPr lvl="1"/>
            <a:r>
              <a:rPr lang="en-US" sz="2800" b="1" dirty="0">
                <a:solidFill>
                  <a:schemeClr val="accent1"/>
                </a:solidFill>
                <a:ea typeface="ＭＳ Ｐゴシック" pitchFamily="34" charset="-128"/>
                <a:cs typeface="Arial" charset="0"/>
              </a:rPr>
              <a:t>Withdrawal behavior </a:t>
            </a:r>
            <a:r>
              <a:rPr lang="en-US" sz="2800" dirty="0" err="1">
                <a:ea typeface="ＭＳ Ｐゴシック" pitchFamily="34" charset="-128"/>
                <a:cs typeface="Arial" charset="0"/>
              </a:rPr>
              <a:t>adalah</a:t>
            </a:r>
            <a:r>
              <a:rPr lang="en-US" sz="2800" dirty="0">
                <a:ea typeface="ＭＳ Ｐゴシック" pitchFamily="34" charset="-128"/>
                <a:cs typeface="Arial" charset="0"/>
              </a:rPr>
              <a:t> </a:t>
            </a:r>
            <a:r>
              <a:rPr lang="en-US" sz="2800" dirty="0" err="1">
                <a:ea typeface="ＭＳ Ｐゴシック" pitchFamily="34" charset="-128"/>
                <a:cs typeface="Arial" charset="0"/>
              </a:rPr>
              <a:t>serangkaian</a:t>
            </a:r>
            <a:r>
              <a:rPr lang="en-US" sz="2800" dirty="0">
                <a:ea typeface="ＭＳ Ｐゴシック" pitchFamily="34" charset="-128"/>
                <a:cs typeface="Arial" charset="0"/>
              </a:rPr>
              <a:t> </a:t>
            </a:r>
            <a:r>
              <a:rPr lang="en-US" sz="2800" dirty="0" err="1">
                <a:ea typeface="ＭＳ Ｐゴシック" pitchFamily="34" charset="-128"/>
                <a:cs typeface="Arial" charset="0"/>
              </a:rPr>
              <a:t>tindakan</a:t>
            </a:r>
            <a:r>
              <a:rPr lang="en-US" sz="2800" dirty="0">
                <a:ea typeface="ＭＳ Ｐゴシック" pitchFamily="34" charset="-128"/>
                <a:cs typeface="Arial" charset="0"/>
              </a:rPr>
              <a:t> yang </a:t>
            </a:r>
            <a:r>
              <a:rPr lang="en-US" sz="2800" dirty="0" err="1">
                <a:ea typeface="ＭＳ Ｐゴシック" pitchFamily="34" charset="-128"/>
                <a:cs typeface="Arial" charset="0"/>
              </a:rPr>
              <a:t>dilakukan</a:t>
            </a:r>
            <a:r>
              <a:rPr lang="en-US" sz="2800" dirty="0">
                <a:ea typeface="ＭＳ Ｐゴシック" pitchFamily="34" charset="-128"/>
                <a:cs typeface="Arial" charset="0"/>
              </a:rPr>
              <a:t> </a:t>
            </a:r>
            <a:r>
              <a:rPr lang="en-US" sz="2800" dirty="0" err="1">
                <a:ea typeface="ＭＳ Ｐゴシック" pitchFamily="34" charset="-128"/>
                <a:cs typeface="Arial" charset="0"/>
              </a:rPr>
              <a:t>karyawan</a:t>
            </a:r>
            <a:r>
              <a:rPr lang="en-US" sz="2800" dirty="0">
                <a:ea typeface="ＭＳ Ｐゴシック" pitchFamily="34" charset="-128"/>
                <a:cs typeface="Arial" charset="0"/>
              </a:rPr>
              <a:t> </a:t>
            </a:r>
            <a:r>
              <a:rPr lang="en-US" sz="2800" dirty="0" err="1">
                <a:ea typeface="ＭＳ Ｐゴシック" pitchFamily="34" charset="-128"/>
                <a:cs typeface="Arial" charset="0"/>
              </a:rPr>
              <a:t>untuk</a:t>
            </a:r>
            <a:r>
              <a:rPr lang="en-US" sz="2800" dirty="0">
                <a:ea typeface="ＭＳ Ｐゴシック" pitchFamily="34" charset="-128"/>
                <a:cs typeface="Arial" charset="0"/>
              </a:rPr>
              <a:t> </a:t>
            </a:r>
            <a:r>
              <a:rPr lang="en-US" sz="2800" dirty="0" err="1">
                <a:ea typeface="ＭＳ Ｐゴシック" pitchFamily="34" charset="-128"/>
                <a:cs typeface="Arial" charset="0"/>
              </a:rPr>
              <a:t>memisahkan</a:t>
            </a:r>
            <a:r>
              <a:rPr lang="en-US" sz="2800" dirty="0">
                <a:ea typeface="ＭＳ Ｐゴシック" pitchFamily="34" charset="-128"/>
                <a:cs typeface="Arial" charset="0"/>
              </a:rPr>
              <a:t> </a:t>
            </a:r>
            <a:r>
              <a:rPr lang="en-US" sz="2800" dirty="0" err="1">
                <a:ea typeface="ＭＳ Ｐゴシック" pitchFamily="34" charset="-128"/>
                <a:cs typeface="Arial" charset="0"/>
              </a:rPr>
              <a:t>diri</a:t>
            </a:r>
            <a:r>
              <a:rPr lang="en-US" sz="2800" dirty="0">
                <a:ea typeface="ＭＳ Ｐゴシック" pitchFamily="34" charset="-128"/>
                <a:cs typeface="Arial" charset="0"/>
              </a:rPr>
              <a:t> </a:t>
            </a:r>
            <a:r>
              <a:rPr lang="en-US" sz="2800" dirty="0" err="1">
                <a:ea typeface="ＭＳ Ｐゴシック" pitchFamily="34" charset="-128"/>
                <a:cs typeface="Arial" charset="0"/>
              </a:rPr>
              <a:t>dari</a:t>
            </a:r>
            <a:r>
              <a:rPr lang="en-US" sz="2800" dirty="0">
                <a:ea typeface="ＭＳ Ｐゴシック" pitchFamily="34" charset="-128"/>
                <a:cs typeface="Arial" charset="0"/>
              </a:rPr>
              <a:t> </a:t>
            </a:r>
            <a:r>
              <a:rPr lang="en-US" sz="2800" dirty="0" err="1">
                <a:ea typeface="ＭＳ Ｐゴシック" pitchFamily="34" charset="-128"/>
                <a:cs typeface="Arial" charset="0"/>
              </a:rPr>
              <a:t>organisasi</a:t>
            </a:r>
            <a:r>
              <a:rPr lang="en-US" sz="2800" dirty="0">
                <a:ea typeface="ＭＳ Ｐゴシック" pitchFamily="34" charset="-128"/>
                <a:cs typeface="Arial" charset="0"/>
              </a:rPr>
              <a:t>.</a:t>
            </a:r>
          </a:p>
        </p:txBody>
      </p:sp>
      <p:sp>
        <p:nvSpPr>
          <p:cNvPr id="7" name="Slide Number Placeholder 6"/>
          <p:cNvSpPr>
            <a:spLocks noGrp="1"/>
          </p:cNvSpPr>
          <p:nvPr>
            <p:ph type="sldNum" sz="quarter" idx="12"/>
          </p:nvPr>
        </p:nvSpPr>
        <p:spPr/>
        <p:txBody>
          <a:bodyPr/>
          <a:lstStyle/>
          <a:p>
            <a:pPr>
              <a:defRPr/>
            </a:pPr>
            <a:r>
              <a:rPr lang="en-US"/>
              <a:t>1-</a:t>
            </a:r>
            <a:fld id="{ECA6B721-4C3C-4462-9517-643F2475DF6E}" type="slidenum">
              <a:rPr lang="en-US"/>
              <a:pPr>
                <a:defRPr/>
              </a:pPr>
              <a:t>27</a:t>
            </a:fld>
            <a:endParaRPr lang="en-US"/>
          </a:p>
        </p:txBody>
      </p:sp>
      <p:sp>
        <p:nvSpPr>
          <p:cNvPr id="6" name="Rounded Rectangle 5"/>
          <p:cNvSpPr/>
          <p:nvPr/>
        </p:nvSpPr>
        <p:spPr>
          <a:xfrm>
            <a:off x="0" y="185874"/>
            <a:ext cx="889489" cy="622581"/>
          </a:xfrm>
          <a:prstGeom prst="roundRect">
            <a:avLst/>
          </a:prstGeom>
          <a:solidFill>
            <a:srgbClr val="6699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LO 7</a:t>
            </a:r>
          </a:p>
        </p:txBody>
      </p:sp>
    </p:spTree>
    <p:extLst>
      <p:ext uri="{BB962C8B-B14F-4D97-AF65-F5344CB8AC3E}">
        <p14:creationId xmlns:p14="http://schemas.microsoft.com/office/powerpoint/2010/main" val="38227344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fontAlgn="auto" hangingPunct="1">
              <a:spcAft>
                <a:spcPts val="0"/>
              </a:spcAft>
              <a:defRPr/>
            </a:pPr>
            <a:r>
              <a:rPr lang="en-US" sz="4800" dirty="0">
                <a:ea typeface="+mj-ea"/>
                <a:cs typeface="Arial Narrow"/>
              </a:rPr>
              <a:t>Outcome Variables</a:t>
            </a:r>
          </a:p>
        </p:txBody>
      </p:sp>
      <p:sp>
        <p:nvSpPr>
          <p:cNvPr id="3" name="Subtitle 2"/>
          <p:cNvSpPr>
            <a:spLocks noGrp="1"/>
          </p:cNvSpPr>
          <p:nvPr>
            <p:ph idx="1"/>
          </p:nvPr>
        </p:nvSpPr>
        <p:spPr>
          <a:xfrm>
            <a:off x="935782" y="1518328"/>
            <a:ext cx="8001000" cy="4502150"/>
          </a:xfrm>
        </p:spPr>
        <p:txBody>
          <a:bodyPr wrap="square" numCol="1" anchor="t" anchorCtr="0" compatLnSpc="1">
            <a:prstTxWarp prst="textNoShape">
              <a:avLst/>
            </a:prstTxWarp>
            <a:normAutofit/>
          </a:bodyPr>
          <a:lstStyle/>
          <a:p>
            <a:pPr eaLnBrk="1" hangingPunct="1"/>
            <a:r>
              <a:rPr lang="en-US" sz="2800" dirty="0">
                <a:ea typeface="ＭＳ Ｐゴシック" pitchFamily="34" charset="-128"/>
                <a:cs typeface="Arial" charset="0"/>
              </a:rPr>
              <a:t>Group cohesion </a:t>
            </a:r>
          </a:p>
          <a:p>
            <a:pPr lvl="1"/>
            <a:r>
              <a:rPr lang="en-US" sz="2800" b="1" dirty="0">
                <a:solidFill>
                  <a:schemeClr val="accent1"/>
                </a:solidFill>
                <a:ea typeface="ＭＳ Ｐゴシック" pitchFamily="34" charset="-128"/>
                <a:cs typeface="Arial" charset="0"/>
              </a:rPr>
              <a:t>Group cohesion</a:t>
            </a:r>
            <a:r>
              <a:rPr lang="id-ID" sz="2800" b="1" dirty="0">
                <a:solidFill>
                  <a:schemeClr val="accent1"/>
                </a:solidFill>
                <a:ea typeface="ＭＳ Ｐゴシック" pitchFamily="34" charset="-128"/>
                <a:cs typeface="Arial" charset="0"/>
              </a:rPr>
              <a:t> </a:t>
            </a:r>
            <a:r>
              <a:rPr lang="en-US" sz="2800" dirty="0">
                <a:ea typeface="ＭＳ Ｐゴシック" pitchFamily="34" charset="-128"/>
                <a:cs typeface="Arial" charset="0"/>
              </a:rPr>
              <a:t>. </a:t>
            </a:r>
            <a:r>
              <a:rPr lang="en-US" sz="2800" dirty="0" err="1">
                <a:ea typeface="ＭＳ Ｐゴシック" pitchFamily="34" charset="-128"/>
                <a:cs typeface="Arial" charset="0"/>
              </a:rPr>
              <a:t>adalah</a:t>
            </a:r>
            <a:r>
              <a:rPr lang="en-US" sz="2800" dirty="0">
                <a:ea typeface="ＭＳ Ｐゴシック" pitchFamily="34" charset="-128"/>
                <a:cs typeface="Arial" charset="0"/>
              </a:rPr>
              <a:t> </a:t>
            </a:r>
            <a:r>
              <a:rPr lang="en-US" sz="2800" dirty="0" err="1">
                <a:ea typeface="ＭＳ Ｐゴシック" pitchFamily="34" charset="-128"/>
                <a:cs typeface="Arial" charset="0"/>
              </a:rPr>
              <a:t>sejauh</a:t>
            </a:r>
            <a:r>
              <a:rPr lang="en-US" sz="2800" dirty="0">
                <a:ea typeface="ＭＳ Ｐゴシック" pitchFamily="34" charset="-128"/>
                <a:cs typeface="Arial" charset="0"/>
              </a:rPr>
              <a:t> </a:t>
            </a:r>
            <a:r>
              <a:rPr lang="en-US" sz="2800" dirty="0" err="1">
                <a:ea typeface="ＭＳ Ｐゴシック" pitchFamily="34" charset="-128"/>
                <a:cs typeface="Arial" charset="0"/>
              </a:rPr>
              <a:t>mana</a:t>
            </a:r>
            <a:r>
              <a:rPr lang="en-US" sz="2800" dirty="0">
                <a:ea typeface="ＭＳ Ｐゴシック" pitchFamily="34" charset="-128"/>
                <a:cs typeface="Arial" charset="0"/>
              </a:rPr>
              <a:t> </a:t>
            </a:r>
            <a:r>
              <a:rPr lang="en-US" sz="2800" dirty="0" err="1">
                <a:ea typeface="ＭＳ Ｐゴシック" pitchFamily="34" charset="-128"/>
                <a:cs typeface="Arial" charset="0"/>
              </a:rPr>
              <a:t>anggota</a:t>
            </a:r>
            <a:r>
              <a:rPr lang="en-US" sz="2800" dirty="0">
                <a:ea typeface="ＭＳ Ｐゴシック" pitchFamily="34" charset="-128"/>
                <a:cs typeface="Arial" charset="0"/>
              </a:rPr>
              <a:t> </a:t>
            </a:r>
            <a:r>
              <a:rPr lang="en-US" sz="2800" dirty="0" err="1">
                <a:ea typeface="ＭＳ Ｐゴシック" pitchFamily="34" charset="-128"/>
                <a:cs typeface="Arial" charset="0"/>
              </a:rPr>
              <a:t>suatu</a:t>
            </a:r>
            <a:r>
              <a:rPr lang="en-US" sz="2800" dirty="0">
                <a:ea typeface="ＭＳ Ｐゴシック" pitchFamily="34" charset="-128"/>
                <a:cs typeface="Arial" charset="0"/>
              </a:rPr>
              <a:t> </a:t>
            </a:r>
            <a:r>
              <a:rPr lang="en-US" sz="2800" dirty="0" err="1">
                <a:ea typeface="ＭＳ Ｐゴシック" pitchFamily="34" charset="-128"/>
                <a:cs typeface="Arial" charset="0"/>
              </a:rPr>
              <a:t>kelompok</a:t>
            </a:r>
            <a:r>
              <a:rPr lang="en-US" sz="2800" dirty="0">
                <a:ea typeface="ＭＳ Ｐゴシック" pitchFamily="34" charset="-128"/>
                <a:cs typeface="Arial" charset="0"/>
              </a:rPr>
              <a:t> </a:t>
            </a:r>
            <a:r>
              <a:rPr lang="en-US" sz="2800" dirty="0" err="1">
                <a:ea typeface="ＭＳ Ｐゴシック" pitchFamily="34" charset="-128"/>
                <a:cs typeface="Arial" charset="0"/>
              </a:rPr>
              <a:t>mendukung</a:t>
            </a:r>
            <a:r>
              <a:rPr lang="en-US" sz="2800" dirty="0">
                <a:ea typeface="ＭＳ Ｐゴシック" pitchFamily="34" charset="-128"/>
                <a:cs typeface="Arial" charset="0"/>
              </a:rPr>
              <a:t> </a:t>
            </a:r>
            <a:r>
              <a:rPr lang="en-US" sz="2800" dirty="0" err="1">
                <a:ea typeface="ＭＳ Ｐゴシック" pitchFamily="34" charset="-128"/>
                <a:cs typeface="Arial" charset="0"/>
              </a:rPr>
              <a:t>dan</a:t>
            </a:r>
            <a:r>
              <a:rPr lang="en-US" sz="2800" dirty="0">
                <a:ea typeface="ＭＳ Ｐゴシック" pitchFamily="34" charset="-128"/>
                <a:cs typeface="Arial" charset="0"/>
              </a:rPr>
              <a:t> </a:t>
            </a:r>
            <a:r>
              <a:rPr lang="en-US" sz="2800" dirty="0" err="1">
                <a:ea typeface="ＭＳ Ｐゴシック" pitchFamily="34" charset="-128"/>
                <a:cs typeface="Arial" charset="0"/>
              </a:rPr>
              <a:t>memvalidasi</a:t>
            </a:r>
            <a:r>
              <a:rPr lang="en-US" sz="2800" dirty="0">
                <a:ea typeface="ＭＳ Ｐゴシック" pitchFamily="34" charset="-128"/>
                <a:cs typeface="Arial" charset="0"/>
              </a:rPr>
              <a:t> </a:t>
            </a:r>
            <a:r>
              <a:rPr lang="en-US" sz="2800" dirty="0" err="1">
                <a:ea typeface="ＭＳ Ｐゴシック" pitchFamily="34" charset="-128"/>
                <a:cs typeface="Arial" charset="0"/>
              </a:rPr>
              <a:t>satu</a:t>
            </a:r>
            <a:r>
              <a:rPr lang="en-US" sz="2800" dirty="0">
                <a:ea typeface="ＭＳ Ｐゴシック" pitchFamily="34" charset="-128"/>
                <a:cs typeface="Arial" charset="0"/>
              </a:rPr>
              <a:t> </a:t>
            </a:r>
            <a:r>
              <a:rPr lang="en-US" sz="2800" dirty="0" err="1">
                <a:ea typeface="ＭＳ Ｐゴシック" pitchFamily="34" charset="-128"/>
                <a:cs typeface="Arial" charset="0"/>
              </a:rPr>
              <a:t>sama</a:t>
            </a:r>
            <a:r>
              <a:rPr lang="en-US" sz="2800" dirty="0">
                <a:ea typeface="ＭＳ Ｐゴシック" pitchFamily="34" charset="-128"/>
                <a:cs typeface="Arial" charset="0"/>
              </a:rPr>
              <a:t> lain di </a:t>
            </a:r>
            <a:r>
              <a:rPr lang="en-US" sz="2800" dirty="0" err="1">
                <a:ea typeface="ＭＳ Ｐゴシック" pitchFamily="34" charset="-128"/>
                <a:cs typeface="Arial" charset="0"/>
              </a:rPr>
              <a:t>tempat</a:t>
            </a:r>
            <a:r>
              <a:rPr lang="en-US" sz="2800" dirty="0">
                <a:ea typeface="ＭＳ Ｐゴシック" pitchFamily="34" charset="-128"/>
                <a:cs typeface="Arial" charset="0"/>
              </a:rPr>
              <a:t> </a:t>
            </a:r>
            <a:r>
              <a:rPr lang="en-US" sz="2800" dirty="0" err="1">
                <a:ea typeface="ＭＳ Ｐゴシック" pitchFamily="34" charset="-128"/>
                <a:cs typeface="Arial" charset="0"/>
              </a:rPr>
              <a:t>kerja</a:t>
            </a:r>
            <a:endParaRPr lang="en-US" sz="2800" dirty="0">
              <a:ea typeface="ＭＳ Ｐゴシック" pitchFamily="34" charset="-128"/>
              <a:cs typeface="Arial" charset="0"/>
            </a:endParaRPr>
          </a:p>
          <a:p>
            <a:pPr eaLnBrk="1" hangingPunct="1"/>
            <a:endParaRPr lang="en-US" sz="2800" dirty="0">
              <a:ea typeface="ＭＳ Ｐゴシック" pitchFamily="34" charset="-128"/>
              <a:cs typeface="Arial" charset="0"/>
            </a:endParaRPr>
          </a:p>
          <a:p>
            <a:pPr eaLnBrk="1" hangingPunct="1"/>
            <a:r>
              <a:rPr lang="en-US" sz="2800" dirty="0">
                <a:ea typeface="ＭＳ Ｐゴシック" pitchFamily="34" charset="-128"/>
                <a:cs typeface="Arial" charset="0"/>
              </a:rPr>
              <a:t>Group functioning </a:t>
            </a:r>
          </a:p>
          <a:p>
            <a:pPr lvl="1"/>
            <a:r>
              <a:rPr lang="en-US" sz="2800" b="1" dirty="0">
                <a:solidFill>
                  <a:schemeClr val="accent1"/>
                </a:solidFill>
                <a:ea typeface="ＭＳ Ｐゴシック" pitchFamily="34" charset="-128"/>
                <a:cs typeface="Arial" charset="0"/>
              </a:rPr>
              <a:t>Group functioning</a:t>
            </a:r>
            <a:r>
              <a:rPr lang="en-US" sz="2800" dirty="0">
                <a:ea typeface="ＭＳ Ｐゴシック" pitchFamily="34" charset="-128"/>
                <a:cs typeface="Arial" charset="0"/>
              </a:rPr>
              <a:t>. </a:t>
            </a:r>
            <a:r>
              <a:rPr lang="en-US" sz="2800" dirty="0" err="1">
                <a:ea typeface="ＭＳ Ｐゴシック" pitchFamily="34" charset="-128"/>
                <a:cs typeface="Arial" charset="0"/>
              </a:rPr>
              <a:t>mengacu</a:t>
            </a:r>
            <a:r>
              <a:rPr lang="en-US" sz="2800" dirty="0">
                <a:ea typeface="ＭＳ Ｐゴシック" pitchFamily="34" charset="-128"/>
                <a:cs typeface="Arial" charset="0"/>
              </a:rPr>
              <a:t> </a:t>
            </a:r>
            <a:r>
              <a:rPr lang="en-US" sz="2800" dirty="0" err="1">
                <a:ea typeface="ＭＳ Ｐゴシック" pitchFamily="34" charset="-128"/>
                <a:cs typeface="Arial" charset="0"/>
              </a:rPr>
              <a:t>pada</a:t>
            </a:r>
            <a:r>
              <a:rPr lang="en-US" sz="2800" dirty="0">
                <a:ea typeface="ＭＳ Ｐゴシック" pitchFamily="34" charset="-128"/>
                <a:cs typeface="Arial" charset="0"/>
              </a:rPr>
              <a:t> </a:t>
            </a:r>
            <a:r>
              <a:rPr lang="en-US" sz="2800" dirty="0" err="1">
                <a:ea typeface="ＭＳ Ｐゴシック" pitchFamily="34" charset="-128"/>
                <a:cs typeface="Arial" charset="0"/>
              </a:rPr>
              <a:t>kuantitas</a:t>
            </a:r>
            <a:r>
              <a:rPr lang="en-US" sz="2800" dirty="0">
                <a:ea typeface="ＭＳ Ｐゴシック" pitchFamily="34" charset="-128"/>
                <a:cs typeface="Arial" charset="0"/>
              </a:rPr>
              <a:t> </a:t>
            </a:r>
            <a:r>
              <a:rPr lang="en-US" sz="2800" dirty="0" err="1">
                <a:ea typeface="ＭＳ Ｐゴシック" pitchFamily="34" charset="-128"/>
                <a:cs typeface="Arial" charset="0"/>
              </a:rPr>
              <a:t>dan</a:t>
            </a:r>
            <a:r>
              <a:rPr lang="en-US" sz="2800" dirty="0">
                <a:ea typeface="ＭＳ Ｐゴシック" pitchFamily="34" charset="-128"/>
                <a:cs typeface="Arial" charset="0"/>
              </a:rPr>
              <a:t> </a:t>
            </a:r>
            <a:r>
              <a:rPr lang="en-US" sz="2800" dirty="0" err="1">
                <a:ea typeface="ＭＳ Ｐゴシック" pitchFamily="34" charset="-128"/>
                <a:cs typeface="Arial" charset="0"/>
              </a:rPr>
              <a:t>kualitas</a:t>
            </a:r>
            <a:r>
              <a:rPr lang="en-US" sz="2800" dirty="0">
                <a:ea typeface="ＭＳ Ｐゴシック" pitchFamily="34" charset="-128"/>
                <a:cs typeface="Arial" charset="0"/>
              </a:rPr>
              <a:t> </a:t>
            </a:r>
            <a:r>
              <a:rPr lang="en-US" sz="2800" dirty="0" err="1">
                <a:ea typeface="ＭＳ Ｐゴシック" pitchFamily="34" charset="-128"/>
                <a:cs typeface="Arial" charset="0"/>
              </a:rPr>
              <a:t>hasil</a:t>
            </a:r>
            <a:r>
              <a:rPr lang="en-US" sz="2800" dirty="0">
                <a:ea typeface="ＭＳ Ｐゴシック" pitchFamily="34" charset="-128"/>
                <a:cs typeface="Arial" charset="0"/>
              </a:rPr>
              <a:t> </a:t>
            </a:r>
            <a:r>
              <a:rPr lang="en-US" sz="2800" dirty="0" err="1">
                <a:ea typeface="ＭＳ Ｐゴシック" pitchFamily="34" charset="-128"/>
                <a:cs typeface="Arial" charset="0"/>
              </a:rPr>
              <a:t>kerja</a:t>
            </a:r>
            <a:r>
              <a:rPr lang="en-US" sz="2800" dirty="0">
                <a:ea typeface="ＭＳ Ｐゴシック" pitchFamily="34" charset="-128"/>
                <a:cs typeface="Arial" charset="0"/>
              </a:rPr>
              <a:t> </a:t>
            </a:r>
            <a:r>
              <a:rPr lang="en-US" sz="2800" dirty="0" err="1">
                <a:ea typeface="ＭＳ Ｐゴシック" pitchFamily="34" charset="-128"/>
                <a:cs typeface="Arial" charset="0"/>
              </a:rPr>
              <a:t>kelompok</a:t>
            </a:r>
            <a:endParaRPr lang="en-US" sz="2800" dirty="0">
              <a:ea typeface="ＭＳ Ｐゴシック" pitchFamily="34" charset="-128"/>
              <a:cs typeface="Arial" charset="0"/>
            </a:endParaRPr>
          </a:p>
        </p:txBody>
      </p:sp>
      <p:sp>
        <p:nvSpPr>
          <p:cNvPr id="7" name="Slide Number Placeholder 6"/>
          <p:cNvSpPr>
            <a:spLocks noGrp="1"/>
          </p:cNvSpPr>
          <p:nvPr>
            <p:ph type="sldNum" sz="quarter" idx="12"/>
          </p:nvPr>
        </p:nvSpPr>
        <p:spPr/>
        <p:txBody>
          <a:bodyPr/>
          <a:lstStyle/>
          <a:p>
            <a:pPr>
              <a:defRPr/>
            </a:pPr>
            <a:r>
              <a:rPr lang="en-US"/>
              <a:t>1-</a:t>
            </a:r>
            <a:fld id="{5DE9B1F6-E976-4B10-A38F-382FD33A4B89}" type="slidenum">
              <a:rPr lang="en-US"/>
              <a:pPr>
                <a:defRPr/>
              </a:pPr>
              <a:t>28</a:t>
            </a:fld>
            <a:endParaRPr lang="en-US"/>
          </a:p>
        </p:txBody>
      </p:sp>
      <p:sp>
        <p:nvSpPr>
          <p:cNvPr id="6" name="Rounded Rectangle 5"/>
          <p:cNvSpPr/>
          <p:nvPr/>
        </p:nvSpPr>
        <p:spPr>
          <a:xfrm>
            <a:off x="0" y="185874"/>
            <a:ext cx="889489" cy="622581"/>
          </a:xfrm>
          <a:prstGeom prst="roundRect">
            <a:avLst/>
          </a:prstGeom>
          <a:solidFill>
            <a:srgbClr val="6699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LO 7</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29102" y="0"/>
            <a:ext cx="8107680" cy="1143000"/>
          </a:xfrm>
        </p:spPr>
        <p:txBody>
          <a:bodyPr/>
          <a:lstStyle/>
          <a:p>
            <a:pPr eaLnBrk="1" fontAlgn="auto" hangingPunct="1">
              <a:spcAft>
                <a:spcPts val="0"/>
              </a:spcAft>
              <a:defRPr/>
            </a:pPr>
            <a:r>
              <a:rPr lang="en-US" sz="4800" dirty="0">
                <a:ea typeface="+mj-ea"/>
                <a:cs typeface="Arial Narrow"/>
              </a:rPr>
              <a:t>Outcome Variables</a:t>
            </a:r>
          </a:p>
        </p:txBody>
      </p:sp>
      <p:sp>
        <p:nvSpPr>
          <p:cNvPr id="3" name="Subtitle 2"/>
          <p:cNvSpPr>
            <a:spLocks noGrp="1"/>
          </p:cNvSpPr>
          <p:nvPr>
            <p:ph idx="1"/>
          </p:nvPr>
        </p:nvSpPr>
        <p:spPr>
          <a:xfrm>
            <a:off x="829102" y="1145312"/>
            <a:ext cx="8016240" cy="5255488"/>
          </a:xfrm>
        </p:spPr>
        <p:txBody>
          <a:bodyPr wrap="square" numCol="1" anchor="t" anchorCtr="0" compatLnSpc="1">
            <a:prstTxWarp prst="textNoShape">
              <a:avLst/>
            </a:prstTxWarp>
            <a:noAutofit/>
          </a:bodyPr>
          <a:lstStyle/>
          <a:p>
            <a:pPr eaLnBrk="1" hangingPunct="1"/>
            <a:r>
              <a:rPr lang="en-US" sz="2800" b="1" dirty="0">
                <a:solidFill>
                  <a:srgbClr val="0066CC"/>
                </a:solidFill>
                <a:ea typeface="ＭＳ Ｐゴシック" pitchFamily="34" charset="-128"/>
                <a:cs typeface="Arial" charset="0"/>
              </a:rPr>
              <a:t>Productivity</a:t>
            </a:r>
            <a:r>
              <a:rPr lang="en-US" sz="2800" dirty="0">
                <a:ea typeface="ＭＳ Ｐゴシック" pitchFamily="34" charset="-128"/>
                <a:cs typeface="Arial" charset="0"/>
              </a:rPr>
              <a:t> </a:t>
            </a:r>
          </a:p>
          <a:p>
            <a:pPr lvl="1">
              <a:buFont typeface="Wingdings" panose="05000000000000000000" pitchFamily="2" charset="2"/>
              <a:buChar char="§"/>
            </a:pPr>
            <a:r>
              <a:rPr lang="en-US" sz="2800" dirty="0" err="1">
                <a:solidFill>
                  <a:srgbClr val="FF5050"/>
                </a:solidFill>
                <a:ea typeface="ＭＳ Ｐゴシック" pitchFamily="34" charset="-128"/>
                <a:cs typeface="Arial" charset="0"/>
              </a:rPr>
              <a:t>Suatu</a:t>
            </a:r>
            <a:r>
              <a:rPr lang="en-US" sz="2800" dirty="0">
                <a:solidFill>
                  <a:srgbClr val="FF5050"/>
                </a:solidFill>
                <a:ea typeface="ＭＳ Ｐゴシック" pitchFamily="34" charset="-128"/>
                <a:cs typeface="Arial" charset="0"/>
              </a:rPr>
              <a:t> </a:t>
            </a:r>
            <a:r>
              <a:rPr lang="en-US" sz="2800" dirty="0" err="1">
                <a:solidFill>
                  <a:srgbClr val="FF5050"/>
                </a:solidFill>
                <a:ea typeface="ＭＳ Ｐゴシック" pitchFamily="34" charset="-128"/>
                <a:cs typeface="Arial" charset="0"/>
              </a:rPr>
              <a:t>organisasi</a:t>
            </a:r>
            <a:r>
              <a:rPr lang="en-US" sz="2800" dirty="0">
                <a:solidFill>
                  <a:srgbClr val="FF5050"/>
                </a:solidFill>
                <a:ea typeface="ＭＳ Ｐゴシック" pitchFamily="34" charset="-128"/>
                <a:cs typeface="Arial" charset="0"/>
              </a:rPr>
              <a:t> </a:t>
            </a:r>
            <a:r>
              <a:rPr lang="en-US" sz="2800" dirty="0" err="1">
                <a:solidFill>
                  <a:srgbClr val="FF5050"/>
                </a:solidFill>
                <a:ea typeface="ＭＳ Ｐゴシック" pitchFamily="34" charset="-128"/>
                <a:cs typeface="Arial" charset="0"/>
              </a:rPr>
              <a:t>adalah</a:t>
            </a:r>
            <a:r>
              <a:rPr lang="id-ID" sz="2800" dirty="0">
                <a:solidFill>
                  <a:srgbClr val="FF5050"/>
                </a:solidFill>
                <a:ea typeface="ＭＳ Ｐゴシック" pitchFamily="34" charset="-128"/>
                <a:cs typeface="Arial" charset="0"/>
              </a:rPr>
              <a:t> </a:t>
            </a:r>
            <a:r>
              <a:rPr lang="en-US" sz="2800" dirty="0" err="1">
                <a:solidFill>
                  <a:srgbClr val="FF5050"/>
                </a:solidFill>
                <a:ea typeface="ＭＳ Ｐゴシック" pitchFamily="34" charset="-128"/>
                <a:cs typeface="Arial" charset="0"/>
              </a:rPr>
              <a:t>produktif</a:t>
            </a:r>
            <a:r>
              <a:rPr lang="en-US" sz="2800" dirty="0">
                <a:solidFill>
                  <a:srgbClr val="FF5050"/>
                </a:solidFill>
                <a:ea typeface="ＭＳ Ｐゴシック" pitchFamily="34" charset="-128"/>
                <a:cs typeface="Arial" charset="0"/>
              </a:rPr>
              <a:t> </a:t>
            </a:r>
            <a:r>
              <a:rPr lang="en-US" sz="2800" dirty="0" err="1">
                <a:ea typeface="ＭＳ Ｐゴシック" pitchFamily="34" charset="-128"/>
                <a:cs typeface="Arial" charset="0"/>
              </a:rPr>
              <a:t>jika</a:t>
            </a:r>
            <a:r>
              <a:rPr lang="en-US" sz="2800" dirty="0">
                <a:ea typeface="ＭＳ Ｐゴシック" pitchFamily="34" charset="-128"/>
                <a:cs typeface="Arial" charset="0"/>
              </a:rPr>
              <a:t> </a:t>
            </a:r>
            <a:r>
              <a:rPr lang="en-US" sz="2800" dirty="0" err="1">
                <a:ea typeface="ＭＳ Ｐゴシック" pitchFamily="34" charset="-128"/>
                <a:cs typeface="Arial" charset="0"/>
              </a:rPr>
              <a:t>mencapai</a:t>
            </a:r>
            <a:r>
              <a:rPr lang="en-US" sz="2800" dirty="0">
                <a:ea typeface="ＭＳ Ｐゴシック" pitchFamily="34" charset="-128"/>
                <a:cs typeface="Arial" charset="0"/>
              </a:rPr>
              <a:t> </a:t>
            </a:r>
            <a:r>
              <a:rPr lang="en-US" sz="2800" dirty="0" err="1">
                <a:ea typeface="ＭＳ Ｐゴシック" pitchFamily="34" charset="-128"/>
                <a:cs typeface="Arial" charset="0"/>
              </a:rPr>
              <a:t>tujuannya</a:t>
            </a:r>
            <a:r>
              <a:rPr lang="en-US" sz="2800" dirty="0">
                <a:ea typeface="ＭＳ Ｐゴシック" pitchFamily="34" charset="-128"/>
                <a:cs typeface="Arial" charset="0"/>
              </a:rPr>
              <a:t> </a:t>
            </a:r>
            <a:r>
              <a:rPr lang="en-US" sz="2800" dirty="0" err="1">
                <a:ea typeface="ＭＳ Ｐゴシック" pitchFamily="34" charset="-128"/>
                <a:cs typeface="Arial" charset="0"/>
              </a:rPr>
              <a:t>dengan</a:t>
            </a:r>
            <a:r>
              <a:rPr lang="en-US" sz="2800" dirty="0">
                <a:ea typeface="ＭＳ Ｐゴシック" pitchFamily="34" charset="-128"/>
                <a:cs typeface="Arial" charset="0"/>
              </a:rPr>
              <a:t> </a:t>
            </a:r>
            <a:r>
              <a:rPr lang="en-US" sz="2800" dirty="0" err="1">
                <a:ea typeface="ＭＳ Ｐゴシック" pitchFamily="34" charset="-128"/>
                <a:cs typeface="Arial" charset="0"/>
              </a:rPr>
              <a:t>mengubah</a:t>
            </a:r>
            <a:r>
              <a:rPr lang="en-US" sz="2800" dirty="0">
                <a:ea typeface="ＭＳ Ｐゴシック" pitchFamily="34" charset="-128"/>
                <a:cs typeface="Arial" charset="0"/>
              </a:rPr>
              <a:t> input </a:t>
            </a:r>
            <a:r>
              <a:rPr lang="en-US" sz="2800" dirty="0" err="1">
                <a:ea typeface="ＭＳ Ｐゴシック" pitchFamily="34" charset="-128"/>
                <a:cs typeface="Arial" charset="0"/>
              </a:rPr>
              <a:t>menjadi</a:t>
            </a:r>
            <a:r>
              <a:rPr lang="en-US" sz="2800" dirty="0">
                <a:ea typeface="ＭＳ Ｐゴシック" pitchFamily="34" charset="-128"/>
                <a:cs typeface="Arial" charset="0"/>
              </a:rPr>
              <a:t> output </a:t>
            </a:r>
            <a:r>
              <a:rPr lang="en-US" sz="2800" dirty="0" err="1">
                <a:ea typeface="ＭＳ Ｐゴシック" pitchFamily="34" charset="-128"/>
                <a:cs typeface="Arial" charset="0"/>
              </a:rPr>
              <a:t>dengan</a:t>
            </a:r>
            <a:r>
              <a:rPr lang="en-US" sz="2800" dirty="0">
                <a:ea typeface="ＭＳ Ｐゴシック" pitchFamily="34" charset="-128"/>
                <a:cs typeface="Arial" charset="0"/>
              </a:rPr>
              <a:t> </a:t>
            </a:r>
            <a:r>
              <a:rPr lang="en-US" sz="2800" dirty="0" err="1">
                <a:ea typeface="ＭＳ Ｐゴシック" pitchFamily="34" charset="-128"/>
                <a:cs typeface="Arial" charset="0"/>
              </a:rPr>
              <a:t>biaya</a:t>
            </a:r>
            <a:r>
              <a:rPr lang="en-US" sz="2800" dirty="0">
                <a:ea typeface="ＭＳ Ｐゴシック" pitchFamily="34" charset="-128"/>
                <a:cs typeface="Arial" charset="0"/>
              </a:rPr>
              <a:t> </a:t>
            </a:r>
            <a:r>
              <a:rPr lang="en-US" sz="2800" dirty="0" err="1">
                <a:ea typeface="ＭＳ Ｐゴシック" pitchFamily="34" charset="-128"/>
                <a:cs typeface="Arial" charset="0"/>
              </a:rPr>
              <a:t>terendah</a:t>
            </a:r>
            <a:r>
              <a:rPr lang="en-US" sz="2800" dirty="0">
                <a:ea typeface="ＭＳ Ｐゴシック" pitchFamily="34" charset="-128"/>
                <a:cs typeface="Arial" charset="0"/>
              </a:rPr>
              <a:t>. </a:t>
            </a:r>
            <a:r>
              <a:rPr lang="en-US" sz="2800" dirty="0" err="1">
                <a:ea typeface="ＭＳ Ｐゴシック" pitchFamily="34" charset="-128"/>
                <a:cs typeface="Arial" charset="0"/>
              </a:rPr>
              <a:t>Ini</a:t>
            </a:r>
            <a:r>
              <a:rPr lang="en-US" sz="2800" dirty="0">
                <a:ea typeface="ＭＳ Ｐゴシック" pitchFamily="34" charset="-128"/>
                <a:cs typeface="Arial" charset="0"/>
              </a:rPr>
              <a:t> </a:t>
            </a:r>
            <a:r>
              <a:rPr lang="en-US" sz="2800" dirty="0" err="1">
                <a:ea typeface="ＭＳ Ｐゴシック" pitchFamily="34" charset="-128"/>
                <a:cs typeface="Arial" charset="0"/>
              </a:rPr>
              <a:t>membutuhkan</a:t>
            </a:r>
            <a:r>
              <a:rPr lang="en-US" sz="2800" dirty="0">
                <a:ea typeface="ＭＳ Ｐゴシック" pitchFamily="34" charset="-128"/>
                <a:cs typeface="Arial" charset="0"/>
              </a:rPr>
              <a:t> </a:t>
            </a:r>
            <a:r>
              <a:rPr lang="en-US" sz="2800" dirty="0" err="1">
                <a:solidFill>
                  <a:srgbClr val="FF5050"/>
                </a:solidFill>
                <a:ea typeface="ＭＳ Ｐゴシック" pitchFamily="34" charset="-128"/>
                <a:cs typeface="Arial" charset="0"/>
              </a:rPr>
              <a:t>efektivitas</a:t>
            </a:r>
            <a:r>
              <a:rPr lang="en-US" sz="2800" dirty="0">
                <a:ea typeface="ＭＳ Ｐゴシック" pitchFamily="34" charset="-128"/>
                <a:cs typeface="Arial" charset="0"/>
              </a:rPr>
              <a:t> </a:t>
            </a:r>
            <a:r>
              <a:rPr lang="en-US" sz="2800" dirty="0" err="1">
                <a:ea typeface="ＭＳ Ｐゴシック" pitchFamily="34" charset="-128"/>
                <a:cs typeface="Arial" charset="0"/>
              </a:rPr>
              <a:t>dan</a:t>
            </a:r>
            <a:r>
              <a:rPr lang="en-US" sz="2800" dirty="0">
                <a:ea typeface="ＭＳ Ｐゴシック" pitchFamily="34" charset="-128"/>
                <a:cs typeface="Arial" charset="0"/>
              </a:rPr>
              <a:t> </a:t>
            </a:r>
            <a:r>
              <a:rPr lang="en-US" sz="2800" dirty="0" err="1">
                <a:solidFill>
                  <a:srgbClr val="FF5050"/>
                </a:solidFill>
                <a:ea typeface="ＭＳ Ｐゴシック" pitchFamily="34" charset="-128"/>
                <a:cs typeface="Arial" charset="0"/>
              </a:rPr>
              <a:t>efisiensi</a:t>
            </a:r>
            <a:r>
              <a:rPr lang="en-US" sz="2800" dirty="0">
                <a:solidFill>
                  <a:srgbClr val="FF5050"/>
                </a:solidFill>
                <a:ea typeface="ＭＳ Ｐゴシック" pitchFamily="34" charset="-128"/>
                <a:cs typeface="Arial" charset="0"/>
              </a:rPr>
              <a:t>.</a:t>
            </a:r>
            <a:endParaRPr lang="id-ID" sz="2800" dirty="0">
              <a:solidFill>
                <a:srgbClr val="FF5050"/>
              </a:solidFill>
              <a:ea typeface="ＭＳ Ｐゴシック" pitchFamily="34" charset="-128"/>
              <a:cs typeface="Arial" charset="0"/>
            </a:endParaRPr>
          </a:p>
          <a:p>
            <a:pPr eaLnBrk="1" hangingPunct="1">
              <a:buFont typeface="Wingdings" panose="05000000000000000000" pitchFamily="2" charset="2"/>
              <a:buChar char="§"/>
            </a:pPr>
            <a:endParaRPr lang="en-US" sz="2800" dirty="0">
              <a:ea typeface="ＭＳ Ｐゴシック" pitchFamily="34" charset="-128"/>
              <a:cs typeface="Arial" charset="0"/>
            </a:endParaRPr>
          </a:p>
          <a:p>
            <a:pPr eaLnBrk="1" hangingPunct="1"/>
            <a:r>
              <a:rPr lang="en-US" sz="2800" b="1" dirty="0">
                <a:solidFill>
                  <a:srgbClr val="0066CC"/>
                </a:solidFill>
                <a:ea typeface="ＭＳ Ｐゴシック" pitchFamily="34" charset="-128"/>
                <a:cs typeface="Arial" charset="0"/>
              </a:rPr>
              <a:t>Survival </a:t>
            </a:r>
            <a:endParaRPr lang="id-ID" sz="2800" b="1" dirty="0">
              <a:solidFill>
                <a:srgbClr val="0066CC"/>
              </a:solidFill>
              <a:ea typeface="ＭＳ Ｐゴシック" pitchFamily="34" charset="-128"/>
              <a:cs typeface="Arial" charset="0"/>
            </a:endParaRPr>
          </a:p>
          <a:p>
            <a:pPr>
              <a:buFont typeface="Wingdings" panose="05000000000000000000" pitchFamily="2" charset="2"/>
              <a:buChar char="§"/>
            </a:pPr>
            <a:r>
              <a:rPr lang="en-US" sz="2800" dirty="0" err="1">
                <a:ea typeface="ＭＳ Ｐゴシック" pitchFamily="34" charset="-128"/>
                <a:cs typeface="Arial" charset="0"/>
              </a:rPr>
              <a:t>Hasil</a:t>
            </a:r>
            <a:r>
              <a:rPr lang="en-US" sz="2800" dirty="0">
                <a:ea typeface="ＭＳ Ｐゴシック" pitchFamily="34" charset="-128"/>
                <a:cs typeface="Arial" charset="0"/>
              </a:rPr>
              <a:t> </a:t>
            </a:r>
            <a:r>
              <a:rPr lang="en-US" sz="2800" dirty="0" err="1">
                <a:ea typeface="ＭＳ Ｐゴシック" pitchFamily="34" charset="-128"/>
                <a:cs typeface="Arial" charset="0"/>
              </a:rPr>
              <a:t>akhirnya</a:t>
            </a:r>
            <a:r>
              <a:rPr lang="en-US" sz="2800" dirty="0">
                <a:ea typeface="ＭＳ Ｐゴシック" pitchFamily="34" charset="-128"/>
                <a:cs typeface="Arial" charset="0"/>
              </a:rPr>
              <a:t> </a:t>
            </a:r>
            <a:r>
              <a:rPr lang="en-US" sz="2800" dirty="0" err="1">
                <a:ea typeface="ＭＳ Ｐゴシック" pitchFamily="34" charset="-128"/>
                <a:cs typeface="Arial" charset="0"/>
              </a:rPr>
              <a:t>adalah</a:t>
            </a:r>
            <a:r>
              <a:rPr lang="en-US" sz="2800" dirty="0">
                <a:ea typeface="ＭＳ Ｐゴシック" pitchFamily="34" charset="-128"/>
                <a:cs typeface="Arial" charset="0"/>
              </a:rPr>
              <a:t> </a:t>
            </a:r>
            <a:r>
              <a:rPr lang="en-US" sz="2800" dirty="0" err="1">
                <a:solidFill>
                  <a:srgbClr val="FF5050"/>
                </a:solidFill>
                <a:ea typeface="ＭＳ Ｐゴシック" pitchFamily="34" charset="-128"/>
                <a:cs typeface="Arial" charset="0"/>
              </a:rPr>
              <a:t>kelangsungan</a:t>
            </a:r>
            <a:r>
              <a:rPr lang="en-US" sz="2800" dirty="0">
                <a:ea typeface="ＭＳ Ｐゴシック" pitchFamily="34" charset="-128"/>
                <a:cs typeface="Arial" charset="0"/>
              </a:rPr>
              <a:t> </a:t>
            </a:r>
            <a:r>
              <a:rPr lang="en-US" sz="2800" dirty="0" err="1">
                <a:ea typeface="ＭＳ Ｐゴシック" pitchFamily="34" charset="-128"/>
                <a:cs typeface="Arial" charset="0"/>
              </a:rPr>
              <a:t>hidup</a:t>
            </a:r>
            <a:r>
              <a:rPr lang="en-US" sz="2800" dirty="0">
                <a:ea typeface="ＭＳ Ｐゴシック" pitchFamily="34" charset="-128"/>
                <a:cs typeface="Arial" charset="0"/>
              </a:rPr>
              <a:t> </a:t>
            </a:r>
            <a:r>
              <a:rPr lang="en-US" sz="2800" dirty="0" err="1">
                <a:ea typeface="ＭＳ Ｐゴシック" pitchFamily="34" charset="-128"/>
                <a:cs typeface="Arial" charset="0"/>
              </a:rPr>
              <a:t>organisasi</a:t>
            </a:r>
            <a:r>
              <a:rPr lang="en-US" sz="2800" dirty="0">
                <a:ea typeface="ＭＳ Ｐゴシック" pitchFamily="34" charset="-128"/>
                <a:cs typeface="Arial" charset="0"/>
              </a:rPr>
              <a:t>, yang </a:t>
            </a:r>
            <a:r>
              <a:rPr lang="en-US" sz="2800" dirty="0" err="1">
                <a:ea typeface="ＭＳ Ｐゴシック" pitchFamily="34" charset="-128"/>
                <a:cs typeface="Arial" charset="0"/>
              </a:rPr>
              <a:t>merupakan</a:t>
            </a:r>
            <a:r>
              <a:rPr lang="en-US" sz="2800" dirty="0">
                <a:ea typeface="ＭＳ Ｐゴシック" pitchFamily="34" charset="-128"/>
                <a:cs typeface="Arial" charset="0"/>
              </a:rPr>
              <a:t> </a:t>
            </a:r>
            <a:r>
              <a:rPr lang="en-US" sz="2800" dirty="0" err="1">
                <a:ea typeface="ＭＳ Ｐゴシック" pitchFamily="34" charset="-128"/>
                <a:cs typeface="Arial" charset="0"/>
              </a:rPr>
              <a:t>bukti</a:t>
            </a:r>
            <a:r>
              <a:rPr lang="en-US" sz="2800" dirty="0">
                <a:ea typeface="ＭＳ Ｐゴシック" pitchFamily="34" charset="-128"/>
                <a:cs typeface="Arial" charset="0"/>
              </a:rPr>
              <a:t> </a:t>
            </a:r>
            <a:r>
              <a:rPr lang="en-US" sz="2800" dirty="0" err="1">
                <a:ea typeface="ＭＳ Ｐゴシック" pitchFamily="34" charset="-128"/>
                <a:cs typeface="Arial" charset="0"/>
              </a:rPr>
              <a:t>bahwa</a:t>
            </a:r>
            <a:r>
              <a:rPr lang="en-US" sz="2800" dirty="0">
                <a:ea typeface="ＭＳ Ｐゴシック" pitchFamily="34" charset="-128"/>
                <a:cs typeface="Arial" charset="0"/>
              </a:rPr>
              <a:t> </a:t>
            </a:r>
            <a:r>
              <a:rPr lang="en-US" sz="2800" dirty="0" err="1">
                <a:ea typeface="ＭＳ Ｐゴシック" pitchFamily="34" charset="-128"/>
                <a:cs typeface="Arial" charset="0"/>
              </a:rPr>
              <a:t>organisasi</a:t>
            </a:r>
            <a:r>
              <a:rPr lang="en-US" sz="2800" dirty="0">
                <a:ea typeface="ＭＳ Ｐゴシック" pitchFamily="34" charset="-128"/>
                <a:cs typeface="Arial" charset="0"/>
              </a:rPr>
              <a:t> </a:t>
            </a:r>
            <a:r>
              <a:rPr lang="en-US" sz="2800" dirty="0" err="1">
                <a:ea typeface="ＭＳ Ｐゴシック" pitchFamily="34" charset="-128"/>
                <a:cs typeface="Arial" charset="0"/>
              </a:rPr>
              <a:t>mampu</a:t>
            </a:r>
            <a:r>
              <a:rPr lang="en-US" sz="2800" dirty="0">
                <a:ea typeface="ＭＳ Ｐゴシック" pitchFamily="34" charset="-128"/>
                <a:cs typeface="Arial" charset="0"/>
              </a:rPr>
              <a:t> </a:t>
            </a:r>
            <a:r>
              <a:rPr lang="en-US" sz="2800" dirty="0" err="1">
                <a:ea typeface="ＭＳ Ｐゴシック" pitchFamily="34" charset="-128"/>
                <a:cs typeface="Arial" charset="0"/>
              </a:rPr>
              <a:t>eksis</a:t>
            </a:r>
            <a:r>
              <a:rPr lang="en-US" sz="2800" dirty="0">
                <a:ea typeface="ＭＳ Ｐゴシック" pitchFamily="34" charset="-128"/>
                <a:cs typeface="Arial" charset="0"/>
              </a:rPr>
              <a:t> </a:t>
            </a:r>
            <a:r>
              <a:rPr lang="en-US" sz="2800" dirty="0" err="1">
                <a:ea typeface="ＭＳ Ｐゴシック" pitchFamily="34" charset="-128"/>
                <a:cs typeface="Arial" charset="0"/>
              </a:rPr>
              <a:t>dan</a:t>
            </a:r>
            <a:r>
              <a:rPr lang="en-US" sz="2800" dirty="0">
                <a:ea typeface="ＭＳ Ｐゴシック" pitchFamily="34" charset="-128"/>
                <a:cs typeface="Arial" charset="0"/>
              </a:rPr>
              <a:t> </a:t>
            </a:r>
            <a:r>
              <a:rPr lang="en-US" sz="2800" dirty="0" err="1">
                <a:ea typeface="ＭＳ Ｐゴシック" pitchFamily="34" charset="-128"/>
                <a:cs typeface="Arial" charset="0"/>
              </a:rPr>
              <a:t>tumbuh</a:t>
            </a:r>
            <a:r>
              <a:rPr lang="en-US" sz="2800" dirty="0">
                <a:ea typeface="ＭＳ Ｐゴシック" pitchFamily="34" charset="-128"/>
                <a:cs typeface="Arial" charset="0"/>
              </a:rPr>
              <a:t> </a:t>
            </a:r>
            <a:r>
              <a:rPr lang="en-US" sz="2800" dirty="0" err="1">
                <a:ea typeface="ＭＳ Ｐゴシック" pitchFamily="34" charset="-128"/>
                <a:cs typeface="Arial" charset="0"/>
              </a:rPr>
              <a:t>dalam</a:t>
            </a:r>
            <a:r>
              <a:rPr lang="en-US" sz="2800" dirty="0">
                <a:ea typeface="ＭＳ Ｐゴシック" pitchFamily="34" charset="-128"/>
                <a:cs typeface="Arial" charset="0"/>
              </a:rPr>
              <a:t> </a:t>
            </a:r>
            <a:r>
              <a:rPr lang="en-US" sz="2800" dirty="0" err="1">
                <a:ea typeface="ＭＳ Ｐゴシック" pitchFamily="34" charset="-128"/>
                <a:cs typeface="Arial" charset="0"/>
              </a:rPr>
              <a:t>jangka</a:t>
            </a:r>
            <a:r>
              <a:rPr lang="en-US" sz="2800" dirty="0">
                <a:ea typeface="ＭＳ Ｐゴシック" pitchFamily="34" charset="-128"/>
                <a:cs typeface="Arial" charset="0"/>
              </a:rPr>
              <a:t> </a:t>
            </a:r>
            <a:r>
              <a:rPr lang="en-US" sz="2800" dirty="0" err="1">
                <a:ea typeface="ＭＳ Ｐゴシック" pitchFamily="34" charset="-128"/>
                <a:cs typeface="Arial" charset="0"/>
              </a:rPr>
              <a:t>panjang</a:t>
            </a:r>
            <a:r>
              <a:rPr lang="en-US" sz="2800" dirty="0">
                <a:ea typeface="ＭＳ Ｐゴシック" pitchFamily="34" charset="-128"/>
                <a:cs typeface="Arial" charset="0"/>
              </a:rPr>
              <a:t>.</a:t>
            </a:r>
          </a:p>
        </p:txBody>
      </p:sp>
      <p:sp>
        <p:nvSpPr>
          <p:cNvPr id="7" name="Slide Number Placeholder 6"/>
          <p:cNvSpPr>
            <a:spLocks noGrp="1"/>
          </p:cNvSpPr>
          <p:nvPr>
            <p:ph type="sldNum" sz="quarter" idx="12"/>
          </p:nvPr>
        </p:nvSpPr>
        <p:spPr/>
        <p:txBody>
          <a:bodyPr/>
          <a:lstStyle/>
          <a:p>
            <a:pPr>
              <a:defRPr/>
            </a:pPr>
            <a:r>
              <a:rPr lang="en-US"/>
              <a:t>1-</a:t>
            </a:r>
            <a:fld id="{0E0C35B3-9FFE-49F3-A3B7-A7538CBDDAC5}" type="slidenum">
              <a:rPr lang="en-US"/>
              <a:pPr>
                <a:defRPr/>
              </a:pPr>
              <a:t>29</a:t>
            </a:fld>
            <a:endParaRPr lang="en-US"/>
          </a:p>
        </p:txBody>
      </p:sp>
      <p:sp>
        <p:nvSpPr>
          <p:cNvPr id="6" name="Rounded Rectangle 5"/>
          <p:cNvSpPr/>
          <p:nvPr/>
        </p:nvSpPr>
        <p:spPr>
          <a:xfrm>
            <a:off x="0" y="185874"/>
            <a:ext cx="889489" cy="622581"/>
          </a:xfrm>
          <a:prstGeom prst="roundRect">
            <a:avLst/>
          </a:prstGeom>
          <a:solidFill>
            <a:srgbClr val="6699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LO 7</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89489" y="284226"/>
            <a:ext cx="8107680" cy="1143000"/>
          </a:xfrm>
        </p:spPr>
        <p:txBody>
          <a:bodyPr>
            <a:noAutofit/>
          </a:bodyPr>
          <a:lstStyle/>
          <a:p>
            <a:pPr algn="ctr" eaLnBrk="1" fontAlgn="auto" hangingPunct="1">
              <a:spcAft>
                <a:spcPts val="0"/>
              </a:spcAft>
              <a:defRPr/>
            </a:pPr>
            <a:r>
              <a:rPr lang="en-US" sz="4000" dirty="0">
                <a:ea typeface="+mj-ea"/>
                <a:cs typeface="Arial Narrow"/>
              </a:rPr>
              <a:t> </a:t>
            </a:r>
            <a:r>
              <a:rPr lang="en-US" sz="4000" dirty="0">
                <a:solidFill>
                  <a:srgbClr val="0099FF"/>
                </a:solidFill>
                <a:ea typeface="+mj-ea"/>
                <a:cs typeface="Arial Narrow"/>
              </a:rPr>
              <a:t>Demonstrate the Importance of</a:t>
            </a:r>
            <a:br>
              <a:rPr lang="en-US" sz="4000" dirty="0">
                <a:solidFill>
                  <a:srgbClr val="0099FF"/>
                </a:solidFill>
                <a:ea typeface="+mj-ea"/>
                <a:cs typeface="Arial Narrow"/>
              </a:rPr>
            </a:br>
            <a:r>
              <a:rPr lang="en-US" sz="4000" dirty="0">
                <a:solidFill>
                  <a:srgbClr val="0099FF"/>
                </a:solidFill>
                <a:ea typeface="+mj-ea"/>
                <a:cs typeface="Arial Narrow"/>
              </a:rPr>
              <a:t> Interpersonal Skills in the Workplace</a:t>
            </a:r>
          </a:p>
        </p:txBody>
      </p:sp>
      <p:sp>
        <p:nvSpPr>
          <p:cNvPr id="3" name="Content Placeholder 2"/>
          <p:cNvSpPr>
            <a:spLocks noGrp="1"/>
          </p:cNvSpPr>
          <p:nvPr>
            <p:ph idx="1"/>
          </p:nvPr>
        </p:nvSpPr>
        <p:spPr>
          <a:xfrm>
            <a:off x="889489" y="1771018"/>
            <a:ext cx="8237830" cy="4274182"/>
          </a:xfrm>
        </p:spPr>
        <p:txBody>
          <a:bodyPr>
            <a:normAutofit fontScale="92500" lnSpcReduction="20000"/>
          </a:bodyPr>
          <a:lstStyle/>
          <a:p>
            <a:pPr marL="114300" indent="0">
              <a:buClr>
                <a:schemeClr val="accent4"/>
              </a:buClr>
              <a:buNone/>
              <a:defRPr/>
            </a:pPr>
            <a:r>
              <a:rPr lang="en-US" sz="3000" b="1" dirty="0">
                <a:solidFill>
                  <a:schemeClr val="accent5"/>
                </a:solidFill>
                <a:ea typeface="+mn-ea"/>
                <a:cs typeface="Arial"/>
              </a:rPr>
              <a:t>Interpersonal skills are important because…</a:t>
            </a:r>
          </a:p>
          <a:p>
            <a:pPr marL="114300" indent="0">
              <a:buClr>
                <a:srgbClr val="C00000"/>
              </a:buClr>
              <a:buNone/>
              <a:defRPr/>
            </a:pPr>
            <a:r>
              <a:rPr lang="en-US" dirty="0">
                <a:cs typeface="Arial"/>
              </a:rPr>
              <a:t>‘</a:t>
            </a:r>
            <a:endParaRPr lang="id-ID" dirty="0">
              <a:cs typeface="Arial"/>
            </a:endParaRPr>
          </a:p>
          <a:p>
            <a:pPr>
              <a:buClr>
                <a:srgbClr val="C00000"/>
              </a:buClr>
              <a:buFont typeface="Wingdings" panose="05000000000000000000" pitchFamily="2" charset="2"/>
              <a:buChar char="Ø"/>
              <a:defRPr/>
            </a:pPr>
            <a:r>
              <a:rPr lang="id-ID" sz="2400" b="1" dirty="0">
                <a:cs typeface="Arial"/>
              </a:rPr>
              <a:t>T</a:t>
            </a:r>
            <a:r>
              <a:rPr lang="en-US" sz="2400" b="1" dirty="0" err="1">
                <a:cs typeface="Arial"/>
              </a:rPr>
              <a:t>empat</a:t>
            </a:r>
            <a:r>
              <a:rPr lang="en-US" sz="2400" b="1" dirty="0">
                <a:cs typeface="Arial"/>
              </a:rPr>
              <a:t> yang </a:t>
            </a:r>
            <a:r>
              <a:rPr lang="en-US" sz="2400" b="1" dirty="0" err="1">
                <a:cs typeface="Arial"/>
              </a:rPr>
              <a:t>baik</a:t>
            </a:r>
            <a:r>
              <a:rPr lang="en-US" sz="2400" b="1" dirty="0">
                <a:cs typeface="Arial"/>
              </a:rPr>
              <a:t> </a:t>
            </a:r>
            <a:r>
              <a:rPr lang="en-US" sz="2400" b="1" dirty="0" err="1">
                <a:cs typeface="Arial"/>
              </a:rPr>
              <a:t>untuk</a:t>
            </a:r>
            <a:r>
              <a:rPr lang="en-US" sz="2400" b="1" dirty="0">
                <a:cs typeface="Arial"/>
              </a:rPr>
              <a:t> </a:t>
            </a:r>
            <a:r>
              <a:rPr lang="en-US" sz="2400" b="1" dirty="0" err="1">
                <a:cs typeface="Arial"/>
              </a:rPr>
              <a:t>bekerja</a:t>
            </a:r>
            <a:r>
              <a:rPr lang="en-US" sz="2400" b="1" dirty="0">
                <a:cs typeface="Arial"/>
              </a:rPr>
              <a:t>’  </a:t>
            </a:r>
            <a:r>
              <a:rPr lang="en-US" sz="2400" b="1" dirty="0" err="1">
                <a:cs typeface="Arial"/>
              </a:rPr>
              <a:t>memiliki</a:t>
            </a:r>
            <a:r>
              <a:rPr lang="en-US" sz="2400" b="1" dirty="0">
                <a:cs typeface="Arial"/>
              </a:rPr>
              <a:t> </a:t>
            </a:r>
            <a:r>
              <a:rPr lang="en-US" sz="2400" b="1" dirty="0" err="1">
                <a:cs typeface="Arial"/>
              </a:rPr>
              <a:t>kinerja</a:t>
            </a:r>
            <a:r>
              <a:rPr lang="en-US" sz="2400" b="1" dirty="0">
                <a:cs typeface="Arial"/>
              </a:rPr>
              <a:t> </a:t>
            </a:r>
            <a:r>
              <a:rPr lang="en-US" sz="2400" b="1" dirty="0" err="1">
                <a:cs typeface="Arial"/>
              </a:rPr>
              <a:t>keuangan</a:t>
            </a:r>
            <a:r>
              <a:rPr lang="en-US" sz="2400" b="1" dirty="0">
                <a:cs typeface="Arial"/>
              </a:rPr>
              <a:t> yang </a:t>
            </a:r>
            <a:r>
              <a:rPr lang="en-US" sz="2400" b="1" dirty="0" err="1">
                <a:cs typeface="Arial"/>
              </a:rPr>
              <a:t>lebih</a:t>
            </a:r>
            <a:r>
              <a:rPr lang="en-US" sz="2400" b="1" dirty="0">
                <a:cs typeface="Arial"/>
              </a:rPr>
              <a:t> </a:t>
            </a:r>
            <a:r>
              <a:rPr lang="en-US" sz="2400" b="1" dirty="0" err="1">
                <a:cs typeface="Arial"/>
              </a:rPr>
              <a:t>baik</a:t>
            </a:r>
            <a:r>
              <a:rPr lang="en-US" sz="2400" b="1" dirty="0">
                <a:cs typeface="Arial"/>
              </a:rPr>
              <a:t>.</a:t>
            </a:r>
          </a:p>
          <a:p>
            <a:pPr marL="114300" indent="0">
              <a:buClr>
                <a:srgbClr val="C00000"/>
              </a:buClr>
              <a:buNone/>
              <a:defRPr/>
            </a:pPr>
            <a:endParaRPr lang="en-US" sz="2400" b="1" dirty="0">
              <a:cs typeface="Arial"/>
            </a:endParaRPr>
          </a:p>
          <a:p>
            <a:pPr>
              <a:defRPr/>
            </a:pPr>
            <a:r>
              <a:rPr lang="en-US" sz="2400" b="1" dirty="0" err="1">
                <a:cs typeface="Arial"/>
              </a:rPr>
              <a:t>Keahlian</a:t>
            </a:r>
            <a:r>
              <a:rPr lang="en-US" sz="2400" b="1" dirty="0">
                <a:cs typeface="Arial"/>
              </a:rPr>
              <a:t> interpersonal yang </a:t>
            </a:r>
            <a:r>
              <a:rPr lang="en-US" sz="2400" b="1" dirty="0" err="1">
                <a:cs typeface="Arial"/>
              </a:rPr>
              <a:t>baik</a:t>
            </a:r>
            <a:r>
              <a:rPr lang="en-US" sz="2400" b="1" dirty="0">
                <a:cs typeface="Arial"/>
              </a:rPr>
              <a:t> </a:t>
            </a:r>
            <a:r>
              <a:rPr lang="en-US" sz="2400" b="1" dirty="0" err="1">
                <a:cs typeface="Arial"/>
              </a:rPr>
              <a:t>menghasilkan</a:t>
            </a:r>
            <a:r>
              <a:rPr lang="en-US" sz="2400" b="1" dirty="0">
                <a:cs typeface="Arial"/>
              </a:rPr>
              <a:t> </a:t>
            </a:r>
            <a:r>
              <a:rPr lang="en-US" sz="2400" b="1" dirty="0" err="1">
                <a:cs typeface="Arial"/>
              </a:rPr>
              <a:t>pergantian</a:t>
            </a:r>
            <a:r>
              <a:rPr lang="en-US" sz="2400" b="1" dirty="0">
                <a:cs typeface="Arial"/>
              </a:rPr>
              <a:t> </a:t>
            </a:r>
            <a:r>
              <a:rPr lang="en-US" sz="2400" b="1" dirty="0" err="1">
                <a:cs typeface="Arial"/>
              </a:rPr>
              <a:t>karyawan</a:t>
            </a:r>
            <a:r>
              <a:rPr lang="en-US" sz="2400" b="1" dirty="0">
                <a:cs typeface="Arial"/>
              </a:rPr>
              <a:t> yang </a:t>
            </a:r>
            <a:r>
              <a:rPr lang="en-US" sz="2400" b="1" dirty="0" err="1">
                <a:cs typeface="Arial"/>
              </a:rPr>
              <a:t>lebih</a:t>
            </a:r>
            <a:r>
              <a:rPr lang="en-US" sz="2400" b="1" dirty="0">
                <a:cs typeface="Arial"/>
              </a:rPr>
              <a:t> </a:t>
            </a:r>
            <a:r>
              <a:rPr lang="en-US" sz="2400" b="1" dirty="0" err="1">
                <a:cs typeface="Arial"/>
              </a:rPr>
              <a:t>rendah</a:t>
            </a:r>
            <a:r>
              <a:rPr lang="en-US" sz="2400" b="1" dirty="0">
                <a:cs typeface="Arial"/>
              </a:rPr>
              <a:t> dan </a:t>
            </a:r>
            <a:r>
              <a:rPr lang="en-US" sz="2400" b="1" dirty="0" err="1">
                <a:cs typeface="Arial"/>
              </a:rPr>
              <a:t>aplikasi</a:t>
            </a:r>
            <a:r>
              <a:rPr lang="en-US" sz="2400" b="1" dirty="0">
                <a:cs typeface="Arial"/>
              </a:rPr>
              <a:t> </a:t>
            </a:r>
            <a:r>
              <a:rPr lang="en-US" sz="2400" b="1" dirty="0" err="1">
                <a:cs typeface="Arial"/>
              </a:rPr>
              <a:t>rekrutmen</a:t>
            </a:r>
            <a:r>
              <a:rPr lang="en-US" sz="2400" b="1" dirty="0">
                <a:cs typeface="Arial"/>
              </a:rPr>
              <a:t> yang </a:t>
            </a:r>
            <a:r>
              <a:rPr lang="en-US" sz="2400" b="1" dirty="0" err="1">
                <a:cs typeface="Arial"/>
              </a:rPr>
              <a:t>berkualitas</a:t>
            </a:r>
            <a:r>
              <a:rPr lang="en-US" sz="2400" b="1" dirty="0">
                <a:cs typeface="Arial"/>
              </a:rPr>
              <a:t> </a:t>
            </a:r>
            <a:r>
              <a:rPr lang="en-US" sz="2400" b="1" dirty="0" err="1">
                <a:cs typeface="Arial"/>
              </a:rPr>
              <a:t>lebih</a:t>
            </a:r>
            <a:r>
              <a:rPr lang="en-US" sz="2400" b="1" dirty="0">
                <a:cs typeface="Arial"/>
              </a:rPr>
              <a:t> </a:t>
            </a:r>
            <a:r>
              <a:rPr lang="en-US" sz="2400" b="1" dirty="0" err="1">
                <a:cs typeface="Arial"/>
              </a:rPr>
              <a:t>tinggi</a:t>
            </a:r>
            <a:r>
              <a:rPr lang="en-US" sz="2400" b="1" dirty="0">
                <a:cs typeface="Arial"/>
              </a:rPr>
              <a:t>.</a:t>
            </a:r>
          </a:p>
          <a:p>
            <a:pPr marL="114300" indent="0">
              <a:buNone/>
              <a:defRPr/>
            </a:pPr>
            <a:endParaRPr lang="en-US" sz="2400" b="1" dirty="0">
              <a:cs typeface="Arial"/>
            </a:endParaRPr>
          </a:p>
          <a:p>
            <a:pPr>
              <a:defRPr/>
            </a:pPr>
            <a:r>
              <a:rPr lang="en-US" sz="2400" b="1" dirty="0">
                <a:cs typeface="Arial"/>
              </a:rPr>
              <a:t>Ada </a:t>
            </a:r>
            <a:r>
              <a:rPr lang="en-US" sz="2400" b="1" dirty="0" err="1">
                <a:cs typeface="Arial"/>
              </a:rPr>
              <a:t>hubungan</a:t>
            </a:r>
            <a:r>
              <a:rPr lang="en-US" sz="2400" b="1" dirty="0">
                <a:cs typeface="Arial"/>
              </a:rPr>
              <a:t> yang </a:t>
            </a:r>
            <a:r>
              <a:rPr lang="en-US" sz="2400" b="1" dirty="0" err="1">
                <a:cs typeface="Arial"/>
              </a:rPr>
              <a:t>kuat</a:t>
            </a:r>
            <a:r>
              <a:rPr lang="en-US" sz="2400" b="1" dirty="0">
                <a:cs typeface="Arial"/>
              </a:rPr>
              <a:t> </a:t>
            </a:r>
            <a:r>
              <a:rPr lang="en-US" sz="2400" b="1" dirty="0" err="1">
                <a:cs typeface="Arial"/>
              </a:rPr>
              <a:t>antara</a:t>
            </a:r>
            <a:r>
              <a:rPr lang="en-US" sz="2400" b="1" dirty="0">
                <a:cs typeface="Arial"/>
              </a:rPr>
              <a:t> </a:t>
            </a:r>
            <a:r>
              <a:rPr lang="en-US" sz="2400" b="1" dirty="0" err="1">
                <a:cs typeface="Arial"/>
              </a:rPr>
              <a:t>kualitas</a:t>
            </a:r>
            <a:r>
              <a:rPr lang="en-US" sz="2400" b="1" dirty="0">
                <a:cs typeface="Arial"/>
              </a:rPr>
              <a:t> </a:t>
            </a:r>
            <a:r>
              <a:rPr lang="en-US" sz="2400" b="1" dirty="0" err="1">
                <a:cs typeface="Arial"/>
              </a:rPr>
              <a:t>hubungan</a:t>
            </a:r>
            <a:r>
              <a:rPr lang="en-US" sz="2400" b="1" dirty="0">
                <a:cs typeface="Arial"/>
              </a:rPr>
              <a:t> di </a:t>
            </a:r>
            <a:r>
              <a:rPr lang="en-US" sz="2400" b="1" dirty="0" err="1">
                <a:cs typeface="Arial"/>
              </a:rPr>
              <a:t>tempat</a:t>
            </a:r>
            <a:r>
              <a:rPr lang="en-US" sz="2400" b="1" dirty="0">
                <a:cs typeface="Arial"/>
              </a:rPr>
              <a:t> </a:t>
            </a:r>
            <a:r>
              <a:rPr lang="en-US" sz="2400" b="1" dirty="0" err="1">
                <a:cs typeface="Arial"/>
              </a:rPr>
              <a:t>kerja</a:t>
            </a:r>
            <a:r>
              <a:rPr lang="en-US" sz="2400" b="1" dirty="0">
                <a:cs typeface="Arial"/>
              </a:rPr>
              <a:t> dan </a:t>
            </a:r>
            <a:r>
              <a:rPr lang="en-US" sz="2400" b="1" dirty="0" err="1">
                <a:cs typeface="Arial"/>
              </a:rPr>
              <a:t>kepuasan</a:t>
            </a:r>
            <a:r>
              <a:rPr lang="en-US" sz="2400" b="1" dirty="0">
                <a:cs typeface="Arial"/>
              </a:rPr>
              <a:t> </a:t>
            </a:r>
            <a:r>
              <a:rPr lang="en-US" sz="2400" b="1" dirty="0" err="1">
                <a:cs typeface="Arial"/>
              </a:rPr>
              <a:t>kerja</a:t>
            </a:r>
            <a:r>
              <a:rPr lang="en-US" sz="2400" b="1" dirty="0">
                <a:cs typeface="Arial"/>
              </a:rPr>
              <a:t>, </a:t>
            </a:r>
            <a:r>
              <a:rPr lang="en-US" sz="2400" b="1" dirty="0" err="1">
                <a:cs typeface="Arial"/>
              </a:rPr>
              <a:t>stres</a:t>
            </a:r>
            <a:r>
              <a:rPr lang="en-US" sz="2400" b="1" dirty="0">
                <a:cs typeface="Arial"/>
              </a:rPr>
              <a:t>, dan turnover.</a:t>
            </a:r>
          </a:p>
          <a:p>
            <a:pPr marL="114300" indent="0">
              <a:buNone/>
              <a:defRPr/>
            </a:pPr>
            <a:endParaRPr lang="en-US" sz="2400" b="1" dirty="0">
              <a:cs typeface="Arial"/>
            </a:endParaRPr>
          </a:p>
          <a:p>
            <a:pPr>
              <a:defRPr/>
            </a:pPr>
            <a:r>
              <a:rPr lang="en-US" sz="2400" b="1" dirty="0" err="1">
                <a:cs typeface="Arial"/>
              </a:rPr>
              <a:t>Ini</a:t>
            </a:r>
            <a:r>
              <a:rPr lang="en-US" sz="2400" b="1" dirty="0">
                <a:cs typeface="Arial"/>
              </a:rPr>
              <a:t> </a:t>
            </a:r>
            <a:r>
              <a:rPr lang="en-US" sz="2400" b="1" dirty="0" err="1">
                <a:cs typeface="Arial"/>
              </a:rPr>
              <a:t>menumbuhkan</a:t>
            </a:r>
            <a:r>
              <a:rPr lang="en-US" sz="2400" b="1" dirty="0">
                <a:cs typeface="Arial"/>
              </a:rPr>
              <a:t> </a:t>
            </a:r>
            <a:r>
              <a:rPr lang="en-US" sz="2400" b="1" dirty="0" err="1">
                <a:cs typeface="Arial"/>
              </a:rPr>
              <a:t>kesadaran</a:t>
            </a:r>
            <a:r>
              <a:rPr lang="en-US" sz="2400" b="1" dirty="0">
                <a:cs typeface="Arial"/>
              </a:rPr>
              <a:t> </a:t>
            </a:r>
            <a:r>
              <a:rPr lang="en-US" sz="2400" b="1" dirty="0" err="1">
                <a:cs typeface="Arial"/>
              </a:rPr>
              <a:t>tanggung</a:t>
            </a:r>
            <a:r>
              <a:rPr lang="en-US" sz="2400" b="1" dirty="0">
                <a:cs typeface="Arial"/>
              </a:rPr>
              <a:t> </a:t>
            </a:r>
            <a:r>
              <a:rPr lang="en-US" sz="2400" b="1" dirty="0" err="1">
                <a:cs typeface="Arial"/>
              </a:rPr>
              <a:t>jawab</a:t>
            </a:r>
            <a:r>
              <a:rPr lang="en-US" sz="2400" b="1" dirty="0">
                <a:cs typeface="Arial"/>
              </a:rPr>
              <a:t> </a:t>
            </a:r>
            <a:r>
              <a:rPr lang="en-US" sz="2400" b="1" dirty="0" err="1">
                <a:cs typeface="Arial"/>
              </a:rPr>
              <a:t>sosial</a:t>
            </a:r>
            <a:r>
              <a:rPr lang="en-US" sz="2400" b="1" dirty="0">
                <a:cs typeface="Arial"/>
              </a:rPr>
              <a:t>.</a:t>
            </a:r>
          </a:p>
        </p:txBody>
      </p:sp>
      <p:sp>
        <p:nvSpPr>
          <p:cNvPr id="9" name="Slide Number Placeholder 8"/>
          <p:cNvSpPr>
            <a:spLocks noGrp="1"/>
          </p:cNvSpPr>
          <p:nvPr>
            <p:ph type="sldNum" sz="quarter" idx="12"/>
          </p:nvPr>
        </p:nvSpPr>
        <p:spPr/>
        <p:txBody>
          <a:bodyPr/>
          <a:lstStyle/>
          <a:p>
            <a:pPr>
              <a:defRPr/>
            </a:pPr>
            <a:r>
              <a:rPr lang="en-US" dirty="0"/>
              <a:t>1-</a:t>
            </a:r>
            <a:fld id="{0958BFAA-312A-434C-9593-65CDF20387F6}" type="slidenum">
              <a:rPr lang="en-US"/>
              <a:pPr>
                <a:defRPr/>
              </a:pPr>
              <a:t>3</a:t>
            </a:fld>
            <a:endParaRPr lang="en-US" dirty="0"/>
          </a:p>
        </p:txBody>
      </p:sp>
      <p:sp>
        <p:nvSpPr>
          <p:cNvPr id="5" name="Rounded Rectangle 4"/>
          <p:cNvSpPr/>
          <p:nvPr/>
        </p:nvSpPr>
        <p:spPr>
          <a:xfrm>
            <a:off x="0" y="185874"/>
            <a:ext cx="889489" cy="622581"/>
          </a:xfrm>
          <a:prstGeom prst="roundRect">
            <a:avLst/>
          </a:prstGeom>
          <a:solidFill>
            <a:srgbClr val="6699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LO 1</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fontAlgn="auto" hangingPunct="1">
              <a:spcAft>
                <a:spcPts val="0"/>
              </a:spcAft>
              <a:defRPr/>
            </a:pPr>
            <a:r>
              <a:rPr lang="en-US" sz="4800" dirty="0">
                <a:ea typeface="+mj-ea"/>
                <a:cs typeface="Arial Narrow"/>
              </a:rPr>
              <a:t>The Plan of the Text</a:t>
            </a:r>
          </a:p>
        </p:txBody>
      </p:sp>
      <p:sp>
        <p:nvSpPr>
          <p:cNvPr id="7" name="Slide Number Placeholder 6"/>
          <p:cNvSpPr>
            <a:spLocks noGrp="1"/>
          </p:cNvSpPr>
          <p:nvPr>
            <p:ph type="sldNum" sz="quarter" idx="12"/>
          </p:nvPr>
        </p:nvSpPr>
        <p:spPr/>
        <p:txBody>
          <a:bodyPr/>
          <a:lstStyle/>
          <a:p>
            <a:pPr>
              <a:defRPr/>
            </a:pPr>
            <a:r>
              <a:rPr lang="en-US"/>
              <a:t>1-</a:t>
            </a:r>
            <a:fld id="{1DB0817E-2BD7-4E00-8049-DAE6E39BAB42}" type="slidenum">
              <a:rPr lang="en-US"/>
              <a:pPr>
                <a:defRPr/>
              </a:pPr>
              <a:t>30</a:t>
            </a:fld>
            <a:endParaRPr lang="en-US"/>
          </a:p>
        </p:txBody>
      </p:sp>
      <p:sp>
        <p:nvSpPr>
          <p:cNvPr id="6" name="Rounded Rectangle 5"/>
          <p:cNvSpPr/>
          <p:nvPr/>
        </p:nvSpPr>
        <p:spPr>
          <a:xfrm>
            <a:off x="0" y="185874"/>
            <a:ext cx="889489" cy="622581"/>
          </a:xfrm>
          <a:prstGeom prst="roundRect">
            <a:avLst/>
          </a:prstGeom>
          <a:solidFill>
            <a:srgbClr val="6699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LO 7</a:t>
            </a:r>
          </a:p>
        </p:txBody>
      </p:sp>
      <p:pic>
        <p:nvPicPr>
          <p:cNvPr id="5122"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89489" y="990600"/>
            <a:ext cx="7819861" cy="52387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89489" y="173720"/>
            <a:ext cx="8107680" cy="1143000"/>
          </a:xfrm>
        </p:spPr>
        <p:txBody>
          <a:bodyPr>
            <a:noAutofit/>
          </a:bodyPr>
          <a:lstStyle/>
          <a:p>
            <a:pPr eaLnBrk="1" fontAlgn="auto" hangingPunct="1">
              <a:spcAft>
                <a:spcPts val="0"/>
              </a:spcAft>
              <a:defRPr/>
            </a:pPr>
            <a:r>
              <a:rPr lang="en-US" sz="4400" dirty="0">
                <a:ea typeface="+mj-ea"/>
                <a:cs typeface="Arial Narrow"/>
              </a:rPr>
              <a:t>Effective Versus Successful Managerial Activities </a:t>
            </a:r>
          </a:p>
        </p:txBody>
      </p:sp>
      <p:sp>
        <p:nvSpPr>
          <p:cNvPr id="3" name="Content Placeholder 2"/>
          <p:cNvSpPr>
            <a:spLocks noGrp="1"/>
          </p:cNvSpPr>
          <p:nvPr>
            <p:ph idx="1"/>
          </p:nvPr>
        </p:nvSpPr>
        <p:spPr>
          <a:xfrm>
            <a:off x="1013405" y="1616528"/>
            <a:ext cx="7804150" cy="4664075"/>
          </a:xfrm>
        </p:spPr>
        <p:txBody>
          <a:bodyPr>
            <a:normAutofit/>
          </a:bodyPr>
          <a:lstStyle/>
          <a:p>
            <a:pPr>
              <a:defRPr/>
            </a:pPr>
            <a:r>
              <a:rPr lang="id-ID" sz="2800" dirty="0">
                <a:cs typeface="Arial"/>
              </a:rPr>
              <a:t> Luthans dan rekan-rekannya menemukan bahwa semua manajer terlibat dalam empat kegiatan manajerial:</a:t>
            </a:r>
          </a:p>
          <a:p>
            <a:pPr marL="690563" indent="-354013">
              <a:buFont typeface="+mj-lt"/>
              <a:buAutoNum type="arabicPeriod"/>
              <a:defRPr/>
            </a:pPr>
            <a:r>
              <a:rPr lang="id-ID" sz="2800" dirty="0">
                <a:cs typeface="Arial"/>
              </a:rPr>
              <a:t>Manajemen tradisional</a:t>
            </a:r>
          </a:p>
          <a:p>
            <a:pPr marL="690563" indent="-354013">
              <a:buFont typeface="+mj-lt"/>
              <a:buAutoNum type="arabicPeriod"/>
              <a:defRPr/>
            </a:pPr>
            <a:r>
              <a:rPr lang="id-ID" sz="2800" dirty="0">
                <a:cs typeface="Arial"/>
              </a:rPr>
              <a:t>Komunikasi</a:t>
            </a:r>
          </a:p>
          <a:p>
            <a:pPr marL="690563" indent="-354013">
              <a:buFont typeface="+mj-lt"/>
              <a:buAutoNum type="arabicPeriod"/>
              <a:defRPr/>
            </a:pPr>
            <a:r>
              <a:rPr lang="id-ID" sz="2800" dirty="0">
                <a:cs typeface="Arial"/>
              </a:rPr>
              <a:t>Manajemen Sumber Daya Manusia</a:t>
            </a:r>
          </a:p>
          <a:p>
            <a:pPr marL="690563" indent="-354013">
              <a:buFont typeface="+mj-lt"/>
              <a:buAutoNum type="arabicPeriod"/>
              <a:defRPr/>
            </a:pPr>
            <a:r>
              <a:rPr lang="id-ID" sz="2800" dirty="0">
                <a:cs typeface="Arial"/>
              </a:rPr>
              <a:t>Jaringan</a:t>
            </a:r>
          </a:p>
        </p:txBody>
      </p:sp>
      <p:sp>
        <p:nvSpPr>
          <p:cNvPr id="8" name="Slide Number Placeholder 7"/>
          <p:cNvSpPr>
            <a:spLocks noGrp="1"/>
          </p:cNvSpPr>
          <p:nvPr>
            <p:ph type="sldNum" sz="quarter" idx="12"/>
          </p:nvPr>
        </p:nvSpPr>
        <p:spPr/>
        <p:txBody>
          <a:bodyPr/>
          <a:lstStyle/>
          <a:p>
            <a:pPr>
              <a:defRPr/>
            </a:pPr>
            <a:r>
              <a:rPr lang="en-US"/>
              <a:t>1-</a:t>
            </a:r>
            <a:fld id="{CC36D96F-9C87-4400-A8F1-CA6D511EA789}" type="slidenum">
              <a:rPr lang="en-US"/>
              <a:pPr>
                <a:defRPr/>
              </a:pPr>
              <a:t>4</a:t>
            </a:fld>
            <a:endParaRPr lang="en-US"/>
          </a:p>
        </p:txBody>
      </p:sp>
      <p:sp>
        <p:nvSpPr>
          <p:cNvPr id="6" name="Rounded Rectangle 5"/>
          <p:cNvSpPr/>
          <p:nvPr/>
        </p:nvSpPr>
        <p:spPr>
          <a:xfrm>
            <a:off x="0" y="185874"/>
            <a:ext cx="889489" cy="622581"/>
          </a:xfrm>
          <a:prstGeom prst="roundRect">
            <a:avLst/>
          </a:prstGeom>
          <a:solidFill>
            <a:srgbClr val="6699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LO 2</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eaLnBrk="1" fontAlgn="auto" hangingPunct="1">
              <a:spcAft>
                <a:spcPts val="0"/>
              </a:spcAft>
              <a:defRPr/>
            </a:pPr>
            <a:r>
              <a:rPr lang="en-US" sz="4400" dirty="0">
                <a:ea typeface="+mj-ea"/>
                <a:cs typeface="Arial Narrow"/>
              </a:rPr>
              <a:t>Effective Versus Successful Managerial Activities </a:t>
            </a:r>
          </a:p>
        </p:txBody>
      </p:sp>
      <p:sp>
        <p:nvSpPr>
          <p:cNvPr id="8" name="Slide Number Placeholder 7"/>
          <p:cNvSpPr>
            <a:spLocks noGrp="1"/>
          </p:cNvSpPr>
          <p:nvPr>
            <p:ph type="sldNum" sz="quarter" idx="12"/>
          </p:nvPr>
        </p:nvSpPr>
        <p:spPr/>
        <p:txBody>
          <a:bodyPr/>
          <a:lstStyle/>
          <a:p>
            <a:pPr>
              <a:defRPr/>
            </a:pPr>
            <a:r>
              <a:rPr lang="en-US"/>
              <a:t>1-</a:t>
            </a:r>
            <a:fld id="{D3E3FDD3-541B-4C1A-A23C-CA74BFADD65A}" type="slidenum">
              <a:rPr lang="en-US"/>
              <a:pPr>
                <a:defRPr/>
              </a:pPr>
              <a:t>5</a:t>
            </a:fld>
            <a:endParaRPr lang="en-US"/>
          </a:p>
        </p:txBody>
      </p:sp>
      <p:sp>
        <p:nvSpPr>
          <p:cNvPr id="7" name="Rounded Rectangle 6"/>
          <p:cNvSpPr/>
          <p:nvPr/>
        </p:nvSpPr>
        <p:spPr>
          <a:xfrm>
            <a:off x="0" y="185874"/>
            <a:ext cx="889489" cy="622581"/>
          </a:xfrm>
          <a:prstGeom prst="roundRect">
            <a:avLst/>
          </a:prstGeom>
          <a:solidFill>
            <a:srgbClr val="6699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LO 2</a:t>
            </a:r>
          </a:p>
        </p:txBody>
      </p:sp>
      <p:pic>
        <p:nvPicPr>
          <p:cNvPr id="3074"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39616" y="1683204"/>
            <a:ext cx="7639063" cy="437469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05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rot="5400000">
            <a:off x="6598705" y="3881987"/>
            <a:ext cx="4572000" cy="2084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wrap="square" numCol="1" anchorCtr="0" compatLnSpc="1">
            <a:prstTxWarp prst="textNoShape">
              <a:avLst/>
            </a:prstTxWarp>
            <a:noAutofit/>
          </a:bodyPr>
          <a:lstStyle/>
          <a:p>
            <a:pPr eaLnBrk="1" hangingPunct="1"/>
            <a:r>
              <a:rPr lang="en-US" sz="4400" dirty="0">
                <a:ea typeface="ＭＳ Ｐゴシック" pitchFamily="34" charset="-128"/>
              </a:rPr>
              <a:t>Define Organizational Behavior</a:t>
            </a:r>
          </a:p>
        </p:txBody>
      </p:sp>
      <p:sp>
        <p:nvSpPr>
          <p:cNvPr id="3" name="Content Placeholder 2"/>
          <p:cNvSpPr>
            <a:spLocks noGrp="1"/>
          </p:cNvSpPr>
          <p:nvPr>
            <p:ph idx="1"/>
          </p:nvPr>
        </p:nvSpPr>
        <p:spPr>
          <a:xfrm>
            <a:off x="829102" y="1564595"/>
            <a:ext cx="8107680" cy="4983162"/>
          </a:xfrm>
        </p:spPr>
        <p:txBody>
          <a:bodyPr>
            <a:normAutofit/>
          </a:bodyPr>
          <a:lstStyle/>
          <a:p>
            <a:pPr marL="114300" indent="0" eaLnBrk="1" fontAlgn="auto" hangingPunct="1">
              <a:spcAft>
                <a:spcPts val="0"/>
              </a:spcAft>
              <a:buNone/>
              <a:defRPr/>
            </a:pPr>
            <a:endParaRPr lang="en-US" sz="2800" b="1" dirty="0">
              <a:solidFill>
                <a:schemeClr val="accent1"/>
              </a:solidFill>
              <a:ea typeface="+mn-ea"/>
              <a:cs typeface="Arial"/>
            </a:endParaRPr>
          </a:p>
          <a:p>
            <a:pPr marL="114300" indent="0">
              <a:buNone/>
              <a:defRPr/>
            </a:pPr>
            <a:r>
              <a:rPr lang="en-US" sz="3200" dirty="0">
                <a:solidFill>
                  <a:srgbClr val="FF0066"/>
                </a:solidFill>
                <a:cs typeface="Arial"/>
              </a:rPr>
              <a:t>Organizational behavior (OB) </a:t>
            </a:r>
            <a:r>
              <a:rPr lang="en-US" sz="3200" dirty="0" err="1">
                <a:cs typeface="Arial"/>
              </a:rPr>
              <a:t>adalah</a:t>
            </a:r>
            <a:r>
              <a:rPr lang="en-US" sz="3200" dirty="0">
                <a:cs typeface="Arial"/>
              </a:rPr>
              <a:t> </a:t>
            </a:r>
            <a:r>
              <a:rPr lang="en-US" sz="3200" dirty="0" err="1">
                <a:cs typeface="Arial"/>
              </a:rPr>
              <a:t>bidang</a:t>
            </a:r>
            <a:r>
              <a:rPr lang="en-US" sz="3200" dirty="0">
                <a:cs typeface="Arial"/>
              </a:rPr>
              <a:t> </a:t>
            </a:r>
            <a:r>
              <a:rPr lang="en-US" sz="3200" dirty="0" err="1">
                <a:cs typeface="Arial"/>
              </a:rPr>
              <a:t>studi</a:t>
            </a:r>
            <a:r>
              <a:rPr lang="en-US" sz="3200" dirty="0">
                <a:cs typeface="Arial"/>
              </a:rPr>
              <a:t> yang </a:t>
            </a:r>
            <a:r>
              <a:rPr lang="en-US" sz="3200" dirty="0" err="1">
                <a:cs typeface="Arial"/>
              </a:rPr>
              <a:t>menyelidiki</a:t>
            </a:r>
            <a:r>
              <a:rPr lang="en-US" sz="3200" dirty="0">
                <a:cs typeface="Arial"/>
              </a:rPr>
              <a:t> </a:t>
            </a:r>
            <a:r>
              <a:rPr lang="en-US" sz="3200" dirty="0" err="1">
                <a:cs typeface="Arial"/>
              </a:rPr>
              <a:t>dampak</a:t>
            </a:r>
            <a:r>
              <a:rPr lang="en-US" sz="3200" dirty="0">
                <a:cs typeface="Arial"/>
              </a:rPr>
              <a:t> yang </a:t>
            </a:r>
            <a:r>
              <a:rPr lang="en-US" sz="3200" dirty="0" err="1">
                <a:cs typeface="Arial"/>
              </a:rPr>
              <a:t>dimiliki</a:t>
            </a:r>
            <a:r>
              <a:rPr lang="en-US" sz="3200" dirty="0">
                <a:cs typeface="Arial"/>
              </a:rPr>
              <a:t> </a:t>
            </a:r>
            <a:r>
              <a:rPr lang="en-US" sz="3200" dirty="0" err="1">
                <a:cs typeface="Arial"/>
              </a:rPr>
              <a:t>individu</a:t>
            </a:r>
            <a:r>
              <a:rPr lang="en-US" sz="3200" dirty="0">
                <a:cs typeface="Arial"/>
              </a:rPr>
              <a:t>, </a:t>
            </a:r>
            <a:r>
              <a:rPr lang="en-US" sz="3200" dirty="0" err="1">
                <a:cs typeface="Arial"/>
              </a:rPr>
              <a:t>kelompok</a:t>
            </a:r>
            <a:r>
              <a:rPr lang="en-US" sz="3200" dirty="0">
                <a:cs typeface="Arial"/>
              </a:rPr>
              <a:t>, </a:t>
            </a:r>
            <a:r>
              <a:rPr lang="en-US" sz="3200" dirty="0" err="1">
                <a:cs typeface="Arial"/>
              </a:rPr>
              <a:t>dan</a:t>
            </a:r>
            <a:r>
              <a:rPr lang="en-US" sz="3200" dirty="0">
                <a:cs typeface="Arial"/>
              </a:rPr>
              <a:t> </a:t>
            </a:r>
            <a:r>
              <a:rPr lang="en-US" sz="3200" dirty="0" err="1">
                <a:cs typeface="Arial"/>
              </a:rPr>
              <a:t>struktur</a:t>
            </a:r>
            <a:r>
              <a:rPr lang="en-US" sz="3200" dirty="0">
                <a:cs typeface="Arial"/>
              </a:rPr>
              <a:t> </a:t>
            </a:r>
            <a:r>
              <a:rPr lang="en-US" sz="3200" dirty="0" err="1">
                <a:cs typeface="Arial"/>
              </a:rPr>
              <a:t>terhadap</a:t>
            </a:r>
            <a:r>
              <a:rPr lang="en-US" sz="3200" dirty="0">
                <a:cs typeface="Arial"/>
              </a:rPr>
              <a:t> </a:t>
            </a:r>
            <a:r>
              <a:rPr lang="en-US" sz="3200" dirty="0" err="1">
                <a:cs typeface="Arial"/>
              </a:rPr>
              <a:t>perilaku</a:t>
            </a:r>
            <a:r>
              <a:rPr lang="en-US" sz="3200" dirty="0">
                <a:cs typeface="Arial"/>
              </a:rPr>
              <a:t> di </a:t>
            </a:r>
            <a:r>
              <a:rPr lang="en-US" sz="3200" dirty="0" err="1">
                <a:cs typeface="Arial"/>
              </a:rPr>
              <a:t>dalam</a:t>
            </a:r>
            <a:r>
              <a:rPr lang="en-US" sz="3200" dirty="0">
                <a:cs typeface="Arial"/>
              </a:rPr>
              <a:t> </a:t>
            </a:r>
            <a:r>
              <a:rPr lang="en-US" sz="3200" dirty="0" err="1">
                <a:cs typeface="Arial"/>
              </a:rPr>
              <a:t>organisasi</a:t>
            </a:r>
            <a:r>
              <a:rPr lang="en-US" sz="3200" dirty="0">
                <a:cs typeface="Arial"/>
              </a:rPr>
              <a:t> </a:t>
            </a:r>
            <a:r>
              <a:rPr lang="en-US" sz="3200" dirty="0" err="1">
                <a:cs typeface="Arial"/>
              </a:rPr>
              <a:t>untuk</a:t>
            </a:r>
            <a:r>
              <a:rPr lang="en-US" sz="3200" dirty="0">
                <a:cs typeface="Arial"/>
              </a:rPr>
              <a:t> </a:t>
            </a:r>
            <a:r>
              <a:rPr lang="en-US" sz="3200" dirty="0" err="1">
                <a:cs typeface="Arial"/>
              </a:rPr>
              <a:t>tujuan</a:t>
            </a:r>
            <a:r>
              <a:rPr lang="en-US" sz="3200" dirty="0">
                <a:cs typeface="Arial"/>
              </a:rPr>
              <a:t> </a:t>
            </a:r>
            <a:r>
              <a:rPr lang="en-US" sz="3200" dirty="0" err="1">
                <a:cs typeface="Arial"/>
              </a:rPr>
              <a:t>menerapkan</a:t>
            </a:r>
            <a:r>
              <a:rPr lang="en-US" sz="3200" dirty="0">
                <a:cs typeface="Arial"/>
              </a:rPr>
              <a:t> </a:t>
            </a:r>
            <a:r>
              <a:rPr lang="en-US" sz="3200" dirty="0" err="1">
                <a:cs typeface="Arial"/>
              </a:rPr>
              <a:t>pengetahuan</a:t>
            </a:r>
            <a:r>
              <a:rPr lang="en-US" sz="3200" dirty="0">
                <a:cs typeface="Arial"/>
              </a:rPr>
              <a:t> </a:t>
            </a:r>
            <a:r>
              <a:rPr lang="en-US" sz="3200" dirty="0" err="1">
                <a:cs typeface="Arial"/>
              </a:rPr>
              <a:t>tersebut</a:t>
            </a:r>
            <a:r>
              <a:rPr lang="en-US" sz="3200" dirty="0">
                <a:cs typeface="Arial"/>
              </a:rPr>
              <a:t> </a:t>
            </a:r>
            <a:r>
              <a:rPr lang="en-US" sz="3200" dirty="0" err="1">
                <a:cs typeface="Arial"/>
              </a:rPr>
              <a:t>ke</a:t>
            </a:r>
            <a:r>
              <a:rPr lang="en-US" sz="3200" dirty="0">
                <a:cs typeface="Arial"/>
              </a:rPr>
              <a:t> </a:t>
            </a:r>
            <a:r>
              <a:rPr lang="en-US" sz="3200" dirty="0" err="1">
                <a:cs typeface="Arial"/>
              </a:rPr>
              <a:t>arah</a:t>
            </a:r>
            <a:r>
              <a:rPr lang="en-US" sz="3200" dirty="0">
                <a:cs typeface="Arial"/>
              </a:rPr>
              <a:t> </a:t>
            </a:r>
            <a:r>
              <a:rPr lang="en-US" sz="3200" dirty="0" err="1">
                <a:cs typeface="Arial"/>
              </a:rPr>
              <a:t>peningkatan</a:t>
            </a:r>
            <a:r>
              <a:rPr lang="en-US" sz="3200" dirty="0">
                <a:cs typeface="Arial"/>
              </a:rPr>
              <a:t> </a:t>
            </a:r>
            <a:r>
              <a:rPr lang="en-US" sz="3200" dirty="0" err="1">
                <a:cs typeface="Arial"/>
              </a:rPr>
              <a:t>efektivitas</a:t>
            </a:r>
            <a:r>
              <a:rPr lang="en-US" sz="3200" dirty="0">
                <a:cs typeface="Arial"/>
              </a:rPr>
              <a:t> </a:t>
            </a:r>
            <a:r>
              <a:rPr lang="en-US" sz="3200" dirty="0" err="1">
                <a:cs typeface="Arial"/>
              </a:rPr>
              <a:t>organisasi</a:t>
            </a:r>
            <a:r>
              <a:rPr lang="en-US" sz="3200" dirty="0">
                <a:cs typeface="Arial"/>
              </a:rPr>
              <a:t>. </a:t>
            </a:r>
          </a:p>
        </p:txBody>
      </p:sp>
      <p:sp>
        <p:nvSpPr>
          <p:cNvPr id="8" name="Slide Number Placeholder 7"/>
          <p:cNvSpPr>
            <a:spLocks noGrp="1"/>
          </p:cNvSpPr>
          <p:nvPr>
            <p:ph type="sldNum" sz="quarter" idx="12"/>
          </p:nvPr>
        </p:nvSpPr>
        <p:spPr/>
        <p:txBody>
          <a:bodyPr/>
          <a:lstStyle/>
          <a:p>
            <a:pPr>
              <a:defRPr/>
            </a:pPr>
            <a:r>
              <a:rPr lang="en-US"/>
              <a:t>1-</a:t>
            </a:r>
            <a:fld id="{A56AC14F-7E24-4317-A51B-9BB828490718}" type="slidenum">
              <a:rPr lang="en-US"/>
              <a:pPr>
                <a:defRPr/>
              </a:pPr>
              <a:t>6</a:t>
            </a:fld>
            <a:endParaRPr lang="en-US"/>
          </a:p>
        </p:txBody>
      </p:sp>
      <p:sp>
        <p:nvSpPr>
          <p:cNvPr id="6" name="Rounded Rectangle 5"/>
          <p:cNvSpPr/>
          <p:nvPr/>
        </p:nvSpPr>
        <p:spPr>
          <a:xfrm>
            <a:off x="0" y="185874"/>
            <a:ext cx="889489" cy="622581"/>
          </a:xfrm>
          <a:prstGeom prst="roundRect">
            <a:avLst/>
          </a:prstGeom>
          <a:solidFill>
            <a:srgbClr val="6699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LO 2</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293279" y="1894114"/>
            <a:ext cx="7620000" cy="3962400"/>
          </a:xfrm>
        </p:spPr>
        <p:txBody>
          <a:bodyPr>
            <a:normAutofit/>
          </a:bodyPr>
          <a:lstStyle/>
          <a:p>
            <a:pPr marL="114300" indent="0">
              <a:buNone/>
              <a:defRPr/>
            </a:pPr>
            <a:r>
              <a:rPr lang="en-US" sz="3200" dirty="0" err="1">
                <a:cs typeface="Arial"/>
              </a:rPr>
              <a:t>Perilaku</a:t>
            </a:r>
            <a:r>
              <a:rPr lang="en-US" sz="3200" dirty="0">
                <a:cs typeface="Arial"/>
              </a:rPr>
              <a:t> </a:t>
            </a:r>
            <a:r>
              <a:rPr lang="en-US" sz="3200" dirty="0" err="1">
                <a:cs typeface="Arial"/>
              </a:rPr>
              <a:t>organisasi</a:t>
            </a:r>
            <a:r>
              <a:rPr lang="en-US" sz="3200" dirty="0">
                <a:cs typeface="Arial"/>
              </a:rPr>
              <a:t> </a:t>
            </a:r>
            <a:r>
              <a:rPr lang="en-US" sz="3200" dirty="0" err="1">
                <a:cs typeface="Arial"/>
              </a:rPr>
              <a:t>adalah</a:t>
            </a:r>
            <a:r>
              <a:rPr lang="en-US" sz="3200" dirty="0">
                <a:cs typeface="Arial"/>
              </a:rPr>
              <a:t> </a:t>
            </a:r>
            <a:r>
              <a:rPr lang="en-US" sz="3200" dirty="0" err="1">
                <a:cs typeface="Arial"/>
              </a:rPr>
              <a:t>ilmu</a:t>
            </a:r>
            <a:r>
              <a:rPr lang="en-US" sz="3200" dirty="0">
                <a:cs typeface="Arial"/>
              </a:rPr>
              <a:t> </a:t>
            </a:r>
            <a:r>
              <a:rPr lang="en-US" sz="3200" dirty="0" err="1">
                <a:cs typeface="Arial"/>
              </a:rPr>
              <a:t>perilaku</a:t>
            </a:r>
            <a:r>
              <a:rPr lang="en-US" sz="3200" dirty="0">
                <a:cs typeface="Arial"/>
              </a:rPr>
              <a:t> </a:t>
            </a:r>
            <a:r>
              <a:rPr lang="en-US" sz="3200" dirty="0" err="1">
                <a:cs typeface="Arial"/>
              </a:rPr>
              <a:t>terapan</a:t>
            </a:r>
            <a:r>
              <a:rPr lang="en-US" sz="3200" dirty="0">
                <a:cs typeface="Arial"/>
              </a:rPr>
              <a:t> yang </a:t>
            </a:r>
            <a:r>
              <a:rPr lang="en-US" sz="3200" dirty="0" err="1">
                <a:cs typeface="Arial"/>
              </a:rPr>
              <a:t>dibangun</a:t>
            </a:r>
            <a:r>
              <a:rPr lang="en-US" sz="3200" dirty="0">
                <a:cs typeface="Arial"/>
              </a:rPr>
              <a:t> di </a:t>
            </a:r>
            <a:r>
              <a:rPr lang="en-US" sz="3200" dirty="0" err="1">
                <a:cs typeface="Arial"/>
              </a:rPr>
              <a:t>atas</a:t>
            </a:r>
            <a:r>
              <a:rPr lang="en-US" sz="3200" dirty="0">
                <a:cs typeface="Arial"/>
              </a:rPr>
              <a:t> </a:t>
            </a:r>
            <a:r>
              <a:rPr lang="en-US" sz="3200" dirty="0" err="1">
                <a:cs typeface="Arial"/>
              </a:rPr>
              <a:t>kontribusi</a:t>
            </a:r>
            <a:r>
              <a:rPr lang="en-US" sz="3200" dirty="0">
                <a:cs typeface="Arial"/>
              </a:rPr>
              <a:t> </a:t>
            </a:r>
            <a:r>
              <a:rPr lang="en-US" sz="3200" dirty="0" err="1">
                <a:cs typeface="Arial"/>
              </a:rPr>
              <a:t>dari</a:t>
            </a:r>
            <a:r>
              <a:rPr lang="en-US" sz="3200" dirty="0">
                <a:cs typeface="Arial"/>
              </a:rPr>
              <a:t> </a:t>
            </a:r>
            <a:r>
              <a:rPr lang="en-US" sz="3200" dirty="0" err="1">
                <a:cs typeface="Arial"/>
              </a:rPr>
              <a:t>sejumlah</a:t>
            </a:r>
            <a:r>
              <a:rPr lang="en-US" sz="3200" dirty="0">
                <a:cs typeface="Arial"/>
              </a:rPr>
              <a:t> </a:t>
            </a:r>
            <a:r>
              <a:rPr lang="en-US" sz="3200" dirty="0" err="1">
                <a:cs typeface="Arial"/>
              </a:rPr>
              <a:t>disiplin</a:t>
            </a:r>
            <a:r>
              <a:rPr lang="en-US" sz="3200" dirty="0">
                <a:cs typeface="Arial"/>
              </a:rPr>
              <a:t> </a:t>
            </a:r>
            <a:r>
              <a:rPr lang="en-US" sz="3200" dirty="0" err="1">
                <a:cs typeface="Arial"/>
              </a:rPr>
              <a:t>perilaku</a:t>
            </a:r>
            <a:r>
              <a:rPr lang="en-US" sz="3200" dirty="0">
                <a:cs typeface="Arial"/>
              </a:rPr>
              <a:t>:</a:t>
            </a:r>
          </a:p>
          <a:p>
            <a:pPr>
              <a:buFont typeface="Wingdings" panose="05000000000000000000" pitchFamily="2" charset="2"/>
              <a:buChar char="§"/>
              <a:defRPr/>
            </a:pPr>
            <a:r>
              <a:rPr lang="en-US" sz="3200" dirty="0" err="1">
                <a:cs typeface="Arial"/>
              </a:rPr>
              <a:t>Psikologi</a:t>
            </a:r>
            <a:endParaRPr lang="en-US" sz="3200" dirty="0">
              <a:cs typeface="Arial"/>
            </a:endParaRPr>
          </a:p>
          <a:p>
            <a:pPr>
              <a:buFont typeface="Wingdings" panose="05000000000000000000" pitchFamily="2" charset="2"/>
              <a:buChar char="§"/>
              <a:defRPr/>
            </a:pPr>
            <a:r>
              <a:rPr lang="en-US" sz="3200" dirty="0" err="1">
                <a:cs typeface="Arial"/>
              </a:rPr>
              <a:t>Psikologi</a:t>
            </a:r>
            <a:r>
              <a:rPr lang="en-US" sz="3200" dirty="0">
                <a:cs typeface="Arial"/>
              </a:rPr>
              <a:t> </a:t>
            </a:r>
            <a:r>
              <a:rPr lang="en-US" sz="3200" dirty="0" err="1">
                <a:cs typeface="Arial"/>
              </a:rPr>
              <a:t>sosial</a:t>
            </a:r>
            <a:endParaRPr lang="en-US" sz="3200" dirty="0">
              <a:cs typeface="Arial"/>
            </a:endParaRPr>
          </a:p>
          <a:p>
            <a:pPr>
              <a:buFont typeface="Wingdings" panose="05000000000000000000" pitchFamily="2" charset="2"/>
              <a:buChar char="§"/>
              <a:defRPr/>
            </a:pPr>
            <a:r>
              <a:rPr lang="en-US" sz="3200" dirty="0" err="1">
                <a:cs typeface="Arial"/>
              </a:rPr>
              <a:t>Sosiologi</a:t>
            </a:r>
            <a:endParaRPr lang="en-US" sz="3200" dirty="0">
              <a:cs typeface="Arial"/>
            </a:endParaRPr>
          </a:p>
          <a:p>
            <a:pPr>
              <a:buFont typeface="Wingdings" panose="05000000000000000000" pitchFamily="2" charset="2"/>
              <a:buChar char="§"/>
              <a:defRPr/>
            </a:pPr>
            <a:r>
              <a:rPr lang="en-US" sz="3200" dirty="0" err="1">
                <a:cs typeface="Arial"/>
              </a:rPr>
              <a:t>Antropologi</a:t>
            </a:r>
            <a:endParaRPr lang="en-US" sz="3200" dirty="0">
              <a:cs typeface="Arial"/>
            </a:endParaRPr>
          </a:p>
        </p:txBody>
      </p:sp>
      <p:sp>
        <p:nvSpPr>
          <p:cNvPr id="8" name="Slide Number Placeholder 7"/>
          <p:cNvSpPr>
            <a:spLocks noGrp="1"/>
          </p:cNvSpPr>
          <p:nvPr>
            <p:ph type="sldNum" sz="quarter" idx="12"/>
          </p:nvPr>
        </p:nvSpPr>
        <p:spPr/>
        <p:txBody>
          <a:bodyPr/>
          <a:lstStyle/>
          <a:p>
            <a:pPr>
              <a:defRPr/>
            </a:pPr>
            <a:r>
              <a:rPr lang="en-US"/>
              <a:t>1-</a:t>
            </a:r>
            <a:fld id="{4A19D7DA-9CD9-49A8-8AFB-1FFD44D77428}" type="slidenum">
              <a:rPr lang="en-US"/>
              <a:pPr>
                <a:defRPr/>
              </a:pPr>
              <a:t>7</a:t>
            </a:fld>
            <a:endParaRPr lang="en-US"/>
          </a:p>
        </p:txBody>
      </p:sp>
      <p:sp>
        <p:nvSpPr>
          <p:cNvPr id="7" name="Title 1"/>
          <p:cNvSpPr>
            <a:spLocks noGrp="1"/>
          </p:cNvSpPr>
          <p:nvPr>
            <p:ph type="title"/>
          </p:nvPr>
        </p:nvSpPr>
        <p:spPr>
          <a:xfrm>
            <a:off x="889489" y="253284"/>
            <a:ext cx="8023790" cy="1143000"/>
          </a:xfrm>
        </p:spPr>
        <p:txBody>
          <a:bodyPr wrap="square" numCol="1" anchorCtr="0" compatLnSpc="1">
            <a:prstTxWarp prst="textNoShape">
              <a:avLst/>
            </a:prstTxWarp>
          </a:bodyPr>
          <a:lstStyle/>
          <a:p>
            <a:pPr>
              <a:defRPr/>
            </a:pPr>
            <a:r>
              <a:rPr lang="en-US" sz="3600" dirty="0">
                <a:cs typeface="Arial Narrow"/>
              </a:rPr>
              <a:t>Identify the Major Behavioral Science Disciplines That Contribute to OB</a:t>
            </a:r>
            <a:endParaRPr lang="en-US" sz="4300" dirty="0">
              <a:effectLst>
                <a:outerShdw blurRad="38100" dist="38100" dir="2700000" algn="tl">
                  <a:srgbClr val="0064E2"/>
                </a:outerShdw>
              </a:effectLst>
              <a:latin typeface="Arial Narrow" pitchFamily="-72" charset="0"/>
            </a:endParaRPr>
          </a:p>
        </p:txBody>
      </p:sp>
      <p:sp>
        <p:nvSpPr>
          <p:cNvPr id="6" name="Rounded Rectangle 5"/>
          <p:cNvSpPr/>
          <p:nvPr/>
        </p:nvSpPr>
        <p:spPr>
          <a:xfrm>
            <a:off x="0" y="202203"/>
            <a:ext cx="889489" cy="622581"/>
          </a:xfrm>
          <a:prstGeom prst="roundRect">
            <a:avLst/>
          </a:prstGeom>
          <a:solidFill>
            <a:srgbClr val="6699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LO 4</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6CA7195-24DF-4985-B3CE-3344D20E277B}"/>
              </a:ext>
            </a:extLst>
          </p:cNvPr>
          <p:cNvSpPr>
            <a:spLocks noGrp="1"/>
          </p:cNvSpPr>
          <p:nvPr>
            <p:ph idx="1"/>
          </p:nvPr>
        </p:nvSpPr>
        <p:spPr>
          <a:xfrm>
            <a:off x="829102" y="1563757"/>
            <a:ext cx="8107680" cy="4837044"/>
          </a:xfrm>
        </p:spPr>
        <p:txBody>
          <a:bodyPr>
            <a:normAutofit lnSpcReduction="10000"/>
          </a:bodyPr>
          <a:lstStyle/>
          <a:p>
            <a:r>
              <a:rPr lang="en-US" b="1" dirty="0" err="1">
                <a:solidFill>
                  <a:schemeClr val="accent5"/>
                </a:solidFill>
              </a:rPr>
              <a:t>Psikologi</a:t>
            </a:r>
            <a:r>
              <a:rPr lang="en-US" dirty="0"/>
              <a:t> </a:t>
            </a:r>
            <a:r>
              <a:rPr lang="en-US" dirty="0" err="1"/>
              <a:t>adalah</a:t>
            </a:r>
            <a:r>
              <a:rPr lang="en-US" dirty="0"/>
              <a:t> </a:t>
            </a:r>
            <a:r>
              <a:rPr lang="en-US" dirty="0" err="1"/>
              <a:t>disiplin</a:t>
            </a:r>
            <a:r>
              <a:rPr lang="en-US" dirty="0"/>
              <a:t> </a:t>
            </a:r>
            <a:r>
              <a:rPr lang="en-US" dirty="0" err="1"/>
              <a:t>ilmu</a:t>
            </a:r>
            <a:r>
              <a:rPr lang="en-US" dirty="0"/>
              <a:t> yang </a:t>
            </a:r>
            <a:r>
              <a:rPr lang="en-US" dirty="0" err="1"/>
              <a:t>mengkaji</a:t>
            </a:r>
            <a:r>
              <a:rPr lang="en-US" dirty="0"/>
              <a:t> </a:t>
            </a:r>
            <a:r>
              <a:rPr lang="en-US" dirty="0" err="1"/>
              <a:t>perilaku</a:t>
            </a:r>
            <a:r>
              <a:rPr lang="en-US" dirty="0"/>
              <a:t> </a:t>
            </a:r>
            <a:r>
              <a:rPr lang="en-US" dirty="0" err="1"/>
              <a:t>manusia</a:t>
            </a:r>
            <a:r>
              <a:rPr lang="en-US" dirty="0"/>
              <a:t> dan proses mental </a:t>
            </a:r>
            <a:r>
              <a:rPr lang="en-US" dirty="0" err="1"/>
              <a:t>manusia</a:t>
            </a:r>
            <a:r>
              <a:rPr lang="en-US" dirty="0"/>
              <a:t>, </a:t>
            </a:r>
            <a:r>
              <a:rPr lang="en-US" dirty="0" err="1"/>
              <a:t>serta</a:t>
            </a:r>
            <a:r>
              <a:rPr lang="en-US" dirty="0"/>
              <a:t> </a:t>
            </a:r>
            <a:r>
              <a:rPr lang="en-US" dirty="0" err="1"/>
              <a:t>mempelajari</a:t>
            </a:r>
            <a:r>
              <a:rPr lang="en-US" dirty="0"/>
              <a:t> </a:t>
            </a:r>
            <a:r>
              <a:rPr lang="en-US" dirty="0" err="1"/>
              <a:t>pengaruh</a:t>
            </a:r>
            <a:r>
              <a:rPr lang="en-US" dirty="0"/>
              <a:t> </a:t>
            </a:r>
            <a:r>
              <a:rPr lang="en-US" dirty="0" err="1"/>
              <a:t>kondisi</a:t>
            </a:r>
            <a:r>
              <a:rPr lang="en-US" dirty="0"/>
              <a:t> mental </a:t>
            </a:r>
            <a:r>
              <a:rPr lang="en-US" dirty="0" err="1"/>
              <a:t>organisma</a:t>
            </a:r>
            <a:r>
              <a:rPr lang="en-US" dirty="0"/>
              <a:t> dan </a:t>
            </a:r>
            <a:r>
              <a:rPr lang="en-US" dirty="0" err="1"/>
              <a:t>lingkungan</a:t>
            </a:r>
            <a:r>
              <a:rPr lang="en-US" dirty="0"/>
              <a:t> </a:t>
            </a:r>
            <a:r>
              <a:rPr lang="en-US" dirty="0" err="1"/>
              <a:t>eksternal</a:t>
            </a:r>
            <a:r>
              <a:rPr lang="en-US" dirty="0"/>
              <a:t> </a:t>
            </a:r>
            <a:r>
              <a:rPr lang="en-US" dirty="0" err="1"/>
              <a:t>individu</a:t>
            </a:r>
            <a:r>
              <a:rPr lang="en-US" dirty="0"/>
              <a:t>.</a:t>
            </a:r>
          </a:p>
          <a:p>
            <a:r>
              <a:rPr lang="en-US" b="1" dirty="0" err="1">
                <a:solidFill>
                  <a:schemeClr val="accent5"/>
                </a:solidFill>
              </a:rPr>
              <a:t>Psikologi</a:t>
            </a:r>
            <a:r>
              <a:rPr lang="en-US" b="1" dirty="0">
                <a:solidFill>
                  <a:schemeClr val="accent5"/>
                </a:solidFill>
              </a:rPr>
              <a:t> </a:t>
            </a:r>
            <a:r>
              <a:rPr lang="en-US" b="1" dirty="0" err="1">
                <a:solidFill>
                  <a:schemeClr val="accent5"/>
                </a:solidFill>
              </a:rPr>
              <a:t>Sosial</a:t>
            </a:r>
            <a:r>
              <a:rPr lang="en-US" b="1" dirty="0">
                <a:solidFill>
                  <a:schemeClr val="accent5"/>
                </a:solidFill>
              </a:rPr>
              <a:t> </a:t>
            </a:r>
            <a:r>
              <a:rPr lang="en-US" dirty="0" err="1"/>
              <a:t>adalah</a:t>
            </a:r>
            <a:r>
              <a:rPr lang="en-US" dirty="0"/>
              <a:t> </a:t>
            </a:r>
            <a:r>
              <a:rPr lang="en-US" dirty="0" err="1"/>
              <a:t>ilmu</a:t>
            </a:r>
            <a:r>
              <a:rPr lang="en-US" dirty="0"/>
              <a:t> </a:t>
            </a:r>
            <a:r>
              <a:rPr lang="en-US" dirty="0" err="1"/>
              <a:t>pengetahuan</a:t>
            </a:r>
            <a:r>
              <a:rPr lang="en-US" dirty="0"/>
              <a:t> yang </a:t>
            </a:r>
            <a:r>
              <a:rPr lang="en-US" dirty="0" err="1"/>
              <a:t>membahas</a:t>
            </a:r>
            <a:r>
              <a:rPr lang="en-US" dirty="0"/>
              <a:t> </a:t>
            </a:r>
            <a:r>
              <a:rPr lang="en-US" dirty="0" err="1"/>
              <a:t>perilaku</a:t>
            </a:r>
            <a:r>
              <a:rPr lang="en-US" dirty="0"/>
              <a:t> </a:t>
            </a:r>
            <a:r>
              <a:rPr lang="en-US" dirty="0" err="1"/>
              <a:t>individu</a:t>
            </a:r>
            <a:r>
              <a:rPr lang="en-US" dirty="0"/>
              <a:t> </a:t>
            </a:r>
            <a:r>
              <a:rPr lang="en-US" dirty="0" err="1"/>
              <a:t>dalam</a:t>
            </a:r>
            <a:r>
              <a:rPr lang="en-US" dirty="0"/>
              <a:t> </a:t>
            </a:r>
            <a:r>
              <a:rPr lang="en-US" dirty="0" err="1"/>
              <a:t>konteks</a:t>
            </a:r>
            <a:r>
              <a:rPr lang="en-US" dirty="0"/>
              <a:t> </a:t>
            </a:r>
            <a:r>
              <a:rPr lang="en-US" dirty="0" err="1"/>
              <a:t>sosial</a:t>
            </a:r>
            <a:r>
              <a:rPr lang="en-US" dirty="0"/>
              <a:t>. </a:t>
            </a:r>
            <a:r>
              <a:rPr lang="en-US" dirty="0" err="1"/>
              <a:t>Definisi</a:t>
            </a:r>
            <a:r>
              <a:rPr lang="en-US" dirty="0"/>
              <a:t> </a:t>
            </a:r>
            <a:r>
              <a:rPr lang="en-US" dirty="0" err="1"/>
              <a:t>ini</a:t>
            </a:r>
            <a:r>
              <a:rPr lang="en-US" dirty="0"/>
              <a:t> </a:t>
            </a:r>
            <a:r>
              <a:rPr lang="en-US" dirty="0" err="1"/>
              <a:t>mengandung</a:t>
            </a:r>
            <a:r>
              <a:rPr lang="en-US" dirty="0"/>
              <a:t> </a:t>
            </a:r>
            <a:r>
              <a:rPr lang="en-US" dirty="0" err="1"/>
              <a:t>dua</a:t>
            </a:r>
            <a:r>
              <a:rPr lang="en-US" dirty="0"/>
              <a:t> </a:t>
            </a:r>
            <a:r>
              <a:rPr lang="en-US" dirty="0" err="1"/>
              <a:t>unsur</a:t>
            </a:r>
            <a:r>
              <a:rPr lang="en-US" dirty="0"/>
              <a:t> </a:t>
            </a:r>
            <a:r>
              <a:rPr lang="en-US" dirty="0" err="1"/>
              <a:t>pokok</a:t>
            </a:r>
            <a:r>
              <a:rPr lang="en-US" dirty="0"/>
              <a:t>, </a:t>
            </a:r>
            <a:r>
              <a:rPr lang="en-US" dirty="0" err="1"/>
              <a:t>yaitu</a:t>
            </a:r>
            <a:r>
              <a:rPr lang="en-US" dirty="0"/>
              <a:t> </a:t>
            </a:r>
            <a:r>
              <a:rPr lang="en-US" dirty="0" err="1"/>
              <a:t>perilaku</a:t>
            </a:r>
            <a:r>
              <a:rPr lang="en-US" dirty="0"/>
              <a:t> </a:t>
            </a:r>
            <a:r>
              <a:rPr lang="en-US" dirty="0" err="1"/>
              <a:t>individu</a:t>
            </a:r>
            <a:r>
              <a:rPr lang="en-US" dirty="0"/>
              <a:t> dan </a:t>
            </a:r>
            <a:r>
              <a:rPr lang="en-US" dirty="0" err="1"/>
              <a:t>konteks</a:t>
            </a:r>
            <a:r>
              <a:rPr lang="en-US" dirty="0"/>
              <a:t> </a:t>
            </a:r>
            <a:r>
              <a:rPr lang="en-US" dirty="0" err="1"/>
              <a:t>sosial</a:t>
            </a:r>
            <a:r>
              <a:rPr lang="en-US" dirty="0"/>
              <a:t>.</a:t>
            </a:r>
          </a:p>
          <a:p>
            <a:r>
              <a:rPr lang="en-US" b="1" dirty="0" err="1">
                <a:solidFill>
                  <a:schemeClr val="accent5"/>
                </a:solidFill>
              </a:rPr>
              <a:t>Sosiologi</a:t>
            </a:r>
            <a:r>
              <a:rPr lang="en-US" dirty="0"/>
              <a:t> </a:t>
            </a:r>
            <a:r>
              <a:rPr lang="en-US" dirty="0" err="1"/>
              <a:t>mempunyai</a:t>
            </a:r>
            <a:r>
              <a:rPr lang="en-US" dirty="0"/>
              <a:t> arti </a:t>
            </a:r>
            <a:r>
              <a:rPr lang="en-US" dirty="0" err="1"/>
              <a:t>sebagai</a:t>
            </a:r>
            <a:r>
              <a:rPr lang="en-US" dirty="0"/>
              <a:t> “</a:t>
            </a:r>
            <a:r>
              <a:rPr lang="en-US" dirty="0" err="1"/>
              <a:t>pengetahuan</a:t>
            </a:r>
            <a:r>
              <a:rPr lang="en-US" dirty="0"/>
              <a:t> </a:t>
            </a:r>
            <a:r>
              <a:rPr lang="en-US" dirty="0" err="1"/>
              <a:t>atau</a:t>
            </a:r>
            <a:r>
              <a:rPr lang="en-US" dirty="0"/>
              <a:t> </a:t>
            </a:r>
            <a:r>
              <a:rPr lang="en-US" dirty="0" err="1"/>
              <a:t>ilmu</a:t>
            </a:r>
            <a:r>
              <a:rPr lang="en-US" dirty="0"/>
              <a:t> </a:t>
            </a:r>
            <a:r>
              <a:rPr lang="en-US" dirty="0" err="1"/>
              <a:t>tentang</a:t>
            </a:r>
            <a:r>
              <a:rPr lang="en-US" dirty="0"/>
              <a:t> </a:t>
            </a:r>
            <a:r>
              <a:rPr lang="en-US" dirty="0" err="1"/>
              <a:t>sifat</a:t>
            </a:r>
            <a:r>
              <a:rPr lang="en-US" dirty="0"/>
              <a:t>, </a:t>
            </a:r>
            <a:r>
              <a:rPr lang="en-US" dirty="0" err="1"/>
              <a:t>perilaku</a:t>
            </a:r>
            <a:r>
              <a:rPr lang="en-US" dirty="0"/>
              <a:t>, dan </a:t>
            </a:r>
            <a:r>
              <a:rPr lang="en-US" dirty="0" err="1"/>
              <a:t>perkembangan</a:t>
            </a:r>
            <a:r>
              <a:rPr lang="en-US" dirty="0"/>
              <a:t> </a:t>
            </a:r>
            <a:r>
              <a:rPr lang="en-US" dirty="0" err="1"/>
              <a:t>masyarakat</a:t>
            </a:r>
            <a:r>
              <a:rPr lang="en-US" dirty="0"/>
              <a:t>. (</a:t>
            </a:r>
            <a:r>
              <a:rPr lang="en-US" dirty="0" err="1"/>
              <a:t>mempelajari</a:t>
            </a:r>
            <a:r>
              <a:rPr lang="en-US" dirty="0"/>
              <a:t> orang </a:t>
            </a:r>
            <a:r>
              <a:rPr lang="en-US" dirty="0" err="1"/>
              <a:t>dalam</a:t>
            </a:r>
            <a:r>
              <a:rPr lang="en-US" dirty="0"/>
              <a:t> </a:t>
            </a:r>
            <a:r>
              <a:rPr lang="en-US" dirty="0" err="1"/>
              <a:t>kaitan</a:t>
            </a:r>
            <a:r>
              <a:rPr lang="en-US" dirty="0"/>
              <a:t> </a:t>
            </a:r>
            <a:r>
              <a:rPr lang="en-US" dirty="0" err="1"/>
              <a:t>dengan</a:t>
            </a:r>
            <a:r>
              <a:rPr lang="en-US" dirty="0"/>
              <a:t> </a:t>
            </a:r>
            <a:r>
              <a:rPr lang="en-US" dirty="0" err="1"/>
              <a:t>lingkungan</a:t>
            </a:r>
            <a:r>
              <a:rPr lang="en-US" dirty="0"/>
              <a:t> </a:t>
            </a:r>
            <a:r>
              <a:rPr lang="en-US" dirty="0" err="1"/>
              <a:t>sosial</a:t>
            </a:r>
            <a:r>
              <a:rPr lang="en-US" dirty="0"/>
              <a:t> </a:t>
            </a:r>
            <a:r>
              <a:rPr lang="en-US" dirty="0" err="1"/>
              <a:t>atau</a:t>
            </a:r>
            <a:r>
              <a:rPr lang="en-US" dirty="0"/>
              <a:t> </a:t>
            </a:r>
            <a:r>
              <a:rPr lang="en-US" dirty="0" err="1"/>
              <a:t>budaya</a:t>
            </a:r>
            <a:r>
              <a:rPr lang="en-US" dirty="0"/>
              <a:t>)</a:t>
            </a:r>
          </a:p>
          <a:p>
            <a:r>
              <a:rPr lang="en-US" dirty="0"/>
              <a:t> </a:t>
            </a:r>
            <a:r>
              <a:rPr lang="en-US" b="1" dirty="0" err="1">
                <a:solidFill>
                  <a:schemeClr val="accent5"/>
                </a:solidFill>
              </a:rPr>
              <a:t>Antropologi</a:t>
            </a:r>
            <a:r>
              <a:rPr lang="en-US" dirty="0"/>
              <a:t> </a:t>
            </a:r>
            <a:r>
              <a:rPr lang="en-US" dirty="0" err="1"/>
              <a:t>adalah</a:t>
            </a:r>
            <a:r>
              <a:rPr lang="en-US" dirty="0"/>
              <a:t> </a:t>
            </a:r>
            <a:r>
              <a:rPr lang="en-US" dirty="0" err="1"/>
              <a:t>studi</a:t>
            </a:r>
            <a:r>
              <a:rPr lang="en-US" dirty="0"/>
              <a:t> </a:t>
            </a:r>
            <a:r>
              <a:rPr lang="en-US" dirty="0" err="1"/>
              <a:t>ilmu</a:t>
            </a:r>
            <a:r>
              <a:rPr lang="en-US" dirty="0"/>
              <a:t> yang </a:t>
            </a:r>
            <a:r>
              <a:rPr lang="en-US" dirty="0" err="1"/>
              <a:t>mempelajari</a:t>
            </a:r>
            <a:r>
              <a:rPr lang="en-US" dirty="0"/>
              <a:t> </a:t>
            </a:r>
            <a:r>
              <a:rPr lang="en-US" dirty="0" err="1"/>
              <a:t>tentang</a:t>
            </a:r>
            <a:r>
              <a:rPr lang="en-US" dirty="0"/>
              <a:t> </a:t>
            </a:r>
            <a:r>
              <a:rPr lang="en-US" dirty="0" err="1"/>
              <a:t>manusia</a:t>
            </a:r>
            <a:r>
              <a:rPr lang="en-US" dirty="0"/>
              <a:t>, </a:t>
            </a:r>
            <a:r>
              <a:rPr lang="en-US" dirty="0" err="1"/>
              <a:t>masyarakat</a:t>
            </a:r>
            <a:r>
              <a:rPr lang="en-US" dirty="0"/>
              <a:t>, </a:t>
            </a:r>
            <a:r>
              <a:rPr lang="en-US" dirty="0" err="1"/>
              <a:t>perilaku</a:t>
            </a:r>
            <a:r>
              <a:rPr lang="en-US" dirty="0"/>
              <a:t>, dan </a:t>
            </a:r>
            <a:r>
              <a:rPr lang="en-US" dirty="0" err="1"/>
              <a:t>kebudayaan</a:t>
            </a:r>
            <a:r>
              <a:rPr lang="en-US" dirty="0"/>
              <a:t> yang </a:t>
            </a:r>
            <a:r>
              <a:rPr lang="en-US" dirty="0" err="1"/>
              <a:t>ada</a:t>
            </a:r>
            <a:r>
              <a:rPr lang="en-US" dirty="0"/>
              <a:t> di </a:t>
            </a:r>
            <a:r>
              <a:rPr lang="en-US" dirty="0" err="1"/>
              <a:t>dalamnya</a:t>
            </a:r>
            <a:r>
              <a:rPr lang="en-US" dirty="0"/>
              <a:t>.</a:t>
            </a:r>
          </a:p>
          <a:p>
            <a:endParaRPr lang="en-US" dirty="0"/>
          </a:p>
          <a:p>
            <a:endParaRPr lang="en-US" dirty="0"/>
          </a:p>
          <a:p>
            <a:endParaRPr lang="en-US" dirty="0"/>
          </a:p>
        </p:txBody>
      </p:sp>
      <p:sp>
        <p:nvSpPr>
          <p:cNvPr id="4" name="Slide Number Placeholder 3">
            <a:extLst>
              <a:ext uri="{FF2B5EF4-FFF2-40B4-BE49-F238E27FC236}">
                <a16:creationId xmlns:a16="http://schemas.microsoft.com/office/drawing/2014/main" id="{19A7834B-8443-8637-EB49-69340A6F48D2}"/>
              </a:ext>
            </a:extLst>
          </p:cNvPr>
          <p:cNvSpPr>
            <a:spLocks noGrp="1"/>
          </p:cNvSpPr>
          <p:nvPr>
            <p:ph type="sldNum" sz="quarter" idx="12"/>
          </p:nvPr>
        </p:nvSpPr>
        <p:spPr/>
        <p:txBody>
          <a:bodyPr/>
          <a:lstStyle/>
          <a:p>
            <a:pPr>
              <a:defRPr/>
            </a:pPr>
            <a:r>
              <a:rPr lang="en-US"/>
              <a:t>1-</a:t>
            </a:r>
            <a:fld id="{D59FD9D0-3A53-4E43-B8FB-A4FF2D303B53}" type="slidenum">
              <a:rPr lang="en-US" smtClean="0"/>
              <a:pPr>
                <a:defRPr/>
              </a:pPr>
              <a:t>8</a:t>
            </a:fld>
            <a:endParaRPr lang="en-US"/>
          </a:p>
        </p:txBody>
      </p:sp>
      <p:sp>
        <p:nvSpPr>
          <p:cNvPr id="6" name="Title 5">
            <a:extLst>
              <a:ext uri="{FF2B5EF4-FFF2-40B4-BE49-F238E27FC236}">
                <a16:creationId xmlns:a16="http://schemas.microsoft.com/office/drawing/2014/main" id="{29C283E0-CA69-1C52-3F14-611EDE7AAECE}"/>
              </a:ext>
            </a:extLst>
          </p:cNvPr>
          <p:cNvSpPr>
            <a:spLocks noGrp="1"/>
          </p:cNvSpPr>
          <p:nvPr>
            <p:ph type="title"/>
          </p:nvPr>
        </p:nvSpPr>
        <p:spPr/>
        <p:txBody>
          <a:bodyPr/>
          <a:lstStyle/>
          <a:p>
            <a:r>
              <a:rPr lang="en-US" sz="3600" dirty="0"/>
              <a:t>Disciplines That Contribution to OB</a:t>
            </a:r>
          </a:p>
        </p:txBody>
      </p:sp>
    </p:spTree>
    <p:extLst>
      <p:ext uri="{BB962C8B-B14F-4D97-AF65-F5344CB8AC3E}">
        <p14:creationId xmlns:p14="http://schemas.microsoft.com/office/powerpoint/2010/main" val="389796682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eaLnBrk="1" fontAlgn="auto" hangingPunct="1">
              <a:spcAft>
                <a:spcPts val="0"/>
              </a:spcAft>
              <a:defRPr/>
            </a:pPr>
            <a:r>
              <a:rPr lang="en-US" sz="4400" dirty="0">
                <a:ea typeface="+mj-ea"/>
                <a:cs typeface="Arial Narrow"/>
              </a:rPr>
              <a:t>Identify the Challenges and</a:t>
            </a:r>
            <a:br>
              <a:rPr lang="en-US" sz="4400" dirty="0">
                <a:ea typeface="+mj-ea"/>
                <a:cs typeface="Arial Narrow"/>
              </a:rPr>
            </a:br>
            <a:r>
              <a:rPr lang="en-US" sz="4400" dirty="0">
                <a:ea typeface="+mj-ea"/>
                <a:cs typeface="Arial Narrow"/>
              </a:rPr>
              <a:t> Opportunities of OB Concepts </a:t>
            </a:r>
          </a:p>
        </p:txBody>
      </p:sp>
      <p:sp>
        <p:nvSpPr>
          <p:cNvPr id="8" name="Slide Number Placeholder 7"/>
          <p:cNvSpPr>
            <a:spLocks noGrp="1"/>
          </p:cNvSpPr>
          <p:nvPr>
            <p:ph type="sldNum" sz="quarter" idx="12"/>
          </p:nvPr>
        </p:nvSpPr>
        <p:spPr/>
        <p:txBody>
          <a:bodyPr/>
          <a:lstStyle/>
          <a:p>
            <a:pPr>
              <a:defRPr/>
            </a:pPr>
            <a:r>
              <a:rPr lang="en-US"/>
              <a:t>1-</a:t>
            </a:r>
            <a:fld id="{1442E840-BDF3-4F3D-82A0-492B9D518EA6}" type="slidenum">
              <a:rPr lang="en-US"/>
              <a:pPr>
                <a:defRPr/>
              </a:pPr>
              <a:t>9</a:t>
            </a:fld>
            <a:endParaRPr lang="en-US"/>
          </a:p>
        </p:txBody>
      </p:sp>
      <p:sp>
        <p:nvSpPr>
          <p:cNvPr id="6" name="Rounded Rectangle 5"/>
          <p:cNvSpPr/>
          <p:nvPr/>
        </p:nvSpPr>
        <p:spPr>
          <a:xfrm>
            <a:off x="0" y="185874"/>
            <a:ext cx="889489" cy="622581"/>
          </a:xfrm>
          <a:prstGeom prst="roundRect">
            <a:avLst/>
          </a:prstGeom>
          <a:solidFill>
            <a:srgbClr val="6699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LO 6</a:t>
            </a:r>
          </a:p>
        </p:txBody>
      </p:sp>
      <p:pic>
        <p:nvPicPr>
          <p:cNvPr id="5122"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97441" y="1569545"/>
            <a:ext cx="7939341" cy="432324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3074"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97440" y="5892789"/>
            <a:ext cx="7780799" cy="45121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djacency">
  <a:themeElements>
    <a:clrScheme name="Pushpin">
      <a:dk1>
        <a:sysClr val="windowText" lastClr="000000"/>
      </a:dk1>
      <a:lt1>
        <a:sysClr val="window" lastClr="FFFFFF"/>
      </a:lt1>
      <a:dk2>
        <a:srgbClr val="465E9C"/>
      </a:dk2>
      <a:lt2>
        <a:srgbClr val="CCDDEA"/>
      </a:lt2>
      <a:accent1>
        <a:srgbClr val="FDA023"/>
      </a:accent1>
      <a:accent2>
        <a:srgbClr val="AA2B1E"/>
      </a:accent2>
      <a:accent3>
        <a:srgbClr val="71685C"/>
      </a:accent3>
      <a:accent4>
        <a:srgbClr val="64A73B"/>
      </a:accent4>
      <a:accent5>
        <a:srgbClr val="EB5605"/>
      </a:accent5>
      <a:accent6>
        <a:srgbClr val="B9CA1A"/>
      </a:accent6>
      <a:hlink>
        <a:srgbClr val="D83E2C"/>
      </a:hlink>
      <a:folHlink>
        <a:srgbClr val="ED7D27"/>
      </a:folHlink>
    </a:clrScheme>
    <a:fontScheme name="Office">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djacency">
      <a:fillStyleLst>
        <a:solidFill>
          <a:schemeClr val="phClr"/>
        </a:solidFill>
        <a:solidFill>
          <a:schemeClr val="phClr">
            <a:tint val="55000"/>
          </a:schemeClr>
        </a:solidFill>
        <a:solidFill>
          <a:schemeClr val="phClr"/>
        </a:soli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outerShdw blurRad="50800" dist="25400" algn="bl" rotWithShape="0">
              <a:srgbClr val="000000">
                <a:alpha val="60000"/>
              </a:srgbClr>
            </a:outerShdw>
          </a:effectLst>
        </a:effectStyle>
        <a:effectStyle>
          <a:effectLst/>
          <a:scene3d>
            <a:camera prst="orthographicFront">
              <a:rot lat="0" lon="0" rev="0"/>
            </a:camera>
            <a:lightRig rig="brightRoom" dir="tl">
              <a:rot lat="0" lon="0" rev="1800000"/>
            </a:lightRig>
          </a:scene3d>
          <a:sp3d contourW="10160" prstMaterial="dkEdge">
            <a:bevelT w="38100" h="50800" prst="angle"/>
            <a:contourClr>
              <a:schemeClr val="phClr">
                <a:shade val="40000"/>
                <a:satMod val="150000"/>
              </a:schemeClr>
            </a:contourClr>
          </a:sp3d>
        </a:effectStyle>
      </a:effectStyleLst>
      <a:bgFillStyleLst>
        <a:solidFill>
          <a:schemeClr val="phClr"/>
        </a:solidFill>
        <a:gradFill rotWithShape="1">
          <a:gsLst>
            <a:gs pos="0">
              <a:schemeClr val="phClr">
                <a:tint val="90000"/>
              </a:schemeClr>
            </a:gs>
            <a:gs pos="75000">
              <a:schemeClr val="phClr">
                <a:shade val="100000"/>
                <a:satMod val="115000"/>
              </a:schemeClr>
            </a:gs>
            <a:gs pos="100000">
              <a:schemeClr val="phClr">
                <a:shade val="70000"/>
                <a:satMod val="130000"/>
              </a:schemeClr>
            </a:gs>
          </a:gsLst>
          <a:path path="circle">
            <a:fillToRect l="20000" t="50000" r="100000" b="50000"/>
          </a:path>
        </a:gradFill>
        <a:blipFill rotWithShape="1">
          <a:blip xmlns:r="http://schemas.openxmlformats.org/officeDocument/2006/relationships" r:embed="rId1">
            <a:duotone>
              <a:schemeClr val="phClr">
                <a:tint val="97000"/>
              </a:schemeClr>
              <a:schemeClr val="phClr">
                <a:shade val="96000"/>
              </a:schemeClr>
            </a:duotone>
          </a:blip>
          <a:tile tx="0" ty="0" sx="32000" sy="32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Adjacency</Template>
  <TotalTime>68977</TotalTime>
  <Words>3879</Words>
  <Application>Microsoft Office PowerPoint</Application>
  <PresentationFormat>Tampilan Layar (4:3)</PresentationFormat>
  <Paragraphs>380</Paragraphs>
  <Slides>30</Slides>
  <Notes>27</Notes>
  <HiddenSlides>0</HiddenSlides>
  <MMClips>0</MMClips>
  <ScaleCrop>false</ScaleCrop>
  <HeadingPairs>
    <vt:vector size="6" baseType="variant">
      <vt:variant>
        <vt:lpstr>Font Dipakai</vt:lpstr>
      </vt:variant>
      <vt:variant>
        <vt:i4>7</vt:i4>
      </vt:variant>
      <vt:variant>
        <vt:lpstr>Tema</vt:lpstr>
      </vt:variant>
      <vt:variant>
        <vt:i4>1</vt:i4>
      </vt:variant>
      <vt:variant>
        <vt:lpstr>Judul Slide</vt:lpstr>
      </vt:variant>
      <vt:variant>
        <vt:i4>30</vt:i4>
      </vt:variant>
    </vt:vector>
  </HeadingPairs>
  <TitlesOfParts>
    <vt:vector size="38" baseType="lpstr">
      <vt:lpstr>ＭＳ Ｐゴシック</vt:lpstr>
      <vt:lpstr>Arial</vt:lpstr>
      <vt:lpstr>Arial Narrow</vt:lpstr>
      <vt:lpstr>Calibri</vt:lpstr>
      <vt:lpstr>Microsoft Sans Serif</vt:lpstr>
      <vt:lpstr>Times New Roman</vt:lpstr>
      <vt:lpstr>Wingdings</vt:lpstr>
      <vt:lpstr>Adjacency</vt:lpstr>
      <vt:lpstr>Presentasi PowerPoint</vt:lpstr>
      <vt:lpstr>Interpersonal skills </vt:lpstr>
      <vt:lpstr> Demonstrate the Importance of  Interpersonal Skills in the Workplace</vt:lpstr>
      <vt:lpstr>Effective Versus Successful Managerial Activities </vt:lpstr>
      <vt:lpstr>Effective Versus Successful Managerial Activities </vt:lpstr>
      <vt:lpstr>Define Organizational Behavior</vt:lpstr>
      <vt:lpstr>Identify the Major Behavioral Science Disciplines That Contribute to OB</vt:lpstr>
      <vt:lpstr>Disciplines That Contribution to OB</vt:lpstr>
      <vt:lpstr>Identify the Challenges and  Opportunities of OB Concepts </vt:lpstr>
      <vt:lpstr>Identify the Challenges and  Opportunities of OB Concepts </vt:lpstr>
      <vt:lpstr>Identify the Challenges and  Opportunities of OB Concepts   </vt:lpstr>
      <vt:lpstr>Identify the Challenges and  Opportunities of OB Concepts </vt:lpstr>
      <vt:lpstr>Identify the Challenges and  Opportunities of OB Concepts </vt:lpstr>
      <vt:lpstr>Identify the Challenges and  Opportunities of OB Concepts </vt:lpstr>
      <vt:lpstr>Identify the Challenges and  Opportunities of OB Concepts </vt:lpstr>
      <vt:lpstr>Identify the Challenges and  Opportunities of OB Concepts </vt:lpstr>
      <vt:lpstr>Identify the Challenges and  Opportunities of OB Concepts </vt:lpstr>
      <vt:lpstr>Identify the Challenges and  Opportunities of OB Concepts </vt:lpstr>
      <vt:lpstr>Coming Attractions:  Developing an OB Model</vt:lpstr>
      <vt:lpstr>Three Levels of Analysis in  This Text’s OB Model </vt:lpstr>
      <vt:lpstr>Three Levels of Analysis in  This Book’s OB Model </vt:lpstr>
      <vt:lpstr>Three Levels of Analysis in  This Book’s OB Model </vt:lpstr>
      <vt:lpstr>Three Levels of Analysis in  This Book’s OB Model </vt:lpstr>
      <vt:lpstr>Outcome Variables</vt:lpstr>
      <vt:lpstr>Outcome Variables</vt:lpstr>
      <vt:lpstr>Outcome Variables</vt:lpstr>
      <vt:lpstr>Outcome Variables</vt:lpstr>
      <vt:lpstr>Outcome Variables</vt:lpstr>
      <vt:lpstr>Outcome Variables</vt:lpstr>
      <vt:lpstr>The Plan of the Text</vt:lpstr>
    </vt:vector>
  </TitlesOfParts>
  <Company>UT Pan American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David Sturges</dc:creator>
  <cp:lastModifiedBy>YHI Yusmita Hawari</cp:lastModifiedBy>
  <cp:revision>302</cp:revision>
  <dcterms:created xsi:type="dcterms:W3CDTF">2012-01-04T23:08:46Z</dcterms:created>
  <dcterms:modified xsi:type="dcterms:W3CDTF">2025-10-30T00:27:17Z</dcterms:modified>
</cp:coreProperties>
</file>