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4"/>
  </p:notesMasterIdLst>
  <p:handoutMasterIdLst>
    <p:handoutMasterId r:id="rId25"/>
  </p:handoutMasterIdLst>
  <p:sldIdLst>
    <p:sldId id="294" r:id="rId2"/>
    <p:sldId id="259" r:id="rId3"/>
    <p:sldId id="260" r:id="rId4"/>
    <p:sldId id="263" r:id="rId5"/>
    <p:sldId id="283" r:id="rId6"/>
    <p:sldId id="268" r:id="rId7"/>
    <p:sldId id="262" r:id="rId8"/>
    <p:sldId id="264" r:id="rId9"/>
    <p:sldId id="282" r:id="rId10"/>
    <p:sldId id="284" r:id="rId11"/>
    <p:sldId id="289" r:id="rId12"/>
    <p:sldId id="292" r:id="rId13"/>
    <p:sldId id="293" r:id="rId14"/>
    <p:sldId id="265" r:id="rId15"/>
    <p:sldId id="270" r:id="rId16"/>
    <p:sldId id="271" r:id="rId17"/>
    <p:sldId id="277" r:id="rId18"/>
    <p:sldId id="285" r:id="rId19"/>
    <p:sldId id="286" r:id="rId20"/>
    <p:sldId id="281" r:id="rId21"/>
    <p:sldId id="280" r:id="rId22"/>
    <p:sldId id="291" r:id="rId23"/>
  </p:sldIdLst>
  <p:sldSz cx="9144000" cy="6858000" type="screen4x3"/>
  <p:notesSz cx="7010400" cy="9296400"/>
  <p:embeddedFontLst>
    <p:embeddedFont>
      <p:font typeface="Century Gothic" panose="020B0502020202020204" pitchFamily="34" charset="0"/>
      <p:regular r:id="rId26"/>
      <p:bold r:id="rId27"/>
      <p:italic r:id="rId28"/>
      <p:boldItalic r:id="rId29"/>
    </p:embeddedFont>
    <p:embeddedFont>
      <p:font typeface="Tahoma" panose="020B0604030504040204" pitchFamily="34" charset="0"/>
      <p:regular r:id="rId30"/>
      <p:bold r:id="rId3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D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9" autoAdjust="0"/>
    <p:restoredTop sz="75499" autoAdjust="0"/>
  </p:normalViewPr>
  <p:slideViewPr>
    <p:cSldViewPr>
      <p:cViewPr varScale="1">
        <p:scale>
          <a:sx n="51" d="100"/>
          <a:sy n="51" d="100"/>
        </p:scale>
        <p:origin x="17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203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54A59-EC8C-4877-A1EE-A7E7A77F2E23}" type="doc">
      <dgm:prSet loTypeId="urn:microsoft.com/office/officeart/2008/layout/RadialCluster" loCatId="cycle" qsTypeId="urn:microsoft.com/office/officeart/2005/8/quickstyle/simple1#1" qsCatId="simple" csTypeId="urn:microsoft.com/office/officeart/2005/8/colors/accent1_1" csCatId="accent1" phldr="1"/>
      <dgm:spPr/>
      <dgm:t>
        <a:bodyPr/>
        <a:lstStyle/>
        <a:p>
          <a:endParaRPr lang="en-US"/>
        </a:p>
      </dgm:t>
    </dgm:pt>
    <dgm:pt modelId="{AC558BD6-4755-4D8A-B6CB-DC3D468B7648}">
      <dgm:prSet phldrT="[Text]" custT="1"/>
      <dgm:spPr/>
      <dgm:t>
        <a:bodyPr/>
        <a:lstStyle/>
        <a:p>
          <a:r>
            <a:rPr lang="en-US" sz="2800" b="1" i="1" baseline="0" dirty="0">
              <a:latin typeface="Arial" pitchFamily="34" charset="0"/>
              <a:cs typeface="Arial" pitchFamily="34" charset="0"/>
            </a:rPr>
            <a:t>The New Human Resource Managers</a:t>
          </a:r>
        </a:p>
      </dgm:t>
    </dgm:pt>
    <dgm:pt modelId="{6669C1F0-4C04-487C-B09E-5176FADE0BDD}" type="parTrans" cxnId="{27618639-6438-4772-9170-AFC1508AE32E}">
      <dgm:prSet/>
      <dgm:spPr/>
      <dgm:t>
        <a:bodyPr/>
        <a:lstStyle/>
        <a:p>
          <a:endParaRPr lang="en-US"/>
        </a:p>
      </dgm:t>
    </dgm:pt>
    <dgm:pt modelId="{47B84657-4A9E-4B12-9218-E80831ABC2F6}" type="sibTrans" cxnId="{27618639-6438-4772-9170-AFC1508AE32E}">
      <dgm:prSet/>
      <dgm:spPr/>
      <dgm:t>
        <a:bodyPr/>
        <a:lstStyle/>
        <a:p>
          <a:endParaRPr lang="en-US"/>
        </a:p>
      </dgm:t>
    </dgm:pt>
    <dgm:pt modelId="{ECA4F609-C1D4-4DFF-9477-4D2EF7A323E6}">
      <dgm:prSet phldrT="[Text]" custT="1"/>
      <dgm:spPr/>
      <dgm:t>
        <a:bodyPr/>
        <a:lstStyle/>
        <a:p>
          <a:r>
            <a:rPr lang="en-US" sz="2800" b="0" baseline="0" dirty="0">
              <a:latin typeface="Arial" pitchFamily="34" charset="0"/>
              <a:cs typeface="Arial" pitchFamily="34" charset="0"/>
            </a:rPr>
            <a:t>Transactional Services</a:t>
          </a:r>
        </a:p>
      </dgm:t>
    </dgm:pt>
    <dgm:pt modelId="{5E9B4768-92EF-483E-8B7B-5C597592FA48}" type="parTrans" cxnId="{C5239017-6773-4DBF-A051-B1A46B6B7829}">
      <dgm:prSet/>
      <dgm:spPr/>
      <dgm:t>
        <a:bodyPr/>
        <a:lstStyle/>
        <a:p>
          <a:endParaRPr lang="en-US"/>
        </a:p>
      </dgm:t>
    </dgm:pt>
    <dgm:pt modelId="{C53672A1-2211-4379-B142-AF3F2020ECE8}" type="sibTrans" cxnId="{C5239017-6773-4DBF-A051-B1A46B6B7829}">
      <dgm:prSet/>
      <dgm:spPr/>
      <dgm:t>
        <a:bodyPr/>
        <a:lstStyle/>
        <a:p>
          <a:endParaRPr lang="en-US"/>
        </a:p>
      </dgm:t>
    </dgm:pt>
    <dgm:pt modelId="{43A3E467-1127-4298-A8AD-5184A443EF8F}">
      <dgm:prSet phldrT="[Text]" custT="1"/>
      <dgm:spPr/>
      <dgm:t>
        <a:bodyPr/>
        <a:lstStyle/>
        <a:p>
          <a:r>
            <a:rPr lang="en-US" sz="2800" b="0" baseline="0" dirty="0">
              <a:latin typeface="Arial" pitchFamily="34" charset="0"/>
              <a:cs typeface="Arial" pitchFamily="34" charset="0"/>
            </a:rPr>
            <a:t>Talent Management</a:t>
          </a:r>
        </a:p>
      </dgm:t>
    </dgm:pt>
    <dgm:pt modelId="{2ED3D0D4-812B-4054-9D5D-320D211AEEE5}" type="parTrans" cxnId="{A170B432-11A4-41E0-895B-0CCB36C4A8FF}">
      <dgm:prSet/>
      <dgm:spPr/>
      <dgm:t>
        <a:bodyPr/>
        <a:lstStyle/>
        <a:p>
          <a:endParaRPr lang="en-US"/>
        </a:p>
      </dgm:t>
    </dgm:pt>
    <dgm:pt modelId="{702CBA02-A1A4-4137-86EF-0A852787CF02}" type="sibTrans" cxnId="{A170B432-11A4-41E0-895B-0CCB36C4A8FF}">
      <dgm:prSet/>
      <dgm:spPr/>
      <dgm:t>
        <a:bodyPr/>
        <a:lstStyle/>
        <a:p>
          <a:endParaRPr lang="en-US"/>
        </a:p>
      </dgm:t>
    </dgm:pt>
    <dgm:pt modelId="{A3EFCC5D-2CA1-47B6-BAA3-75D4628460A0}">
      <dgm:prSet phldrT="[Text]" custT="1"/>
      <dgm:spPr/>
      <dgm:t>
        <a:bodyPr/>
        <a:lstStyle/>
        <a:p>
          <a:r>
            <a:rPr lang="en-US" sz="2800" b="0" i="0" baseline="0" dirty="0">
              <a:latin typeface="Arial" pitchFamily="34" charset="0"/>
              <a:cs typeface="Arial" pitchFamily="34" charset="0"/>
            </a:rPr>
            <a:t>Big picture</a:t>
          </a:r>
        </a:p>
      </dgm:t>
    </dgm:pt>
    <dgm:pt modelId="{C526159B-498C-4339-AA03-C035F65EB8D9}" type="parTrans" cxnId="{20C36FCC-DDE4-470F-885C-7F7708B0DA56}">
      <dgm:prSet/>
      <dgm:spPr/>
      <dgm:t>
        <a:bodyPr/>
        <a:lstStyle/>
        <a:p>
          <a:endParaRPr lang="en-US"/>
        </a:p>
      </dgm:t>
    </dgm:pt>
    <dgm:pt modelId="{E22B3080-A40B-4851-9B8C-83EB63B94B80}" type="sibTrans" cxnId="{20C36FCC-DDE4-470F-885C-7F7708B0DA56}">
      <dgm:prSet/>
      <dgm:spPr/>
      <dgm:t>
        <a:bodyPr/>
        <a:lstStyle/>
        <a:p>
          <a:endParaRPr lang="en-US"/>
        </a:p>
      </dgm:t>
    </dgm:pt>
    <dgm:pt modelId="{792E8E56-76F5-4596-917E-0972953AE95D}">
      <dgm:prSet phldrT="[Text]" phldr="1"/>
      <dgm:spPr/>
      <dgm:t>
        <a:bodyPr/>
        <a:lstStyle/>
        <a:p>
          <a:endParaRPr lang="en-US"/>
        </a:p>
      </dgm:t>
    </dgm:pt>
    <dgm:pt modelId="{6733AA96-D103-4653-BCFE-7E8B65F26B1A}" type="parTrans" cxnId="{6F58E95A-F6F7-48C0-B450-E97157D5D280}">
      <dgm:prSet/>
      <dgm:spPr/>
      <dgm:t>
        <a:bodyPr/>
        <a:lstStyle/>
        <a:p>
          <a:endParaRPr lang="en-US"/>
        </a:p>
      </dgm:t>
    </dgm:pt>
    <dgm:pt modelId="{0923CBD4-4769-440C-A8ED-B842575A275D}" type="sibTrans" cxnId="{6F58E95A-F6F7-48C0-B450-E97157D5D280}">
      <dgm:prSet/>
      <dgm:spPr/>
      <dgm:t>
        <a:bodyPr/>
        <a:lstStyle/>
        <a:p>
          <a:endParaRPr lang="en-US"/>
        </a:p>
      </dgm:t>
    </dgm:pt>
    <dgm:pt modelId="{32E6CCFB-F70B-40D2-B882-DAC458DE41D4}">
      <dgm:prSet custT="1"/>
      <dgm:spPr/>
      <dgm:t>
        <a:bodyPr/>
        <a:lstStyle/>
        <a:p>
          <a:r>
            <a:rPr lang="en-US" sz="2800" b="0" i="0" baseline="0" dirty="0">
              <a:latin typeface="Arial" pitchFamily="34" charset="0"/>
              <a:cs typeface="Arial" pitchFamily="34" charset="0"/>
            </a:rPr>
            <a:t>Employee Engagement</a:t>
          </a:r>
        </a:p>
      </dgm:t>
    </dgm:pt>
    <dgm:pt modelId="{7C460B12-BF10-4DD9-9025-C513E8020C89}" type="parTrans" cxnId="{5B9F589D-F174-4E38-8367-29A87373F7CE}">
      <dgm:prSet/>
      <dgm:spPr/>
      <dgm:t>
        <a:bodyPr/>
        <a:lstStyle/>
        <a:p>
          <a:endParaRPr lang="en-US"/>
        </a:p>
      </dgm:t>
    </dgm:pt>
    <dgm:pt modelId="{82D1E42E-8AD5-45AE-8D88-E63A0EB9A5AD}" type="sibTrans" cxnId="{5B9F589D-F174-4E38-8367-29A87373F7CE}">
      <dgm:prSet/>
      <dgm:spPr/>
      <dgm:t>
        <a:bodyPr/>
        <a:lstStyle/>
        <a:p>
          <a:endParaRPr lang="en-US"/>
        </a:p>
      </dgm:t>
    </dgm:pt>
    <dgm:pt modelId="{07CEADB9-9F93-49D2-8A71-410F16155B6A}">
      <dgm:prSet custT="1"/>
      <dgm:spPr/>
      <dgm:t>
        <a:bodyPr/>
        <a:lstStyle/>
        <a:p>
          <a:r>
            <a:rPr lang="en-US" sz="2800" b="0" baseline="0" dirty="0">
              <a:latin typeface="Arial" pitchFamily="34" charset="0"/>
              <a:cs typeface="Arial" pitchFamily="34" charset="0"/>
            </a:rPr>
            <a:t>Performance, results, evidence-based practice</a:t>
          </a:r>
        </a:p>
      </dgm:t>
    </dgm:pt>
    <dgm:pt modelId="{AC75ED53-45E9-40AB-B9EF-34F4971FAA1F}" type="parTrans" cxnId="{2FBB89E0-E7B2-4511-94E9-12188C8A4257}">
      <dgm:prSet/>
      <dgm:spPr/>
      <dgm:t>
        <a:bodyPr/>
        <a:lstStyle/>
        <a:p>
          <a:endParaRPr lang="en-US"/>
        </a:p>
      </dgm:t>
    </dgm:pt>
    <dgm:pt modelId="{B8D19356-E4E4-476C-B5ED-E447F3787A9A}" type="sibTrans" cxnId="{2FBB89E0-E7B2-4511-94E9-12188C8A4257}">
      <dgm:prSet/>
      <dgm:spPr/>
      <dgm:t>
        <a:bodyPr/>
        <a:lstStyle/>
        <a:p>
          <a:endParaRPr lang="en-US"/>
        </a:p>
      </dgm:t>
    </dgm:pt>
    <dgm:pt modelId="{C969318A-ABD0-45E6-9F31-3AA4939DB474}">
      <dgm:prSet custT="1"/>
      <dgm:spPr/>
      <dgm:t>
        <a:bodyPr/>
        <a:lstStyle/>
        <a:p>
          <a:r>
            <a:rPr lang="en-US" sz="2800" b="0" baseline="0">
              <a:latin typeface="Arial" pitchFamily="34" charset="0"/>
              <a:cs typeface="Arial" pitchFamily="34" charset="0"/>
            </a:rPr>
            <a:t>Competencies</a:t>
          </a:r>
          <a:endParaRPr lang="en-US" sz="2800" b="0" baseline="0" dirty="0">
            <a:latin typeface="Arial" pitchFamily="34" charset="0"/>
            <a:cs typeface="Arial" pitchFamily="34" charset="0"/>
          </a:endParaRPr>
        </a:p>
      </dgm:t>
    </dgm:pt>
    <dgm:pt modelId="{E45E21BF-D6F6-4317-88A2-1923BDB4EB58}" type="sibTrans" cxnId="{820C1216-1B34-4615-9C2A-8C5C40AB006B}">
      <dgm:prSet/>
      <dgm:spPr/>
      <dgm:t>
        <a:bodyPr/>
        <a:lstStyle/>
        <a:p>
          <a:endParaRPr lang="en-US"/>
        </a:p>
      </dgm:t>
    </dgm:pt>
    <dgm:pt modelId="{9924493C-CB34-4315-8717-3A956477A7EE}" type="parTrans" cxnId="{820C1216-1B34-4615-9C2A-8C5C40AB006B}">
      <dgm:prSet/>
      <dgm:spPr/>
      <dgm:t>
        <a:bodyPr/>
        <a:lstStyle/>
        <a:p>
          <a:endParaRPr lang="en-US"/>
        </a:p>
      </dgm:t>
    </dgm:pt>
    <dgm:pt modelId="{90554337-AF68-4545-8019-B271F27FB06A}">
      <dgm:prSet custT="1"/>
      <dgm:spPr/>
      <dgm:t>
        <a:bodyPr/>
        <a:lstStyle/>
        <a:p>
          <a:r>
            <a:rPr lang="en-US" sz="2800" b="0" i="0" baseline="0" dirty="0">
              <a:latin typeface="Arial" pitchFamily="34" charset="0"/>
              <a:cs typeface="Arial" pitchFamily="34" charset="0"/>
            </a:rPr>
            <a:t>Ethics</a:t>
          </a:r>
        </a:p>
      </dgm:t>
    </dgm:pt>
    <dgm:pt modelId="{106AF6B6-4356-45C1-A630-08E4AD2366C0}" type="sibTrans" cxnId="{F209E475-41DF-476C-8EE0-D0385FB68368}">
      <dgm:prSet/>
      <dgm:spPr/>
      <dgm:t>
        <a:bodyPr/>
        <a:lstStyle/>
        <a:p>
          <a:endParaRPr lang="en-US"/>
        </a:p>
      </dgm:t>
    </dgm:pt>
    <dgm:pt modelId="{3F270D81-F68A-4A6D-9891-E3D58DC44854}" type="parTrans" cxnId="{F209E475-41DF-476C-8EE0-D0385FB68368}">
      <dgm:prSet/>
      <dgm:spPr/>
      <dgm:t>
        <a:bodyPr/>
        <a:lstStyle/>
        <a:p>
          <a:endParaRPr lang="en-US"/>
        </a:p>
      </dgm:t>
    </dgm:pt>
    <dgm:pt modelId="{53115425-6591-4155-9428-096804AE8F29}">
      <dgm:prSet custScaleX="110258" custScaleY="77990" custRadScaleRad="144008" custRadScaleInc="-353627"/>
      <dgm:spPr/>
      <dgm:t>
        <a:bodyPr/>
        <a:lstStyle/>
        <a:p>
          <a:endParaRPr lang="en-US"/>
        </a:p>
      </dgm:t>
    </dgm:pt>
    <dgm:pt modelId="{76131613-2204-4100-98A5-4657922387A3}" type="parTrans" cxnId="{8EED448F-88D4-4F08-8A66-CBDDB4701809}">
      <dgm:prSet/>
      <dgm:spPr/>
      <dgm:t>
        <a:bodyPr/>
        <a:lstStyle/>
        <a:p>
          <a:endParaRPr lang="en-US"/>
        </a:p>
      </dgm:t>
    </dgm:pt>
    <dgm:pt modelId="{300DDC16-B08B-49AB-9877-B3C5EEBA7E24}" type="sibTrans" cxnId="{8EED448F-88D4-4F08-8A66-CBDDB4701809}">
      <dgm:prSet/>
      <dgm:spPr/>
      <dgm:t>
        <a:bodyPr/>
        <a:lstStyle/>
        <a:p>
          <a:endParaRPr lang="en-US"/>
        </a:p>
      </dgm:t>
    </dgm:pt>
    <dgm:pt modelId="{9794FF9A-F09C-467F-8CE9-A890F25FEFC8}">
      <dgm:prSet/>
      <dgm:spPr/>
      <dgm:t>
        <a:bodyPr/>
        <a:lstStyle/>
        <a:p>
          <a:endParaRPr lang="en-US"/>
        </a:p>
      </dgm:t>
    </dgm:pt>
    <dgm:pt modelId="{991B6CAE-A330-4A6C-958A-5C80A010C8AA}" type="parTrans" cxnId="{C32BC871-FEC5-498F-B750-B4D375DDFC73}">
      <dgm:prSet/>
      <dgm:spPr/>
      <dgm:t>
        <a:bodyPr/>
        <a:lstStyle/>
        <a:p>
          <a:endParaRPr lang="en-US"/>
        </a:p>
      </dgm:t>
    </dgm:pt>
    <dgm:pt modelId="{2C9F4EA5-F09E-4301-A98D-8995BD740103}" type="sibTrans" cxnId="{C32BC871-FEC5-498F-B750-B4D375DDFC73}">
      <dgm:prSet/>
      <dgm:spPr/>
      <dgm:t>
        <a:bodyPr/>
        <a:lstStyle/>
        <a:p>
          <a:endParaRPr lang="en-US"/>
        </a:p>
      </dgm:t>
    </dgm:pt>
    <dgm:pt modelId="{1922E9F9-6B71-4F2F-B32C-F8EEF9CE29AC}">
      <dgm:prSet/>
      <dgm:spPr/>
      <dgm:t>
        <a:bodyPr/>
        <a:lstStyle/>
        <a:p>
          <a:endParaRPr lang="en-US"/>
        </a:p>
      </dgm:t>
    </dgm:pt>
    <dgm:pt modelId="{2142D6AB-6E11-4699-859A-C3948FFFA23C}" type="parTrans" cxnId="{4715C03D-3879-47D6-8815-28C5C6D19362}">
      <dgm:prSet/>
      <dgm:spPr/>
      <dgm:t>
        <a:bodyPr/>
        <a:lstStyle/>
        <a:p>
          <a:endParaRPr lang="en-US"/>
        </a:p>
      </dgm:t>
    </dgm:pt>
    <dgm:pt modelId="{01B335A9-BA2E-4565-B0EE-5D1ED0DAEF5E}" type="sibTrans" cxnId="{4715C03D-3879-47D6-8815-28C5C6D19362}">
      <dgm:prSet/>
      <dgm:spPr/>
      <dgm:t>
        <a:bodyPr/>
        <a:lstStyle/>
        <a:p>
          <a:endParaRPr lang="en-US"/>
        </a:p>
      </dgm:t>
    </dgm:pt>
    <dgm:pt modelId="{1ADC478E-C248-43F7-82FE-A39D37FD8A80}" type="pres">
      <dgm:prSet presAssocID="{57C54A59-EC8C-4877-A1EE-A7E7A77F2E23}" presName="Name0" presStyleCnt="0">
        <dgm:presLayoutVars>
          <dgm:chMax val="1"/>
          <dgm:chPref val="1"/>
          <dgm:dir/>
          <dgm:animOne val="branch"/>
          <dgm:animLvl val="lvl"/>
        </dgm:presLayoutVars>
      </dgm:prSet>
      <dgm:spPr/>
    </dgm:pt>
    <dgm:pt modelId="{35351C22-2BFE-4552-BE14-FD28B08BCC1F}" type="pres">
      <dgm:prSet presAssocID="{AC558BD6-4755-4D8A-B6CB-DC3D468B7648}" presName="singleCycle" presStyleCnt="0"/>
      <dgm:spPr/>
    </dgm:pt>
    <dgm:pt modelId="{A35457EC-6643-4D09-BC19-3C0F3F7C3274}" type="pres">
      <dgm:prSet presAssocID="{AC558BD6-4755-4D8A-B6CB-DC3D468B7648}" presName="singleCenter" presStyleLbl="node1" presStyleIdx="0" presStyleCnt="8" custScaleX="124136" custLinFactNeighborX="-2943" custLinFactNeighborY="-1391">
        <dgm:presLayoutVars>
          <dgm:chMax val="7"/>
          <dgm:chPref val="7"/>
        </dgm:presLayoutVars>
      </dgm:prSet>
      <dgm:spPr/>
    </dgm:pt>
    <dgm:pt modelId="{CC66BCCB-9485-405A-B661-69EEA9E36C5A}" type="pres">
      <dgm:prSet presAssocID="{5E9B4768-92EF-483E-8B7B-5C597592FA48}" presName="Name56" presStyleLbl="parChTrans1D2" presStyleIdx="0" presStyleCnt="7"/>
      <dgm:spPr/>
    </dgm:pt>
    <dgm:pt modelId="{5B109859-9394-41BD-AE68-6A89D63F063D}" type="pres">
      <dgm:prSet presAssocID="{ECA4F609-C1D4-4DFF-9477-4D2EF7A323E6}" presName="text0" presStyleLbl="node1" presStyleIdx="1" presStyleCnt="8" custScaleX="250500" custScaleY="137152" custRadScaleRad="124517" custRadScaleInc="161126">
        <dgm:presLayoutVars>
          <dgm:bulletEnabled val="1"/>
        </dgm:presLayoutVars>
      </dgm:prSet>
      <dgm:spPr/>
    </dgm:pt>
    <dgm:pt modelId="{F57C2F31-F35B-4184-976E-C4837A1220BA}" type="pres">
      <dgm:prSet presAssocID="{2ED3D0D4-812B-4054-9D5D-320D211AEEE5}" presName="Name56" presStyleLbl="parChTrans1D2" presStyleIdx="1" presStyleCnt="7"/>
      <dgm:spPr/>
    </dgm:pt>
    <dgm:pt modelId="{02C2A008-C861-4F25-B6E1-AB352645F783}" type="pres">
      <dgm:prSet presAssocID="{43A3E467-1127-4298-A8AD-5184A443EF8F}" presName="text0" presStyleLbl="node1" presStyleIdx="2" presStyleCnt="8" custScaleX="217468" custScaleY="118327" custRadScaleRad="116344" custRadScaleInc="145570">
        <dgm:presLayoutVars>
          <dgm:bulletEnabled val="1"/>
        </dgm:presLayoutVars>
      </dgm:prSet>
      <dgm:spPr/>
    </dgm:pt>
    <dgm:pt modelId="{74997E53-4025-4AB3-AADD-F7922AE31472}" type="pres">
      <dgm:prSet presAssocID="{9924493C-CB34-4315-8717-3A956477A7EE}" presName="Name56" presStyleLbl="parChTrans1D2" presStyleIdx="2" presStyleCnt="7"/>
      <dgm:spPr/>
    </dgm:pt>
    <dgm:pt modelId="{CED97B80-DC19-43C9-9F19-3CE8B248E38B}" type="pres">
      <dgm:prSet presAssocID="{C969318A-ABD0-45E6-9F31-3AA4939DB474}" presName="text0" presStyleLbl="node1" presStyleIdx="3" presStyleCnt="8" custScaleX="262401" custScaleY="77988" custRadScaleRad="125514" custRadScaleInc="651763">
        <dgm:presLayoutVars>
          <dgm:bulletEnabled val="1"/>
        </dgm:presLayoutVars>
      </dgm:prSet>
      <dgm:spPr/>
    </dgm:pt>
    <dgm:pt modelId="{9CDB1807-8551-4CAD-A4C8-557D869E7EEC}" type="pres">
      <dgm:prSet presAssocID="{C526159B-498C-4339-AA03-C035F65EB8D9}" presName="Name56" presStyleLbl="parChTrans1D2" presStyleIdx="3" presStyleCnt="7"/>
      <dgm:spPr/>
    </dgm:pt>
    <dgm:pt modelId="{F5DA53EC-77BE-491A-B913-CA9F3B266C5B}" type="pres">
      <dgm:prSet presAssocID="{A3EFCC5D-2CA1-47B6-BAA3-75D4628460A0}" presName="text0" presStyleLbl="node1" presStyleIdx="4" presStyleCnt="8" custScaleX="137152" custScaleY="137152" custRadScaleRad="101226" custRadScaleInc="-688445">
        <dgm:presLayoutVars>
          <dgm:bulletEnabled val="1"/>
        </dgm:presLayoutVars>
      </dgm:prSet>
      <dgm:spPr/>
    </dgm:pt>
    <dgm:pt modelId="{EEE2158C-FA08-4AF3-BCD5-5F630F2402DC}" type="pres">
      <dgm:prSet presAssocID="{3F270D81-F68A-4A6D-9891-E3D58DC44854}" presName="Name56" presStyleLbl="parChTrans1D2" presStyleIdx="4" presStyleCnt="7"/>
      <dgm:spPr/>
    </dgm:pt>
    <dgm:pt modelId="{877639C0-4583-4F7A-89C9-07E2370CBBC9}" type="pres">
      <dgm:prSet presAssocID="{90554337-AF68-4545-8019-B271F27FB06A}" presName="text0" presStyleLbl="node1" presStyleIdx="5" presStyleCnt="8" custScaleX="110258" custScaleY="77990" custRadScaleRad="154515" custRadScaleInc="-334002">
        <dgm:presLayoutVars>
          <dgm:bulletEnabled val="1"/>
        </dgm:presLayoutVars>
      </dgm:prSet>
      <dgm:spPr/>
    </dgm:pt>
    <dgm:pt modelId="{0B162D35-11D8-4EC4-B6F5-95D6DBA8F4B2}" type="pres">
      <dgm:prSet presAssocID="{7C460B12-BF10-4DD9-9025-C513E8020C89}" presName="Name56" presStyleLbl="parChTrans1D2" presStyleIdx="5" presStyleCnt="7"/>
      <dgm:spPr/>
    </dgm:pt>
    <dgm:pt modelId="{1C37C740-E1B2-4814-A3D7-84238717ED7E}" type="pres">
      <dgm:prSet presAssocID="{32E6CCFB-F70B-40D2-B882-DAC458DE41D4}" presName="text0" presStyleLbl="node1" presStyleIdx="6" presStyleCnt="8" custScaleX="223772" custScaleY="114294" custRadScaleRad="90070" custRadScaleInc="-333405">
        <dgm:presLayoutVars>
          <dgm:bulletEnabled val="1"/>
        </dgm:presLayoutVars>
      </dgm:prSet>
      <dgm:spPr/>
    </dgm:pt>
    <dgm:pt modelId="{3F9BB83F-5EAF-44FD-A455-05026846CC58}" type="pres">
      <dgm:prSet presAssocID="{AC75ED53-45E9-40AB-B9EF-34F4971FAA1F}" presName="Name56" presStyleLbl="parChTrans1D2" presStyleIdx="6" presStyleCnt="7"/>
      <dgm:spPr/>
    </dgm:pt>
    <dgm:pt modelId="{E03F863A-3BA1-4752-9FAB-64ADE853FF33}" type="pres">
      <dgm:prSet presAssocID="{07CEADB9-9F93-49D2-8A71-410F16155B6A}" presName="text0" presStyleLbl="node1" presStyleIdx="7" presStyleCnt="8" custScaleX="236003" custScaleY="141186" custRadScaleRad="138181" custRadScaleInc="-279501">
        <dgm:presLayoutVars>
          <dgm:bulletEnabled val="1"/>
        </dgm:presLayoutVars>
      </dgm:prSet>
      <dgm:spPr/>
    </dgm:pt>
  </dgm:ptLst>
  <dgm:cxnLst>
    <dgm:cxn modelId="{D374DC01-2C5F-4402-902B-8D51E261CF29}" type="presOf" srcId="{ECA4F609-C1D4-4DFF-9477-4D2EF7A323E6}" destId="{5B109859-9394-41BD-AE68-6A89D63F063D}" srcOrd="0" destOrd="0" presId="urn:microsoft.com/office/officeart/2008/layout/RadialCluster"/>
    <dgm:cxn modelId="{6A11510B-C920-43EE-BB5C-26F3234E1BFA}" type="presOf" srcId="{C969318A-ABD0-45E6-9F31-3AA4939DB474}" destId="{CED97B80-DC19-43C9-9F19-3CE8B248E38B}" srcOrd="0" destOrd="0" presId="urn:microsoft.com/office/officeart/2008/layout/RadialCluster"/>
    <dgm:cxn modelId="{820C1216-1B34-4615-9C2A-8C5C40AB006B}" srcId="{AC558BD6-4755-4D8A-B6CB-DC3D468B7648}" destId="{C969318A-ABD0-45E6-9F31-3AA4939DB474}" srcOrd="2" destOrd="0" parTransId="{9924493C-CB34-4315-8717-3A956477A7EE}" sibTransId="{E45E21BF-D6F6-4317-88A2-1923BDB4EB58}"/>
    <dgm:cxn modelId="{2D7D2A16-DBE6-4855-9B62-D918447410FD}" type="presOf" srcId="{AC558BD6-4755-4D8A-B6CB-DC3D468B7648}" destId="{A35457EC-6643-4D09-BC19-3C0F3F7C3274}" srcOrd="0" destOrd="0" presId="urn:microsoft.com/office/officeart/2008/layout/RadialCluster"/>
    <dgm:cxn modelId="{C5239017-6773-4DBF-A051-B1A46B6B7829}" srcId="{AC558BD6-4755-4D8A-B6CB-DC3D468B7648}" destId="{ECA4F609-C1D4-4DFF-9477-4D2EF7A323E6}" srcOrd="0" destOrd="0" parTransId="{5E9B4768-92EF-483E-8B7B-5C597592FA48}" sibTransId="{C53672A1-2211-4379-B142-AF3F2020ECE8}"/>
    <dgm:cxn modelId="{9C707D1C-3E70-466E-97FA-2D032DA4DCC3}" type="presOf" srcId="{07CEADB9-9F93-49D2-8A71-410F16155B6A}" destId="{E03F863A-3BA1-4752-9FAB-64ADE853FF33}" srcOrd="0" destOrd="0" presId="urn:microsoft.com/office/officeart/2008/layout/RadialCluster"/>
    <dgm:cxn modelId="{828E301F-7279-4CEA-9B3E-374379CEC8CC}" type="presOf" srcId="{32E6CCFB-F70B-40D2-B882-DAC458DE41D4}" destId="{1C37C740-E1B2-4814-A3D7-84238717ED7E}" srcOrd="0" destOrd="0" presId="urn:microsoft.com/office/officeart/2008/layout/RadialCluster"/>
    <dgm:cxn modelId="{A170B432-11A4-41E0-895B-0CCB36C4A8FF}" srcId="{AC558BD6-4755-4D8A-B6CB-DC3D468B7648}" destId="{43A3E467-1127-4298-A8AD-5184A443EF8F}" srcOrd="1" destOrd="0" parTransId="{2ED3D0D4-812B-4054-9D5D-320D211AEEE5}" sibTransId="{702CBA02-A1A4-4137-86EF-0A852787CF02}"/>
    <dgm:cxn modelId="{27618639-6438-4772-9170-AFC1508AE32E}" srcId="{57C54A59-EC8C-4877-A1EE-A7E7A77F2E23}" destId="{AC558BD6-4755-4D8A-B6CB-DC3D468B7648}" srcOrd="0" destOrd="0" parTransId="{6669C1F0-4C04-487C-B09E-5176FADE0BDD}" sibTransId="{47B84657-4A9E-4B12-9218-E80831ABC2F6}"/>
    <dgm:cxn modelId="{4715C03D-3879-47D6-8815-28C5C6D19362}" srcId="{57C54A59-EC8C-4877-A1EE-A7E7A77F2E23}" destId="{1922E9F9-6B71-4F2F-B32C-F8EEF9CE29AC}" srcOrd="4" destOrd="0" parTransId="{2142D6AB-6E11-4699-859A-C3948FFFA23C}" sibTransId="{01B335A9-BA2E-4565-B0EE-5D1ED0DAEF5E}"/>
    <dgm:cxn modelId="{D59E2364-402A-4D91-82C8-4AFAF8AFA603}" type="presOf" srcId="{3F270D81-F68A-4A6D-9891-E3D58DC44854}" destId="{EEE2158C-FA08-4AF3-BCD5-5F630F2402DC}" srcOrd="0" destOrd="0" presId="urn:microsoft.com/office/officeart/2008/layout/RadialCluster"/>
    <dgm:cxn modelId="{467B4549-06AE-4880-A486-8E74BAC2A1B9}" type="presOf" srcId="{9924493C-CB34-4315-8717-3A956477A7EE}" destId="{74997E53-4025-4AB3-AADD-F7922AE31472}" srcOrd="0" destOrd="0" presId="urn:microsoft.com/office/officeart/2008/layout/RadialCluster"/>
    <dgm:cxn modelId="{C32BC871-FEC5-498F-B750-B4D375DDFC73}" srcId="{57C54A59-EC8C-4877-A1EE-A7E7A77F2E23}" destId="{9794FF9A-F09C-467F-8CE9-A890F25FEFC8}" srcOrd="3" destOrd="0" parTransId="{991B6CAE-A330-4A6C-958A-5C80A010C8AA}" sibTransId="{2C9F4EA5-F09E-4301-A98D-8995BD740103}"/>
    <dgm:cxn modelId="{FEC86574-2CEC-4834-BC5A-4D43CB644907}" type="presOf" srcId="{90554337-AF68-4545-8019-B271F27FB06A}" destId="{877639C0-4583-4F7A-89C9-07E2370CBBC9}" srcOrd="0" destOrd="0" presId="urn:microsoft.com/office/officeart/2008/layout/RadialCluster"/>
    <dgm:cxn modelId="{F209E475-41DF-476C-8EE0-D0385FB68368}" srcId="{AC558BD6-4755-4D8A-B6CB-DC3D468B7648}" destId="{90554337-AF68-4545-8019-B271F27FB06A}" srcOrd="4" destOrd="0" parTransId="{3F270D81-F68A-4A6D-9891-E3D58DC44854}" sibTransId="{106AF6B6-4356-45C1-A630-08E4AD2366C0}"/>
    <dgm:cxn modelId="{6F58E95A-F6F7-48C0-B450-E97157D5D280}" srcId="{57C54A59-EC8C-4877-A1EE-A7E7A77F2E23}" destId="{792E8E56-76F5-4596-917E-0972953AE95D}" srcOrd="1" destOrd="0" parTransId="{6733AA96-D103-4653-BCFE-7E8B65F26B1A}" sibTransId="{0923CBD4-4769-440C-A8ED-B842575A275D}"/>
    <dgm:cxn modelId="{6A55638B-4141-4EB0-9DDC-ABCBFACA68CA}" type="presOf" srcId="{7C460B12-BF10-4DD9-9025-C513E8020C89}" destId="{0B162D35-11D8-4EC4-B6F5-95D6DBA8F4B2}" srcOrd="0" destOrd="0" presId="urn:microsoft.com/office/officeart/2008/layout/RadialCluster"/>
    <dgm:cxn modelId="{8EED448F-88D4-4F08-8A66-CBDDB4701809}" srcId="{57C54A59-EC8C-4877-A1EE-A7E7A77F2E23}" destId="{53115425-6591-4155-9428-096804AE8F29}" srcOrd="2" destOrd="0" parTransId="{76131613-2204-4100-98A5-4657922387A3}" sibTransId="{300DDC16-B08B-49AB-9877-B3C5EEBA7E24}"/>
    <dgm:cxn modelId="{5B9F589D-F174-4E38-8367-29A87373F7CE}" srcId="{AC558BD6-4755-4D8A-B6CB-DC3D468B7648}" destId="{32E6CCFB-F70B-40D2-B882-DAC458DE41D4}" srcOrd="5" destOrd="0" parTransId="{7C460B12-BF10-4DD9-9025-C513E8020C89}" sibTransId="{82D1E42E-8AD5-45AE-8D88-E63A0EB9A5AD}"/>
    <dgm:cxn modelId="{AFAFB5C1-A528-420A-8D41-D6E917007D90}" type="presOf" srcId="{A3EFCC5D-2CA1-47B6-BAA3-75D4628460A0}" destId="{F5DA53EC-77BE-491A-B913-CA9F3B266C5B}" srcOrd="0" destOrd="0" presId="urn:microsoft.com/office/officeart/2008/layout/RadialCluster"/>
    <dgm:cxn modelId="{39970EC5-D25C-4199-A56B-D149665783DF}" type="presOf" srcId="{AC75ED53-45E9-40AB-B9EF-34F4971FAA1F}" destId="{3F9BB83F-5EAF-44FD-A455-05026846CC58}" srcOrd="0" destOrd="0" presId="urn:microsoft.com/office/officeart/2008/layout/RadialCluster"/>
    <dgm:cxn modelId="{2BA86CC8-C4EB-40F7-9B18-F5811F0A0E43}" type="presOf" srcId="{43A3E467-1127-4298-A8AD-5184A443EF8F}" destId="{02C2A008-C861-4F25-B6E1-AB352645F783}" srcOrd="0" destOrd="0" presId="urn:microsoft.com/office/officeart/2008/layout/RadialCluster"/>
    <dgm:cxn modelId="{20C36FCC-DDE4-470F-885C-7F7708B0DA56}" srcId="{AC558BD6-4755-4D8A-B6CB-DC3D468B7648}" destId="{A3EFCC5D-2CA1-47B6-BAA3-75D4628460A0}" srcOrd="3" destOrd="0" parTransId="{C526159B-498C-4339-AA03-C035F65EB8D9}" sibTransId="{E22B3080-A40B-4851-9B8C-83EB63B94B80}"/>
    <dgm:cxn modelId="{D5FFB3D0-B154-42A5-A25E-E3CE18891850}" type="presOf" srcId="{5E9B4768-92EF-483E-8B7B-5C597592FA48}" destId="{CC66BCCB-9485-405A-B661-69EEA9E36C5A}" srcOrd="0" destOrd="0" presId="urn:microsoft.com/office/officeart/2008/layout/RadialCluster"/>
    <dgm:cxn modelId="{C99D35D4-6761-4AFE-82D7-A2395CEB4784}" type="presOf" srcId="{2ED3D0D4-812B-4054-9D5D-320D211AEEE5}" destId="{F57C2F31-F35B-4184-976E-C4837A1220BA}" srcOrd="0" destOrd="0" presId="urn:microsoft.com/office/officeart/2008/layout/RadialCluster"/>
    <dgm:cxn modelId="{2FBB89E0-E7B2-4511-94E9-12188C8A4257}" srcId="{AC558BD6-4755-4D8A-B6CB-DC3D468B7648}" destId="{07CEADB9-9F93-49D2-8A71-410F16155B6A}" srcOrd="6" destOrd="0" parTransId="{AC75ED53-45E9-40AB-B9EF-34F4971FAA1F}" sibTransId="{B8D19356-E4E4-476C-B5ED-E447F3787A9A}"/>
    <dgm:cxn modelId="{48ADF2E3-2417-49B8-A725-80FA732AED37}" type="presOf" srcId="{57C54A59-EC8C-4877-A1EE-A7E7A77F2E23}" destId="{1ADC478E-C248-43F7-82FE-A39D37FD8A80}" srcOrd="0" destOrd="0" presId="urn:microsoft.com/office/officeart/2008/layout/RadialCluster"/>
    <dgm:cxn modelId="{9798EEE9-00B0-48E5-9806-F61E40B77E67}" type="presOf" srcId="{C526159B-498C-4339-AA03-C035F65EB8D9}" destId="{9CDB1807-8551-4CAD-A4C8-557D869E7EEC}" srcOrd="0" destOrd="0" presId="urn:microsoft.com/office/officeart/2008/layout/RadialCluster"/>
    <dgm:cxn modelId="{E8EFC124-319D-4C1C-B558-FA989A7033C5}" type="presParOf" srcId="{1ADC478E-C248-43F7-82FE-A39D37FD8A80}" destId="{35351C22-2BFE-4552-BE14-FD28B08BCC1F}" srcOrd="0" destOrd="0" presId="urn:microsoft.com/office/officeart/2008/layout/RadialCluster"/>
    <dgm:cxn modelId="{D482BF38-0D7B-4E51-8861-66738625B0ED}" type="presParOf" srcId="{35351C22-2BFE-4552-BE14-FD28B08BCC1F}" destId="{A35457EC-6643-4D09-BC19-3C0F3F7C3274}" srcOrd="0" destOrd="0" presId="urn:microsoft.com/office/officeart/2008/layout/RadialCluster"/>
    <dgm:cxn modelId="{58FFEF90-8C66-49A7-92BB-699DD01CFB65}" type="presParOf" srcId="{35351C22-2BFE-4552-BE14-FD28B08BCC1F}" destId="{CC66BCCB-9485-405A-B661-69EEA9E36C5A}" srcOrd="1" destOrd="0" presId="urn:microsoft.com/office/officeart/2008/layout/RadialCluster"/>
    <dgm:cxn modelId="{01236312-AF31-4643-9F5A-12777F808EFF}" type="presParOf" srcId="{35351C22-2BFE-4552-BE14-FD28B08BCC1F}" destId="{5B109859-9394-41BD-AE68-6A89D63F063D}" srcOrd="2" destOrd="0" presId="urn:microsoft.com/office/officeart/2008/layout/RadialCluster"/>
    <dgm:cxn modelId="{80F9EBC9-981E-43DC-A4DB-CA0D0958B81F}" type="presParOf" srcId="{35351C22-2BFE-4552-BE14-FD28B08BCC1F}" destId="{F57C2F31-F35B-4184-976E-C4837A1220BA}" srcOrd="3" destOrd="0" presId="urn:microsoft.com/office/officeart/2008/layout/RadialCluster"/>
    <dgm:cxn modelId="{F6A1CECD-590A-4E8F-BA8D-E02726AE1E83}" type="presParOf" srcId="{35351C22-2BFE-4552-BE14-FD28B08BCC1F}" destId="{02C2A008-C861-4F25-B6E1-AB352645F783}" srcOrd="4" destOrd="0" presId="urn:microsoft.com/office/officeart/2008/layout/RadialCluster"/>
    <dgm:cxn modelId="{5DF643D7-AF26-4C29-BF9C-9C8B72A40AB3}" type="presParOf" srcId="{35351C22-2BFE-4552-BE14-FD28B08BCC1F}" destId="{74997E53-4025-4AB3-AADD-F7922AE31472}" srcOrd="5" destOrd="0" presId="urn:microsoft.com/office/officeart/2008/layout/RadialCluster"/>
    <dgm:cxn modelId="{347D3DF7-F796-4C97-B4A9-EE45116D56A9}" type="presParOf" srcId="{35351C22-2BFE-4552-BE14-FD28B08BCC1F}" destId="{CED97B80-DC19-43C9-9F19-3CE8B248E38B}" srcOrd="6" destOrd="0" presId="urn:microsoft.com/office/officeart/2008/layout/RadialCluster"/>
    <dgm:cxn modelId="{33E933F3-7557-4CDF-928E-FEC135FB9082}" type="presParOf" srcId="{35351C22-2BFE-4552-BE14-FD28B08BCC1F}" destId="{9CDB1807-8551-4CAD-A4C8-557D869E7EEC}" srcOrd="7" destOrd="0" presId="urn:microsoft.com/office/officeart/2008/layout/RadialCluster"/>
    <dgm:cxn modelId="{E0B4FE8C-A6A7-4FCF-90BA-CA420AD6C8FC}" type="presParOf" srcId="{35351C22-2BFE-4552-BE14-FD28B08BCC1F}" destId="{F5DA53EC-77BE-491A-B913-CA9F3B266C5B}" srcOrd="8" destOrd="0" presId="urn:microsoft.com/office/officeart/2008/layout/RadialCluster"/>
    <dgm:cxn modelId="{46F29AD0-AF0F-4B81-9B1F-0F1A202F68BB}" type="presParOf" srcId="{35351C22-2BFE-4552-BE14-FD28B08BCC1F}" destId="{EEE2158C-FA08-4AF3-BCD5-5F630F2402DC}" srcOrd="9" destOrd="0" presId="urn:microsoft.com/office/officeart/2008/layout/RadialCluster"/>
    <dgm:cxn modelId="{5B7CF84E-45A6-4E2B-88F9-186C03252BC4}" type="presParOf" srcId="{35351C22-2BFE-4552-BE14-FD28B08BCC1F}" destId="{877639C0-4583-4F7A-89C9-07E2370CBBC9}" srcOrd="10" destOrd="0" presId="urn:microsoft.com/office/officeart/2008/layout/RadialCluster"/>
    <dgm:cxn modelId="{6FD28D42-0AD3-427D-A1C8-1E9C05E30789}" type="presParOf" srcId="{35351C22-2BFE-4552-BE14-FD28B08BCC1F}" destId="{0B162D35-11D8-4EC4-B6F5-95D6DBA8F4B2}" srcOrd="11" destOrd="0" presId="urn:microsoft.com/office/officeart/2008/layout/RadialCluster"/>
    <dgm:cxn modelId="{2B3B84AD-2F9C-4276-915F-568EACEF5334}" type="presParOf" srcId="{35351C22-2BFE-4552-BE14-FD28B08BCC1F}" destId="{1C37C740-E1B2-4814-A3D7-84238717ED7E}" srcOrd="12" destOrd="0" presId="urn:microsoft.com/office/officeart/2008/layout/RadialCluster"/>
    <dgm:cxn modelId="{01A647A6-BBE2-48C0-A287-5C7A27164DFF}" type="presParOf" srcId="{35351C22-2BFE-4552-BE14-FD28B08BCC1F}" destId="{3F9BB83F-5EAF-44FD-A455-05026846CC58}" srcOrd="13" destOrd="0" presId="urn:microsoft.com/office/officeart/2008/layout/RadialCluster"/>
    <dgm:cxn modelId="{45B75335-C64D-4DE8-BB40-9C4A883485E0}" type="presParOf" srcId="{35351C22-2BFE-4552-BE14-FD28B08BCC1F}" destId="{E03F863A-3BA1-4752-9FAB-64ADE853FF33}"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457EC-6643-4D09-BC19-3C0F3F7C3274}">
      <dsp:nvSpPr>
        <dsp:cNvPr id="0" name=""/>
        <dsp:cNvSpPr/>
      </dsp:nvSpPr>
      <dsp:spPr>
        <a:xfrm>
          <a:off x="3200409" y="2023697"/>
          <a:ext cx="2099934" cy="1691640"/>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i="1" kern="1200" baseline="0" dirty="0">
              <a:latin typeface="Arial" pitchFamily="34" charset="0"/>
              <a:cs typeface="Arial" pitchFamily="34" charset="0"/>
            </a:rPr>
            <a:t>The New Human Resource Managers</a:t>
          </a:r>
        </a:p>
      </dsp:txBody>
      <dsp:txXfrm>
        <a:off x="3282988" y="2106276"/>
        <a:ext cx="1934776" cy="1526482"/>
      </dsp:txXfrm>
    </dsp:sp>
    <dsp:sp modelId="{CC66BCCB-9485-405A-B661-69EEA9E36C5A}">
      <dsp:nvSpPr>
        <dsp:cNvPr id="0" name=""/>
        <dsp:cNvSpPr/>
      </dsp:nvSpPr>
      <dsp:spPr>
        <a:xfrm rot="18855994">
          <a:off x="4975874" y="1789092"/>
          <a:ext cx="655228" cy="0"/>
        </a:xfrm>
        <a:custGeom>
          <a:avLst/>
          <a:gdLst/>
          <a:ahLst/>
          <a:cxnLst/>
          <a:rect l="0" t="0" r="0" b="0"/>
          <a:pathLst>
            <a:path>
              <a:moveTo>
                <a:pt x="0" y="0"/>
              </a:moveTo>
              <a:lnTo>
                <a:pt x="65522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09859-9394-41BD-AE68-6A89D63F063D}">
      <dsp:nvSpPr>
        <dsp:cNvPr id="0" name=""/>
        <dsp:cNvSpPr/>
      </dsp:nvSpPr>
      <dsp:spPr>
        <a:xfrm>
          <a:off x="4870171" y="9"/>
          <a:ext cx="2839163" cy="1554479"/>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kern="1200" baseline="0" dirty="0">
              <a:latin typeface="Arial" pitchFamily="34" charset="0"/>
              <a:cs typeface="Arial" pitchFamily="34" charset="0"/>
            </a:rPr>
            <a:t>Transactional Services</a:t>
          </a:r>
        </a:p>
      </dsp:txBody>
      <dsp:txXfrm>
        <a:off x="4946054" y="75892"/>
        <a:ext cx="2687397" cy="1402713"/>
      </dsp:txXfrm>
    </dsp:sp>
    <dsp:sp modelId="{F57C2F31-F35B-4184-976E-C4837A1220BA}">
      <dsp:nvSpPr>
        <dsp:cNvPr id="0" name=""/>
        <dsp:cNvSpPr/>
      </dsp:nvSpPr>
      <dsp:spPr>
        <a:xfrm rot="13194">
          <a:off x="5300341" y="2874584"/>
          <a:ext cx="540672" cy="0"/>
        </a:xfrm>
        <a:custGeom>
          <a:avLst/>
          <a:gdLst/>
          <a:ahLst/>
          <a:cxnLst/>
          <a:rect l="0" t="0" r="0" b="0"/>
          <a:pathLst>
            <a:path>
              <a:moveTo>
                <a:pt x="0" y="0"/>
              </a:moveTo>
              <a:lnTo>
                <a:pt x="54067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C2A008-C861-4F25-B6E1-AB352645F783}">
      <dsp:nvSpPr>
        <dsp:cNvPr id="0" name=""/>
        <dsp:cNvSpPr/>
      </dsp:nvSpPr>
      <dsp:spPr>
        <a:xfrm>
          <a:off x="5841011" y="2209793"/>
          <a:ext cx="2464779" cy="1341116"/>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kern="1200" baseline="0" dirty="0">
              <a:latin typeface="Arial" pitchFamily="34" charset="0"/>
              <a:cs typeface="Arial" pitchFamily="34" charset="0"/>
            </a:rPr>
            <a:t>Talent Management</a:t>
          </a:r>
        </a:p>
      </dsp:txBody>
      <dsp:txXfrm>
        <a:off x="5906479" y="2275261"/>
        <a:ext cx="2333843" cy="1210180"/>
      </dsp:txXfrm>
    </dsp:sp>
    <dsp:sp modelId="{74997E53-4025-4AB3-AADD-F7922AE31472}">
      <dsp:nvSpPr>
        <dsp:cNvPr id="0" name=""/>
        <dsp:cNvSpPr/>
      </dsp:nvSpPr>
      <dsp:spPr>
        <a:xfrm rot="10748594">
          <a:off x="2974037" y="2886911"/>
          <a:ext cx="226384" cy="0"/>
        </a:xfrm>
        <a:custGeom>
          <a:avLst/>
          <a:gdLst/>
          <a:ahLst/>
          <a:cxnLst/>
          <a:rect l="0" t="0" r="0" b="0"/>
          <a:pathLst>
            <a:path>
              <a:moveTo>
                <a:pt x="0" y="0"/>
              </a:moveTo>
              <a:lnTo>
                <a:pt x="226384"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D97B80-DC19-43C9-9F19-3CE8B248E38B}">
      <dsp:nvSpPr>
        <dsp:cNvPr id="0" name=""/>
        <dsp:cNvSpPr/>
      </dsp:nvSpPr>
      <dsp:spPr>
        <a:xfrm>
          <a:off x="0" y="2468884"/>
          <a:ext cx="2974049" cy="883915"/>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kern="1200" baseline="0">
              <a:latin typeface="Arial" pitchFamily="34" charset="0"/>
              <a:cs typeface="Arial" pitchFamily="34" charset="0"/>
            </a:rPr>
            <a:t>Competencies</a:t>
          </a:r>
          <a:endParaRPr lang="en-US" sz="2800" b="0" kern="1200" baseline="0" dirty="0">
            <a:latin typeface="Arial" pitchFamily="34" charset="0"/>
            <a:cs typeface="Arial" pitchFamily="34" charset="0"/>
          </a:endParaRPr>
        </a:p>
      </dsp:txBody>
      <dsp:txXfrm>
        <a:off x="43149" y="2512033"/>
        <a:ext cx="2887751" cy="797617"/>
      </dsp:txXfrm>
    </dsp:sp>
    <dsp:sp modelId="{9CDB1807-8551-4CAD-A4C8-557D869E7EEC}">
      <dsp:nvSpPr>
        <dsp:cNvPr id="0" name=""/>
        <dsp:cNvSpPr/>
      </dsp:nvSpPr>
      <dsp:spPr>
        <a:xfrm rot="14990566">
          <a:off x="3603854" y="1789088"/>
          <a:ext cx="499832" cy="0"/>
        </a:xfrm>
        <a:custGeom>
          <a:avLst/>
          <a:gdLst/>
          <a:ahLst/>
          <a:cxnLst/>
          <a:rect l="0" t="0" r="0" b="0"/>
          <a:pathLst>
            <a:path>
              <a:moveTo>
                <a:pt x="0" y="0"/>
              </a:moveTo>
              <a:lnTo>
                <a:pt x="49983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DA53EC-77BE-491A-B913-CA9F3B266C5B}">
      <dsp:nvSpPr>
        <dsp:cNvPr id="0" name=""/>
        <dsp:cNvSpPr/>
      </dsp:nvSpPr>
      <dsp:spPr>
        <a:xfrm>
          <a:off x="2705100" y="0"/>
          <a:ext cx="1554479" cy="1554479"/>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latin typeface="Arial" pitchFamily="34" charset="0"/>
              <a:cs typeface="Arial" pitchFamily="34" charset="0"/>
            </a:rPr>
            <a:t>Big picture</a:t>
          </a:r>
        </a:p>
      </dsp:txBody>
      <dsp:txXfrm>
        <a:off x="2780983" y="75883"/>
        <a:ext cx="1402713" cy="1402713"/>
      </dsp:txXfrm>
    </dsp:sp>
    <dsp:sp modelId="{EEE2158C-FA08-4AF3-BCD5-5F630F2402DC}">
      <dsp:nvSpPr>
        <dsp:cNvPr id="0" name=""/>
        <dsp:cNvSpPr/>
      </dsp:nvSpPr>
      <dsp:spPr>
        <a:xfrm rot="1778703">
          <a:off x="5183045" y="3910322"/>
          <a:ext cx="1792256" cy="0"/>
        </a:xfrm>
        <a:custGeom>
          <a:avLst/>
          <a:gdLst/>
          <a:ahLst/>
          <a:cxnLst/>
          <a:rect l="0" t="0" r="0" b="0"/>
          <a:pathLst>
            <a:path>
              <a:moveTo>
                <a:pt x="0" y="0"/>
              </a:moveTo>
              <a:lnTo>
                <a:pt x="1792256"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639C0-4583-4F7A-89C9-07E2370CBBC9}">
      <dsp:nvSpPr>
        <dsp:cNvPr id="0" name=""/>
        <dsp:cNvSpPr/>
      </dsp:nvSpPr>
      <dsp:spPr>
        <a:xfrm>
          <a:off x="6858004" y="4267205"/>
          <a:ext cx="1249662" cy="883937"/>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latin typeface="Arial" pitchFamily="34" charset="0"/>
              <a:cs typeface="Arial" pitchFamily="34" charset="0"/>
            </a:rPr>
            <a:t>Ethics</a:t>
          </a:r>
        </a:p>
      </dsp:txBody>
      <dsp:txXfrm>
        <a:off x="6901154" y="4310355"/>
        <a:ext cx="1163362" cy="797637"/>
      </dsp:txXfrm>
    </dsp:sp>
    <dsp:sp modelId="{0B162D35-11D8-4EC4-B6F5-95D6DBA8F4B2}">
      <dsp:nvSpPr>
        <dsp:cNvPr id="0" name=""/>
        <dsp:cNvSpPr/>
      </dsp:nvSpPr>
      <dsp:spPr>
        <a:xfrm rot="4686545">
          <a:off x="4173689" y="4029363"/>
          <a:ext cx="641824" cy="0"/>
        </a:xfrm>
        <a:custGeom>
          <a:avLst/>
          <a:gdLst/>
          <a:ahLst/>
          <a:cxnLst/>
          <a:rect l="0" t="0" r="0" b="0"/>
          <a:pathLst>
            <a:path>
              <a:moveTo>
                <a:pt x="0" y="0"/>
              </a:moveTo>
              <a:lnTo>
                <a:pt x="641824"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7C740-E1B2-4814-A3D7-84238717ED7E}">
      <dsp:nvSpPr>
        <dsp:cNvPr id="0" name=""/>
        <dsp:cNvSpPr/>
      </dsp:nvSpPr>
      <dsp:spPr>
        <a:xfrm>
          <a:off x="3428996" y="4343389"/>
          <a:ext cx="2536229" cy="1295406"/>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latin typeface="Arial" pitchFamily="34" charset="0"/>
              <a:cs typeface="Arial" pitchFamily="34" charset="0"/>
            </a:rPr>
            <a:t>Employee Engagement</a:t>
          </a:r>
        </a:p>
      </dsp:txBody>
      <dsp:txXfrm>
        <a:off x="3492233" y="4406626"/>
        <a:ext cx="2409755" cy="1168932"/>
      </dsp:txXfrm>
    </dsp:sp>
    <dsp:sp modelId="{3F9BB83F-5EAF-44FD-A455-05026846CC58}">
      <dsp:nvSpPr>
        <dsp:cNvPr id="0" name=""/>
        <dsp:cNvSpPr/>
      </dsp:nvSpPr>
      <dsp:spPr>
        <a:xfrm rot="8660341">
          <a:off x="2791146" y="3754551"/>
          <a:ext cx="451604" cy="0"/>
        </a:xfrm>
        <a:custGeom>
          <a:avLst/>
          <a:gdLst/>
          <a:ahLst/>
          <a:cxnLst/>
          <a:rect l="0" t="0" r="0" b="0"/>
          <a:pathLst>
            <a:path>
              <a:moveTo>
                <a:pt x="0" y="0"/>
              </a:moveTo>
              <a:lnTo>
                <a:pt x="451604"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F863A-3BA1-4752-9FAB-64ADE853FF33}">
      <dsp:nvSpPr>
        <dsp:cNvPr id="0" name=""/>
        <dsp:cNvSpPr/>
      </dsp:nvSpPr>
      <dsp:spPr>
        <a:xfrm>
          <a:off x="381002" y="3886192"/>
          <a:ext cx="2674855" cy="1600200"/>
        </a:xfrm>
        <a:prstGeom prst="round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0" kern="1200" baseline="0" dirty="0">
              <a:latin typeface="Arial" pitchFamily="34" charset="0"/>
              <a:cs typeface="Arial" pitchFamily="34" charset="0"/>
            </a:rPr>
            <a:t>Performance, results, evidence-based practice</a:t>
          </a:r>
        </a:p>
      </dsp:txBody>
      <dsp:txXfrm>
        <a:off x="459117" y="3964307"/>
        <a:ext cx="2518625" cy="144397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r>
              <a:rPr lang="en-US"/>
              <a:t>Chapter 1</a:t>
            </a: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B521395-D1A6-4CAD-B2E3-FBD729ED7DED}" type="slidenum">
              <a:rPr lang="en-US"/>
              <a:pPr>
                <a:defRPr/>
              </a:pPr>
              <a:t>‹#›</a:t>
            </a:fld>
            <a:endParaRPr lang="en-US"/>
          </a:p>
        </p:txBody>
      </p:sp>
    </p:spTree>
    <p:extLst>
      <p:ext uri="{BB962C8B-B14F-4D97-AF65-F5344CB8AC3E}">
        <p14:creationId xmlns:p14="http://schemas.microsoft.com/office/powerpoint/2010/main" val="37209218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r>
              <a:rPr lang="en-US"/>
              <a:t>Chapter 1</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6DBEAC8C-BA30-4CBC-BFA5-614BC44B5147}" type="slidenum">
              <a:rPr lang="en-US"/>
              <a:pPr>
                <a:defRPr/>
              </a:pPr>
              <a:t>‹#›</a:t>
            </a:fld>
            <a:endParaRPr lang="en-US"/>
          </a:p>
        </p:txBody>
      </p:sp>
    </p:spTree>
    <p:extLst>
      <p:ext uri="{BB962C8B-B14F-4D97-AF65-F5344CB8AC3E}">
        <p14:creationId xmlns:p14="http://schemas.microsoft.com/office/powerpoint/2010/main" val="37156610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err="1"/>
              <a:t>Bekerja</a:t>
            </a:r>
            <a:r>
              <a:rPr lang="en-US" sz="1400" dirty="0"/>
              <a:t> </a:t>
            </a:r>
            <a:r>
              <a:rPr lang="en-US" sz="1400" dirty="0" err="1"/>
              <a:t>untuk</a:t>
            </a:r>
            <a:r>
              <a:rPr lang="en-US" sz="1400" dirty="0"/>
              <a:t> </a:t>
            </a:r>
            <a:r>
              <a:rPr lang="en-US" sz="1400" dirty="0" err="1"/>
              <a:t>organisasi</a:t>
            </a:r>
            <a:r>
              <a:rPr lang="en-US" sz="1400" dirty="0"/>
              <a:t> mana pun </a:t>
            </a:r>
            <a:r>
              <a:rPr lang="en-US" sz="1400" dirty="0" err="1"/>
              <a:t>berarti</a:t>
            </a:r>
            <a:r>
              <a:rPr lang="en-US" sz="1400" dirty="0"/>
              <a:t> Anda dan orang-orang di </a:t>
            </a:r>
            <a:r>
              <a:rPr lang="en-US" sz="1400" dirty="0" err="1"/>
              <a:t>sekitar</a:t>
            </a:r>
            <a:r>
              <a:rPr lang="en-US" sz="1400" dirty="0"/>
              <a:t> Anda </a:t>
            </a:r>
            <a:r>
              <a:rPr lang="en-US" sz="1400" dirty="0" err="1"/>
              <a:t>memiliki</a:t>
            </a:r>
            <a:r>
              <a:rPr lang="en-US" sz="1400" dirty="0"/>
              <a:t> </a:t>
            </a:r>
            <a:r>
              <a:rPr lang="en-US" sz="1400" dirty="0" err="1"/>
              <a:t>tujuan</a:t>
            </a:r>
            <a:r>
              <a:rPr lang="en-US" sz="1400" dirty="0"/>
              <a:t> yang </a:t>
            </a:r>
            <a:r>
              <a:rPr lang="en-US" sz="1400" dirty="0" err="1"/>
              <a:t>sama</a:t>
            </a:r>
            <a:r>
              <a:rPr lang="en-US" sz="1400" dirty="0"/>
              <a:t>, di </a:t>
            </a:r>
            <a:r>
              <a:rPr lang="en-US" sz="1400" dirty="0" err="1"/>
              <a:t>antaranya</a:t>
            </a:r>
            <a:r>
              <a:rPr lang="en-US" sz="1400" dirty="0"/>
              <a:t> </a:t>
            </a:r>
            <a:r>
              <a:rPr lang="en-US" sz="1400" dirty="0" err="1"/>
              <a:t>mencakup</a:t>
            </a:r>
            <a:r>
              <a:rPr lang="en-US" sz="1400" dirty="0"/>
              <a:t> </a:t>
            </a:r>
            <a:r>
              <a:rPr lang="en-US" sz="1400" dirty="0" err="1"/>
              <a:t>minat</a:t>
            </a:r>
            <a:r>
              <a:rPr lang="en-US" sz="1400" dirty="0"/>
              <a:t> </a:t>
            </a:r>
            <a:r>
              <a:rPr lang="en-US" sz="1400" dirty="0" err="1"/>
              <a:t>terhadap</a:t>
            </a:r>
            <a:r>
              <a:rPr lang="en-US" sz="1400" dirty="0"/>
              <a:t> </a:t>
            </a:r>
            <a:r>
              <a:rPr lang="en-US" sz="1400" dirty="0" err="1"/>
              <a:t>pertumbuhan</a:t>
            </a:r>
            <a:r>
              <a:rPr lang="en-US" sz="1400" dirty="0"/>
              <a:t> dan </a:t>
            </a:r>
            <a:r>
              <a:rPr lang="en-US" sz="1400" dirty="0" err="1"/>
              <a:t>pengembangan</a:t>
            </a:r>
            <a:r>
              <a:rPr lang="en-US" sz="1400" dirty="0"/>
              <a:t> </a:t>
            </a:r>
            <a:r>
              <a:rPr lang="en-US" sz="1400" dirty="0" err="1"/>
              <a:t>berkelanjutan</a:t>
            </a:r>
            <a:r>
              <a:rPr lang="en-US" sz="1400" dirty="0"/>
              <a:t> </a:t>
            </a:r>
            <a:r>
              <a:rPr lang="en-US" sz="1400" dirty="0" err="1"/>
              <a:t>organisasi</a:t>
            </a:r>
            <a:r>
              <a:rPr lang="en-US" sz="1400" dirty="0"/>
              <a:t>. </a:t>
            </a:r>
            <a:r>
              <a:rPr lang="en-US" sz="1400" dirty="0" err="1"/>
              <a:t>Beberapa</a:t>
            </a:r>
            <a:r>
              <a:rPr lang="en-US" sz="1400" dirty="0"/>
              <a:t> </a:t>
            </a:r>
            <a:r>
              <a:rPr lang="en-US" sz="1400" dirty="0" err="1"/>
              <a:t>tujuan</a:t>
            </a:r>
            <a:r>
              <a:rPr lang="en-US" sz="1400" dirty="0"/>
              <a:t> </a:t>
            </a:r>
            <a:r>
              <a:rPr lang="en-US" sz="1400" dirty="0" err="1"/>
              <a:t>umum</a:t>
            </a:r>
            <a:r>
              <a:rPr lang="en-US" sz="1400" dirty="0"/>
              <a:t> </a:t>
            </a:r>
            <a:r>
              <a:rPr lang="en-US" sz="1400" dirty="0" err="1"/>
              <a:t>tersebut</a:t>
            </a:r>
            <a:r>
              <a:rPr lang="en-US" sz="1400" dirty="0"/>
              <a:t> </a:t>
            </a:r>
            <a:r>
              <a:rPr lang="en-US" sz="1400" dirty="0" err="1"/>
              <a:t>mencakup</a:t>
            </a:r>
            <a:r>
              <a:rPr lang="en-US" sz="1400" dirty="0"/>
              <a:t> </a:t>
            </a:r>
            <a:r>
              <a:rPr lang="en-US" sz="1400" dirty="0" err="1"/>
              <a:t>bagaimana</a:t>
            </a:r>
            <a:r>
              <a:rPr lang="en-US" sz="1400" dirty="0"/>
              <a:t> </a:t>
            </a:r>
            <a:r>
              <a:rPr lang="en-US" sz="1400" dirty="0" err="1"/>
              <a:t>pekerjaan</a:t>
            </a:r>
            <a:r>
              <a:rPr lang="en-US" sz="1400" dirty="0"/>
              <a:t> </a:t>
            </a:r>
            <a:r>
              <a:rPr lang="en-US" sz="1400" dirty="0" err="1"/>
              <a:t>diselesaikan</a:t>
            </a:r>
            <a:r>
              <a:rPr lang="en-US" sz="1400" dirty="0"/>
              <a:t> </a:t>
            </a:r>
            <a:r>
              <a:rPr lang="en-US" sz="1400" dirty="0" err="1"/>
              <a:t>dalam</a:t>
            </a:r>
            <a:r>
              <a:rPr lang="en-US" sz="1400" dirty="0"/>
              <a:t> </a:t>
            </a:r>
            <a:r>
              <a:rPr lang="en-US" sz="1400" dirty="0" err="1"/>
              <a:t>organisasi</a:t>
            </a:r>
            <a:r>
              <a:rPr lang="en-US" sz="1400" dirty="0"/>
              <a:t>. </a:t>
            </a:r>
          </a:p>
          <a:p>
            <a:pPr>
              <a:spcBef>
                <a:spcPct val="0"/>
              </a:spcBef>
            </a:pPr>
            <a:r>
              <a:rPr lang="en-US" sz="1400" dirty="0"/>
              <a:t>Kami </a:t>
            </a:r>
            <a:r>
              <a:rPr lang="en-US" sz="1400" dirty="0" err="1"/>
              <a:t>sekarang</a:t>
            </a:r>
            <a:r>
              <a:rPr lang="en-US" sz="1400" dirty="0"/>
              <a:t> </a:t>
            </a:r>
            <a:r>
              <a:rPr lang="en-US" sz="1400" dirty="0" err="1"/>
              <a:t>memulai</a:t>
            </a:r>
            <a:r>
              <a:rPr lang="en-US" sz="1400" dirty="0"/>
              <a:t> </a:t>
            </a:r>
            <a:r>
              <a:rPr lang="en-US" sz="1400" dirty="0" err="1"/>
              <a:t>studi</a:t>
            </a:r>
            <a:r>
              <a:rPr lang="en-US" sz="1400" dirty="0"/>
              <a:t> kami </a:t>
            </a:r>
            <a:r>
              <a:rPr lang="en-US" sz="1400" dirty="0" err="1"/>
              <a:t>tentang</a:t>
            </a:r>
            <a:r>
              <a:rPr lang="en-US" sz="1400" dirty="0"/>
              <a:t> </a:t>
            </a:r>
            <a:r>
              <a:rPr lang="en-US" sz="1400" dirty="0" err="1"/>
              <a:t>unsur-unsur</a:t>
            </a:r>
            <a:r>
              <a:rPr lang="en-US" sz="1400" dirty="0"/>
              <a:t> proses </a:t>
            </a:r>
            <a:r>
              <a:rPr lang="en-US" sz="1400" dirty="0" err="1"/>
              <a:t>manajemen</a:t>
            </a:r>
            <a:r>
              <a:rPr lang="en-US" sz="1400" dirty="0"/>
              <a:t> dan </a:t>
            </a:r>
            <a:r>
              <a:rPr lang="en-US" sz="1400" dirty="0" err="1"/>
              <a:t>bagaimana</a:t>
            </a:r>
            <a:r>
              <a:rPr lang="en-US" sz="1400" dirty="0"/>
              <a:t> </a:t>
            </a:r>
            <a:r>
              <a:rPr lang="en-US" sz="1400" dirty="0" err="1"/>
              <a:t>kaitannya</a:t>
            </a:r>
            <a:r>
              <a:rPr lang="en-US" sz="1400" dirty="0"/>
              <a:t> </a:t>
            </a:r>
            <a:r>
              <a:rPr lang="en-US" sz="1400" dirty="0" err="1"/>
              <a:t>dengan</a:t>
            </a:r>
            <a:r>
              <a:rPr lang="en-US" sz="1400" dirty="0"/>
              <a:t> </a:t>
            </a:r>
            <a:r>
              <a:rPr lang="en-US" sz="1400" dirty="0" err="1"/>
              <a:t>manajemen</a:t>
            </a:r>
            <a:r>
              <a:rPr lang="en-US" sz="1400" dirty="0"/>
              <a:t> </a:t>
            </a:r>
            <a:r>
              <a:rPr lang="en-US" sz="1400" dirty="0" err="1"/>
              <a:t>sumber</a:t>
            </a:r>
            <a:r>
              <a:rPr lang="en-US" sz="1400" dirty="0"/>
              <a:t> </a:t>
            </a:r>
            <a:r>
              <a:rPr lang="en-US" sz="1400" dirty="0" err="1"/>
              <a:t>daya</a:t>
            </a:r>
            <a:r>
              <a:rPr lang="en-US" sz="1400" dirty="0"/>
              <a:t> </a:t>
            </a:r>
            <a:r>
              <a:rPr lang="en-US" sz="1400" dirty="0" err="1"/>
              <a:t>manusia</a:t>
            </a:r>
            <a:r>
              <a:rPr lang="en-US" sz="1400" dirty="0"/>
              <a:t>.</a:t>
            </a:r>
          </a:p>
        </p:txBody>
      </p:sp>
      <p:sp>
        <p:nvSpPr>
          <p:cNvPr id="22531"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2253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B4DE19-0B26-4299-AE91-E7F6110E3641}"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a:t>Dalam</a:t>
            </a:r>
            <a:r>
              <a:rPr lang="en-US" dirty="0"/>
              <a:t> </a:t>
            </a:r>
            <a:r>
              <a:rPr lang="en-US" dirty="0" err="1"/>
              <a:t>pengembangan</a:t>
            </a:r>
            <a:r>
              <a:rPr lang="en-US" dirty="0"/>
              <a:t> </a:t>
            </a:r>
            <a:r>
              <a:rPr lang="en-US" dirty="0" err="1"/>
              <a:t>manajemen</a:t>
            </a:r>
            <a:r>
              <a:rPr lang="en-US" dirty="0"/>
              <a:t> </a:t>
            </a:r>
            <a:r>
              <a:rPr lang="en-US" dirty="0" err="1"/>
              <a:t>sumber</a:t>
            </a:r>
            <a:r>
              <a:rPr lang="en-US" dirty="0"/>
              <a:t> </a:t>
            </a:r>
            <a:r>
              <a:rPr lang="en-US" dirty="0" err="1"/>
              <a:t>daya</a:t>
            </a:r>
            <a:r>
              <a:rPr lang="en-US" dirty="0"/>
              <a:t> </a:t>
            </a:r>
            <a:r>
              <a:rPr lang="en-US" dirty="0" err="1"/>
              <a:t>manusia</a:t>
            </a:r>
            <a:r>
              <a:rPr lang="en-US" dirty="0"/>
              <a:t> yang </a:t>
            </a:r>
            <a:r>
              <a:rPr lang="en-US" dirty="0" err="1"/>
              <a:t>berkelanjutan</a:t>
            </a:r>
            <a:r>
              <a:rPr lang="en-US" dirty="0"/>
              <a:t>, </a:t>
            </a:r>
            <a:r>
              <a:rPr lang="en-US" dirty="0" err="1"/>
              <a:t>terdapat</a:t>
            </a:r>
            <a:r>
              <a:rPr lang="en-US" dirty="0"/>
              <a:t> </a:t>
            </a:r>
            <a:r>
              <a:rPr lang="en-US" dirty="0" err="1"/>
              <a:t>berbagai</a:t>
            </a:r>
            <a:r>
              <a:rPr lang="en-US" dirty="0"/>
              <a:t> </a:t>
            </a:r>
            <a:r>
              <a:rPr lang="en-US" dirty="0" err="1"/>
              <a:t>tren</a:t>
            </a:r>
            <a:r>
              <a:rPr lang="en-US" dirty="0"/>
              <a:t> yang </a:t>
            </a:r>
            <a:r>
              <a:rPr lang="en-US" dirty="0" err="1"/>
              <a:t>akan</a:t>
            </a:r>
            <a:r>
              <a:rPr lang="en-US" dirty="0"/>
              <a:t> </a:t>
            </a:r>
            <a:r>
              <a:rPr lang="en-US" dirty="0" err="1"/>
              <a:t>membantu</a:t>
            </a:r>
            <a:r>
              <a:rPr lang="en-US" dirty="0"/>
              <a:t> </a:t>
            </a:r>
            <a:r>
              <a:rPr lang="en-US" dirty="0" err="1"/>
              <a:t>membentuk</a:t>
            </a:r>
            <a:r>
              <a:rPr lang="en-US" dirty="0"/>
              <a:t> </a:t>
            </a:r>
            <a:r>
              <a:rPr lang="en-US" dirty="0" err="1"/>
              <a:t>praktik</a:t>
            </a:r>
            <a:r>
              <a:rPr lang="en-US" dirty="0"/>
              <a:t> dan </a:t>
            </a:r>
            <a:r>
              <a:rPr lang="en-US" dirty="0" err="1"/>
              <a:t>evolusinya</a:t>
            </a:r>
            <a:r>
              <a:rPr lang="en-US" dirty="0"/>
              <a:t> di </a:t>
            </a:r>
            <a:r>
              <a:rPr lang="en-US" dirty="0" err="1"/>
              <a:t>tahun-tahun</a:t>
            </a:r>
            <a:r>
              <a:rPr lang="en-US" dirty="0"/>
              <a:t> </a:t>
            </a:r>
            <a:r>
              <a:rPr lang="en-US" dirty="0" err="1"/>
              <a:t>mendatang</a:t>
            </a:r>
            <a:r>
              <a:rPr lang="en-US" dirty="0"/>
              <a:t>. </a:t>
            </a:r>
            <a:r>
              <a:rPr lang="en-US" dirty="0" err="1"/>
              <a:t>Tanggung</a:t>
            </a:r>
            <a:r>
              <a:rPr lang="en-US" dirty="0"/>
              <a:t> </a:t>
            </a:r>
            <a:r>
              <a:rPr lang="en-US" dirty="0" err="1"/>
              <a:t>jawab</a:t>
            </a:r>
            <a:r>
              <a:rPr lang="en-US" dirty="0"/>
              <a:t> </a:t>
            </a:r>
            <a:r>
              <a:rPr lang="en-US" dirty="0" err="1"/>
              <a:t>Sumber</a:t>
            </a:r>
            <a:r>
              <a:rPr lang="en-US" dirty="0"/>
              <a:t> Daya </a:t>
            </a:r>
            <a:r>
              <a:rPr lang="en-US" dirty="0" err="1"/>
              <a:t>Manusia</a:t>
            </a:r>
            <a:r>
              <a:rPr lang="en-US" dirty="0"/>
              <a:t> </a:t>
            </a:r>
            <a:r>
              <a:rPr lang="en-US" dirty="0" err="1"/>
              <a:t>menjadi</a:t>
            </a:r>
            <a:r>
              <a:rPr lang="en-US" dirty="0"/>
              <a:t> </a:t>
            </a:r>
            <a:r>
              <a:rPr lang="en-US" dirty="0" err="1"/>
              <a:t>lebih</a:t>
            </a:r>
            <a:r>
              <a:rPr lang="en-US" dirty="0"/>
              <a:t> </a:t>
            </a:r>
            <a:r>
              <a:rPr lang="en-US" dirty="0" err="1"/>
              <a:t>luas</a:t>
            </a:r>
            <a:r>
              <a:rPr lang="en-US" dirty="0"/>
              <a:t> dan </a:t>
            </a:r>
            <a:r>
              <a:rPr lang="en-US" dirty="0" err="1"/>
              <a:t>strategis</a:t>
            </a:r>
            <a:r>
              <a:rPr lang="en-US" dirty="0"/>
              <a:t> </a:t>
            </a:r>
            <a:r>
              <a:rPr lang="en-US" dirty="0" err="1"/>
              <a:t>dari</a:t>
            </a:r>
            <a:r>
              <a:rPr lang="en-US" dirty="0"/>
              <a:t> </a:t>
            </a:r>
            <a:r>
              <a:rPr lang="en-US" dirty="0" err="1"/>
              <a:t>waktu</a:t>
            </a:r>
            <a:r>
              <a:rPr lang="en-US" dirty="0"/>
              <a:t> </a:t>
            </a:r>
            <a:r>
              <a:rPr lang="en-US" dirty="0" err="1"/>
              <a:t>ke</a:t>
            </a:r>
            <a:r>
              <a:rPr lang="en-US" dirty="0"/>
              <a:t> </a:t>
            </a:r>
            <a:r>
              <a:rPr lang="en-US" dirty="0" err="1"/>
              <a:t>waktu</a:t>
            </a:r>
            <a:r>
              <a:rPr lang="en-US" dirty="0"/>
              <a:t> </a:t>
            </a:r>
            <a:r>
              <a:rPr lang="en-US" dirty="0" err="1"/>
              <a:t>sebagai</a:t>
            </a:r>
            <a:r>
              <a:rPr lang="en-US" dirty="0"/>
              <a:t> </a:t>
            </a:r>
            <a:r>
              <a:rPr lang="en-US" dirty="0" err="1"/>
              <a:t>respons</a:t>
            </a:r>
            <a:r>
              <a:rPr lang="en-US" dirty="0"/>
              <a:t> </a:t>
            </a:r>
            <a:r>
              <a:rPr lang="en-US" dirty="0" err="1"/>
              <a:t>terhadap</a:t>
            </a:r>
            <a:r>
              <a:rPr lang="en-US" dirty="0"/>
              <a:t> </a:t>
            </a:r>
            <a:r>
              <a:rPr lang="en-US" dirty="0" err="1"/>
              <a:t>sejumlah</a:t>
            </a:r>
            <a:r>
              <a:rPr lang="en-US" dirty="0"/>
              <a:t> </a:t>
            </a:r>
            <a:r>
              <a:rPr lang="en-US" dirty="0" err="1"/>
              <a:t>tren</a:t>
            </a:r>
            <a:r>
              <a:rPr lang="en-US" dirty="0"/>
              <a:t>. Peran SDM </a:t>
            </a:r>
            <a:r>
              <a:rPr lang="en-US" dirty="0" err="1"/>
              <a:t>telah</a:t>
            </a:r>
            <a:r>
              <a:rPr lang="en-US" dirty="0"/>
              <a:t> </a:t>
            </a:r>
            <a:r>
              <a:rPr lang="en-US" dirty="0" err="1"/>
              <a:t>berkembang</a:t>
            </a:r>
            <a:r>
              <a:rPr lang="en-US" dirty="0"/>
              <a:t> </a:t>
            </a:r>
            <a:r>
              <a:rPr lang="en-US" dirty="0" err="1"/>
              <a:t>dari</a:t>
            </a:r>
            <a:r>
              <a:rPr lang="en-US" dirty="0"/>
              <a:t> yang </a:t>
            </a:r>
            <a:r>
              <a:rPr lang="en-US" dirty="0" err="1"/>
              <a:t>awalnya</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perekrutan</a:t>
            </a:r>
            <a:r>
              <a:rPr lang="en-US" dirty="0"/>
              <a:t>, </a:t>
            </a:r>
            <a:r>
              <a:rPr lang="en-US" dirty="0" err="1"/>
              <a:t>pemecatan</a:t>
            </a:r>
            <a:r>
              <a:rPr lang="en-US" dirty="0"/>
              <a:t>, </a:t>
            </a:r>
            <a:r>
              <a:rPr lang="en-US" dirty="0" err="1"/>
              <a:t>penggajian</a:t>
            </a:r>
            <a:r>
              <a:rPr lang="en-US" dirty="0"/>
              <a:t>, dan </a:t>
            </a:r>
            <a:r>
              <a:rPr lang="en-US" dirty="0" err="1"/>
              <a:t>administrasi</a:t>
            </a:r>
            <a:r>
              <a:rPr lang="en-US" dirty="0"/>
              <a:t> </a:t>
            </a:r>
            <a:r>
              <a:rPr lang="en-US" dirty="0" err="1"/>
              <a:t>tunjangan</a:t>
            </a:r>
            <a:r>
              <a:rPr lang="en-US" dirty="0"/>
              <a:t> </a:t>
            </a:r>
            <a:r>
              <a:rPr lang="en-US" dirty="0" err="1"/>
              <a:t>menjadi</a:t>
            </a:r>
            <a:r>
              <a:rPr lang="en-US" dirty="0"/>
              <a:t> </a:t>
            </a:r>
            <a:r>
              <a:rPr lang="en-US" dirty="0" err="1"/>
              <a:t>lebih</a:t>
            </a:r>
            <a:r>
              <a:rPr lang="en-US" dirty="0"/>
              <a:t> </a:t>
            </a:r>
            <a:r>
              <a:rPr lang="en-US" dirty="0" err="1"/>
              <a:t>strategis</a:t>
            </a:r>
            <a:r>
              <a:rPr lang="en-US" dirty="0"/>
              <a:t>.</a:t>
            </a:r>
          </a:p>
        </p:txBody>
      </p:sp>
      <p:sp>
        <p:nvSpPr>
          <p:cNvPr id="40963"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4096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B34FA-7F59-448C-A767-56F256DA630A}" type="slidenum">
              <a:rPr lang="en-US"/>
              <a:pPr fontAlgn="base">
                <a:spcBef>
                  <a:spcPct val="0"/>
                </a:spcBef>
                <a:spcAft>
                  <a:spcPct val="0"/>
                </a:spcAft>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Many trends are emerging and will continue to change the shape, size, and function of HR management. Some of these trends we will discuss shortly include: </a:t>
            </a:r>
          </a:p>
          <a:p>
            <a:pPr marL="171450" indent="-171450" fontAlgn="auto">
              <a:spcBef>
                <a:spcPts val="0"/>
              </a:spcBef>
              <a:spcAft>
                <a:spcPts val="0"/>
              </a:spcAft>
              <a:buFont typeface="Arial" pitchFamily="34" charset="0"/>
              <a:buChar char="•"/>
              <a:defRPr/>
            </a:pPr>
            <a:r>
              <a:rPr lang="en-US" dirty="0"/>
              <a:t>Globalization</a:t>
            </a:r>
          </a:p>
          <a:p>
            <a:pPr marL="171450" indent="-171450" fontAlgn="auto">
              <a:spcBef>
                <a:spcPts val="0"/>
              </a:spcBef>
              <a:spcAft>
                <a:spcPts val="0"/>
              </a:spcAft>
              <a:buFont typeface="Arial" pitchFamily="34" charset="0"/>
              <a:buChar char="•"/>
              <a:defRPr/>
            </a:pPr>
            <a:r>
              <a:rPr lang="en-US" dirty="0"/>
              <a:t>Competition</a:t>
            </a:r>
          </a:p>
          <a:p>
            <a:pPr marL="171450" indent="-171450" fontAlgn="auto">
              <a:spcBef>
                <a:spcPts val="0"/>
              </a:spcBef>
              <a:spcAft>
                <a:spcPts val="0"/>
              </a:spcAft>
              <a:buFont typeface="Arial" pitchFamily="34" charset="0"/>
              <a:buChar char="•"/>
              <a:defRPr/>
            </a:pPr>
            <a:r>
              <a:rPr lang="en-US" dirty="0"/>
              <a:t>Deregulation</a:t>
            </a:r>
          </a:p>
          <a:p>
            <a:pPr marL="171450" indent="-171450" fontAlgn="auto">
              <a:spcBef>
                <a:spcPts val="0"/>
              </a:spcBef>
              <a:spcAft>
                <a:spcPts val="0"/>
              </a:spcAft>
              <a:buFont typeface="Arial" pitchFamily="34" charset="0"/>
              <a:buChar char="•"/>
              <a:defRPr/>
            </a:pPr>
            <a:r>
              <a:rPr lang="en-US" dirty="0"/>
              <a:t>Increased indebtedness</a:t>
            </a:r>
          </a:p>
          <a:p>
            <a:pPr marL="171450" indent="-171450" fontAlgn="auto">
              <a:spcBef>
                <a:spcPts val="0"/>
              </a:spcBef>
              <a:spcAft>
                <a:spcPts val="0"/>
              </a:spcAft>
              <a:buFont typeface="Arial" pitchFamily="34" charset="0"/>
              <a:buChar char="•"/>
              <a:defRPr/>
            </a:pPr>
            <a:r>
              <a:rPr lang="en-US" dirty="0"/>
              <a:t>Technological innovation</a:t>
            </a:r>
          </a:p>
          <a:p>
            <a:pPr marL="171450" indent="-171450" fontAlgn="auto">
              <a:spcBef>
                <a:spcPts val="0"/>
              </a:spcBef>
              <a:spcAft>
                <a:spcPts val="0"/>
              </a:spcAft>
              <a:buFont typeface="Arial" pitchFamily="34" charset="0"/>
              <a:buChar char="•"/>
              <a:defRPr/>
            </a:pPr>
            <a:r>
              <a:rPr lang="en-US" dirty="0"/>
              <a:t>More high-tech &amp; service jobs</a:t>
            </a:r>
          </a:p>
        </p:txBody>
      </p:sp>
      <p:sp>
        <p:nvSpPr>
          <p:cNvPr id="43011"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4301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47B4F3-EEDF-4690-97F7-189BDC67A964}" type="slidenum">
              <a:rPr lang="en-US"/>
              <a:pPr fontAlgn="base">
                <a:spcBef>
                  <a:spcPct val="0"/>
                </a:spcBef>
                <a:spcAft>
                  <a:spcPct val="0"/>
                </a:spcAft>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In addition, we will discuss other trends such as:</a:t>
            </a:r>
          </a:p>
          <a:p>
            <a:pPr marL="171450" indent="-171450" fontAlgn="auto">
              <a:spcBef>
                <a:spcPts val="0"/>
              </a:spcBef>
              <a:spcAft>
                <a:spcPts val="0"/>
              </a:spcAft>
              <a:buFont typeface="Arial" pitchFamily="34" charset="0"/>
              <a:buChar char="•"/>
              <a:defRPr/>
            </a:pPr>
            <a:r>
              <a:rPr lang="en-US" dirty="0"/>
              <a:t>More knowledge work</a:t>
            </a:r>
          </a:p>
          <a:p>
            <a:pPr marL="171450" indent="-171450" fontAlgn="auto">
              <a:spcBef>
                <a:spcPts val="0"/>
              </a:spcBef>
              <a:spcAft>
                <a:spcPts val="0"/>
              </a:spcAft>
              <a:buFont typeface="Arial" pitchFamily="34" charset="0"/>
              <a:buChar char="•"/>
              <a:defRPr/>
            </a:pPr>
            <a:r>
              <a:rPr lang="en-US" dirty="0"/>
              <a:t>Aging workforce</a:t>
            </a:r>
          </a:p>
          <a:p>
            <a:pPr marL="171450" indent="-171450" fontAlgn="auto">
              <a:spcBef>
                <a:spcPts val="0"/>
              </a:spcBef>
              <a:spcAft>
                <a:spcPts val="0"/>
              </a:spcAft>
              <a:buFont typeface="Arial" pitchFamily="34" charset="0"/>
              <a:buChar char="•"/>
              <a:defRPr/>
            </a:pPr>
            <a:r>
              <a:rPr lang="en-US" dirty="0"/>
              <a:t>Economic downturn</a:t>
            </a:r>
          </a:p>
          <a:p>
            <a:pPr marL="171450" indent="-171450" fontAlgn="auto">
              <a:spcBef>
                <a:spcPts val="0"/>
              </a:spcBef>
              <a:spcAft>
                <a:spcPts val="0"/>
              </a:spcAft>
              <a:buFont typeface="Arial" pitchFamily="34" charset="0"/>
              <a:buChar char="•"/>
              <a:defRPr/>
            </a:pPr>
            <a:r>
              <a:rPr lang="en-US" dirty="0"/>
              <a:t>De-leveraging</a:t>
            </a:r>
          </a:p>
          <a:p>
            <a:pPr marL="171450" indent="-171450" fontAlgn="auto">
              <a:spcBef>
                <a:spcPts val="0"/>
              </a:spcBef>
              <a:spcAft>
                <a:spcPts val="0"/>
              </a:spcAft>
              <a:buFont typeface="Arial" pitchFamily="34" charset="0"/>
              <a:buChar char="•"/>
              <a:defRPr/>
            </a:pPr>
            <a:r>
              <a:rPr lang="en-US" dirty="0"/>
              <a:t>Deregulation slowdown</a:t>
            </a:r>
          </a:p>
          <a:p>
            <a:pPr marL="171450" indent="-171450" fontAlgn="auto">
              <a:spcBef>
                <a:spcPts val="0"/>
              </a:spcBef>
              <a:spcAft>
                <a:spcPts val="0"/>
              </a:spcAft>
              <a:buFont typeface="Arial" pitchFamily="34" charset="0"/>
              <a:buChar char="•"/>
              <a:defRPr/>
            </a:pPr>
            <a:r>
              <a:rPr lang="en-US" dirty="0"/>
              <a:t>Slower economic growth</a:t>
            </a:r>
          </a:p>
          <a:p>
            <a:pPr fontAlgn="auto">
              <a:spcBef>
                <a:spcPts val="0"/>
              </a:spcBef>
              <a:spcAft>
                <a:spcPts val="0"/>
              </a:spcAft>
              <a:defRPr/>
            </a:pPr>
            <a:endParaRPr lang="en-US" dirty="0"/>
          </a:p>
        </p:txBody>
      </p:sp>
      <p:sp>
        <p:nvSpPr>
          <p:cNvPr id="4505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4506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11A61D-EDB1-43EF-9084-6D4166E456F0}"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a:t>Globalisasi</a:t>
            </a:r>
            <a:r>
              <a:rPr lang="en-US" dirty="0"/>
              <a:t> </a:t>
            </a:r>
            <a:r>
              <a:rPr lang="en-US" dirty="0" err="1"/>
              <a:t>mengacu</a:t>
            </a:r>
            <a:r>
              <a:rPr lang="en-US" dirty="0"/>
              <a:t> pada </a:t>
            </a:r>
            <a:r>
              <a:rPr lang="en-US" dirty="0" err="1"/>
              <a:t>kecenderungan</a:t>
            </a:r>
            <a:r>
              <a:rPr lang="en-US" dirty="0"/>
              <a:t> </a:t>
            </a:r>
            <a:r>
              <a:rPr lang="en-US" dirty="0" err="1"/>
              <a:t>perusahaan</a:t>
            </a:r>
            <a:r>
              <a:rPr lang="en-US" dirty="0"/>
              <a:t> </a:t>
            </a:r>
            <a:r>
              <a:rPr lang="en-US" dirty="0" err="1"/>
              <a:t>untuk</a:t>
            </a:r>
            <a:r>
              <a:rPr lang="en-US" dirty="0"/>
              <a:t> </a:t>
            </a:r>
            <a:r>
              <a:rPr lang="en-US" dirty="0" err="1"/>
              <a:t>memperluas</a:t>
            </a:r>
            <a:r>
              <a:rPr lang="en-US" dirty="0"/>
              <a:t> </a:t>
            </a:r>
            <a:r>
              <a:rPr lang="en-US" dirty="0" err="1"/>
              <a:t>penjualan</a:t>
            </a:r>
            <a:r>
              <a:rPr lang="en-US" dirty="0"/>
              <a:t>, </a:t>
            </a:r>
            <a:r>
              <a:rPr lang="en-US" dirty="0" err="1"/>
              <a:t>kepemilikan</a:t>
            </a:r>
            <a:r>
              <a:rPr lang="en-US" dirty="0"/>
              <a:t>, dan/</a:t>
            </a:r>
            <a:r>
              <a:rPr lang="en-US" dirty="0" err="1"/>
              <a:t>atau</a:t>
            </a:r>
            <a:r>
              <a:rPr lang="en-US" dirty="0"/>
              <a:t> </a:t>
            </a:r>
            <a:r>
              <a:rPr lang="en-US" dirty="0" err="1"/>
              <a:t>manufaktur</a:t>
            </a:r>
            <a:r>
              <a:rPr lang="en-US" dirty="0"/>
              <a:t> </a:t>
            </a:r>
            <a:r>
              <a:rPr lang="en-US" dirty="0" err="1"/>
              <a:t>mereka</a:t>
            </a:r>
            <a:r>
              <a:rPr lang="en-US" dirty="0"/>
              <a:t> </a:t>
            </a:r>
            <a:r>
              <a:rPr lang="en-US" dirty="0" err="1"/>
              <a:t>ke</a:t>
            </a:r>
            <a:r>
              <a:rPr lang="en-US" dirty="0"/>
              <a:t> pasar </a:t>
            </a:r>
            <a:r>
              <a:rPr lang="en-US" dirty="0" err="1"/>
              <a:t>baru</a:t>
            </a:r>
            <a:r>
              <a:rPr lang="en-US" dirty="0"/>
              <a:t> di </a:t>
            </a:r>
            <a:r>
              <a:rPr lang="en-US" dirty="0" err="1"/>
              <a:t>luar</a:t>
            </a:r>
            <a:r>
              <a:rPr lang="en-US" dirty="0"/>
              <a:t> negeri. Dell, </a:t>
            </a:r>
            <a:r>
              <a:rPr lang="en-US" dirty="0" err="1"/>
              <a:t>misalnya</a:t>
            </a:r>
            <a:r>
              <a:rPr lang="en-US" dirty="0"/>
              <a:t>, </a:t>
            </a:r>
            <a:r>
              <a:rPr lang="en-US" dirty="0" err="1"/>
              <a:t>berencana</a:t>
            </a:r>
            <a:r>
              <a:rPr lang="en-US" dirty="0"/>
              <a:t> </a:t>
            </a:r>
            <a:r>
              <a:rPr lang="en-US" dirty="0" err="1"/>
              <a:t>memasok</a:t>
            </a:r>
            <a:r>
              <a:rPr lang="en-US" dirty="0"/>
              <a:t> PC </a:t>
            </a:r>
            <a:r>
              <a:rPr lang="en-US" dirty="0" err="1"/>
              <a:t>ke</a:t>
            </a:r>
            <a:r>
              <a:rPr lang="en-US" dirty="0"/>
              <a:t> China. </a:t>
            </a:r>
            <a:r>
              <a:rPr lang="en-US" dirty="0" err="1"/>
              <a:t>Tiongkok</a:t>
            </a:r>
            <a:r>
              <a:rPr lang="en-US" dirty="0"/>
              <a:t> </a:t>
            </a:r>
            <a:r>
              <a:rPr lang="en-US" dirty="0" err="1"/>
              <a:t>diperkirakan</a:t>
            </a:r>
            <a:r>
              <a:rPr lang="en-US" dirty="0"/>
              <a:t> </a:t>
            </a:r>
            <a:r>
              <a:rPr lang="en-US" dirty="0" err="1"/>
              <a:t>akan</a:t>
            </a:r>
            <a:r>
              <a:rPr lang="en-US" dirty="0"/>
              <a:t> </a:t>
            </a:r>
            <a:r>
              <a:rPr lang="en-US" dirty="0" err="1"/>
              <a:t>menjadi</a:t>
            </a:r>
            <a:r>
              <a:rPr lang="en-US" dirty="0"/>
              <a:t> pasar </a:t>
            </a:r>
            <a:r>
              <a:rPr lang="en-US" dirty="0" err="1"/>
              <a:t>komputer</a:t>
            </a:r>
            <a:r>
              <a:rPr lang="en-US" dirty="0"/>
              <a:t> </a:t>
            </a:r>
            <a:r>
              <a:rPr lang="en-US" dirty="0" err="1"/>
              <a:t>terbesar</a:t>
            </a:r>
            <a:r>
              <a:rPr lang="en-US" dirty="0"/>
              <a:t> di dunia. Perusahaan </a:t>
            </a:r>
            <a:r>
              <a:rPr lang="en-US" dirty="0" err="1"/>
              <a:t>seperti</a:t>
            </a:r>
            <a:r>
              <a:rPr lang="en-US" dirty="0"/>
              <a:t> Toyota, BMW, dan Honda </a:t>
            </a:r>
            <a:r>
              <a:rPr lang="en-US" dirty="0" err="1"/>
              <a:t>membuat</a:t>
            </a:r>
            <a:r>
              <a:rPr lang="en-US" dirty="0"/>
              <a:t> dan </a:t>
            </a:r>
            <a:r>
              <a:rPr lang="en-US" dirty="0" err="1"/>
              <a:t>menjual</a:t>
            </a:r>
            <a:r>
              <a:rPr lang="en-US" dirty="0"/>
              <a:t> </a:t>
            </a:r>
            <a:r>
              <a:rPr lang="en-US" dirty="0" err="1"/>
              <a:t>beberapa</a:t>
            </a:r>
            <a:r>
              <a:rPr lang="en-US" dirty="0"/>
              <a:t> </a:t>
            </a:r>
            <a:r>
              <a:rPr lang="en-US" dirty="0" err="1"/>
              <a:t>kendaraan</a:t>
            </a:r>
            <a:r>
              <a:rPr lang="en-US" dirty="0"/>
              <a:t> </a:t>
            </a:r>
            <a:r>
              <a:rPr lang="en-US" dirty="0" err="1"/>
              <a:t>mereka</a:t>
            </a:r>
            <a:r>
              <a:rPr lang="en-US" dirty="0"/>
              <a:t> di AS dan </a:t>
            </a:r>
            <a:r>
              <a:rPr lang="en-US" dirty="0" err="1"/>
              <a:t>bahkan</a:t>
            </a:r>
            <a:r>
              <a:rPr lang="en-US" dirty="0"/>
              <a:t> </a:t>
            </a:r>
            <a:r>
              <a:rPr lang="en-US" dirty="0" err="1"/>
              <a:t>mengirimkannya</a:t>
            </a:r>
            <a:r>
              <a:rPr lang="en-US" dirty="0"/>
              <a:t> </a:t>
            </a:r>
            <a:r>
              <a:rPr lang="en-US" dirty="0" err="1"/>
              <a:t>ke</a:t>
            </a:r>
            <a:r>
              <a:rPr lang="en-US" dirty="0"/>
              <a:t> negara lain </a:t>
            </a:r>
            <a:r>
              <a:rPr lang="en-US" dirty="0" err="1"/>
              <a:t>dari</a:t>
            </a:r>
            <a:r>
              <a:rPr lang="en-US" dirty="0"/>
              <a:t> AS. </a:t>
            </a:r>
          </a:p>
          <a:p>
            <a:pPr>
              <a:spcBef>
                <a:spcPct val="0"/>
              </a:spcBef>
            </a:pPr>
            <a:endParaRPr lang="en-US" dirty="0"/>
          </a:p>
          <a:p>
            <a:pPr>
              <a:spcBef>
                <a:spcPct val="0"/>
              </a:spcBef>
            </a:pPr>
            <a:r>
              <a:rPr lang="en-US" dirty="0"/>
              <a:t>Ada </a:t>
            </a:r>
            <a:r>
              <a:rPr lang="en-US" dirty="0" err="1"/>
              <a:t>banyak</a:t>
            </a:r>
            <a:r>
              <a:rPr lang="en-US" dirty="0"/>
              <a:t> </a:t>
            </a:r>
            <a:r>
              <a:rPr lang="en-US" dirty="0" err="1"/>
              <a:t>alasan</a:t>
            </a:r>
            <a:r>
              <a:rPr lang="en-US" dirty="0"/>
              <a:t> </a:t>
            </a:r>
            <a:r>
              <a:rPr lang="en-US" dirty="0" err="1"/>
              <a:t>untuk</a:t>
            </a:r>
            <a:r>
              <a:rPr lang="en-US" dirty="0"/>
              <a:t> </a:t>
            </a:r>
            <a:r>
              <a:rPr lang="en-US" dirty="0" err="1"/>
              <a:t>melakukan</a:t>
            </a:r>
            <a:r>
              <a:rPr lang="en-US" dirty="0"/>
              <a:t> </a:t>
            </a:r>
            <a:r>
              <a:rPr lang="en-US" dirty="0" err="1"/>
              <a:t>globalisasi</a:t>
            </a:r>
            <a:r>
              <a:rPr lang="en-US" dirty="0"/>
              <a:t>, </a:t>
            </a:r>
            <a:r>
              <a:rPr lang="en-US" dirty="0" err="1"/>
              <a:t>termasuk</a:t>
            </a:r>
            <a:r>
              <a:rPr lang="en-US" dirty="0"/>
              <a:t>: </a:t>
            </a:r>
            <a:r>
              <a:rPr lang="en-US" dirty="0" err="1"/>
              <a:t>menjangkau</a:t>
            </a:r>
            <a:r>
              <a:rPr lang="en-US" dirty="0"/>
              <a:t> pasar </a:t>
            </a:r>
            <a:r>
              <a:rPr lang="en-US" dirty="0" err="1"/>
              <a:t>baru</a:t>
            </a:r>
            <a:r>
              <a:rPr lang="en-US" dirty="0"/>
              <a:t>, </a:t>
            </a:r>
            <a:r>
              <a:rPr lang="en-US" dirty="0" err="1"/>
              <a:t>menjual</a:t>
            </a:r>
            <a:r>
              <a:rPr lang="en-US" dirty="0"/>
              <a:t> </a:t>
            </a:r>
            <a:r>
              <a:rPr lang="en-US" dirty="0" err="1"/>
              <a:t>lebih</a:t>
            </a:r>
            <a:r>
              <a:rPr lang="en-US" dirty="0"/>
              <a:t> </a:t>
            </a:r>
            <a:r>
              <a:rPr lang="en-US" dirty="0" err="1"/>
              <a:t>banyak</a:t>
            </a:r>
            <a:r>
              <a:rPr lang="en-US" dirty="0"/>
              <a:t> </a:t>
            </a:r>
            <a:r>
              <a:rPr lang="en-US" dirty="0" err="1"/>
              <a:t>produk</a:t>
            </a:r>
            <a:r>
              <a:rPr lang="en-US" dirty="0"/>
              <a:t> </a:t>
            </a:r>
            <a:r>
              <a:rPr lang="en-US" dirty="0" err="1"/>
              <a:t>atau</a:t>
            </a:r>
            <a:r>
              <a:rPr lang="en-US" dirty="0"/>
              <a:t> </a:t>
            </a:r>
            <a:r>
              <a:rPr lang="en-US" dirty="0" err="1"/>
              <a:t>layanan</a:t>
            </a:r>
            <a:r>
              <a:rPr lang="en-US" dirty="0"/>
              <a:t>, </a:t>
            </a:r>
            <a:r>
              <a:rPr lang="en-US" dirty="0" err="1"/>
              <a:t>menurunkan</a:t>
            </a:r>
            <a:r>
              <a:rPr lang="en-US" dirty="0"/>
              <a:t> </a:t>
            </a:r>
            <a:r>
              <a:rPr lang="en-US" dirty="0" err="1"/>
              <a:t>biaya</a:t>
            </a:r>
            <a:r>
              <a:rPr lang="en-US" dirty="0"/>
              <a:t> </a:t>
            </a:r>
            <a:r>
              <a:rPr lang="en-US" dirty="0" err="1"/>
              <a:t>tenaga</a:t>
            </a:r>
            <a:r>
              <a:rPr lang="en-US" dirty="0"/>
              <a:t> </a:t>
            </a:r>
            <a:r>
              <a:rPr lang="en-US" dirty="0" err="1"/>
              <a:t>kerja</a:t>
            </a:r>
            <a:r>
              <a:rPr lang="en-US" dirty="0"/>
              <a:t>, </a:t>
            </a:r>
            <a:r>
              <a:rPr lang="en-US" dirty="0" err="1"/>
              <a:t>membentuk</a:t>
            </a:r>
            <a:r>
              <a:rPr lang="en-US" dirty="0"/>
              <a:t> </a:t>
            </a:r>
            <a:r>
              <a:rPr lang="en-US" dirty="0" err="1"/>
              <a:t>kemitraan</a:t>
            </a:r>
            <a:r>
              <a:rPr lang="en-US" dirty="0"/>
              <a:t>, dan </a:t>
            </a:r>
            <a:r>
              <a:rPr lang="en-US" dirty="0" err="1"/>
              <a:t>menjadi</a:t>
            </a:r>
            <a:r>
              <a:rPr lang="en-US" dirty="0"/>
              <a:t> </a:t>
            </a:r>
            <a:r>
              <a:rPr lang="en-US" dirty="0" err="1"/>
              <a:t>lebih</a:t>
            </a:r>
            <a:r>
              <a:rPr lang="en-US" dirty="0"/>
              <a:t> </a:t>
            </a:r>
            <a:r>
              <a:rPr lang="en-US" dirty="0" err="1"/>
              <a:t>kompetitif</a:t>
            </a:r>
            <a:r>
              <a:rPr lang="en-US" dirty="0"/>
              <a:t>.</a:t>
            </a:r>
          </a:p>
          <a:p>
            <a:pPr>
              <a:spcBef>
                <a:spcPct val="0"/>
              </a:spcBef>
            </a:pPr>
            <a:endParaRPr lang="en-US" dirty="0"/>
          </a:p>
        </p:txBody>
      </p:sp>
      <p:sp>
        <p:nvSpPr>
          <p:cNvPr id="4710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4710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5E1268-D225-42C1-BAC1-B05E82C7D560}"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The impact and growth in the use of smart phones and tablet computers, such as the iPad, have opened doors to people and the workplace in a way that previously has never occurred. The speed of information exchange has contributed to the growth of social networking sites such as Facebook and LinkedIn. Facebook, for example, offers </a:t>
            </a:r>
            <a:r>
              <a:rPr lang="en-US" i="1"/>
              <a:t>Facebookrecruiting</a:t>
            </a:r>
            <a:r>
              <a:rPr lang="en-US"/>
              <a:t> which provides a rapid conduit between employers and job-seekers.</a:t>
            </a:r>
          </a:p>
        </p:txBody>
      </p:sp>
      <p:sp>
        <p:nvSpPr>
          <p:cNvPr id="51203"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5120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E8FDEA-4E2C-430D-ADC2-D575F06FA82E}"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As you enter the workforce or continue in your jobs, you are more likely to enter commands into a computer than perform dangerous physical labor. The “brawn to brains” changes have been fueled by moving manufacturing jobs to low-wage countries. Just-in-time (JIT) manufacturing processes have connected the customer with the manufacturer and the distributor in real time resulting in more precise scheduling, production and delivery. Another trend, </a:t>
            </a:r>
            <a:r>
              <a:rPr lang="en-US" b="1"/>
              <a:t>human capital</a:t>
            </a:r>
            <a:r>
              <a:rPr lang="en-US"/>
              <a:t>, refers to the knowledge, education, training, skills, and expertise of a firm’s workers. Today’s (and tomorrow’s) best jobs will go to the individuals with the best reading, math, and communication skills. In other words, the best knowledge workers will be hired first. </a:t>
            </a:r>
          </a:p>
        </p:txBody>
      </p:sp>
      <p:sp>
        <p:nvSpPr>
          <p:cNvPr id="53251"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5325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B495EA-AD76-4E6F-8C9F-13BA26BABD0C}"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a:t>Manajemen</a:t>
            </a:r>
            <a:r>
              <a:rPr lang="en-US" dirty="0"/>
              <a:t> </a:t>
            </a:r>
            <a:r>
              <a:rPr lang="en-US" dirty="0" err="1"/>
              <a:t>sumber</a:t>
            </a:r>
            <a:r>
              <a:rPr lang="en-US" dirty="0"/>
              <a:t> </a:t>
            </a:r>
            <a:r>
              <a:rPr lang="en-US" dirty="0" err="1"/>
              <a:t>daya</a:t>
            </a:r>
            <a:r>
              <a:rPr lang="en-US" dirty="0"/>
              <a:t> </a:t>
            </a:r>
            <a:r>
              <a:rPr lang="en-US" dirty="0" err="1"/>
              <a:t>manusia</a:t>
            </a:r>
            <a:r>
              <a:rPr lang="en-US" dirty="0"/>
              <a:t> </a:t>
            </a:r>
            <a:r>
              <a:rPr lang="en-US" dirty="0" err="1"/>
              <a:t>berbasis</a:t>
            </a:r>
            <a:r>
              <a:rPr lang="en-US" dirty="0"/>
              <a:t> </a:t>
            </a:r>
            <a:r>
              <a:rPr lang="en-US" dirty="0" err="1"/>
              <a:t>bukti</a:t>
            </a:r>
            <a:r>
              <a:rPr lang="en-US" dirty="0"/>
              <a:t> </a:t>
            </a:r>
            <a:r>
              <a:rPr lang="en-US" dirty="0" err="1"/>
              <a:t>melibatkan</a:t>
            </a:r>
            <a:r>
              <a:rPr lang="en-US" dirty="0"/>
              <a:t> </a:t>
            </a:r>
            <a:r>
              <a:rPr lang="en-US" dirty="0" err="1"/>
              <a:t>penggunaan</a:t>
            </a:r>
            <a:r>
              <a:rPr lang="en-US" dirty="0"/>
              <a:t> </a:t>
            </a:r>
            <a:r>
              <a:rPr lang="en-US" dirty="0" err="1"/>
              <a:t>bukti</a:t>
            </a:r>
            <a:r>
              <a:rPr lang="en-US" dirty="0"/>
              <a:t> </a:t>
            </a:r>
            <a:r>
              <a:rPr lang="en-US" dirty="0" err="1"/>
              <a:t>terbaik</a:t>
            </a:r>
            <a:r>
              <a:rPr lang="en-US" dirty="0"/>
              <a:t> yang </a:t>
            </a:r>
            <a:r>
              <a:rPr lang="en-US" dirty="0" err="1"/>
              <a:t>tersedia</a:t>
            </a:r>
            <a:r>
              <a:rPr lang="en-US" dirty="0"/>
              <a:t> </a:t>
            </a:r>
            <a:r>
              <a:rPr lang="en-US" dirty="0" err="1"/>
              <a:t>sehubungan</a:t>
            </a:r>
            <a:r>
              <a:rPr lang="en-US" dirty="0"/>
              <a:t> </a:t>
            </a:r>
            <a:r>
              <a:rPr lang="en-US" dirty="0" err="1"/>
              <a:t>dengan</a:t>
            </a:r>
            <a:r>
              <a:rPr lang="en-US" dirty="0"/>
              <a:t> </a:t>
            </a:r>
            <a:r>
              <a:rPr lang="en-US" dirty="0" err="1"/>
              <a:t>praktik</a:t>
            </a:r>
            <a:r>
              <a:rPr lang="en-US" dirty="0"/>
              <a:t> </a:t>
            </a:r>
            <a:r>
              <a:rPr lang="en-US" dirty="0" err="1"/>
              <a:t>sumber</a:t>
            </a:r>
            <a:r>
              <a:rPr lang="en-US" dirty="0"/>
              <a:t> </a:t>
            </a:r>
            <a:r>
              <a:rPr lang="en-US" dirty="0" err="1"/>
              <a:t>daya</a:t>
            </a:r>
            <a:r>
              <a:rPr lang="en-US" dirty="0"/>
              <a:t> </a:t>
            </a:r>
            <a:r>
              <a:rPr lang="en-US" dirty="0" err="1"/>
              <a:t>manusia</a:t>
            </a:r>
            <a:r>
              <a:rPr lang="en-US" dirty="0"/>
              <a:t>. </a:t>
            </a:r>
            <a:r>
              <a:rPr lang="en-US" dirty="0" err="1"/>
              <a:t>Misalnya</a:t>
            </a:r>
            <a:r>
              <a:rPr lang="en-US" dirty="0"/>
              <a:t>, </a:t>
            </a:r>
            <a:r>
              <a:rPr lang="en-US" dirty="0" err="1"/>
              <a:t>melacak</a:t>
            </a:r>
            <a:r>
              <a:rPr lang="en-US" dirty="0"/>
              <a:t> median </a:t>
            </a:r>
            <a:r>
              <a:rPr lang="en-US" dirty="0" err="1"/>
              <a:t>pengeluaran</a:t>
            </a:r>
            <a:r>
              <a:rPr lang="en-US" dirty="0"/>
              <a:t> SDM </a:t>
            </a:r>
            <a:r>
              <a:rPr lang="en-US" dirty="0" err="1"/>
              <a:t>sebagai</a:t>
            </a:r>
            <a:r>
              <a:rPr lang="en-US" dirty="0"/>
              <a:t> </a:t>
            </a:r>
            <a:r>
              <a:rPr lang="en-US" dirty="0" err="1"/>
              <a:t>persentase</a:t>
            </a:r>
            <a:r>
              <a:rPr lang="en-US" dirty="0"/>
              <a:t> </a:t>
            </a:r>
            <a:r>
              <a:rPr lang="en-US" dirty="0" err="1"/>
              <a:t>dari</a:t>
            </a:r>
            <a:r>
              <a:rPr lang="en-US" dirty="0"/>
              <a:t> total </a:t>
            </a:r>
            <a:r>
              <a:rPr lang="en-US" dirty="0" err="1"/>
              <a:t>biaya</a:t>
            </a:r>
            <a:r>
              <a:rPr lang="en-US" dirty="0"/>
              <a:t> </a:t>
            </a:r>
            <a:r>
              <a:rPr lang="en-US" dirty="0" err="1"/>
              <a:t>operasional</a:t>
            </a:r>
            <a:r>
              <a:rPr lang="en-US" dirty="0"/>
              <a:t> </a:t>
            </a:r>
            <a:r>
              <a:rPr lang="en-US" dirty="0" err="1"/>
              <a:t>perusahaan</a:t>
            </a:r>
            <a:r>
              <a:rPr lang="en-US" dirty="0"/>
              <a:t> </a:t>
            </a:r>
            <a:r>
              <a:rPr lang="en-US" dirty="0" err="1"/>
              <a:t>mungkin</a:t>
            </a:r>
            <a:r>
              <a:rPr lang="en-US" dirty="0"/>
              <a:t> rata-rata </a:t>
            </a:r>
            <a:r>
              <a:rPr lang="en-US" dirty="0" err="1"/>
              <a:t>kurang</a:t>
            </a:r>
            <a:r>
              <a:rPr lang="en-US" dirty="0"/>
              <a:t> </a:t>
            </a:r>
            <a:r>
              <a:rPr lang="en-US" dirty="0" err="1"/>
              <a:t>dari</a:t>
            </a:r>
            <a:r>
              <a:rPr lang="en-US" dirty="0"/>
              <a:t> 1%. </a:t>
            </a:r>
            <a:r>
              <a:rPr lang="en-US" dirty="0" err="1"/>
              <a:t>Penggunaan</a:t>
            </a:r>
            <a:r>
              <a:rPr lang="en-US" dirty="0"/>
              <a:t> </a:t>
            </a:r>
            <a:r>
              <a:rPr lang="en-US" dirty="0" err="1"/>
              <a:t>metrik</a:t>
            </a:r>
            <a:r>
              <a:rPr lang="en-US" dirty="0"/>
              <a:t> </a:t>
            </a:r>
            <a:r>
              <a:rPr lang="en-US" dirty="0" err="1"/>
              <a:t>ini</a:t>
            </a:r>
            <a:r>
              <a:rPr lang="en-US" dirty="0"/>
              <a:t> dan </a:t>
            </a:r>
            <a:r>
              <a:rPr lang="en-US" dirty="0" err="1"/>
              <a:t>metrik</a:t>
            </a:r>
            <a:r>
              <a:rPr lang="en-US" dirty="0"/>
              <a:t> </a:t>
            </a:r>
            <a:r>
              <a:rPr lang="en-US" dirty="0" err="1"/>
              <a:t>serupa</a:t>
            </a:r>
            <a:r>
              <a:rPr lang="en-US" dirty="0"/>
              <a:t> </a:t>
            </a:r>
            <a:r>
              <a:rPr lang="en-US" dirty="0" err="1"/>
              <a:t>akan</a:t>
            </a:r>
            <a:r>
              <a:rPr lang="en-US" dirty="0"/>
              <a:t> </a:t>
            </a:r>
            <a:r>
              <a:rPr lang="en-US" dirty="0" err="1"/>
              <a:t>membantu</a:t>
            </a:r>
            <a:r>
              <a:rPr lang="en-US" dirty="0"/>
              <a:t> </a:t>
            </a:r>
            <a:r>
              <a:rPr lang="en-US" dirty="0" err="1"/>
              <a:t>mengendalikan</a:t>
            </a:r>
            <a:r>
              <a:rPr lang="en-US" dirty="0"/>
              <a:t> </a:t>
            </a:r>
            <a:r>
              <a:rPr lang="en-US" dirty="0" err="1"/>
              <a:t>pengeluaran</a:t>
            </a:r>
            <a:r>
              <a:rPr lang="en-US" dirty="0"/>
              <a:t> dan </a:t>
            </a:r>
            <a:r>
              <a:rPr lang="en-US" dirty="0" err="1"/>
              <a:t>berkontribusi</a:t>
            </a:r>
            <a:r>
              <a:rPr lang="en-US" dirty="0"/>
              <a:t> </a:t>
            </a:r>
            <a:r>
              <a:rPr lang="en-US" dirty="0" err="1"/>
              <a:t>terhadap</a:t>
            </a:r>
            <a:r>
              <a:rPr lang="en-US" dirty="0"/>
              <a:t> </a:t>
            </a:r>
            <a:r>
              <a:rPr lang="en-US" dirty="0" err="1"/>
              <a:t>keuntungan</a:t>
            </a:r>
            <a:r>
              <a:rPr lang="en-US"/>
              <a:t>.</a:t>
            </a:r>
            <a:endParaRPr lang="en-US" dirty="0"/>
          </a:p>
        </p:txBody>
      </p:sp>
      <p:sp>
        <p:nvSpPr>
          <p:cNvPr id="6553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6554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9893B-3FAB-49E5-BDD8-0CCAF89DCD91}" type="slidenum">
              <a:rPr lang="en-US"/>
              <a:pPr fontAlgn="base">
                <a:spcBef>
                  <a:spcPct val="0"/>
                </a:spcBef>
                <a:spcAft>
                  <a:spcPct val="0"/>
                </a:spcAft>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z="1000"/>
              <a:t>The shifting role of workers worldwide is connected to the ways in which countries operate, produce, and distribute the goods and services they provide. The world economy is becoming more interdependent and interrelated. </a:t>
            </a:r>
          </a:p>
          <a:p>
            <a:pPr marL="171450" indent="-171450">
              <a:spcBef>
                <a:spcPct val="0"/>
              </a:spcBef>
              <a:buFontTx/>
              <a:buChar char="•"/>
            </a:pPr>
            <a:r>
              <a:rPr lang="en-US" sz="1000"/>
              <a:t>After World War II, the U.S. manufactured and sold almost all durable goods (automobiles, washers, dryers, etc.) but has now become an information and service-based society. U.S. citizens are now becoming knowledge workers. Meanwhile, countries such as Japan, China, and others have assumed global manufacturing roles. </a:t>
            </a:r>
          </a:p>
          <a:p>
            <a:pPr marL="171450" indent="-171450">
              <a:spcBef>
                <a:spcPct val="0"/>
              </a:spcBef>
              <a:buFontTx/>
              <a:buChar char="•"/>
            </a:pPr>
            <a:r>
              <a:rPr lang="en-US" sz="1000"/>
              <a:t>The recent and continuing economic troubles in the U.S. also have impacted the ways in which workers are hired and employed by companies. Fewer available jobs may mean broader responsibilities for the workers within a given firm. </a:t>
            </a:r>
          </a:p>
          <a:p>
            <a:pPr marL="171450" indent="-171450">
              <a:spcBef>
                <a:spcPct val="0"/>
              </a:spcBef>
              <a:buFontTx/>
              <a:buChar char="•"/>
            </a:pPr>
            <a:r>
              <a:rPr lang="en-US" sz="1000"/>
              <a:t>The deregulation of banks and other financial institutions have contributed to individuals spending more than they make. Lending and borrowing practices have helped move the U.S. into a “debtor nation” status. </a:t>
            </a:r>
          </a:p>
          <a:p>
            <a:pPr marL="171450" indent="-171450">
              <a:spcBef>
                <a:spcPct val="0"/>
              </a:spcBef>
              <a:buFontTx/>
              <a:buChar char="•"/>
            </a:pPr>
            <a:r>
              <a:rPr lang="en-US" sz="1000"/>
              <a:t>Technology has contributed to widespread and rapid distribution of information between employees and employers. Sites such as Facebook and LinkedIn contribute to the new ways potential employees get jobs and share information about companies. </a:t>
            </a:r>
          </a:p>
          <a:p>
            <a:pPr marL="171450" indent="-171450">
              <a:spcBef>
                <a:spcPct val="0"/>
              </a:spcBef>
              <a:buFontTx/>
              <a:buChar char="•"/>
            </a:pPr>
            <a:r>
              <a:rPr lang="en-US" sz="1000"/>
              <a:t>There are more high-tech and service jobs available, and more focus on the knowledge, skills and experience people bring to the workplace. </a:t>
            </a:r>
          </a:p>
          <a:p>
            <a:pPr marL="171450" indent="-171450">
              <a:spcBef>
                <a:spcPct val="0"/>
              </a:spcBef>
              <a:buFontTx/>
              <a:buChar char="•"/>
            </a:pPr>
            <a:r>
              <a:rPr lang="en-US" sz="1000"/>
              <a:t>Trends in demographics indicate a growing proportion of Hispanic, Asian, African-American, and non-traditional workers in the workforce. A large jump in older workers is expected by 2018. The differences in style and values of such a changing workforce will challenge the role of HR. </a:t>
            </a:r>
          </a:p>
          <a:p>
            <a:pPr marL="171450" indent="-171450">
              <a:spcBef>
                <a:spcPct val="0"/>
              </a:spcBef>
              <a:buFontTx/>
              <a:buChar char="•"/>
            </a:pPr>
            <a:r>
              <a:rPr lang="en-US" sz="1000"/>
              <a:t>Finally, while the economy is currently “in the tank,” undoubtedly it will improve. HR management must remain effective during times of economic upheaval yet plan for its future when the economy turns around. </a:t>
            </a:r>
          </a:p>
        </p:txBody>
      </p:sp>
      <p:sp>
        <p:nvSpPr>
          <p:cNvPr id="6758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6758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9EF939-F96B-4604-8C45-2DBD6C3E62BE}"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Trends such as the ones just discussed will have an impact on employees and how they are managed. The </a:t>
            </a:r>
            <a:r>
              <a:rPr lang="en-US" i="1"/>
              <a:t>New Human Resource Managers</a:t>
            </a:r>
            <a:r>
              <a:rPr lang="en-US"/>
              <a:t> require the new knowledge and skills and must demonstrate expected results for the future. </a:t>
            </a:r>
          </a:p>
        </p:txBody>
      </p:sp>
      <p:sp>
        <p:nvSpPr>
          <p:cNvPr id="6963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6963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AF221E-01A2-4F0A-8701-C914BD732A01}" type="slidenum">
              <a:rPr lang="en-US"/>
              <a:pPr fontAlgn="base">
                <a:spcBef>
                  <a:spcPct val="0"/>
                </a:spcBef>
                <a:spcAft>
                  <a:spcPct val="0"/>
                </a:spcAft>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Jika Anda </a:t>
            </a:r>
            <a:r>
              <a:rPr lang="en-US" dirty="0" err="1"/>
              <a:t>bekerja</a:t>
            </a:r>
            <a:r>
              <a:rPr lang="en-US" dirty="0"/>
              <a:t> </a:t>
            </a:r>
            <a:r>
              <a:rPr lang="en-US" dirty="0" err="1"/>
              <a:t>sebagai</a:t>
            </a:r>
            <a:r>
              <a:rPr lang="en-US" dirty="0"/>
              <a:t> </a:t>
            </a:r>
            <a:r>
              <a:rPr lang="en-US" dirty="0" err="1"/>
              <a:t>profesional</a:t>
            </a:r>
            <a:r>
              <a:rPr lang="en-US" dirty="0"/>
              <a:t> HR </a:t>
            </a:r>
            <a:r>
              <a:rPr lang="en-US" dirty="0" err="1"/>
              <a:t>setelah</a:t>
            </a:r>
            <a:r>
              <a:rPr lang="en-US" dirty="0"/>
              <a:t> </a:t>
            </a:r>
            <a:r>
              <a:rPr lang="en-US" dirty="0" err="1"/>
              <a:t>Perang</a:t>
            </a:r>
            <a:r>
              <a:rPr lang="en-US" dirty="0"/>
              <a:t> Dunia II, </a:t>
            </a:r>
            <a:r>
              <a:rPr lang="en-US" dirty="0" err="1"/>
              <a:t>tugas</a:t>
            </a:r>
            <a:r>
              <a:rPr lang="en-US" dirty="0"/>
              <a:t> Anda </a:t>
            </a:r>
            <a:r>
              <a:rPr lang="en-US" dirty="0" err="1"/>
              <a:t>akan</a:t>
            </a:r>
            <a:r>
              <a:rPr lang="en-US" dirty="0"/>
              <a:t> sangat </a:t>
            </a:r>
            <a:r>
              <a:rPr lang="en-US" dirty="0" err="1"/>
              <a:t>berbeda</a:t>
            </a:r>
            <a:r>
              <a:rPr lang="en-US" dirty="0"/>
              <a:t> </a:t>
            </a:r>
            <a:r>
              <a:rPr lang="en-US" dirty="0" err="1"/>
              <a:t>dibandingkan</a:t>
            </a:r>
            <a:r>
              <a:rPr lang="en-US" dirty="0"/>
              <a:t> </a:t>
            </a:r>
            <a:r>
              <a:rPr lang="en-US" dirty="0" err="1"/>
              <a:t>sekarang</a:t>
            </a:r>
            <a:r>
              <a:rPr lang="en-US" dirty="0"/>
              <a:t>. Pada </a:t>
            </a:r>
            <a:r>
              <a:rPr lang="en-US" dirty="0" err="1"/>
              <a:t>awal</a:t>
            </a:r>
            <a:r>
              <a:rPr lang="en-US" dirty="0"/>
              <a:t> </a:t>
            </a:r>
            <a:r>
              <a:rPr lang="en-US" dirty="0" err="1"/>
              <a:t>profesi</a:t>
            </a:r>
            <a:r>
              <a:rPr lang="en-US" dirty="0"/>
              <a:t> SDM, </a:t>
            </a:r>
            <a:r>
              <a:rPr lang="en-US" dirty="0" err="1"/>
              <a:t>sebagian</a:t>
            </a:r>
            <a:r>
              <a:rPr lang="en-US" dirty="0"/>
              <a:t> </a:t>
            </a:r>
            <a:r>
              <a:rPr lang="en-US" dirty="0" err="1"/>
              <a:t>besar</a:t>
            </a:r>
            <a:r>
              <a:rPr lang="en-US" dirty="0"/>
              <a:t> </a:t>
            </a:r>
            <a:r>
              <a:rPr lang="en-US" dirty="0" err="1"/>
              <a:t>pekerjaan</a:t>
            </a:r>
            <a:r>
              <a:rPr lang="en-US" dirty="0"/>
              <a:t> </a:t>
            </a:r>
            <a:r>
              <a:rPr lang="en-US" dirty="0" err="1"/>
              <a:t>bersifat</a:t>
            </a:r>
            <a:r>
              <a:rPr lang="en-US" dirty="0"/>
              <a:t> </a:t>
            </a:r>
            <a:r>
              <a:rPr lang="en-US" dirty="0" err="1"/>
              <a:t>transaksional</a:t>
            </a:r>
            <a:r>
              <a:rPr lang="en-US" dirty="0"/>
              <a:t> dan </a:t>
            </a:r>
            <a:r>
              <a:rPr lang="en-US" dirty="0" err="1"/>
              <a:t>melibatkan</a:t>
            </a:r>
            <a:r>
              <a:rPr lang="en-US" dirty="0"/>
              <a:t> </a:t>
            </a:r>
            <a:r>
              <a:rPr lang="en-US" dirty="0" err="1"/>
              <a:t>hal-hal</a:t>
            </a:r>
            <a:r>
              <a:rPr lang="en-US" dirty="0"/>
              <a:t> </a:t>
            </a:r>
            <a:r>
              <a:rPr lang="en-US" dirty="0" err="1"/>
              <a:t>seperti</a:t>
            </a:r>
            <a:r>
              <a:rPr lang="en-US" dirty="0"/>
              <a:t> </a:t>
            </a:r>
            <a:r>
              <a:rPr lang="en-US" dirty="0" err="1"/>
              <a:t>administrasi</a:t>
            </a:r>
            <a:r>
              <a:rPr lang="en-US" dirty="0"/>
              <a:t> </a:t>
            </a:r>
            <a:r>
              <a:rPr lang="en-US" dirty="0" err="1"/>
              <a:t>penggajian</a:t>
            </a:r>
            <a:r>
              <a:rPr lang="en-US" dirty="0"/>
              <a:t> dan </a:t>
            </a:r>
            <a:r>
              <a:rPr lang="en-US" dirty="0" err="1"/>
              <a:t>tunjangan</a:t>
            </a:r>
            <a:r>
              <a:rPr lang="en-US" dirty="0"/>
              <a:t> </a:t>
            </a:r>
            <a:r>
              <a:rPr lang="en-US" dirty="0" err="1"/>
              <a:t>serta</a:t>
            </a:r>
            <a:r>
              <a:rPr lang="en-US" dirty="0"/>
              <a:t> </a:t>
            </a:r>
            <a:r>
              <a:rPr lang="en-US" dirty="0" err="1"/>
              <a:t>perekrutan</a:t>
            </a:r>
            <a:r>
              <a:rPr lang="en-US" dirty="0"/>
              <a:t> dan </a:t>
            </a:r>
            <a:r>
              <a:rPr lang="en-US" dirty="0" err="1"/>
              <a:t>pemberhentian</a:t>
            </a:r>
            <a:r>
              <a:rPr lang="en-US" dirty="0"/>
              <a:t>. </a:t>
            </a:r>
            <a:r>
              <a:rPr lang="en-US" b="1" dirty="0" err="1"/>
              <a:t>Namun</a:t>
            </a:r>
            <a:r>
              <a:rPr lang="en-US" b="1" dirty="0"/>
              <a:t> </a:t>
            </a:r>
            <a:r>
              <a:rPr lang="en-US" b="1" dirty="0" err="1"/>
              <a:t>saat</a:t>
            </a:r>
            <a:r>
              <a:rPr lang="en-US" b="1" dirty="0"/>
              <a:t> </a:t>
            </a:r>
            <a:r>
              <a:rPr lang="en-US" b="1" dirty="0" err="1"/>
              <a:t>ini</a:t>
            </a:r>
            <a:r>
              <a:rPr lang="en-US" b="1" dirty="0"/>
              <a:t>, </a:t>
            </a:r>
            <a:r>
              <a:rPr lang="en-US" b="1" dirty="0" err="1"/>
              <a:t>cakupan</a:t>
            </a:r>
            <a:r>
              <a:rPr lang="en-US" b="1" dirty="0"/>
              <a:t> </a:t>
            </a:r>
            <a:r>
              <a:rPr lang="en-US" b="1" dirty="0" err="1"/>
              <a:t>tanggung</a:t>
            </a:r>
            <a:r>
              <a:rPr lang="en-US" b="1" dirty="0"/>
              <a:t> </a:t>
            </a:r>
            <a:r>
              <a:rPr lang="en-US" b="1" dirty="0" err="1"/>
              <a:t>jawabnya</a:t>
            </a:r>
            <a:r>
              <a:rPr lang="en-US" b="1" dirty="0"/>
              <a:t> sangat </a:t>
            </a:r>
            <a:r>
              <a:rPr lang="en-US" b="1" dirty="0" err="1"/>
              <a:t>berbeda</a:t>
            </a:r>
            <a:r>
              <a:rPr lang="en-US" dirty="0"/>
              <a:t>. </a:t>
            </a:r>
            <a:r>
              <a:rPr lang="en-US" dirty="0" err="1"/>
              <a:t>Tanggung</a:t>
            </a:r>
            <a:r>
              <a:rPr lang="en-US" dirty="0"/>
              <a:t> </a:t>
            </a:r>
            <a:r>
              <a:rPr lang="en-US" dirty="0" err="1"/>
              <a:t>jawab</a:t>
            </a:r>
            <a:r>
              <a:rPr lang="en-US" dirty="0"/>
              <a:t> </a:t>
            </a:r>
            <a:r>
              <a:rPr lang="en-US" dirty="0" err="1"/>
              <a:t>baru</a:t>
            </a:r>
            <a:r>
              <a:rPr lang="en-US" dirty="0"/>
              <a:t> </a:t>
            </a:r>
            <a:r>
              <a:rPr lang="en-US" dirty="0" err="1"/>
              <a:t>termasuk</a:t>
            </a:r>
            <a:r>
              <a:rPr lang="en-US" dirty="0"/>
              <a:t> </a:t>
            </a:r>
            <a:r>
              <a:rPr lang="en-US" dirty="0" err="1"/>
              <a:t>menemukan</a:t>
            </a:r>
            <a:r>
              <a:rPr lang="en-US" dirty="0"/>
              <a:t> </a:t>
            </a:r>
            <a:r>
              <a:rPr lang="en-US" dirty="0" err="1"/>
              <a:t>cara</a:t>
            </a:r>
            <a:r>
              <a:rPr lang="en-US" dirty="0"/>
              <a:t> </a:t>
            </a:r>
            <a:r>
              <a:rPr lang="en-US" dirty="0" err="1"/>
              <a:t>baru</a:t>
            </a:r>
            <a:r>
              <a:rPr lang="en-US" dirty="0"/>
              <a:t> </a:t>
            </a:r>
            <a:r>
              <a:rPr lang="en-US" dirty="0" err="1"/>
              <a:t>untuk</a:t>
            </a:r>
            <a:r>
              <a:rPr lang="en-US" dirty="0"/>
              <a:t> </a:t>
            </a:r>
            <a:r>
              <a:rPr lang="en-US" dirty="0" err="1"/>
              <a:t>menyelesaikan</a:t>
            </a:r>
            <a:r>
              <a:rPr lang="en-US" dirty="0"/>
              <a:t> </a:t>
            </a:r>
            <a:r>
              <a:rPr lang="en-US" dirty="0" err="1"/>
              <a:t>pekerjaan</a:t>
            </a:r>
            <a:r>
              <a:rPr lang="en-US" dirty="0"/>
              <a:t>. </a:t>
            </a:r>
            <a:r>
              <a:rPr lang="en-US" dirty="0" err="1"/>
              <a:t>Menyelesaikan</a:t>
            </a:r>
            <a:r>
              <a:rPr lang="en-US" dirty="0"/>
              <a:t> </a:t>
            </a:r>
            <a:r>
              <a:rPr lang="en-US" dirty="0" err="1"/>
              <a:t>pekerjaan</a:t>
            </a:r>
            <a:r>
              <a:rPr lang="en-US" dirty="0"/>
              <a:t> </a:t>
            </a:r>
            <a:r>
              <a:rPr lang="en-US" dirty="0" err="1"/>
              <a:t>mungkin</a:t>
            </a:r>
            <a:r>
              <a:rPr lang="en-US" dirty="0"/>
              <a:t> </a:t>
            </a:r>
            <a:r>
              <a:rPr lang="en-US" dirty="0" err="1"/>
              <a:t>mencakup</a:t>
            </a:r>
            <a:r>
              <a:rPr lang="en-US" dirty="0"/>
              <a:t> outsourcing </a:t>
            </a:r>
            <a:r>
              <a:rPr lang="en-US" dirty="0" err="1"/>
              <a:t>fungsi</a:t>
            </a:r>
            <a:r>
              <a:rPr lang="en-US" dirty="0"/>
              <a:t> rutin </a:t>
            </a:r>
            <a:r>
              <a:rPr lang="en-US" dirty="0" err="1"/>
              <a:t>termasuk</a:t>
            </a:r>
            <a:r>
              <a:rPr lang="en-US" dirty="0"/>
              <a:t> </a:t>
            </a:r>
            <a:r>
              <a:rPr lang="en-US" dirty="0" err="1"/>
              <a:t>penggajian</a:t>
            </a:r>
            <a:r>
              <a:rPr lang="en-US" dirty="0"/>
              <a:t> dan </a:t>
            </a:r>
            <a:r>
              <a:rPr lang="en-US" dirty="0" err="1"/>
              <a:t>tunjangan</a:t>
            </a:r>
            <a:r>
              <a:rPr lang="en-US" dirty="0"/>
              <a:t> </a:t>
            </a:r>
            <a:r>
              <a:rPr lang="en-US" dirty="0" err="1"/>
              <a:t>atau</a:t>
            </a:r>
            <a:r>
              <a:rPr lang="en-US" dirty="0"/>
              <a:t> </a:t>
            </a:r>
            <a:r>
              <a:rPr lang="en-US" dirty="0" err="1"/>
              <a:t>memasang</a:t>
            </a:r>
            <a:r>
              <a:rPr lang="en-US" dirty="0"/>
              <a:t> situs </a:t>
            </a:r>
            <a:r>
              <a:rPr lang="en-US" dirty="0" err="1"/>
              <a:t>jejaring</a:t>
            </a:r>
            <a:r>
              <a:rPr lang="en-US" dirty="0"/>
              <a:t> </a:t>
            </a:r>
            <a:r>
              <a:rPr lang="en-US" dirty="0" err="1"/>
              <a:t>sosial</a:t>
            </a:r>
            <a:r>
              <a:rPr lang="en-US" dirty="0"/>
              <a:t> internal </a:t>
            </a:r>
            <a:r>
              <a:rPr lang="en-US" dirty="0" err="1"/>
              <a:t>perusahaan</a:t>
            </a:r>
            <a:r>
              <a:rPr lang="en-US" dirty="0"/>
              <a:t>. </a:t>
            </a:r>
            <a:r>
              <a:rPr lang="en-US" dirty="0" err="1"/>
              <a:t>Selain</a:t>
            </a:r>
            <a:r>
              <a:rPr lang="en-US" dirty="0"/>
              <a:t> </a:t>
            </a:r>
            <a:r>
              <a:rPr lang="en-US" dirty="0" err="1"/>
              <a:t>itu</a:t>
            </a:r>
            <a:r>
              <a:rPr lang="en-US" dirty="0"/>
              <a:t>, </a:t>
            </a:r>
            <a:r>
              <a:rPr lang="en-US" dirty="0" err="1"/>
              <a:t>manajer</a:t>
            </a:r>
            <a:r>
              <a:rPr lang="en-US" dirty="0"/>
              <a:t> SDM </a:t>
            </a:r>
            <a:r>
              <a:rPr lang="en-US" dirty="0" err="1"/>
              <a:t>baru</a:t>
            </a:r>
            <a:r>
              <a:rPr lang="en-US" dirty="0"/>
              <a:t> </a:t>
            </a:r>
            <a:r>
              <a:rPr lang="en-US" dirty="0" err="1"/>
              <a:t>mengambil</a:t>
            </a:r>
            <a:r>
              <a:rPr lang="en-US" dirty="0"/>
              <a:t> </a:t>
            </a:r>
            <a:r>
              <a:rPr lang="en-US" dirty="0" err="1"/>
              <a:t>pendekatan</a:t>
            </a:r>
            <a:r>
              <a:rPr lang="en-US" dirty="0"/>
              <a:t> “</a:t>
            </a:r>
            <a:r>
              <a:rPr lang="en-US" b="1" dirty="0" err="1"/>
              <a:t>manajemen</a:t>
            </a:r>
            <a:r>
              <a:rPr lang="en-US" b="1" dirty="0"/>
              <a:t> </a:t>
            </a:r>
            <a:r>
              <a:rPr lang="en-US" b="1" dirty="0" err="1"/>
              <a:t>bakat</a:t>
            </a:r>
            <a:r>
              <a:rPr lang="en-US" dirty="0"/>
              <a:t>” </a:t>
            </a:r>
            <a:r>
              <a:rPr lang="en-US" b="1" dirty="0"/>
              <a:t>yang </a:t>
            </a:r>
            <a:r>
              <a:rPr lang="en-US" b="1" dirty="0" err="1"/>
              <a:t>terintegrasi</a:t>
            </a:r>
            <a:r>
              <a:rPr lang="en-US" b="1" dirty="0"/>
              <a:t> </a:t>
            </a:r>
            <a:r>
              <a:rPr lang="en-US" b="1" dirty="0" err="1"/>
              <a:t>dalam</a:t>
            </a:r>
            <a:r>
              <a:rPr lang="en-US" b="1" dirty="0"/>
              <a:t> </a:t>
            </a:r>
            <a:r>
              <a:rPr lang="en-US" b="1" dirty="0" err="1"/>
              <a:t>mengelola</a:t>
            </a:r>
            <a:r>
              <a:rPr lang="en-US" b="1" dirty="0"/>
              <a:t> SDM</a:t>
            </a:r>
            <a:r>
              <a:rPr lang="en-US" dirty="0"/>
              <a:t>. </a:t>
            </a:r>
            <a:r>
              <a:rPr lang="en-US" dirty="0" err="1"/>
              <a:t>Mengelola</a:t>
            </a:r>
            <a:r>
              <a:rPr lang="en-US" dirty="0"/>
              <a:t> </a:t>
            </a:r>
            <a:r>
              <a:rPr lang="en-US" dirty="0" err="1"/>
              <a:t>talenta</a:t>
            </a:r>
            <a:r>
              <a:rPr lang="en-US" dirty="0"/>
              <a:t> </a:t>
            </a:r>
            <a:r>
              <a:rPr lang="en-US" dirty="0" err="1"/>
              <a:t>kini</a:t>
            </a:r>
            <a:r>
              <a:rPr lang="en-US" dirty="0"/>
              <a:t> </a:t>
            </a:r>
            <a:r>
              <a:rPr lang="en-US" dirty="0" err="1"/>
              <a:t>mencakup</a:t>
            </a:r>
            <a:r>
              <a:rPr lang="en-US" dirty="0"/>
              <a:t> </a:t>
            </a:r>
            <a:r>
              <a:rPr lang="en-US" dirty="0" err="1"/>
              <a:t>pengelolaan</a:t>
            </a:r>
            <a:r>
              <a:rPr lang="en-US" dirty="0"/>
              <a:t> </a:t>
            </a:r>
            <a:r>
              <a:rPr lang="en-US" dirty="0" err="1"/>
              <a:t>etika</a:t>
            </a:r>
            <a:r>
              <a:rPr lang="en-US" dirty="0"/>
              <a:t>, </a:t>
            </a:r>
            <a:r>
              <a:rPr lang="en-US" dirty="0" err="1"/>
              <a:t>keterlibatan</a:t>
            </a:r>
            <a:r>
              <a:rPr lang="en-US" dirty="0"/>
              <a:t> </a:t>
            </a:r>
            <a:r>
              <a:rPr lang="en-US" dirty="0" err="1"/>
              <a:t>karyawan</a:t>
            </a:r>
            <a:r>
              <a:rPr lang="en-US" dirty="0"/>
              <a:t>, </a:t>
            </a:r>
            <a:r>
              <a:rPr lang="en-US" dirty="0" err="1"/>
              <a:t>penambahan</a:t>
            </a:r>
            <a:r>
              <a:rPr lang="en-US" dirty="0"/>
              <a:t> </a:t>
            </a:r>
            <a:r>
              <a:rPr lang="en-US" dirty="0" err="1"/>
              <a:t>nilai</a:t>
            </a:r>
            <a:r>
              <a:rPr lang="en-US" dirty="0"/>
              <a:t>, </a:t>
            </a:r>
            <a:r>
              <a:rPr lang="en-US" dirty="0" err="1"/>
              <a:t>memiliki</a:t>
            </a:r>
            <a:r>
              <a:rPr lang="en-US" dirty="0"/>
              <a:t> </a:t>
            </a:r>
            <a:r>
              <a:rPr lang="en-US" dirty="0" err="1"/>
              <a:t>kompetensi</a:t>
            </a:r>
            <a:r>
              <a:rPr lang="en-US" dirty="0"/>
              <a:t> inti yang </a:t>
            </a:r>
            <a:r>
              <a:rPr lang="en-US" dirty="0" err="1"/>
              <a:t>lebih</a:t>
            </a:r>
            <a:r>
              <a:rPr lang="en-US" dirty="0"/>
              <a:t> </a:t>
            </a:r>
            <a:r>
              <a:rPr lang="en-US" dirty="0" err="1"/>
              <a:t>banyak</a:t>
            </a:r>
            <a:r>
              <a:rPr lang="en-US" dirty="0"/>
              <a:t> dan </a:t>
            </a:r>
            <a:r>
              <a:rPr lang="en-US" dirty="0" err="1"/>
              <a:t>bervariasi</a:t>
            </a:r>
            <a:r>
              <a:rPr lang="en-US" dirty="0"/>
              <a:t>, </a:t>
            </a:r>
            <a:r>
              <a:rPr lang="en-US" dirty="0" err="1"/>
              <a:t>serta</a:t>
            </a:r>
            <a:r>
              <a:rPr lang="en-US" dirty="0"/>
              <a:t> </a:t>
            </a:r>
            <a:r>
              <a:rPr lang="en-US" dirty="0" err="1"/>
              <a:t>mengukur</a:t>
            </a:r>
            <a:r>
              <a:rPr lang="en-US" dirty="0"/>
              <a:t> </a:t>
            </a:r>
            <a:r>
              <a:rPr lang="en-US" dirty="0" err="1"/>
              <a:t>kinerja</a:t>
            </a:r>
            <a:r>
              <a:rPr lang="en-US" dirty="0"/>
              <a:t> dan </a:t>
            </a:r>
            <a:r>
              <a:rPr lang="en-US" dirty="0" err="1"/>
              <a:t>hasil</a:t>
            </a:r>
            <a:r>
              <a:rPr lang="en-US" dirty="0"/>
              <a:t> SDM.</a:t>
            </a:r>
          </a:p>
          <a:p>
            <a:pPr>
              <a:spcBef>
                <a:spcPct val="0"/>
              </a:spcBef>
            </a:pPr>
            <a:r>
              <a:rPr lang="en-US" b="1" dirty="0"/>
              <a:t>Anda </a:t>
            </a:r>
            <a:r>
              <a:rPr lang="en-US" b="1" dirty="0" err="1"/>
              <a:t>mungkin</a:t>
            </a:r>
            <a:r>
              <a:rPr lang="en-US" b="1" dirty="0"/>
              <a:t> </a:t>
            </a:r>
            <a:r>
              <a:rPr lang="en-US" b="1" dirty="0" err="1"/>
              <a:t>ingin</a:t>
            </a:r>
            <a:r>
              <a:rPr lang="en-US" b="1" dirty="0"/>
              <a:t> </a:t>
            </a:r>
            <a:r>
              <a:rPr lang="en-US" b="1" dirty="0" err="1"/>
              <a:t>mempertimbangkan</a:t>
            </a:r>
            <a:r>
              <a:rPr lang="en-US" b="1" dirty="0"/>
              <a:t> </a:t>
            </a:r>
            <a:r>
              <a:rPr lang="en-US" b="1" dirty="0" err="1"/>
              <a:t>apa</a:t>
            </a:r>
            <a:r>
              <a:rPr lang="en-US" b="1" dirty="0"/>
              <a:t> </a:t>
            </a:r>
            <a:r>
              <a:rPr lang="en-US" b="1" dirty="0" err="1"/>
              <a:t>itu</a:t>
            </a:r>
            <a:r>
              <a:rPr lang="en-US" b="1" dirty="0"/>
              <a:t> </a:t>
            </a:r>
            <a:r>
              <a:rPr lang="en-US" b="1" dirty="0" err="1"/>
              <a:t>etika</a:t>
            </a:r>
            <a:r>
              <a:rPr lang="en-US" b="1" dirty="0"/>
              <a:t>. </a:t>
            </a:r>
            <a:r>
              <a:rPr lang="en-US" b="1" dirty="0" err="1"/>
              <a:t>Apakah</a:t>
            </a:r>
            <a:r>
              <a:rPr lang="en-US" b="1" dirty="0"/>
              <a:t> </a:t>
            </a:r>
            <a:r>
              <a:rPr lang="en-US" b="1" dirty="0" err="1"/>
              <a:t>pertimbangan</a:t>
            </a:r>
            <a:r>
              <a:rPr lang="en-US" b="1" dirty="0"/>
              <a:t> </a:t>
            </a:r>
            <a:r>
              <a:rPr lang="en-US" b="1" dirty="0" err="1"/>
              <a:t>etis</a:t>
            </a:r>
            <a:r>
              <a:rPr lang="en-US" b="1" dirty="0"/>
              <a:t> </a:t>
            </a:r>
            <a:r>
              <a:rPr lang="en-US" b="1" dirty="0" err="1"/>
              <a:t>berbeda</a:t>
            </a:r>
            <a:r>
              <a:rPr lang="en-US" b="1" dirty="0"/>
              <a:t> </a:t>
            </a:r>
            <a:r>
              <a:rPr lang="en-US" b="1" dirty="0" err="1"/>
              <a:t>untuk</a:t>
            </a:r>
            <a:r>
              <a:rPr lang="en-US" b="1" dirty="0"/>
              <a:t> orang yang </a:t>
            </a:r>
            <a:r>
              <a:rPr lang="en-US" b="1" dirty="0" err="1"/>
              <a:t>berbeda</a:t>
            </a:r>
            <a:r>
              <a:rPr lang="en-US" b="1" dirty="0"/>
              <a:t>? </a:t>
            </a:r>
            <a:r>
              <a:rPr lang="en-US" b="1" dirty="0" err="1"/>
              <a:t>Dalam</a:t>
            </a:r>
            <a:r>
              <a:rPr lang="en-US" b="1" dirty="0"/>
              <a:t> </a:t>
            </a:r>
            <a:r>
              <a:rPr lang="en-US" b="1" dirty="0" err="1"/>
              <a:t>hal</a:t>
            </a:r>
            <a:r>
              <a:rPr lang="en-US" b="1" dirty="0"/>
              <a:t> </a:t>
            </a:r>
            <a:r>
              <a:rPr lang="en-US" b="1" dirty="0" err="1"/>
              <a:t>apa</a:t>
            </a:r>
            <a:r>
              <a:rPr lang="en-US" b="1" dirty="0"/>
              <a:t> HR </a:t>
            </a:r>
            <a:r>
              <a:rPr lang="en-US" b="1" dirty="0" err="1"/>
              <a:t>harus</a:t>
            </a:r>
            <a:r>
              <a:rPr lang="en-US" b="1" dirty="0"/>
              <a:t> </a:t>
            </a:r>
            <a:r>
              <a:rPr lang="en-US" b="1" dirty="0" err="1"/>
              <a:t>dilibatkan</a:t>
            </a:r>
            <a:r>
              <a:rPr lang="en-US" b="1" dirty="0"/>
              <a:t> </a:t>
            </a:r>
            <a:r>
              <a:rPr lang="en-US" b="1" dirty="0" err="1"/>
              <a:t>dalam</a:t>
            </a:r>
            <a:r>
              <a:rPr lang="en-US" b="1" dirty="0"/>
              <a:t> </a:t>
            </a:r>
            <a:r>
              <a:rPr lang="en-US" b="1" dirty="0" err="1"/>
              <a:t>pengelolaan</a:t>
            </a:r>
            <a:r>
              <a:rPr lang="en-US" b="1" dirty="0"/>
              <a:t> </a:t>
            </a:r>
            <a:r>
              <a:rPr lang="en-US" b="1" dirty="0" err="1"/>
              <a:t>etika</a:t>
            </a:r>
            <a:r>
              <a:rPr lang="en-US" dirty="0"/>
              <a:t>?</a:t>
            </a:r>
          </a:p>
        </p:txBody>
      </p:sp>
      <p:sp>
        <p:nvSpPr>
          <p:cNvPr id="71683"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7168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1B7D40-A8B9-43D4-90AA-96CFE1E58EE1}" type="slidenum">
              <a:rPr lang="en-US"/>
              <a:pPr fontAlgn="base">
                <a:spcBef>
                  <a:spcPct val="0"/>
                </a:spcBef>
                <a:spcAft>
                  <a:spcPct val="0"/>
                </a:spcAft>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a:t>Organisasi</a:t>
            </a:r>
            <a:r>
              <a:rPr lang="en-US" dirty="0"/>
              <a:t> </a:t>
            </a:r>
            <a:r>
              <a:rPr lang="en-US" dirty="0" err="1"/>
              <a:t>telah</a:t>
            </a:r>
            <a:r>
              <a:rPr lang="en-US" dirty="0"/>
              <a:t> </a:t>
            </a:r>
            <a:r>
              <a:rPr lang="en-US" dirty="0" err="1"/>
              <a:t>dijelaskan</a:t>
            </a:r>
            <a:r>
              <a:rPr lang="en-US" dirty="0"/>
              <a:t> </a:t>
            </a:r>
            <a:r>
              <a:rPr lang="en-US" dirty="0" err="1"/>
              <a:t>dalam</a:t>
            </a:r>
            <a:r>
              <a:rPr lang="en-US" dirty="0"/>
              <a:t> </a:t>
            </a:r>
            <a:r>
              <a:rPr lang="en-US" dirty="0" err="1"/>
              <a:t>berbagai</a:t>
            </a:r>
            <a:r>
              <a:rPr lang="en-US" dirty="0"/>
              <a:t> </a:t>
            </a:r>
            <a:r>
              <a:rPr lang="en-US" dirty="0" err="1"/>
              <a:t>cara</a:t>
            </a:r>
            <a:r>
              <a:rPr lang="en-US" dirty="0"/>
              <a:t>. Kami </a:t>
            </a:r>
            <a:r>
              <a:rPr lang="en-US" dirty="0" err="1"/>
              <a:t>akan</a:t>
            </a:r>
            <a:r>
              <a:rPr lang="en-US" dirty="0"/>
              <a:t> </a:t>
            </a:r>
            <a:r>
              <a:rPr lang="en-US" dirty="0" err="1"/>
              <a:t>memfokuskan</a:t>
            </a:r>
            <a:r>
              <a:rPr lang="en-US" dirty="0"/>
              <a:t> </a:t>
            </a:r>
            <a:r>
              <a:rPr lang="en-US" dirty="0" err="1"/>
              <a:t>upaya</a:t>
            </a:r>
            <a:r>
              <a:rPr lang="en-US" dirty="0"/>
              <a:t> </a:t>
            </a:r>
            <a:r>
              <a:rPr lang="en-US" dirty="0" err="1"/>
              <a:t>awal</a:t>
            </a:r>
            <a:r>
              <a:rPr lang="en-US" dirty="0"/>
              <a:t> kami </a:t>
            </a:r>
            <a:r>
              <a:rPr lang="en-US" dirty="0" err="1"/>
              <a:t>untuk</a:t>
            </a:r>
            <a:r>
              <a:rPr lang="en-US" dirty="0"/>
              <a:t> </a:t>
            </a:r>
            <a:r>
              <a:rPr lang="en-US" dirty="0" err="1"/>
              <a:t>memahami</a:t>
            </a:r>
            <a:r>
              <a:rPr lang="en-US" dirty="0"/>
              <a:t> </a:t>
            </a:r>
            <a:r>
              <a:rPr lang="en-US" dirty="0" err="1"/>
              <a:t>organisasi</a:t>
            </a:r>
            <a:r>
              <a:rPr lang="en-US" dirty="0"/>
              <a:t> </a:t>
            </a:r>
            <a:r>
              <a:rPr lang="en-US" dirty="0" err="1"/>
              <a:t>sebagai</a:t>
            </a:r>
            <a:r>
              <a:rPr lang="en-US" dirty="0"/>
              <a:t> </a:t>
            </a:r>
            <a:r>
              <a:rPr lang="en-US" dirty="0" err="1"/>
              <a:t>sekelompok</a:t>
            </a:r>
            <a:r>
              <a:rPr lang="en-US" dirty="0"/>
              <a:t> </a:t>
            </a:r>
            <a:r>
              <a:rPr lang="en-US" dirty="0" err="1"/>
              <a:t>individu</a:t>
            </a:r>
            <a:r>
              <a:rPr lang="en-US" dirty="0"/>
              <a:t> </a:t>
            </a:r>
            <a:r>
              <a:rPr lang="en-US" dirty="0" err="1"/>
              <a:t>dengan</a:t>
            </a:r>
            <a:r>
              <a:rPr lang="en-US" dirty="0"/>
              <a:t> </a:t>
            </a:r>
            <a:r>
              <a:rPr lang="en-US" dirty="0" err="1"/>
              <a:t>peran</a:t>
            </a:r>
            <a:r>
              <a:rPr lang="en-US" dirty="0"/>
              <a:t> yang </a:t>
            </a:r>
            <a:r>
              <a:rPr lang="en-US" dirty="0" err="1"/>
              <a:t>ditetapkan</a:t>
            </a:r>
            <a:r>
              <a:rPr lang="en-US" dirty="0"/>
              <a:t> </a:t>
            </a:r>
            <a:r>
              <a:rPr lang="en-US" dirty="0" err="1"/>
              <a:t>secara</a:t>
            </a:r>
            <a:r>
              <a:rPr lang="en-US" dirty="0"/>
              <a:t> formal. </a:t>
            </a:r>
            <a:r>
              <a:rPr lang="en-US" dirty="0" err="1"/>
              <a:t>Perhatikan</a:t>
            </a:r>
            <a:r>
              <a:rPr lang="en-US" dirty="0"/>
              <a:t> </a:t>
            </a:r>
            <a:r>
              <a:rPr lang="en-US" dirty="0" err="1"/>
              <a:t>bahwa</a:t>
            </a:r>
            <a:r>
              <a:rPr lang="en-US" dirty="0"/>
              <a:t> </a:t>
            </a:r>
            <a:r>
              <a:rPr lang="en-US" dirty="0" err="1"/>
              <a:t>individu-individu</a:t>
            </a:r>
            <a:r>
              <a:rPr lang="en-US" dirty="0"/>
              <a:t> </a:t>
            </a:r>
            <a:r>
              <a:rPr lang="en-US" dirty="0" err="1"/>
              <a:t>tersebut</a:t>
            </a:r>
            <a:r>
              <a:rPr lang="en-US" dirty="0"/>
              <a:t> </a:t>
            </a:r>
            <a:r>
              <a:rPr lang="en-US" dirty="0" err="1"/>
              <a:t>umumnya</a:t>
            </a:r>
            <a:r>
              <a:rPr lang="en-US" dirty="0"/>
              <a:t> </a:t>
            </a:r>
            <a:r>
              <a:rPr lang="en-US" dirty="0" err="1"/>
              <a:t>bekerja</a:t>
            </a:r>
            <a:r>
              <a:rPr lang="en-US" dirty="0"/>
              <a:t> </a:t>
            </a:r>
            <a:r>
              <a:rPr lang="en-US" dirty="0" err="1"/>
              <a:t>sama</a:t>
            </a:r>
            <a:r>
              <a:rPr lang="en-US" dirty="0"/>
              <a:t> </a:t>
            </a:r>
            <a:r>
              <a:rPr lang="en-US" dirty="0" err="1"/>
              <a:t>untuk</a:t>
            </a:r>
            <a:r>
              <a:rPr lang="en-US" dirty="0"/>
              <a:t> </a:t>
            </a:r>
            <a:r>
              <a:rPr lang="en-US" dirty="0" err="1"/>
              <a:t>mencapai</a:t>
            </a:r>
            <a:r>
              <a:rPr lang="en-US" dirty="0"/>
              <a:t> </a:t>
            </a:r>
            <a:r>
              <a:rPr lang="en-US" dirty="0" err="1"/>
              <a:t>tujuan</a:t>
            </a:r>
            <a:r>
              <a:rPr lang="en-US" dirty="0"/>
              <a:t> </a:t>
            </a:r>
            <a:r>
              <a:rPr lang="en-US" dirty="0" err="1"/>
              <a:t>bersama</a:t>
            </a:r>
            <a:r>
              <a:rPr lang="en-US" dirty="0"/>
              <a:t> </a:t>
            </a:r>
            <a:r>
              <a:rPr lang="en-US" dirty="0" err="1"/>
              <a:t>dari</a:t>
            </a:r>
            <a:r>
              <a:rPr lang="en-US" dirty="0"/>
              <a:t> </a:t>
            </a:r>
            <a:r>
              <a:rPr lang="en-US" dirty="0" err="1"/>
              <a:t>suatu</a:t>
            </a:r>
            <a:r>
              <a:rPr lang="en-US" dirty="0"/>
              <a:t> </a:t>
            </a:r>
            <a:r>
              <a:rPr lang="en-US" dirty="0" err="1"/>
              <a:t>organisasi</a:t>
            </a:r>
            <a:r>
              <a:rPr lang="en-US" dirty="0"/>
              <a:t>.</a:t>
            </a:r>
          </a:p>
        </p:txBody>
      </p:sp>
      <p:sp>
        <p:nvSpPr>
          <p:cNvPr id="2457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2458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2C927C-F1DC-4F03-933D-E04B1C91B682}"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Talent management/Management </a:t>
            </a:r>
            <a:r>
              <a:rPr lang="en-US" b="1" dirty="0" err="1"/>
              <a:t>bakat</a:t>
            </a:r>
            <a:r>
              <a:rPr lang="en-US" b="1" dirty="0"/>
              <a:t> </a:t>
            </a:r>
            <a:r>
              <a:rPr lang="en-US" dirty="0" err="1"/>
              <a:t>adalah</a:t>
            </a:r>
            <a:r>
              <a:rPr lang="en-US" dirty="0"/>
              <a:t> proses </a:t>
            </a:r>
            <a:r>
              <a:rPr lang="en-US" dirty="0" err="1"/>
              <a:t>perencanaan</a:t>
            </a:r>
            <a:r>
              <a:rPr lang="en-US" dirty="0"/>
              <a:t>, </a:t>
            </a:r>
            <a:r>
              <a:rPr lang="en-US" dirty="0" err="1"/>
              <a:t>perekrutan</a:t>
            </a:r>
            <a:r>
              <a:rPr lang="en-US" dirty="0"/>
              <a:t>, </a:t>
            </a:r>
            <a:r>
              <a:rPr lang="en-US" dirty="0" err="1"/>
              <a:t>pengembangan</a:t>
            </a:r>
            <a:r>
              <a:rPr lang="en-US" dirty="0"/>
              <a:t>, </a:t>
            </a:r>
            <a:r>
              <a:rPr lang="en-US" dirty="0" err="1"/>
              <a:t>pengelolaan</a:t>
            </a:r>
            <a:r>
              <a:rPr lang="en-US" dirty="0"/>
              <a:t>, dan </a:t>
            </a:r>
            <a:r>
              <a:rPr lang="en-US" dirty="0" err="1"/>
              <a:t>kompensasi</a:t>
            </a:r>
            <a:r>
              <a:rPr lang="en-US" dirty="0"/>
              <a:t> </a:t>
            </a:r>
            <a:r>
              <a:rPr lang="en-US" dirty="0" err="1"/>
              <a:t>karyawan</a:t>
            </a:r>
            <a:r>
              <a:rPr lang="en-US" dirty="0"/>
              <a:t> yang </a:t>
            </a:r>
            <a:r>
              <a:rPr lang="en-US" dirty="0" err="1"/>
              <a:t>berorientasi</a:t>
            </a:r>
            <a:r>
              <a:rPr lang="en-US" dirty="0"/>
              <a:t> pada </a:t>
            </a:r>
            <a:r>
              <a:rPr lang="en-US" dirty="0" err="1"/>
              <a:t>tujuan</a:t>
            </a:r>
            <a:r>
              <a:rPr lang="en-US" dirty="0"/>
              <a:t> dan </a:t>
            </a:r>
            <a:r>
              <a:rPr lang="en-US" dirty="0" err="1"/>
              <a:t>terintegrasi</a:t>
            </a:r>
            <a:r>
              <a:rPr lang="en-US" dirty="0"/>
              <a:t>. </a:t>
            </a:r>
            <a:r>
              <a:rPr lang="en-US" dirty="0" err="1"/>
              <a:t>Manajer</a:t>
            </a:r>
            <a:r>
              <a:rPr lang="en-US" dirty="0"/>
              <a:t> SDM juga </a:t>
            </a:r>
            <a:r>
              <a:rPr lang="en-US" dirty="0" err="1"/>
              <a:t>mengelola</a:t>
            </a:r>
            <a:r>
              <a:rPr lang="en-US" dirty="0"/>
              <a:t> </a:t>
            </a:r>
            <a:r>
              <a:rPr lang="en-US" dirty="0" err="1"/>
              <a:t>etika</a:t>
            </a:r>
            <a:r>
              <a:rPr lang="en-US" dirty="0"/>
              <a:t>, </a:t>
            </a:r>
            <a:r>
              <a:rPr lang="en-US" dirty="0" err="1"/>
              <a:t>standar</a:t>
            </a:r>
            <a:r>
              <a:rPr lang="en-US" dirty="0"/>
              <a:t> yang </a:t>
            </a:r>
            <a:r>
              <a:rPr lang="en-US" dirty="0" err="1"/>
              <a:t>digunakan</a:t>
            </a:r>
            <a:r>
              <a:rPr lang="en-US" dirty="0"/>
              <a:t> </a:t>
            </a:r>
            <a:r>
              <a:rPr lang="en-US" dirty="0" err="1"/>
              <a:t>individu</a:t>
            </a:r>
            <a:r>
              <a:rPr lang="en-US" dirty="0"/>
              <a:t> </a:t>
            </a:r>
            <a:r>
              <a:rPr lang="en-US" dirty="0" err="1"/>
              <a:t>untuk</a:t>
            </a:r>
            <a:r>
              <a:rPr lang="en-US" dirty="0"/>
              <a:t> </a:t>
            </a:r>
            <a:r>
              <a:rPr lang="en-US" dirty="0" err="1"/>
              <a:t>menilai</a:t>
            </a:r>
            <a:r>
              <a:rPr lang="en-US" dirty="0"/>
              <a:t> </a:t>
            </a:r>
            <a:r>
              <a:rPr lang="en-US" dirty="0" err="1"/>
              <a:t>perilaku</a:t>
            </a:r>
            <a:r>
              <a:rPr lang="en-US" dirty="0"/>
              <a:t> </a:t>
            </a:r>
            <a:r>
              <a:rPr lang="en-US" dirty="0" err="1"/>
              <a:t>mereka</a:t>
            </a:r>
            <a:r>
              <a:rPr lang="en-US" dirty="0"/>
              <a:t> </a:t>
            </a:r>
            <a:r>
              <a:rPr lang="en-US" dirty="0" err="1"/>
              <a:t>sendiri</a:t>
            </a:r>
            <a:r>
              <a:rPr lang="en-US" dirty="0"/>
              <a:t>. </a:t>
            </a:r>
          </a:p>
          <a:p>
            <a:pPr>
              <a:spcBef>
                <a:spcPct val="0"/>
              </a:spcBef>
            </a:pPr>
            <a:endParaRPr lang="en-US" dirty="0"/>
          </a:p>
          <a:p>
            <a:pPr>
              <a:spcBef>
                <a:spcPct val="0"/>
              </a:spcBef>
            </a:pPr>
            <a:r>
              <a:rPr lang="en-US" b="1" dirty="0"/>
              <a:t>Employee engagement//</a:t>
            </a:r>
            <a:r>
              <a:rPr lang="en-US" b="1" dirty="0" err="1"/>
              <a:t>Keterlibatan</a:t>
            </a:r>
            <a:r>
              <a:rPr lang="en-US" b="1" dirty="0"/>
              <a:t> </a:t>
            </a:r>
            <a:r>
              <a:rPr lang="en-US" dirty="0" err="1"/>
              <a:t>adalah</a:t>
            </a:r>
            <a:r>
              <a:rPr lang="en-US" dirty="0"/>
              <a:t> </a:t>
            </a:r>
            <a:r>
              <a:rPr lang="en-US" dirty="0" err="1"/>
              <a:t>sejauh</a:t>
            </a:r>
            <a:r>
              <a:rPr lang="en-US" dirty="0"/>
              <a:t> mana </a:t>
            </a:r>
            <a:r>
              <a:rPr lang="en-US" dirty="0" err="1"/>
              <a:t>karyawan</a:t>
            </a:r>
            <a:r>
              <a:rPr lang="en-US" dirty="0"/>
              <a:t> </a:t>
            </a:r>
            <a:r>
              <a:rPr lang="en-US" dirty="0" err="1"/>
              <a:t>berinvestasi</a:t>
            </a:r>
            <a:r>
              <a:rPr lang="en-US" dirty="0"/>
              <a:t> </a:t>
            </a:r>
            <a:r>
              <a:rPr lang="en-US" dirty="0" err="1"/>
              <a:t>secara</a:t>
            </a:r>
            <a:r>
              <a:rPr lang="en-US" dirty="0"/>
              <a:t> </a:t>
            </a:r>
            <a:r>
              <a:rPr lang="en-US" dirty="0" err="1"/>
              <a:t>emosional</a:t>
            </a:r>
            <a:r>
              <a:rPr lang="en-US" dirty="0"/>
              <a:t> dan mental </a:t>
            </a:r>
            <a:r>
              <a:rPr lang="en-US" dirty="0" err="1"/>
              <a:t>dalam</a:t>
            </a:r>
            <a:r>
              <a:rPr lang="en-US" dirty="0"/>
              <a:t> </a:t>
            </a:r>
            <a:r>
              <a:rPr lang="en-US" dirty="0" err="1"/>
              <a:t>pekerjaan</a:t>
            </a:r>
            <a:r>
              <a:rPr lang="en-US" dirty="0"/>
              <a:t> </a:t>
            </a:r>
            <a:r>
              <a:rPr lang="en-US" dirty="0" err="1"/>
              <a:t>mereka</a:t>
            </a:r>
            <a:r>
              <a:rPr lang="en-US" dirty="0"/>
              <a:t>. </a:t>
            </a:r>
          </a:p>
          <a:p>
            <a:pPr>
              <a:spcBef>
                <a:spcPct val="0"/>
              </a:spcBef>
            </a:pPr>
            <a:endParaRPr lang="en-US" dirty="0"/>
          </a:p>
          <a:p>
            <a:pPr>
              <a:spcBef>
                <a:spcPct val="0"/>
              </a:spcBef>
            </a:pPr>
            <a:r>
              <a:rPr lang="en-US" b="1" dirty="0"/>
              <a:t>Measurement/</a:t>
            </a:r>
            <a:r>
              <a:rPr lang="en-US" b="1" dirty="0" err="1"/>
              <a:t>Pengukuran</a:t>
            </a:r>
            <a:r>
              <a:rPr lang="en-US" b="1" dirty="0"/>
              <a:t> </a:t>
            </a:r>
            <a:r>
              <a:rPr lang="en-US" dirty="0" err="1"/>
              <a:t>dampak</a:t>
            </a:r>
            <a:r>
              <a:rPr lang="en-US" dirty="0"/>
              <a:t> </a:t>
            </a:r>
            <a:r>
              <a:rPr lang="en-US" dirty="0" err="1"/>
              <a:t>praktik</a:t>
            </a:r>
            <a:r>
              <a:rPr lang="en-US" dirty="0"/>
              <a:t> </a:t>
            </a:r>
            <a:r>
              <a:rPr lang="en-US" dirty="0" err="1"/>
              <a:t>sumber</a:t>
            </a:r>
            <a:r>
              <a:rPr lang="en-US" dirty="0"/>
              <a:t> </a:t>
            </a:r>
            <a:r>
              <a:rPr lang="en-US" dirty="0" err="1"/>
              <a:t>daya</a:t>
            </a:r>
            <a:r>
              <a:rPr lang="en-US" dirty="0"/>
              <a:t> </a:t>
            </a:r>
            <a:r>
              <a:rPr lang="en-US" dirty="0" err="1"/>
              <a:t>manusia</a:t>
            </a:r>
            <a:r>
              <a:rPr lang="en-US" dirty="0"/>
              <a:t> </a:t>
            </a:r>
            <a:r>
              <a:rPr lang="en-US" dirty="0" err="1"/>
              <a:t>terhadap</a:t>
            </a:r>
            <a:r>
              <a:rPr lang="en-US" dirty="0"/>
              <a:t> </a:t>
            </a:r>
            <a:r>
              <a:rPr lang="en-US" dirty="0" err="1"/>
              <a:t>profitabilitas</a:t>
            </a:r>
            <a:r>
              <a:rPr lang="en-US" dirty="0"/>
              <a:t> dan </a:t>
            </a:r>
            <a:r>
              <a:rPr lang="en-US" dirty="0" err="1"/>
              <a:t>pertumbuhan</a:t>
            </a:r>
            <a:r>
              <a:rPr lang="en-US" dirty="0"/>
              <a:t> </a:t>
            </a:r>
            <a:r>
              <a:rPr lang="en-US" dirty="0" err="1"/>
              <a:t>suatu</a:t>
            </a:r>
            <a:r>
              <a:rPr lang="en-US" dirty="0"/>
              <a:t> </a:t>
            </a:r>
            <a:r>
              <a:rPr lang="en-US" dirty="0" err="1"/>
              <a:t>organisasi</a:t>
            </a:r>
            <a:r>
              <a:rPr lang="en-US" dirty="0"/>
              <a:t> </a:t>
            </a:r>
            <a:r>
              <a:rPr lang="en-US" dirty="0" err="1"/>
              <a:t>dapat</a:t>
            </a:r>
            <a:r>
              <a:rPr lang="en-US" dirty="0"/>
              <a:t> </a:t>
            </a:r>
            <a:r>
              <a:rPr lang="en-US" dirty="0" err="1"/>
              <a:t>memberikan</a:t>
            </a:r>
            <a:r>
              <a:rPr lang="en-US" dirty="0"/>
              <a:t> </a:t>
            </a:r>
            <a:r>
              <a:rPr lang="en-US" dirty="0" err="1"/>
              <a:t>perbedaan</a:t>
            </a:r>
            <a:r>
              <a:rPr lang="en-US" dirty="0"/>
              <a:t> yang </a:t>
            </a:r>
            <a:r>
              <a:rPr lang="en-US" dirty="0" err="1"/>
              <a:t>signifikan</a:t>
            </a:r>
            <a:r>
              <a:rPr lang="en-US" dirty="0"/>
              <a:t> </a:t>
            </a:r>
            <a:r>
              <a:rPr lang="en-US" dirty="0" err="1"/>
              <a:t>dalam</a:t>
            </a:r>
            <a:r>
              <a:rPr lang="en-US" dirty="0"/>
              <a:t> </a:t>
            </a:r>
            <a:r>
              <a:rPr lang="en-US" dirty="0" err="1"/>
              <a:t>produktivitas</a:t>
            </a:r>
            <a:r>
              <a:rPr lang="en-US" dirty="0"/>
              <a:t>. </a:t>
            </a:r>
            <a:r>
              <a:rPr lang="en-US" dirty="0" err="1"/>
              <a:t>Misalnya</a:t>
            </a:r>
            <a:r>
              <a:rPr lang="en-US" dirty="0"/>
              <a:t>, </a:t>
            </a:r>
            <a:r>
              <a:rPr lang="en-US" dirty="0" err="1"/>
              <a:t>mengetahui</a:t>
            </a:r>
            <a:r>
              <a:rPr lang="en-US" dirty="0"/>
              <a:t> </a:t>
            </a:r>
            <a:r>
              <a:rPr lang="en-US" dirty="0" err="1"/>
              <a:t>bahwa</a:t>
            </a:r>
            <a:r>
              <a:rPr lang="en-US" dirty="0"/>
              <a:t> </a:t>
            </a:r>
            <a:r>
              <a:rPr lang="en-US" dirty="0" err="1"/>
              <a:t>sebuah</a:t>
            </a:r>
            <a:r>
              <a:rPr lang="en-US" dirty="0"/>
              <a:t> </a:t>
            </a:r>
            <a:r>
              <a:rPr lang="en-US" dirty="0" err="1"/>
              <a:t>perusahaan</a:t>
            </a:r>
            <a:r>
              <a:rPr lang="en-US" dirty="0"/>
              <a:t> </a:t>
            </a:r>
            <a:r>
              <a:rPr lang="en-US" dirty="0" err="1"/>
              <a:t>mampu</a:t>
            </a:r>
            <a:r>
              <a:rPr lang="en-US" dirty="0"/>
              <a:t> </a:t>
            </a:r>
            <a:r>
              <a:rPr lang="en-US" dirty="0" err="1"/>
              <a:t>merekrut</a:t>
            </a:r>
            <a:r>
              <a:rPr lang="en-US" dirty="0"/>
              <a:t> dan </a:t>
            </a:r>
            <a:r>
              <a:rPr lang="en-US" dirty="0" err="1"/>
              <a:t>mempekerjakan</a:t>
            </a:r>
            <a:r>
              <a:rPr lang="en-US" dirty="0"/>
              <a:t> </a:t>
            </a:r>
            <a:r>
              <a:rPr lang="en-US" dirty="0" err="1"/>
              <a:t>karyawan</a:t>
            </a:r>
            <a:r>
              <a:rPr lang="en-US" dirty="0"/>
              <a:t> </a:t>
            </a:r>
            <a:r>
              <a:rPr lang="en-US" dirty="0" err="1"/>
              <a:t>produktif</a:t>
            </a:r>
            <a:r>
              <a:rPr lang="en-US" dirty="0"/>
              <a:t> 50% </a:t>
            </a:r>
            <a:r>
              <a:rPr lang="en-US" dirty="0" err="1"/>
              <a:t>lebih</a:t>
            </a:r>
            <a:r>
              <a:rPr lang="en-US" dirty="0"/>
              <a:t> </a:t>
            </a:r>
            <a:r>
              <a:rPr lang="en-US" dirty="0" err="1"/>
              <a:t>cepat</a:t>
            </a:r>
            <a:r>
              <a:rPr lang="en-US" dirty="0"/>
              <a:t> </a:t>
            </a:r>
            <a:r>
              <a:rPr lang="en-US" dirty="0" err="1"/>
              <a:t>dibandingkan</a:t>
            </a:r>
            <a:r>
              <a:rPr lang="en-US" dirty="0"/>
              <a:t> </a:t>
            </a:r>
            <a:r>
              <a:rPr lang="en-US" dirty="0" err="1"/>
              <a:t>pesaingnya</a:t>
            </a:r>
            <a:r>
              <a:rPr lang="en-US" dirty="0"/>
              <a:t> </a:t>
            </a:r>
            <a:r>
              <a:rPr lang="en-US" dirty="0" err="1"/>
              <a:t>dapat</a:t>
            </a:r>
            <a:r>
              <a:rPr lang="en-US" dirty="0"/>
              <a:t> </a:t>
            </a:r>
            <a:r>
              <a:rPr lang="en-US" dirty="0" err="1"/>
              <a:t>membuat</a:t>
            </a:r>
            <a:r>
              <a:rPr lang="en-US" dirty="0"/>
              <a:t> </a:t>
            </a:r>
            <a:r>
              <a:rPr lang="en-US" dirty="0" err="1"/>
              <a:t>perbedaan</a:t>
            </a:r>
            <a:r>
              <a:rPr lang="en-US" dirty="0"/>
              <a:t> </a:t>
            </a:r>
            <a:r>
              <a:rPr lang="en-US" dirty="0" err="1"/>
              <a:t>efisiensi</a:t>
            </a:r>
            <a:r>
              <a:rPr lang="en-US" dirty="0"/>
              <a:t> yang </a:t>
            </a:r>
            <a:r>
              <a:rPr lang="en-US" dirty="0" err="1"/>
              <a:t>signifikan</a:t>
            </a:r>
            <a:r>
              <a:rPr lang="en-US" dirty="0"/>
              <a:t>.</a:t>
            </a:r>
          </a:p>
          <a:p>
            <a:pPr>
              <a:spcBef>
                <a:spcPct val="0"/>
              </a:spcBef>
            </a:pPr>
            <a:r>
              <a:rPr lang="en-US" dirty="0"/>
              <a:t> </a:t>
            </a:r>
            <a:r>
              <a:rPr lang="en-US" b="1" dirty="0"/>
              <a:t>Evident –based management/</a:t>
            </a:r>
            <a:r>
              <a:rPr lang="en-US" b="1" dirty="0" err="1"/>
              <a:t>Menggunakan</a:t>
            </a:r>
            <a:r>
              <a:rPr lang="en-US" b="1" dirty="0"/>
              <a:t> </a:t>
            </a:r>
            <a:r>
              <a:rPr lang="en-US" b="1" dirty="0" err="1"/>
              <a:t>praktik</a:t>
            </a:r>
            <a:r>
              <a:rPr lang="en-US" b="1" dirty="0"/>
              <a:t> SDM </a:t>
            </a:r>
            <a:r>
              <a:rPr lang="en-US" b="1" dirty="0" err="1"/>
              <a:t>berbasis</a:t>
            </a:r>
            <a:r>
              <a:rPr lang="en-US" b="1" dirty="0"/>
              <a:t> </a:t>
            </a:r>
            <a:r>
              <a:rPr lang="en-US" b="1" dirty="0" err="1"/>
              <a:t>bukti</a:t>
            </a:r>
            <a:r>
              <a:rPr lang="en-US" b="1" dirty="0"/>
              <a:t> </a:t>
            </a:r>
            <a:r>
              <a:rPr lang="en-US" dirty="0" err="1"/>
              <a:t>selain</a:t>
            </a:r>
            <a:r>
              <a:rPr lang="en-US" dirty="0"/>
              <a:t> </a:t>
            </a:r>
            <a:r>
              <a:rPr lang="en-US" dirty="0" err="1"/>
              <a:t>pengukuran</a:t>
            </a:r>
            <a:r>
              <a:rPr lang="en-US" dirty="0"/>
              <a:t> </a:t>
            </a:r>
            <a:r>
              <a:rPr lang="en-US" dirty="0" err="1"/>
              <a:t>aktual</a:t>
            </a:r>
            <a:r>
              <a:rPr lang="en-US" dirty="0"/>
              <a:t> </a:t>
            </a:r>
            <a:r>
              <a:rPr lang="en-US" dirty="0" err="1"/>
              <a:t>seperti</a:t>
            </a:r>
            <a:r>
              <a:rPr lang="en-US" dirty="0"/>
              <a:t> data yang </a:t>
            </a:r>
            <a:r>
              <a:rPr lang="en-US" dirty="0" err="1"/>
              <a:t>ada</a:t>
            </a:r>
            <a:r>
              <a:rPr lang="en-US" dirty="0"/>
              <a:t> </a:t>
            </a:r>
            <a:r>
              <a:rPr lang="en-US" dirty="0" err="1"/>
              <a:t>atau</a:t>
            </a:r>
            <a:r>
              <a:rPr lang="en-US" dirty="0"/>
              <a:t> </a:t>
            </a:r>
            <a:r>
              <a:rPr lang="en-US" dirty="0" err="1"/>
              <a:t>penelitian</a:t>
            </a:r>
            <a:r>
              <a:rPr lang="en-US" dirty="0"/>
              <a:t> </a:t>
            </a:r>
            <a:r>
              <a:rPr lang="en-US" dirty="0" err="1"/>
              <a:t>dari</a:t>
            </a:r>
            <a:r>
              <a:rPr lang="en-US" dirty="0"/>
              <a:t> </a:t>
            </a:r>
            <a:r>
              <a:rPr lang="en-US" dirty="0" err="1"/>
              <a:t>luar</a:t>
            </a:r>
            <a:r>
              <a:rPr lang="en-US" dirty="0"/>
              <a:t> </a:t>
            </a:r>
            <a:r>
              <a:rPr lang="en-US" dirty="0" err="1"/>
              <a:t>akan</a:t>
            </a:r>
            <a:r>
              <a:rPr lang="en-US" dirty="0"/>
              <a:t> </a:t>
            </a:r>
            <a:r>
              <a:rPr lang="en-US" dirty="0" err="1"/>
              <a:t>membantu</a:t>
            </a:r>
            <a:r>
              <a:rPr lang="en-US" dirty="0"/>
              <a:t> SDM </a:t>
            </a:r>
            <a:r>
              <a:rPr lang="en-US" dirty="0" err="1"/>
              <a:t>tetap</a:t>
            </a:r>
            <a:r>
              <a:rPr lang="en-US" dirty="0"/>
              <a:t> </a:t>
            </a:r>
            <a:r>
              <a:rPr lang="en-US" dirty="0" err="1"/>
              <a:t>menjadi</a:t>
            </a:r>
            <a:r>
              <a:rPr lang="en-US" dirty="0"/>
              <a:t> </a:t>
            </a:r>
            <a:r>
              <a:rPr lang="en-US" dirty="0" err="1"/>
              <a:t>mitra</a:t>
            </a:r>
            <a:r>
              <a:rPr lang="en-US" dirty="0"/>
              <a:t> </a:t>
            </a:r>
            <a:r>
              <a:rPr lang="en-US" dirty="0" err="1"/>
              <a:t>perencanaan</a:t>
            </a:r>
            <a:r>
              <a:rPr lang="en-US" dirty="0"/>
              <a:t> </a:t>
            </a:r>
            <a:r>
              <a:rPr lang="en-US" dirty="0" err="1"/>
              <a:t>strategis</a:t>
            </a:r>
            <a:r>
              <a:rPr lang="en-US" dirty="0"/>
              <a:t> yang </a:t>
            </a:r>
            <a:r>
              <a:rPr lang="en-US" dirty="0" err="1"/>
              <a:t>efektif</a:t>
            </a:r>
            <a:r>
              <a:rPr lang="en-US" dirty="0"/>
              <a:t>. </a:t>
            </a:r>
          </a:p>
          <a:p>
            <a:pPr>
              <a:spcBef>
                <a:spcPct val="0"/>
              </a:spcBef>
            </a:pPr>
            <a:r>
              <a:rPr lang="en-US" dirty="0" err="1"/>
              <a:t>Baik</a:t>
            </a:r>
            <a:r>
              <a:rPr lang="en-US" dirty="0"/>
              <a:t> </a:t>
            </a:r>
            <a:r>
              <a:rPr lang="en-US" dirty="0" err="1"/>
              <a:t>dalam</a:t>
            </a:r>
            <a:r>
              <a:rPr lang="en-US" dirty="0"/>
              <a:t> </a:t>
            </a:r>
            <a:r>
              <a:rPr lang="en-US" dirty="0" err="1"/>
              <a:t>jangka</a:t>
            </a:r>
            <a:r>
              <a:rPr lang="en-US" dirty="0"/>
              <a:t> </a:t>
            </a:r>
            <a:r>
              <a:rPr lang="en-US" dirty="0" err="1"/>
              <a:t>panjang</a:t>
            </a:r>
            <a:r>
              <a:rPr lang="en-US" dirty="0"/>
              <a:t> </a:t>
            </a:r>
            <a:r>
              <a:rPr lang="en-US" dirty="0" err="1"/>
              <a:t>maupun</a:t>
            </a:r>
            <a:r>
              <a:rPr lang="en-US" dirty="0"/>
              <a:t> </a:t>
            </a:r>
            <a:r>
              <a:rPr lang="en-US" dirty="0" err="1"/>
              <a:t>jangka</a:t>
            </a:r>
            <a:r>
              <a:rPr lang="en-US" dirty="0"/>
              <a:t> </a:t>
            </a:r>
            <a:r>
              <a:rPr lang="en-US" dirty="0" err="1"/>
              <a:t>pendek</a:t>
            </a:r>
            <a:r>
              <a:rPr lang="en-US" dirty="0"/>
              <a:t>, </a:t>
            </a:r>
            <a:r>
              <a:rPr lang="en-US" dirty="0" err="1"/>
              <a:t>manajer</a:t>
            </a:r>
            <a:r>
              <a:rPr lang="en-US" dirty="0"/>
              <a:t> SDM </a:t>
            </a:r>
            <a:r>
              <a:rPr lang="en-US" dirty="0" err="1"/>
              <a:t>harus</a:t>
            </a:r>
            <a:r>
              <a:rPr lang="en-US" dirty="0"/>
              <a:t> </a:t>
            </a:r>
            <a:r>
              <a:rPr lang="en-US" dirty="0" err="1"/>
              <a:t>berfungsi</a:t>
            </a:r>
            <a:r>
              <a:rPr lang="en-US" dirty="0"/>
              <a:t> </a:t>
            </a:r>
            <a:r>
              <a:rPr lang="en-US" dirty="0" err="1"/>
              <a:t>sebagai</a:t>
            </a:r>
            <a:r>
              <a:rPr lang="en-US" dirty="0"/>
              <a:t> </a:t>
            </a:r>
            <a:r>
              <a:rPr lang="en-US" dirty="0" err="1"/>
              <a:t>mitra</a:t>
            </a:r>
            <a:r>
              <a:rPr lang="en-US" dirty="0"/>
              <a:t> </a:t>
            </a:r>
            <a:r>
              <a:rPr lang="en-US" dirty="0" err="1"/>
              <a:t>bisnis</a:t>
            </a:r>
            <a:r>
              <a:rPr lang="en-US" dirty="0"/>
              <a:t>, </a:t>
            </a:r>
            <a:r>
              <a:rPr lang="en-US" dirty="0" err="1"/>
              <a:t>pengelola</a:t>
            </a:r>
            <a:r>
              <a:rPr lang="en-US" dirty="0"/>
              <a:t> </a:t>
            </a:r>
            <a:r>
              <a:rPr lang="en-US" dirty="0" err="1"/>
              <a:t>budaya</a:t>
            </a:r>
            <a:r>
              <a:rPr lang="en-US" dirty="0"/>
              <a:t> </a:t>
            </a:r>
            <a:r>
              <a:rPr lang="en-US" dirty="0" err="1"/>
              <a:t>organisasi</a:t>
            </a:r>
            <a:r>
              <a:rPr lang="en-US" dirty="0"/>
              <a:t> yang </a:t>
            </a:r>
            <a:r>
              <a:rPr lang="en-US" dirty="0" err="1"/>
              <a:t>efektif</a:t>
            </a:r>
            <a:r>
              <a:rPr lang="en-US" dirty="0"/>
              <a:t>, </a:t>
            </a:r>
            <a:r>
              <a:rPr lang="en-US" dirty="0" err="1"/>
              <a:t>sekutu</a:t>
            </a:r>
            <a:r>
              <a:rPr lang="en-US" dirty="0"/>
              <a:t> </a:t>
            </a:r>
            <a:r>
              <a:rPr lang="en-US" dirty="0" err="1"/>
              <a:t>bisnis</a:t>
            </a:r>
            <a:r>
              <a:rPr lang="en-US" dirty="0"/>
              <a:t>, dan </a:t>
            </a:r>
            <a:r>
              <a:rPr lang="en-US" dirty="0" err="1"/>
              <a:t>mitra</a:t>
            </a:r>
            <a:r>
              <a:rPr lang="en-US" dirty="0"/>
              <a:t> </a:t>
            </a:r>
            <a:r>
              <a:rPr lang="en-US" dirty="0" err="1"/>
              <a:t>strategis</a:t>
            </a:r>
            <a:r>
              <a:rPr lang="en-US" dirty="0"/>
              <a:t>. </a:t>
            </a:r>
            <a:r>
              <a:rPr lang="en-US" dirty="0" err="1"/>
              <a:t>Seiring</a:t>
            </a:r>
            <a:r>
              <a:rPr lang="en-US" dirty="0"/>
              <a:t> </a:t>
            </a:r>
            <a:r>
              <a:rPr lang="en-US" dirty="0" err="1"/>
              <a:t>dengan</a:t>
            </a:r>
            <a:r>
              <a:rPr lang="en-US" dirty="0"/>
              <a:t> </a:t>
            </a:r>
            <a:r>
              <a:rPr lang="en-US" dirty="0" err="1"/>
              <a:t>perubahan</a:t>
            </a:r>
            <a:r>
              <a:rPr lang="en-US" dirty="0"/>
              <a:t> </a:t>
            </a:r>
            <a:r>
              <a:rPr lang="en-US" dirty="0" err="1"/>
              <a:t>profesi</a:t>
            </a:r>
            <a:r>
              <a:rPr lang="en-US" dirty="0"/>
              <a:t> HR, </a:t>
            </a:r>
            <a:r>
              <a:rPr lang="en-US" dirty="0" err="1"/>
              <a:t>kompetensi</a:t>
            </a:r>
            <a:r>
              <a:rPr lang="en-US" dirty="0"/>
              <a:t> </a:t>
            </a:r>
            <a:r>
              <a:rPr lang="en-US" dirty="0" err="1"/>
              <a:t>baru</a:t>
            </a:r>
            <a:r>
              <a:rPr lang="en-US" dirty="0"/>
              <a:t> </a:t>
            </a:r>
            <a:r>
              <a:rPr lang="en-US" dirty="0" err="1"/>
              <a:t>akan</a:t>
            </a:r>
            <a:r>
              <a:rPr lang="en-US" dirty="0"/>
              <a:t> </a:t>
            </a:r>
            <a:r>
              <a:rPr lang="en-US" dirty="0" err="1"/>
              <a:t>ditambahkan</a:t>
            </a:r>
            <a:r>
              <a:rPr lang="en-US" dirty="0"/>
              <a:t> </a:t>
            </a:r>
            <a:r>
              <a:rPr lang="en-US" dirty="0" err="1"/>
              <a:t>ke</a:t>
            </a:r>
            <a:r>
              <a:rPr lang="en-US" dirty="0"/>
              <a:t> </a:t>
            </a:r>
            <a:r>
              <a:rPr lang="en-US" dirty="0" err="1"/>
              <a:t>dalam</a:t>
            </a:r>
            <a:r>
              <a:rPr lang="en-US" dirty="0"/>
              <a:t> daftar.</a:t>
            </a:r>
          </a:p>
        </p:txBody>
      </p:sp>
      <p:sp>
        <p:nvSpPr>
          <p:cNvPr id="73731"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7373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E34530-3718-4BCD-969C-C8D01A567B78}" type="slidenum">
              <a:rPr lang="en-US"/>
              <a:pPr fontAlgn="base">
                <a:spcBef>
                  <a:spcPct val="0"/>
                </a:spcBef>
                <a:spcAft>
                  <a:spcPct val="0"/>
                </a:spcAft>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In review, you should now be able to:</a:t>
            </a:r>
          </a:p>
          <a:p>
            <a:pPr marL="228600" indent="-228600" fontAlgn="auto">
              <a:spcBef>
                <a:spcPts val="0"/>
              </a:spcBef>
              <a:spcAft>
                <a:spcPts val="0"/>
              </a:spcAft>
              <a:buFont typeface="+mj-lt"/>
              <a:buAutoNum type="arabicPeriod"/>
              <a:defRPr/>
            </a:pPr>
            <a:r>
              <a:rPr lang="en-US" dirty="0"/>
              <a:t>Explain what human resource management is and how it relates to the management process.</a:t>
            </a:r>
          </a:p>
          <a:p>
            <a:pPr marL="228600" indent="-228600" fontAlgn="auto">
              <a:spcBef>
                <a:spcPts val="0"/>
              </a:spcBef>
              <a:spcAft>
                <a:spcPts val="0"/>
              </a:spcAft>
              <a:buFont typeface="+mj-lt"/>
              <a:buAutoNum type="arabicPeriod"/>
              <a:defRPr/>
            </a:pPr>
            <a:r>
              <a:rPr lang="en-US" dirty="0"/>
              <a:t>Show with examples why human resource management is important to all managers.</a:t>
            </a:r>
          </a:p>
          <a:p>
            <a:pPr marL="228600" indent="-228600" fontAlgn="auto">
              <a:spcBef>
                <a:spcPts val="0"/>
              </a:spcBef>
              <a:spcAft>
                <a:spcPts val="0"/>
              </a:spcAft>
              <a:buFont typeface="+mj-lt"/>
              <a:buAutoNum type="arabicPeriod"/>
              <a:defRPr/>
            </a:pPr>
            <a:r>
              <a:rPr lang="en-US" dirty="0"/>
              <a:t>Illustrate the human resources responsibilities of line and staff (HR) managers.</a:t>
            </a:r>
          </a:p>
          <a:p>
            <a:pPr marL="228600" indent="-228600" fontAlgn="auto">
              <a:spcBef>
                <a:spcPts val="0"/>
              </a:spcBef>
              <a:spcAft>
                <a:spcPts val="0"/>
              </a:spcAft>
              <a:buFont typeface="+mj-lt"/>
              <a:buAutoNum type="arabicPeriod"/>
              <a:defRPr/>
            </a:pPr>
            <a:r>
              <a:rPr lang="en-US" dirty="0"/>
              <a:t>Briefly discuss and illustrate each of the important trends influencing human resource management.</a:t>
            </a:r>
          </a:p>
          <a:p>
            <a:pPr marL="228600" indent="-228600" fontAlgn="auto">
              <a:spcBef>
                <a:spcPts val="0"/>
              </a:spcBef>
              <a:spcAft>
                <a:spcPts val="0"/>
              </a:spcAft>
              <a:buFont typeface="+mj-lt"/>
              <a:buAutoNum type="arabicPeriod"/>
              <a:defRPr/>
            </a:pPr>
            <a:r>
              <a:rPr lang="en-US" dirty="0"/>
              <a:t>List and briefly describe important traits of today’s human resource managers.</a:t>
            </a:r>
          </a:p>
          <a:p>
            <a:pPr marL="228600" indent="-228600" fontAlgn="auto">
              <a:spcBef>
                <a:spcPts val="0"/>
              </a:spcBef>
              <a:spcAft>
                <a:spcPts val="0"/>
              </a:spcAft>
              <a:buFont typeface="+mj-lt"/>
              <a:buAutoNum type="arabicPeriod"/>
              <a:defRPr/>
            </a:pPr>
            <a:r>
              <a:rPr lang="en-US" dirty="0"/>
              <a:t>Define and give an example of evidence-based human resource management.</a:t>
            </a:r>
          </a:p>
        </p:txBody>
      </p:sp>
      <p:sp>
        <p:nvSpPr>
          <p:cNvPr id="7987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7987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604819-D1A6-4270-BBBE-1A77138F44BB}" type="slidenum">
              <a:rPr lang="en-US"/>
              <a:pPr fontAlgn="base">
                <a:spcBef>
                  <a:spcPct val="0"/>
                </a:spcBef>
                <a:spcAft>
                  <a:spcPct val="0"/>
                </a:spcAft>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dirty="0" err="1"/>
              <a:t>Memahami</a:t>
            </a:r>
            <a:r>
              <a:rPr lang="en-US" dirty="0"/>
              <a:t> lima </a:t>
            </a:r>
            <a:r>
              <a:rPr lang="en-US" dirty="0" err="1"/>
              <a:t>elemen</a:t>
            </a:r>
            <a:r>
              <a:rPr lang="en-US" dirty="0"/>
              <a:t> yang </a:t>
            </a:r>
            <a:r>
              <a:rPr lang="en-US" dirty="0" err="1"/>
              <a:t>dilakukan</a:t>
            </a:r>
            <a:r>
              <a:rPr lang="en-US" dirty="0"/>
              <a:t> </a:t>
            </a:r>
            <a:r>
              <a:rPr lang="en-US" dirty="0" err="1"/>
              <a:t>manajer</a:t>
            </a:r>
            <a:r>
              <a:rPr lang="en-US" dirty="0"/>
              <a:t> (</a:t>
            </a:r>
            <a:r>
              <a:rPr lang="en-US" dirty="0" err="1"/>
              <a:t>perencanaan</a:t>
            </a:r>
            <a:r>
              <a:rPr lang="en-US" dirty="0"/>
              <a:t>, </a:t>
            </a:r>
            <a:r>
              <a:rPr lang="en-US" dirty="0" err="1"/>
              <a:t>pengorganisasian</a:t>
            </a:r>
            <a:r>
              <a:rPr lang="en-US" dirty="0"/>
              <a:t>, </a:t>
            </a:r>
            <a:r>
              <a:rPr lang="en-US" dirty="0" err="1"/>
              <a:t>penempatan</a:t>
            </a:r>
            <a:r>
              <a:rPr lang="en-US" dirty="0"/>
              <a:t> </a:t>
            </a:r>
            <a:r>
              <a:rPr lang="en-US" dirty="0" err="1"/>
              <a:t>staf</a:t>
            </a:r>
            <a:r>
              <a:rPr lang="en-US" dirty="0"/>
              <a:t>, </a:t>
            </a:r>
            <a:r>
              <a:rPr lang="en-US" dirty="0" err="1"/>
              <a:t>kepemimpinan</a:t>
            </a:r>
            <a:r>
              <a:rPr lang="en-US" dirty="0"/>
              <a:t>, dan </a:t>
            </a:r>
            <a:r>
              <a:rPr lang="en-US" dirty="0" err="1"/>
              <a:t>pengendalian</a:t>
            </a:r>
            <a:r>
              <a:rPr lang="en-US" dirty="0"/>
              <a:t>) </a:t>
            </a:r>
            <a:r>
              <a:rPr lang="en-US" dirty="0" err="1"/>
              <a:t>akan</a:t>
            </a:r>
            <a:r>
              <a:rPr lang="en-US" dirty="0"/>
              <a:t> </a:t>
            </a:r>
            <a:r>
              <a:rPr lang="en-US" dirty="0" err="1"/>
              <a:t>membantu</a:t>
            </a:r>
            <a:r>
              <a:rPr lang="en-US" dirty="0"/>
              <a:t> Anda </a:t>
            </a:r>
            <a:r>
              <a:rPr lang="en-US" dirty="0" err="1"/>
              <a:t>dalam</a:t>
            </a:r>
            <a:r>
              <a:rPr lang="en-US" dirty="0"/>
              <a:t> </a:t>
            </a:r>
            <a:r>
              <a:rPr lang="en-US" dirty="0" err="1"/>
              <a:t>karier</a:t>
            </a:r>
            <a:r>
              <a:rPr lang="en-US" dirty="0"/>
              <a:t> Anda. </a:t>
            </a:r>
            <a:r>
              <a:rPr lang="en-US" dirty="0" err="1"/>
              <a:t>Misalnya</a:t>
            </a:r>
            <a:r>
              <a:rPr lang="en-US" dirty="0"/>
              <a:t>, </a:t>
            </a:r>
            <a:r>
              <a:rPr lang="en-US" dirty="0" err="1"/>
              <a:t>apa</a:t>
            </a:r>
            <a:r>
              <a:rPr lang="en-US" dirty="0"/>
              <a:t> pun </a:t>
            </a:r>
            <a:r>
              <a:rPr lang="en-US" dirty="0" err="1"/>
              <a:t>pekerjaan</a:t>
            </a:r>
            <a:r>
              <a:rPr lang="en-US" dirty="0"/>
              <a:t> Anda, </a:t>
            </a:r>
            <a:r>
              <a:rPr lang="en-US" dirty="0" err="1"/>
              <a:t>perencanaan</a:t>
            </a:r>
            <a:r>
              <a:rPr lang="en-US" dirty="0"/>
              <a:t> </a:t>
            </a:r>
            <a:r>
              <a:rPr lang="en-US" dirty="0" err="1"/>
              <a:t>melibatkan</a:t>
            </a:r>
            <a:r>
              <a:rPr lang="en-US" dirty="0"/>
              <a:t> </a:t>
            </a:r>
            <a:r>
              <a:rPr lang="en-US" dirty="0" err="1"/>
              <a:t>penetapan</a:t>
            </a:r>
            <a:r>
              <a:rPr lang="en-US" dirty="0"/>
              <a:t> </a:t>
            </a:r>
            <a:r>
              <a:rPr lang="en-US" dirty="0" err="1"/>
              <a:t>tujuan</a:t>
            </a:r>
            <a:r>
              <a:rPr lang="en-US" dirty="0"/>
              <a:t>, </a:t>
            </a:r>
            <a:r>
              <a:rPr lang="en-US" dirty="0" err="1"/>
              <a:t>aturan</a:t>
            </a:r>
            <a:r>
              <a:rPr lang="en-US" dirty="0"/>
              <a:t>, dan </a:t>
            </a:r>
            <a:r>
              <a:rPr lang="en-US" dirty="0" err="1"/>
              <a:t>prosedur</a:t>
            </a:r>
            <a:r>
              <a:rPr lang="en-US" dirty="0"/>
              <a:t>, </a:t>
            </a:r>
            <a:r>
              <a:rPr lang="en-US" dirty="0" err="1"/>
              <a:t>serta</a:t>
            </a:r>
            <a:r>
              <a:rPr lang="en-US" dirty="0"/>
              <a:t> </a:t>
            </a:r>
            <a:r>
              <a:rPr lang="en-US" dirty="0" err="1"/>
              <a:t>upaya</a:t>
            </a:r>
            <a:r>
              <a:rPr lang="en-US" dirty="0"/>
              <a:t> </a:t>
            </a:r>
            <a:r>
              <a:rPr lang="en-US" dirty="0" err="1"/>
              <a:t>meramalkan</a:t>
            </a:r>
            <a:r>
              <a:rPr lang="en-US" dirty="0"/>
              <a:t> masa </a:t>
            </a:r>
            <a:r>
              <a:rPr lang="en-US" dirty="0" err="1"/>
              <a:t>depan</a:t>
            </a:r>
            <a:r>
              <a:rPr lang="en-US" dirty="0"/>
              <a:t>. </a:t>
            </a:r>
            <a:r>
              <a:rPr lang="en-US" dirty="0" err="1"/>
              <a:t>Perencanaan</a:t>
            </a:r>
            <a:r>
              <a:rPr lang="en-US" dirty="0"/>
              <a:t> </a:t>
            </a:r>
            <a:r>
              <a:rPr lang="en-US" dirty="0" err="1"/>
              <a:t>akan</a:t>
            </a:r>
            <a:r>
              <a:rPr lang="en-US" dirty="0"/>
              <a:t> </a:t>
            </a:r>
            <a:r>
              <a:rPr lang="en-US" dirty="0" err="1"/>
              <a:t>meningkatkan</a:t>
            </a:r>
            <a:r>
              <a:rPr lang="en-US" dirty="0"/>
              <a:t> </a:t>
            </a:r>
            <a:r>
              <a:rPr lang="en-US" dirty="0" err="1"/>
              <a:t>kemampuan</a:t>
            </a:r>
            <a:r>
              <a:rPr lang="en-US" dirty="0"/>
              <a:t> Anda </a:t>
            </a:r>
            <a:r>
              <a:rPr lang="en-US" dirty="0" err="1"/>
              <a:t>dalam</a:t>
            </a:r>
            <a:r>
              <a:rPr lang="en-US" dirty="0"/>
              <a:t> </a:t>
            </a:r>
            <a:r>
              <a:rPr lang="en-US" dirty="0" err="1"/>
              <a:t>mengelola</a:t>
            </a:r>
            <a:r>
              <a:rPr lang="en-US" dirty="0"/>
              <a:t> orang dan </a:t>
            </a:r>
            <a:r>
              <a:rPr lang="en-US" dirty="0" err="1"/>
              <a:t>fungsi</a:t>
            </a:r>
            <a:r>
              <a:rPr lang="en-US" dirty="0"/>
              <a:t>.</a:t>
            </a:r>
          </a:p>
          <a:p>
            <a:pPr>
              <a:spcBef>
                <a:spcPct val="0"/>
              </a:spcBef>
            </a:pPr>
            <a:endParaRPr lang="en-US" dirty="0"/>
          </a:p>
          <a:p>
            <a:pPr>
              <a:spcBef>
                <a:spcPct val="0"/>
              </a:spcBef>
            </a:pPr>
            <a:r>
              <a:rPr lang="en-US" b="1" dirty="0" err="1"/>
              <a:t>Untuk</a:t>
            </a:r>
            <a:r>
              <a:rPr lang="en-US" b="1" dirty="0"/>
              <a:t> </a:t>
            </a:r>
            <a:r>
              <a:rPr lang="en-US" b="1" dirty="0" err="1"/>
              <a:t>tujuan</a:t>
            </a:r>
            <a:r>
              <a:rPr lang="en-US" b="1" dirty="0"/>
              <a:t> </a:t>
            </a:r>
            <a:r>
              <a:rPr lang="en-US" b="1" dirty="0" err="1"/>
              <a:t>itu</a:t>
            </a:r>
            <a:r>
              <a:rPr lang="en-US" b="1" dirty="0"/>
              <a:t>, kami </a:t>
            </a:r>
            <a:r>
              <a:rPr lang="en-US" b="1" dirty="0" err="1"/>
              <a:t>akan</a:t>
            </a:r>
            <a:r>
              <a:rPr lang="en-US" b="1" dirty="0"/>
              <a:t> </a:t>
            </a:r>
            <a:r>
              <a:rPr lang="en-US" b="1" dirty="0" err="1"/>
              <a:t>memfokuskan</a:t>
            </a:r>
            <a:r>
              <a:rPr lang="en-US" b="1" dirty="0"/>
              <a:t> </a:t>
            </a:r>
            <a:r>
              <a:rPr lang="en-US" b="1" dirty="0" err="1"/>
              <a:t>upaya</a:t>
            </a:r>
            <a:r>
              <a:rPr lang="en-US" b="1" dirty="0"/>
              <a:t> pada </a:t>
            </a:r>
            <a:r>
              <a:rPr lang="en-US" b="1" dirty="0" err="1"/>
              <a:t>fungsi</a:t>
            </a:r>
            <a:r>
              <a:rPr lang="en-US" b="1" dirty="0"/>
              <a:t> </a:t>
            </a:r>
            <a:r>
              <a:rPr lang="en-US" b="1" dirty="0" err="1"/>
              <a:t>dasar</a:t>
            </a:r>
            <a:r>
              <a:rPr lang="en-US" b="1" dirty="0"/>
              <a:t> </a:t>
            </a:r>
            <a:r>
              <a:rPr lang="en-US" b="1" dirty="0" err="1"/>
              <a:t>kepegawaian</a:t>
            </a:r>
            <a:r>
              <a:rPr lang="en-US" b="1" dirty="0"/>
              <a:t>:</a:t>
            </a:r>
          </a:p>
          <a:p>
            <a:pPr>
              <a:spcBef>
                <a:spcPct val="0"/>
              </a:spcBef>
              <a:buFontTx/>
              <a:buChar char="•"/>
            </a:pPr>
            <a:r>
              <a:rPr lang="en-US" dirty="0" err="1"/>
              <a:t>Mendapatkan</a:t>
            </a:r>
            <a:r>
              <a:rPr lang="en-US" dirty="0"/>
              <a:t> </a:t>
            </a:r>
            <a:r>
              <a:rPr lang="en-US" dirty="0" err="1"/>
              <a:t>karyawan</a:t>
            </a:r>
            <a:r>
              <a:rPr lang="en-US" dirty="0"/>
              <a:t> yang </a:t>
            </a:r>
            <a:r>
              <a:rPr lang="en-US" dirty="0" err="1"/>
              <a:t>berbakat</a:t>
            </a:r>
            <a:endParaRPr lang="en-US" dirty="0"/>
          </a:p>
          <a:p>
            <a:pPr>
              <a:spcBef>
                <a:spcPct val="0"/>
              </a:spcBef>
              <a:buFontTx/>
              <a:buChar char="•"/>
            </a:pPr>
            <a:r>
              <a:rPr lang="en-US" dirty="0" err="1"/>
              <a:t>Melatih</a:t>
            </a:r>
            <a:r>
              <a:rPr lang="en-US" dirty="0"/>
              <a:t> </a:t>
            </a:r>
            <a:r>
              <a:rPr lang="en-US" dirty="0" err="1"/>
              <a:t>karyawan</a:t>
            </a:r>
            <a:r>
              <a:rPr lang="en-US" dirty="0"/>
              <a:t> </a:t>
            </a:r>
            <a:r>
              <a:rPr lang="en-US" dirty="0" err="1"/>
              <a:t>baru</a:t>
            </a:r>
            <a:r>
              <a:rPr lang="en-US" dirty="0"/>
              <a:t> dan </a:t>
            </a:r>
            <a:r>
              <a:rPr lang="en-US" dirty="0" err="1"/>
              <a:t>manajer</a:t>
            </a:r>
            <a:r>
              <a:rPr lang="en-US" dirty="0"/>
              <a:t> </a:t>
            </a:r>
            <a:r>
              <a:rPr lang="en-US" dirty="0" err="1"/>
              <a:t>serta</a:t>
            </a:r>
            <a:r>
              <a:rPr lang="en-US" dirty="0"/>
              <a:t> </a:t>
            </a:r>
            <a:r>
              <a:rPr lang="en-US" dirty="0" err="1"/>
              <a:t>karyawan</a:t>
            </a:r>
            <a:r>
              <a:rPr lang="en-US" dirty="0"/>
              <a:t> yang </a:t>
            </a:r>
            <a:r>
              <a:rPr lang="en-US" dirty="0" err="1"/>
              <a:t>ada</a:t>
            </a:r>
            <a:endParaRPr lang="en-US" dirty="0"/>
          </a:p>
          <a:p>
            <a:pPr>
              <a:spcBef>
                <a:spcPct val="0"/>
              </a:spcBef>
              <a:buFontTx/>
              <a:buChar char="•"/>
            </a:pPr>
            <a:r>
              <a:rPr lang="en-US" dirty="0" err="1"/>
              <a:t>Membuat</a:t>
            </a:r>
            <a:r>
              <a:rPr lang="en-US" dirty="0"/>
              <a:t> dan </a:t>
            </a:r>
            <a:r>
              <a:rPr lang="en-US" dirty="0" err="1"/>
              <a:t>mengelola</a:t>
            </a:r>
            <a:r>
              <a:rPr lang="en-US" dirty="0"/>
              <a:t> </a:t>
            </a:r>
            <a:r>
              <a:rPr lang="en-US" dirty="0" err="1"/>
              <a:t>penilaian</a:t>
            </a:r>
            <a:r>
              <a:rPr lang="en-US" dirty="0"/>
              <a:t> </a:t>
            </a:r>
            <a:r>
              <a:rPr lang="en-US" dirty="0" err="1"/>
              <a:t>kinerja</a:t>
            </a:r>
            <a:r>
              <a:rPr lang="en-US" dirty="0"/>
              <a:t> yang </a:t>
            </a:r>
            <a:r>
              <a:rPr lang="en-US" dirty="0" err="1"/>
              <a:t>efektif</a:t>
            </a:r>
            <a:endParaRPr lang="en-US" dirty="0"/>
          </a:p>
          <a:p>
            <a:pPr>
              <a:spcBef>
                <a:spcPct val="0"/>
              </a:spcBef>
              <a:buFontTx/>
              <a:buChar char="•"/>
            </a:pPr>
            <a:r>
              <a:rPr lang="en-US" dirty="0" err="1"/>
              <a:t>Memberikan</a:t>
            </a:r>
            <a:r>
              <a:rPr lang="en-US" dirty="0"/>
              <a:t> </a:t>
            </a:r>
            <a:r>
              <a:rPr lang="en-US" dirty="0" err="1"/>
              <a:t>kompensasi</a:t>
            </a:r>
            <a:r>
              <a:rPr lang="en-US" dirty="0"/>
              <a:t> yang </a:t>
            </a:r>
            <a:r>
              <a:rPr lang="en-US" dirty="0" err="1"/>
              <a:t>layak</a:t>
            </a:r>
            <a:r>
              <a:rPr lang="en-US" dirty="0"/>
              <a:t> </a:t>
            </a:r>
            <a:r>
              <a:rPr lang="en-US" dirty="0" err="1"/>
              <a:t>kepada</a:t>
            </a:r>
            <a:r>
              <a:rPr lang="en-US" dirty="0"/>
              <a:t> </a:t>
            </a:r>
            <a:r>
              <a:rPr lang="en-US" dirty="0" err="1"/>
              <a:t>karyawan</a:t>
            </a:r>
            <a:r>
              <a:rPr lang="en-US" dirty="0"/>
              <a:t>, dan, </a:t>
            </a:r>
          </a:p>
          <a:p>
            <a:pPr>
              <a:spcBef>
                <a:spcPct val="0"/>
              </a:spcBef>
              <a:buFontTx/>
              <a:buChar char="•"/>
            </a:pPr>
            <a:r>
              <a:rPr lang="en-US" dirty="0" err="1"/>
              <a:t>Menghadiri</a:t>
            </a:r>
            <a:r>
              <a:rPr lang="en-US" dirty="0"/>
              <a:t> </a:t>
            </a:r>
            <a:r>
              <a:rPr lang="en-US" dirty="0" err="1"/>
              <a:t>kekhawatiran</a:t>
            </a:r>
            <a:r>
              <a:rPr lang="en-US" dirty="0"/>
              <a:t> </a:t>
            </a:r>
            <a:r>
              <a:rPr lang="en-US" dirty="0" err="1"/>
              <a:t>tentang</a:t>
            </a:r>
            <a:r>
              <a:rPr lang="en-US" dirty="0"/>
              <a:t> </a:t>
            </a:r>
            <a:r>
              <a:rPr lang="en-US" dirty="0" err="1"/>
              <a:t>hubungan</a:t>
            </a:r>
            <a:r>
              <a:rPr lang="en-US" dirty="0"/>
              <a:t> </a:t>
            </a:r>
            <a:r>
              <a:rPr lang="en-US" dirty="0" err="1"/>
              <a:t>kerja</a:t>
            </a:r>
            <a:r>
              <a:rPr lang="en-US" dirty="0"/>
              <a:t>, </a:t>
            </a:r>
            <a:r>
              <a:rPr lang="en-US" dirty="0" err="1"/>
              <a:t>kesehatan</a:t>
            </a:r>
            <a:r>
              <a:rPr lang="en-US" dirty="0"/>
              <a:t>, </a:t>
            </a:r>
            <a:r>
              <a:rPr lang="en-US" dirty="0" err="1"/>
              <a:t>keselamatan</a:t>
            </a:r>
            <a:r>
              <a:rPr lang="en-US" dirty="0"/>
              <a:t>, dan </a:t>
            </a:r>
            <a:r>
              <a:rPr lang="en-US" dirty="0" err="1"/>
              <a:t>keadilan</a:t>
            </a:r>
            <a:endParaRPr lang="en-US" dirty="0"/>
          </a:p>
          <a:p>
            <a:pPr>
              <a:spcBef>
                <a:spcPct val="0"/>
              </a:spcBef>
            </a:pPr>
            <a:endParaRPr lang="en-US" dirty="0"/>
          </a:p>
        </p:txBody>
      </p:sp>
      <p:sp>
        <p:nvSpPr>
          <p:cNvPr id="26627"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26628" name="Slide Number Placeholder 7"/>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BDF781-6899-4E9A-8895-3D782365CB3C}"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The HR function is primarily concerned with the “staffing” component of the five management processes, namely, planning, organizing, staffing, leading, and controlling. The key elements of staffing include: </a:t>
            </a:r>
          </a:p>
          <a:p>
            <a:pPr marL="171450" indent="-171450" fontAlgn="auto">
              <a:spcBef>
                <a:spcPts val="0"/>
              </a:spcBef>
              <a:spcAft>
                <a:spcPts val="0"/>
              </a:spcAft>
              <a:buFont typeface="Arial" pitchFamily="34" charset="0"/>
              <a:buChar char="•"/>
              <a:defRPr/>
            </a:pPr>
            <a:r>
              <a:rPr lang="en-US" dirty="0"/>
              <a:t>Job analysis</a:t>
            </a:r>
          </a:p>
          <a:p>
            <a:pPr marL="171450" indent="-171450" fontAlgn="auto">
              <a:spcBef>
                <a:spcPts val="0"/>
              </a:spcBef>
              <a:spcAft>
                <a:spcPts val="0"/>
              </a:spcAft>
              <a:buFont typeface="Arial" pitchFamily="34" charset="0"/>
              <a:buChar char="•"/>
              <a:defRPr/>
            </a:pPr>
            <a:r>
              <a:rPr lang="en-US" dirty="0"/>
              <a:t>Planning labor needs</a:t>
            </a:r>
          </a:p>
          <a:p>
            <a:pPr marL="171450" indent="-171450" fontAlgn="auto">
              <a:spcBef>
                <a:spcPts val="0"/>
              </a:spcBef>
              <a:spcAft>
                <a:spcPts val="0"/>
              </a:spcAft>
              <a:buFont typeface="Arial" pitchFamily="34" charset="0"/>
              <a:buChar char="•"/>
              <a:defRPr/>
            </a:pPr>
            <a:r>
              <a:rPr lang="en-US" dirty="0"/>
              <a:t>Recruiting</a:t>
            </a:r>
          </a:p>
          <a:p>
            <a:pPr marL="171450" indent="-171450" fontAlgn="auto">
              <a:spcBef>
                <a:spcPts val="0"/>
              </a:spcBef>
              <a:spcAft>
                <a:spcPts val="0"/>
              </a:spcAft>
              <a:buFont typeface="Arial" pitchFamily="34" charset="0"/>
              <a:buChar char="•"/>
              <a:defRPr/>
            </a:pPr>
            <a:r>
              <a:rPr lang="en-US" dirty="0"/>
              <a:t>Orienting and training new employees</a:t>
            </a:r>
          </a:p>
          <a:p>
            <a:pPr marL="171450" indent="-171450" fontAlgn="auto">
              <a:spcBef>
                <a:spcPts val="0"/>
              </a:spcBef>
              <a:spcAft>
                <a:spcPts val="0"/>
              </a:spcAft>
              <a:buFont typeface="Arial" pitchFamily="34" charset="0"/>
              <a:buChar char="•"/>
              <a:defRPr/>
            </a:pPr>
            <a:r>
              <a:rPr lang="en-US" dirty="0"/>
              <a:t>Compensation</a:t>
            </a:r>
          </a:p>
          <a:p>
            <a:pPr marL="171450" indent="-171450" fontAlgn="auto">
              <a:spcBef>
                <a:spcPts val="0"/>
              </a:spcBef>
              <a:spcAft>
                <a:spcPts val="0"/>
              </a:spcAft>
              <a:buFont typeface="Arial" pitchFamily="34" charset="0"/>
              <a:buChar char="•"/>
              <a:defRPr/>
            </a:pPr>
            <a:r>
              <a:rPr lang="en-US" dirty="0"/>
              <a:t>Incentives and benefits</a:t>
            </a:r>
          </a:p>
          <a:p>
            <a:pPr marL="171450" indent="-171450" fontAlgn="auto">
              <a:spcBef>
                <a:spcPts val="0"/>
              </a:spcBef>
              <a:spcAft>
                <a:spcPts val="0"/>
              </a:spcAft>
              <a:buFont typeface="Arial" pitchFamily="34" charset="0"/>
              <a:buChar char="•"/>
              <a:defRPr/>
            </a:pPr>
            <a:r>
              <a:rPr lang="en-US" dirty="0"/>
              <a:t>Performance appraisal</a:t>
            </a:r>
          </a:p>
          <a:p>
            <a:pPr marL="171450" indent="-171450" fontAlgn="auto">
              <a:spcBef>
                <a:spcPts val="0"/>
              </a:spcBef>
              <a:spcAft>
                <a:spcPts val="0"/>
              </a:spcAft>
              <a:buFont typeface="Arial" pitchFamily="34" charset="0"/>
              <a:buChar char="•"/>
              <a:defRPr/>
            </a:pPr>
            <a:r>
              <a:rPr lang="en-US" dirty="0"/>
              <a:t>Communicating</a:t>
            </a:r>
          </a:p>
          <a:p>
            <a:pPr marL="171450" indent="-171450" fontAlgn="auto">
              <a:spcBef>
                <a:spcPts val="0"/>
              </a:spcBef>
              <a:spcAft>
                <a:spcPts val="0"/>
              </a:spcAft>
              <a:buFont typeface="Arial" pitchFamily="34" charset="0"/>
              <a:buChar char="•"/>
              <a:defRPr/>
            </a:pPr>
            <a:r>
              <a:rPr lang="en-US" dirty="0"/>
              <a:t>Training and development, and </a:t>
            </a:r>
          </a:p>
          <a:p>
            <a:pPr marL="171450" indent="-171450" fontAlgn="auto">
              <a:spcBef>
                <a:spcPts val="0"/>
              </a:spcBef>
              <a:spcAft>
                <a:spcPts val="0"/>
              </a:spcAft>
              <a:buFont typeface="Arial" pitchFamily="34" charset="0"/>
              <a:buChar char="•"/>
              <a:defRPr/>
            </a:pPr>
            <a:r>
              <a:rPr lang="en-US" dirty="0"/>
              <a:t>Employee commitment</a:t>
            </a:r>
          </a:p>
          <a:p>
            <a:pPr fontAlgn="auto">
              <a:spcBef>
                <a:spcPts val="0"/>
              </a:spcBef>
              <a:spcAft>
                <a:spcPts val="0"/>
              </a:spcAft>
              <a:defRPr/>
            </a:pPr>
            <a:r>
              <a:rPr lang="en-US" dirty="0"/>
              <a:t>In addition, HR is responsible for compliance with federal, state and local laws, safety, and handling grievances and labor relations. </a:t>
            </a:r>
          </a:p>
          <a:p>
            <a:pPr fontAlgn="auto">
              <a:spcBef>
                <a:spcPts val="0"/>
              </a:spcBef>
              <a:spcAft>
                <a:spcPts val="0"/>
              </a:spcAft>
              <a:defRPr/>
            </a:pPr>
            <a:endParaRPr lang="en-US" dirty="0"/>
          </a:p>
        </p:txBody>
      </p:sp>
      <p:sp>
        <p:nvSpPr>
          <p:cNvPr id="2867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2867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3FC331-58D1-45BD-A400-C54BC6E1AB7D}"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Line and staff managers focus their energies in different yet related and complementary ways. Let’s talk about the two types of managers and what each does for the firm.</a:t>
            </a:r>
          </a:p>
          <a:p>
            <a:pPr>
              <a:spcBef>
                <a:spcPct val="0"/>
              </a:spcBef>
            </a:pPr>
            <a:endParaRPr lang="en-US"/>
          </a:p>
        </p:txBody>
      </p:sp>
      <p:sp>
        <p:nvSpPr>
          <p:cNvPr id="30723"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30724"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F1ADA4-6B78-4220-BDC8-01C3629D0B9D}"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Jika Anda </a:t>
            </a:r>
            <a:r>
              <a:rPr lang="en-US" b="1" dirty="0" err="1"/>
              <a:t>seorang</a:t>
            </a:r>
            <a:r>
              <a:rPr lang="en-US" b="1" dirty="0"/>
              <a:t> </a:t>
            </a:r>
            <a:r>
              <a:rPr lang="en-US" b="1" dirty="0" err="1"/>
              <a:t>manajer</a:t>
            </a:r>
            <a:r>
              <a:rPr lang="en-US" b="1" dirty="0"/>
              <a:t> </a:t>
            </a:r>
            <a:r>
              <a:rPr lang="en-US" b="1" dirty="0" err="1"/>
              <a:t>lini</a:t>
            </a:r>
            <a:r>
              <a:rPr lang="en-US" b="1" dirty="0"/>
              <a:t>, Anda </a:t>
            </a:r>
            <a:r>
              <a:rPr lang="en-US" b="1" dirty="0" err="1"/>
              <a:t>akan</a:t>
            </a:r>
            <a:r>
              <a:rPr lang="en-US" b="1" dirty="0"/>
              <a:t> </a:t>
            </a:r>
            <a:r>
              <a:rPr lang="en-US" b="1" dirty="0" err="1"/>
              <a:t>memegang</a:t>
            </a:r>
            <a:r>
              <a:rPr lang="en-US" b="1" dirty="0"/>
              <a:t> </a:t>
            </a:r>
            <a:r>
              <a:rPr lang="en-US" b="1" dirty="0" err="1"/>
              <a:t>tanggung</a:t>
            </a:r>
            <a:r>
              <a:rPr lang="en-US" b="1" dirty="0"/>
              <a:t> </a:t>
            </a:r>
            <a:r>
              <a:rPr lang="en-US" b="1" dirty="0" err="1"/>
              <a:t>jawab</a:t>
            </a:r>
            <a:r>
              <a:rPr lang="en-US" b="1" dirty="0"/>
              <a:t> </a:t>
            </a:r>
            <a:r>
              <a:rPr lang="en-US" b="1" dirty="0" err="1"/>
              <a:t>untuk</a:t>
            </a:r>
            <a:r>
              <a:rPr lang="en-US" b="1" dirty="0"/>
              <a:t> </a:t>
            </a:r>
            <a:r>
              <a:rPr lang="en-US" b="1" dirty="0" err="1"/>
              <a:t>mengeluarkan</a:t>
            </a:r>
            <a:r>
              <a:rPr lang="en-US" b="1" dirty="0"/>
              <a:t> </a:t>
            </a:r>
            <a:r>
              <a:rPr lang="en-US" b="1" dirty="0" err="1"/>
              <a:t>perintah</a:t>
            </a:r>
            <a:r>
              <a:rPr lang="en-US" b="1" dirty="0"/>
              <a:t>, </a:t>
            </a:r>
            <a:r>
              <a:rPr lang="en-US" b="1" dirty="0" err="1"/>
              <a:t>memberikan</a:t>
            </a:r>
            <a:r>
              <a:rPr lang="en-US" b="1" dirty="0"/>
              <a:t> </a:t>
            </a:r>
            <a:r>
              <a:rPr lang="en-US" b="1" dirty="0" err="1"/>
              <a:t>arahan</a:t>
            </a:r>
            <a:r>
              <a:rPr lang="en-US" b="1" dirty="0"/>
              <a:t>, dan </a:t>
            </a:r>
            <a:r>
              <a:rPr lang="en-US" b="1" dirty="0" err="1"/>
              <a:t>menetapkan</a:t>
            </a:r>
            <a:r>
              <a:rPr lang="en-US" b="1" dirty="0"/>
              <a:t> </a:t>
            </a:r>
            <a:r>
              <a:rPr lang="en-US" b="1" dirty="0" err="1"/>
              <a:t>aturan</a:t>
            </a:r>
            <a:r>
              <a:rPr lang="en-US" b="1" dirty="0"/>
              <a:t> dan </a:t>
            </a:r>
            <a:r>
              <a:rPr lang="en-US" b="1" dirty="0" err="1"/>
              <a:t>prosedur</a:t>
            </a:r>
            <a:r>
              <a:rPr lang="en-US" b="1" dirty="0"/>
              <a:t>. </a:t>
            </a:r>
            <a:r>
              <a:rPr lang="en-US" b="1" dirty="0" err="1"/>
              <a:t>Misalnya</a:t>
            </a:r>
            <a:r>
              <a:rPr lang="en-US" b="1" dirty="0"/>
              <a:t>, </a:t>
            </a:r>
            <a:r>
              <a:rPr lang="en-US" b="1" dirty="0" err="1"/>
              <a:t>sebagai</a:t>
            </a:r>
            <a:r>
              <a:rPr lang="en-US" b="1" dirty="0"/>
              <a:t> </a:t>
            </a:r>
            <a:r>
              <a:rPr lang="en-US" b="1" dirty="0" err="1"/>
              <a:t>manajer</a:t>
            </a:r>
            <a:r>
              <a:rPr lang="en-US" b="1" dirty="0"/>
              <a:t> </a:t>
            </a:r>
            <a:r>
              <a:rPr lang="en-US" b="1" dirty="0" err="1"/>
              <a:t>penjualan</a:t>
            </a:r>
            <a:r>
              <a:rPr lang="en-US" b="1" dirty="0"/>
              <a:t>, Anda </a:t>
            </a:r>
            <a:r>
              <a:rPr lang="en-US" b="1" dirty="0" err="1"/>
              <a:t>akan</a:t>
            </a:r>
            <a:r>
              <a:rPr lang="en-US" b="1" dirty="0"/>
              <a:t> </a:t>
            </a:r>
            <a:r>
              <a:rPr lang="en-US" b="1" dirty="0" err="1"/>
              <a:t>bertanggung</a:t>
            </a:r>
            <a:r>
              <a:rPr lang="en-US" b="1" dirty="0"/>
              <a:t> </a:t>
            </a:r>
            <a:r>
              <a:rPr lang="en-US" b="1" dirty="0" err="1"/>
              <a:t>jawab</a:t>
            </a:r>
            <a:r>
              <a:rPr lang="en-US" b="1" dirty="0"/>
              <a:t> </a:t>
            </a:r>
            <a:r>
              <a:rPr lang="en-US" b="1" dirty="0" err="1"/>
              <a:t>untuk</a:t>
            </a:r>
            <a:r>
              <a:rPr lang="en-US" b="1" dirty="0"/>
              <a:t> </a:t>
            </a:r>
            <a:r>
              <a:rPr lang="en-US" b="1" dirty="0" err="1"/>
              <a:t>mewajibkan</a:t>
            </a:r>
            <a:r>
              <a:rPr lang="en-US" b="1" dirty="0"/>
              <a:t> </a:t>
            </a:r>
            <a:r>
              <a:rPr lang="en-US" b="1" dirty="0" err="1"/>
              <a:t>kepatuhan</a:t>
            </a:r>
            <a:r>
              <a:rPr lang="en-US" b="1" dirty="0"/>
              <a:t> </a:t>
            </a:r>
            <a:r>
              <a:rPr lang="en-US" b="1" dirty="0" err="1"/>
              <a:t>terhadap</a:t>
            </a:r>
            <a:r>
              <a:rPr lang="en-US" b="1" dirty="0"/>
              <a:t> </a:t>
            </a:r>
            <a:r>
              <a:rPr lang="en-US" b="1" dirty="0" err="1"/>
              <a:t>peraturan</a:t>
            </a:r>
            <a:r>
              <a:rPr lang="en-US" b="1" dirty="0"/>
              <a:t> Anda </a:t>
            </a:r>
            <a:r>
              <a:rPr lang="en-US" b="1" dirty="0" err="1"/>
              <a:t>terkait</a:t>
            </a:r>
            <a:r>
              <a:rPr lang="en-US" b="1" dirty="0"/>
              <a:t> </a:t>
            </a:r>
            <a:r>
              <a:rPr lang="en-US" b="1" dirty="0" err="1"/>
              <a:t>dengan</a:t>
            </a:r>
            <a:r>
              <a:rPr lang="en-US" b="1" dirty="0"/>
              <a:t> </a:t>
            </a:r>
            <a:r>
              <a:rPr lang="en-US" b="1" dirty="0" err="1"/>
              <a:t>kuota</a:t>
            </a:r>
            <a:r>
              <a:rPr lang="en-US" b="1" dirty="0"/>
              <a:t> dan </a:t>
            </a:r>
            <a:r>
              <a:rPr lang="en-US" b="1" dirty="0" err="1"/>
              <a:t>sasaran</a:t>
            </a:r>
            <a:r>
              <a:rPr lang="en-US" b="1" dirty="0"/>
              <a:t> </a:t>
            </a:r>
            <a:r>
              <a:rPr lang="en-US" b="1" dirty="0" err="1"/>
              <a:t>penjualan</a:t>
            </a:r>
            <a:r>
              <a:rPr lang="en-US" b="1" dirty="0"/>
              <a:t>.</a:t>
            </a:r>
          </a:p>
          <a:p>
            <a:pPr>
              <a:spcBef>
                <a:spcPct val="0"/>
              </a:spcBef>
            </a:pPr>
            <a:endParaRPr lang="en-US" b="1" dirty="0"/>
          </a:p>
          <a:p>
            <a:pPr>
              <a:spcBef>
                <a:spcPct val="0"/>
              </a:spcBef>
            </a:pPr>
            <a:r>
              <a:rPr lang="en-US" b="1" dirty="0"/>
              <a:t>Di </a:t>
            </a:r>
            <a:r>
              <a:rPr lang="en-US" b="1" dirty="0" err="1"/>
              <a:t>sisi</a:t>
            </a:r>
            <a:r>
              <a:rPr lang="en-US" b="1" dirty="0"/>
              <a:t> lain, </a:t>
            </a:r>
            <a:r>
              <a:rPr lang="en-US" b="1" dirty="0" err="1"/>
              <a:t>manajer</a:t>
            </a:r>
            <a:r>
              <a:rPr lang="en-US" b="1" dirty="0"/>
              <a:t> SDM </a:t>
            </a:r>
            <a:r>
              <a:rPr lang="en-US" b="1" dirty="0" err="1"/>
              <a:t>adalah</a:t>
            </a:r>
            <a:r>
              <a:rPr lang="en-US" b="1" dirty="0"/>
              <a:t> </a:t>
            </a:r>
            <a:r>
              <a:rPr lang="en-US" b="1" dirty="0" err="1"/>
              <a:t>manajer</a:t>
            </a:r>
            <a:r>
              <a:rPr lang="en-US" b="1" dirty="0"/>
              <a:t> </a:t>
            </a:r>
            <a:r>
              <a:rPr lang="en-US" b="1" dirty="0" err="1"/>
              <a:t>staf</a:t>
            </a:r>
            <a:r>
              <a:rPr lang="en-US" b="1" dirty="0"/>
              <a:t> dan, </a:t>
            </a:r>
            <a:r>
              <a:rPr lang="en-US" b="1" dirty="0" err="1"/>
              <a:t>seperti</a:t>
            </a:r>
            <a:r>
              <a:rPr lang="en-US" b="1" dirty="0"/>
              <a:t> </a:t>
            </a:r>
            <a:r>
              <a:rPr lang="en-US" b="1" dirty="0" err="1"/>
              <a:t>semua</a:t>
            </a:r>
            <a:r>
              <a:rPr lang="en-US" b="1" dirty="0"/>
              <a:t> </a:t>
            </a:r>
            <a:r>
              <a:rPr lang="en-US" b="1" dirty="0" err="1"/>
              <a:t>manajer</a:t>
            </a:r>
            <a:r>
              <a:rPr lang="en-US" b="1" dirty="0"/>
              <a:t> </a:t>
            </a:r>
            <a:r>
              <a:rPr lang="en-US" b="1" dirty="0" err="1"/>
              <a:t>staf</a:t>
            </a:r>
            <a:r>
              <a:rPr lang="en-US" b="1" dirty="0"/>
              <a:t>, </a:t>
            </a:r>
            <a:r>
              <a:rPr lang="en-US" b="1" dirty="0" err="1"/>
              <a:t>bertanggung</a:t>
            </a:r>
            <a:r>
              <a:rPr lang="en-US" b="1" dirty="0"/>
              <a:t> </a:t>
            </a:r>
            <a:r>
              <a:rPr lang="en-US" b="1" dirty="0" err="1"/>
              <a:t>jawab</a:t>
            </a:r>
            <a:r>
              <a:rPr lang="en-US" b="1" dirty="0"/>
              <a:t> </a:t>
            </a:r>
            <a:r>
              <a:rPr lang="en-US" b="1" dirty="0" err="1"/>
              <a:t>untuk</a:t>
            </a:r>
            <a:r>
              <a:rPr lang="en-US" b="1" dirty="0"/>
              <a:t> </a:t>
            </a:r>
            <a:r>
              <a:rPr lang="en-US" b="1" dirty="0" err="1"/>
              <a:t>mempengaruhi</a:t>
            </a:r>
            <a:r>
              <a:rPr lang="en-US" b="1" dirty="0"/>
              <a:t> dan </a:t>
            </a:r>
            <a:r>
              <a:rPr lang="en-US" b="1" dirty="0" err="1"/>
              <a:t>memberi</a:t>
            </a:r>
            <a:r>
              <a:rPr lang="en-US" b="1" dirty="0"/>
              <a:t> </a:t>
            </a:r>
            <a:r>
              <a:rPr lang="en-US" b="1" dirty="0" err="1"/>
              <a:t>nasihat</a:t>
            </a:r>
            <a:r>
              <a:rPr lang="en-US" b="1" dirty="0"/>
              <a:t> </a:t>
            </a:r>
            <a:r>
              <a:rPr lang="en-US" b="1" dirty="0" err="1"/>
              <a:t>kepada</a:t>
            </a:r>
            <a:r>
              <a:rPr lang="en-US" b="1" dirty="0"/>
              <a:t> orang lain. </a:t>
            </a:r>
            <a:r>
              <a:rPr lang="en-US" b="1" dirty="0" err="1"/>
              <a:t>Dalam</a:t>
            </a:r>
            <a:r>
              <a:rPr lang="en-US" b="1" dirty="0"/>
              <a:t> </a:t>
            </a:r>
            <a:r>
              <a:rPr lang="en-US" b="1" dirty="0" err="1"/>
              <a:t>departemen</a:t>
            </a:r>
            <a:r>
              <a:rPr lang="en-US" b="1" dirty="0"/>
              <a:t> SDM, Anda </a:t>
            </a:r>
            <a:r>
              <a:rPr lang="en-US" b="1" dirty="0" err="1"/>
              <a:t>mungkin</a:t>
            </a:r>
            <a:r>
              <a:rPr lang="en-US" b="1" dirty="0"/>
              <a:t> </a:t>
            </a:r>
            <a:r>
              <a:rPr lang="en-US" b="1" dirty="0" err="1"/>
              <a:t>bertanggung</a:t>
            </a:r>
            <a:r>
              <a:rPr lang="en-US" b="1" dirty="0"/>
              <a:t> </a:t>
            </a:r>
            <a:r>
              <a:rPr lang="en-US" b="1" dirty="0" err="1"/>
              <a:t>jawab</a:t>
            </a:r>
            <a:r>
              <a:rPr lang="en-US" b="1" dirty="0"/>
              <a:t> </a:t>
            </a:r>
            <a:r>
              <a:rPr lang="en-US" b="1" dirty="0" err="1"/>
              <a:t>untuk</a:t>
            </a:r>
            <a:r>
              <a:rPr lang="en-US" b="1" dirty="0"/>
              <a:t> </a:t>
            </a:r>
            <a:r>
              <a:rPr lang="en-US" b="1" dirty="0" err="1"/>
              <a:t>menetapkan</a:t>
            </a:r>
            <a:r>
              <a:rPr lang="en-US" b="1" dirty="0"/>
              <a:t> </a:t>
            </a:r>
            <a:r>
              <a:rPr lang="en-US" b="1" dirty="0" err="1"/>
              <a:t>tujuan</a:t>
            </a:r>
            <a:r>
              <a:rPr lang="en-US" b="1" dirty="0"/>
              <a:t> dan </a:t>
            </a:r>
            <a:r>
              <a:rPr lang="en-US" b="1" dirty="0" err="1"/>
              <a:t>memberikan</a:t>
            </a:r>
            <a:r>
              <a:rPr lang="en-US" b="1" dirty="0"/>
              <a:t> </a:t>
            </a:r>
            <a:r>
              <a:rPr lang="en-US" b="1" dirty="0" err="1"/>
              <a:t>perintah</a:t>
            </a:r>
            <a:r>
              <a:rPr lang="en-US" b="1" dirty="0"/>
              <a:t> </a:t>
            </a:r>
            <a:r>
              <a:rPr lang="en-US" b="1" dirty="0" err="1"/>
              <a:t>kepada</a:t>
            </a:r>
            <a:r>
              <a:rPr lang="en-US" b="1" dirty="0"/>
              <a:t> orang-orang di </a:t>
            </a:r>
            <a:r>
              <a:rPr lang="en-US" b="1" dirty="0" err="1"/>
              <a:t>departemen</a:t>
            </a:r>
            <a:r>
              <a:rPr lang="en-US" b="1" dirty="0"/>
              <a:t> Anda </a:t>
            </a:r>
            <a:r>
              <a:rPr lang="en-US" b="1" dirty="0" err="1"/>
              <a:t>sehingga</a:t>
            </a:r>
            <a:r>
              <a:rPr lang="en-US" b="1" dirty="0"/>
              <a:t> </a:t>
            </a:r>
            <a:r>
              <a:rPr lang="en-US" b="1" dirty="0" err="1"/>
              <a:t>berfungsi</a:t>
            </a:r>
            <a:r>
              <a:rPr lang="en-US" b="1" dirty="0"/>
              <a:t> </a:t>
            </a:r>
            <a:r>
              <a:rPr lang="en-US" b="1" dirty="0" err="1"/>
              <a:t>sebagai</a:t>
            </a:r>
            <a:r>
              <a:rPr lang="en-US" b="1" dirty="0"/>
              <a:t> </a:t>
            </a:r>
            <a:r>
              <a:rPr lang="en-US" b="1" dirty="0" err="1"/>
              <a:t>manajer</a:t>
            </a:r>
            <a:r>
              <a:rPr lang="en-US" b="1" dirty="0"/>
              <a:t> </a:t>
            </a:r>
            <a:r>
              <a:rPr lang="en-US" b="1" dirty="0" err="1"/>
              <a:t>lini</a:t>
            </a:r>
            <a:r>
              <a:rPr lang="en-US" b="1" dirty="0"/>
              <a:t> </a:t>
            </a:r>
            <a:r>
              <a:rPr lang="en-US" b="1" dirty="0" err="1"/>
              <a:t>dalam</a:t>
            </a:r>
            <a:r>
              <a:rPr lang="en-US" b="1" dirty="0"/>
              <a:t> SDM. </a:t>
            </a:r>
            <a:r>
              <a:rPr lang="en-US" b="1" dirty="0" err="1"/>
              <a:t>Namun</a:t>
            </a:r>
            <a:r>
              <a:rPr lang="en-US" b="1" dirty="0"/>
              <a:t>, </a:t>
            </a:r>
            <a:r>
              <a:rPr lang="en-US" b="1" dirty="0" err="1"/>
              <a:t>tugas</a:t>
            </a:r>
            <a:r>
              <a:rPr lang="en-US" b="1" dirty="0"/>
              <a:t> </a:t>
            </a:r>
            <a:r>
              <a:rPr lang="en-US" b="1" dirty="0" err="1"/>
              <a:t>utama</a:t>
            </a:r>
            <a:r>
              <a:rPr lang="en-US" b="1" dirty="0"/>
              <a:t> Anda </a:t>
            </a:r>
            <a:r>
              <a:rPr lang="en-US" b="1" dirty="0" err="1"/>
              <a:t>terhadap</a:t>
            </a:r>
            <a:r>
              <a:rPr lang="en-US" b="1" dirty="0"/>
              <a:t> </a:t>
            </a:r>
            <a:r>
              <a:rPr lang="en-US" b="1" dirty="0" err="1"/>
              <a:t>organisasi</a:t>
            </a:r>
            <a:r>
              <a:rPr lang="en-US" b="1" dirty="0"/>
              <a:t> </a:t>
            </a:r>
            <a:r>
              <a:rPr lang="en-US" b="1" dirty="0" err="1"/>
              <a:t>secara</a:t>
            </a:r>
            <a:r>
              <a:rPr lang="en-US" b="1" dirty="0"/>
              <a:t> </a:t>
            </a:r>
            <a:r>
              <a:rPr lang="en-US" b="1" dirty="0" err="1"/>
              <a:t>keseluruhan</a:t>
            </a:r>
            <a:r>
              <a:rPr lang="en-US" b="1" dirty="0"/>
              <a:t> </a:t>
            </a:r>
            <a:r>
              <a:rPr lang="en-US" b="1" dirty="0" err="1"/>
              <a:t>adalah</a:t>
            </a:r>
            <a:r>
              <a:rPr lang="en-US" b="1" dirty="0"/>
              <a:t> </a:t>
            </a:r>
            <a:r>
              <a:rPr lang="en-US" b="1" dirty="0" err="1"/>
              <a:t>fungsi</a:t>
            </a:r>
            <a:r>
              <a:rPr lang="en-US" b="1" dirty="0"/>
              <a:t> </a:t>
            </a:r>
            <a:r>
              <a:rPr lang="en-US" b="1" dirty="0" err="1"/>
              <a:t>staf</a:t>
            </a:r>
            <a:r>
              <a:rPr lang="en-US" b="1" dirty="0"/>
              <a:t>, </a:t>
            </a:r>
            <a:r>
              <a:rPr lang="en-US" b="1" dirty="0" err="1"/>
              <a:t>sama</a:t>
            </a:r>
            <a:r>
              <a:rPr lang="en-US" b="1" dirty="0"/>
              <a:t> </a:t>
            </a:r>
            <a:r>
              <a:rPr lang="en-US" b="1" dirty="0" err="1"/>
              <a:t>seperti</a:t>
            </a:r>
            <a:r>
              <a:rPr lang="en-US" b="1" dirty="0"/>
              <a:t> </a:t>
            </a:r>
            <a:r>
              <a:rPr lang="en-US" b="1" dirty="0" err="1"/>
              <a:t>departemen</a:t>
            </a:r>
            <a:r>
              <a:rPr lang="en-US" b="1" dirty="0"/>
              <a:t> </a:t>
            </a:r>
            <a:r>
              <a:rPr lang="en-US" b="1" dirty="0" err="1"/>
              <a:t>pembelian</a:t>
            </a:r>
            <a:r>
              <a:rPr lang="en-US" b="1" dirty="0"/>
              <a:t>. </a:t>
            </a:r>
          </a:p>
          <a:p>
            <a:pPr>
              <a:spcBef>
                <a:spcPct val="0"/>
              </a:spcBef>
            </a:pPr>
            <a:endParaRPr lang="en-US" b="1" dirty="0"/>
          </a:p>
          <a:p>
            <a:pPr>
              <a:spcBef>
                <a:spcPct val="0"/>
              </a:spcBef>
            </a:pPr>
            <a:r>
              <a:rPr lang="en-US" b="1" dirty="0" err="1"/>
              <a:t>Departemen</a:t>
            </a:r>
            <a:r>
              <a:rPr lang="en-US" b="1" dirty="0"/>
              <a:t> </a:t>
            </a:r>
            <a:r>
              <a:rPr lang="en-US" b="1" dirty="0" err="1"/>
              <a:t>staf</a:t>
            </a:r>
            <a:r>
              <a:rPr lang="en-US" b="1" dirty="0"/>
              <a:t> </a:t>
            </a:r>
            <a:r>
              <a:rPr lang="en-US" b="1" dirty="0" err="1"/>
              <a:t>mungkin</a:t>
            </a:r>
            <a:r>
              <a:rPr lang="en-US" b="1" dirty="0"/>
              <a:t> </a:t>
            </a:r>
            <a:r>
              <a:rPr lang="en-US" b="1" dirty="0" err="1"/>
              <a:t>mencakup</a:t>
            </a:r>
            <a:r>
              <a:rPr lang="en-US" b="1" dirty="0"/>
              <a:t> </a:t>
            </a:r>
            <a:r>
              <a:rPr lang="en-US" b="1" dirty="0" err="1"/>
              <a:t>keuangan</a:t>
            </a:r>
            <a:r>
              <a:rPr lang="en-US" b="1" dirty="0"/>
              <a:t>, </a:t>
            </a:r>
            <a:r>
              <a:rPr lang="en-US" b="1" dirty="0" err="1"/>
              <a:t>akuntansi</a:t>
            </a:r>
            <a:r>
              <a:rPr lang="en-US" b="1" dirty="0"/>
              <a:t>, dan </a:t>
            </a:r>
            <a:r>
              <a:rPr lang="en-US" b="1" dirty="0" err="1"/>
              <a:t>logistik</a:t>
            </a:r>
            <a:r>
              <a:rPr lang="en-US" b="1" dirty="0"/>
              <a:t>. </a:t>
            </a:r>
            <a:r>
              <a:rPr lang="en-US" b="1" dirty="0" err="1"/>
              <a:t>Departemen</a:t>
            </a:r>
            <a:r>
              <a:rPr lang="en-US" b="1" dirty="0"/>
              <a:t> </a:t>
            </a:r>
            <a:r>
              <a:rPr lang="en-US" b="1" dirty="0" err="1"/>
              <a:t>penjualan</a:t>
            </a:r>
            <a:r>
              <a:rPr lang="en-US" b="1" dirty="0"/>
              <a:t>, </a:t>
            </a:r>
            <a:r>
              <a:rPr lang="en-US" b="1" dirty="0" err="1"/>
              <a:t>produksi</a:t>
            </a:r>
            <a:r>
              <a:rPr lang="en-US" b="1" dirty="0"/>
              <a:t>, dan </a:t>
            </a:r>
            <a:r>
              <a:rPr lang="en-US" b="1" dirty="0" err="1"/>
              <a:t>operasi</a:t>
            </a:r>
            <a:r>
              <a:rPr lang="en-US" b="1" dirty="0"/>
              <a:t> </a:t>
            </a:r>
            <a:r>
              <a:rPr lang="en-US" b="1" dirty="0" err="1"/>
              <a:t>umumnya</a:t>
            </a:r>
            <a:r>
              <a:rPr lang="en-US" b="1" dirty="0"/>
              <a:t> </a:t>
            </a:r>
            <a:r>
              <a:rPr lang="en-US" b="1" dirty="0" err="1"/>
              <a:t>dianggap</a:t>
            </a:r>
            <a:r>
              <a:rPr lang="en-US" b="1" dirty="0"/>
              <a:t> </a:t>
            </a:r>
            <a:r>
              <a:rPr lang="en-US" b="1" dirty="0" err="1"/>
              <a:t>sebagai</a:t>
            </a:r>
            <a:r>
              <a:rPr lang="en-US" b="1" dirty="0"/>
              <a:t> </a:t>
            </a:r>
            <a:r>
              <a:rPr lang="en-US" b="1" dirty="0" err="1"/>
              <a:t>fungsi</a:t>
            </a:r>
            <a:r>
              <a:rPr lang="en-US" b="1" dirty="0"/>
              <a:t> </a:t>
            </a:r>
            <a:r>
              <a:rPr lang="en-US" b="1" dirty="0" err="1"/>
              <a:t>lini</a:t>
            </a:r>
            <a:r>
              <a:rPr lang="en-US" b="1" dirty="0"/>
              <a:t>.</a:t>
            </a:r>
          </a:p>
        </p:txBody>
      </p:sp>
      <p:sp>
        <p:nvSpPr>
          <p:cNvPr id="32771"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3277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E6BC11-E750-4CBB-9497-85DFF8E09C3F}"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a:t>Jika Anda </a:t>
            </a:r>
            <a:r>
              <a:rPr lang="en-US" b="1" dirty="0" err="1"/>
              <a:t>seorang</a:t>
            </a:r>
            <a:r>
              <a:rPr lang="en-US" b="1" dirty="0"/>
              <a:t> </a:t>
            </a:r>
            <a:r>
              <a:rPr lang="en-US" b="1" dirty="0" err="1"/>
              <a:t>manajer</a:t>
            </a:r>
            <a:r>
              <a:rPr lang="en-US" b="1" dirty="0"/>
              <a:t> </a:t>
            </a:r>
            <a:r>
              <a:rPr lang="en-US" b="1" dirty="0" err="1"/>
              <a:t>lini</a:t>
            </a:r>
            <a:r>
              <a:rPr lang="en-US" b="1" dirty="0"/>
              <a:t>, </a:t>
            </a:r>
            <a:r>
              <a:rPr lang="en-US" b="1" dirty="0" err="1"/>
              <a:t>tugas</a:t>
            </a:r>
            <a:r>
              <a:rPr lang="en-US" b="1" dirty="0"/>
              <a:t> dan </a:t>
            </a:r>
            <a:r>
              <a:rPr lang="en-US" b="1" dirty="0" err="1"/>
              <a:t>tanggung</a:t>
            </a:r>
            <a:r>
              <a:rPr lang="en-US" b="1" dirty="0"/>
              <a:t> </a:t>
            </a:r>
            <a:r>
              <a:rPr lang="en-US" b="1" dirty="0" err="1"/>
              <a:t>jawab</a:t>
            </a:r>
            <a:r>
              <a:rPr lang="en-US" b="1" dirty="0"/>
              <a:t> Anda </a:t>
            </a:r>
            <a:r>
              <a:rPr lang="en-US" b="1" dirty="0" err="1"/>
              <a:t>berkaitan</a:t>
            </a:r>
            <a:r>
              <a:rPr lang="en-US" b="1" dirty="0"/>
              <a:t> </a:t>
            </a:r>
            <a:r>
              <a:rPr lang="en-US" b="1" dirty="0" err="1"/>
              <a:t>dengan</a:t>
            </a:r>
            <a:r>
              <a:rPr lang="en-US" b="1" dirty="0"/>
              <a:t> </a:t>
            </a:r>
            <a:r>
              <a:rPr lang="en-US" b="1" dirty="0" err="1"/>
              <a:t>seberapa</a:t>
            </a:r>
            <a:r>
              <a:rPr lang="en-US" b="1" dirty="0"/>
              <a:t> </a:t>
            </a:r>
            <a:r>
              <a:rPr lang="en-US" b="1" dirty="0" err="1"/>
              <a:t>baik</a:t>
            </a:r>
            <a:r>
              <a:rPr lang="en-US" b="1" dirty="0"/>
              <a:t> Anda </a:t>
            </a:r>
            <a:r>
              <a:rPr lang="en-US" b="1" dirty="0" err="1"/>
              <a:t>berhasil</a:t>
            </a:r>
            <a:r>
              <a:rPr lang="en-US" b="1" dirty="0"/>
              <a:t> </a:t>
            </a:r>
            <a:r>
              <a:rPr lang="en-US" b="1" dirty="0" err="1"/>
              <a:t>mengarahkan</a:t>
            </a:r>
            <a:r>
              <a:rPr lang="en-US" b="1" dirty="0"/>
              <a:t> dan </a:t>
            </a:r>
            <a:r>
              <a:rPr lang="en-US" b="1" dirty="0" err="1"/>
              <a:t>mengintegrasikan</a:t>
            </a:r>
            <a:r>
              <a:rPr lang="en-US" b="1" dirty="0"/>
              <a:t> </a:t>
            </a:r>
            <a:r>
              <a:rPr lang="en-US" b="1" dirty="0" err="1"/>
              <a:t>karyawan</a:t>
            </a:r>
            <a:r>
              <a:rPr lang="en-US" b="1" dirty="0"/>
              <a:t> </a:t>
            </a:r>
            <a:r>
              <a:rPr lang="en-US" b="1" dirty="0" err="1"/>
              <a:t>baru</a:t>
            </a:r>
            <a:r>
              <a:rPr lang="en-US" b="1" dirty="0"/>
              <a:t> </a:t>
            </a:r>
            <a:r>
              <a:rPr lang="en-US" b="1" dirty="0" err="1"/>
              <a:t>ke</a:t>
            </a:r>
            <a:r>
              <a:rPr lang="en-US" b="1" dirty="0"/>
              <a:t> </a:t>
            </a:r>
            <a:r>
              <a:rPr lang="en-US" b="1" dirty="0" err="1"/>
              <a:t>dalam</a:t>
            </a:r>
            <a:r>
              <a:rPr lang="en-US" b="1" dirty="0"/>
              <a:t> unit Anda, </a:t>
            </a:r>
            <a:r>
              <a:rPr lang="en-US" b="1" dirty="0" err="1"/>
              <a:t>menjaga</a:t>
            </a:r>
            <a:r>
              <a:rPr lang="en-US" b="1" dirty="0"/>
              <a:t> </a:t>
            </a:r>
            <a:r>
              <a:rPr lang="en-US" b="1" dirty="0" err="1"/>
              <a:t>kesehatan</a:t>
            </a:r>
            <a:r>
              <a:rPr lang="en-US" b="1" dirty="0"/>
              <a:t> dan </a:t>
            </a:r>
            <a:r>
              <a:rPr lang="en-US" b="1" dirty="0" err="1"/>
              <a:t>keselamatan</a:t>
            </a:r>
            <a:r>
              <a:rPr lang="en-US" b="1" dirty="0"/>
              <a:t> </a:t>
            </a:r>
            <a:r>
              <a:rPr lang="en-US" b="1" dirty="0" err="1"/>
              <a:t>mereka</a:t>
            </a:r>
            <a:r>
              <a:rPr lang="en-US" b="1" dirty="0"/>
              <a:t>, </a:t>
            </a:r>
            <a:r>
              <a:rPr lang="en-US" b="1" dirty="0" err="1"/>
              <a:t>mengawasi</a:t>
            </a:r>
            <a:r>
              <a:rPr lang="en-US" b="1" dirty="0"/>
              <a:t> dan </a:t>
            </a:r>
            <a:r>
              <a:rPr lang="en-US" b="1" dirty="0" err="1"/>
              <a:t>memotivasi</a:t>
            </a:r>
            <a:r>
              <a:rPr lang="en-US" b="1" dirty="0"/>
              <a:t> </a:t>
            </a:r>
            <a:r>
              <a:rPr lang="en-US" b="1" dirty="0" err="1"/>
              <a:t>mereka</a:t>
            </a:r>
            <a:r>
              <a:rPr lang="en-US" b="1" dirty="0"/>
              <a:t>, dan </a:t>
            </a:r>
            <a:r>
              <a:rPr lang="en-US" b="1" dirty="0" err="1"/>
              <a:t>mengelola</a:t>
            </a:r>
            <a:r>
              <a:rPr lang="en-US" b="1" dirty="0"/>
              <a:t> </a:t>
            </a:r>
            <a:r>
              <a:rPr lang="en-US" b="1" dirty="0" err="1"/>
              <a:t>biaya</a:t>
            </a:r>
            <a:r>
              <a:rPr lang="en-US" b="1" dirty="0"/>
              <a:t> </a:t>
            </a:r>
            <a:r>
              <a:rPr lang="en-US" b="1" dirty="0" err="1"/>
              <a:t>departemen</a:t>
            </a:r>
            <a:r>
              <a:rPr lang="en-US" b="1" dirty="0"/>
              <a:t> </a:t>
            </a:r>
            <a:r>
              <a:rPr lang="en-US" b="1" dirty="0" err="1"/>
              <a:t>secara</a:t>
            </a:r>
            <a:r>
              <a:rPr lang="en-US" b="1" dirty="0"/>
              <a:t> </a:t>
            </a:r>
            <a:r>
              <a:rPr lang="en-US" b="1" dirty="0" err="1"/>
              <a:t>efektif</a:t>
            </a:r>
            <a:r>
              <a:rPr lang="en-US" b="1" dirty="0"/>
              <a:t>.</a:t>
            </a:r>
          </a:p>
        </p:txBody>
      </p:sp>
      <p:sp>
        <p:nvSpPr>
          <p:cNvPr id="34819"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34820"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CEF7B5-7C1A-46D2-B3C3-65F959890118}"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r>
              <a:rPr lang="en-US" dirty="0" err="1"/>
              <a:t>Manajer</a:t>
            </a:r>
            <a:r>
              <a:rPr lang="en-US" dirty="0"/>
              <a:t> </a:t>
            </a:r>
            <a:r>
              <a:rPr lang="en-US" dirty="0" err="1"/>
              <a:t>lini</a:t>
            </a:r>
            <a:r>
              <a:rPr lang="en-US" dirty="0"/>
              <a:t> </a:t>
            </a:r>
            <a:r>
              <a:rPr lang="en-US" dirty="0" err="1"/>
              <a:t>memerlukan</a:t>
            </a:r>
            <a:r>
              <a:rPr lang="en-US" dirty="0"/>
              <a:t> </a:t>
            </a:r>
            <a:r>
              <a:rPr lang="en-US" dirty="0" err="1"/>
              <a:t>dukungan</a:t>
            </a:r>
            <a:r>
              <a:rPr lang="en-US" dirty="0"/>
              <a:t> </a:t>
            </a:r>
            <a:r>
              <a:rPr lang="en-US" dirty="0" err="1"/>
              <a:t>untuk</a:t>
            </a:r>
            <a:r>
              <a:rPr lang="en-US" dirty="0"/>
              <a:t> </a:t>
            </a:r>
            <a:r>
              <a:rPr lang="en-US" dirty="0" err="1"/>
              <a:t>melaksanakan</a:t>
            </a:r>
            <a:r>
              <a:rPr lang="en-US" dirty="0"/>
              <a:t> </a:t>
            </a:r>
            <a:r>
              <a:rPr lang="en-US" dirty="0" err="1"/>
              <a:t>pekerjaannya</a:t>
            </a:r>
            <a:r>
              <a:rPr lang="en-US" dirty="0"/>
              <a:t> </a:t>
            </a:r>
            <a:r>
              <a:rPr lang="en-US" dirty="0" err="1"/>
              <a:t>dengan</a:t>
            </a:r>
            <a:r>
              <a:rPr lang="en-US" dirty="0"/>
              <a:t> </a:t>
            </a:r>
            <a:r>
              <a:rPr lang="en-US" dirty="0" err="1"/>
              <a:t>baik</a:t>
            </a:r>
            <a:r>
              <a:rPr lang="en-US" dirty="0"/>
              <a:t>. Jika Anda </a:t>
            </a:r>
            <a:r>
              <a:rPr lang="en-US" dirty="0" err="1"/>
              <a:t>seorang</a:t>
            </a:r>
            <a:r>
              <a:rPr lang="en-US" dirty="0"/>
              <a:t> </a:t>
            </a:r>
            <a:r>
              <a:rPr lang="en-US" dirty="0" err="1"/>
              <a:t>manajer</a:t>
            </a:r>
            <a:r>
              <a:rPr lang="en-US" dirty="0"/>
              <a:t> </a:t>
            </a:r>
            <a:r>
              <a:rPr lang="en-US" dirty="0" err="1"/>
              <a:t>lini</a:t>
            </a:r>
            <a:r>
              <a:rPr lang="en-US" dirty="0"/>
              <a:t>, Anda </a:t>
            </a:r>
            <a:r>
              <a:rPr lang="en-US" dirty="0" err="1"/>
              <a:t>akan</a:t>
            </a:r>
            <a:r>
              <a:rPr lang="en-US" dirty="0"/>
              <a:t> </a:t>
            </a:r>
            <a:r>
              <a:rPr lang="en-US" dirty="0" err="1"/>
              <a:t>mendapat</a:t>
            </a:r>
            <a:r>
              <a:rPr lang="en-US" dirty="0"/>
              <a:t> </a:t>
            </a:r>
            <a:r>
              <a:rPr lang="en-US" dirty="0" err="1"/>
              <a:t>bantuan</a:t>
            </a:r>
            <a:r>
              <a:rPr lang="en-US" dirty="0"/>
              <a:t> </a:t>
            </a:r>
            <a:r>
              <a:rPr lang="en-US" dirty="0" err="1"/>
              <a:t>dari</a:t>
            </a:r>
            <a:r>
              <a:rPr lang="en-US" dirty="0"/>
              <a:t> orang-orang di </a:t>
            </a:r>
            <a:r>
              <a:rPr lang="en-US" dirty="0" err="1"/>
              <a:t>departemen</a:t>
            </a:r>
            <a:r>
              <a:rPr lang="en-US" dirty="0"/>
              <a:t> SDM Anda. </a:t>
            </a:r>
            <a:r>
              <a:rPr lang="en-US" dirty="0" err="1"/>
              <a:t>Profesional</a:t>
            </a:r>
            <a:r>
              <a:rPr lang="en-US" dirty="0"/>
              <a:t> HR </a:t>
            </a:r>
            <a:r>
              <a:rPr lang="en-US" dirty="0" err="1"/>
              <a:t>memastikan</a:t>
            </a:r>
            <a:r>
              <a:rPr lang="en-US" dirty="0"/>
              <a:t> </a:t>
            </a:r>
            <a:r>
              <a:rPr lang="en-US" dirty="0" err="1"/>
              <a:t>kepatuhan</a:t>
            </a:r>
            <a:r>
              <a:rPr lang="en-US" dirty="0"/>
              <a:t> </a:t>
            </a:r>
            <a:r>
              <a:rPr lang="en-US" dirty="0" err="1"/>
              <a:t>terhadap</a:t>
            </a:r>
            <a:r>
              <a:rPr lang="en-US" dirty="0"/>
              <a:t> </a:t>
            </a:r>
            <a:r>
              <a:rPr lang="en-US" dirty="0" err="1"/>
              <a:t>kebijakan</a:t>
            </a:r>
            <a:r>
              <a:rPr lang="en-US" dirty="0"/>
              <a:t> </a:t>
            </a:r>
            <a:r>
              <a:rPr lang="en-US" dirty="0" err="1"/>
              <a:t>perusahaan</a:t>
            </a:r>
            <a:r>
              <a:rPr lang="en-US" dirty="0"/>
              <a:t>, </a:t>
            </a:r>
            <a:r>
              <a:rPr lang="en-US" dirty="0" err="1"/>
              <a:t>memberikan</a:t>
            </a:r>
            <a:r>
              <a:rPr lang="en-US" dirty="0"/>
              <a:t> </a:t>
            </a:r>
            <a:r>
              <a:rPr lang="en-US" dirty="0" err="1"/>
              <a:t>pelatihan</a:t>
            </a:r>
            <a:r>
              <a:rPr lang="en-US" dirty="0"/>
              <a:t>, saran </a:t>
            </a:r>
            <a:r>
              <a:rPr lang="en-US" dirty="0" err="1"/>
              <a:t>untuk</a:t>
            </a:r>
            <a:r>
              <a:rPr lang="en-US" dirty="0"/>
              <a:t> </a:t>
            </a:r>
            <a:r>
              <a:rPr lang="en-US" dirty="0" err="1"/>
              <a:t>memotivasi</a:t>
            </a:r>
            <a:r>
              <a:rPr lang="en-US" dirty="0"/>
              <a:t> </a:t>
            </a:r>
            <a:r>
              <a:rPr lang="en-US" dirty="0" err="1"/>
              <a:t>karyawan</a:t>
            </a:r>
            <a:r>
              <a:rPr lang="en-US" dirty="0"/>
              <a:t> Anda, dan </a:t>
            </a:r>
            <a:r>
              <a:rPr lang="en-US" dirty="0" err="1"/>
              <a:t>dukungan</a:t>
            </a:r>
            <a:r>
              <a:rPr lang="en-US" dirty="0"/>
              <a:t> </a:t>
            </a:r>
            <a:r>
              <a:rPr lang="en-US" dirty="0" err="1"/>
              <a:t>lainnya</a:t>
            </a:r>
            <a:r>
              <a:rPr lang="en-US" dirty="0"/>
              <a:t> </a:t>
            </a:r>
            <a:r>
              <a:rPr lang="en-US" dirty="0" err="1"/>
              <a:t>sesuai</a:t>
            </a:r>
            <a:r>
              <a:rPr lang="en-US" dirty="0"/>
              <a:t> </a:t>
            </a:r>
            <a:r>
              <a:rPr lang="en-US" dirty="0" err="1"/>
              <a:t>kebutuhan</a:t>
            </a:r>
            <a:endParaRPr lang="en-US" dirty="0"/>
          </a:p>
          <a:p>
            <a:pPr>
              <a:spcBef>
                <a:spcPct val="0"/>
              </a:spcBef>
            </a:pPr>
            <a:r>
              <a:rPr lang="en-US" dirty="0"/>
              <a:t>. </a:t>
            </a:r>
          </a:p>
          <a:p>
            <a:pPr>
              <a:spcBef>
                <a:spcPct val="0"/>
              </a:spcBef>
            </a:pPr>
            <a:endParaRPr lang="en-US" dirty="0"/>
          </a:p>
          <a:p>
            <a:pPr>
              <a:spcBef>
                <a:spcPct val="0"/>
              </a:spcBef>
            </a:pPr>
            <a:endParaRPr lang="en-US" b="1" dirty="0"/>
          </a:p>
        </p:txBody>
      </p:sp>
      <p:sp>
        <p:nvSpPr>
          <p:cNvPr id="36867"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3686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958876-220C-40BA-BB65-7E6CE827FFDA}"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a:t>SDM </a:t>
            </a:r>
            <a:r>
              <a:rPr lang="en-US" dirty="0" err="1"/>
              <a:t>ada</a:t>
            </a:r>
            <a:r>
              <a:rPr lang="en-US" dirty="0"/>
              <a:t> </a:t>
            </a:r>
            <a:r>
              <a:rPr lang="en-US" dirty="0" err="1"/>
              <a:t>untuk</a:t>
            </a:r>
            <a:r>
              <a:rPr lang="en-US" dirty="0"/>
              <a:t> </a:t>
            </a:r>
            <a:r>
              <a:rPr lang="en-US" dirty="0" err="1"/>
              <a:t>berkontribusi</a:t>
            </a:r>
            <a:r>
              <a:rPr lang="en-US" dirty="0"/>
              <a:t> </a:t>
            </a:r>
            <a:r>
              <a:rPr lang="en-US" dirty="0" err="1"/>
              <a:t>terhadap</a:t>
            </a:r>
            <a:r>
              <a:rPr lang="en-US" dirty="0"/>
              <a:t> </a:t>
            </a:r>
            <a:r>
              <a:rPr lang="en-US" dirty="0" err="1"/>
              <a:t>kesejahteraan</a:t>
            </a:r>
            <a:r>
              <a:rPr lang="en-US" dirty="0"/>
              <a:t>, </a:t>
            </a:r>
            <a:r>
              <a:rPr lang="en-US" dirty="0" err="1"/>
              <a:t>keuntungan</a:t>
            </a:r>
            <a:r>
              <a:rPr lang="en-US" dirty="0"/>
              <a:t>, dan </a:t>
            </a:r>
            <a:r>
              <a:rPr lang="en-US" dirty="0" err="1"/>
              <a:t>kinerja</a:t>
            </a:r>
            <a:r>
              <a:rPr lang="en-US" dirty="0"/>
              <a:t> </a:t>
            </a:r>
            <a:r>
              <a:rPr lang="en-US" dirty="0" err="1"/>
              <a:t>karyawan</a:t>
            </a:r>
            <a:r>
              <a:rPr lang="en-US" dirty="0"/>
              <a:t> </a:t>
            </a:r>
            <a:r>
              <a:rPr lang="en-US" dirty="0" err="1"/>
              <a:t>dalam</a:t>
            </a:r>
            <a:r>
              <a:rPr lang="en-US" dirty="0"/>
              <a:t> </a:t>
            </a:r>
            <a:r>
              <a:rPr lang="en-US" dirty="0" err="1"/>
              <a:t>banyak</a:t>
            </a:r>
            <a:r>
              <a:rPr lang="en-US" dirty="0"/>
              <a:t> </a:t>
            </a:r>
            <a:r>
              <a:rPr lang="en-US" dirty="0" err="1"/>
              <a:t>cara</a:t>
            </a:r>
            <a:r>
              <a:rPr lang="en-US" dirty="0"/>
              <a:t>. </a:t>
            </a:r>
            <a:r>
              <a:rPr lang="en-US" dirty="0" err="1"/>
              <a:t>Kontribusi</a:t>
            </a:r>
            <a:r>
              <a:rPr lang="en-US" dirty="0"/>
              <a:t> </a:t>
            </a:r>
            <a:r>
              <a:rPr lang="en-US" dirty="0" err="1"/>
              <a:t>tersebut</a:t>
            </a:r>
            <a:r>
              <a:rPr lang="en-US" dirty="0"/>
              <a:t> </a:t>
            </a:r>
            <a:r>
              <a:rPr lang="en-US" dirty="0" err="1"/>
              <a:t>antara</a:t>
            </a:r>
            <a:r>
              <a:rPr lang="en-US" dirty="0"/>
              <a:t> lain:</a:t>
            </a:r>
          </a:p>
          <a:p>
            <a:pPr marL="171450" indent="-171450" fontAlgn="auto">
              <a:spcBef>
                <a:spcPts val="0"/>
              </a:spcBef>
              <a:spcAft>
                <a:spcPts val="0"/>
              </a:spcAft>
              <a:buFont typeface="Arial" pitchFamily="34" charset="0"/>
              <a:buChar char="•"/>
              <a:defRPr/>
            </a:pPr>
            <a:r>
              <a:rPr lang="en-US" dirty="0" err="1"/>
              <a:t>Menghindari</a:t>
            </a:r>
            <a:r>
              <a:rPr lang="en-US" dirty="0"/>
              <a:t> </a:t>
            </a:r>
            <a:r>
              <a:rPr lang="en-US" dirty="0" err="1"/>
              <a:t>kesalahan</a:t>
            </a:r>
            <a:r>
              <a:rPr lang="en-US" dirty="0"/>
              <a:t> </a:t>
            </a:r>
            <a:r>
              <a:rPr lang="en-US" dirty="0" err="1"/>
              <a:t>personel</a:t>
            </a:r>
            <a:r>
              <a:rPr lang="en-US" dirty="0"/>
              <a:t> yang </a:t>
            </a:r>
            <a:r>
              <a:rPr lang="en-US" dirty="0" err="1"/>
              <a:t>merugikan</a:t>
            </a:r>
            <a:endParaRPr lang="en-US" dirty="0"/>
          </a:p>
          <a:p>
            <a:pPr marL="171450" indent="-171450" fontAlgn="auto">
              <a:spcBef>
                <a:spcPts val="0"/>
              </a:spcBef>
              <a:spcAft>
                <a:spcPts val="0"/>
              </a:spcAft>
              <a:buFont typeface="Arial" pitchFamily="34" charset="0"/>
              <a:buChar char="•"/>
              <a:defRPr/>
            </a:pPr>
            <a:r>
              <a:rPr lang="en-US" dirty="0" err="1"/>
              <a:t>Mengelola</a:t>
            </a:r>
            <a:r>
              <a:rPr lang="en-US" dirty="0"/>
              <a:t> </a:t>
            </a:r>
            <a:r>
              <a:rPr lang="en-US" dirty="0" err="1"/>
              <a:t>kompensasi</a:t>
            </a:r>
            <a:r>
              <a:rPr lang="en-US" dirty="0"/>
              <a:t> dan </a:t>
            </a:r>
            <a:r>
              <a:rPr lang="en-US" dirty="0" err="1"/>
              <a:t>tunjangan</a:t>
            </a:r>
            <a:endParaRPr lang="en-US" dirty="0"/>
          </a:p>
          <a:p>
            <a:pPr marL="171450" indent="-171450" fontAlgn="auto">
              <a:spcBef>
                <a:spcPts val="0"/>
              </a:spcBef>
              <a:spcAft>
                <a:spcPts val="0"/>
              </a:spcAft>
              <a:buFont typeface="Arial" pitchFamily="34" charset="0"/>
              <a:buChar char="•"/>
              <a:defRPr/>
            </a:pPr>
            <a:r>
              <a:rPr lang="en-US" dirty="0" err="1"/>
              <a:t>Merekrut</a:t>
            </a:r>
            <a:r>
              <a:rPr lang="en-US" dirty="0"/>
              <a:t>, </a:t>
            </a:r>
            <a:r>
              <a:rPr lang="en-US" dirty="0" err="1"/>
              <a:t>mempekerjakan</a:t>
            </a:r>
            <a:r>
              <a:rPr lang="en-US" dirty="0"/>
              <a:t>, dan </a:t>
            </a:r>
            <a:r>
              <a:rPr lang="en-US" dirty="0" err="1"/>
              <a:t>mempertahankan</a:t>
            </a:r>
            <a:r>
              <a:rPr lang="en-US" dirty="0"/>
              <a:t> </a:t>
            </a:r>
            <a:r>
              <a:rPr lang="en-US" dirty="0" err="1"/>
              <a:t>karyawan</a:t>
            </a:r>
            <a:r>
              <a:rPr lang="en-US" dirty="0"/>
              <a:t> yang </a:t>
            </a:r>
            <a:r>
              <a:rPr lang="en-US" dirty="0" err="1"/>
              <a:t>baik</a:t>
            </a:r>
            <a:endParaRPr lang="en-US" dirty="0"/>
          </a:p>
          <a:p>
            <a:pPr marL="171450" indent="-171450" fontAlgn="auto">
              <a:spcBef>
                <a:spcPts val="0"/>
              </a:spcBef>
              <a:spcAft>
                <a:spcPts val="0"/>
              </a:spcAft>
              <a:buFont typeface="Arial" pitchFamily="34" charset="0"/>
              <a:buChar char="•"/>
              <a:defRPr/>
            </a:pPr>
            <a:r>
              <a:rPr lang="en-US" dirty="0" err="1"/>
              <a:t>Mengelola</a:t>
            </a:r>
            <a:r>
              <a:rPr lang="en-US" dirty="0"/>
              <a:t> </a:t>
            </a:r>
            <a:r>
              <a:rPr lang="en-US" dirty="0" err="1"/>
              <a:t>kinerja</a:t>
            </a:r>
            <a:r>
              <a:rPr lang="en-US" dirty="0"/>
              <a:t> dan </a:t>
            </a:r>
            <a:r>
              <a:rPr lang="en-US" dirty="0" err="1"/>
              <a:t>memberikan</a:t>
            </a:r>
            <a:r>
              <a:rPr lang="en-US" dirty="0"/>
              <a:t> </a:t>
            </a:r>
            <a:r>
              <a:rPr lang="en-US" dirty="0" err="1"/>
              <a:t>pelatihan</a:t>
            </a:r>
            <a:r>
              <a:rPr lang="en-US" dirty="0"/>
              <a:t> dan </a:t>
            </a:r>
            <a:r>
              <a:rPr lang="en-US" dirty="0" err="1"/>
              <a:t>pengembangan</a:t>
            </a:r>
            <a:r>
              <a:rPr lang="en-US" dirty="0"/>
              <a:t> yang </a:t>
            </a:r>
            <a:r>
              <a:rPr lang="en-US" dirty="0" err="1"/>
              <a:t>efektif</a:t>
            </a:r>
            <a:endParaRPr lang="en-US" dirty="0"/>
          </a:p>
          <a:p>
            <a:pPr marL="171450" indent="-171450" fontAlgn="auto">
              <a:spcBef>
                <a:spcPts val="0"/>
              </a:spcBef>
              <a:spcAft>
                <a:spcPts val="0"/>
              </a:spcAft>
              <a:buFont typeface="Arial" pitchFamily="34" charset="0"/>
              <a:buChar char="•"/>
              <a:defRPr/>
            </a:pPr>
            <a:endParaRPr lang="en-US" dirty="0"/>
          </a:p>
          <a:p>
            <a:pPr marL="171450" indent="-171450" fontAlgn="auto">
              <a:spcBef>
                <a:spcPts val="0"/>
              </a:spcBef>
              <a:spcAft>
                <a:spcPts val="0"/>
              </a:spcAft>
              <a:buFont typeface="Arial" pitchFamily="34" charset="0"/>
              <a:buChar char="•"/>
              <a:defRPr/>
            </a:pPr>
            <a:r>
              <a:rPr lang="en-US" dirty="0"/>
              <a:t>Avoiding costly personnel mistakes</a:t>
            </a:r>
          </a:p>
          <a:p>
            <a:pPr marL="171450" indent="-171450" fontAlgn="auto">
              <a:spcBef>
                <a:spcPts val="0"/>
              </a:spcBef>
              <a:spcAft>
                <a:spcPts val="0"/>
              </a:spcAft>
              <a:buFont typeface="Arial" pitchFamily="34" charset="0"/>
              <a:buChar char="•"/>
              <a:defRPr/>
            </a:pPr>
            <a:r>
              <a:rPr lang="en-US" dirty="0"/>
              <a:t>Managing compensation and benefits</a:t>
            </a:r>
          </a:p>
          <a:p>
            <a:pPr marL="171450" indent="-171450" fontAlgn="auto">
              <a:spcBef>
                <a:spcPts val="0"/>
              </a:spcBef>
              <a:spcAft>
                <a:spcPts val="0"/>
              </a:spcAft>
              <a:buFont typeface="Arial" pitchFamily="34" charset="0"/>
              <a:buChar char="•"/>
              <a:defRPr/>
            </a:pPr>
            <a:r>
              <a:rPr lang="en-US" dirty="0"/>
              <a:t>Recruiting, hiring, and retaining good employees</a:t>
            </a:r>
          </a:p>
          <a:p>
            <a:pPr marL="171450" indent="-171450" fontAlgn="auto">
              <a:spcBef>
                <a:spcPts val="0"/>
              </a:spcBef>
              <a:spcAft>
                <a:spcPts val="0"/>
              </a:spcAft>
              <a:buFont typeface="Arial" pitchFamily="34" charset="0"/>
              <a:buChar char="•"/>
              <a:defRPr/>
            </a:pPr>
            <a:r>
              <a:rPr lang="en-US" dirty="0"/>
              <a:t>Managing performance and providing effective training and development</a:t>
            </a:r>
          </a:p>
          <a:p>
            <a:pPr fontAlgn="auto">
              <a:spcBef>
                <a:spcPts val="0"/>
              </a:spcBef>
              <a:spcAft>
                <a:spcPts val="0"/>
              </a:spcAft>
              <a:defRPr/>
            </a:pPr>
            <a:endParaRPr lang="en-US" dirty="0"/>
          </a:p>
          <a:p>
            <a:pPr fontAlgn="auto">
              <a:spcBef>
                <a:spcPts val="0"/>
              </a:spcBef>
              <a:spcAft>
                <a:spcPts val="0"/>
              </a:spcAft>
              <a:defRPr/>
            </a:pPr>
            <a:r>
              <a:rPr lang="en-US" dirty="0"/>
              <a:t>HR is a staff function for the firm yet serves in a line capacity within the HR department. An HR manager’s duties also may include advising the CEO regarding strategies, helping managers with legal compliance, handling grievances, and functioning as an innovator. </a:t>
            </a:r>
          </a:p>
        </p:txBody>
      </p:sp>
      <p:sp>
        <p:nvSpPr>
          <p:cNvPr id="38915"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a:p>
        </p:txBody>
      </p:sp>
      <p:sp>
        <p:nvSpPr>
          <p:cNvPr id="3891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F96CD4-533F-4314-AD6C-9211E62EA299}"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6000"/>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7"/>
          <p:cNvSpPr>
            <a:spLocks noGrp="1"/>
          </p:cNvSpPr>
          <p:nvPr>
            <p:ph type="sldNum" sz="quarter" idx="10"/>
          </p:nvPr>
        </p:nvSpPr>
        <p:spPr>
          <a:xfrm>
            <a:off x="8467725" y="6400800"/>
            <a:ext cx="676275" cy="365125"/>
          </a:xfrm>
        </p:spPr>
        <p:txBody>
          <a:bodyPr/>
          <a:lstStyle>
            <a:lvl1pPr>
              <a:defRPr/>
            </a:lvl1pPr>
          </a:lstStyle>
          <a:p>
            <a:pPr>
              <a:defRPr/>
            </a:pPr>
            <a:r>
              <a:rPr lang="en-US"/>
              <a:t>1-</a:t>
            </a:r>
            <a:fld id="{D2834436-23B8-45B2-9ADE-D178DE4517AA}" type="slidenum">
              <a:rPr lang="en-US"/>
              <a:pPr>
                <a:defRPr/>
              </a:pPr>
              <a:t>‹#›</a:t>
            </a:fld>
            <a:endParaRPr lang="en-US"/>
          </a:p>
        </p:txBody>
      </p:sp>
      <p:sp>
        <p:nvSpPr>
          <p:cNvPr id="5" name="Footer Placeholder 8"/>
          <p:cNvSpPr>
            <a:spLocks noGrp="1"/>
          </p:cNvSpPr>
          <p:nvPr>
            <p:ph type="ftr" sz="quarter" idx="11"/>
          </p:nvPr>
        </p:nvSpPr>
        <p:spPr/>
        <p:txBody>
          <a:bodyPr/>
          <a:lstStyle>
            <a:lvl1pPr>
              <a:defRPr/>
            </a:lvl1pPr>
          </a:lstStyle>
          <a:p>
            <a:r>
              <a:rPr lang="en-US"/>
              <a:t>Copyright © 2013 Pearson Education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r>
              <a:rPr lang="en-US"/>
              <a:t>Copyright © 2013 Pearson Education</a:t>
            </a:r>
          </a:p>
        </p:txBody>
      </p:sp>
      <p:sp>
        <p:nvSpPr>
          <p:cNvPr id="5" name="Slide Number Placeholder 5"/>
          <p:cNvSpPr>
            <a:spLocks noGrp="1"/>
          </p:cNvSpPr>
          <p:nvPr>
            <p:ph type="sldNum" sz="quarter" idx="11"/>
          </p:nvPr>
        </p:nvSpPr>
        <p:spPr/>
        <p:txBody>
          <a:bodyPr/>
          <a:lstStyle>
            <a:lvl1pPr>
              <a:defRPr/>
            </a:lvl1pPr>
          </a:lstStyle>
          <a:p>
            <a:pPr>
              <a:defRPr/>
            </a:pPr>
            <a:r>
              <a:rPr lang="en-US"/>
              <a:t>1 - </a:t>
            </a:r>
            <a:fld id="{DCE1AE8E-2D14-47A6-A16A-AFCF346C6E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r>
              <a:rPr lang="en-US"/>
              <a:t>Copyright © 2013 Pearson Education</a:t>
            </a:r>
          </a:p>
        </p:txBody>
      </p:sp>
      <p:sp>
        <p:nvSpPr>
          <p:cNvPr id="5" name="Slide Number Placeholder 5"/>
          <p:cNvSpPr>
            <a:spLocks noGrp="1"/>
          </p:cNvSpPr>
          <p:nvPr>
            <p:ph type="sldNum" sz="quarter" idx="11"/>
          </p:nvPr>
        </p:nvSpPr>
        <p:spPr/>
        <p:txBody>
          <a:bodyPr/>
          <a:lstStyle>
            <a:lvl1pPr>
              <a:defRPr/>
            </a:lvl1pPr>
          </a:lstStyle>
          <a:p>
            <a:pPr>
              <a:defRPr/>
            </a:pPr>
            <a:r>
              <a:rPr lang="en-US"/>
              <a:t>1-</a:t>
            </a:r>
            <a:fld id="{5E498EA6-8A5D-402F-9696-FB3928CB3C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r>
              <a:rPr lang="en-US"/>
              <a:t>Copyright © 2013 Pearson Education</a:t>
            </a:r>
          </a:p>
        </p:txBody>
      </p:sp>
      <p:sp>
        <p:nvSpPr>
          <p:cNvPr id="5" name="Slide Number Placeholder 5"/>
          <p:cNvSpPr>
            <a:spLocks noGrp="1"/>
          </p:cNvSpPr>
          <p:nvPr>
            <p:ph type="sldNum" sz="quarter" idx="11"/>
          </p:nvPr>
        </p:nvSpPr>
        <p:spPr>
          <a:xfrm>
            <a:off x="8458200" y="6400800"/>
            <a:ext cx="685800" cy="365125"/>
          </a:xfrm>
        </p:spPr>
        <p:txBody>
          <a:bodyPr/>
          <a:lstStyle>
            <a:lvl1pPr>
              <a:defRPr/>
            </a:lvl1pPr>
          </a:lstStyle>
          <a:p>
            <a:pPr>
              <a:defRPr/>
            </a:pPr>
            <a:r>
              <a:rPr lang="en-US"/>
              <a:t>1-</a:t>
            </a:r>
            <a:fld id="{BA06332A-6237-4F5C-ADDA-03AE5C4DD1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Arial" pitchFamily="34" charset="0"/>
                <a:ea typeface="+mj-ea"/>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22313" y="4068763"/>
            <a:ext cx="7772400" cy="1131887"/>
          </a:xfrm>
        </p:spPr>
        <p:txBody>
          <a:bodyPr>
            <a:normAutofit/>
          </a:bodyPr>
          <a:lstStyle>
            <a:lvl1pPr marL="0" indent="0" algn="ctr">
              <a:buNone/>
              <a:defRPr sz="28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defRPr/>
            </a:lvl1pPr>
          </a:lstStyle>
          <a:p>
            <a:r>
              <a:rPr lang="en-US"/>
              <a:t>Copyright © 2013 Pearson Education</a:t>
            </a:r>
          </a:p>
        </p:txBody>
      </p:sp>
      <p:sp>
        <p:nvSpPr>
          <p:cNvPr id="8" name="Slide Number Placeholder 5"/>
          <p:cNvSpPr>
            <a:spLocks noGrp="1"/>
          </p:cNvSpPr>
          <p:nvPr>
            <p:ph type="sldNum" sz="quarter" idx="11"/>
          </p:nvPr>
        </p:nvSpPr>
        <p:spPr>
          <a:xfrm>
            <a:off x="8458200" y="6400800"/>
            <a:ext cx="990600" cy="365125"/>
          </a:xfrm>
        </p:spPr>
        <p:txBody>
          <a:bodyPr/>
          <a:lstStyle>
            <a:lvl1pPr>
              <a:defRPr/>
            </a:lvl1pPr>
          </a:lstStyle>
          <a:p>
            <a:pPr>
              <a:defRPr/>
            </a:pPr>
            <a:r>
              <a:rPr lang="en-US"/>
              <a:t>1-</a:t>
            </a:r>
            <a:fld id="{ABB3A2BB-6038-4C50-8720-2CE3C4561B0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3600" baseline="0">
                <a:solidFill>
                  <a:schemeClr val="tx1"/>
                </a:solidFill>
              </a:defRPr>
            </a:lvl1pPr>
            <a:lvl2pPr>
              <a:defRPr sz="3200" baseline="0">
                <a:solidFill>
                  <a:schemeClr val="tx1"/>
                </a:solidFill>
              </a:defRPr>
            </a:lvl2pPr>
            <a:lvl3pPr>
              <a:defRPr sz="2800" baseline="0">
                <a:solidFill>
                  <a:schemeClr val="tx1"/>
                </a:solidFill>
              </a:defRPr>
            </a:lvl3pPr>
            <a:lvl4pPr>
              <a:defRPr sz="2400" baseline="0">
                <a:solidFill>
                  <a:schemeClr val="tx1"/>
                </a:solidFill>
              </a:defRPr>
            </a:lvl4pPr>
            <a:lvl5pPr>
              <a:defRPr sz="2000" baseline="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365760" y="1600200"/>
            <a:ext cx="4041648" cy="4526280"/>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4"/>
          </p:nvPr>
        </p:nvSpPr>
        <p:spPr/>
        <p:txBody>
          <a:bodyPr/>
          <a:lstStyle>
            <a:lvl1pPr>
              <a:defRPr/>
            </a:lvl1pPr>
          </a:lstStyle>
          <a:p>
            <a:r>
              <a:rPr lang="en-US"/>
              <a:t>Copyright © 2013 Pearson Education</a:t>
            </a:r>
          </a:p>
        </p:txBody>
      </p:sp>
      <p:sp>
        <p:nvSpPr>
          <p:cNvPr id="6" name="Slide Number Placeholder 5"/>
          <p:cNvSpPr>
            <a:spLocks noGrp="1"/>
          </p:cNvSpPr>
          <p:nvPr>
            <p:ph type="sldNum" sz="quarter" idx="15"/>
          </p:nvPr>
        </p:nvSpPr>
        <p:spPr/>
        <p:txBody>
          <a:bodyPr/>
          <a:lstStyle>
            <a:lvl1pPr>
              <a:defRPr/>
            </a:lvl1pPr>
          </a:lstStyle>
          <a:p>
            <a:pPr>
              <a:defRPr/>
            </a:pPr>
            <a:r>
              <a:rPr lang="en-US"/>
              <a:t>1-</a:t>
            </a:r>
            <a:fld id="{DB1E5FFB-FC10-4B87-B71E-FD7449B6AE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672584" y="2212848"/>
            <a:ext cx="4041648" cy="3913187"/>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5"/>
          </p:nvPr>
        </p:nvSpPr>
        <p:spPr/>
        <p:txBody>
          <a:bodyPr/>
          <a:lstStyle>
            <a:lvl1pPr>
              <a:defRPr/>
            </a:lvl1pPr>
          </a:lstStyle>
          <a:p>
            <a:r>
              <a:rPr lang="en-US"/>
              <a:t>Copyright © 2013 Pearson Education</a:t>
            </a:r>
          </a:p>
        </p:txBody>
      </p:sp>
      <p:sp>
        <p:nvSpPr>
          <p:cNvPr id="8" name="Slide Number Placeholder 5"/>
          <p:cNvSpPr>
            <a:spLocks noGrp="1"/>
          </p:cNvSpPr>
          <p:nvPr>
            <p:ph type="sldNum" sz="quarter" idx="16"/>
          </p:nvPr>
        </p:nvSpPr>
        <p:spPr/>
        <p:txBody>
          <a:bodyPr/>
          <a:lstStyle>
            <a:lvl1pPr>
              <a:defRPr/>
            </a:lvl1pPr>
          </a:lstStyle>
          <a:p>
            <a:pPr>
              <a:defRPr/>
            </a:pPr>
            <a:r>
              <a:rPr lang="en-US"/>
              <a:t>1-</a:t>
            </a:r>
            <a:fld id="{A9C3A4F3-FB45-4ADE-8B64-5A4AD84365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r>
              <a:rPr lang="en-US"/>
              <a:t>Copyright © 2013 Pearson Education</a:t>
            </a:r>
          </a:p>
        </p:txBody>
      </p:sp>
      <p:sp>
        <p:nvSpPr>
          <p:cNvPr id="4" name="Slide Number Placeholder 5"/>
          <p:cNvSpPr>
            <a:spLocks noGrp="1"/>
          </p:cNvSpPr>
          <p:nvPr>
            <p:ph type="sldNum" sz="quarter" idx="11"/>
          </p:nvPr>
        </p:nvSpPr>
        <p:spPr/>
        <p:txBody>
          <a:bodyPr/>
          <a:lstStyle>
            <a:lvl1pPr>
              <a:defRPr/>
            </a:lvl1pPr>
          </a:lstStyle>
          <a:p>
            <a:pPr>
              <a:defRPr/>
            </a:pPr>
            <a:r>
              <a:rPr lang="en-US"/>
              <a:t>1-</a:t>
            </a:r>
            <a:fld id="{A9CA1265-0ACE-4ECA-9CFB-B1CC108D8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US"/>
              <a:t>Copyright © 2013 Pearson Education</a:t>
            </a:r>
          </a:p>
        </p:txBody>
      </p:sp>
      <p:sp>
        <p:nvSpPr>
          <p:cNvPr id="3" name="Slide Number Placeholder 5"/>
          <p:cNvSpPr>
            <a:spLocks noGrp="1"/>
          </p:cNvSpPr>
          <p:nvPr>
            <p:ph type="sldNum" sz="quarter" idx="11"/>
          </p:nvPr>
        </p:nvSpPr>
        <p:spPr/>
        <p:txBody>
          <a:bodyPr/>
          <a:lstStyle>
            <a:lvl1pPr>
              <a:defRPr/>
            </a:lvl1pPr>
          </a:lstStyle>
          <a:p>
            <a:pPr>
              <a:defRPr/>
            </a:pPr>
            <a:r>
              <a:rPr lang="en-US"/>
              <a:t>1-</a:t>
            </a:r>
            <a:fld id="{D4E4C32E-32CE-4CC5-B166-44C8524431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baseline="0">
                <a:solidFill>
                  <a:schemeClr val="tx1"/>
                </a:solidFill>
              </a:defRPr>
            </a:lvl1pPr>
            <a:lvl2pPr>
              <a:defRPr sz="2800" baseline="0">
                <a:solidFill>
                  <a:schemeClr val="tx1"/>
                </a:solidFill>
              </a:defRPr>
            </a:lvl2pPr>
            <a:lvl3pPr>
              <a:defRPr sz="2400" baseline="0">
                <a:solidFill>
                  <a:schemeClr val="tx1"/>
                </a:solidFill>
              </a:defRPr>
            </a:lvl3pPr>
            <a:lvl4pPr>
              <a:defRPr sz="2000" baseline="0">
                <a:solidFill>
                  <a:schemeClr val="tx1"/>
                </a:solidFill>
              </a:defRPr>
            </a:lvl4pPr>
            <a:lvl5pPr>
              <a:defRPr sz="2000" baseline="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2013 Pearson Education</a:t>
            </a:r>
          </a:p>
        </p:txBody>
      </p:sp>
      <p:sp>
        <p:nvSpPr>
          <p:cNvPr id="6" name="Slide Number Placeholder 5"/>
          <p:cNvSpPr>
            <a:spLocks noGrp="1"/>
          </p:cNvSpPr>
          <p:nvPr>
            <p:ph type="sldNum" sz="quarter" idx="11"/>
          </p:nvPr>
        </p:nvSpPr>
        <p:spPr/>
        <p:txBody>
          <a:bodyPr/>
          <a:lstStyle>
            <a:lvl1pPr>
              <a:defRPr/>
            </a:lvl1pPr>
          </a:lstStyle>
          <a:p>
            <a:pPr>
              <a:defRPr/>
            </a:pPr>
            <a:r>
              <a:rPr lang="en-US"/>
              <a:t>1-</a:t>
            </a:r>
            <a:fld id="{206FEA84-0941-49A3-9170-D6A700753A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4400" b="0"/>
            </a:lvl1pPr>
          </a:lstStyle>
          <a:p>
            <a:r>
              <a:rPr lang="en-US" dirty="0"/>
              <a:t>Click to edit Master title style</a:t>
            </a:r>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2013 Pearson Education</a:t>
            </a:r>
          </a:p>
        </p:txBody>
      </p:sp>
      <p:sp>
        <p:nvSpPr>
          <p:cNvPr id="6" name="Slide Number Placeholder 5"/>
          <p:cNvSpPr>
            <a:spLocks noGrp="1"/>
          </p:cNvSpPr>
          <p:nvPr>
            <p:ph type="sldNum" sz="quarter" idx="11"/>
          </p:nvPr>
        </p:nvSpPr>
        <p:spPr/>
        <p:txBody>
          <a:bodyPr/>
          <a:lstStyle>
            <a:lvl1pPr>
              <a:defRPr/>
            </a:lvl1pPr>
          </a:lstStyle>
          <a:p>
            <a:pPr>
              <a:defRPr/>
            </a:pPr>
            <a:r>
              <a:rPr lang="en-US"/>
              <a:t>1-</a:t>
            </a:r>
            <a:fld id="{0519F01C-32F1-4621-AFBE-CF7F855AD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5589588" cy="365125"/>
          </a:xfrm>
          <a:prstGeom prst="rect">
            <a:avLst/>
          </a:prstGeom>
        </p:spPr>
        <p:txBody>
          <a:bodyPr vert="horz" wrap="square" lIns="45720" tIns="45720" rIns="91440" bIns="45720" numCol="1" anchor="ctr" anchorCtr="0" compatLnSpc="1">
            <a:prstTxWarp prst="textNoShape">
              <a:avLst/>
            </a:prstTxWarp>
          </a:bodyPr>
          <a:lstStyle>
            <a:lvl1pPr>
              <a:defRPr sz="1200">
                <a:solidFill>
                  <a:srgbClr val="595959"/>
                </a:solidFill>
                <a:latin typeface="Century Gothic" pitchFamily="34" charset="0"/>
              </a:defRPr>
            </a:lvl1pPr>
          </a:lstStyle>
          <a:p>
            <a:r>
              <a:rPr lang="en-US"/>
              <a:t>Copyright © 2013 Pearson Education</a:t>
            </a:r>
          </a:p>
        </p:txBody>
      </p:sp>
      <p:sp>
        <p:nvSpPr>
          <p:cNvPr id="6" name="Slide Number Placeholder 5"/>
          <p:cNvSpPr>
            <a:spLocks noGrp="1"/>
          </p:cNvSpPr>
          <p:nvPr>
            <p:ph type="sldNum" sz="quarter" idx="4"/>
          </p:nvPr>
        </p:nvSpPr>
        <p:spPr>
          <a:xfrm>
            <a:off x="8458200" y="6400800"/>
            <a:ext cx="876300" cy="365125"/>
          </a:xfrm>
          <a:prstGeom prst="rect">
            <a:avLst/>
          </a:prstGeom>
        </p:spPr>
        <p:txBody>
          <a:bodyPr vert="horz" lIns="27432" tIns="45720" rIns="45720" bIns="45720" rtlCol="0" anchor="ctr"/>
          <a:lstStyle>
            <a:lvl1pPr algn="l" fontAlgn="auto">
              <a:spcBef>
                <a:spcPts val="0"/>
              </a:spcBef>
              <a:spcAft>
                <a:spcPts val="0"/>
              </a:spcAft>
              <a:defRPr sz="1200" dirty="0" smtClean="0">
                <a:solidFill>
                  <a:schemeClr val="tx1">
                    <a:lumMod val="65000"/>
                    <a:lumOff val="35000"/>
                  </a:schemeClr>
                </a:solidFill>
                <a:latin typeface="Century Gothic" pitchFamily="34" charset="0"/>
              </a:defRPr>
            </a:lvl1pPr>
          </a:lstStyle>
          <a:p>
            <a:pPr>
              <a:defRPr/>
            </a:pPr>
            <a:r>
              <a:rPr lang="en-US"/>
              <a:t>1-</a:t>
            </a:r>
            <a:fld id="{90432097-F60C-4811-A779-72EA986938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5" r:id="rId4"/>
    <p:sldLayoutId id="2147483694" r:id="rId5"/>
    <p:sldLayoutId id="2147483693" r:id="rId6"/>
    <p:sldLayoutId id="2147483692" r:id="rId7"/>
    <p:sldLayoutId id="2147483691" r:id="rId8"/>
    <p:sldLayoutId id="2147483690" r:id="rId9"/>
    <p:sldLayoutId id="2147483699" r:id="rId10"/>
    <p:sldLayoutId id="2147483689" r:id="rId11"/>
  </p:sldLayoutIdLst>
  <p:hf hdr="0" dt="0"/>
  <p:txStyles>
    <p:titleStyle>
      <a:lvl1pPr algn="ctr" rtl="0" fontAlgn="base">
        <a:lnSpc>
          <a:spcPts val="5800"/>
        </a:lnSpc>
        <a:spcBef>
          <a:spcPct val="0"/>
        </a:spcBef>
        <a:spcAft>
          <a:spcPct val="0"/>
        </a:spcAft>
        <a:defRPr sz="4800" b="1" kern="1200">
          <a:solidFill>
            <a:schemeClr val="tx2"/>
          </a:solidFill>
          <a:effectLst>
            <a:outerShdw blurRad="63500" dist="38100" dir="5400000" algn="t" rotWithShape="0">
              <a:prstClr val="black">
                <a:alpha val="25000"/>
              </a:prstClr>
            </a:outerShdw>
          </a:effectLst>
          <a:latin typeface="Arial" pitchFamily="34" charset="0"/>
          <a:ea typeface="+mj-ea"/>
          <a:cs typeface="+mj-cs"/>
        </a:defRPr>
      </a:lvl1pPr>
      <a:lvl2pPr algn="ctr" rtl="0" fontAlgn="base">
        <a:lnSpc>
          <a:spcPts val="5800"/>
        </a:lnSpc>
        <a:spcBef>
          <a:spcPct val="0"/>
        </a:spcBef>
        <a:spcAft>
          <a:spcPct val="0"/>
        </a:spcAft>
        <a:defRPr sz="4800" b="1">
          <a:solidFill>
            <a:schemeClr val="tx2"/>
          </a:solidFill>
          <a:latin typeface="Arial" charset="0"/>
        </a:defRPr>
      </a:lvl2pPr>
      <a:lvl3pPr algn="ctr" rtl="0" fontAlgn="base">
        <a:lnSpc>
          <a:spcPts val="5800"/>
        </a:lnSpc>
        <a:spcBef>
          <a:spcPct val="0"/>
        </a:spcBef>
        <a:spcAft>
          <a:spcPct val="0"/>
        </a:spcAft>
        <a:defRPr sz="4800" b="1">
          <a:solidFill>
            <a:schemeClr val="tx2"/>
          </a:solidFill>
          <a:latin typeface="Arial" charset="0"/>
        </a:defRPr>
      </a:lvl3pPr>
      <a:lvl4pPr algn="ctr" rtl="0" fontAlgn="base">
        <a:lnSpc>
          <a:spcPts val="5800"/>
        </a:lnSpc>
        <a:spcBef>
          <a:spcPct val="0"/>
        </a:spcBef>
        <a:spcAft>
          <a:spcPct val="0"/>
        </a:spcAft>
        <a:defRPr sz="4800" b="1">
          <a:solidFill>
            <a:schemeClr val="tx2"/>
          </a:solidFill>
          <a:latin typeface="Arial" charset="0"/>
        </a:defRPr>
      </a:lvl4pPr>
      <a:lvl5pPr algn="ctr" rtl="0" fontAlgn="base">
        <a:lnSpc>
          <a:spcPts val="5800"/>
        </a:lnSpc>
        <a:spcBef>
          <a:spcPct val="0"/>
        </a:spcBef>
        <a:spcAft>
          <a:spcPct val="0"/>
        </a:spcAft>
        <a:defRPr sz="4800" b="1">
          <a:solidFill>
            <a:schemeClr val="tx2"/>
          </a:solidFill>
          <a:latin typeface="Arial" charset="0"/>
        </a:defRPr>
      </a:lvl5pPr>
      <a:lvl6pPr marL="457200" algn="ctr" rtl="0" fontAlgn="base">
        <a:lnSpc>
          <a:spcPts val="5800"/>
        </a:lnSpc>
        <a:spcBef>
          <a:spcPct val="0"/>
        </a:spcBef>
        <a:spcAft>
          <a:spcPct val="0"/>
        </a:spcAft>
        <a:defRPr sz="4800" b="1">
          <a:solidFill>
            <a:schemeClr val="tx2"/>
          </a:solidFill>
          <a:latin typeface="Arial" charset="0"/>
        </a:defRPr>
      </a:lvl6pPr>
      <a:lvl7pPr marL="914400" algn="ctr" rtl="0" fontAlgn="base">
        <a:lnSpc>
          <a:spcPts val="5800"/>
        </a:lnSpc>
        <a:spcBef>
          <a:spcPct val="0"/>
        </a:spcBef>
        <a:spcAft>
          <a:spcPct val="0"/>
        </a:spcAft>
        <a:defRPr sz="4800" b="1">
          <a:solidFill>
            <a:schemeClr val="tx2"/>
          </a:solidFill>
          <a:latin typeface="Arial" charset="0"/>
        </a:defRPr>
      </a:lvl7pPr>
      <a:lvl8pPr marL="1371600" algn="ctr" rtl="0" fontAlgn="base">
        <a:lnSpc>
          <a:spcPts val="5800"/>
        </a:lnSpc>
        <a:spcBef>
          <a:spcPct val="0"/>
        </a:spcBef>
        <a:spcAft>
          <a:spcPct val="0"/>
        </a:spcAft>
        <a:defRPr sz="4800" b="1">
          <a:solidFill>
            <a:schemeClr val="tx2"/>
          </a:solidFill>
          <a:latin typeface="Arial" charset="0"/>
        </a:defRPr>
      </a:lvl8pPr>
      <a:lvl9pPr marL="1828800" algn="ctr" rtl="0" fontAlgn="base">
        <a:lnSpc>
          <a:spcPts val="5800"/>
        </a:lnSpc>
        <a:spcBef>
          <a:spcPct val="0"/>
        </a:spcBef>
        <a:spcAft>
          <a:spcPct val="0"/>
        </a:spcAft>
        <a:defRPr sz="4800" b="1">
          <a:solidFill>
            <a:schemeClr val="tx2"/>
          </a:solidFill>
          <a:latin typeface="Arial" charset="0"/>
        </a:defRPr>
      </a:lvl9pPr>
    </p:titleStyle>
    <p:bodyStyle>
      <a:lvl1pPr marL="342900" indent="-342900" algn="l" rtl="0" fontAlgn="base">
        <a:spcBef>
          <a:spcPct val="20000"/>
        </a:spcBef>
        <a:spcAft>
          <a:spcPct val="0"/>
        </a:spcAft>
        <a:buFont typeface="Arial" charset="0"/>
        <a:buChar char="•"/>
        <a:defRPr sz="3600" kern="1200">
          <a:solidFill>
            <a:srgbClr val="7F7F7F"/>
          </a:solidFill>
          <a:latin typeface="Arial" pitchFamily="34" charset="0"/>
          <a:ea typeface="+mn-ea"/>
          <a:cs typeface="Arial" pitchFamily="34" charset="0"/>
        </a:defRPr>
      </a:lvl1pPr>
      <a:lvl2pPr marL="742950" indent="-285750" algn="l" rtl="0" fontAlgn="base">
        <a:spcBef>
          <a:spcPct val="20000"/>
        </a:spcBef>
        <a:spcAft>
          <a:spcPct val="0"/>
        </a:spcAft>
        <a:buFont typeface="Courier New" pitchFamily="49" charset="0"/>
        <a:buChar char="o"/>
        <a:defRPr sz="3200" kern="1200">
          <a:solidFill>
            <a:srgbClr val="7F7F7F"/>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800" kern="1200">
          <a:solidFill>
            <a:srgbClr val="7F7F7F"/>
          </a:solidFill>
          <a:latin typeface="Arial" pitchFamily="34" charset="0"/>
          <a:ea typeface="+mn-ea"/>
          <a:cs typeface="Arial" pitchFamily="34" charset="0"/>
        </a:defRPr>
      </a:lvl3pPr>
      <a:lvl4pPr marL="1600200" indent="-228600" algn="l" rtl="0" fontAlgn="base">
        <a:spcBef>
          <a:spcPct val="20000"/>
        </a:spcBef>
        <a:spcAft>
          <a:spcPct val="0"/>
        </a:spcAft>
        <a:buFont typeface="Courier New" pitchFamily="49" charset="0"/>
        <a:buChar char="o"/>
        <a:defRPr sz="2400" kern="1200">
          <a:solidFill>
            <a:srgbClr val="7F7F7F"/>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5A4C-C65A-9E77-6249-C90FAA49C2DA}"/>
              </a:ext>
            </a:extLst>
          </p:cNvPr>
          <p:cNvSpPr>
            <a:spLocks noGrp="1"/>
          </p:cNvSpPr>
          <p:nvPr>
            <p:ph type="title"/>
          </p:nvPr>
        </p:nvSpPr>
        <p:spPr>
          <a:xfrm>
            <a:off x="457200" y="0"/>
            <a:ext cx="8229600" cy="2971800"/>
          </a:xfrm>
        </p:spPr>
        <p:txBody>
          <a:bodyPr/>
          <a:lstStyle/>
          <a:p>
            <a:r>
              <a:rPr lang="en-US" dirty="0"/>
              <a:t>Human     Resource Management</a:t>
            </a:r>
          </a:p>
        </p:txBody>
      </p:sp>
      <p:sp>
        <p:nvSpPr>
          <p:cNvPr id="4" name="Footer Placeholder 3">
            <a:extLst>
              <a:ext uri="{FF2B5EF4-FFF2-40B4-BE49-F238E27FC236}">
                <a16:creationId xmlns:a16="http://schemas.microsoft.com/office/drawing/2014/main" id="{7886C342-47F7-77DA-1296-17AEB27ACFD2}"/>
              </a:ext>
            </a:extLst>
          </p:cNvPr>
          <p:cNvSpPr>
            <a:spLocks noGrp="1"/>
          </p:cNvSpPr>
          <p:nvPr>
            <p:ph type="ftr" sz="quarter" idx="10"/>
          </p:nvPr>
        </p:nvSpPr>
        <p:spPr/>
        <p:txBody>
          <a:bodyPr/>
          <a:lstStyle/>
          <a:p>
            <a:r>
              <a:rPr lang="en-US"/>
              <a:t>Copyright © 2013 Pearson Education</a:t>
            </a:r>
          </a:p>
        </p:txBody>
      </p:sp>
      <p:sp>
        <p:nvSpPr>
          <p:cNvPr id="5" name="Slide Number Placeholder 4">
            <a:extLst>
              <a:ext uri="{FF2B5EF4-FFF2-40B4-BE49-F238E27FC236}">
                <a16:creationId xmlns:a16="http://schemas.microsoft.com/office/drawing/2014/main" id="{3B815002-C194-F73E-3D42-0962D4F4716B}"/>
              </a:ext>
            </a:extLst>
          </p:cNvPr>
          <p:cNvSpPr>
            <a:spLocks noGrp="1"/>
          </p:cNvSpPr>
          <p:nvPr>
            <p:ph type="sldNum" sz="quarter" idx="11"/>
          </p:nvPr>
        </p:nvSpPr>
        <p:spPr/>
        <p:txBody>
          <a:bodyPr/>
          <a:lstStyle/>
          <a:p>
            <a:pPr>
              <a:defRPr/>
            </a:pPr>
            <a:r>
              <a:rPr lang="en-US"/>
              <a:t>1-</a:t>
            </a:r>
            <a:fld id="{BA06332A-6237-4F5C-ADDA-03AE5C4DD19A}" type="slidenum">
              <a:rPr lang="en-US" smtClean="0"/>
              <a:pPr>
                <a:defRPr/>
              </a:pPr>
              <a:t>1</a:t>
            </a:fld>
            <a:endParaRPr lang="en-US"/>
          </a:p>
        </p:txBody>
      </p:sp>
    </p:spTree>
    <p:extLst>
      <p:ext uri="{BB962C8B-B14F-4D97-AF65-F5344CB8AC3E}">
        <p14:creationId xmlns:p14="http://schemas.microsoft.com/office/powerpoint/2010/main" val="161066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fontAlgn="auto">
              <a:spcAft>
                <a:spcPts val="0"/>
              </a:spcAft>
              <a:defRPr/>
            </a:pPr>
            <a:r>
              <a:rPr lang="en-US" dirty="0"/>
              <a:t>Review</a:t>
            </a:r>
          </a:p>
        </p:txBody>
      </p:sp>
      <p:sp>
        <p:nvSpPr>
          <p:cNvPr id="37890" name="Content Placeholder 9"/>
          <p:cNvSpPr>
            <a:spLocks noGrp="1"/>
          </p:cNvSpPr>
          <p:nvPr>
            <p:ph idx="1"/>
          </p:nvPr>
        </p:nvSpPr>
        <p:spPr/>
        <p:txBody>
          <a:bodyPr/>
          <a:lstStyle/>
          <a:p>
            <a:r>
              <a:rPr lang="en-US">
                <a:latin typeface="Arial" charset="0"/>
                <a:cs typeface="Arial" charset="0"/>
              </a:rPr>
              <a:t>Profits and performance</a:t>
            </a:r>
          </a:p>
          <a:p>
            <a:r>
              <a:rPr lang="en-US">
                <a:latin typeface="Arial" charset="0"/>
                <a:cs typeface="Arial" charset="0"/>
              </a:rPr>
              <a:t>HR is a line function within HR department</a:t>
            </a:r>
          </a:p>
          <a:p>
            <a:r>
              <a:rPr lang="en-US">
                <a:latin typeface="Arial" charset="0"/>
                <a:cs typeface="Arial" charset="0"/>
              </a:rPr>
              <a:t>HR is a staff function to support line management</a:t>
            </a:r>
          </a:p>
          <a:p>
            <a:r>
              <a:rPr lang="en-US">
                <a:latin typeface="Arial" charset="0"/>
                <a:cs typeface="Arial" charset="0"/>
              </a:rPr>
              <a:t>Right person, right job</a:t>
            </a:r>
          </a:p>
          <a:p>
            <a:endParaRPr lang="en-US">
              <a:latin typeface="Arial" charset="0"/>
              <a:cs typeface="Arial" charset="0"/>
            </a:endParaRPr>
          </a:p>
        </p:txBody>
      </p:sp>
      <p:sp>
        <p:nvSpPr>
          <p:cNvPr id="5" name="Footer Placeholder 4"/>
          <p:cNvSpPr>
            <a:spLocks noGrp="1"/>
          </p:cNvSpPr>
          <p:nvPr>
            <p:ph type="ftr" sz="quarter" idx="10"/>
          </p:nvPr>
        </p:nvSpPr>
        <p:spPr/>
        <p:txBody>
          <a:bodyPr/>
          <a:lstStyle/>
          <a:p>
            <a:r>
              <a:rPr lang="en-US"/>
              <a:t>Copyright © 2013 Pearson Education</a:t>
            </a:r>
          </a:p>
        </p:txBody>
      </p:sp>
      <p:sp>
        <p:nvSpPr>
          <p:cNvPr id="6" name="Slide Number Placeholder 5"/>
          <p:cNvSpPr>
            <a:spLocks noGrp="1"/>
          </p:cNvSpPr>
          <p:nvPr>
            <p:ph type="sldNum" sz="quarter" idx="11"/>
          </p:nvPr>
        </p:nvSpPr>
        <p:spPr/>
        <p:txBody>
          <a:bodyPr/>
          <a:lstStyle/>
          <a:p>
            <a:pPr>
              <a:defRPr/>
            </a:pPr>
            <a:r>
              <a:rPr lang="en-US"/>
              <a:t>1-</a:t>
            </a:r>
            <a:fld id="{DB894773-E47D-43B6-B486-DE63DC3D0343}"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0"/>
            <a:ext cx="8229600" cy="1600200"/>
          </a:xfrm>
        </p:spPr>
        <p:txBody>
          <a:bodyPr/>
          <a:lstStyle/>
          <a:p>
            <a:pPr fontAlgn="auto">
              <a:spcAft>
                <a:spcPts val="0"/>
              </a:spcAft>
              <a:defRPr/>
            </a:pPr>
            <a:r>
              <a:rPr lang="en-US" dirty="0">
                <a:solidFill>
                  <a:schemeClr val="tx1"/>
                </a:solidFill>
              </a:rPr>
              <a:t>Important Trends in Human Resource Management</a:t>
            </a: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84EE7544-57C2-4FE2-8B21-AE6D3166F929}"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000" kern="0" dirty="0">
                <a:effectLst>
                  <a:outerShdw blurRad="38100" dist="38100" dir="2700000" algn="tl">
                    <a:srgbClr val="C0C0C0"/>
                  </a:outerShdw>
                </a:effectLst>
                <a:latin typeface="Tahoma"/>
              </a:rPr>
              <a:t>Trends in Human Resource Management</a:t>
            </a:r>
            <a:endParaRPr lang="en-US" sz="4000" dirty="0"/>
          </a:p>
        </p:txBody>
      </p:sp>
      <p:sp>
        <p:nvSpPr>
          <p:cNvPr id="41986" name="Content Placeholder 1"/>
          <p:cNvSpPr>
            <a:spLocks noGrp="1"/>
          </p:cNvSpPr>
          <p:nvPr>
            <p:ph idx="1"/>
          </p:nvPr>
        </p:nvSpPr>
        <p:spPr/>
        <p:txBody>
          <a:bodyPr/>
          <a:lstStyle/>
          <a:p>
            <a:r>
              <a:rPr lang="en-US">
                <a:latin typeface="Arial" charset="0"/>
                <a:cs typeface="Arial" charset="0"/>
              </a:rPr>
              <a:t>Globalization</a:t>
            </a:r>
          </a:p>
          <a:p>
            <a:r>
              <a:rPr lang="en-US">
                <a:latin typeface="Arial" charset="0"/>
                <a:cs typeface="Arial" charset="0"/>
              </a:rPr>
              <a:t>Competition</a:t>
            </a:r>
          </a:p>
          <a:p>
            <a:r>
              <a:rPr lang="en-US">
                <a:latin typeface="Arial" charset="0"/>
                <a:cs typeface="Arial" charset="0"/>
              </a:rPr>
              <a:t>Deregulation</a:t>
            </a:r>
          </a:p>
          <a:p>
            <a:r>
              <a:rPr lang="en-US">
                <a:latin typeface="Arial" charset="0"/>
                <a:cs typeface="Arial" charset="0"/>
              </a:rPr>
              <a:t>Increased indebtedness</a:t>
            </a:r>
          </a:p>
          <a:p>
            <a:r>
              <a:rPr lang="en-US">
                <a:latin typeface="Arial" charset="0"/>
                <a:cs typeface="Arial" charset="0"/>
              </a:rPr>
              <a:t>Technological innovation</a:t>
            </a:r>
          </a:p>
          <a:p>
            <a:r>
              <a:rPr lang="en-US">
                <a:latin typeface="Arial" charset="0"/>
                <a:cs typeface="Arial" charset="0"/>
              </a:rPr>
              <a:t>More high-tech &amp; service jobs</a:t>
            </a: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EEBCF82E-96F5-4890-80BC-BD081DBBC81F}" type="slidenum">
              <a:rPr lang="en-US"/>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sz="4000" kern="0" dirty="0">
                <a:effectLst>
                  <a:outerShdw blurRad="38100" dist="38100" dir="2700000" algn="tl">
                    <a:srgbClr val="C0C0C0"/>
                  </a:outerShdw>
                </a:effectLst>
                <a:latin typeface="Tahoma"/>
              </a:rPr>
              <a:t>Trends in Human Resource Management</a:t>
            </a:r>
            <a:endParaRPr lang="en-US" sz="4000" dirty="0"/>
          </a:p>
        </p:txBody>
      </p:sp>
      <p:sp>
        <p:nvSpPr>
          <p:cNvPr id="44034" name="Content Placeholder 1"/>
          <p:cNvSpPr>
            <a:spLocks noGrp="1"/>
          </p:cNvSpPr>
          <p:nvPr>
            <p:ph idx="1"/>
          </p:nvPr>
        </p:nvSpPr>
        <p:spPr/>
        <p:txBody>
          <a:bodyPr/>
          <a:lstStyle/>
          <a:p>
            <a:r>
              <a:rPr lang="en-US">
                <a:latin typeface="Arial" charset="0"/>
                <a:cs typeface="Arial" charset="0"/>
              </a:rPr>
              <a:t>More knowledge work</a:t>
            </a:r>
          </a:p>
          <a:p>
            <a:r>
              <a:rPr lang="en-US">
                <a:latin typeface="Arial" charset="0"/>
                <a:cs typeface="Arial" charset="0"/>
              </a:rPr>
              <a:t>Aging workforce</a:t>
            </a:r>
          </a:p>
          <a:p>
            <a:r>
              <a:rPr lang="en-US">
                <a:latin typeface="Arial" charset="0"/>
                <a:cs typeface="Arial" charset="0"/>
              </a:rPr>
              <a:t>Economic downturn</a:t>
            </a:r>
          </a:p>
          <a:p>
            <a:r>
              <a:rPr lang="en-US">
                <a:latin typeface="Arial" charset="0"/>
                <a:cs typeface="Arial" charset="0"/>
              </a:rPr>
              <a:t>De-leveraging</a:t>
            </a:r>
          </a:p>
          <a:p>
            <a:r>
              <a:rPr lang="en-US">
                <a:latin typeface="Arial" charset="0"/>
                <a:cs typeface="Arial" charset="0"/>
              </a:rPr>
              <a:t>Deregulation slowdown</a:t>
            </a:r>
          </a:p>
          <a:p>
            <a:r>
              <a:rPr lang="en-US">
                <a:latin typeface="Arial" charset="0"/>
                <a:cs typeface="Arial" charset="0"/>
              </a:rPr>
              <a:t>Slower economic growth</a:t>
            </a: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E89592F1-12DD-4D75-B409-E0BFC3675ADE}" type="slidenum">
              <a:rPr lang="en-US"/>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fontAlgn="auto">
              <a:spcAft>
                <a:spcPts val="0"/>
              </a:spcAft>
              <a:defRPr/>
            </a:pPr>
            <a:r>
              <a:rPr lang="en-US" dirty="0"/>
              <a:t>Globalization</a:t>
            </a:r>
          </a:p>
        </p:txBody>
      </p:sp>
      <p:sp>
        <p:nvSpPr>
          <p:cNvPr id="46082" name="Content Placeholder 9"/>
          <p:cNvSpPr>
            <a:spLocks noGrp="1"/>
          </p:cNvSpPr>
          <p:nvPr>
            <p:ph idx="1"/>
          </p:nvPr>
        </p:nvSpPr>
        <p:spPr/>
        <p:txBody>
          <a:bodyPr/>
          <a:lstStyle/>
          <a:p>
            <a:r>
              <a:rPr lang="en-US">
                <a:latin typeface="Arial" charset="0"/>
                <a:cs typeface="Arial" charset="0"/>
              </a:rPr>
              <a:t>Firms extend sales, ownership and manufacturing to other countries</a:t>
            </a:r>
          </a:p>
          <a:p>
            <a:r>
              <a:rPr lang="en-US">
                <a:latin typeface="Arial" charset="0"/>
                <a:cs typeface="Arial" charset="0"/>
              </a:rPr>
              <a:t>Sales expansion</a:t>
            </a:r>
          </a:p>
          <a:p>
            <a:r>
              <a:rPr lang="en-US">
                <a:latin typeface="Arial" charset="0"/>
                <a:cs typeface="Arial" charset="0"/>
              </a:rPr>
              <a:t>Lower labor costs</a:t>
            </a:r>
          </a:p>
          <a:p>
            <a:r>
              <a:rPr lang="en-US">
                <a:latin typeface="Arial" charset="0"/>
                <a:cs typeface="Arial" charset="0"/>
              </a:rPr>
              <a:t>Forming partnerships</a:t>
            </a:r>
          </a:p>
          <a:p>
            <a:r>
              <a:rPr lang="en-US">
                <a:latin typeface="Arial" charset="0"/>
                <a:cs typeface="Arial" charset="0"/>
              </a:rPr>
              <a:t>Offshoring</a:t>
            </a:r>
          </a:p>
        </p:txBody>
      </p:sp>
      <p:sp>
        <p:nvSpPr>
          <p:cNvPr id="7" name="Footer Placeholder 6"/>
          <p:cNvSpPr>
            <a:spLocks noGrp="1"/>
          </p:cNvSpPr>
          <p:nvPr>
            <p:ph type="ftr" sz="quarter" idx="10"/>
          </p:nvPr>
        </p:nvSpPr>
        <p:spPr/>
        <p:txBody>
          <a:bodyPr/>
          <a:lstStyle/>
          <a:p>
            <a:r>
              <a:rPr lang="en-US"/>
              <a:t>Copyright © 2013 Pearson Education</a:t>
            </a:r>
          </a:p>
        </p:txBody>
      </p:sp>
      <p:sp>
        <p:nvSpPr>
          <p:cNvPr id="8" name="Slide Number Placeholder 7"/>
          <p:cNvSpPr>
            <a:spLocks noGrp="1"/>
          </p:cNvSpPr>
          <p:nvPr>
            <p:ph type="sldNum" sz="quarter" idx="11"/>
          </p:nvPr>
        </p:nvSpPr>
        <p:spPr/>
        <p:txBody>
          <a:bodyPr/>
          <a:lstStyle/>
          <a:p>
            <a:pPr>
              <a:defRPr/>
            </a:pPr>
            <a:r>
              <a:rPr lang="en-US"/>
              <a:t>1-</a:t>
            </a:r>
            <a:fld id="{DEEEAF89-666D-420F-A3BB-EC20896035DB}" type="slidenum">
              <a:rPr lang="en-US"/>
              <a:pPr>
                <a:defRPr/>
              </a:pPr>
              <a:t>14</a:t>
            </a:fld>
            <a:endParaRPr lang="en-US"/>
          </a:p>
        </p:txBody>
      </p:sp>
      <p:pic>
        <p:nvPicPr>
          <p:cNvPr id="3074" name="Picture 2"/>
          <p:cNvPicPr>
            <a:picLocks noChangeAspect="1" noChangeArrowheads="1"/>
          </p:cNvPicPr>
          <p:nvPr/>
        </p:nvPicPr>
        <p:blipFill>
          <a:blip r:embed="rId3" cstate="screen"/>
          <a:srcRect/>
          <a:stretch>
            <a:fillRect/>
          </a:stretch>
        </p:blipFill>
        <p:spPr bwMode="auto">
          <a:xfrm>
            <a:off x="5847522" y="3389244"/>
            <a:ext cx="2478156" cy="2478156"/>
          </a:xfrm>
          <a:prstGeom prst="rect">
            <a:avLst/>
          </a:prstGeom>
          <a:noFill/>
          <a:ln>
            <a:noFill/>
          </a:ln>
          <a:effectLst>
            <a:outerShdw dist="35921" dir="2700000" algn="ctr" rotWithShape="0">
              <a:schemeClr val="bg2"/>
            </a:outerShdw>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Technological Trends</a:t>
            </a:r>
          </a:p>
        </p:txBody>
      </p:sp>
      <p:sp>
        <p:nvSpPr>
          <p:cNvPr id="50178" name="Content Placeholder 2"/>
          <p:cNvSpPr>
            <a:spLocks noGrp="1"/>
          </p:cNvSpPr>
          <p:nvPr>
            <p:ph idx="1"/>
          </p:nvPr>
        </p:nvSpPr>
        <p:spPr>
          <a:xfrm>
            <a:off x="457200" y="2133600"/>
            <a:ext cx="8229600" cy="3733800"/>
          </a:xfrm>
        </p:spPr>
        <p:txBody>
          <a:bodyPr/>
          <a:lstStyle/>
          <a:p>
            <a:r>
              <a:rPr lang="en-US">
                <a:latin typeface="Arial" charset="0"/>
                <a:cs typeface="Arial" charset="0"/>
              </a:rPr>
              <a:t>Smart phones</a:t>
            </a:r>
          </a:p>
          <a:p>
            <a:r>
              <a:rPr lang="en-US">
                <a:latin typeface="Arial" charset="0"/>
                <a:cs typeface="Arial" charset="0"/>
              </a:rPr>
              <a:t>Tablet computers</a:t>
            </a:r>
          </a:p>
          <a:p>
            <a:r>
              <a:rPr lang="en-US">
                <a:latin typeface="Arial" charset="0"/>
                <a:cs typeface="Arial" charset="0"/>
              </a:rPr>
              <a:t>Facebook</a:t>
            </a:r>
          </a:p>
          <a:p>
            <a:r>
              <a:rPr lang="en-US">
                <a:latin typeface="Arial" charset="0"/>
                <a:cs typeface="Arial" charset="0"/>
              </a:rPr>
              <a:t>Job seeking</a:t>
            </a: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B1B8DF69-19CA-4B5C-B7CE-22DAC64549B3}" type="slidenum">
              <a:rPr lang="en-US"/>
              <a:pPr>
                <a:defRPr/>
              </a:pPr>
              <a:t>15</a:t>
            </a:fld>
            <a:endParaRPr lang="en-US"/>
          </a:p>
        </p:txBody>
      </p:sp>
      <p:pic>
        <p:nvPicPr>
          <p:cNvPr id="1026" name="Picture 2"/>
          <p:cNvPicPr>
            <a:picLocks noChangeAspect="1" noChangeArrowheads="1"/>
          </p:cNvPicPr>
          <p:nvPr/>
        </p:nvPicPr>
        <p:blipFill>
          <a:blip r:embed="rId3" cstate="screen"/>
          <a:srcRect/>
          <a:stretch>
            <a:fillRect/>
          </a:stretch>
        </p:blipFill>
        <p:spPr bwMode="auto">
          <a:xfrm>
            <a:off x="4556567" y="2971800"/>
            <a:ext cx="3858228" cy="3048000"/>
          </a:xfrm>
          <a:prstGeom prst="rect">
            <a:avLst/>
          </a:prstGeom>
          <a:noFill/>
          <a:ln>
            <a:noFill/>
          </a:ln>
          <a:effectLst>
            <a:outerShdw dist="35921" dir="2700000" algn="ctr" rotWithShape="0">
              <a:schemeClr val="bg2"/>
            </a:outerShdw>
            <a:softEdge rad="6350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lstStyle/>
          <a:p>
            <a:pPr fontAlgn="auto">
              <a:spcAft>
                <a:spcPts val="0"/>
              </a:spcAft>
              <a:defRPr/>
            </a:pPr>
            <a:r>
              <a:rPr lang="en-US" dirty="0"/>
              <a:t>Trends in the Nature of Work</a:t>
            </a:r>
          </a:p>
        </p:txBody>
      </p:sp>
      <p:sp>
        <p:nvSpPr>
          <p:cNvPr id="52226" name="Content Placeholder 2"/>
          <p:cNvSpPr>
            <a:spLocks noGrp="1"/>
          </p:cNvSpPr>
          <p:nvPr>
            <p:ph sz="half" idx="2"/>
          </p:nvPr>
        </p:nvSpPr>
        <p:spPr>
          <a:xfrm>
            <a:off x="457200" y="2209800"/>
            <a:ext cx="4038600" cy="3916363"/>
          </a:xfrm>
        </p:spPr>
        <p:txBody>
          <a:bodyPr/>
          <a:lstStyle/>
          <a:p>
            <a:r>
              <a:rPr lang="en-US">
                <a:latin typeface="Arial" charset="0"/>
                <a:cs typeface="Arial" charset="0"/>
              </a:rPr>
              <a:t>High-tech jobs</a:t>
            </a:r>
          </a:p>
          <a:p>
            <a:r>
              <a:rPr lang="en-US">
                <a:latin typeface="Arial" charset="0"/>
                <a:cs typeface="Arial" charset="0"/>
              </a:rPr>
              <a:t>Service jobs</a:t>
            </a:r>
          </a:p>
          <a:p>
            <a:r>
              <a:rPr lang="en-US">
                <a:latin typeface="Arial" charset="0"/>
                <a:cs typeface="Arial" charset="0"/>
              </a:rPr>
              <a:t>Knowledge work and human capital</a:t>
            </a:r>
          </a:p>
        </p:txBody>
      </p:sp>
      <p:sp>
        <p:nvSpPr>
          <p:cNvPr id="4" name="Footer Placeholder 3"/>
          <p:cNvSpPr>
            <a:spLocks noGrp="1"/>
          </p:cNvSpPr>
          <p:nvPr>
            <p:ph type="ftr" sz="quarter" idx="14"/>
          </p:nvPr>
        </p:nvSpPr>
        <p:spPr/>
        <p:txBody>
          <a:bodyPr/>
          <a:lstStyle/>
          <a:p>
            <a:r>
              <a:rPr lang="en-US"/>
              <a:t>Copyright © 2013 Pearson Education</a:t>
            </a:r>
          </a:p>
        </p:txBody>
      </p:sp>
      <p:sp>
        <p:nvSpPr>
          <p:cNvPr id="5" name="Slide Number Placeholder 4"/>
          <p:cNvSpPr>
            <a:spLocks noGrp="1"/>
          </p:cNvSpPr>
          <p:nvPr>
            <p:ph type="sldNum" sz="quarter" idx="15"/>
          </p:nvPr>
        </p:nvSpPr>
        <p:spPr/>
        <p:txBody>
          <a:bodyPr/>
          <a:lstStyle/>
          <a:p>
            <a:pPr>
              <a:defRPr/>
            </a:pPr>
            <a:r>
              <a:rPr lang="en-US"/>
              <a:t>1-</a:t>
            </a:r>
            <a:fld id="{BA7FA23E-622E-45DC-B4AA-F11F2BEC743F}" type="slidenum">
              <a:rPr lang="en-US"/>
              <a:pPr>
                <a:defRPr/>
              </a:pPr>
              <a:t>16</a:t>
            </a:fld>
            <a:endParaRPr lang="en-US"/>
          </a:p>
        </p:txBody>
      </p:sp>
      <p:pic>
        <p:nvPicPr>
          <p:cNvPr id="4098" name="Picture 2"/>
          <p:cNvPicPr>
            <a:picLocks noChangeAspect="1" noChangeArrowheads="1"/>
          </p:cNvPicPr>
          <p:nvPr/>
        </p:nvPicPr>
        <p:blipFill>
          <a:blip r:embed="rId3" cstate="screen"/>
          <a:srcRect/>
          <a:stretch>
            <a:fillRect/>
          </a:stretch>
        </p:blipFill>
        <p:spPr bwMode="auto">
          <a:xfrm>
            <a:off x="4752976" y="1742500"/>
            <a:ext cx="3171824" cy="4162520"/>
          </a:xfrm>
          <a:prstGeom prst="rect">
            <a:avLst/>
          </a:prstGeom>
          <a:noFill/>
          <a:ln>
            <a:noFill/>
          </a:ln>
          <a:effectLst>
            <a:outerShdw dist="35921" dir="2700000" algn="ctr" rotWithShape="0">
              <a:schemeClr val="bg2"/>
            </a:outerShdw>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6400"/>
            <a:ext cx="8229600" cy="2362200"/>
          </a:xfrm>
        </p:spPr>
        <p:txBody>
          <a:bodyPr>
            <a:normAutofit/>
          </a:bodyPr>
          <a:lstStyle/>
          <a:p>
            <a:pPr fontAlgn="auto">
              <a:spcAft>
                <a:spcPts val="0"/>
              </a:spcAft>
              <a:defRPr/>
            </a:pPr>
            <a:r>
              <a:rPr lang="en-US" dirty="0">
                <a:solidFill>
                  <a:schemeClr val="tx1"/>
                </a:solidFill>
              </a:rPr>
              <a:t>Evidence-basedHuman Resource Management</a:t>
            </a: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481AA1DF-93A3-4213-820B-2C92C292FC7C}"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a:t>Review</a:t>
            </a:r>
          </a:p>
        </p:txBody>
      </p:sp>
      <p:sp>
        <p:nvSpPr>
          <p:cNvPr id="66562" name="Content Placeholder 5"/>
          <p:cNvSpPr>
            <a:spLocks noGrp="1"/>
          </p:cNvSpPr>
          <p:nvPr>
            <p:ph idx="1"/>
          </p:nvPr>
        </p:nvSpPr>
        <p:spPr>
          <a:xfrm>
            <a:off x="457200" y="2057400"/>
            <a:ext cx="8229600" cy="4068763"/>
          </a:xfrm>
        </p:spPr>
        <p:txBody>
          <a:bodyPr/>
          <a:lstStyle/>
          <a:p>
            <a:r>
              <a:rPr lang="en-US">
                <a:latin typeface="Arial" charset="0"/>
                <a:cs typeface="Arial" charset="0"/>
              </a:rPr>
              <a:t>Globalization</a:t>
            </a:r>
          </a:p>
          <a:p>
            <a:r>
              <a:rPr lang="en-US">
                <a:latin typeface="Arial" charset="0"/>
                <a:cs typeface="Arial" charset="0"/>
              </a:rPr>
              <a:t>Indebtedness and deregulation</a:t>
            </a:r>
          </a:p>
          <a:p>
            <a:r>
              <a:rPr lang="en-US">
                <a:latin typeface="Arial" charset="0"/>
                <a:cs typeface="Arial" charset="0"/>
              </a:rPr>
              <a:t>Technology</a:t>
            </a:r>
          </a:p>
          <a:p>
            <a:r>
              <a:rPr lang="en-US">
                <a:latin typeface="Arial" charset="0"/>
                <a:cs typeface="Arial" charset="0"/>
              </a:rPr>
              <a:t>Trends in the nature of work</a:t>
            </a:r>
          </a:p>
          <a:p>
            <a:r>
              <a:rPr lang="en-US">
                <a:latin typeface="Arial" charset="0"/>
                <a:cs typeface="Arial" charset="0"/>
              </a:rPr>
              <a:t>Economic challenges and trends</a:t>
            </a:r>
          </a:p>
        </p:txBody>
      </p:sp>
      <p:sp>
        <p:nvSpPr>
          <p:cNvPr id="3" name="Footer Placeholder 2"/>
          <p:cNvSpPr>
            <a:spLocks noGrp="1"/>
          </p:cNvSpPr>
          <p:nvPr>
            <p:ph type="ftr" sz="quarter" idx="10"/>
          </p:nvPr>
        </p:nvSpPr>
        <p:spPr/>
        <p:txBody>
          <a:bodyPr/>
          <a:lstStyle/>
          <a:p>
            <a:r>
              <a:rPr lang="en-US"/>
              <a:t>Copyright © 2013 Pearson Education</a:t>
            </a:r>
          </a:p>
        </p:txBody>
      </p:sp>
      <p:sp>
        <p:nvSpPr>
          <p:cNvPr id="4" name="Slide Number Placeholder 3"/>
          <p:cNvSpPr>
            <a:spLocks noGrp="1"/>
          </p:cNvSpPr>
          <p:nvPr>
            <p:ph type="sldNum" sz="quarter" idx="11"/>
          </p:nvPr>
        </p:nvSpPr>
        <p:spPr/>
        <p:txBody>
          <a:bodyPr/>
          <a:lstStyle/>
          <a:p>
            <a:pPr>
              <a:defRPr/>
            </a:pPr>
            <a:r>
              <a:rPr lang="en-US"/>
              <a:t>1-</a:t>
            </a:r>
            <a:fld id="{D3F4A32C-A49A-4D53-8715-145B22C4401B}" type="slidenum">
              <a:rPr lang="en-US"/>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362200"/>
            <a:ext cx="8229600" cy="1600200"/>
          </a:xfrm>
        </p:spPr>
        <p:txBody>
          <a:bodyPr/>
          <a:lstStyle/>
          <a:p>
            <a:pPr fontAlgn="auto">
              <a:spcAft>
                <a:spcPts val="0"/>
              </a:spcAft>
              <a:defRPr/>
            </a:pPr>
            <a:r>
              <a:rPr lang="en-US" dirty="0">
                <a:solidFill>
                  <a:schemeClr val="tx1"/>
                </a:solidFill>
                <a:cs typeface="Arial" pitchFamily="34" charset="0"/>
              </a:rPr>
              <a:t>TheNew Human Resource Managers</a:t>
            </a:r>
            <a:endParaRPr lang="en-US" dirty="0">
              <a:solidFill>
                <a:schemeClr val="tx1"/>
              </a:solidFill>
            </a:endParaRP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032F1B59-D795-40D2-A293-65B4784E9E40}"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882775"/>
            <a:ext cx="8077200" cy="2800350"/>
          </a:xfrm>
          <a:prstGeom prst="rect">
            <a:avLst/>
          </a:prstGeom>
        </p:spPr>
        <p:txBody>
          <a:bodyPr>
            <a:spAutoFit/>
          </a:bodyPr>
          <a:lstStyle/>
          <a:p>
            <a:pPr algn="ctr" fontAlgn="auto">
              <a:spcBef>
                <a:spcPts val="0"/>
              </a:spcBef>
              <a:spcAft>
                <a:spcPts val="0"/>
              </a:spcAft>
              <a:defRPr/>
            </a:pPr>
            <a:r>
              <a:rPr lang="en-US" sz="4400" b="1" kern="0" dirty="0">
                <a:effectLst>
                  <a:outerShdw blurRad="38100" dist="38100" dir="2700000" algn="tl">
                    <a:srgbClr val="C0C0C0"/>
                  </a:outerShdw>
                </a:effectLst>
                <a:latin typeface="Arial" pitchFamily="34" charset="0"/>
                <a:ea typeface="+mj-ea"/>
                <a:cs typeface="Arial" pitchFamily="34" charset="0"/>
              </a:rPr>
              <a:t>Explaining what human resource (HR) management is and how it relates to the management process.</a:t>
            </a:r>
            <a:endParaRPr lang="en-US" sz="4400" dirty="0">
              <a:latin typeface="Arial" pitchFamily="34" charset="0"/>
              <a:cs typeface="Arial" pitchFamily="34" charset="0"/>
            </a:endParaRPr>
          </a:p>
        </p:txBody>
      </p:sp>
      <p:sp>
        <p:nvSpPr>
          <p:cNvPr id="10" name="Footer Placeholder 9"/>
          <p:cNvSpPr>
            <a:spLocks noGrp="1"/>
          </p:cNvSpPr>
          <p:nvPr>
            <p:ph type="ftr" sz="quarter" idx="10"/>
          </p:nvPr>
        </p:nvSpPr>
        <p:spPr/>
        <p:txBody>
          <a:bodyPr/>
          <a:lstStyle/>
          <a:p>
            <a:r>
              <a:rPr lang="en-US"/>
              <a:t>Copyright © 2013 Pearson Education</a:t>
            </a:r>
          </a:p>
        </p:txBody>
      </p:sp>
      <p:sp>
        <p:nvSpPr>
          <p:cNvPr id="11" name="Slide Number Placeholder 10"/>
          <p:cNvSpPr>
            <a:spLocks noGrp="1"/>
          </p:cNvSpPr>
          <p:nvPr>
            <p:ph type="sldNum" sz="quarter" idx="11"/>
          </p:nvPr>
        </p:nvSpPr>
        <p:spPr/>
        <p:txBody>
          <a:bodyPr/>
          <a:lstStyle/>
          <a:p>
            <a:pPr>
              <a:defRPr/>
            </a:pPr>
            <a:r>
              <a:rPr lang="en-US"/>
              <a:t>1-</a:t>
            </a:r>
            <a:fld id="{0B14C4C5-D109-45BB-ACDC-7F779471B929}"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Copyright © 2013 Pearson Education</a:t>
            </a:r>
          </a:p>
        </p:txBody>
      </p:sp>
      <p:sp>
        <p:nvSpPr>
          <p:cNvPr id="4" name="Slide Number Placeholder 3"/>
          <p:cNvSpPr>
            <a:spLocks noGrp="1"/>
          </p:cNvSpPr>
          <p:nvPr>
            <p:ph type="sldNum" sz="quarter" idx="11"/>
          </p:nvPr>
        </p:nvSpPr>
        <p:spPr/>
        <p:txBody>
          <a:bodyPr/>
          <a:lstStyle/>
          <a:p>
            <a:pPr>
              <a:defRPr/>
            </a:pPr>
            <a:r>
              <a:rPr lang="en-US"/>
              <a:t>1-</a:t>
            </a:r>
            <a:fld id="{D7A4B2D7-AE29-4641-82EF-D320C13E50FF}" type="slidenum">
              <a:rPr lang="en-US"/>
              <a:pPr>
                <a:defRPr/>
              </a:pPr>
              <a:t>20</a:t>
            </a:fld>
            <a:endParaRPr lang="en-US"/>
          </a:p>
        </p:txBody>
      </p:sp>
      <p:graphicFrame>
        <p:nvGraphicFramePr>
          <p:cNvPr id="2" name="Diagram 1"/>
          <p:cNvGraphicFramePr/>
          <p:nvPr/>
        </p:nvGraphicFramePr>
        <p:xfrm>
          <a:off x="381000" y="457200"/>
          <a:ext cx="8991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raight Connector 3"/>
          <p:cNvSpPr/>
          <p:nvPr/>
        </p:nvSpPr>
        <p:spPr>
          <a:xfrm rot="19478771">
            <a:off x="3163888" y="4187825"/>
            <a:ext cx="525462" cy="46038"/>
          </a:xfrm>
          <a:custGeom>
            <a:avLst/>
            <a:gdLst/>
            <a:ahLst/>
            <a:cxnLst/>
            <a:rect l="0" t="0" r="0" b="0"/>
            <a:pathLst>
              <a:path>
                <a:moveTo>
                  <a:pt x="0" y="0"/>
                </a:moveTo>
                <a:lnTo>
                  <a:pt x="52555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70661" name="Picture 3"/>
          <p:cNvPicPr>
            <a:picLocks noChangeAspect="1" noChangeArrowheads="1"/>
          </p:cNvPicPr>
          <p:nvPr/>
        </p:nvPicPr>
        <p:blipFill>
          <a:blip r:embed="rId8"/>
          <a:srcRect/>
          <a:stretch>
            <a:fillRect/>
          </a:stretch>
        </p:blipFill>
        <p:spPr bwMode="auto">
          <a:xfrm>
            <a:off x="1066800" y="914400"/>
            <a:ext cx="1554163" cy="1554163"/>
          </a:xfrm>
          <a:prstGeom prst="rect">
            <a:avLst/>
          </a:prstGeom>
          <a:noFill/>
          <a:ln w="9525">
            <a:noFill/>
            <a:miter lim="800000"/>
            <a:headEnd/>
            <a:tailEnd/>
          </a:ln>
        </p:spPr>
      </p:pic>
      <p:cxnSp>
        <p:nvCxnSpPr>
          <p:cNvPr id="7" name="Straight Connector 6"/>
          <p:cNvCxnSpPr/>
          <p:nvPr/>
        </p:nvCxnSpPr>
        <p:spPr>
          <a:xfrm>
            <a:off x="2590800" y="2286000"/>
            <a:ext cx="990600" cy="38100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Review</a:t>
            </a:r>
          </a:p>
        </p:txBody>
      </p:sp>
      <p:sp>
        <p:nvSpPr>
          <p:cNvPr id="13" name="Content Placeholder 1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a:t>Talent management</a:t>
            </a:r>
          </a:p>
          <a:p>
            <a:pPr fontAlgn="auto">
              <a:spcAft>
                <a:spcPts val="0"/>
              </a:spcAft>
              <a:buFont typeface="Arial" pitchFamily="34" charset="0"/>
              <a:buChar char="•"/>
              <a:defRPr/>
            </a:pPr>
            <a:r>
              <a:rPr lang="en-US" dirty="0"/>
              <a:t>Ethics</a:t>
            </a:r>
          </a:p>
          <a:p>
            <a:pPr fontAlgn="auto">
              <a:spcAft>
                <a:spcPts val="0"/>
              </a:spcAft>
              <a:buFont typeface="Arial" pitchFamily="34" charset="0"/>
              <a:buChar char="•"/>
              <a:defRPr/>
            </a:pPr>
            <a:r>
              <a:rPr lang="en-US" dirty="0"/>
              <a:t>Employee engagement</a:t>
            </a:r>
          </a:p>
          <a:p>
            <a:pPr fontAlgn="auto">
              <a:spcAft>
                <a:spcPts val="0"/>
              </a:spcAft>
              <a:buFont typeface="Arial" pitchFamily="34" charset="0"/>
              <a:buChar char="•"/>
              <a:defRPr/>
            </a:pPr>
            <a:r>
              <a:rPr lang="en-US" dirty="0"/>
              <a:t>Measurement</a:t>
            </a:r>
          </a:p>
          <a:p>
            <a:pPr fontAlgn="auto">
              <a:spcAft>
                <a:spcPts val="0"/>
              </a:spcAft>
              <a:buFont typeface="Arial" pitchFamily="34" charset="0"/>
              <a:buChar char="•"/>
              <a:defRPr/>
            </a:pPr>
            <a:r>
              <a:rPr lang="en-US" dirty="0"/>
              <a:t>Evidence-based management</a:t>
            </a:r>
          </a:p>
          <a:p>
            <a:pPr fontAlgn="auto">
              <a:spcAft>
                <a:spcPts val="0"/>
              </a:spcAft>
              <a:buFont typeface="Arial" pitchFamily="34" charset="0"/>
              <a:buChar char="•"/>
              <a:defRPr/>
            </a:pPr>
            <a:r>
              <a:rPr lang="en-US" dirty="0"/>
              <a:t>Value</a:t>
            </a:r>
          </a:p>
          <a:p>
            <a:pPr fontAlgn="auto">
              <a:spcAft>
                <a:spcPts val="0"/>
              </a:spcAft>
              <a:buFont typeface="Arial" pitchFamily="34" charset="0"/>
              <a:buChar char="•"/>
              <a:defRPr/>
            </a:pPr>
            <a:r>
              <a:rPr lang="en-US" dirty="0"/>
              <a:t>New competencies</a:t>
            </a:r>
          </a:p>
        </p:txBody>
      </p:sp>
      <p:sp>
        <p:nvSpPr>
          <p:cNvPr id="3" name="Footer Placeholder 2"/>
          <p:cNvSpPr>
            <a:spLocks noGrp="1"/>
          </p:cNvSpPr>
          <p:nvPr>
            <p:ph type="ftr" sz="quarter" idx="10"/>
          </p:nvPr>
        </p:nvSpPr>
        <p:spPr/>
        <p:txBody>
          <a:bodyPr/>
          <a:lstStyle/>
          <a:p>
            <a:r>
              <a:rPr lang="en-US"/>
              <a:t>Copyright © 2013 Pearson Education</a:t>
            </a:r>
          </a:p>
        </p:txBody>
      </p:sp>
      <p:sp>
        <p:nvSpPr>
          <p:cNvPr id="4" name="Slide Number Placeholder 3"/>
          <p:cNvSpPr>
            <a:spLocks noGrp="1"/>
          </p:cNvSpPr>
          <p:nvPr>
            <p:ph type="sldNum" sz="quarter" idx="11"/>
          </p:nvPr>
        </p:nvSpPr>
        <p:spPr/>
        <p:txBody>
          <a:bodyPr/>
          <a:lstStyle/>
          <a:p>
            <a:pPr>
              <a:defRPr/>
            </a:pPr>
            <a:r>
              <a:rPr lang="en-US"/>
              <a:t>1-</a:t>
            </a:r>
            <a:fld id="{11625628-D6FE-4291-AC9F-84D6652E29D6}"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Review</a:t>
            </a:r>
          </a:p>
        </p:txBody>
      </p:sp>
      <p:sp>
        <p:nvSpPr>
          <p:cNvPr id="78850" name="Content Placeholder 2"/>
          <p:cNvSpPr>
            <a:spLocks noGrp="1"/>
          </p:cNvSpPr>
          <p:nvPr>
            <p:ph idx="1"/>
          </p:nvPr>
        </p:nvSpPr>
        <p:spPr>
          <a:xfrm>
            <a:off x="457200" y="2133600"/>
            <a:ext cx="8229600" cy="3992563"/>
          </a:xfrm>
        </p:spPr>
        <p:txBody>
          <a:bodyPr/>
          <a:lstStyle/>
          <a:p>
            <a:r>
              <a:rPr lang="en-US">
                <a:latin typeface="Arial" charset="0"/>
                <a:cs typeface="Arial" charset="0"/>
              </a:rPr>
              <a:t>The HR process</a:t>
            </a:r>
          </a:p>
          <a:p>
            <a:r>
              <a:rPr lang="en-US">
                <a:latin typeface="Arial" charset="0"/>
                <a:cs typeface="Arial" charset="0"/>
              </a:rPr>
              <a:t>Importance</a:t>
            </a:r>
          </a:p>
          <a:p>
            <a:r>
              <a:rPr lang="en-US">
                <a:latin typeface="Arial" charset="0"/>
                <a:cs typeface="Arial" charset="0"/>
              </a:rPr>
              <a:t>HR responsibilities</a:t>
            </a:r>
          </a:p>
          <a:p>
            <a:r>
              <a:rPr lang="en-US">
                <a:latin typeface="Arial" charset="0"/>
                <a:cs typeface="Arial" charset="0"/>
              </a:rPr>
              <a:t>Trends</a:t>
            </a:r>
          </a:p>
          <a:p>
            <a:endParaRPr lang="en-US">
              <a:latin typeface="Arial" charset="0"/>
              <a:cs typeface="Arial" charset="0"/>
            </a:endParaRP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598739D8-BA7B-48BC-9DFD-935C1C29CE35}" type="slidenum">
              <a:rPr lang="en-US"/>
              <a:pPr>
                <a:defRPr/>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287588"/>
            <a:ext cx="8077200" cy="2124075"/>
          </a:xfrm>
          <a:prstGeom prst="rect">
            <a:avLst/>
          </a:prstGeom>
        </p:spPr>
        <p:txBody>
          <a:bodyPr>
            <a:spAutoFit/>
          </a:bodyPr>
          <a:lstStyle/>
          <a:p>
            <a:pPr algn="ctr" fontAlgn="auto">
              <a:spcBef>
                <a:spcPts val="0"/>
              </a:spcBef>
              <a:spcAft>
                <a:spcPts val="0"/>
              </a:spcAft>
              <a:defRPr/>
            </a:pPr>
            <a:r>
              <a:rPr lang="en-US" sz="4400" b="1" kern="0" dirty="0">
                <a:effectLst>
                  <a:outerShdw blurRad="38100" dist="38100" dir="2700000" algn="tl">
                    <a:srgbClr val="C0C0C0"/>
                  </a:outerShdw>
                </a:effectLst>
                <a:latin typeface="Arial" pitchFamily="34" charset="0"/>
                <a:ea typeface="+mj-ea"/>
                <a:cs typeface="Arial" pitchFamily="34" charset="0"/>
              </a:rPr>
              <a:t>What is human resource (HR) management and why </a:t>
            </a:r>
          </a:p>
          <a:p>
            <a:pPr algn="ctr" fontAlgn="auto">
              <a:spcBef>
                <a:spcPts val="0"/>
              </a:spcBef>
              <a:spcAft>
                <a:spcPts val="0"/>
              </a:spcAft>
              <a:defRPr/>
            </a:pPr>
            <a:r>
              <a:rPr lang="en-US" sz="4400" b="1" kern="0" dirty="0">
                <a:effectLst>
                  <a:outerShdw blurRad="38100" dist="38100" dir="2700000" algn="tl">
                    <a:srgbClr val="C0C0C0"/>
                  </a:outerShdw>
                </a:effectLst>
                <a:latin typeface="Arial" pitchFamily="34" charset="0"/>
                <a:ea typeface="+mj-ea"/>
                <a:cs typeface="Arial" pitchFamily="34" charset="0"/>
              </a:rPr>
              <a:t>is it important?</a:t>
            </a:r>
            <a:endParaRPr lang="en-US" sz="3600" dirty="0">
              <a:latin typeface="Arial" pitchFamily="34" charset="0"/>
              <a:cs typeface="Arial" pitchFamily="34" charset="0"/>
            </a:endParaRPr>
          </a:p>
        </p:txBody>
      </p:sp>
      <p:sp>
        <p:nvSpPr>
          <p:cNvPr id="8" name="Footer Placeholder 7"/>
          <p:cNvSpPr>
            <a:spLocks noGrp="1"/>
          </p:cNvSpPr>
          <p:nvPr>
            <p:ph type="ftr" sz="quarter" idx="10"/>
          </p:nvPr>
        </p:nvSpPr>
        <p:spPr/>
        <p:txBody>
          <a:bodyPr/>
          <a:lstStyle/>
          <a:p>
            <a:r>
              <a:rPr lang="en-US"/>
              <a:t>Copyright © 2013 Pearson Education</a:t>
            </a:r>
          </a:p>
        </p:txBody>
      </p:sp>
      <p:sp>
        <p:nvSpPr>
          <p:cNvPr id="9" name="Slide Number Placeholder 8"/>
          <p:cNvSpPr>
            <a:spLocks noGrp="1"/>
          </p:cNvSpPr>
          <p:nvPr>
            <p:ph type="sldNum" sz="quarter" idx="11"/>
          </p:nvPr>
        </p:nvSpPr>
        <p:spPr/>
        <p:txBody>
          <a:bodyPr/>
          <a:lstStyle/>
          <a:p>
            <a:pPr>
              <a:defRPr/>
            </a:pPr>
            <a:r>
              <a:rPr lang="en-US"/>
              <a:t>1-</a:t>
            </a:r>
            <a:fld id="{9D9B0266-8B9F-48A6-A95C-567221DAD390}" type="slidenum">
              <a:rPr lang="en-US"/>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The Management Process</a:t>
            </a:r>
          </a:p>
        </p:txBody>
      </p:sp>
      <p:sp>
        <p:nvSpPr>
          <p:cNvPr id="25602" name="Content Placeholder 2"/>
          <p:cNvSpPr>
            <a:spLocks noGrp="1"/>
          </p:cNvSpPr>
          <p:nvPr>
            <p:ph idx="1"/>
          </p:nvPr>
        </p:nvSpPr>
        <p:spPr>
          <a:xfrm>
            <a:off x="457200" y="1905000"/>
            <a:ext cx="8229600" cy="4221163"/>
          </a:xfrm>
        </p:spPr>
        <p:txBody>
          <a:bodyPr/>
          <a:lstStyle/>
          <a:p>
            <a:r>
              <a:rPr lang="en-US">
                <a:latin typeface="Arial" charset="0"/>
                <a:cs typeface="Arial" charset="0"/>
              </a:rPr>
              <a:t>Planning</a:t>
            </a:r>
          </a:p>
          <a:p>
            <a:r>
              <a:rPr lang="en-US">
                <a:latin typeface="Arial" charset="0"/>
                <a:cs typeface="Arial" charset="0"/>
              </a:rPr>
              <a:t>Organizing</a:t>
            </a:r>
          </a:p>
          <a:p>
            <a:r>
              <a:rPr lang="en-US">
                <a:latin typeface="Arial" charset="0"/>
                <a:cs typeface="Arial" charset="0"/>
              </a:rPr>
              <a:t>Staffing</a:t>
            </a:r>
          </a:p>
          <a:p>
            <a:r>
              <a:rPr lang="en-US">
                <a:latin typeface="Arial" charset="0"/>
                <a:cs typeface="Arial" charset="0"/>
              </a:rPr>
              <a:t>Leading</a:t>
            </a:r>
          </a:p>
          <a:p>
            <a:r>
              <a:rPr lang="en-US">
                <a:latin typeface="Arial" charset="0"/>
                <a:cs typeface="Arial" charset="0"/>
              </a:rPr>
              <a:t>Controlling</a:t>
            </a:r>
          </a:p>
        </p:txBody>
      </p:sp>
      <p:sp>
        <p:nvSpPr>
          <p:cNvPr id="9" name="Footer Placeholder 8"/>
          <p:cNvSpPr>
            <a:spLocks noGrp="1"/>
          </p:cNvSpPr>
          <p:nvPr>
            <p:ph type="ftr" sz="quarter" idx="10"/>
          </p:nvPr>
        </p:nvSpPr>
        <p:spPr/>
        <p:txBody>
          <a:bodyPr/>
          <a:lstStyle/>
          <a:p>
            <a:r>
              <a:rPr lang="en-US"/>
              <a:t>Copyright © 2013 Pearson Education</a:t>
            </a:r>
          </a:p>
        </p:txBody>
      </p:sp>
      <p:sp>
        <p:nvSpPr>
          <p:cNvPr id="10" name="Slide Number Placeholder 9"/>
          <p:cNvSpPr>
            <a:spLocks noGrp="1"/>
          </p:cNvSpPr>
          <p:nvPr>
            <p:ph type="sldNum" sz="quarter" idx="11"/>
          </p:nvPr>
        </p:nvSpPr>
        <p:spPr/>
        <p:txBody>
          <a:bodyPr/>
          <a:lstStyle/>
          <a:p>
            <a:pPr>
              <a:defRPr/>
            </a:pPr>
            <a:r>
              <a:rPr lang="en-US"/>
              <a:t>1-</a:t>
            </a:r>
            <a:fld id="{B9692661-4D53-4C30-9A65-FD404BBA3342}" type="slidenum">
              <a:rPr lang="en-US"/>
              <a:pPr>
                <a:defRPr/>
              </a:pPr>
              <a:t>4</a:t>
            </a:fld>
            <a:endParaRPr lang="en-US"/>
          </a:p>
        </p:txBody>
      </p:sp>
      <p:pic>
        <p:nvPicPr>
          <p:cNvPr id="1026" name="Picture 2"/>
          <p:cNvPicPr>
            <a:picLocks noChangeAspect="1" noChangeArrowheads="1"/>
          </p:cNvPicPr>
          <p:nvPr/>
        </p:nvPicPr>
        <p:blipFill>
          <a:blip r:embed="rId3" cstate="screen"/>
          <a:srcRect/>
          <a:stretch>
            <a:fillRect/>
          </a:stretch>
        </p:blipFill>
        <p:spPr bwMode="auto">
          <a:xfrm>
            <a:off x="4038600" y="2133600"/>
            <a:ext cx="3962400" cy="2563672"/>
          </a:xfrm>
          <a:prstGeom prst="rect">
            <a:avLst/>
          </a:prstGeom>
          <a:noFill/>
          <a:ln>
            <a:noFill/>
          </a:ln>
          <a:effectLst>
            <a:outerShdw dist="35921" dir="2700000" algn="ctr" rotWithShape="0">
              <a:schemeClr val="bg2"/>
            </a:out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Review</a:t>
            </a:r>
          </a:p>
        </p:txBody>
      </p:sp>
      <p:sp>
        <p:nvSpPr>
          <p:cNvPr id="27650" name="Content Placeholder 2"/>
          <p:cNvSpPr>
            <a:spLocks noGrp="1"/>
          </p:cNvSpPr>
          <p:nvPr>
            <p:ph idx="1"/>
          </p:nvPr>
        </p:nvSpPr>
        <p:spPr/>
        <p:txBody>
          <a:bodyPr/>
          <a:lstStyle/>
          <a:p>
            <a:r>
              <a:rPr lang="en-US">
                <a:latin typeface="Arial" charset="0"/>
                <a:cs typeface="Arial" charset="0"/>
              </a:rPr>
              <a:t>Part of total management process</a:t>
            </a:r>
          </a:p>
          <a:p>
            <a:r>
              <a:rPr lang="en-US">
                <a:latin typeface="Arial" charset="0"/>
                <a:cs typeface="Arial" charset="0"/>
              </a:rPr>
              <a:t>Focus on staffing processes</a:t>
            </a:r>
          </a:p>
          <a:p>
            <a:pPr lvl="1"/>
            <a:r>
              <a:rPr lang="en-US">
                <a:latin typeface="Arial" charset="0"/>
                <a:cs typeface="Arial" charset="0"/>
              </a:rPr>
              <a:t>Job analyses</a:t>
            </a:r>
          </a:p>
          <a:p>
            <a:pPr lvl="1"/>
            <a:r>
              <a:rPr lang="en-US">
                <a:latin typeface="Arial" charset="0"/>
                <a:cs typeface="Arial" charset="0"/>
              </a:rPr>
              <a:t>Recruiting</a:t>
            </a:r>
          </a:p>
          <a:p>
            <a:pPr lvl="1"/>
            <a:r>
              <a:rPr lang="en-US">
                <a:latin typeface="Arial" charset="0"/>
                <a:cs typeface="Arial" charset="0"/>
              </a:rPr>
              <a:t>Compensation</a:t>
            </a:r>
          </a:p>
          <a:p>
            <a:pPr lvl="1"/>
            <a:r>
              <a:rPr lang="en-US">
                <a:latin typeface="Arial" charset="0"/>
                <a:cs typeface="Arial" charset="0"/>
              </a:rPr>
              <a:t>Performance</a:t>
            </a:r>
          </a:p>
          <a:p>
            <a:pPr lvl="1"/>
            <a:r>
              <a:rPr lang="en-US">
                <a:latin typeface="Arial" charset="0"/>
                <a:cs typeface="Arial" charset="0"/>
              </a:rPr>
              <a:t>Compliance issues, etc.</a:t>
            </a:r>
          </a:p>
        </p:txBody>
      </p:sp>
      <p:sp>
        <p:nvSpPr>
          <p:cNvPr id="4" name="Footer Placeholder 3"/>
          <p:cNvSpPr>
            <a:spLocks noGrp="1"/>
          </p:cNvSpPr>
          <p:nvPr>
            <p:ph type="ftr" sz="quarter" idx="10"/>
          </p:nvPr>
        </p:nvSpPr>
        <p:spPr/>
        <p:txBody>
          <a:bodyPr/>
          <a:lstStyle/>
          <a:p>
            <a:r>
              <a:rPr lang="en-US"/>
              <a:t>Copyright © 2013 Pearson Education</a:t>
            </a:r>
          </a:p>
        </p:txBody>
      </p:sp>
      <p:sp>
        <p:nvSpPr>
          <p:cNvPr id="5" name="Slide Number Placeholder 4"/>
          <p:cNvSpPr>
            <a:spLocks noGrp="1"/>
          </p:cNvSpPr>
          <p:nvPr>
            <p:ph type="sldNum" sz="quarter" idx="11"/>
          </p:nvPr>
        </p:nvSpPr>
        <p:spPr/>
        <p:txBody>
          <a:bodyPr/>
          <a:lstStyle/>
          <a:p>
            <a:pPr>
              <a:defRPr/>
            </a:pPr>
            <a:r>
              <a:rPr lang="en-US"/>
              <a:t>1-</a:t>
            </a:r>
            <a:fld id="{D35FBA17-063E-439B-AF09-F81C003074FB}"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287588"/>
            <a:ext cx="8077200" cy="2308225"/>
          </a:xfrm>
          <a:prstGeom prst="rect">
            <a:avLst/>
          </a:prstGeom>
        </p:spPr>
        <p:txBody>
          <a:bodyPr>
            <a:spAutoFit/>
          </a:bodyPr>
          <a:lstStyle/>
          <a:p>
            <a:pPr algn="ctr" fontAlgn="auto">
              <a:spcBef>
                <a:spcPts val="0"/>
              </a:spcBef>
              <a:spcAft>
                <a:spcPts val="0"/>
              </a:spcAft>
              <a:defRPr/>
            </a:pPr>
            <a:r>
              <a:rPr lang="en-US" sz="4800" b="1" kern="0" dirty="0">
                <a:effectLst>
                  <a:outerShdw blurRad="38100" dist="38100" dir="2700000" algn="tl">
                    <a:srgbClr val="C0C0C0"/>
                  </a:outerShdw>
                </a:effectLst>
                <a:latin typeface="Arial" pitchFamily="34" charset="0"/>
                <a:ea typeface="+mj-ea"/>
                <a:cs typeface="Arial" pitchFamily="34" charset="0"/>
              </a:rPr>
              <a:t>Human Resource (HR) Responsibilities of Line and Staff Managers</a:t>
            </a:r>
            <a:endParaRPr lang="en-US" sz="4800" dirty="0">
              <a:latin typeface="Arial" pitchFamily="34" charset="0"/>
              <a:cs typeface="Arial" pitchFamily="34" charset="0"/>
            </a:endParaRPr>
          </a:p>
        </p:txBody>
      </p:sp>
      <p:sp>
        <p:nvSpPr>
          <p:cNvPr id="8" name="Footer Placeholder 7"/>
          <p:cNvSpPr>
            <a:spLocks noGrp="1"/>
          </p:cNvSpPr>
          <p:nvPr>
            <p:ph type="ftr" sz="quarter" idx="10"/>
          </p:nvPr>
        </p:nvSpPr>
        <p:spPr/>
        <p:txBody>
          <a:bodyPr/>
          <a:lstStyle/>
          <a:p>
            <a:r>
              <a:rPr lang="en-US"/>
              <a:t>Copyright © 2013 Pearson Education</a:t>
            </a:r>
          </a:p>
        </p:txBody>
      </p:sp>
      <p:sp>
        <p:nvSpPr>
          <p:cNvPr id="9" name="Slide Number Placeholder 8"/>
          <p:cNvSpPr>
            <a:spLocks noGrp="1"/>
          </p:cNvSpPr>
          <p:nvPr>
            <p:ph type="sldNum" sz="quarter" idx="11"/>
          </p:nvPr>
        </p:nvSpPr>
        <p:spPr/>
        <p:txBody>
          <a:bodyPr/>
          <a:lstStyle/>
          <a:p>
            <a:pPr>
              <a:defRPr/>
            </a:pPr>
            <a:r>
              <a:rPr lang="en-US"/>
              <a:t>1-</a:t>
            </a:r>
            <a:fld id="{EC309D25-D410-4EF2-888D-4BF6315F659B}"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fontAlgn="auto">
              <a:spcAft>
                <a:spcPts val="0"/>
              </a:spcAft>
              <a:defRPr/>
            </a:pPr>
            <a:r>
              <a:rPr lang="en-US" dirty="0"/>
              <a:t>Line and Staff Managers</a:t>
            </a:r>
          </a:p>
        </p:txBody>
      </p:sp>
      <p:sp>
        <p:nvSpPr>
          <p:cNvPr id="14" name="Content Placeholder 13"/>
          <p:cNvSpPr>
            <a:spLocks noGrp="1"/>
          </p:cNvSpPr>
          <p:nvPr>
            <p:ph sz="half" idx="2"/>
          </p:nvPr>
        </p:nvSpPr>
        <p:spPr>
          <a:xfrm>
            <a:off x="457200" y="1858963"/>
            <a:ext cx="4038600" cy="3687762"/>
          </a:xfrm>
        </p:spPr>
        <p:txBody>
          <a:bodyPr rtlCol="0">
            <a:normAutofit fontScale="92500" lnSpcReduction="10000"/>
          </a:bodyPr>
          <a:lstStyle/>
          <a:p>
            <a:pPr fontAlgn="auto">
              <a:spcAft>
                <a:spcPts val="0"/>
              </a:spcAft>
              <a:buFont typeface="Arial" pitchFamily="34" charset="0"/>
              <a:buChar char="•"/>
              <a:defRPr/>
            </a:pPr>
            <a:r>
              <a:rPr lang="en-US" dirty="0"/>
              <a:t>Line authority gives you the right to issue </a:t>
            </a:r>
            <a:r>
              <a:rPr lang="en-US" b="1" dirty="0">
                <a:solidFill>
                  <a:srgbClr val="00B050"/>
                </a:solidFill>
              </a:rPr>
              <a:t>orders</a:t>
            </a:r>
          </a:p>
          <a:p>
            <a:pPr fontAlgn="auto">
              <a:spcAft>
                <a:spcPts val="0"/>
              </a:spcAft>
              <a:buFont typeface="Arial" pitchFamily="34" charset="0"/>
              <a:buChar char="•"/>
              <a:defRPr/>
            </a:pPr>
            <a:r>
              <a:rPr lang="en-US" dirty="0"/>
              <a:t>Staff authority gives you the right to </a:t>
            </a:r>
            <a:r>
              <a:rPr lang="en-US" b="1" dirty="0">
                <a:solidFill>
                  <a:srgbClr val="00B050"/>
                </a:solidFill>
              </a:rPr>
              <a:t>advise</a:t>
            </a:r>
            <a:r>
              <a:rPr lang="en-US" dirty="0"/>
              <a:t> others in the organization</a:t>
            </a:r>
          </a:p>
        </p:txBody>
      </p:sp>
      <p:sp>
        <p:nvSpPr>
          <p:cNvPr id="10" name="Footer Placeholder 9"/>
          <p:cNvSpPr>
            <a:spLocks noGrp="1"/>
          </p:cNvSpPr>
          <p:nvPr>
            <p:ph type="ftr" sz="quarter" idx="14"/>
          </p:nvPr>
        </p:nvSpPr>
        <p:spPr/>
        <p:txBody>
          <a:bodyPr/>
          <a:lstStyle/>
          <a:p>
            <a:r>
              <a:rPr lang="en-US"/>
              <a:t>Copyright © 2013 Pearson Education</a:t>
            </a:r>
          </a:p>
        </p:txBody>
      </p:sp>
      <p:sp>
        <p:nvSpPr>
          <p:cNvPr id="11" name="Slide Number Placeholder 10"/>
          <p:cNvSpPr>
            <a:spLocks noGrp="1"/>
          </p:cNvSpPr>
          <p:nvPr>
            <p:ph type="sldNum" sz="quarter" idx="15"/>
          </p:nvPr>
        </p:nvSpPr>
        <p:spPr/>
        <p:txBody>
          <a:bodyPr/>
          <a:lstStyle/>
          <a:p>
            <a:pPr>
              <a:defRPr/>
            </a:pPr>
            <a:r>
              <a:rPr lang="en-US"/>
              <a:t>1-</a:t>
            </a:r>
            <a:fld id="{D043AECB-66E8-4264-B1CF-D4737D6AA79F}" type="slidenum">
              <a:rPr lang="en-US"/>
              <a:pPr>
                <a:defRPr/>
              </a:pPr>
              <a:t>7</a:t>
            </a:fld>
            <a:endParaRPr lang="en-US"/>
          </a:p>
        </p:txBody>
      </p:sp>
      <p:pic>
        <p:nvPicPr>
          <p:cNvPr id="2" name="Picture 2"/>
          <p:cNvPicPr>
            <a:picLocks noChangeAspect="1" noChangeArrowheads="1"/>
          </p:cNvPicPr>
          <p:nvPr/>
        </p:nvPicPr>
        <p:blipFill>
          <a:blip r:embed="rId3"/>
          <a:srcRect/>
          <a:stretch>
            <a:fillRect/>
          </a:stretch>
        </p:blipFill>
        <p:spPr bwMode="auto">
          <a:xfrm>
            <a:off x="4876800" y="1692434"/>
            <a:ext cx="3095626" cy="4098766"/>
          </a:xfrm>
          <a:prstGeom prst="rect">
            <a:avLst/>
          </a:prstGeom>
          <a:noFill/>
          <a:ln>
            <a:noFill/>
          </a:ln>
          <a:effectLst>
            <a:outerShdw dist="35921" dir="2700000" algn="ctr" rotWithShape="0">
              <a:schemeClr val="bg2"/>
            </a:outerShdw>
            <a:softEdge rad="317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Human Resource Duties</a:t>
            </a:r>
          </a:p>
        </p:txBody>
      </p:sp>
      <p:sp>
        <p:nvSpPr>
          <p:cNvPr id="33794" name="Content Placeholder 7"/>
          <p:cNvSpPr>
            <a:spLocks noGrp="1"/>
          </p:cNvSpPr>
          <p:nvPr>
            <p:ph idx="1"/>
          </p:nvPr>
        </p:nvSpPr>
        <p:spPr>
          <a:xfrm>
            <a:off x="457200" y="2286000"/>
            <a:ext cx="8229600" cy="3840163"/>
          </a:xfrm>
        </p:spPr>
        <p:txBody>
          <a:bodyPr/>
          <a:lstStyle/>
          <a:p>
            <a:r>
              <a:rPr lang="en-US" sz="2800">
                <a:latin typeface="Arial" charset="0"/>
                <a:cs typeface="Arial" charset="0"/>
              </a:rPr>
              <a:t>Job placement</a:t>
            </a:r>
          </a:p>
          <a:p>
            <a:r>
              <a:rPr lang="en-US" sz="2800">
                <a:latin typeface="Arial" charset="0"/>
                <a:cs typeface="Arial" charset="0"/>
              </a:rPr>
              <a:t>Orientation &amp; Training </a:t>
            </a:r>
          </a:p>
          <a:p>
            <a:r>
              <a:rPr lang="en-US" sz="2800">
                <a:latin typeface="Arial" charset="0"/>
                <a:cs typeface="Arial" charset="0"/>
              </a:rPr>
              <a:t>Performance</a:t>
            </a:r>
          </a:p>
          <a:p>
            <a:r>
              <a:rPr lang="en-US" sz="2800">
                <a:latin typeface="Arial" charset="0"/>
                <a:cs typeface="Arial" charset="0"/>
              </a:rPr>
              <a:t>Cooperation</a:t>
            </a:r>
          </a:p>
          <a:p>
            <a:r>
              <a:rPr lang="en-US" sz="2800">
                <a:latin typeface="Arial" charset="0"/>
                <a:cs typeface="Arial" charset="0"/>
              </a:rPr>
              <a:t>Labor costs</a:t>
            </a:r>
          </a:p>
          <a:p>
            <a:r>
              <a:rPr lang="en-US" sz="2800">
                <a:latin typeface="Arial" charset="0"/>
                <a:cs typeface="Arial" charset="0"/>
              </a:rPr>
              <a:t>Development</a:t>
            </a:r>
          </a:p>
        </p:txBody>
      </p:sp>
      <p:sp>
        <p:nvSpPr>
          <p:cNvPr id="5" name="Footer Placeholder 4"/>
          <p:cNvSpPr>
            <a:spLocks noGrp="1"/>
          </p:cNvSpPr>
          <p:nvPr>
            <p:ph type="ftr" sz="quarter" idx="10"/>
          </p:nvPr>
        </p:nvSpPr>
        <p:spPr/>
        <p:txBody>
          <a:bodyPr/>
          <a:lstStyle/>
          <a:p>
            <a:r>
              <a:rPr lang="en-US"/>
              <a:t>Copyright © 2013 Pearson Education</a:t>
            </a:r>
          </a:p>
        </p:txBody>
      </p:sp>
      <p:sp>
        <p:nvSpPr>
          <p:cNvPr id="6" name="Slide Number Placeholder 5"/>
          <p:cNvSpPr>
            <a:spLocks noGrp="1"/>
          </p:cNvSpPr>
          <p:nvPr>
            <p:ph type="sldNum" sz="quarter" idx="11"/>
          </p:nvPr>
        </p:nvSpPr>
        <p:spPr/>
        <p:txBody>
          <a:bodyPr/>
          <a:lstStyle/>
          <a:p>
            <a:pPr>
              <a:defRPr/>
            </a:pPr>
            <a:r>
              <a:rPr lang="en-US"/>
              <a:t>1-</a:t>
            </a:r>
            <a:fld id="{199A8E0A-9015-4B65-AD0E-D51834B07B51}" type="slidenum">
              <a:rPr lang="en-US"/>
              <a:pPr>
                <a:defRPr/>
              </a:pPr>
              <a:t>8</a:t>
            </a:fld>
            <a:endParaRPr lang="en-US"/>
          </a:p>
        </p:txBody>
      </p:sp>
      <p:sp>
        <p:nvSpPr>
          <p:cNvPr id="7" name="Text Placeholder 6"/>
          <p:cNvSpPr>
            <a:spLocks noGrp="1"/>
          </p:cNvSpPr>
          <p:nvPr>
            <p:ph type="body" idx="4294967295"/>
          </p:nvPr>
        </p:nvSpPr>
        <p:spPr>
          <a:xfrm>
            <a:off x="609600" y="1752600"/>
            <a:ext cx="4040188" cy="639763"/>
          </a:xfrm>
        </p:spPr>
        <p:txBody>
          <a:bodyPr rtlCol="0">
            <a:normAutofit lnSpcReduction="10000"/>
          </a:bodyPr>
          <a:lstStyle/>
          <a:p>
            <a:pPr marL="0" indent="0" fontAlgn="auto">
              <a:spcAft>
                <a:spcPts val="0"/>
              </a:spcAft>
              <a:buFont typeface="Arial" pitchFamily="34" charset="0"/>
              <a:buNone/>
              <a:defRPr/>
            </a:pPr>
            <a:r>
              <a:rPr lang="en-US" b="1" dirty="0">
                <a:solidFill>
                  <a:schemeClr val="tx1"/>
                </a:solidFill>
              </a:rPr>
              <a:t>Line Managers</a:t>
            </a:r>
            <a:endParaRPr lang="en-US" dirty="0">
              <a:solidFill>
                <a:schemeClr val="tx1">
                  <a:lumMod val="50000"/>
                  <a:lumOff val="50000"/>
                </a:schemeClr>
              </a:solidFill>
            </a:endParaRPr>
          </a:p>
        </p:txBody>
      </p:sp>
      <p:pic>
        <p:nvPicPr>
          <p:cNvPr id="33798" name="Picture 2"/>
          <p:cNvPicPr>
            <a:picLocks noChangeAspect="1" noChangeArrowheads="1"/>
          </p:cNvPicPr>
          <p:nvPr/>
        </p:nvPicPr>
        <p:blipFill>
          <a:blip r:embed="rId3"/>
          <a:srcRect/>
          <a:stretch>
            <a:fillRect/>
          </a:stretch>
        </p:blipFill>
        <p:spPr bwMode="auto">
          <a:xfrm>
            <a:off x="4791075" y="2667000"/>
            <a:ext cx="4124325" cy="32877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Human Resource Duties</a:t>
            </a:r>
          </a:p>
        </p:txBody>
      </p:sp>
      <p:sp>
        <p:nvSpPr>
          <p:cNvPr id="35842" name="Text Placeholder 8"/>
          <p:cNvSpPr>
            <a:spLocks noGrp="1"/>
          </p:cNvSpPr>
          <p:nvPr>
            <p:ph type="body" sz="quarter" idx="3"/>
          </p:nvPr>
        </p:nvSpPr>
        <p:spPr>
          <a:xfrm>
            <a:off x="838200" y="1722438"/>
            <a:ext cx="4041775" cy="639762"/>
          </a:xfrm>
        </p:spPr>
        <p:txBody>
          <a:bodyPr/>
          <a:lstStyle/>
          <a:p>
            <a:pPr algn="l"/>
            <a:r>
              <a:rPr lang="en-US" b="1">
                <a:solidFill>
                  <a:schemeClr val="tx1"/>
                </a:solidFill>
                <a:latin typeface="Arial" charset="0"/>
                <a:cs typeface="Arial" charset="0"/>
              </a:rPr>
              <a:t>Staff Managers</a:t>
            </a:r>
          </a:p>
        </p:txBody>
      </p:sp>
      <p:sp>
        <p:nvSpPr>
          <p:cNvPr id="5" name="Footer Placeholder 4"/>
          <p:cNvSpPr>
            <a:spLocks noGrp="1"/>
          </p:cNvSpPr>
          <p:nvPr>
            <p:ph type="ftr" sz="quarter" idx="15"/>
          </p:nvPr>
        </p:nvSpPr>
        <p:spPr/>
        <p:txBody>
          <a:bodyPr/>
          <a:lstStyle/>
          <a:p>
            <a:r>
              <a:rPr lang="en-US"/>
              <a:t>Copyright © 2013 Pearson Education</a:t>
            </a:r>
          </a:p>
        </p:txBody>
      </p:sp>
      <p:sp>
        <p:nvSpPr>
          <p:cNvPr id="6" name="Slide Number Placeholder 5"/>
          <p:cNvSpPr>
            <a:spLocks noGrp="1"/>
          </p:cNvSpPr>
          <p:nvPr>
            <p:ph type="sldNum" sz="quarter" idx="16"/>
          </p:nvPr>
        </p:nvSpPr>
        <p:spPr/>
        <p:txBody>
          <a:bodyPr/>
          <a:lstStyle/>
          <a:p>
            <a:pPr>
              <a:defRPr/>
            </a:pPr>
            <a:r>
              <a:rPr lang="en-US"/>
              <a:t>1-</a:t>
            </a:r>
            <a:fld id="{1C8D3456-B146-43ED-A13D-ACC4B8A40FAE}" type="slidenum">
              <a:rPr lang="en-US"/>
              <a:pPr>
                <a:defRPr/>
              </a:pPr>
              <a:t>9</a:t>
            </a:fld>
            <a:endParaRPr lang="en-US"/>
          </a:p>
        </p:txBody>
      </p:sp>
      <p:sp>
        <p:nvSpPr>
          <p:cNvPr id="35845" name="Content Placeholder 9"/>
          <p:cNvSpPr>
            <a:spLocks noGrp="1"/>
          </p:cNvSpPr>
          <p:nvPr>
            <p:ph sz="quarter" idx="14"/>
          </p:nvPr>
        </p:nvSpPr>
        <p:spPr>
          <a:xfrm>
            <a:off x="762000" y="2438400"/>
            <a:ext cx="4041775" cy="1905000"/>
          </a:xfrm>
        </p:spPr>
        <p:txBody>
          <a:bodyPr/>
          <a:lstStyle/>
          <a:p>
            <a:r>
              <a:rPr lang="en-US" sz="2800">
                <a:latin typeface="Arial" charset="0"/>
                <a:cs typeface="Arial" charset="0"/>
              </a:rPr>
              <a:t>Line function inside of HR department</a:t>
            </a:r>
          </a:p>
          <a:p>
            <a:r>
              <a:rPr lang="en-US" sz="2800">
                <a:latin typeface="Arial" charset="0"/>
                <a:cs typeface="Arial" charset="0"/>
              </a:rPr>
              <a:t>Coordination</a:t>
            </a:r>
          </a:p>
          <a:p>
            <a:r>
              <a:rPr lang="en-US" sz="2800">
                <a:latin typeface="Arial" charset="0"/>
                <a:cs typeface="Arial" charset="0"/>
              </a:rPr>
              <a:t>Assist and advise</a:t>
            </a:r>
          </a:p>
        </p:txBody>
      </p:sp>
      <p:pic>
        <p:nvPicPr>
          <p:cNvPr id="2050" name="Picture 2"/>
          <p:cNvPicPr>
            <a:picLocks noChangeAspect="1" noChangeArrowheads="1"/>
          </p:cNvPicPr>
          <p:nvPr/>
        </p:nvPicPr>
        <p:blipFill>
          <a:blip r:embed="rId3"/>
          <a:srcRect/>
          <a:stretch>
            <a:fillRect/>
          </a:stretch>
        </p:blipFill>
        <p:spPr bwMode="auto">
          <a:xfrm>
            <a:off x="3940175" y="3352800"/>
            <a:ext cx="4978400" cy="2181225"/>
          </a:xfrm>
          <a:prstGeom prst="rect">
            <a:avLst/>
          </a:prstGeom>
          <a:noFill/>
          <a:ln w="9525">
            <a:noFill/>
            <a:miter lim="800000"/>
            <a:headEnd/>
            <a:tailEnd/>
          </a:ln>
        </p:spPr>
      </p:pic>
      <p:sp>
        <p:nvSpPr>
          <p:cNvPr id="35847" name="TextBox 10"/>
          <p:cNvSpPr txBox="1">
            <a:spLocks noChangeArrowheads="1"/>
          </p:cNvSpPr>
          <p:nvPr/>
        </p:nvSpPr>
        <p:spPr bwMode="auto">
          <a:xfrm>
            <a:off x="3043238" y="5562600"/>
            <a:ext cx="6096000" cy="701675"/>
          </a:xfrm>
          <a:prstGeom prst="rect">
            <a:avLst/>
          </a:prstGeom>
          <a:noFill/>
          <a:ln w="9525">
            <a:noFill/>
            <a:miter lim="800000"/>
            <a:headEnd/>
            <a:tailEnd/>
          </a:ln>
        </p:spPr>
        <p:txBody>
          <a:bodyPr>
            <a:spAutoFit/>
          </a:bodyPr>
          <a:lstStyle/>
          <a:p>
            <a:pPr algn="ctr"/>
            <a:r>
              <a:rPr lang="en-US" sz="2000">
                <a:cs typeface="Arial" charset="0"/>
              </a:rPr>
              <a:t>Sample HR organizational chart for a small company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1892</TotalTime>
  <Words>2440</Words>
  <Application>Microsoft Office PowerPoint</Application>
  <PresentationFormat>Tampilan Layar (4:3)</PresentationFormat>
  <Paragraphs>256</Paragraphs>
  <Slides>22</Slides>
  <Notes>21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22</vt:i4>
      </vt:variant>
    </vt:vector>
  </HeadingPairs>
  <TitlesOfParts>
    <vt:vector size="28" baseType="lpstr">
      <vt:lpstr>Courier New</vt:lpstr>
      <vt:lpstr>Century Gothic</vt:lpstr>
      <vt:lpstr>Tahoma</vt:lpstr>
      <vt:lpstr>Calibri</vt:lpstr>
      <vt:lpstr>Arial</vt:lpstr>
      <vt:lpstr>Executive</vt:lpstr>
      <vt:lpstr>Human     Resource Management</vt:lpstr>
      <vt:lpstr>Presentasi PowerPoint</vt:lpstr>
      <vt:lpstr>Presentasi PowerPoint</vt:lpstr>
      <vt:lpstr>The Management Process</vt:lpstr>
      <vt:lpstr>Review</vt:lpstr>
      <vt:lpstr>Presentasi PowerPoint</vt:lpstr>
      <vt:lpstr>Line and Staff Managers</vt:lpstr>
      <vt:lpstr>Human Resource Duties</vt:lpstr>
      <vt:lpstr>Human Resource Duties</vt:lpstr>
      <vt:lpstr>Review</vt:lpstr>
      <vt:lpstr>Important Trends in Human Resource Management</vt:lpstr>
      <vt:lpstr>Trends in Human Resource Management</vt:lpstr>
      <vt:lpstr>Trends in Human Resource Management</vt:lpstr>
      <vt:lpstr>Globalization</vt:lpstr>
      <vt:lpstr>Technological Trends</vt:lpstr>
      <vt:lpstr>Trends in the Nature of Work</vt:lpstr>
      <vt:lpstr>Evidence-basedHuman Resource Management</vt:lpstr>
      <vt:lpstr>Review</vt:lpstr>
      <vt:lpstr>TheNew Human Resource Managers</vt:lpstr>
      <vt:lpstr>Presentasi PowerPoint</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Licensed User</dc:creator>
  <cp:lastModifiedBy>YHI Yusmita Hawari</cp:lastModifiedBy>
  <cp:revision>134</cp:revision>
  <dcterms:created xsi:type="dcterms:W3CDTF">2012-01-31T16:03:13Z</dcterms:created>
  <dcterms:modified xsi:type="dcterms:W3CDTF">2025-10-30T00:01:35Z</dcterms:modified>
</cp:coreProperties>
</file>