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4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5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6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4" r:id="rId2"/>
    <p:sldMasterId id="2147483674" r:id="rId3"/>
    <p:sldMasterId id="2147483682" r:id="rId4"/>
    <p:sldMasterId id="2147483692" r:id="rId5"/>
    <p:sldMasterId id="2147483700" r:id="rId6"/>
    <p:sldMasterId id="2147483710" r:id="rId7"/>
  </p:sldMasterIdLst>
  <p:notesMasterIdLst>
    <p:notesMasterId r:id="rId35"/>
  </p:notesMasterIdLst>
  <p:sldIdLst>
    <p:sldId id="256" r:id="rId8"/>
    <p:sldId id="257" r:id="rId9"/>
    <p:sldId id="258" r:id="rId10"/>
    <p:sldId id="349" r:id="rId11"/>
    <p:sldId id="348" r:id="rId12"/>
    <p:sldId id="259" r:id="rId13"/>
    <p:sldId id="276" r:id="rId14"/>
    <p:sldId id="260" r:id="rId15"/>
    <p:sldId id="346" r:id="rId16"/>
    <p:sldId id="347" r:id="rId17"/>
    <p:sldId id="261" r:id="rId18"/>
    <p:sldId id="263" r:id="rId19"/>
    <p:sldId id="267" r:id="rId20"/>
    <p:sldId id="277" r:id="rId21"/>
    <p:sldId id="269" r:id="rId22"/>
    <p:sldId id="270" r:id="rId23"/>
    <p:sldId id="274" r:id="rId24"/>
    <p:sldId id="268" r:id="rId25"/>
    <p:sldId id="271" r:id="rId26"/>
    <p:sldId id="272" r:id="rId27"/>
    <p:sldId id="273" r:id="rId28"/>
    <p:sldId id="262" r:id="rId29"/>
    <p:sldId id="264" r:id="rId30"/>
    <p:sldId id="265" r:id="rId31"/>
    <p:sldId id="266" r:id="rId32"/>
    <p:sldId id="275" r:id="rId33"/>
    <p:sldId id="345" r:id="rId3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Main Content" id="{9F18084E-A25E-4447-AA39-28948CA47A38}">
          <p14:sldIdLst>
            <p14:sldId id="256"/>
            <p14:sldId id="257"/>
            <p14:sldId id="258"/>
            <p14:sldId id="349"/>
            <p14:sldId id="348"/>
            <p14:sldId id="259"/>
            <p14:sldId id="276"/>
            <p14:sldId id="260"/>
            <p14:sldId id="346"/>
            <p14:sldId id="347"/>
            <p14:sldId id="261"/>
            <p14:sldId id="263"/>
            <p14:sldId id="267"/>
            <p14:sldId id="277"/>
            <p14:sldId id="269"/>
            <p14:sldId id="270"/>
            <p14:sldId id="274"/>
            <p14:sldId id="268"/>
            <p14:sldId id="271"/>
            <p14:sldId id="272"/>
            <p14:sldId id="273"/>
            <p14:sldId id="262"/>
            <p14:sldId id="264"/>
            <p14:sldId id="265"/>
            <p14:sldId id="266"/>
            <p14:sldId id="275"/>
            <p14:sldId id="3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408">
          <p15:clr>
            <a:srgbClr val="A4A3A4"/>
          </p15:clr>
        </p15:guide>
        <p15:guide id="2" orient="horz" pos="3600">
          <p15:clr>
            <a:srgbClr val="A4A3A4"/>
          </p15:clr>
        </p15:guide>
        <p15:guide id="3" orient="horz" pos="912">
          <p15:clr>
            <a:srgbClr val="A4A3A4"/>
          </p15:clr>
        </p15:guide>
        <p15:guide id="4" orient="horz" pos="3360">
          <p15:clr>
            <a:srgbClr val="A4A3A4"/>
          </p15:clr>
        </p15:guide>
        <p15:guide id="5" pos="5616">
          <p15:clr>
            <a:srgbClr val="A4A3A4"/>
          </p15:clr>
        </p15:guide>
        <p15:guide id="6" pos="43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7" roundtripDataSignature="AMtx7mgx6lKWri0LwXarwlpBlMrbfz5SXA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san Schanne" initials="" lastIdx="1" clrIdx="0"/>
  <p:cmAuthor id="1" name="Susan Schanne" initials="SS" lastIdx="1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0033CC"/>
    <a:srgbClr val="000099"/>
    <a:srgbClr val="CC3300"/>
    <a:srgbClr val="0066CC"/>
    <a:srgbClr val="990033"/>
    <a:srgbClr val="660033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249" autoAdjust="0"/>
  </p:normalViewPr>
  <p:slideViewPr>
    <p:cSldViewPr snapToGrid="0">
      <p:cViewPr varScale="1">
        <p:scale>
          <a:sx n="65" d="100"/>
          <a:sy n="65" d="100"/>
        </p:scale>
        <p:origin x="1452" y="48"/>
      </p:cViewPr>
      <p:guideLst>
        <p:guide orient="horz" pos="3408"/>
        <p:guide orient="horz" pos="3600"/>
        <p:guide orient="horz" pos="912"/>
        <p:guide orient="horz" pos="3360"/>
        <p:guide pos="5616"/>
        <p:guide pos="4320"/>
      </p:guideLst>
    </p:cSldViewPr>
  </p:slideViewPr>
  <p:outlineViewPr>
    <p:cViewPr>
      <p:scale>
        <a:sx n="33" d="100"/>
        <a:sy n="33" d="100"/>
      </p:scale>
      <p:origin x="0" y="-150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presProps" Target="presProps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slide" Target="slides/slide22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customschemas.google.com/relationships/presentationmetadata" Target="metadata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6888973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5" name="Google Shape;30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06" name="Google Shape;30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Business Ethics as a Type of Reasoning  = Etika </a:t>
            </a:r>
            <a:r>
              <a:rPr lang="en-US" b="1" dirty="0" err="1"/>
              <a:t>Bisnis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Jenis</a:t>
            </a:r>
            <a:r>
              <a:rPr lang="en-US" b="1" dirty="0"/>
              <a:t> </a:t>
            </a:r>
            <a:r>
              <a:rPr lang="en-US" b="1" dirty="0" err="1"/>
              <a:t>Penalaran</a:t>
            </a:r>
            <a:endParaRPr b="1" dirty="0"/>
          </a:p>
        </p:txBody>
      </p:sp>
      <p:sp>
        <p:nvSpPr>
          <p:cNvPr id="372" name="Google Shape;37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55584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How Should “We” Live?  =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?</a:t>
            </a:r>
            <a:endParaRPr dirty="0"/>
          </a:p>
        </p:txBody>
      </p:sp>
      <p:sp>
        <p:nvSpPr>
          <p:cNvPr id="384" name="Google Shape;38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How Should “We” Live?  =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?</a:t>
            </a:r>
            <a:endParaRPr dirty="0"/>
          </a:p>
        </p:txBody>
      </p:sp>
      <p:sp>
        <p:nvSpPr>
          <p:cNvPr id="390" name="Google Shape;39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Ethics as Practical Reason = Etika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Praktis</a:t>
            </a:r>
            <a:endParaRPr dirty="0"/>
          </a:p>
        </p:txBody>
      </p:sp>
      <p:sp>
        <p:nvSpPr>
          <p:cNvPr id="414" name="Google Shape;41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Business Ethics as Personal Integrity and Social Responsibility  =  Etika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Integritas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dan </a:t>
            </a:r>
            <a:r>
              <a:rPr lang="en-US" dirty="0" err="1"/>
              <a:t>Tanggung</a:t>
            </a:r>
            <a:r>
              <a:rPr lang="en-US" dirty="0"/>
              <a:t> Jawab </a:t>
            </a:r>
            <a:r>
              <a:rPr lang="en-US" dirty="0" err="1"/>
              <a:t>Sosial</a:t>
            </a:r>
            <a:endParaRPr dirty="0"/>
          </a:p>
        </p:txBody>
      </p:sp>
      <p:sp>
        <p:nvSpPr>
          <p:cNvPr id="378" name="Google Shape;378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Business Ethics as Personal Integrity and Social Responsibility  = Etika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Integritas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dan </a:t>
            </a:r>
            <a:r>
              <a:rPr lang="en-US" dirty="0" err="1"/>
              <a:t>Tanggung</a:t>
            </a:r>
            <a:r>
              <a:rPr lang="en-US" dirty="0"/>
              <a:t> Jawab </a:t>
            </a:r>
            <a:r>
              <a:rPr lang="en-US" dirty="0" err="1"/>
              <a:t>Sosial</a:t>
            </a:r>
            <a:endParaRPr dirty="0"/>
          </a:p>
        </p:txBody>
      </p:sp>
      <p:sp>
        <p:nvSpPr>
          <p:cNvPr id="396" name="Google Shape;39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02" name="Google Shape;402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Distinction Between Values and Ethics  = </a:t>
            </a:r>
            <a:r>
              <a:rPr lang="fi-FI" b="1" dirty="0"/>
              <a:t>Perbedaan Antara Nilai dan Etika</a:t>
            </a:r>
            <a:endParaRPr b="1" dirty="0"/>
          </a:p>
        </p:txBody>
      </p:sp>
      <p:sp>
        <p:nvSpPr>
          <p:cNvPr id="408" name="Google Shape;408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Separation thesis = Tesis </a:t>
            </a:r>
            <a:r>
              <a:rPr lang="en-US" b="1" dirty="0" err="1"/>
              <a:t>pemisahan</a:t>
            </a:r>
            <a:endParaRPr b="1" dirty="0"/>
          </a:p>
        </p:txBody>
      </p:sp>
      <p:sp>
        <p:nvSpPr>
          <p:cNvPr id="342" name="Google Shape;3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54" name="Google Shape;35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12" name="Google Shape;3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0" name="Google Shape;36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6" name="Google Shape;366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20" name="Google Shape;420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18" name="Google Shape;31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24" name="Google Shape;32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24" name="Google Shape;32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3811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Levels of Ethical Decision Making = Tingkat </a:t>
            </a:r>
            <a:r>
              <a:rPr lang="en-US" dirty="0" err="1"/>
              <a:t>Pengambilan</a:t>
            </a:r>
            <a:r>
              <a:rPr lang="en-US" dirty="0"/>
              <a:t> Keputusan yang </a:t>
            </a:r>
            <a:r>
              <a:rPr lang="en-US" dirty="0" err="1"/>
              <a:t>Etis</a:t>
            </a:r>
            <a:endParaRPr dirty="0"/>
          </a:p>
        </p:txBody>
      </p:sp>
      <p:sp>
        <p:nvSpPr>
          <p:cNvPr id="330" name="Google Shape;33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36" name="Google Shape;33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48" name="Google Shape;3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72" name="Google Shape;37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7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Tagline-Gray BG, Title &amp; Subtitle Left">
  <p:cSld name="RedTagline-Gray BG, Title &amp; Subtitle Left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2"/>
          <p:cNvSpPr/>
          <p:nvPr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Google Shape;16;p22"/>
          <p:cNvSpPr txBox="1">
            <a:spLocks noGrp="1"/>
          </p:cNvSpPr>
          <p:nvPr>
            <p:ph type="ctrTitle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2"/>
          <p:cNvSpPr txBox="1">
            <a:spLocks noGrp="1"/>
          </p:cNvSpPr>
          <p:nvPr>
            <p:ph type="body" idx="1"/>
          </p:nvPr>
        </p:nvSpPr>
        <p:spPr>
          <a:xfrm>
            <a:off x="0" y="6705600"/>
            <a:ext cx="914400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8575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–"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575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•"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575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–"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575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Char char="»"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lor_Title and Content">
  <p:cSld name="1_Color_Title and Conten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3"/>
          <p:cNvSpPr txBox="1"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33"/>
          <p:cNvSpPr txBox="1">
            <a:spLocks noGrp="1"/>
          </p:cNvSpPr>
          <p:nvPr>
            <p:ph type="body"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33"/>
          <p:cNvSpPr txBox="1">
            <a:spLocks noGrp="1"/>
          </p:cNvSpPr>
          <p:nvPr>
            <p:ph type="body" idx="2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r" rtl="0"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2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1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lor_Title and Content">
  <p:cSld name="2_Color_Title and Conten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4"/>
          <p:cNvSpPr txBox="1"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34"/>
          <p:cNvSpPr txBox="1">
            <a:spLocks noGrp="1"/>
          </p:cNvSpPr>
          <p:nvPr>
            <p:ph type="body"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34"/>
          <p:cNvSpPr txBox="1">
            <a:spLocks noGrp="1"/>
          </p:cNvSpPr>
          <p:nvPr>
            <p:ph type="body" idx="2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r" rtl="0"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2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1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bove text">
  <p:cSld name="Title above 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5"/>
          <p:cNvSpPr txBox="1">
            <a:spLocks noGrp="1"/>
          </p:cNvSpPr>
          <p:nvPr>
            <p:ph type="ctrTitle"/>
          </p:nvPr>
        </p:nvSpPr>
        <p:spPr>
          <a:xfrm>
            <a:off x="1066800" y="1524000"/>
            <a:ext cx="70485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5" name="Google Shape;65;p35"/>
          <p:cNvSpPr txBox="1">
            <a:spLocks noGrp="1"/>
          </p:cNvSpPr>
          <p:nvPr>
            <p:ph type="subTitle" idx="1"/>
          </p:nvPr>
        </p:nvSpPr>
        <p:spPr>
          <a:xfrm>
            <a:off x="1066800" y="29718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lor_SimpleTitle&amp;Subtitle">
  <p:cSld name="1_Color_SimpleTitle&amp;Subtitle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6"/>
          <p:cNvSpPr txBox="1"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Calibri"/>
              <a:buNone/>
              <a:defRPr sz="48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3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6A6A6A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6A6A6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36"/>
          <p:cNvSpPr txBox="1">
            <a:spLocks noGrp="1"/>
          </p:cNvSpPr>
          <p:nvPr>
            <p:ph type="body" idx="2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r" rtl="0">
              <a:spcBef>
                <a:spcPts val="160"/>
              </a:spcBef>
              <a:spcAft>
                <a:spcPts val="0"/>
              </a:spcAft>
              <a:buClr>
                <a:srgbClr val="6A6A6A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2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1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Color_Title and Content">
  <p:cSld name="4_Color_Title and Conten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7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2" name="Google Shape;72;p37"/>
          <p:cNvSpPr txBox="1">
            <a:spLocks noGrp="1"/>
          </p:cNvSpPr>
          <p:nvPr>
            <p:ph type="body" idx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spcBef>
                <a:spcPts val="160"/>
              </a:spcBef>
              <a:spcAft>
                <a:spcPts val="0"/>
              </a:spcAft>
              <a:buClr>
                <a:srgbClr val="6A6A6A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37"/>
          <p:cNvSpPr txBox="1">
            <a:spLocks noGrp="1"/>
          </p:cNvSpPr>
          <p:nvPr>
            <p:ph type="body" idx="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lor_SimpleTitle&amp;Subtitle">
  <p:cSld name="2_Color_SimpleTitle&amp;Subtitle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8"/>
          <p:cNvSpPr txBox="1"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Calibri"/>
              <a:buNone/>
              <a:defRPr sz="48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3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6A6A6A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6A6A6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38"/>
          <p:cNvSpPr txBox="1">
            <a:spLocks noGrp="1"/>
          </p:cNvSpPr>
          <p:nvPr>
            <p:ph type="body" idx="2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r" rtl="0">
              <a:spcBef>
                <a:spcPts val="16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2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10"/>
              </a:spcBef>
              <a:spcAft>
                <a:spcPts val="0"/>
              </a:spcAft>
              <a:buClr>
                <a:schemeClr val="lt1"/>
              </a:buClr>
              <a:buSzPts val="1050"/>
              <a:buFont typeface="Arial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Bar-Title and Content">
  <p:cSld name="RedBar-Title and Conten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4"/>
          <p:cNvSpPr txBox="1">
            <a:spLocks noGrp="1"/>
          </p:cNvSpPr>
          <p:nvPr>
            <p:ph type="title"/>
          </p:nvPr>
        </p:nvSpPr>
        <p:spPr>
          <a:xfrm>
            <a:off x="152400" y="204850"/>
            <a:ext cx="8991600" cy="633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3" name="Google Shape;83;p24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24"/>
          <p:cNvSpPr txBox="1">
            <a:spLocks noGrp="1"/>
          </p:cNvSpPr>
          <p:nvPr>
            <p:ph type="body" idx="2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Bar-Two Content">
  <p:cSld name="RedBar-Two Conten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0"/>
          <p:cNvSpPr txBox="1"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6" name="Google Shape;96;p40"/>
          <p:cNvSpPr txBox="1">
            <a:spLocks noGrp="1"/>
          </p:cNvSpPr>
          <p:nvPr>
            <p:ph type="body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40"/>
          <p:cNvSpPr txBox="1">
            <a:spLocks noGrp="1"/>
          </p:cNvSpPr>
          <p:nvPr>
            <p:ph type="body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Google Shape;98;p40"/>
          <p:cNvSpPr txBox="1">
            <a:spLocks noGrp="1"/>
          </p:cNvSpPr>
          <p:nvPr>
            <p:ph type="body" idx="3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Bar-Two-Up Comparison">
  <p:cSld name="RedBar-Two-Up Comparison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1"/>
          <p:cNvSpPr txBox="1"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1" name="Google Shape;101;p41"/>
          <p:cNvSpPr txBox="1"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Google Shape;102;p41"/>
          <p:cNvSpPr txBox="1">
            <a:spLocks noGrp="1"/>
          </p:cNvSpPr>
          <p:nvPr>
            <p:ph type="body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41"/>
          <p:cNvSpPr txBox="1">
            <a:spLocks noGrp="1"/>
          </p:cNvSpPr>
          <p:nvPr>
            <p:ph type="body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  <a:noFill/>
          <a:ln w="9525" cap="flat" cmpd="sng">
            <a:solidFill>
              <a:srgbClr val="00B0F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4" name="Google Shape;104;p41"/>
          <p:cNvSpPr txBox="1">
            <a:spLocks noGrp="1"/>
          </p:cNvSpPr>
          <p:nvPr>
            <p:ph type="body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5" name="Google Shape;105;p41"/>
          <p:cNvSpPr txBox="1">
            <a:spLocks noGrp="1"/>
          </p:cNvSpPr>
          <p:nvPr>
            <p:ph type="body" idx="5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Bar-4-up_Comparison">
  <p:cSld name="RedBar-4-up_Comparison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2"/>
          <p:cNvSpPr txBox="1"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8" name="Google Shape;108;p42"/>
          <p:cNvSpPr txBox="1"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9" name="Google Shape;109;p42"/>
          <p:cNvSpPr txBox="1">
            <a:spLocks noGrp="1"/>
          </p:cNvSpPr>
          <p:nvPr>
            <p:ph type="body" idx="2"/>
          </p:nvPr>
        </p:nvSpPr>
        <p:spPr>
          <a:xfrm>
            <a:off x="457201" y="1600200"/>
            <a:ext cx="4040188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0" name="Google Shape;110;p42"/>
          <p:cNvSpPr txBox="1">
            <a:spLocks noGrp="1"/>
          </p:cNvSpPr>
          <p:nvPr>
            <p:ph type="body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1" name="Google Shape;111;p42"/>
          <p:cNvSpPr txBox="1">
            <a:spLocks noGrp="1"/>
          </p:cNvSpPr>
          <p:nvPr>
            <p:ph type="body" idx="4"/>
          </p:nvPr>
        </p:nvSpPr>
        <p:spPr>
          <a:xfrm>
            <a:off x="4645026" y="1600200"/>
            <a:ext cx="4041775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2" name="Google Shape;112;p42"/>
          <p:cNvSpPr txBox="1">
            <a:spLocks noGrp="1"/>
          </p:cNvSpPr>
          <p:nvPr>
            <p:ph type="body" idx="5"/>
          </p:nvPr>
        </p:nvSpPr>
        <p:spPr>
          <a:xfrm>
            <a:off x="457200" y="3581400"/>
            <a:ext cx="4038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3" name="Google Shape;113;p42"/>
          <p:cNvSpPr txBox="1">
            <a:spLocks noGrp="1"/>
          </p:cNvSpPr>
          <p:nvPr>
            <p:ph type="body" idx="6"/>
          </p:nvPr>
        </p:nvSpPr>
        <p:spPr>
          <a:xfrm>
            <a:off x="4648200" y="3581400"/>
            <a:ext cx="4038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4" name="Google Shape;114;p42"/>
          <p:cNvSpPr txBox="1">
            <a:spLocks noGrp="1"/>
          </p:cNvSpPr>
          <p:nvPr>
            <p:ph type="body" idx="7"/>
          </p:nvPr>
        </p:nvSpPr>
        <p:spPr>
          <a:xfrm>
            <a:off x="457200" y="4191000"/>
            <a:ext cx="4040188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Google Shape;115;p42"/>
          <p:cNvSpPr txBox="1">
            <a:spLocks noGrp="1"/>
          </p:cNvSpPr>
          <p:nvPr>
            <p:ph type="body" idx="8"/>
          </p:nvPr>
        </p:nvSpPr>
        <p:spPr>
          <a:xfrm>
            <a:off x="4645025" y="4191000"/>
            <a:ext cx="4041775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6" name="Google Shape;116;p42"/>
          <p:cNvSpPr txBox="1">
            <a:spLocks noGrp="1"/>
          </p:cNvSpPr>
          <p:nvPr>
            <p:ph type="body" idx="9"/>
          </p:nvPr>
        </p:nvSpPr>
        <p:spPr>
          <a:xfrm>
            <a:off x="3817620" y="5996050"/>
            <a:ext cx="1508760" cy="9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7" name="Google Shape;117;p42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Tagline-Gray BG, Title &amp; Subtitle Right">
  <p:cSld name="RedTagline-Gray BG, Title &amp; Subtitle Righ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5"/>
          <p:cNvSpPr/>
          <p:nvPr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dk1">
              <a:alpha val="46666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25"/>
          <p:cNvSpPr txBox="1"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2" name="Google Shape;22;p25"/>
          <p:cNvSpPr txBox="1">
            <a:spLocks noGrp="1"/>
          </p:cNvSpPr>
          <p:nvPr>
            <p:ph type="body" idx="1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25"/>
          <p:cNvSpPr txBox="1"/>
          <p:nvPr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Bar-Content with Left Side-Caption">
  <p:cSld name="RedBar-Content with Left Side-Caption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3"/>
          <p:cNvSpPr txBox="1"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alibri"/>
              <a:buNone/>
              <a:defRPr sz="1800" b="1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0" name="Google Shape;120;p43"/>
          <p:cNvSpPr txBox="1">
            <a:spLocks noGrp="1"/>
          </p:cNvSpPr>
          <p:nvPr>
            <p:ph type="body" idx="1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1" name="Google Shape;121;p43"/>
          <p:cNvSpPr txBox="1">
            <a:spLocks noGrp="1"/>
          </p:cNvSpPr>
          <p:nvPr>
            <p:ph type="body" idx="2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2" name="Google Shape;122;p43"/>
          <p:cNvSpPr txBox="1">
            <a:spLocks noGrp="1"/>
          </p:cNvSpPr>
          <p:nvPr>
            <p:ph type="body" idx="3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3" name="Google Shape;123;p43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Bar-Content with Right Side-Caption">
  <p:cSld name="RedBar-Content with Right Side-Caption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4"/>
          <p:cNvSpPr txBox="1"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alibri"/>
              <a:buNone/>
              <a:defRPr sz="1800" b="1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6" name="Google Shape;126;p44"/>
          <p:cNvSpPr txBox="1">
            <a:spLocks noGrp="1"/>
          </p:cNvSpPr>
          <p:nvPr>
            <p:ph type="body" idx="1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Google Shape;127;p44"/>
          <p:cNvSpPr txBox="1">
            <a:spLocks noGrp="1"/>
          </p:cNvSpPr>
          <p:nvPr>
            <p:ph type="body" idx="2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8" name="Google Shape;128;p44"/>
          <p:cNvSpPr txBox="1">
            <a:spLocks noGrp="1"/>
          </p:cNvSpPr>
          <p:nvPr>
            <p:ph type="body" idx="3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9" name="Google Shape;129;p44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Bar-Picture with Caption">
  <p:cSld name="RedBar-Picture with Caption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5"/>
          <p:cNvSpPr txBox="1">
            <a:spLocks noGrp="1"/>
          </p:cNvSpPr>
          <p:nvPr>
            <p:ph type="title"/>
          </p:nvPr>
        </p:nvSpPr>
        <p:spPr>
          <a:xfrm>
            <a:off x="1828800" y="5253037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Calibri"/>
              <a:buNone/>
              <a:defRPr sz="2400" b="1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2" name="Google Shape;132;p45"/>
          <p:cNvSpPr txBox="1">
            <a:spLocks noGrp="1"/>
          </p:cNvSpPr>
          <p:nvPr>
            <p:ph type="body" idx="1"/>
          </p:nvPr>
        </p:nvSpPr>
        <p:spPr>
          <a:xfrm>
            <a:off x="1828800" y="5895975"/>
            <a:ext cx="54864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3" name="Google Shape;133;p45"/>
          <p:cNvSpPr>
            <a:spLocks noGrp="1"/>
          </p:cNvSpPr>
          <p:nvPr>
            <p:ph type="pic" idx="2"/>
          </p:nvPr>
        </p:nvSpPr>
        <p:spPr>
          <a:xfrm>
            <a:off x="1028700" y="128650"/>
            <a:ext cx="7086600" cy="4944623"/>
          </a:xfrm>
          <a:prstGeom prst="rect">
            <a:avLst/>
          </a:prstGeom>
          <a:noFill/>
          <a:ln>
            <a:noFill/>
          </a:ln>
        </p:spPr>
      </p:sp>
      <p:sp>
        <p:nvSpPr>
          <p:cNvPr id="134" name="Google Shape;134;p45"/>
          <p:cNvSpPr txBox="1">
            <a:spLocks noGrp="1"/>
          </p:cNvSpPr>
          <p:nvPr>
            <p:ph type="body" idx="3"/>
          </p:nvPr>
        </p:nvSpPr>
        <p:spPr>
          <a:xfrm>
            <a:off x="3886200" y="5081650"/>
            <a:ext cx="1371600" cy="9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5" name="Google Shape;135;p45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Bar-Title and Video">
  <p:cSld name="RedBar-Title and Video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6"/>
          <p:cNvSpPr txBox="1"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8" name="Google Shape;138;p46"/>
          <p:cNvSpPr>
            <a:spLocks noGrp="1"/>
          </p:cNvSpPr>
          <p:nvPr>
            <p:ph type="media" idx="2"/>
          </p:nvPr>
        </p:nvSpPr>
        <p:spPr>
          <a:xfrm>
            <a:off x="0" y="1066799"/>
            <a:ext cx="9144000" cy="5315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9" name="Google Shape;139;p46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Tagline-Gray BG, Title &amp; Subtitle Left">
  <p:cSld name="WhiteTagline-Gray BG, Title &amp; Subtitle Left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8"/>
          <p:cNvSpPr/>
          <p:nvPr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dk1">
              <a:alpha val="46666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48"/>
          <p:cNvSpPr txBox="1"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47" name="Google Shape;147;p48"/>
          <p:cNvSpPr txBox="1">
            <a:spLocks noGrp="1"/>
          </p:cNvSpPr>
          <p:nvPr>
            <p:ph type="body" idx="1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8" name="Google Shape;148;p48"/>
          <p:cNvSpPr txBox="1"/>
          <p:nvPr/>
        </p:nvSpPr>
        <p:spPr>
          <a:xfrm>
            <a:off x="6096000" y="6477000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Tagline-Gray BG, Title &amp; Subtitle Right">
  <p:cSld name="WhiteTagline-Gray BG, Title &amp; Subtitle Right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9"/>
          <p:cNvSpPr/>
          <p:nvPr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dk1">
              <a:alpha val="46666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49"/>
          <p:cNvSpPr txBox="1"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52" name="Google Shape;152;p49"/>
          <p:cNvSpPr txBox="1">
            <a:spLocks noGrp="1"/>
          </p:cNvSpPr>
          <p:nvPr>
            <p:ph type="body" idx="1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3" name="Google Shape;153;p49"/>
          <p:cNvSpPr txBox="1"/>
          <p:nvPr/>
        </p:nvSpPr>
        <p:spPr>
          <a:xfrm>
            <a:off x="6096000" y="6477000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Tagline-Gray BG, Title Only Left">
  <p:cSld name="WhiteTagline-Gray BG, Title Only Left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50"/>
          <p:cNvSpPr/>
          <p:nvPr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dk1">
              <a:alpha val="46666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50"/>
          <p:cNvSpPr txBox="1"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57" name="Google Shape;157;p50"/>
          <p:cNvSpPr txBox="1"/>
          <p:nvPr/>
        </p:nvSpPr>
        <p:spPr>
          <a:xfrm>
            <a:off x="6096000" y="6477000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Tagline-Gray BG, Title Only Right">
  <p:cSld name="WhiteTagline-Gray BG, Title Only Right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51"/>
          <p:cNvSpPr/>
          <p:nvPr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dk1">
              <a:alpha val="46666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51"/>
          <p:cNvSpPr txBox="1"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1" name="Google Shape;161;p51"/>
          <p:cNvSpPr txBox="1"/>
          <p:nvPr/>
        </p:nvSpPr>
        <p:spPr>
          <a:xfrm>
            <a:off x="6096000" y="6477000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Tagline-SimpleTitle&amp;Subtitle">
  <p:cSld name="WhiteTagline-SimpleTitle&amp;Subtitle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2"/>
          <p:cNvSpPr txBox="1"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Calibri"/>
              <a:buNone/>
              <a:defRPr sz="48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4" name="Google Shape;164;p5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6A6A6A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6A6A6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5" name="Google Shape;165;p52"/>
          <p:cNvSpPr txBox="1"/>
          <p:nvPr/>
        </p:nvSpPr>
        <p:spPr>
          <a:xfrm>
            <a:off x="6096000" y="6477000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Tagline-Text above Title">
  <p:cSld name="WhiteTagline-Text above Title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3"/>
          <p:cNvSpPr txBox="1"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8" name="Google Shape;168;p53"/>
          <p:cNvSpPr txBox="1"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6A6A6A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6A6A6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9" name="Google Shape;169;p53"/>
          <p:cNvSpPr txBox="1"/>
          <p:nvPr/>
        </p:nvSpPr>
        <p:spPr>
          <a:xfrm>
            <a:off x="6096000" y="6477000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Tagline-Gray BG, Title-Only Left">
  <p:cSld name="RedTagline-Gray BG, Title-Only Lef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6"/>
          <p:cNvSpPr/>
          <p:nvPr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dk1">
              <a:alpha val="46666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26"/>
          <p:cNvSpPr txBox="1"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7" name="Google Shape;27;p26"/>
          <p:cNvSpPr txBox="1"/>
          <p:nvPr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WhiteTagline-Title above text">
  <p:cSld name="WhiteTagline-Title above text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4"/>
          <p:cNvSpPr txBox="1"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2" name="Google Shape;172;p54"/>
          <p:cNvSpPr txBox="1"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rgbClr val="6A6A6A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6A6A6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3" name="Google Shape;173;p54"/>
          <p:cNvSpPr txBox="1"/>
          <p:nvPr/>
        </p:nvSpPr>
        <p:spPr>
          <a:xfrm>
            <a:off x="6096000" y="6477000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Bar-Title and Content">
  <p:cSld name="NoBar-Title and Content"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56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00B0F0"/>
              </a:buClr>
              <a:buSzPts val="3600"/>
              <a:buFont typeface="Calibri"/>
              <a:buNone/>
              <a:defRPr sz="3600" b="0" i="0" u="none" strike="noStrike" cap="none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8" name="Google Shape;178;p56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9" name="Google Shape;179;p56"/>
          <p:cNvSpPr txBox="1">
            <a:spLocks noGrp="1"/>
          </p:cNvSpPr>
          <p:nvPr>
            <p:ph type="body" idx="2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0" name="Google Shape;180;p56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Bar-Six Content Placeholders">
  <p:cSld name="NoBar-Six Content Placeholders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57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83" name="Google Shape;183;p57"/>
          <p:cNvSpPr txBox="1">
            <a:spLocks noGrp="1"/>
          </p:cNvSpPr>
          <p:nvPr>
            <p:ph type="body" idx="1"/>
          </p:nvPr>
        </p:nvSpPr>
        <p:spPr>
          <a:xfrm>
            <a:off x="533400" y="1066800"/>
            <a:ext cx="81534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4" name="Google Shape;184;p57"/>
          <p:cNvSpPr txBox="1">
            <a:spLocks noGrp="1"/>
          </p:cNvSpPr>
          <p:nvPr>
            <p:ph type="body" idx="2"/>
          </p:nvPr>
        </p:nvSpPr>
        <p:spPr>
          <a:xfrm>
            <a:off x="533400" y="2011680"/>
            <a:ext cx="8153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5" name="Google Shape;185;p57"/>
          <p:cNvSpPr txBox="1">
            <a:spLocks noGrp="1"/>
          </p:cNvSpPr>
          <p:nvPr>
            <p:ph type="body" idx="3"/>
          </p:nvPr>
        </p:nvSpPr>
        <p:spPr>
          <a:xfrm>
            <a:off x="533400" y="2880360"/>
            <a:ext cx="8153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6" name="Google Shape;186;p57"/>
          <p:cNvSpPr txBox="1">
            <a:spLocks noGrp="1"/>
          </p:cNvSpPr>
          <p:nvPr>
            <p:ph type="body" idx="4"/>
          </p:nvPr>
        </p:nvSpPr>
        <p:spPr>
          <a:xfrm>
            <a:off x="533400" y="3672840"/>
            <a:ext cx="81534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7" name="Google Shape;187;p57"/>
          <p:cNvSpPr txBox="1">
            <a:spLocks noGrp="1"/>
          </p:cNvSpPr>
          <p:nvPr>
            <p:ph type="body" idx="5"/>
          </p:nvPr>
        </p:nvSpPr>
        <p:spPr>
          <a:xfrm>
            <a:off x="533400" y="4617720"/>
            <a:ext cx="8153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8" name="Google Shape;188;p57"/>
          <p:cNvSpPr txBox="1">
            <a:spLocks noGrp="1"/>
          </p:cNvSpPr>
          <p:nvPr>
            <p:ph type="body" idx="6"/>
          </p:nvPr>
        </p:nvSpPr>
        <p:spPr>
          <a:xfrm>
            <a:off x="533400" y="5638800"/>
            <a:ext cx="8153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9" name="Google Shape;189;p57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Bar-Two Content">
  <p:cSld name="NoBar-Two Content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58"/>
          <p:cNvSpPr txBox="1">
            <a:spLocks noGrp="1"/>
          </p:cNvSpPr>
          <p:nvPr>
            <p:ph type="title"/>
          </p:nvPr>
        </p:nvSpPr>
        <p:spPr>
          <a:xfrm>
            <a:off x="-1" y="228600"/>
            <a:ext cx="9144001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2" name="Google Shape;192;p58"/>
          <p:cNvSpPr txBox="1">
            <a:spLocks noGrp="1"/>
          </p:cNvSpPr>
          <p:nvPr>
            <p:ph type="body" idx="1"/>
          </p:nvPr>
        </p:nvSpPr>
        <p:spPr>
          <a:xfrm>
            <a:off x="457200" y="914400"/>
            <a:ext cx="4038600" cy="5615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3" name="Google Shape;193;p58"/>
          <p:cNvSpPr txBox="1">
            <a:spLocks noGrp="1"/>
          </p:cNvSpPr>
          <p:nvPr>
            <p:ph type="body" idx="2"/>
          </p:nvPr>
        </p:nvSpPr>
        <p:spPr>
          <a:xfrm>
            <a:off x="4648200" y="914400"/>
            <a:ext cx="4038600" cy="56159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4" name="Google Shape;194;p58"/>
          <p:cNvSpPr txBox="1">
            <a:spLocks noGrp="1"/>
          </p:cNvSpPr>
          <p:nvPr>
            <p:ph type="body" idx="3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5" name="Google Shape;195;p58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Bar-Two-Up Comparison">
  <p:cSld name="NoBar-Two-Up Comparison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59"/>
          <p:cNvSpPr txBox="1"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8" name="Google Shape;198;p59"/>
          <p:cNvSpPr txBox="1"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9" name="Google Shape;199;p59"/>
          <p:cNvSpPr txBox="1">
            <a:spLocks noGrp="1"/>
          </p:cNvSpPr>
          <p:nvPr>
            <p:ph type="body" idx="2"/>
          </p:nvPr>
        </p:nvSpPr>
        <p:spPr>
          <a:xfrm>
            <a:off x="457201" y="1600200"/>
            <a:ext cx="4040188" cy="4912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0" name="Google Shape;200;p59"/>
          <p:cNvSpPr txBox="1">
            <a:spLocks noGrp="1"/>
          </p:cNvSpPr>
          <p:nvPr>
            <p:ph type="body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1" name="Google Shape;201;p59"/>
          <p:cNvSpPr txBox="1">
            <a:spLocks noGrp="1"/>
          </p:cNvSpPr>
          <p:nvPr>
            <p:ph type="body" idx="4"/>
          </p:nvPr>
        </p:nvSpPr>
        <p:spPr>
          <a:xfrm>
            <a:off x="4645026" y="1600200"/>
            <a:ext cx="4041775" cy="4912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2" name="Google Shape;202;p59"/>
          <p:cNvSpPr txBox="1">
            <a:spLocks noGrp="1"/>
          </p:cNvSpPr>
          <p:nvPr>
            <p:ph type="body" idx="5"/>
          </p:nvPr>
        </p:nvSpPr>
        <p:spPr>
          <a:xfrm>
            <a:off x="3817620" y="6529450"/>
            <a:ext cx="1508760" cy="9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3" name="Google Shape;203;p59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Bar-4-up_Comparison">
  <p:cSld name="NoBar-4-up_Comparison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60"/>
          <p:cNvSpPr txBox="1">
            <a:spLocks noGrp="1"/>
          </p:cNvSpPr>
          <p:nvPr>
            <p:ph type="title"/>
          </p:nvPr>
        </p:nvSpPr>
        <p:spPr>
          <a:xfrm>
            <a:off x="-20713" y="228600"/>
            <a:ext cx="9185426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06" name="Google Shape;206;p60"/>
          <p:cNvSpPr txBox="1">
            <a:spLocks noGrp="1"/>
          </p:cNvSpPr>
          <p:nvPr>
            <p:ph type="body" idx="1"/>
          </p:nvPr>
        </p:nvSpPr>
        <p:spPr>
          <a:xfrm>
            <a:off x="457201" y="960438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7" name="Google Shape;207;p60"/>
          <p:cNvSpPr txBox="1">
            <a:spLocks noGrp="1"/>
          </p:cNvSpPr>
          <p:nvPr>
            <p:ph type="body" idx="2"/>
          </p:nvPr>
        </p:nvSpPr>
        <p:spPr>
          <a:xfrm>
            <a:off x="457201" y="1600200"/>
            <a:ext cx="4040188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8" name="Google Shape;208;p60"/>
          <p:cNvSpPr txBox="1">
            <a:spLocks noGrp="1"/>
          </p:cNvSpPr>
          <p:nvPr>
            <p:ph type="body" idx="3"/>
          </p:nvPr>
        </p:nvSpPr>
        <p:spPr>
          <a:xfrm>
            <a:off x="4645026" y="960438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9" name="Google Shape;209;p60"/>
          <p:cNvSpPr txBox="1">
            <a:spLocks noGrp="1"/>
          </p:cNvSpPr>
          <p:nvPr>
            <p:ph type="body" idx="4"/>
          </p:nvPr>
        </p:nvSpPr>
        <p:spPr>
          <a:xfrm>
            <a:off x="4645026" y="1600200"/>
            <a:ext cx="4041775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0" name="Google Shape;210;p60"/>
          <p:cNvSpPr txBox="1">
            <a:spLocks noGrp="1"/>
          </p:cNvSpPr>
          <p:nvPr>
            <p:ph type="body" idx="5"/>
          </p:nvPr>
        </p:nvSpPr>
        <p:spPr>
          <a:xfrm>
            <a:off x="457200" y="3581400"/>
            <a:ext cx="4038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1" name="Google Shape;211;p60"/>
          <p:cNvSpPr txBox="1">
            <a:spLocks noGrp="1"/>
          </p:cNvSpPr>
          <p:nvPr>
            <p:ph type="body" idx="6"/>
          </p:nvPr>
        </p:nvSpPr>
        <p:spPr>
          <a:xfrm>
            <a:off x="4648200" y="3581400"/>
            <a:ext cx="4038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2" name="Google Shape;212;p60"/>
          <p:cNvSpPr txBox="1">
            <a:spLocks noGrp="1"/>
          </p:cNvSpPr>
          <p:nvPr>
            <p:ph type="body" idx="7"/>
          </p:nvPr>
        </p:nvSpPr>
        <p:spPr>
          <a:xfrm>
            <a:off x="457200" y="4191000"/>
            <a:ext cx="4040188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3" name="Google Shape;213;p60"/>
          <p:cNvSpPr txBox="1">
            <a:spLocks noGrp="1"/>
          </p:cNvSpPr>
          <p:nvPr>
            <p:ph type="body" idx="8"/>
          </p:nvPr>
        </p:nvSpPr>
        <p:spPr>
          <a:xfrm>
            <a:off x="4645025" y="4191000"/>
            <a:ext cx="4041775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4" name="Google Shape;214;p60"/>
          <p:cNvSpPr txBox="1">
            <a:spLocks noGrp="1"/>
          </p:cNvSpPr>
          <p:nvPr>
            <p:ph type="body" idx="9"/>
          </p:nvPr>
        </p:nvSpPr>
        <p:spPr>
          <a:xfrm>
            <a:off x="3817620" y="5996050"/>
            <a:ext cx="1508760" cy="9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5" name="Google Shape;215;p60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Bar-Content with Left Side-Caption">
  <p:cSld name="NoBar-Content with Left Side-Caption"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61"/>
          <p:cNvSpPr txBox="1"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alibri"/>
              <a:buNone/>
              <a:defRPr sz="1800" b="1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18" name="Google Shape;218;p61"/>
          <p:cNvSpPr txBox="1">
            <a:spLocks noGrp="1"/>
          </p:cNvSpPr>
          <p:nvPr>
            <p:ph type="body" idx="1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9" name="Google Shape;219;p61"/>
          <p:cNvSpPr txBox="1">
            <a:spLocks noGrp="1"/>
          </p:cNvSpPr>
          <p:nvPr>
            <p:ph type="body" idx="2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0" name="Google Shape;220;p61"/>
          <p:cNvSpPr txBox="1">
            <a:spLocks noGrp="1"/>
          </p:cNvSpPr>
          <p:nvPr>
            <p:ph type="body" idx="3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1" name="Google Shape;221;p61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Bar-Content with Right Side-Caption">
  <p:cSld name="NoBar-Content with Right Side-Caption"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62"/>
          <p:cNvSpPr txBox="1">
            <a:spLocks noGrp="1"/>
          </p:cNvSpPr>
          <p:nvPr>
            <p:ph type="title"/>
          </p:nvPr>
        </p:nvSpPr>
        <p:spPr>
          <a:xfrm>
            <a:off x="5678487" y="304800"/>
            <a:ext cx="3008313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alibri"/>
              <a:buNone/>
              <a:defRPr sz="1800" b="1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24" name="Google Shape;224;p62"/>
          <p:cNvSpPr txBox="1">
            <a:spLocks noGrp="1"/>
          </p:cNvSpPr>
          <p:nvPr>
            <p:ph type="body" idx="1"/>
          </p:nvPr>
        </p:nvSpPr>
        <p:spPr>
          <a:xfrm>
            <a:off x="5678487" y="1143000"/>
            <a:ext cx="3008313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5" name="Google Shape;225;p62"/>
          <p:cNvSpPr txBox="1">
            <a:spLocks noGrp="1"/>
          </p:cNvSpPr>
          <p:nvPr>
            <p:ph type="body" idx="2"/>
          </p:nvPr>
        </p:nvSpPr>
        <p:spPr>
          <a:xfrm>
            <a:off x="457200" y="304800"/>
            <a:ext cx="5111751" cy="6179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6" name="Google Shape;226;p62"/>
          <p:cNvSpPr txBox="1">
            <a:spLocks noGrp="1"/>
          </p:cNvSpPr>
          <p:nvPr>
            <p:ph type="body" idx="3"/>
          </p:nvPr>
        </p:nvSpPr>
        <p:spPr>
          <a:xfrm>
            <a:off x="2327275" y="6488875"/>
            <a:ext cx="1371600" cy="9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7" name="Google Shape;227;p62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Bar-Picture with Caption">
  <p:cSld name="NoBar-Picture with Caption"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63"/>
          <p:cNvSpPr txBox="1">
            <a:spLocks noGrp="1"/>
          </p:cNvSpPr>
          <p:nvPr>
            <p:ph type="title"/>
          </p:nvPr>
        </p:nvSpPr>
        <p:spPr>
          <a:xfrm>
            <a:off x="1828800" y="5253037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Calibri"/>
              <a:buNone/>
              <a:defRPr sz="2400" b="1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0" name="Google Shape;230;p63"/>
          <p:cNvSpPr txBox="1">
            <a:spLocks noGrp="1"/>
          </p:cNvSpPr>
          <p:nvPr>
            <p:ph type="body" idx="1"/>
          </p:nvPr>
        </p:nvSpPr>
        <p:spPr>
          <a:xfrm>
            <a:off x="1828800" y="5895975"/>
            <a:ext cx="54864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1" name="Google Shape;231;p63"/>
          <p:cNvSpPr>
            <a:spLocks noGrp="1"/>
          </p:cNvSpPr>
          <p:nvPr>
            <p:ph type="pic" idx="2"/>
          </p:nvPr>
        </p:nvSpPr>
        <p:spPr>
          <a:xfrm>
            <a:off x="1028700" y="128650"/>
            <a:ext cx="7086600" cy="4944623"/>
          </a:xfrm>
          <a:prstGeom prst="rect">
            <a:avLst/>
          </a:prstGeom>
          <a:noFill/>
          <a:ln>
            <a:noFill/>
          </a:ln>
        </p:spPr>
      </p:sp>
      <p:sp>
        <p:nvSpPr>
          <p:cNvPr id="232" name="Google Shape;232;p63"/>
          <p:cNvSpPr txBox="1">
            <a:spLocks noGrp="1"/>
          </p:cNvSpPr>
          <p:nvPr>
            <p:ph type="body" idx="3"/>
          </p:nvPr>
        </p:nvSpPr>
        <p:spPr>
          <a:xfrm>
            <a:off x="3886200" y="5081650"/>
            <a:ext cx="1371600" cy="9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3" name="Google Shape;233;p63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Bar-Title and Video">
  <p:cSld name="NoBar-Title and Video"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64"/>
          <p:cNvSpPr txBox="1">
            <a:spLocks noGrp="1"/>
          </p:cNvSpPr>
          <p:nvPr>
            <p:ph type="title"/>
          </p:nvPr>
        </p:nvSpPr>
        <p:spPr>
          <a:xfrm>
            <a:off x="-2251" y="228600"/>
            <a:ext cx="9172252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6" name="Google Shape;236;p64"/>
          <p:cNvSpPr>
            <a:spLocks noGrp="1"/>
          </p:cNvSpPr>
          <p:nvPr>
            <p:ph type="media" idx="2"/>
          </p:nvPr>
        </p:nvSpPr>
        <p:spPr>
          <a:xfrm>
            <a:off x="0" y="1066799"/>
            <a:ext cx="9144000" cy="5315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237" name="Google Shape;237;p64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Tagline-Gray BG, Title-Only Right">
  <p:cSld name="RedTagline-Gray BG, Title-Only Righ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7"/>
          <p:cNvSpPr/>
          <p:nvPr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dk1">
              <a:alpha val="46666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27"/>
          <p:cNvSpPr txBox="1"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1" name="Google Shape;31;p27"/>
          <p:cNvSpPr txBox="1"/>
          <p:nvPr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Tagline-Gray BG, Title &amp; Subtitle Left">
  <p:cSld name="No Tagline-Gray BG, Title &amp; Subtitle Left"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66"/>
          <p:cNvSpPr/>
          <p:nvPr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dk1">
              <a:alpha val="46666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66"/>
          <p:cNvSpPr txBox="1"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3" name="Google Shape;243;p66"/>
          <p:cNvSpPr txBox="1">
            <a:spLocks noGrp="1"/>
          </p:cNvSpPr>
          <p:nvPr>
            <p:ph type="body" idx="1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4" name="Google Shape;244;p66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Tagline-Gray BG, Title &amp; Subtitle Right">
  <p:cSld name="No Tagline-Gray BG, Title &amp; Subtitle Right"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67"/>
          <p:cNvSpPr/>
          <p:nvPr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dk1">
              <a:alpha val="46666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67"/>
          <p:cNvSpPr txBox="1"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body" idx="1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Tagline-Gray BG, Title Only Left">
  <p:cSld name="No Tagline-Gray BG, Title Only Left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/>
          <p:nvPr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dk1">
              <a:alpha val="46666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68"/>
          <p:cNvSpPr txBox="1"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53" name="Google Shape;253;p68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 Tagline-Gray BG, Title Only Right">
  <p:cSld name="No Tagline-Gray BG, Title Only Righ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/>
          <p:nvPr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dk1">
              <a:alpha val="46666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69"/>
          <p:cNvSpPr txBox="1"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57" name="Google Shape;257;p69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Tagline-SimpleTitle&amp;Subtitle">
  <p:cSld name="NoTagline-SimpleTitle&amp;Subtitle"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70"/>
          <p:cNvSpPr txBox="1"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Calibri"/>
              <a:buNone/>
              <a:defRPr sz="48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60" name="Google Shape;260;p7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6A6A6A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6A6A6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1" name="Google Shape;261;p70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Tagline-Text above Title">
  <p:cSld name="NoTagline-Text above Title"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71"/>
          <p:cNvSpPr txBox="1"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64" name="Google Shape;264;p71"/>
          <p:cNvSpPr txBox="1"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6A6A6A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6A6A6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5" name="Google Shape;265;p71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oTagline-Title above text">
  <p:cSld name="NoTagline-Title above text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72"/>
          <p:cNvSpPr txBox="1"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68" name="Google Shape;268;p72"/>
          <p:cNvSpPr txBox="1"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rgbClr val="6A6A6A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6A6A6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9" name="Google Shape;269;p72"/>
          <p:cNvSpPr txBox="1"/>
          <p:nvPr/>
        </p:nvSpPr>
        <p:spPr>
          <a:xfrm>
            <a:off x="6096000" y="67348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mallRedBar-Gray BG, Title &amp; Subtitle Left1_Title &amp; Subtitle Left">
  <p:cSld name="SmallRedBar-Gray BG, Title &amp; Subtitle Left1_Title &amp; Subtitle Left"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74"/>
          <p:cNvSpPr/>
          <p:nvPr/>
        </p:nvSpPr>
        <p:spPr>
          <a:xfrm>
            <a:off x="0" y="3276600"/>
            <a:ext cx="5715000" cy="1752600"/>
          </a:xfrm>
          <a:prstGeom prst="rect">
            <a:avLst/>
          </a:prstGeom>
          <a:solidFill>
            <a:schemeClr val="dk1">
              <a:alpha val="46666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74"/>
          <p:cNvSpPr txBox="1">
            <a:spLocks noGrp="1"/>
          </p:cNvSpPr>
          <p:nvPr>
            <p:ph type="ctrTitle"/>
          </p:nvPr>
        </p:nvSpPr>
        <p:spPr>
          <a:xfrm>
            <a:off x="228600" y="3429000"/>
            <a:ext cx="5105400" cy="609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76" name="Google Shape;276;p74"/>
          <p:cNvSpPr txBox="1">
            <a:spLocks noGrp="1"/>
          </p:cNvSpPr>
          <p:nvPr>
            <p:ph type="body" idx="1"/>
          </p:nvPr>
        </p:nvSpPr>
        <p:spPr>
          <a:xfrm>
            <a:off x="228600" y="4114800"/>
            <a:ext cx="5105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7" name="Google Shape;277;p74"/>
          <p:cNvSpPr txBox="1"/>
          <p:nvPr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mallRedBar-Gray BG, Title &amp; Subtitle Left1_Title &amp; Subtitle Right">
  <p:cSld name="SmallRedBar-Gray BG, Title &amp; Subtitle Left1_Title &amp; Subtitle Right"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75"/>
          <p:cNvSpPr/>
          <p:nvPr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dk1">
              <a:alpha val="46666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75"/>
          <p:cNvSpPr txBox="1"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81" name="Google Shape;281;p75"/>
          <p:cNvSpPr txBox="1">
            <a:spLocks noGrp="1"/>
          </p:cNvSpPr>
          <p:nvPr>
            <p:ph type="body" idx="1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r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2" name="Google Shape;282;p75"/>
          <p:cNvSpPr txBox="1"/>
          <p:nvPr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mallRedBar-Gray BG, Title Only Left">
  <p:cSld name="SmallRedBar-Gray BG, Title Only Left"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76"/>
          <p:cNvSpPr/>
          <p:nvPr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dk1">
              <a:alpha val="46666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76"/>
          <p:cNvSpPr txBox="1"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86" name="Google Shape;286;p76"/>
          <p:cNvSpPr txBox="1"/>
          <p:nvPr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Tagline-SimpleTitle&amp;Subtitle">
  <p:cSld name="RedTagline-SimpleTitle&amp;Subtitle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28"/>
          <p:cNvSpPr txBox="1"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Calibri"/>
              <a:buNone/>
              <a:defRPr sz="48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2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6A6A6A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6A6A6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28"/>
          <p:cNvSpPr txBox="1"/>
          <p:nvPr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mallRedBar-Gray BG, Title Only Right">
  <p:cSld name="SmallRedBar-Gray BG, Title Only Right"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77"/>
          <p:cNvSpPr/>
          <p:nvPr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dk1">
              <a:alpha val="46666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77"/>
          <p:cNvSpPr txBox="1"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0" name="Google Shape;290;p77"/>
          <p:cNvSpPr txBox="1"/>
          <p:nvPr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mallRedBar-SimpleTitle&amp;Subtitle">
  <p:cSld name="SmallRedBar-SimpleTitle&amp;Subtitle"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78"/>
          <p:cNvSpPr txBox="1"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800"/>
              <a:buFont typeface="Calibri"/>
              <a:buNone/>
              <a:defRPr sz="48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3" name="Google Shape;293;p7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6A6A6A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6A6A6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4" name="Google Shape;294;p78"/>
          <p:cNvSpPr txBox="1"/>
          <p:nvPr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mallRedBar-Text above Title">
  <p:cSld name="SmallRedBar-Text above Title"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79"/>
          <p:cNvSpPr txBox="1"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7" name="Google Shape;297;p79"/>
          <p:cNvSpPr txBox="1"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6A6A6A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6A6A6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8" name="Google Shape;298;p79"/>
          <p:cNvSpPr txBox="1"/>
          <p:nvPr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mallRedBar-Title above text">
  <p:cSld name="SmallRedBar-Title above text"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80"/>
          <p:cNvSpPr txBox="1"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1" name="Google Shape;301;p80"/>
          <p:cNvSpPr txBox="1"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rgbClr val="6A6A6A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6A6A6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2" name="Google Shape;302;p80"/>
          <p:cNvSpPr txBox="1"/>
          <p:nvPr/>
        </p:nvSpPr>
        <p:spPr>
          <a:xfrm>
            <a:off x="6096000" y="6679955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pic>
        <p:nvPicPr>
          <p:cNvPr id="9" name="Picture 8" descr="Hartman4e18LF_nm3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84592" y="639006"/>
            <a:ext cx="5859408" cy="4771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33725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 &amp; Subtitl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609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0"/>
          </p:nvPr>
        </p:nvSpPr>
        <p:spPr>
          <a:xfrm>
            <a:off x="3733800" y="4260273"/>
            <a:ext cx="5181600" cy="6927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1pPr>
            <a:lvl2pPr marL="4572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2pPr>
            <a:lvl3pPr marL="9144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3pPr>
            <a:lvl4pPr marL="13716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4pPr>
            <a:lvl5pPr marL="1828800" indent="0" algn="r">
              <a:buNone/>
              <a:defRPr sz="2000" b="0">
                <a:solidFill>
                  <a:schemeClr val="bg1"/>
                </a:solidFill>
                <a:latin typeface="ArumSans Bold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58957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581400"/>
            <a:ext cx="51054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94352108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Gray BG, Title-Onl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429000" y="3429000"/>
            <a:ext cx="5715000" cy="1752600"/>
          </a:xfrm>
          <a:prstGeom prst="rect">
            <a:avLst/>
          </a:prstGeom>
          <a:solidFill>
            <a:schemeClr val="tx1">
              <a:alpha val="47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0" y="3581400"/>
            <a:ext cx="51816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DFF379-83AB-465B-9651-AD1BC4BFD570}"/>
              </a:ext>
            </a:extLst>
          </p:cNvPr>
          <p:cNvSpPr txBox="1">
            <a:spLocks/>
          </p:cNvSpPr>
          <p:nvPr userDrawn="1"/>
        </p:nvSpPr>
        <p:spPr>
          <a:xfrm>
            <a:off x="14177" y="6644390"/>
            <a:ext cx="1357423" cy="20781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© McGraw Hill LLC.</a:t>
            </a:r>
            <a:endParaRPr lang="en-US" sz="8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25784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70215112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ext abov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56103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Tagline-Text above Title">
  <p:cSld name="RedTagline-Text above Title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9"/>
          <p:cNvSpPr txBox="1">
            <a:spLocks noGrp="1"/>
          </p:cNvSpPr>
          <p:nvPr>
            <p:ph type="title"/>
          </p:nvPr>
        </p:nvSpPr>
        <p:spPr>
          <a:xfrm>
            <a:off x="685800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29"/>
          <p:cNvSpPr txBox="1">
            <a:spLocks noGrp="1"/>
          </p:cNvSpPr>
          <p:nvPr>
            <p:ph type="body" idx="1"/>
          </p:nvPr>
        </p:nvSpPr>
        <p:spPr>
          <a:xfrm>
            <a:off x="685800" y="290671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6A6A6A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6A6A6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29"/>
          <p:cNvSpPr txBox="1"/>
          <p:nvPr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Tagline-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480"/>
              </a:spcBef>
              <a:defRPr sz="3600" b="1" cap="all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6A6A6A"/>
                </a:solidFill>
                <a:latin typeface="ArumSans Regular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</p:spPr>
        <p:txBody>
          <a:bodyPr wrap="square" lIns="0" tIns="0" rIns="45720" bIns="0" rtlCol="0">
            <a:spAutoFit/>
          </a:bodyPr>
          <a:lstStyle/>
          <a:p>
            <a:pPr algn="r"/>
            <a:r>
              <a:rPr lang="en-US" sz="800" dirty="0">
                <a:solidFill>
                  <a:schemeClr val="bg1"/>
                </a:solidFill>
              </a:rPr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24843307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Content with Left Side-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</p:spPr>
        <p:txBody>
          <a:bodyPr anchor="b"/>
          <a:lstStyle>
            <a:lvl1pPr algn="l">
              <a:defRPr sz="18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325879834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Insert Photo Credit Here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sz="800"/>
            </a:lvl1pPr>
          </a:lstStyle>
          <a:p>
            <a:pPr lvl="0"/>
            <a:r>
              <a:rPr lang="en-US" dirty="0"/>
              <a:t>Jump to long image description</a:t>
            </a:r>
          </a:p>
        </p:txBody>
      </p:sp>
    </p:spTree>
    <p:extLst>
      <p:ext uri="{BB962C8B-B14F-4D97-AF65-F5344CB8AC3E}">
        <p14:creationId xmlns:p14="http://schemas.microsoft.com/office/powerpoint/2010/main" val="47456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124423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4126" y="228600"/>
            <a:ext cx="9172252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5410200"/>
          </a:xfrm>
          <a:prstGeom prst="rect">
            <a:avLst/>
          </a:prstGeom>
        </p:spPr>
        <p:txBody>
          <a:bodyPr/>
          <a:lstStyle>
            <a:lvl1pPr>
              <a:spcAft>
                <a:spcPts val="800"/>
              </a:spcAft>
              <a:defRPr sz="2400"/>
            </a:lvl1pPr>
            <a:lvl2pPr>
              <a:spcAft>
                <a:spcPts val="800"/>
              </a:spcAft>
              <a:defRPr sz="2000"/>
            </a:lvl2pPr>
            <a:lvl3pPr>
              <a:spcAft>
                <a:spcPts val="800"/>
              </a:spcAft>
              <a:defRPr sz="1800"/>
            </a:lvl3pPr>
            <a:lvl4pPr>
              <a:spcAft>
                <a:spcPts val="800"/>
              </a:spcAft>
              <a:defRPr sz="1600"/>
            </a:lvl4pPr>
            <a:lvl5pPr>
              <a:spcAft>
                <a:spcPts val="800"/>
              </a:spcAft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67400" y="67056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402566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28">
          <p15:clr>
            <a:srgbClr val="FBAE40"/>
          </p15:clr>
        </p15:guide>
        <p15:guide id="3" pos="5136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524000"/>
            <a:ext cx="7048500" cy="1470025"/>
          </a:xfrm>
          <a:prstGeom prst="rect">
            <a:avLst/>
          </a:prstGeom>
        </p:spPr>
        <p:txBody>
          <a:bodyPr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9718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5512554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rgbClr val="6A6A6A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261727647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lor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467100" y="6629400"/>
            <a:ext cx="2209800" cy="15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800" baseline="0">
                <a:solidFill>
                  <a:srgbClr val="6A6A6A"/>
                </a:solidFill>
              </a:defRPr>
            </a:lvl1pPr>
          </a:lstStyle>
          <a:p>
            <a:pPr lvl="0"/>
            <a:r>
              <a:rPr lang="en-US" dirty="0"/>
              <a:t>Jump back to slide containing original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57200" y="1066800"/>
            <a:ext cx="8229600" cy="5562600"/>
          </a:xfrm>
          <a:prstGeom prst="rect">
            <a:avLst/>
          </a:prstGeom>
        </p:spPr>
        <p:txBody>
          <a:bodyPr/>
          <a:lstStyle>
            <a:lvl1pPr marL="0" indent="0">
              <a:spcAft>
                <a:spcPts val="800"/>
              </a:spcAft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90197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lor_SimpleTitle&amp;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6"/>
            <a:ext cx="9144000" cy="14700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6A6A6A"/>
                </a:solidFill>
                <a:latin typeface="ArumSans Regular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hoto credit"/>
          <p:cNvSpPr>
            <a:spLocks noGrp="1"/>
          </p:cNvSpPr>
          <p:nvPr>
            <p:ph type="body" sz="quarter" idx="10" hasCustomPrompt="1"/>
          </p:nvPr>
        </p:nvSpPr>
        <p:spPr>
          <a:xfrm>
            <a:off x="5867400" y="6553200"/>
            <a:ext cx="3276600" cy="152400"/>
          </a:xfrm>
          <a:prstGeom prst="rect">
            <a:avLst/>
          </a:prstGeom>
        </p:spPr>
        <p:txBody>
          <a:bodyPr anchor="ctr"/>
          <a:lstStyle>
            <a:lvl1pPr marL="0" indent="0" algn="r"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>
                <a:solidFill>
                  <a:schemeClr val="bg1"/>
                </a:solidFill>
              </a:defRPr>
            </a:lvl2pPr>
            <a:lvl3pPr marL="914400" indent="0">
              <a:buNone/>
              <a:defRPr sz="1050">
                <a:solidFill>
                  <a:schemeClr val="bg1"/>
                </a:solidFill>
              </a:defRPr>
            </a:lvl3pPr>
            <a:lvl4pPr marL="1371600" indent="0">
              <a:buNone/>
              <a:defRPr sz="1000">
                <a:solidFill>
                  <a:schemeClr val="bg1"/>
                </a:solidFill>
              </a:defRPr>
            </a:lvl4pPr>
            <a:lvl5pPr marL="1828800" indent="0">
              <a:buNone/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Photo Credit Here</a:t>
            </a:r>
          </a:p>
        </p:txBody>
      </p:sp>
    </p:spTree>
    <p:extLst>
      <p:ext uri="{BB962C8B-B14F-4D97-AF65-F5344CB8AC3E}">
        <p14:creationId xmlns:p14="http://schemas.microsoft.com/office/powerpoint/2010/main" val="344186432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dTagline-Gray BG, Title &amp; Subtitl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Background"/>
          <p:cNvSpPr/>
          <p:nvPr userDrawn="1"/>
        </p:nvSpPr>
        <p:spPr>
          <a:xfrm>
            <a:off x="152400" y="914400"/>
            <a:ext cx="3124200" cy="4267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>
              <a:defRPr sz="360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defRPr>
            </a:lvl1pPr>
          </a:lstStyle>
          <a:p>
            <a:r>
              <a:rPr lang="en-US" dirty="0"/>
              <a:t>Chapter Number and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ADCF1-2DFC-473E-9280-36B85D53547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477000"/>
            <a:ext cx="9144000" cy="152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0456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dTagline-Title above text">
  <p:cSld name="RedTagline-Title above 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0"/>
          <p:cNvSpPr txBox="1">
            <a:spLocks noGrp="1"/>
          </p:cNvSpPr>
          <p:nvPr>
            <p:ph type="title"/>
          </p:nvPr>
        </p:nvSpPr>
        <p:spPr>
          <a:xfrm>
            <a:off x="685800" y="2775099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48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1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30"/>
          <p:cNvSpPr txBox="1">
            <a:spLocks noGrp="1"/>
          </p:cNvSpPr>
          <p:nvPr>
            <p:ph type="body" idx="1"/>
          </p:nvPr>
        </p:nvSpPr>
        <p:spPr>
          <a:xfrm>
            <a:off x="685800" y="41386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rgbClr val="6A6A6A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6A6A6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30"/>
          <p:cNvSpPr txBox="1"/>
          <p:nvPr/>
        </p:nvSpPr>
        <p:spPr>
          <a:xfrm>
            <a:off x="6096000" y="6430089"/>
            <a:ext cx="3048000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45700" bIns="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Insert Photo Credit Here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lor_Content with Left Side-Caption">
  <p:cSld name="Color_Content with Left Side-Ca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1"/>
          <p:cNvSpPr txBox="1">
            <a:spLocks noGrp="1"/>
          </p:cNvSpPr>
          <p:nvPr>
            <p:ph type="title"/>
          </p:nvPr>
        </p:nvSpPr>
        <p:spPr>
          <a:xfrm>
            <a:off x="457201" y="304800"/>
            <a:ext cx="3008313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alibri"/>
              <a:buNone/>
              <a:defRPr sz="1800" b="1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6" name="Google Shape;46;p31"/>
          <p:cNvSpPr txBox="1">
            <a:spLocks noGrp="1"/>
          </p:cNvSpPr>
          <p:nvPr>
            <p:ph type="body" idx="1"/>
          </p:nvPr>
        </p:nvSpPr>
        <p:spPr>
          <a:xfrm>
            <a:off x="457201" y="1143000"/>
            <a:ext cx="3008313" cy="53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31"/>
          <p:cNvSpPr txBox="1">
            <a:spLocks noGrp="1"/>
          </p:cNvSpPr>
          <p:nvPr>
            <p:ph type="body" idx="2"/>
          </p:nvPr>
        </p:nvSpPr>
        <p:spPr>
          <a:xfrm>
            <a:off x="3575050" y="304800"/>
            <a:ext cx="5111751" cy="6179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31"/>
          <p:cNvSpPr txBox="1">
            <a:spLocks noGrp="1"/>
          </p:cNvSpPr>
          <p:nvPr>
            <p:ph type="body" idx="3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spcBef>
                <a:spcPts val="160"/>
              </a:spcBef>
              <a:spcAft>
                <a:spcPts val="0"/>
              </a:spcAft>
              <a:buClr>
                <a:srgbClr val="6A6A6A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31"/>
          <p:cNvSpPr txBox="1">
            <a:spLocks noGrp="1"/>
          </p:cNvSpPr>
          <p:nvPr>
            <p:ph type="body" idx="4"/>
          </p:nvPr>
        </p:nvSpPr>
        <p:spPr>
          <a:xfrm>
            <a:off x="5445125" y="6488875"/>
            <a:ext cx="1371600" cy="9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lor_Title and Content">
  <p:cSld name="Color_Title and Conte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2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32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32"/>
          <p:cNvSpPr txBox="1">
            <a:spLocks noGrp="1"/>
          </p:cNvSpPr>
          <p:nvPr>
            <p:ph type="body" idx="2"/>
          </p:nvPr>
        </p:nvSpPr>
        <p:spPr>
          <a:xfrm>
            <a:off x="6096000" y="6705600"/>
            <a:ext cx="304800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spcBef>
                <a:spcPts val="160"/>
              </a:spcBef>
              <a:spcAft>
                <a:spcPts val="0"/>
              </a:spcAft>
              <a:buClr>
                <a:srgbClr val="6A6A6A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32"/>
          <p:cNvSpPr txBox="1">
            <a:spLocks noGrp="1"/>
          </p:cNvSpPr>
          <p:nvPr>
            <p:ph type="body" idx="3"/>
          </p:nvPr>
        </p:nvSpPr>
        <p:spPr>
          <a:xfrm>
            <a:off x="3886200" y="6553200"/>
            <a:ext cx="1371600" cy="9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Arial"/>
              <a:buNone/>
              <a:defRPr sz="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5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9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8.xml"/><Relationship Id="rId10" Type="http://schemas.openxmlformats.org/officeDocument/2006/relationships/image" Target="../media/image3.gif"/><Relationship Id="rId4" Type="http://schemas.openxmlformats.org/officeDocument/2006/relationships/slideLayout" Target="../slideLayouts/slideLayout27.xml"/><Relationship Id="rId9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5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5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5" Type="http://schemas.openxmlformats.org/officeDocument/2006/relationships/slideLayout" Target="../slideLayouts/slideLayout51.xml"/><Relationship Id="rId4" Type="http://schemas.openxmlformats.org/officeDocument/2006/relationships/slideLayout" Target="../slideLayouts/slideLayout50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13" Type="http://schemas.openxmlformats.org/officeDocument/2006/relationships/slideLayout" Target="../slideLayouts/slideLayout66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56.xml"/><Relationship Id="rId7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5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55.xml"/><Relationship Id="rId16" Type="http://schemas.openxmlformats.org/officeDocument/2006/relationships/slideLayout" Target="../slideLayouts/slideLayout69.xml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slideLayout" Target="../slideLayouts/slideLayout64.xml"/><Relationship Id="rId5" Type="http://schemas.openxmlformats.org/officeDocument/2006/relationships/slideLayout" Target="../slideLayouts/slideLayout58.xml"/><Relationship Id="rId1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3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Relationship Id="rId14" Type="http://schemas.openxmlformats.org/officeDocument/2006/relationships/slideLayout" Target="../slideLayouts/slideLayout6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1" descr="Logo: McGraw-Hill Education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0" y="0"/>
            <a:ext cx="762000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1"/>
          <p:cNvSpPr/>
          <p:nvPr/>
        </p:nvSpPr>
        <p:spPr>
          <a:xfrm>
            <a:off x="0" y="6172200"/>
            <a:ext cx="9144000" cy="5037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" name="Google Shape;12;p21" descr="Tagline: Because learning changes everything.™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53481" y="6351925"/>
            <a:ext cx="3223119" cy="27237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1" descr="©McGraw-Hill Education. All rights reserved. Authorized only for instructor use in the classroom.  No reproduction or further distribution permitted without the prior written consent of McGraw-Hill Education.&#10;"/>
          <p:cNvSpPr txBox="1"/>
          <p:nvPr/>
        </p:nvSpPr>
        <p:spPr>
          <a:xfrm>
            <a:off x="0" y="6734025"/>
            <a:ext cx="9144000" cy="17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3200" b="0" i="0" u="none" strike="noStrike" cap="none" dirty="0">
              <a:solidFill>
                <a:srgbClr val="6A6A6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 descr="©McGraw-Hill Education&#10;"/>
          <p:cNvSpPr txBox="1"/>
          <p:nvPr/>
        </p:nvSpPr>
        <p:spPr>
          <a:xfrm>
            <a:off x="0" y="6705600"/>
            <a:ext cx="137160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©McGraw-Hill Education.</a:t>
            </a:r>
            <a:endParaRPr dirty="0"/>
          </a:p>
        </p:txBody>
      </p:sp>
      <p:sp>
        <p:nvSpPr>
          <p:cNvPr id="80" name="Google Shape;80;p23"/>
          <p:cNvSpPr txBox="1"/>
          <p:nvPr userDrawn="1"/>
        </p:nvSpPr>
        <p:spPr>
          <a:xfrm>
            <a:off x="14177" y="6629400"/>
            <a:ext cx="8915400" cy="22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sz="800" b="0" i="0" u="none" strike="noStrike" cap="none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© McGraw Hill LLC.</a:t>
            </a:r>
            <a:endParaRPr lang="en-US" sz="800" b="0" dirty="0">
              <a:solidFill>
                <a:schemeClr val="tx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47" descr="Logo: McGraw-Hill Education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0" y="0"/>
            <a:ext cx="76200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47" descr="Tag line: Because learning changes everything™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0" y="6257775"/>
            <a:ext cx="3371850" cy="47625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47" descr="©McGraw-Hill Education. All rights reserved. Authorized only for instructor use in the classroom.  No reproduction or further distribution permitted without the prior written consent of McGraw-Hill Education.&#10;"/>
          <p:cNvSpPr txBox="1"/>
          <p:nvPr/>
        </p:nvSpPr>
        <p:spPr>
          <a:xfrm>
            <a:off x="0" y="6734025"/>
            <a:ext cx="9144000" cy="171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6A6A"/>
              </a:buClr>
              <a:buSzPct val="100000"/>
              <a:buFont typeface="Arial"/>
              <a:buNone/>
            </a:pPr>
            <a:r>
              <a:rPr lang="en-US" sz="32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©McGraw-Hill Education. All rights reserved. Authorized only for instructor use in the classroom.  No reproduction or further distribution permitted without the prior written consent of McGraw-Hill Education.</a:t>
            </a:r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55" descr="©McGraw-Hill Education"/>
          <p:cNvSpPr txBox="1"/>
          <p:nvPr/>
        </p:nvSpPr>
        <p:spPr>
          <a:xfrm>
            <a:off x="0" y="6705600"/>
            <a:ext cx="137160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6A6A6A"/>
              </a:buClr>
              <a:buSzPct val="100000"/>
              <a:buFont typeface="Arial"/>
              <a:buNone/>
            </a:pPr>
            <a:r>
              <a:rPr lang="en-US" sz="32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©McGraw-Hill Education.</a:t>
            </a:r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65" descr="©McGraw-Hill Education&#10;"/>
          <p:cNvSpPr txBox="1"/>
          <p:nvPr/>
        </p:nvSpPr>
        <p:spPr>
          <a:xfrm>
            <a:off x="0" y="6642556"/>
            <a:ext cx="12954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 dirty="0">
                <a:solidFill>
                  <a:srgbClr val="6A6A6A"/>
                </a:solidFill>
                <a:latin typeface="Calibri"/>
                <a:ea typeface="Calibri"/>
                <a:cs typeface="Calibri"/>
                <a:sym typeface="Calibri"/>
              </a:rPr>
              <a:t>©McGraw-Hill Education</a:t>
            </a:r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73"/>
          <p:cNvSpPr/>
          <p:nvPr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73" descr="©McGraw-Hill Education."/>
          <p:cNvSpPr txBox="1"/>
          <p:nvPr/>
        </p:nvSpPr>
        <p:spPr>
          <a:xfrm>
            <a:off x="0" y="6629400"/>
            <a:ext cx="1828800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©McGraw-Hill Education</a:t>
            </a:r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Logo: McGraw-Hill Education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2000" cy="762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6172200"/>
            <a:ext cx="9144000" cy="50376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12" name="Picture 11" descr="Tagline: Because learning changes everything.™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81" y="6351925"/>
            <a:ext cx="3223119" cy="27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453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Title 3"/>
          <p:cNvSpPr txBox="1">
            <a:spLocks noGrp="1"/>
          </p:cNvSpPr>
          <p:nvPr>
            <p:ph type="ctrTitle"/>
          </p:nvPr>
        </p:nvSpPr>
        <p:spPr>
          <a:xfrm>
            <a:off x="228600" y="1752600"/>
            <a:ext cx="2971800" cy="2057400"/>
          </a:xfrm>
          <a:prstGeom prst="rect">
            <a:avLst/>
          </a:prstGeom>
          <a:noFill/>
          <a:ln>
            <a:noFill/>
          </a:ln>
          <a:effectLst/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en-US" dirty="0"/>
              <a:t>Chapter One: Ethics and Business</a:t>
            </a:r>
          </a:p>
        </p:txBody>
      </p:sp>
      <p:pic>
        <p:nvPicPr>
          <p:cNvPr id="3" name="Picture 2" descr="Business Ethics: Decision Making for Personal Integrity &amp; Social Responsibility, Sixth edition. By Laura Hartman, Joseph Desjardins, Chris MacDonald.">
            <a:extLst>
              <a:ext uri="{FF2B5EF4-FFF2-40B4-BE49-F238E27FC236}">
                <a16:creationId xmlns:a16="http://schemas.microsoft.com/office/drawing/2014/main" id="{D8BFDE31-AEA5-4130-BF9B-91E384C75F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0933" y="804706"/>
            <a:ext cx="4219575" cy="5038725"/>
          </a:xfrm>
          <a:prstGeom prst="rect">
            <a:avLst/>
          </a:prstGeom>
        </p:spPr>
      </p:pic>
      <p:sp>
        <p:nvSpPr>
          <p:cNvPr id="309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0" y="6629400"/>
            <a:ext cx="914400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en-US" sz="900" dirty="0"/>
              <a:t>© McGraw Hill LLC. All rights reserved. No reproduction or distribution without the prior written consent of McGraw Hill LLC.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427AD4F8-56C8-BB2A-C225-DF383E22D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Prinsip-prinsip</a:t>
            </a:r>
            <a:r>
              <a:rPr lang="en-US" dirty="0"/>
              <a:t>  Keputusan </a:t>
            </a:r>
            <a:r>
              <a:rPr lang="en-US" dirty="0" err="1"/>
              <a:t>Etis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Manajer</a:t>
            </a:r>
            <a:endParaRPr lang="en-US" dirty="0"/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65C5B221-70DA-70FA-66BF-379EC030B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067368" cy="5615940"/>
          </a:xfrm>
        </p:spPr>
        <p:txBody>
          <a:bodyPr/>
          <a:lstStyle/>
          <a:p>
            <a:pPr algn="just"/>
            <a:r>
              <a:rPr lang="en-US" sz="2000" b="1" dirty="0" err="1"/>
              <a:t>Tanggung</a:t>
            </a:r>
            <a:r>
              <a:rPr lang="en-US" sz="2000" b="1" dirty="0"/>
              <a:t> </a:t>
            </a:r>
            <a:r>
              <a:rPr lang="en-US" sz="2000" b="1" dirty="0" err="1"/>
              <a:t>jawab</a:t>
            </a:r>
            <a:r>
              <a:rPr lang="en-US" sz="2000" b="1" dirty="0"/>
              <a:t> </a:t>
            </a:r>
            <a:r>
              <a:rPr lang="en-US" sz="2000" dirty="0"/>
              <a:t>: </a:t>
            </a:r>
            <a:r>
              <a:rPr lang="en-US" sz="2000" dirty="0" err="1"/>
              <a:t>Manajer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kewajiban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menerima</a:t>
            </a:r>
            <a:r>
              <a:rPr lang="en-US" sz="2000" dirty="0"/>
              <a:t> </a:t>
            </a:r>
            <a:r>
              <a:rPr lang="en-US" sz="2000" dirty="0" err="1"/>
              <a:t>konsekuensi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. Hal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mengharuskan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mengakui</a:t>
            </a:r>
            <a:r>
              <a:rPr lang="en-US" sz="2000" dirty="0"/>
              <a:t> dan </a:t>
            </a:r>
            <a:r>
              <a:rPr lang="en-US" sz="2000" dirty="0" err="1"/>
              <a:t>mengoreksi</a:t>
            </a:r>
            <a:r>
              <a:rPr lang="en-US" sz="2000" dirty="0"/>
              <a:t> </a:t>
            </a:r>
            <a:r>
              <a:rPr lang="en-US" sz="2000" dirty="0" err="1"/>
              <a:t>kesalahan</a:t>
            </a:r>
            <a:r>
              <a:rPr lang="en-US" sz="2000" dirty="0"/>
              <a:t> yang </a:t>
            </a:r>
            <a:r>
              <a:rPr lang="en-US" sz="2000" dirty="0" err="1"/>
              <a:t>terjadi</a:t>
            </a:r>
            <a:r>
              <a:rPr lang="en-US" sz="2000" dirty="0"/>
              <a:t>.</a:t>
            </a:r>
          </a:p>
          <a:p>
            <a:pPr algn="just"/>
            <a:r>
              <a:rPr lang="en-US" sz="2000" b="1" dirty="0" err="1"/>
              <a:t>Akuntabilitas</a:t>
            </a:r>
            <a:r>
              <a:rPr lang="en-US" sz="2000" dirty="0"/>
              <a:t> : </a:t>
            </a:r>
            <a:r>
              <a:rPr lang="en-US" sz="2000" dirty="0" err="1"/>
              <a:t>Prinsip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menekankan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manajer</a:t>
            </a:r>
            <a:r>
              <a:rPr lang="en-US" sz="2000" dirty="0"/>
              <a:t> </a:t>
            </a:r>
            <a:r>
              <a:rPr lang="en-US" sz="2000" dirty="0" err="1"/>
              <a:t>bertanggung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tindakan</a:t>
            </a:r>
            <a:r>
              <a:rPr lang="en-US" sz="2000" dirty="0"/>
              <a:t> dan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.</a:t>
            </a:r>
          </a:p>
          <a:p>
            <a:pPr algn="just"/>
            <a:r>
              <a:rPr lang="en-US" sz="2000" b="1" dirty="0"/>
              <a:t>Rasa Hormat </a:t>
            </a:r>
            <a:r>
              <a:rPr lang="en-US" sz="2000" dirty="0"/>
              <a:t>: </a:t>
            </a:r>
            <a:r>
              <a:rPr lang="en-US" sz="2000" dirty="0" err="1"/>
              <a:t>Prinsip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mempromosikan</a:t>
            </a:r>
            <a:r>
              <a:rPr lang="en-US" sz="2000" dirty="0"/>
              <a:t> </a:t>
            </a:r>
            <a:r>
              <a:rPr lang="en-US" sz="2000" dirty="0" err="1"/>
              <a:t>martabat</a:t>
            </a:r>
            <a:r>
              <a:rPr lang="en-US" sz="2000" dirty="0"/>
              <a:t> dan </a:t>
            </a:r>
            <a:r>
              <a:rPr lang="en-US" sz="2000" dirty="0" err="1"/>
              <a:t>kesetaraan</a:t>
            </a:r>
            <a:r>
              <a:rPr lang="en-US" sz="2000" dirty="0"/>
              <a:t>, </a:t>
            </a:r>
            <a:r>
              <a:rPr lang="en-US" sz="2000" dirty="0" err="1"/>
              <a:t>menjamin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individu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diperlakukan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hormat</a:t>
            </a:r>
            <a:r>
              <a:rPr lang="en-US" sz="2000" dirty="0"/>
              <a:t>, </a:t>
            </a:r>
            <a:r>
              <a:rPr lang="en-US" sz="2000" dirty="0" err="1"/>
              <a:t>terlepas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posisi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latar</a:t>
            </a:r>
            <a:r>
              <a:rPr lang="en-US" sz="2000" dirty="0"/>
              <a:t> </a:t>
            </a:r>
            <a:r>
              <a:rPr lang="en-US" sz="2000" dirty="0" err="1"/>
              <a:t>belakang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.</a:t>
            </a:r>
          </a:p>
          <a:p>
            <a:pPr algn="just"/>
            <a:r>
              <a:rPr lang="en-US" sz="2000" b="1" dirty="0" err="1"/>
              <a:t>Transparansi</a:t>
            </a:r>
            <a:r>
              <a:rPr lang="en-US" sz="2000" dirty="0"/>
              <a:t> : </a:t>
            </a:r>
            <a:r>
              <a:rPr lang="en-US" sz="2000" dirty="0" err="1"/>
              <a:t>Landasan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membangun</a:t>
            </a:r>
            <a:r>
              <a:rPr lang="en-US" sz="2000" dirty="0"/>
              <a:t> </a:t>
            </a:r>
            <a:r>
              <a:rPr lang="en-US" sz="2000" dirty="0" err="1"/>
              <a:t>kepercayaan</a:t>
            </a:r>
            <a:r>
              <a:rPr lang="en-US" sz="2000" dirty="0"/>
              <a:t>, </a:t>
            </a:r>
            <a:r>
              <a:rPr lang="en-US" sz="2000" dirty="0" err="1"/>
              <a:t>prinsip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menegaskan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tindakan</a:t>
            </a:r>
            <a:r>
              <a:rPr lang="en-US" sz="2000" dirty="0"/>
              <a:t> dan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terbuka</a:t>
            </a:r>
            <a:r>
              <a:rPr lang="en-US" sz="2000" dirty="0"/>
              <a:t> dan </a:t>
            </a:r>
            <a:r>
              <a:rPr lang="en-US" sz="2000" dirty="0" err="1"/>
              <a:t>jelas</a:t>
            </a:r>
            <a:r>
              <a:rPr lang="en-US" sz="2000" dirty="0"/>
              <a:t>, </a:t>
            </a:r>
            <a:r>
              <a:rPr lang="en-US" sz="2000" dirty="0" err="1"/>
              <a:t>sehingga</a:t>
            </a:r>
            <a:r>
              <a:rPr lang="en-US" sz="2000" dirty="0"/>
              <a:t> </a:t>
            </a:r>
            <a:r>
              <a:rPr lang="en-US" sz="2000" dirty="0" err="1"/>
              <a:t>mengurangi</a:t>
            </a:r>
            <a:r>
              <a:rPr lang="en-US" sz="2000" dirty="0"/>
              <a:t> </a:t>
            </a:r>
            <a:r>
              <a:rPr lang="en-US" sz="2000" dirty="0" err="1"/>
              <a:t>potensi</a:t>
            </a:r>
            <a:r>
              <a:rPr lang="en-US" sz="2000" dirty="0"/>
              <a:t> </a:t>
            </a:r>
            <a:r>
              <a:rPr lang="en-US" sz="2000" dirty="0" err="1"/>
              <a:t>timbulnya</a:t>
            </a:r>
            <a:r>
              <a:rPr lang="en-US" sz="2000" dirty="0"/>
              <a:t> </a:t>
            </a:r>
            <a:r>
              <a:rPr lang="en-US" sz="2000" dirty="0" err="1"/>
              <a:t>kecurigaan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kesalahpahaman</a:t>
            </a:r>
            <a:r>
              <a:rPr lang="en-US" sz="2000" dirty="0"/>
              <a:t>.</a:t>
            </a:r>
          </a:p>
          <a:p>
            <a:pPr algn="just"/>
            <a:r>
              <a:rPr lang="en-US" sz="2000" b="1" dirty="0" err="1"/>
              <a:t>Integritas</a:t>
            </a:r>
            <a:r>
              <a:rPr lang="en-US" sz="2000" dirty="0"/>
              <a:t> : </a:t>
            </a:r>
            <a:r>
              <a:rPr lang="en-US" sz="2000" dirty="0" err="1"/>
              <a:t>Manajer</a:t>
            </a:r>
            <a:r>
              <a:rPr lang="en-US" sz="2000" dirty="0"/>
              <a:t> </a:t>
            </a:r>
            <a:r>
              <a:rPr lang="en-US" sz="2000" dirty="0" err="1"/>
              <a:t>didorong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menjunjung</a:t>
            </a:r>
            <a:r>
              <a:rPr lang="en-US" sz="2000" dirty="0"/>
              <a:t> </a:t>
            </a:r>
            <a:r>
              <a:rPr lang="en-US" sz="2000" dirty="0" err="1"/>
              <a:t>tinggi</a:t>
            </a:r>
            <a:r>
              <a:rPr lang="en-US" sz="2000" dirty="0"/>
              <a:t> </a:t>
            </a:r>
            <a:r>
              <a:rPr lang="en-US" sz="2000" dirty="0" err="1"/>
              <a:t>kejujuran</a:t>
            </a:r>
            <a:r>
              <a:rPr lang="en-US" sz="2000" dirty="0"/>
              <a:t>, </a:t>
            </a:r>
            <a:r>
              <a:rPr lang="en-US" sz="2000" dirty="0" err="1"/>
              <a:t>menjauhi</a:t>
            </a:r>
            <a:r>
              <a:rPr lang="en-US" sz="2000" dirty="0"/>
              <a:t> </a:t>
            </a:r>
            <a:r>
              <a:rPr lang="en-US" sz="2000" dirty="0" err="1"/>
              <a:t>praktik</a:t>
            </a:r>
            <a:r>
              <a:rPr lang="en-US" sz="2000" dirty="0"/>
              <a:t> </a:t>
            </a:r>
            <a:r>
              <a:rPr lang="en-US" sz="2000" dirty="0" err="1"/>
              <a:t>penipuan</a:t>
            </a:r>
            <a:r>
              <a:rPr lang="en-US" sz="2000" dirty="0"/>
              <a:t>, dan </a:t>
            </a:r>
            <a:r>
              <a:rPr lang="en-US" sz="2000" dirty="0" err="1"/>
              <a:t>memastikan</a:t>
            </a:r>
            <a:r>
              <a:rPr lang="en-US" sz="2000" dirty="0"/>
              <a:t>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selaras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r>
              <a:rPr lang="en-US" sz="2000" dirty="0"/>
              <a:t> </a:t>
            </a:r>
            <a:r>
              <a:rPr lang="en-US" sz="2000" dirty="0" err="1"/>
              <a:t>etika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.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95F8F85B-771E-3DEA-FA73-C149085C00AF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 flipH="1">
            <a:off x="8686799" y="914400"/>
            <a:ext cx="45719" cy="56159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4591F1D1-2052-D3D5-B624-C284CE8A130D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5400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dirty="0"/>
              <a:t>Goals of Business Ethics</a:t>
            </a:r>
          </a:p>
        </p:txBody>
      </p:sp>
      <p:sp>
        <p:nvSpPr>
          <p:cNvPr id="339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dirty="0" err="1"/>
              <a:t>Mengembangkan</a:t>
            </a:r>
            <a:r>
              <a:rPr lang="en-US" dirty="0"/>
              <a:t> basis </a:t>
            </a:r>
            <a:r>
              <a:rPr lang="en-US" dirty="0" err="1"/>
              <a:t>pengetahuan</a:t>
            </a:r>
            <a:r>
              <a:rPr lang="en-US" dirty="0"/>
              <a:t> dan </a:t>
            </a:r>
            <a:r>
              <a:rPr lang="en-US" dirty="0" err="1"/>
              <a:t>keterampilan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.</a:t>
            </a:r>
          </a:p>
          <a:p>
            <a:pPr marL="342900" lvl="0" indent="-34290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dan </a:t>
            </a:r>
            <a:r>
              <a:rPr lang="en-US" dirty="0" err="1"/>
              <a:t>mengapa</a:t>
            </a:r>
            <a:r>
              <a:rPr lang="en-US" dirty="0"/>
              <a:t> orang </a:t>
            </a:r>
            <a:r>
              <a:rPr lang="en-US" dirty="0" err="1"/>
              <a:t>berperilaku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.</a:t>
            </a:r>
          </a:p>
          <a:p>
            <a:pPr marL="342900" lvl="0" indent="-34290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dirty="0" err="1"/>
              <a:t>Memutuskan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,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, dan </a:t>
            </a:r>
            <a:r>
              <a:rPr lang="en-US" dirty="0" err="1"/>
              <a:t>tipe</a:t>
            </a:r>
            <a:r>
              <a:rPr lang="en-US" dirty="0"/>
              <a:t> orang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</a:t>
            </a:r>
          </a:p>
          <a:p>
            <a:pPr marL="342900" lvl="0" indent="-34290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beretika</a:t>
            </a:r>
            <a:r>
              <a:rPr lang="en-US" dirty="0"/>
              <a:t>.</a:t>
            </a:r>
          </a:p>
          <a:p>
            <a:pPr marL="342900" lvl="0" indent="-34290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dirty="0" err="1"/>
              <a:t>Memikirkan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dan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dukung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negara.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4742B4F-596F-4173-8CDF-B45D3F4EDF73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11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dirty="0"/>
              <a:t>Ethics and Business </a:t>
            </a:r>
            <a:r>
              <a:rPr lang="en-US" sz="1000" dirty="0"/>
              <a:t>2</a:t>
            </a:r>
            <a:endParaRPr lang="en-US" dirty="0"/>
          </a:p>
        </p:txBody>
      </p:sp>
      <p:sp>
        <p:nvSpPr>
          <p:cNvPr id="351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 err="1">
                <a:solidFill>
                  <a:srgbClr val="0033CC"/>
                </a:solidFill>
              </a:rPr>
              <a:t>Jangan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pernah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terjun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ke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bisnis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semata-mata</a:t>
            </a:r>
            <a:endParaRPr lang="en-US" b="1" dirty="0">
              <a:solidFill>
                <a:srgbClr val="0033CC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untuk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menghasilkan</a:t>
            </a:r>
            <a:r>
              <a:rPr lang="en-US" b="1" dirty="0">
                <a:solidFill>
                  <a:srgbClr val="0033CC"/>
                </a:solidFill>
              </a:rPr>
              <a:t> uang.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>
                <a:solidFill>
                  <a:srgbClr val="0033CC"/>
                </a:solidFill>
              </a:rPr>
              <a:t> Jika </a:t>
            </a:r>
            <a:r>
              <a:rPr lang="en-US" b="1" dirty="0" err="1">
                <a:solidFill>
                  <a:srgbClr val="0033CC"/>
                </a:solidFill>
              </a:rPr>
              <a:t>itu</a:t>
            </a:r>
            <a:r>
              <a:rPr lang="en-US" b="1" dirty="0">
                <a:solidFill>
                  <a:srgbClr val="0033CC"/>
                </a:solidFill>
              </a:rPr>
              <a:t> motif Anda, </a:t>
            </a:r>
            <a:r>
              <a:rPr lang="en-US" b="1" dirty="0" err="1">
                <a:solidFill>
                  <a:srgbClr val="0033CC"/>
                </a:solidFill>
              </a:rPr>
              <a:t>lebih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baik</a:t>
            </a:r>
            <a:r>
              <a:rPr lang="en-US" b="1" dirty="0">
                <a:solidFill>
                  <a:srgbClr val="0033CC"/>
                </a:solidFill>
              </a:rPr>
              <a:t> Anda </a:t>
            </a:r>
            <a:r>
              <a:rPr lang="en-US" b="1" dirty="0" err="1">
                <a:solidFill>
                  <a:srgbClr val="0033CC"/>
                </a:solidFill>
              </a:rPr>
              <a:t>tidak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melakukan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apa</a:t>
            </a:r>
            <a:r>
              <a:rPr lang="en-US" b="1" dirty="0">
                <a:solidFill>
                  <a:srgbClr val="0033CC"/>
                </a:solidFill>
              </a:rPr>
              <a:t> pun.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US" dirty="0">
              <a:solidFill>
                <a:srgbClr val="0033CC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US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i="1" dirty="0"/>
              <a:t>Richard Branson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47B940-35AD-49D1-B1DD-2CBB4CD07C7D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dirty="0"/>
              <a:t>Business Ethics as Ethical Decision Making</a:t>
            </a:r>
          </a:p>
        </p:txBody>
      </p:sp>
      <p:sp>
        <p:nvSpPr>
          <p:cNvPr id="375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rgbClr val="002060"/>
                </a:solidFill>
              </a:rPr>
              <a:t>Pengambilan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keputusan</a:t>
            </a:r>
            <a:r>
              <a:rPr lang="en-US" b="1" dirty="0">
                <a:solidFill>
                  <a:srgbClr val="002060"/>
                </a:solidFill>
              </a:rPr>
              <a:t> yang </a:t>
            </a:r>
            <a:r>
              <a:rPr lang="en-US" b="1" dirty="0" err="1">
                <a:solidFill>
                  <a:srgbClr val="002060"/>
                </a:solidFill>
              </a:rPr>
              <a:t>etis</a:t>
            </a:r>
            <a:r>
              <a:rPr lang="en-US" b="1" dirty="0">
                <a:solidFill>
                  <a:srgbClr val="002060"/>
                </a:solidFill>
              </a:rPr>
              <a:t> dan </a:t>
            </a:r>
            <a:r>
              <a:rPr lang="en-US" b="1" dirty="0" err="1">
                <a:solidFill>
                  <a:srgbClr val="002060"/>
                </a:solidFill>
              </a:rPr>
              <a:t>penuh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pertimbangan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akan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menghasilkan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perilaku</a:t>
            </a:r>
            <a:r>
              <a:rPr lang="en-US" b="1" dirty="0">
                <a:solidFill>
                  <a:srgbClr val="002060"/>
                </a:solidFill>
              </a:rPr>
              <a:t> yang </a:t>
            </a:r>
            <a:r>
              <a:rPr lang="en-US" b="1" dirty="0" err="1">
                <a:solidFill>
                  <a:srgbClr val="002060"/>
                </a:solidFill>
              </a:rPr>
              <a:t>lebih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bertanggung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jawab</a:t>
            </a:r>
            <a:r>
              <a:rPr lang="en-US" b="1" dirty="0">
                <a:solidFill>
                  <a:srgbClr val="002060"/>
                </a:solidFill>
              </a:rPr>
              <a:t>.</a:t>
            </a:r>
          </a:p>
          <a:p>
            <a:pPr marL="800100" lvl="1" indent="-342900">
              <a:spcBef>
                <a:spcPts val="1280"/>
              </a:spcBef>
              <a:buSzPts val="2400"/>
              <a:buFont typeface="Courier New" panose="02070309020205020404" pitchFamily="49" charset="0"/>
              <a:buChar char="o"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Salah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satu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perspektif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meyakini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bahwa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etika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tidak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lebih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dari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opini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dan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perasaan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pribadi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800100" lvl="1" indent="-342900">
              <a:spcBef>
                <a:spcPts val="1280"/>
              </a:spcBef>
              <a:buSzPts val="2400"/>
              <a:buFont typeface="Courier New" panose="02070309020205020404" pitchFamily="49" charset="0"/>
              <a:buChar char="o"/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Salah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satu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perspektifnya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adalah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bahwa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etika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dapat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menawarkan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kebenaran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jelas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mutlak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, dan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tidak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75000"/>
                  </a:schemeClr>
                </a:solidFill>
              </a:rPr>
              <a:t>ambigu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marL="342900" lvl="0" indent="-34290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rgbClr val="006699"/>
                </a:solidFill>
              </a:rPr>
              <a:t>Pendekatan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penulis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menemukan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jalan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tengah</a:t>
            </a:r>
            <a:r>
              <a:rPr lang="en-US" b="1" dirty="0">
                <a:solidFill>
                  <a:srgbClr val="006699"/>
                </a:solidFill>
              </a:rPr>
              <a:t>. </a:t>
            </a:r>
            <a:r>
              <a:rPr lang="en-US" b="1" dirty="0" err="1">
                <a:solidFill>
                  <a:srgbClr val="006699"/>
                </a:solidFill>
              </a:rPr>
              <a:t>Asumsi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mendasarnya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adalah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bahwa</a:t>
            </a:r>
            <a:r>
              <a:rPr lang="en-US" b="1" dirty="0">
                <a:solidFill>
                  <a:srgbClr val="006699"/>
                </a:solidFill>
              </a:rPr>
              <a:t> proses </a:t>
            </a:r>
            <a:r>
              <a:rPr lang="en-US" b="1" dirty="0" err="1">
                <a:solidFill>
                  <a:srgbClr val="006699"/>
                </a:solidFill>
              </a:rPr>
              <a:t>pengambilan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keputusan</a:t>
            </a:r>
            <a:r>
              <a:rPr lang="en-US" b="1" dirty="0">
                <a:solidFill>
                  <a:srgbClr val="006699"/>
                </a:solidFill>
              </a:rPr>
              <a:t> yang </a:t>
            </a:r>
            <a:r>
              <a:rPr lang="en-US" b="1" dirty="0" err="1">
                <a:solidFill>
                  <a:srgbClr val="006699"/>
                </a:solidFill>
              </a:rPr>
              <a:t>rasional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dapat</a:t>
            </a:r>
            <a:r>
              <a:rPr lang="en-US" b="1" dirty="0">
                <a:solidFill>
                  <a:srgbClr val="006699"/>
                </a:solidFill>
              </a:rPr>
              <a:t> dan </a:t>
            </a:r>
            <a:r>
              <a:rPr lang="en-US" b="1" dirty="0" err="1">
                <a:solidFill>
                  <a:srgbClr val="006699"/>
                </a:solidFill>
              </a:rPr>
              <a:t>akan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menghasilkan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perilaku</a:t>
            </a:r>
            <a:r>
              <a:rPr lang="en-US" b="1" dirty="0">
                <a:solidFill>
                  <a:srgbClr val="006699"/>
                </a:solidFill>
              </a:rPr>
              <a:t> yang </a:t>
            </a:r>
            <a:r>
              <a:rPr lang="en-US" b="1" dirty="0" err="1">
                <a:solidFill>
                  <a:srgbClr val="006699"/>
                </a:solidFill>
              </a:rPr>
              <a:t>lebih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masuk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akal</a:t>
            </a:r>
            <a:r>
              <a:rPr lang="en-US" b="1" dirty="0">
                <a:solidFill>
                  <a:srgbClr val="006699"/>
                </a:solidFill>
              </a:rPr>
              <a:t>, </a:t>
            </a:r>
            <a:r>
              <a:rPr lang="en-US" b="1" dirty="0" err="1">
                <a:solidFill>
                  <a:srgbClr val="006699"/>
                </a:solidFill>
              </a:rPr>
              <a:t>akuntabel</a:t>
            </a:r>
            <a:r>
              <a:rPr lang="en-US" b="1" dirty="0">
                <a:solidFill>
                  <a:srgbClr val="006699"/>
                </a:solidFill>
              </a:rPr>
              <a:t>, dan </a:t>
            </a:r>
            <a:r>
              <a:rPr lang="en-US" b="1" dirty="0" err="1">
                <a:solidFill>
                  <a:srgbClr val="006699"/>
                </a:solidFill>
              </a:rPr>
              <a:t>etis</a:t>
            </a:r>
            <a:r>
              <a:rPr lang="en-US" b="1" dirty="0">
                <a:solidFill>
                  <a:srgbClr val="006699"/>
                </a:solidFill>
              </a:rPr>
              <a:t>.</a:t>
            </a:r>
          </a:p>
          <a:p>
            <a:pPr marL="342900" lvl="0" indent="-34290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Wingdings" panose="05000000000000000000" pitchFamily="2" charset="2"/>
              <a:buChar char="v"/>
            </a:pPr>
            <a:r>
              <a:rPr lang="en-US" b="1" dirty="0" err="1">
                <a:solidFill>
                  <a:srgbClr val="006699"/>
                </a:solidFill>
              </a:rPr>
              <a:t>Pengajaran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etika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harus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menantang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siswa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untuk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berpikir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sendiri</a:t>
            </a:r>
            <a:r>
              <a:rPr lang="en-US" b="1" dirty="0">
                <a:solidFill>
                  <a:srgbClr val="006699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FEE8DBE-D103-4B1D-827C-BBE1F8AF375D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13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dirty="0">
                <a:solidFill>
                  <a:srgbClr val="006699"/>
                </a:solidFill>
              </a:rPr>
              <a:t>Business Ethics as a Type of Reasoning</a:t>
            </a:r>
          </a:p>
        </p:txBody>
      </p:sp>
      <p:sp>
        <p:nvSpPr>
          <p:cNvPr id="375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b="1" dirty="0">
                <a:solidFill>
                  <a:srgbClr val="C00000"/>
                </a:solidFill>
              </a:rPr>
              <a:t>Practical reasoning /</a:t>
            </a:r>
            <a:r>
              <a:rPr lang="en-US" b="1" dirty="0" err="1">
                <a:solidFill>
                  <a:srgbClr val="C00000"/>
                </a:solidFill>
              </a:rPr>
              <a:t>Penalaran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praktis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melibatkan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penalaran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tentang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apa</a:t>
            </a:r>
            <a:r>
              <a:rPr lang="en-US" b="1" dirty="0">
                <a:solidFill>
                  <a:srgbClr val="C00000"/>
                </a:solidFill>
              </a:rPr>
              <a:t> yang </a:t>
            </a:r>
            <a:r>
              <a:rPr lang="en-US" b="1" dirty="0" err="1">
                <a:solidFill>
                  <a:srgbClr val="C00000"/>
                </a:solidFill>
              </a:rPr>
              <a:t>harus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dilakukan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seseorang</a:t>
            </a:r>
            <a:r>
              <a:rPr lang="en-US" dirty="0"/>
              <a:t>.</a:t>
            </a:r>
          </a:p>
          <a:p>
            <a:pPr marL="800100" lvl="1" indent="-342900">
              <a:spcBef>
                <a:spcPts val="0"/>
              </a:spcBef>
              <a:buSzPts val="2400"/>
            </a:pPr>
            <a:r>
              <a:rPr lang="sv-SE" dirty="0"/>
              <a:t>Etika adalah bagian dari alasan praktis</a:t>
            </a:r>
          </a:p>
          <a:p>
            <a:pPr marL="800100" lvl="1" indent="-342900">
              <a:spcBef>
                <a:spcPts val="0"/>
              </a:spcBef>
              <a:buSzPts val="2400"/>
            </a:pPr>
            <a:r>
              <a:rPr lang="sv-SE" dirty="0"/>
              <a:t>Penalaran praktis berfokus pada apa yang harus kita lakukan, dan bagaimana kita harus bertindak dan berperilaku.</a:t>
            </a:r>
            <a:endParaRPr lang="en-US" dirty="0"/>
          </a:p>
          <a:p>
            <a:pPr marL="342900" lvl="0" indent="-34290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b="1" dirty="0">
                <a:solidFill>
                  <a:srgbClr val="C00000"/>
                </a:solidFill>
              </a:rPr>
              <a:t>Theoretical reasoning </a:t>
            </a:r>
            <a:r>
              <a:rPr lang="sv-SE" b="1" dirty="0">
                <a:solidFill>
                  <a:srgbClr val="C00000"/>
                </a:solidFill>
              </a:rPr>
              <a:t>/</a:t>
            </a:r>
            <a:r>
              <a:rPr lang="sv-SE" sz="2200" b="1" dirty="0">
                <a:solidFill>
                  <a:schemeClr val="tx2"/>
                </a:solidFill>
              </a:rPr>
              <a:t>Penalaran teoretis ditujukan untuk menetapkan kebenaran dan apa yang harus diyakini.</a:t>
            </a:r>
            <a:endParaRPr lang="en-US" sz="2200" b="1" dirty="0">
              <a:solidFill>
                <a:schemeClr val="tx2"/>
              </a:solidFill>
            </a:endParaRPr>
          </a:p>
          <a:p>
            <a:pPr marL="800100" lvl="1" indent="-342900">
              <a:spcBef>
                <a:spcPts val="1280"/>
              </a:spcBef>
              <a:buSzPts val="2400"/>
            </a:pPr>
            <a:r>
              <a:rPr lang="en-US" b="1" dirty="0" err="1">
                <a:solidFill>
                  <a:srgbClr val="006699"/>
                </a:solidFill>
              </a:rPr>
              <a:t>Menurut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sebagian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besar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filsuf</a:t>
            </a:r>
            <a:r>
              <a:rPr lang="en-US" b="1" dirty="0">
                <a:solidFill>
                  <a:srgbClr val="006699"/>
                </a:solidFill>
              </a:rPr>
              <a:t> barat</a:t>
            </a:r>
            <a:r>
              <a:rPr lang="en-US" dirty="0"/>
              <a:t>,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makhluk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dan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mempercayai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akal</a:t>
            </a:r>
            <a:r>
              <a:rPr lang="en-US" dirty="0"/>
              <a:t>, dan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akal</a:t>
            </a:r>
            <a:r>
              <a:rPr lang="en-US" dirty="0"/>
              <a:t>. </a:t>
            </a:r>
          </a:p>
          <a:p>
            <a:pPr marL="800100" lvl="1" indent="-342900">
              <a:spcBef>
                <a:spcPts val="1280"/>
              </a:spcBef>
              <a:buSzPts val="2400"/>
            </a:pPr>
            <a:r>
              <a:rPr lang="en-US" b="1" dirty="0" err="1">
                <a:solidFill>
                  <a:srgbClr val="006699"/>
                </a:solidFill>
              </a:rPr>
              <a:t>Penalaran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teoritis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pencarian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,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tertinggi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yakini</a:t>
            </a:r>
            <a:r>
              <a:rPr lang="en-US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787EE06-117D-4D42-ABCC-9FB1FF66EFCA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14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446073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dirty="0"/>
              <a:t>How Should “We” Live?</a:t>
            </a:r>
            <a:r>
              <a:rPr lang="en-US" sz="1000" dirty="0"/>
              <a:t> 1</a:t>
            </a:r>
            <a:endParaRPr lang="en-US" dirty="0"/>
          </a:p>
        </p:txBody>
      </p:sp>
      <p:sp>
        <p:nvSpPr>
          <p:cNvPr id="387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1135626" y="8382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Jika </a:t>
            </a:r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b="1" dirty="0"/>
              <a:t>“</a:t>
            </a:r>
            <a:r>
              <a:rPr lang="en-US" b="1" dirty="0" err="1"/>
              <a:t>kita</a:t>
            </a:r>
            <a:r>
              <a:rPr lang="en-US" b="1" dirty="0"/>
              <a:t>” </a:t>
            </a:r>
            <a:r>
              <a:rPr lang="en-US" dirty="0" err="1"/>
              <a:t>secara</a:t>
            </a:r>
            <a:r>
              <a:rPr lang="en-US" dirty="0"/>
              <a:t> individual: Etika </a:t>
            </a:r>
            <a:r>
              <a:rPr lang="en-US" dirty="0" err="1"/>
              <a:t>didasarkan</a:t>
            </a:r>
            <a:r>
              <a:rPr lang="en-US" dirty="0"/>
              <a:t> pada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:</a:t>
            </a:r>
            <a:endParaRPr lang="en-US" sz="1500" dirty="0"/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dirty="0" err="1"/>
              <a:t>Didefinisikan</a:t>
            </a:r>
            <a:r>
              <a:rPr lang="en-US" sz="2000" b="1" dirty="0"/>
              <a:t> oleh </a:t>
            </a:r>
            <a:r>
              <a:rPr lang="en-US" sz="2000" b="1" dirty="0" err="1"/>
              <a:t>sistem</a:t>
            </a:r>
            <a:r>
              <a:rPr lang="en-US" sz="2000" b="1" dirty="0"/>
              <a:t> moral </a:t>
            </a:r>
            <a:r>
              <a:rPr lang="en-US" sz="2000" b="1" dirty="0" err="1"/>
              <a:t>kita</a:t>
            </a:r>
            <a:r>
              <a:rPr lang="en-US" sz="2000" b="1" dirty="0"/>
              <a:t>;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dirty="0"/>
              <a:t> dan, </a:t>
            </a:r>
            <a:r>
              <a:rPr lang="en-US" sz="2000" b="1" dirty="0" err="1"/>
              <a:t>terkadang</a:t>
            </a:r>
            <a:r>
              <a:rPr lang="en-US" sz="2000" b="1" dirty="0"/>
              <a:t> </a:t>
            </a:r>
            <a:r>
              <a:rPr lang="en-US" sz="2000" b="1" dirty="0" err="1"/>
              <a:t>disebut</a:t>
            </a:r>
            <a:r>
              <a:rPr lang="en-US" sz="2000" b="1" dirty="0"/>
              <a:t> </a:t>
            </a:r>
            <a:r>
              <a:rPr lang="en-US" sz="2000" b="1" dirty="0" err="1"/>
              <a:t>sebagai</a:t>
            </a:r>
            <a:r>
              <a:rPr lang="en-US" sz="2000" b="1" dirty="0"/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moralitas</a:t>
            </a:r>
            <a:r>
              <a:rPr lang="en-US" sz="2000" b="1" dirty="0">
                <a:solidFill>
                  <a:srgbClr val="C00000"/>
                </a:solidFill>
              </a:rPr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 b="1" dirty="0" err="1"/>
              <a:t>Kadang-kadang</a:t>
            </a:r>
            <a:r>
              <a:rPr lang="en-US" sz="2000" b="1" dirty="0"/>
              <a:t> </a:t>
            </a:r>
            <a:r>
              <a:rPr lang="en-US" sz="2000" b="1" dirty="0" err="1"/>
              <a:t>disebut</a:t>
            </a:r>
            <a:r>
              <a:rPr lang="en-US" sz="2000" b="1" dirty="0"/>
              <a:t> </a:t>
            </a:r>
            <a:r>
              <a:rPr lang="en-US" sz="2000" b="1" dirty="0" err="1"/>
              <a:t>sebagai</a:t>
            </a:r>
            <a:r>
              <a:rPr lang="en-US" sz="2000" b="1" dirty="0"/>
              <a:t> </a:t>
            </a:r>
            <a:r>
              <a:rPr lang="en-US" sz="2000" b="1" dirty="0">
                <a:solidFill>
                  <a:srgbClr val="C00000"/>
                </a:solidFill>
              </a:rPr>
              <a:t>"</a:t>
            </a:r>
            <a:r>
              <a:rPr lang="en-US" sz="2000" b="1" dirty="0" err="1">
                <a:solidFill>
                  <a:srgbClr val="C00000"/>
                </a:solidFill>
              </a:rPr>
              <a:t>integritas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pribadi</a:t>
            </a:r>
            <a:r>
              <a:rPr lang="en-US" sz="2000" b="1" dirty="0">
                <a:solidFill>
                  <a:srgbClr val="C00000"/>
                </a:solidFill>
              </a:rPr>
              <a:t>".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nb-NO" sz="1800" b="1" dirty="0">
                <a:solidFill>
                  <a:srgbClr val="C00000"/>
                </a:solidFill>
              </a:rPr>
              <a:t>Moralitas </a:t>
            </a:r>
            <a:r>
              <a:rPr lang="nb-NO" sz="1800" b="1" dirty="0"/>
              <a:t>dibedakan dari pertanyaan tentang keadilan sosial, yang membahas masalah bagaimana komunitas dan organisasi sosial harus distrukturkan.</a:t>
            </a: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lang="en-US" sz="1800" b="1" dirty="0"/>
          </a:p>
          <a:p>
            <a:pPr marL="0" lvl="0" indent="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200" dirty="0">
                <a:solidFill>
                  <a:srgbClr val="0066CC"/>
                </a:solidFill>
              </a:rPr>
              <a:t>Jika moral </a:t>
            </a:r>
            <a:r>
              <a:rPr lang="en-US" sz="2200" dirty="0" err="1">
                <a:solidFill>
                  <a:srgbClr val="0066CC"/>
                </a:solidFill>
              </a:rPr>
              <a:t>mengacu</a:t>
            </a:r>
            <a:r>
              <a:rPr lang="en-US" sz="2200" dirty="0">
                <a:solidFill>
                  <a:srgbClr val="0066CC"/>
                </a:solidFill>
              </a:rPr>
              <a:t> pada </a:t>
            </a:r>
            <a:r>
              <a:rPr lang="en-US" sz="2200" dirty="0" err="1">
                <a:solidFill>
                  <a:srgbClr val="0066CC"/>
                </a:solidFill>
              </a:rPr>
              <a:t>nilai-nilai</a:t>
            </a:r>
            <a:r>
              <a:rPr lang="en-US" sz="2200" dirty="0">
                <a:solidFill>
                  <a:srgbClr val="0066CC"/>
                </a:solidFill>
              </a:rPr>
              <a:t> </a:t>
            </a:r>
            <a:r>
              <a:rPr lang="en-US" sz="2200" dirty="0" err="1">
                <a:solidFill>
                  <a:srgbClr val="0066CC"/>
                </a:solidFill>
              </a:rPr>
              <a:t>mendasar</a:t>
            </a:r>
            <a:r>
              <a:rPr lang="en-US" sz="2200" dirty="0">
                <a:solidFill>
                  <a:srgbClr val="0066CC"/>
                </a:solidFill>
              </a:rPr>
              <a:t> yang </a:t>
            </a:r>
            <a:r>
              <a:rPr lang="en-US" sz="2200" dirty="0" err="1">
                <a:solidFill>
                  <a:srgbClr val="0066CC"/>
                </a:solidFill>
              </a:rPr>
              <a:t>menjadi</a:t>
            </a:r>
            <a:r>
              <a:rPr lang="en-US" sz="2200" dirty="0">
                <a:solidFill>
                  <a:srgbClr val="0066CC"/>
                </a:solidFill>
              </a:rPr>
              <a:t> </a:t>
            </a:r>
            <a:r>
              <a:rPr lang="en-US" sz="2200" dirty="0" err="1">
                <a:solidFill>
                  <a:srgbClr val="0066CC"/>
                </a:solidFill>
              </a:rPr>
              <a:t>dasar</a:t>
            </a:r>
            <a:r>
              <a:rPr lang="en-US" sz="2200" dirty="0">
                <a:solidFill>
                  <a:srgbClr val="0066CC"/>
                </a:solidFill>
              </a:rPr>
              <a:t> </a:t>
            </a:r>
            <a:r>
              <a:rPr lang="en-US" sz="2200" dirty="0" err="1">
                <a:solidFill>
                  <a:srgbClr val="0066CC"/>
                </a:solidFill>
              </a:rPr>
              <a:t>pengambilan</a:t>
            </a:r>
            <a:r>
              <a:rPr lang="en-US" sz="2200" dirty="0">
                <a:solidFill>
                  <a:srgbClr val="0066CC"/>
                </a:solidFill>
              </a:rPr>
              <a:t> </a:t>
            </a:r>
            <a:r>
              <a:rPr lang="en-US" sz="2200" dirty="0" err="1">
                <a:solidFill>
                  <a:srgbClr val="0066CC"/>
                </a:solidFill>
              </a:rPr>
              <a:t>keputusan</a:t>
            </a:r>
            <a:r>
              <a:rPr lang="en-US" sz="2200" dirty="0">
                <a:solidFill>
                  <a:srgbClr val="0066CC"/>
                </a:solidFill>
              </a:rPr>
              <a:t>, </a:t>
            </a:r>
            <a:r>
              <a:rPr lang="en-US" sz="2200" b="1" dirty="0" err="1">
                <a:solidFill>
                  <a:srgbClr val="CC3300"/>
                </a:solidFill>
              </a:rPr>
              <a:t>maka</a:t>
            </a:r>
            <a:r>
              <a:rPr lang="en-US" sz="2200" b="1" dirty="0">
                <a:solidFill>
                  <a:srgbClr val="CC3300"/>
                </a:solidFill>
              </a:rPr>
              <a:t> </a:t>
            </a:r>
            <a:r>
              <a:rPr lang="en-US" sz="2200" b="1" dirty="0" err="1">
                <a:solidFill>
                  <a:srgbClr val="CC3300"/>
                </a:solidFill>
              </a:rPr>
              <a:t>etika</a:t>
            </a:r>
            <a:r>
              <a:rPr lang="en-US" sz="2200" b="1" dirty="0">
                <a:solidFill>
                  <a:srgbClr val="CC3300"/>
                </a:solidFill>
              </a:rPr>
              <a:t> </a:t>
            </a:r>
            <a:r>
              <a:rPr lang="en-US" sz="2200" b="1" dirty="0" err="1">
                <a:solidFill>
                  <a:srgbClr val="CC3300"/>
                </a:solidFill>
              </a:rPr>
              <a:t>mengacu</a:t>
            </a:r>
            <a:r>
              <a:rPr lang="en-US" sz="2200" b="1" dirty="0">
                <a:solidFill>
                  <a:srgbClr val="CC3300"/>
                </a:solidFill>
              </a:rPr>
              <a:t> pada </a:t>
            </a:r>
            <a:r>
              <a:rPr lang="en-US" sz="2200" b="1" dirty="0" err="1">
                <a:solidFill>
                  <a:srgbClr val="CC3300"/>
                </a:solidFill>
              </a:rPr>
              <a:t>penerapan</a:t>
            </a:r>
            <a:r>
              <a:rPr lang="en-US" sz="2200" b="1" dirty="0">
                <a:solidFill>
                  <a:srgbClr val="CC3300"/>
                </a:solidFill>
              </a:rPr>
              <a:t> moral </a:t>
            </a:r>
            <a:r>
              <a:rPr lang="en-US" sz="2200" b="1" dirty="0" err="1">
                <a:solidFill>
                  <a:srgbClr val="CC3300"/>
                </a:solidFill>
              </a:rPr>
              <a:t>tersebut</a:t>
            </a:r>
            <a:r>
              <a:rPr lang="en-US" sz="2200" b="1" dirty="0">
                <a:solidFill>
                  <a:srgbClr val="CC3300"/>
                </a:solidFill>
              </a:rPr>
              <a:t> pada </a:t>
            </a:r>
            <a:r>
              <a:rPr lang="en-US" sz="2200" b="1" dirty="0" err="1">
                <a:solidFill>
                  <a:srgbClr val="CC3300"/>
                </a:solidFill>
              </a:rPr>
              <a:t>keputusan</a:t>
            </a:r>
            <a:r>
              <a:rPr lang="en-US" sz="2200" b="1" dirty="0">
                <a:solidFill>
                  <a:srgbClr val="CC3300"/>
                </a:solidFill>
              </a:rPr>
              <a:t> </a:t>
            </a:r>
            <a:r>
              <a:rPr lang="en-US" sz="2200" b="1" dirty="0" err="1">
                <a:solidFill>
                  <a:srgbClr val="CC3300"/>
                </a:solidFill>
              </a:rPr>
              <a:t>itu</a:t>
            </a:r>
            <a:r>
              <a:rPr lang="en-US" sz="2200" b="1" dirty="0">
                <a:solidFill>
                  <a:srgbClr val="CC3300"/>
                </a:solidFill>
              </a:rPr>
              <a:t> </a:t>
            </a:r>
            <a:r>
              <a:rPr lang="en-US" sz="2200" b="1" dirty="0" err="1">
                <a:solidFill>
                  <a:srgbClr val="CC3300"/>
                </a:solidFill>
              </a:rPr>
              <a:t>sendiri</a:t>
            </a:r>
            <a:r>
              <a:rPr lang="en-US" sz="2200" b="1" dirty="0">
                <a:solidFill>
                  <a:srgbClr val="CC3300"/>
                </a:solidFill>
              </a:rPr>
              <a:t>.</a:t>
            </a:r>
          </a:p>
          <a:p>
            <a:pPr marL="0" lvl="0" indent="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23F4CF5-2493-4965-BC1C-7E67A1480A54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15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dirty="0"/>
              <a:t>How Should “We” Live?</a:t>
            </a:r>
            <a:r>
              <a:rPr lang="en-US" sz="1000" dirty="0"/>
              <a:t> 2</a:t>
            </a:r>
            <a:endParaRPr lang="en-US" dirty="0"/>
          </a:p>
        </p:txBody>
      </p:sp>
      <p:sp>
        <p:nvSpPr>
          <p:cNvPr id="393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sv-SE" dirty="0"/>
              <a:t>Jika mendefinisikan </a:t>
            </a:r>
            <a:r>
              <a:rPr lang="sv-SE" b="1" dirty="0"/>
              <a:t>"Kami" </a:t>
            </a:r>
            <a:r>
              <a:rPr lang="sv-SE" dirty="0"/>
              <a:t>secara kolektif: Merujuk pada cara kita hidup bersama dalam sebuah komunitas.</a:t>
            </a:r>
            <a:endParaRPr lang="en-US" dirty="0"/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/>
              <a:t>Daerah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kadang-kadang</a:t>
            </a:r>
            <a:r>
              <a:rPr lang="en-US" sz="2000" dirty="0"/>
              <a:t> </a:t>
            </a:r>
            <a:r>
              <a:rPr lang="en-US" sz="2000" dirty="0" err="1"/>
              <a:t>disebut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C00000"/>
                </a:solidFill>
              </a:rPr>
              <a:t>social ethics</a:t>
            </a:r>
            <a:r>
              <a:rPr lang="en-US" sz="2000" dirty="0"/>
              <a:t>.</a:t>
            </a:r>
            <a:endParaRPr lang="en-US" dirty="0"/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/>
              <a:t>Di </a:t>
            </a:r>
            <a:r>
              <a:rPr lang="en-US" sz="2000" dirty="0" err="1"/>
              <a:t>sini</a:t>
            </a:r>
            <a:r>
              <a:rPr lang="en-US" sz="2000" dirty="0"/>
              <a:t>, kami </a:t>
            </a:r>
            <a:r>
              <a:rPr lang="en-US" sz="2000" dirty="0" err="1"/>
              <a:t>menilai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sudut</a:t>
            </a:r>
            <a:r>
              <a:rPr lang="en-US" sz="2000" dirty="0"/>
              <a:t> </a:t>
            </a:r>
            <a:r>
              <a:rPr lang="en-US" sz="2000" dirty="0" err="1"/>
              <a:t>pandang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;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 </a:t>
            </a:r>
            <a:r>
              <a:rPr lang="en-US" sz="2000" dirty="0" err="1"/>
              <a:t>mereka</a:t>
            </a:r>
            <a:r>
              <a:rPr lang="en-US" sz="2000" dirty="0"/>
              <a:t>.</a:t>
            </a:r>
            <a:endParaRPr lang="en-US" dirty="0"/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 dirty="0"/>
              <a:t>Keputusan manajerial melibatkan aspek etika berikut</a:t>
            </a:r>
            <a:r>
              <a:rPr lang="en-US" sz="2000" dirty="0"/>
              <a:t>:</a:t>
            </a:r>
          </a:p>
          <a:p>
            <a:pPr marL="742950" lvl="1" indent="-285750" algn="l" rtl="0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dirty="0" err="1"/>
              <a:t>Integritas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.</a:t>
            </a:r>
          </a:p>
          <a:p>
            <a:pPr marL="742950" lvl="1" indent="-285750" algn="l" rtl="0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pPr marL="742950" lvl="1" indent="-285750" algn="l" rtl="0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</a:t>
            </a:r>
            <a:r>
              <a:rPr lang="en-US" dirty="0" err="1"/>
              <a:t>politik</a:t>
            </a:r>
            <a:r>
              <a:rPr lang="en-US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892E9E1-6F47-4A68-A0C7-E50A2BBD615D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16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dirty="0"/>
              <a:t>Ethics as Practical Reason</a:t>
            </a:r>
          </a:p>
        </p:txBody>
      </p:sp>
      <p:sp>
        <p:nvSpPr>
          <p:cNvPr id="417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Etika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b="1" dirty="0" err="1">
                <a:solidFill>
                  <a:srgbClr val="C00000"/>
                </a:solidFill>
              </a:rPr>
              <a:t>elemen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penting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penalaran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—</a:t>
            </a:r>
            <a:r>
              <a:rPr lang="en-US" dirty="0" err="1">
                <a:solidFill>
                  <a:srgbClr val="0033CC"/>
                </a:solidFill>
              </a:rPr>
              <a:t>bernalar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 err="1">
                <a:solidFill>
                  <a:srgbClr val="0033CC"/>
                </a:solidFill>
              </a:rPr>
              <a:t>tentang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 err="1">
                <a:solidFill>
                  <a:srgbClr val="0033CC"/>
                </a:solidFill>
              </a:rPr>
              <a:t>apa</a:t>
            </a:r>
            <a:r>
              <a:rPr lang="en-US" dirty="0">
                <a:solidFill>
                  <a:srgbClr val="0033CC"/>
                </a:solidFill>
              </a:rPr>
              <a:t> yang </a:t>
            </a:r>
            <a:r>
              <a:rPr lang="en-US" dirty="0" err="1">
                <a:solidFill>
                  <a:srgbClr val="0033CC"/>
                </a:solidFill>
              </a:rPr>
              <a:t>harus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 err="1">
                <a:solidFill>
                  <a:srgbClr val="0033CC"/>
                </a:solidFill>
              </a:rPr>
              <a:t>kita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 err="1">
                <a:solidFill>
                  <a:srgbClr val="0033CC"/>
                </a:solidFill>
              </a:rPr>
              <a:t>lakukan</a:t>
            </a:r>
            <a:r>
              <a:rPr lang="en-US" dirty="0">
                <a:solidFill>
                  <a:srgbClr val="0033CC"/>
                </a:solidFill>
              </a:rPr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sz="2000" dirty="0"/>
              <a:t>Dibedakan dengan </a:t>
            </a:r>
            <a:r>
              <a:rPr lang="sv-SE" sz="2000" b="1" dirty="0">
                <a:solidFill>
                  <a:srgbClr val="C00000"/>
                </a:solidFill>
              </a:rPr>
              <a:t>penalaran teoretis</a:t>
            </a:r>
            <a:r>
              <a:rPr lang="sv-SE" sz="2000" dirty="0"/>
              <a:t>, yaitu penalaran tentang apa yang hendaknya kita yakini. (sementara </a:t>
            </a:r>
            <a:r>
              <a:rPr lang="sv-SE" sz="1800" dirty="0"/>
              <a:t>alasan teoretis adalah mengejar kebenaran.)</a:t>
            </a:r>
            <a:endParaRPr lang="en-US" dirty="0"/>
          </a:p>
          <a:p>
            <a:pPr marL="0" lvl="0" indent="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200" b="1" dirty="0" err="1"/>
              <a:t>Tidak</a:t>
            </a:r>
            <a:r>
              <a:rPr lang="en-US" sz="2200" b="1" dirty="0"/>
              <a:t> </a:t>
            </a:r>
            <a:r>
              <a:rPr lang="en-US" sz="2200" b="1" dirty="0" err="1"/>
              <a:t>ada</a:t>
            </a:r>
            <a:r>
              <a:rPr lang="en-US" sz="2200" b="1" dirty="0"/>
              <a:t> </a:t>
            </a:r>
            <a:r>
              <a:rPr lang="en-US" sz="2200" b="1" dirty="0" err="1"/>
              <a:t>metodologi</a:t>
            </a:r>
            <a:r>
              <a:rPr lang="en-US" sz="2200" b="1" dirty="0"/>
              <a:t> </a:t>
            </a:r>
            <a:r>
              <a:rPr lang="en-US" sz="2200" b="1" dirty="0" err="1"/>
              <a:t>tunggal</a:t>
            </a:r>
            <a:r>
              <a:rPr lang="en-US" sz="2200" b="1" dirty="0"/>
              <a:t> </a:t>
            </a:r>
            <a:r>
              <a:rPr lang="en-US" sz="2200" b="1" dirty="0" err="1"/>
              <a:t>mengenai</a:t>
            </a:r>
            <a:r>
              <a:rPr lang="en-US" sz="2200" b="1" dirty="0"/>
              <a:t> </a:t>
            </a:r>
            <a:r>
              <a:rPr lang="en-US" sz="2200" b="1" dirty="0" err="1"/>
              <a:t>etika</a:t>
            </a:r>
            <a:r>
              <a:rPr lang="en-US" sz="2200" b="1" dirty="0"/>
              <a:t> yang </a:t>
            </a:r>
            <a:r>
              <a:rPr lang="en-US" sz="2200" b="1" dirty="0" err="1"/>
              <a:t>dapat</a:t>
            </a:r>
            <a:r>
              <a:rPr lang="en-US" sz="2200" b="1" dirty="0"/>
              <a:t> </a:t>
            </a:r>
            <a:r>
              <a:rPr lang="en-US" sz="2200" b="1" dirty="0" err="1"/>
              <a:t>diterapkan</a:t>
            </a:r>
            <a:r>
              <a:rPr lang="en-US" sz="2200" b="1" dirty="0"/>
              <a:t> pada </a:t>
            </a:r>
            <a:r>
              <a:rPr lang="en-US" sz="2200" b="1" dirty="0" err="1"/>
              <a:t>semua</a:t>
            </a:r>
            <a:r>
              <a:rPr lang="en-US" sz="2200" b="1" dirty="0"/>
              <a:t> </a:t>
            </a:r>
            <a:r>
              <a:rPr lang="en-US" sz="2200" b="1" dirty="0" err="1"/>
              <a:t>situasi</a:t>
            </a:r>
            <a:r>
              <a:rPr lang="en-US" sz="2200" b="1" dirty="0"/>
              <a:t>, </a:t>
            </a:r>
            <a:r>
              <a:rPr lang="en-US" sz="2200" b="1" dirty="0" err="1"/>
              <a:t>namun</a:t>
            </a:r>
            <a:r>
              <a:rPr lang="en-US" sz="2200" b="1" dirty="0"/>
              <a:t> </a:t>
            </a:r>
            <a:r>
              <a:rPr lang="en-US" sz="2200" b="1" dirty="0" err="1"/>
              <a:t>pedoman</a:t>
            </a:r>
            <a:r>
              <a:rPr lang="en-US" sz="2200" b="1" dirty="0"/>
              <a:t> </a:t>
            </a:r>
            <a:r>
              <a:rPr lang="en-US" sz="2200" b="1" dirty="0" err="1"/>
              <a:t>memberikan</a:t>
            </a:r>
            <a:r>
              <a:rPr lang="en-US" sz="2200" b="1" dirty="0"/>
              <a:t> </a:t>
            </a:r>
            <a:r>
              <a:rPr lang="en-US" sz="2200" b="1" dirty="0" err="1"/>
              <a:t>arah</a:t>
            </a:r>
            <a:r>
              <a:rPr lang="en-US" sz="2200" b="1" dirty="0"/>
              <a:t> dan </a:t>
            </a:r>
            <a:r>
              <a:rPr lang="en-US" sz="2200" b="1" dirty="0" err="1"/>
              <a:t>kriteria</a:t>
            </a:r>
            <a:r>
              <a:rPr lang="en-US" sz="2200" b="1" dirty="0"/>
              <a:t> </a:t>
            </a:r>
            <a:r>
              <a:rPr lang="en-US" sz="2200" b="1" dirty="0" err="1"/>
              <a:t>dalam</a:t>
            </a:r>
            <a:r>
              <a:rPr lang="en-US" sz="2200" b="1" dirty="0"/>
              <a:t> </a:t>
            </a:r>
            <a:r>
              <a:rPr lang="en-US" sz="2200" b="1" dirty="0" err="1"/>
              <a:t>pengambilan</a:t>
            </a:r>
            <a:r>
              <a:rPr lang="en-US" sz="2200" b="1" dirty="0"/>
              <a:t> </a:t>
            </a:r>
            <a:r>
              <a:rPr lang="en-US" sz="2200" b="1" dirty="0" err="1"/>
              <a:t>keputusan</a:t>
            </a:r>
            <a:r>
              <a:rPr lang="en-US" sz="2200" b="1" dirty="0"/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dirty="0" err="1"/>
              <a:t>etika</a:t>
            </a:r>
            <a:r>
              <a:rPr lang="en-US" sz="2000" dirty="0"/>
              <a:t> </a:t>
            </a:r>
            <a:r>
              <a:rPr lang="en-US" sz="2000" dirty="0" err="1"/>
              <a:t>menjelaskan</a:t>
            </a:r>
            <a:r>
              <a:rPr lang="en-US" sz="2000" dirty="0"/>
              <a:t> dan </a:t>
            </a:r>
            <a:r>
              <a:rPr lang="en-US" sz="2000" dirty="0" err="1"/>
              <a:t>mempertahankan</a:t>
            </a:r>
            <a:r>
              <a:rPr lang="en-US" sz="2000" dirty="0"/>
              <a:t> </a:t>
            </a:r>
            <a:r>
              <a:rPr lang="en-US" sz="2000" dirty="0" err="1"/>
              <a:t>berbagai</a:t>
            </a:r>
            <a:r>
              <a:rPr lang="en-US" sz="2000" dirty="0"/>
              <a:t> </a:t>
            </a:r>
            <a:r>
              <a:rPr lang="en-US" sz="2000" b="1" dirty="0">
                <a:solidFill>
                  <a:srgbClr val="CC3300"/>
                </a:solidFill>
              </a:rPr>
              <a:t>norma, </a:t>
            </a:r>
            <a:r>
              <a:rPr lang="en-US" sz="2000" b="1" dirty="0" err="1">
                <a:solidFill>
                  <a:srgbClr val="CC3300"/>
                </a:solidFill>
              </a:rPr>
              <a:t>standar</a:t>
            </a:r>
            <a:r>
              <a:rPr lang="en-US" sz="2000" b="1" dirty="0">
                <a:solidFill>
                  <a:srgbClr val="CC3300"/>
                </a:solidFill>
              </a:rPr>
              <a:t>, </a:t>
            </a:r>
            <a:r>
              <a:rPr lang="en-US" sz="2000" b="1" dirty="0" err="1">
                <a:solidFill>
                  <a:srgbClr val="CC3300"/>
                </a:solidFill>
              </a:rPr>
              <a:t>nilai</a:t>
            </a:r>
            <a:r>
              <a:rPr lang="en-US" sz="2000" b="1" dirty="0">
                <a:solidFill>
                  <a:srgbClr val="CC3300"/>
                </a:solidFill>
              </a:rPr>
              <a:t>, dan </a:t>
            </a:r>
            <a:r>
              <a:rPr lang="en-US" sz="2000" b="1" dirty="0" err="1">
                <a:solidFill>
                  <a:srgbClr val="CC3300"/>
                </a:solidFill>
              </a:rPr>
              <a:t>prinsip</a:t>
            </a:r>
            <a:r>
              <a:rPr lang="en-US" sz="2000" b="1" dirty="0">
                <a:solidFill>
                  <a:srgbClr val="CC3300"/>
                </a:solidFill>
              </a:rPr>
              <a:t> </a:t>
            </a:r>
            <a:r>
              <a:rPr lang="en-US" sz="2000" dirty="0"/>
              <a:t>yang </a:t>
            </a:r>
            <a:r>
              <a:rPr lang="en-US" sz="2000" dirty="0" err="1"/>
              <a:t>digunakan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pengambilan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etis</a:t>
            </a:r>
            <a:r>
              <a:rPr lang="en-US" sz="2000" dirty="0"/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/>
              <a:t>Bab </a:t>
            </a:r>
            <a:r>
              <a:rPr lang="en-US" sz="2000" dirty="0" err="1"/>
              <a:t>berikutnya</a:t>
            </a:r>
            <a:r>
              <a:rPr lang="en-US" sz="2000" dirty="0"/>
              <a:t> </a:t>
            </a:r>
            <a:r>
              <a:rPr lang="en-US" sz="2000" dirty="0" err="1"/>
              <a:t>memperkenalkan</a:t>
            </a:r>
            <a:r>
              <a:rPr lang="en-US" sz="2000" dirty="0"/>
              <a:t> model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yang </a:t>
            </a:r>
            <a:r>
              <a:rPr lang="en-US" sz="2000" dirty="0" err="1"/>
              <a:t>bertanggung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etis</a:t>
            </a:r>
            <a:r>
              <a:rPr lang="en-US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73373C5-DF47-453A-8648-4BC295FD785F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17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Title 3"/>
          <p:cNvSpPr txBox="1">
            <a:spLocks noGrp="1"/>
          </p:cNvSpPr>
          <p:nvPr>
            <p:ph type="title"/>
          </p:nvPr>
        </p:nvSpPr>
        <p:spPr>
          <a:xfrm>
            <a:off x="152400" y="204850"/>
            <a:ext cx="8991600" cy="633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Calibri"/>
              <a:buNone/>
            </a:pPr>
            <a:r>
              <a:rPr lang="en-US" sz="2400" b="1" dirty="0"/>
              <a:t>Business Ethics as Personal Integrity and Social Responsibility </a:t>
            </a:r>
            <a:r>
              <a:rPr lang="en-US" sz="1000" dirty="0"/>
              <a:t>1</a:t>
            </a:r>
            <a:endParaRPr lang="en-US" dirty="0"/>
          </a:p>
        </p:txBody>
      </p:sp>
      <p:sp>
        <p:nvSpPr>
          <p:cNvPr id="381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>
                <a:solidFill>
                  <a:srgbClr val="002060"/>
                </a:solidFill>
              </a:rPr>
              <a:t>Etika </a:t>
            </a:r>
            <a:r>
              <a:rPr lang="en-US" dirty="0" err="1">
                <a:solidFill>
                  <a:srgbClr val="002060"/>
                </a:solidFill>
              </a:rPr>
              <a:t>melibatkan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mengajukan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pertanyaan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penting</a:t>
            </a:r>
            <a:r>
              <a:rPr lang="en-US" dirty="0">
                <a:solidFill>
                  <a:srgbClr val="002060"/>
                </a:solidFill>
              </a:rPr>
              <a:t>—</a:t>
            </a:r>
            <a:r>
              <a:rPr lang="en-US" dirty="0" err="1">
                <a:solidFill>
                  <a:srgbClr val="002060"/>
                </a:solidFill>
              </a:rPr>
              <a:t>bagaimana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seharusnya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kita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hidup</a:t>
            </a:r>
            <a:r>
              <a:rPr lang="en-US" dirty="0">
                <a:solidFill>
                  <a:srgbClr val="002060"/>
                </a:solidFill>
              </a:rPr>
              <a:t>?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/>
              <a:t>Para </a:t>
            </a:r>
            <a:r>
              <a:rPr lang="en-US" sz="2000" dirty="0" err="1"/>
              <a:t>filsuf</a:t>
            </a:r>
            <a:r>
              <a:rPr lang="en-US" sz="2000" dirty="0"/>
              <a:t> </a:t>
            </a:r>
            <a:r>
              <a:rPr lang="en-US" sz="2000" dirty="0" err="1"/>
              <a:t>menekankan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etika</a:t>
            </a:r>
            <a:r>
              <a:rPr lang="en-US" sz="2000" dirty="0"/>
              <a:t>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normatif</a:t>
            </a:r>
            <a:r>
              <a:rPr lang="en-US" sz="2000" dirty="0"/>
              <a:t>, </a:t>
            </a:r>
            <a:r>
              <a:rPr lang="en-US" sz="2000" dirty="0" err="1"/>
              <a:t>berhubungan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pemikiran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bertindak</a:t>
            </a:r>
            <a:r>
              <a:rPr lang="en-US" sz="2000" dirty="0"/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 err="1"/>
              <a:t>Ilmu-ilmu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juga </a:t>
            </a:r>
            <a:r>
              <a:rPr lang="en-US" sz="2000" dirty="0" err="1"/>
              <a:t>mengkaji</a:t>
            </a:r>
            <a:r>
              <a:rPr lang="en-US" sz="2000" dirty="0"/>
              <a:t> </a:t>
            </a:r>
            <a:r>
              <a:rPr lang="en-US" sz="2000" dirty="0" err="1"/>
              <a:t>pengambilan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dan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.</a:t>
            </a:r>
          </a:p>
          <a:p>
            <a:pPr marL="742950" lvl="1" indent="-285750" algn="l" rtl="0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ilmu-ilmu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b="1" dirty="0" err="1">
                <a:solidFill>
                  <a:srgbClr val="C00000"/>
                </a:solidFill>
              </a:rPr>
              <a:t>deskriptif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/>
              <a:t>dan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b="1" dirty="0" err="1">
                <a:solidFill>
                  <a:srgbClr val="C00000"/>
                </a:solidFill>
              </a:rPr>
              <a:t>normatif</a:t>
            </a:r>
            <a:r>
              <a:rPr lang="en-US" b="1" dirty="0">
                <a:solidFill>
                  <a:srgbClr val="C00000"/>
                </a:solidFill>
              </a:rPr>
              <a:t>.</a:t>
            </a:r>
          </a:p>
          <a:p>
            <a:pPr marL="742950" lvl="1" indent="-285750" algn="l" rtl="0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dan </a:t>
            </a:r>
            <a:r>
              <a:rPr lang="en-US" dirty="0" err="1"/>
              <a:t>mengapa</a:t>
            </a:r>
            <a:r>
              <a:rPr lang="en-US" dirty="0"/>
              <a:t> orang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 –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menjelaskannya</a:t>
            </a:r>
            <a:r>
              <a:rPr lang="en-US" dirty="0"/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b="1" dirty="0" err="1">
                <a:solidFill>
                  <a:srgbClr val="002060"/>
                </a:solidFill>
              </a:rPr>
              <a:t>Sebagai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suatu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disiplin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CC3300"/>
                </a:solidFill>
              </a:rPr>
              <a:t>normatif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b="1" dirty="0" err="1">
                <a:solidFill>
                  <a:srgbClr val="002060"/>
                </a:solidFill>
              </a:rPr>
              <a:t>etika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mencari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penjelasan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tentang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bagaimana</a:t>
            </a:r>
            <a:r>
              <a:rPr lang="en-US" b="1" dirty="0">
                <a:solidFill>
                  <a:srgbClr val="002060"/>
                </a:solidFill>
              </a:rPr>
              <a:t> dan </a:t>
            </a:r>
            <a:r>
              <a:rPr lang="en-US" b="1" dirty="0" err="1">
                <a:solidFill>
                  <a:srgbClr val="002060"/>
                </a:solidFill>
              </a:rPr>
              <a:t>mengapa</a:t>
            </a:r>
            <a:r>
              <a:rPr lang="en-US" b="1" dirty="0">
                <a:solidFill>
                  <a:srgbClr val="002060"/>
                </a:solidFill>
              </a:rPr>
              <a:t> orang </a:t>
            </a:r>
            <a:r>
              <a:rPr lang="en-US" b="1" dirty="0" err="1">
                <a:solidFill>
                  <a:srgbClr val="002060"/>
                </a:solidFill>
              </a:rPr>
              <a:t>harus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bertindak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dengan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cara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tertentu</a:t>
            </a:r>
            <a:r>
              <a:rPr lang="en-US" b="1" dirty="0">
                <a:solidFill>
                  <a:srgbClr val="002060"/>
                </a:solidFill>
              </a:rPr>
              <a:t>, </a:t>
            </a:r>
            <a:r>
              <a:rPr lang="en-US" b="1" dirty="0" err="1">
                <a:solidFill>
                  <a:srgbClr val="002060"/>
                </a:solidFill>
              </a:rPr>
              <a:t>bukan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bagaimana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mereka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bertindak</a:t>
            </a:r>
            <a:r>
              <a:rPr lang="en-US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8C1F051-2AAA-40CB-949F-74DDB499999E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18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Title 3"/>
          <p:cNvSpPr txBox="1">
            <a:spLocks noGrp="1"/>
          </p:cNvSpPr>
          <p:nvPr>
            <p:ph type="title"/>
          </p:nvPr>
        </p:nvSpPr>
        <p:spPr>
          <a:xfrm>
            <a:off x="152400" y="204850"/>
            <a:ext cx="8991600" cy="633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Calibri"/>
              <a:buNone/>
            </a:pPr>
            <a:r>
              <a:rPr lang="en-US" sz="2400" dirty="0"/>
              <a:t>Business Ethics as Personal Integrity and Social Responsibility </a:t>
            </a:r>
            <a:r>
              <a:rPr lang="en-US" sz="1000" dirty="0"/>
              <a:t>2</a:t>
            </a:r>
            <a:endParaRPr lang="en-US" sz="2800" b="1" dirty="0"/>
          </a:p>
        </p:txBody>
      </p:sp>
      <p:sp>
        <p:nvSpPr>
          <p:cNvPr id="399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533400" y="944586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 err="1"/>
              <a:t>Membedakan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dihadapi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dua </a:t>
            </a:r>
            <a:r>
              <a:rPr lang="en-US" dirty="0" err="1"/>
              <a:t>pendekatan</a:t>
            </a:r>
            <a:r>
              <a:rPr lang="en-US" dirty="0"/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>
                <a:solidFill>
                  <a:srgbClr val="006699"/>
                </a:solidFill>
              </a:rPr>
              <a:t>Social-scientific approach</a:t>
            </a:r>
            <a:r>
              <a:rPr lang="en-US" sz="2000" dirty="0"/>
              <a:t>:. </a:t>
            </a:r>
            <a:r>
              <a:rPr lang="en-US" sz="2000" dirty="0" err="1"/>
              <a:t>Memeriksa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dan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mengeksplorasi</a:t>
            </a:r>
            <a:r>
              <a:rPr lang="en-US" sz="2000" dirty="0"/>
              <a:t> </a:t>
            </a:r>
            <a:r>
              <a:rPr lang="en-US" sz="2000" dirty="0" err="1"/>
              <a:t>faktor-faktor</a:t>
            </a:r>
            <a:r>
              <a:rPr lang="en-US" sz="2000" dirty="0"/>
              <a:t> yang </a:t>
            </a:r>
            <a:r>
              <a:rPr lang="en-US" sz="2000" dirty="0" err="1"/>
              <a:t>menyebabkan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dibandingkan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menanyakan</a:t>
            </a:r>
            <a:r>
              <a:rPr lang="en-US" sz="2000" dirty="0"/>
              <a:t> </a:t>
            </a:r>
            <a:r>
              <a:rPr lang="en-US" sz="2000" dirty="0" err="1"/>
              <a:t>mengapa</a:t>
            </a:r>
            <a:r>
              <a:rPr lang="en-US" sz="2000" dirty="0"/>
              <a:t> </a:t>
            </a:r>
            <a:r>
              <a:rPr lang="en-US" sz="2000" dirty="0" err="1"/>
              <a:t>manajer</a:t>
            </a:r>
            <a:r>
              <a:rPr lang="en-US" sz="2000" dirty="0"/>
              <a:t> </a:t>
            </a:r>
            <a:r>
              <a:rPr lang="en-US" sz="2000" dirty="0" err="1"/>
              <a:t>bertindak</a:t>
            </a:r>
            <a:r>
              <a:rPr lang="en-US" sz="2000" dirty="0"/>
              <a:t>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.</a:t>
            </a:r>
            <a:endParaRPr lang="en-US" dirty="0"/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>
                <a:solidFill>
                  <a:srgbClr val="006699"/>
                </a:solidFill>
              </a:rPr>
              <a:t>Normative approach steps back from the facts to ask </a:t>
            </a:r>
            <a:r>
              <a:rPr lang="en-US" sz="2000" dirty="0"/>
              <a:t>/</a:t>
            </a:r>
            <a:r>
              <a:rPr lang="en-US" sz="2000" dirty="0" err="1"/>
              <a:t>Pendekatan</a:t>
            </a:r>
            <a:r>
              <a:rPr lang="en-US" sz="2000" dirty="0"/>
              <a:t> </a:t>
            </a:r>
            <a:r>
              <a:rPr lang="en-US" sz="2000" dirty="0" err="1"/>
              <a:t>normatif</a:t>
            </a:r>
            <a:r>
              <a:rPr lang="en-US" sz="2000" dirty="0"/>
              <a:t> </a:t>
            </a:r>
            <a:r>
              <a:rPr lang="en-US" sz="2000" dirty="0" err="1"/>
              <a:t>mundur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fakta</a:t>
            </a:r>
            <a:r>
              <a:rPr lang="en-US" sz="2000" dirty="0"/>
              <a:t> yang </a:t>
            </a:r>
            <a:r>
              <a:rPr lang="en-US" sz="2000" dirty="0" err="1"/>
              <a:t>ditanyakan</a:t>
            </a:r>
            <a:r>
              <a:rPr lang="en-US" sz="2000" dirty="0"/>
              <a:t>:</a:t>
            </a:r>
            <a:endParaRPr lang="en-US" dirty="0"/>
          </a:p>
          <a:p>
            <a:pPr marL="742950" lvl="1" indent="-285750" algn="l" rtl="0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dirty="0"/>
              <a:t>Apa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?</a:t>
            </a:r>
          </a:p>
          <a:p>
            <a:pPr marL="742950" lvl="1" indent="-285750" algn="l" rtl="0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dirty="0"/>
              <a:t>Hak dan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?</a:t>
            </a:r>
          </a:p>
          <a:p>
            <a:pPr marL="742950" lvl="1" indent="-285750" algn="l" rtl="0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dirty="0"/>
              <a:t>Apa </a:t>
            </a:r>
            <a:r>
              <a:rPr lang="en-US" dirty="0" err="1"/>
              <a:t>manfaatnya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?</a:t>
            </a:r>
          </a:p>
          <a:p>
            <a:pPr marL="742950" lvl="1" indent="-285750" algn="l" rtl="0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saya</a:t>
            </a:r>
            <a:r>
              <a:rPr lang="en-US" dirty="0"/>
              <a:t> </a:t>
            </a:r>
            <a:r>
              <a:rPr lang="en-US" dirty="0" err="1"/>
              <a:t>bersikap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, </a:t>
            </a:r>
            <a:r>
              <a:rPr lang="en-US" dirty="0" err="1"/>
              <a:t>adil</a:t>
            </a:r>
            <a:r>
              <a:rPr lang="en-US" dirty="0"/>
              <a:t>, </a:t>
            </a:r>
            <a:r>
              <a:rPr lang="en-US" dirty="0" err="1"/>
              <a:t>berbudi</a:t>
            </a:r>
            <a:r>
              <a:rPr lang="en-US" dirty="0"/>
              <a:t> </a:t>
            </a:r>
            <a:r>
              <a:rPr lang="en-US" dirty="0" err="1"/>
              <a:t>luhur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hati</a:t>
            </a:r>
            <a:r>
              <a:rPr lang="en-US" dirty="0"/>
              <a:t>, </a:t>
            </a:r>
            <a:r>
              <a:rPr lang="en-US" dirty="0" err="1"/>
              <a:t>setia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dipercaya</a:t>
            </a:r>
            <a:r>
              <a:rPr lang="en-US" dirty="0"/>
              <a:t>?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A91F594-DBFC-4D3B-91E8-4FBB5A72B3A2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19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dirty="0"/>
              <a:t>Chapter Objectives</a:t>
            </a:r>
          </a:p>
        </p:txBody>
      </p:sp>
      <p:sp>
        <p:nvSpPr>
          <p:cNvPr id="315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pt-BR" b="1" dirty="0"/>
              <a:t>Setelah membaca bab ini, Anda akan dapat:</a:t>
            </a:r>
            <a:r>
              <a:rPr lang="en-US" b="1" dirty="0"/>
              <a:t> </a:t>
            </a:r>
          </a:p>
          <a:p>
            <a:pPr marL="574675" lvl="1" indent="-338138">
              <a:spcBef>
                <a:spcPts val="1200"/>
              </a:spcBef>
              <a:buFont typeface="+mj-lt"/>
              <a:buAutoNum type="arabicPeriod"/>
            </a:pPr>
            <a:r>
              <a:rPr lang="en-US" b="1" dirty="0" err="1"/>
              <a:t>Jelaskan</a:t>
            </a:r>
            <a:r>
              <a:rPr lang="en-US" b="1" dirty="0"/>
              <a:t> </a:t>
            </a:r>
            <a:r>
              <a:rPr lang="en-US" b="1" dirty="0" err="1"/>
              <a:t>tiga</a:t>
            </a:r>
            <a:r>
              <a:rPr lang="en-US" b="1" dirty="0"/>
              <a:t> </a:t>
            </a:r>
            <a:r>
              <a:rPr lang="en-US" b="1" dirty="0" err="1"/>
              <a:t>tingkat</a:t>
            </a:r>
            <a:r>
              <a:rPr lang="en-US" b="1" dirty="0"/>
              <a:t> </a:t>
            </a:r>
            <a:r>
              <a:rPr lang="en-US" b="1" dirty="0" err="1"/>
              <a:t>pengambilan</a:t>
            </a:r>
            <a:r>
              <a:rPr lang="en-US" b="1" dirty="0"/>
              <a:t> </a:t>
            </a:r>
            <a:r>
              <a:rPr lang="en-US" b="1" dirty="0" err="1"/>
              <a:t>keputusan</a:t>
            </a:r>
            <a:r>
              <a:rPr lang="en-US" b="1" dirty="0"/>
              <a:t> </a:t>
            </a:r>
            <a:r>
              <a:rPr lang="en-US" b="1" dirty="0" err="1"/>
              <a:t>etis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bisnis</a:t>
            </a:r>
            <a:r>
              <a:rPr lang="en-US" b="1" dirty="0"/>
              <a:t>.</a:t>
            </a:r>
          </a:p>
          <a:p>
            <a:pPr marL="574675" lvl="1" indent="-338138">
              <a:spcBef>
                <a:spcPts val="1200"/>
              </a:spcBef>
              <a:buFont typeface="+mj-lt"/>
              <a:buAutoNum type="arabicPeriod"/>
            </a:pPr>
            <a:r>
              <a:rPr lang="en-US" b="1" dirty="0" err="1"/>
              <a:t>Jelaskan</a:t>
            </a:r>
            <a:r>
              <a:rPr lang="en-US" b="1" dirty="0"/>
              <a:t> </a:t>
            </a:r>
            <a:r>
              <a:rPr lang="en-US" b="1" dirty="0" err="1"/>
              <a:t>hakikat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bisnis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disiplin</a:t>
            </a:r>
            <a:r>
              <a:rPr lang="en-US" b="1" dirty="0"/>
              <a:t> </a:t>
            </a:r>
            <a:r>
              <a:rPr lang="en-US" b="1" dirty="0" err="1"/>
              <a:t>akademis</a:t>
            </a:r>
            <a:r>
              <a:rPr lang="en-US" b="1" dirty="0"/>
              <a:t>.</a:t>
            </a:r>
          </a:p>
          <a:p>
            <a:pPr marL="574675" lvl="1" indent="-338138">
              <a:spcBef>
                <a:spcPts val="1200"/>
              </a:spcBef>
              <a:buFont typeface="+mj-lt"/>
              <a:buAutoNum type="arabicPeriod"/>
            </a:pPr>
            <a:r>
              <a:rPr lang="en-US" b="1" dirty="0" err="1"/>
              <a:t>Jelaskan</a:t>
            </a:r>
            <a:r>
              <a:rPr lang="en-US" b="1" dirty="0"/>
              <a:t> </a:t>
            </a:r>
            <a:r>
              <a:rPr lang="en-US" b="1" dirty="0" err="1"/>
              <a:t>pengambilan</a:t>
            </a:r>
            <a:r>
              <a:rPr lang="en-US" b="1" dirty="0"/>
              <a:t> </a:t>
            </a:r>
            <a:r>
              <a:rPr lang="en-US" b="1" dirty="0" err="1"/>
              <a:t>keputusan</a:t>
            </a:r>
            <a:r>
              <a:rPr lang="en-US" b="1" dirty="0"/>
              <a:t> </a:t>
            </a:r>
            <a:r>
              <a:rPr lang="en-US" b="1" dirty="0" err="1"/>
              <a:t>etis</a:t>
            </a:r>
            <a:r>
              <a:rPr lang="en-US" b="1" dirty="0"/>
              <a:t> </a:t>
            </a:r>
            <a:r>
              <a:rPr lang="en-US" b="1" dirty="0" err="1"/>
              <a:t>sebagai</a:t>
            </a:r>
            <a:r>
              <a:rPr lang="en-US" b="1" dirty="0"/>
              <a:t> </a:t>
            </a:r>
            <a:r>
              <a:rPr lang="en-US" b="1" dirty="0" err="1"/>
              <a:t>bentuk</a:t>
            </a:r>
            <a:r>
              <a:rPr lang="en-US" b="1" dirty="0"/>
              <a:t> </a:t>
            </a:r>
            <a:r>
              <a:rPr lang="en-US" b="1" dirty="0" err="1"/>
              <a:t>penalaran</a:t>
            </a:r>
            <a:r>
              <a:rPr lang="en-US" b="1" dirty="0"/>
              <a:t> </a:t>
            </a:r>
            <a:r>
              <a:rPr lang="en-US" b="1" dirty="0" err="1"/>
              <a:t>praktis</a:t>
            </a:r>
            <a:r>
              <a:rPr lang="en-US" b="1" dirty="0"/>
              <a:t>.</a:t>
            </a:r>
          </a:p>
          <a:p>
            <a:pPr marL="574675" lvl="1" indent="-338138">
              <a:spcBef>
                <a:spcPts val="1200"/>
              </a:spcBef>
              <a:buFont typeface="+mj-lt"/>
              <a:buAutoNum type="arabicPeriod"/>
            </a:pPr>
            <a:r>
              <a:rPr lang="en-US" b="1" dirty="0" err="1"/>
              <a:t>Bedakan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integritas</a:t>
            </a:r>
            <a:r>
              <a:rPr lang="en-US" b="1" dirty="0"/>
              <a:t> </a:t>
            </a:r>
            <a:r>
              <a:rPr lang="en-US" b="1" dirty="0" err="1"/>
              <a:t>pribadi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tanggung</a:t>
            </a:r>
            <a:r>
              <a:rPr lang="en-US" b="1" dirty="0"/>
              <a:t> </a:t>
            </a:r>
            <a:r>
              <a:rPr lang="en-US" b="1" dirty="0" err="1"/>
              <a:t>jawab</a:t>
            </a:r>
            <a:r>
              <a:rPr lang="en-US" b="1" dirty="0"/>
              <a:t> </a:t>
            </a:r>
            <a:r>
              <a:rPr lang="en-US" b="1" dirty="0" err="1"/>
              <a:t>sosial</a:t>
            </a:r>
            <a:r>
              <a:rPr lang="en-US" b="1" dirty="0"/>
              <a:t>.</a:t>
            </a:r>
          </a:p>
          <a:p>
            <a:pPr marL="574675" lvl="1" indent="-338138">
              <a:spcBef>
                <a:spcPts val="1200"/>
              </a:spcBef>
              <a:buFont typeface="+mj-lt"/>
              <a:buAutoNum type="arabicPeriod"/>
            </a:pPr>
            <a:r>
              <a:rPr lang="en-US" b="1" dirty="0" err="1"/>
              <a:t>Membedakan</a:t>
            </a:r>
            <a:r>
              <a:rPr lang="en-US" b="1" dirty="0"/>
              <a:t> norma dan </a:t>
            </a:r>
            <a:r>
              <a:rPr lang="en-US" b="1" dirty="0" err="1"/>
              <a:t>nilai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norma dan </a:t>
            </a:r>
            <a:r>
              <a:rPr lang="en-US" b="1" dirty="0" err="1"/>
              <a:t>nilai</a:t>
            </a:r>
            <a:r>
              <a:rPr lang="en-US" b="1" dirty="0"/>
              <a:t> </a:t>
            </a:r>
            <a:r>
              <a:rPr lang="en-US" b="1" dirty="0" err="1"/>
              <a:t>terkait</a:t>
            </a:r>
            <a:r>
              <a:rPr lang="en-US" b="1" dirty="0"/>
              <a:t> </a:t>
            </a:r>
            <a:r>
              <a:rPr lang="en-US" b="1" dirty="0" err="1"/>
              <a:t>bisnis</a:t>
            </a:r>
            <a:r>
              <a:rPr lang="en-US" b="1" dirty="0"/>
              <a:t> </a:t>
            </a:r>
            <a:r>
              <a:rPr lang="en-US" b="1" dirty="0" err="1"/>
              <a:t>lainnya</a:t>
            </a:r>
            <a:r>
              <a:rPr lang="en-US" b="1" dirty="0"/>
              <a:t>.</a:t>
            </a:r>
          </a:p>
          <a:p>
            <a:pPr marL="574675" lvl="1" indent="-338138">
              <a:spcBef>
                <a:spcPts val="1200"/>
              </a:spcBef>
              <a:buFont typeface="+mj-lt"/>
              <a:buAutoNum type="arabicPeriod"/>
            </a:pPr>
            <a:r>
              <a:rPr lang="en-US" b="1" dirty="0" err="1"/>
              <a:t>Jelaskan</a:t>
            </a:r>
            <a:r>
              <a:rPr lang="en-US" b="1" dirty="0"/>
              <a:t> </a:t>
            </a:r>
            <a:r>
              <a:rPr lang="en-US" b="1" dirty="0" err="1"/>
              <a:t>mengapa</a:t>
            </a:r>
            <a:r>
              <a:rPr lang="en-US" b="1" dirty="0"/>
              <a:t> </a:t>
            </a:r>
            <a:r>
              <a:rPr lang="en-US" b="1" dirty="0" err="1"/>
              <a:t>etika</a:t>
            </a:r>
            <a:r>
              <a:rPr lang="en-US" b="1" dirty="0"/>
              <a:t> </a:t>
            </a:r>
            <a:r>
              <a:rPr lang="en-US" b="1" dirty="0" err="1"/>
              <a:t>penting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bisnis</a:t>
            </a:r>
            <a:r>
              <a:rPr lang="en-US" b="1" dirty="0"/>
              <a:t>.</a:t>
            </a:r>
          </a:p>
          <a:p>
            <a:pPr marL="574675" lvl="1" indent="-338138">
              <a:spcBef>
                <a:spcPts val="1200"/>
              </a:spcBef>
              <a:buFont typeface="+mj-lt"/>
              <a:buAutoNum type="arabicPeriod"/>
            </a:pPr>
            <a:r>
              <a:rPr lang="en-US" b="1" dirty="0" err="1"/>
              <a:t>Jelaskan</a:t>
            </a:r>
            <a:r>
              <a:rPr lang="en-US" b="1" dirty="0"/>
              <a:t> </a:t>
            </a:r>
            <a:r>
              <a:rPr lang="en-US" b="1" dirty="0" err="1"/>
              <a:t>mengapa</a:t>
            </a:r>
            <a:r>
              <a:rPr lang="en-US" b="1" dirty="0"/>
              <a:t> </a:t>
            </a:r>
            <a:r>
              <a:rPr lang="en-US" b="1" dirty="0" err="1"/>
              <a:t>tanggung</a:t>
            </a:r>
            <a:r>
              <a:rPr lang="en-US" b="1" dirty="0"/>
              <a:t> </a:t>
            </a:r>
            <a:r>
              <a:rPr lang="en-US" b="1" dirty="0" err="1"/>
              <a:t>jawab</a:t>
            </a:r>
            <a:r>
              <a:rPr lang="en-US" b="1" dirty="0"/>
              <a:t> </a:t>
            </a:r>
            <a:r>
              <a:rPr lang="en-US" b="1" dirty="0" err="1"/>
              <a:t>etis</a:t>
            </a:r>
            <a:r>
              <a:rPr lang="en-US" b="1" dirty="0"/>
              <a:t> </a:t>
            </a:r>
            <a:r>
              <a:rPr lang="en-US" b="1" dirty="0" err="1"/>
              <a:t>melampaui</a:t>
            </a:r>
            <a:r>
              <a:rPr lang="en-US" b="1" dirty="0"/>
              <a:t> </a:t>
            </a:r>
            <a:r>
              <a:rPr lang="en-US" b="1" dirty="0" err="1"/>
              <a:t>kepatuhan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1BEB4EA-ED31-43B4-9611-834EA70B983F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Title 3"/>
          <p:cNvSpPr txBox="1">
            <a:spLocks noGrp="1"/>
          </p:cNvSpPr>
          <p:nvPr>
            <p:ph type="title"/>
          </p:nvPr>
        </p:nvSpPr>
        <p:spPr>
          <a:xfrm>
            <a:off x="152400" y="204850"/>
            <a:ext cx="8991600" cy="633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Calibri"/>
              <a:buNone/>
            </a:pPr>
            <a:r>
              <a:rPr lang="en-US" sz="2400" dirty="0"/>
              <a:t>Business Ethics as Personal Integrity and Social Responsibility </a:t>
            </a:r>
            <a:r>
              <a:rPr lang="en-US" sz="1000" dirty="0"/>
              <a:t>3</a:t>
            </a:r>
            <a:endParaRPr lang="en-US" sz="2800" dirty="0"/>
          </a:p>
        </p:txBody>
      </p:sp>
      <p:sp>
        <p:nvSpPr>
          <p:cNvPr id="405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583986" y="944586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sv-SE" b="1" dirty="0">
                <a:solidFill>
                  <a:srgbClr val="006699"/>
                </a:solidFill>
              </a:rPr>
              <a:t>Etika adalah disiplin normatif karena berkaitan dengan norma-norma.</a:t>
            </a:r>
            <a:endParaRPr lang="en-US" b="1" dirty="0">
              <a:solidFill>
                <a:srgbClr val="006699"/>
              </a:solidFill>
            </a:endParaRP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/>
              <a:t>Norma</a:t>
            </a:r>
            <a:r>
              <a:rPr lang="en-US" sz="2000" dirty="0"/>
              <a:t>: </a:t>
            </a:r>
            <a:r>
              <a:rPr lang="en-US" sz="2000" dirty="0" err="1"/>
              <a:t>Standar</a:t>
            </a:r>
            <a:r>
              <a:rPr lang="en-US" sz="2000" dirty="0"/>
              <a:t> </a:t>
            </a:r>
            <a:r>
              <a:rPr lang="en-US" sz="2000" dirty="0" err="1"/>
              <a:t>perilaku</a:t>
            </a:r>
            <a:r>
              <a:rPr lang="en-US" sz="2000" dirty="0"/>
              <a:t> yang </a:t>
            </a:r>
            <a:r>
              <a:rPr lang="en-US" sz="2000" dirty="0" err="1"/>
              <a:t>pantas</a:t>
            </a:r>
            <a:r>
              <a:rPr lang="en-US" sz="2000" dirty="0"/>
              <a:t> dan </a:t>
            </a:r>
            <a:r>
              <a:rPr lang="en-US" sz="2000" dirty="0" err="1"/>
              <a:t>pantas</a:t>
            </a:r>
            <a:r>
              <a:rPr lang="en-US" sz="2000" dirty="0"/>
              <a:t> (</a:t>
            </a:r>
            <a:r>
              <a:rPr lang="en-US" sz="2000" dirty="0" err="1"/>
              <a:t>atau</a:t>
            </a:r>
            <a:r>
              <a:rPr lang="en-US" sz="2000" dirty="0"/>
              <a:t> "normal").</a:t>
            </a:r>
            <a:endParaRPr lang="en-US" dirty="0"/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/>
              <a:t>Norma </a:t>
            </a:r>
            <a:r>
              <a:rPr lang="en-US" sz="2000" b="1" dirty="0" err="1"/>
              <a:t>menetapkan</a:t>
            </a:r>
            <a:r>
              <a:rPr lang="en-US" sz="2000" b="1" dirty="0"/>
              <a:t> </a:t>
            </a:r>
            <a:r>
              <a:rPr lang="en-US" sz="2000" b="1" dirty="0" err="1"/>
              <a:t>pedoman</a:t>
            </a:r>
            <a:r>
              <a:rPr lang="en-US" sz="2000" b="1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standar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yang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lakukan</a:t>
            </a:r>
            <a:r>
              <a:rPr lang="en-US" sz="2000" dirty="0"/>
              <a:t>,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bertindak</a:t>
            </a:r>
            <a:r>
              <a:rPr lang="en-US" sz="2000" dirty="0"/>
              <a:t>, dan </a:t>
            </a:r>
            <a:r>
              <a:rPr lang="en-US" sz="2000" dirty="0" err="1"/>
              <a:t>menjadi</a:t>
            </a:r>
            <a:r>
              <a:rPr lang="en-US" sz="2000" dirty="0"/>
              <a:t> orang </a:t>
            </a:r>
            <a:r>
              <a:rPr lang="en-US" sz="2000" dirty="0" err="1"/>
              <a:t>seperti</a:t>
            </a:r>
            <a:r>
              <a:rPr lang="en-US" sz="2000" dirty="0"/>
              <a:t> </a:t>
            </a:r>
            <a:r>
              <a:rPr lang="en-US" sz="2000" dirty="0" err="1"/>
              <a:t>apa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.</a:t>
            </a:r>
            <a:endParaRPr lang="en-US" dirty="0"/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 err="1"/>
              <a:t>Disiplin</a:t>
            </a:r>
            <a:r>
              <a:rPr lang="en-US" sz="2000" b="1" dirty="0"/>
              <a:t> </a:t>
            </a:r>
            <a:r>
              <a:rPr lang="en-US" sz="2000" b="1" dirty="0" err="1"/>
              <a:t>normatif</a:t>
            </a:r>
            <a:r>
              <a:rPr lang="en-US" sz="2000" b="1" dirty="0"/>
              <a:t> </a:t>
            </a:r>
            <a:r>
              <a:rPr lang="en-US" sz="2000" dirty="0" err="1"/>
              <a:t>mengandaikan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 yang </a:t>
            </a:r>
            <a:r>
              <a:rPr lang="en-US" sz="2000" dirty="0" err="1"/>
              <a:t>mendasarinya</a:t>
            </a:r>
            <a:r>
              <a:rPr lang="en-US" sz="2000" dirty="0"/>
              <a:t>.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Value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adalah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Keyakinan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yang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mendorong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kita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untuk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bertindak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atau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memilih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satu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tindakan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dibandingkan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yang lain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990033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Ethical values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melayani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kesejahteraan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dengan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cara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yang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tidak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memihak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dan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bukannya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bersifat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pribadi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atau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egois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  <a:sym typeface="Calibri"/>
            </a:endParaRP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15FEE8B-BCE4-4F95-8EBB-12625A4F7C32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20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sz="2800" b="1" dirty="0">
                <a:solidFill>
                  <a:srgbClr val="006699"/>
                </a:solidFill>
              </a:rPr>
              <a:t>Distinction Between Values and Ethics</a:t>
            </a:r>
          </a:p>
        </p:txBody>
      </p:sp>
      <p:sp>
        <p:nvSpPr>
          <p:cNvPr id="411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Wingdings" panose="05000000000000000000" pitchFamily="2" charset="2"/>
              <a:buChar char="v"/>
            </a:pPr>
            <a:r>
              <a:rPr lang="en-US" sz="2200" b="1" dirty="0">
                <a:solidFill>
                  <a:srgbClr val="C00000"/>
                </a:solidFill>
              </a:rPr>
              <a:t>Values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keyakinan</a:t>
            </a:r>
            <a:r>
              <a:rPr lang="en-US" sz="2200" dirty="0"/>
              <a:t> </a:t>
            </a:r>
            <a:r>
              <a:rPr lang="en-US" sz="2200" dirty="0" err="1"/>
              <a:t>mendasar</a:t>
            </a:r>
            <a:r>
              <a:rPr lang="en-US" sz="2200" dirty="0"/>
              <a:t> yang </a:t>
            </a:r>
            <a:r>
              <a:rPr lang="en-US" sz="2200" dirty="0" err="1"/>
              <a:t>menyebabkan</a:t>
            </a:r>
            <a:r>
              <a:rPr lang="en-US" sz="2200" dirty="0"/>
              <a:t> </a:t>
            </a:r>
            <a:r>
              <a:rPr lang="en-US" sz="2200" dirty="0" err="1"/>
              <a:t>kita</a:t>
            </a:r>
            <a:r>
              <a:rPr lang="en-US" sz="2200" dirty="0"/>
              <a:t> </a:t>
            </a:r>
            <a:r>
              <a:rPr lang="en-US" sz="2200" dirty="0" err="1"/>
              <a:t>bertindak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memutuskan</a:t>
            </a:r>
            <a:r>
              <a:rPr lang="en-US" sz="2200" dirty="0"/>
              <a:t> </a:t>
            </a:r>
            <a:r>
              <a:rPr lang="en-US" sz="2200" dirty="0" err="1"/>
              <a:t>suatu</a:t>
            </a:r>
            <a:r>
              <a:rPr lang="en-US" sz="2200" dirty="0"/>
              <a:t> </a:t>
            </a:r>
            <a:r>
              <a:rPr lang="en-US" sz="2200" dirty="0" err="1"/>
              <a:t>cara</a:t>
            </a:r>
            <a:r>
              <a:rPr lang="en-US" sz="2200" dirty="0"/>
              <a:t>, </a:t>
            </a:r>
            <a:r>
              <a:rPr lang="en-US" sz="2200" dirty="0" err="1"/>
              <a:t>bukan</a:t>
            </a:r>
            <a:r>
              <a:rPr lang="en-US" sz="2200" dirty="0"/>
              <a:t> </a:t>
            </a:r>
            <a:r>
              <a:rPr lang="en-US" sz="2200" dirty="0" err="1"/>
              <a:t>cara</a:t>
            </a:r>
            <a:r>
              <a:rPr lang="en-US" sz="2200" dirty="0"/>
              <a:t> lain.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rgbClr val="002060"/>
                </a:solidFill>
              </a:rPr>
              <a:t>Banyak </a:t>
            </a:r>
            <a:r>
              <a:rPr lang="en-US" sz="1800" dirty="0" err="1">
                <a:solidFill>
                  <a:srgbClr val="002060"/>
                </a:solidFill>
              </a:rPr>
              <a:t>jenis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nilai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berbeda</a:t>
            </a:r>
            <a:r>
              <a:rPr lang="en-US" sz="1800" dirty="0">
                <a:solidFill>
                  <a:srgbClr val="002060"/>
                </a:solidFill>
              </a:rPr>
              <a:t> yang </a:t>
            </a:r>
            <a:r>
              <a:rPr lang="en-US" sz="1800" dirty="0" err="1">
                <a:solidFill>
                  <a:srgbClr val="002060"/>
                </a:solidFill>
              </a:rPr>
              <a:t>dapat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dikenali</a:t>
            </a:r>
            <a:r>
              <a:rPr lang="en-US" sz="1800" dirty="0">
                <a:solidFill>
                  <a:srgbClr val="002060"/>
                </a:solidFill>
              </a:rPr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ingdings" panose="05000000000000000000" pitchFamily="2" charset="2"/>
              <a:buChar char="ü"/>
            </a:pPr>
            <a:r>
              <a:rPr lang="en-US" sz="1800" dirty="0" err="1">
                <a:solidFill>
                  <a:srgbClr val="002060"/>
                </a:solidFill>
              </a:rPr>
              <a:t>Setiap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individu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mempunyai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nilai-nilai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pribadinya</a:t>
            </a:r>
            <a:r>
              <a:rPr lang="en-US" sz="1800" dirty="0">
                <a:solidFill>
                  <a:srgbClr val="002060"/>
                </a:solidFill>
              </a:rPr>
              <a:t> dan </a:t>
            </a:r>
            <a:r>
              <a:rPr lang="en-US" sz="1800" dirty="0" err="1">
                <a:solidFill>
                  <a:srgbClr val="002060"/>
                </a:solidFill>
              </a:rPr>
              <a:t>institusi</a:t>
            </a:r>
            <a:r>
              <a:rPr lang="en-US" sz="1800" dirty="0">
                <a:solidFill>
                  <a:srgbClr val="002060"/>
                </a:solidFill>
              </a:rPr>
              <a:t> juga </a:t>
            </a:r>
            <a:r>
              <a:rPr lang="en-US" sz="1800" dirty="0" err="1">
                <a:solidFill>
                  <a:srgbClr val="002060"/>
                </a:solidFill>
              </a:rPr>
              <a:t>mempunyai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  <a:r>
              <a:rPr lang="en-US" sz="1800" dirty="0" err="1">
                <a:solidFill>
                  <a:srgbClr val="002060"/>
                </a:solidFill>
              </a:rPr>
              <a:t>nilai-nilai</a:t>
            </a:r>
            <a:r>
              <a:rPr lang="en-US" sz="1800" dirty="0">
                <a:solidFill>
                  <a:srgbClr val="002060"/>
                </a:solidFill>
              </a:rPr>
              <a:t>—</a:t>
            </a:r>
            <a:r>
              <a:rPr lang="en-US" sz="1800" b="1" dirty="0">
                <a:solidFill>
                  <a:srgbClr val="002060"/>
                </a:solidFill>
              </a:rPr>
              <a:t>yang </a:t>
            </a:r>
            <a:r>
              <a:rPr lang="en-US" sz="1800" b="1" dirty="0" err="1">
                <a:solidFill>
                  <a:srgbClr val="002060"/>
                </a:solidFill>
              </a:rPr>
              <a:t>ditunjukkan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en-US" sz="1800" b="1" dirty="0" err="1">
                <a:solidFill>
                  <a:srgbClr val="002060"/>
                </a:solidFill>
              </a:rPr>
              <a:t>dalam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en-US" sz="1800" b="1" dirty="0" err="1">
                <a:solidFill>
                  <a:srgbClr val="002060"/>
                </a:solidFill>
              </a:rPr>
              <a:t>budaya</a:t>
            </a:r>
            <a:r>
              <a:rPr lang="en-US" sz="1800" b="1" dirty="0">
                <a:solidFill>
                  <a:srgbClr val="002060"/>
                </a:solidFill>
              </a:rPr>
              <a:t> </a:t>
            </a:r>
            <a:r>
              <a:rPr lang="en-US" sz="1800" b="1" dirty="0" err="1">
                <a:solidFill>
                  <a:srgbClr val="002060"/>
                </a:solidFill>
              </a:rPr>
              <a:t>perusahaan</a:t>
            </a:r>
            <a:r>
              <a:rPr lang="en-US" sz="1800" b="1" dirty="0">
                <a:solidFill>
                  <a:srgbClr val="002060"/>
                </a:solidFill>
              </a:rPr>
              <a:t>.</a:t>
            </a:r>
          </a:p>
          <a:p>
            <a:pPr marL="457200" lvl="1" indent="0" algn="l" rtl="0"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US" b="1" dirty="0"/>
              <a:t>Nilai-</a:t>
            </a:r>
            <a:r>
              <a:rPr lang="en-US" b="1" dirty="0" err="1"/>
              <a:t>nilai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oleh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yang </a:t>
            </a:r>
            <a:r>
              <a:rPr lang="en-US" dirty="0" err="1"/>
              <a:t>etis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/>
              <a:t>Salah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membedakan</a:t>
            </a:r>
            <a:r>
              <a:rPr lang="en-US" sz="2000" dirty="0"/>
              <a:t> </a:t>
            </a:r>
            <a:r>
              <a:rPr lang="en-US" sz="2000" dirty="0" err="1"/>
              <a:t>nilai-nilai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berdasarkan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yang </a:t>
            </a:r>
            <a:r>
              <a:rPr lang="en-US" sz="2000" dirty="0" err="1"/>
              <a:t>mereka</a:t>
            </a:r>
            <a:r>
              <a:rPr lang="en-US" sz="2000" dirty="0"/>
              <a:t> </a:t>
            </a:r>
            <a:r>
              <a:rPr lang="en-US" sz="2000" dirty="0" err="1"/>
              <a:t>layani</a:t>
            </a:r>
            <a:r>
              <a:rPr lang="en-US" sz="2000" dirty="0"/>
              <a:t>.</a:t>
            </a:r>
            <a:endParaRPr lang="en-US" dirty="0">
              <a:solidFill>
                <a:srgbClr val="00B0F0"/>
              </a:solidFill>
            </a:endParaRPr>
          </a:p>
          <a:p>
            <a:pPr marL="0" lvl="0" indent="0" algn="l" rtl="0">
              <a:spcBef>
                <a:spcPts val="1280"/>
              </a:spcBef>
              <a:spcAft>
                <a:spcPts val="0"/>
              </a:spcAft>
              <a:buClr>
                <a:srgbClr val="C00000"/>
              </a:buClr>
              <a:buSzPts val="2400"/>
              <a:buNone/>
            </a:pPr>
            <a:r>
              <a:rPr lang="en-US" b="1" dirty="0">
                <a:solidFill>
                  <a:srgbClr val="C00000"/>
                </a:solidFill>
              </a:rPr>
              <a:t>Ethical values </a:t>
            </a:r>
            <a:r>
              <a:rPr lang="fi-FI" dirty="0"/>
              <a:t>melayani tujuan kesejahteraan manusia.</a:t>
            </a:r>
            <a:endParaRPr lang="en-US" dirty="0"/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/>
              <a:t>Sifat-</a:t>
            </a:r>
            <a:r>
              <a:rPr lang="en-US" sz="2000" dirty="0" err="1"/>
              <a:t>sifat</a:t>
            </a:r>
            <a:r>
              <a:rPr lang="en-US" sz="2000" dirty="0"/>
              <a:t> </a:t>
            </a:r>
            <a:r>
              <a:rPr lang="en-US" sz="2000" dirty="0" err="1"/>
              <a:t>kehidupan</a:t>
            </a:r>
            <a:r>
              <a:rPr lang="en-US" sz="2000" dirty="0"/>
              <a:t> yang </a:t>
            </a:r>
            <a:r>
              <a:rPr lang="en-US" sz="2000" dirty="0" err="1"/>
              <a:t>berkontribusi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kesejahteraan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dan </a:t>
            </a:r>
            <a:r>
              <a:rPr lang="en-US" sz="2000" dirty="0" err="1"/>
              <a:t>kehidupan</a:t>
            </a:r>
            <a:r>
              <a:rPr lang="en-US" sz="2000" dirty="0"/>
              <a:t> yang </a:t>
            </a:r>
            <a:r>
              <a:rPr lang="en-US" sz="2000" dirty="0" err="1"/>
              <a:t>dijalani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.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8D3B993-B0B9-478B-87DD-0ECBCF145EF8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21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sz="3200" dirty="0">
                <a:solidFill>
                  <a:srgbClr val="006699"/>
                </a:solidFill>
              </a:rPr>
              <a:t>Making the Case for Business Ethics </a:t>
            </a:r>
          </a:p>
        </p:txBody>
      </p:sp>
      <p:sp>
        <p:nvSpPr>
          <p:cNvPr id="345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</a:pPr>
            <a:r>
              <a:rPr lang="en-US" b="1" dirty="0">
                <a:solidFill>
                  <a:schemeClr val="lt2"/>
                </a:solidFill>
              </a:rPr>
              <a:t>Separation thesis</a:t>
            </a:r>
            <a:r>
              <a:rPr lang="en-US" dirty="0">
                <a:solidFill>
                  <a:schemeClr val="lt2"/>
                </a:solidFill>
              </a:rPr>
              <a:t>:</a:t>
            </a:r>
            <a:r>
              <a:rPr lang="en-US" b="1" dirty="0">
                <a:solidFill>
                  <a:schemeClr val="lt2"/>
                </a:solidFill>
              </a:rPr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dipisahkan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,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,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standarnya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dan </a:t>
            </a:r>
            <a:r>
              <a:rPr lang="en-US" dirty="0" err="1"/>
              <a:t>buruk</a:t>
            </a:r>
            <a:r>
              <a:rPr lang="en-US" dirty="0"/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 err="1"/>
              <a:t>Tetap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r>
              <a:rPr lang="en-US" sz="2000" dirty="0"/>
              <a:t> di </a:t>
            </a:r>
            <a:r>
              <a:rPr lang="en-US" sz="2000" dirty="0" err="1"/>
              <a:t>kalangan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dirty="0" err="1"/>
              <a:t>Berpendapat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bisnis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diatur</a:t>
            </a:r>
            <a:r>
              <a:rPr lang="en-US" sz="2000" dirty="0"/>
              <a:t> oleh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etika</a:t>
            </a:r>
            <a:r>
              <a:rPr lang="en-US" sz="2000" dirty="0"/>
              <a:t> dan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nilai</a:t>
            </a:r>
            <a:r>
              <a:rPr lang="en-US" sz="2000" dirty="0"/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 err="1">
                <a:solidFill>
                  <a:srgbClr val="C00000"/>
                </a:solidFill>
              </a:rPr>
              <a:t>Egoisme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psikologis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dirty="0" err="1"/>
              <a:t>menyiratkan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r>
              <a:rPr lang="en-US" sz="2000" dirty="0"/>
              <a:t> </a:t>
            </a:r>
            <a:r>
              <a:rPr lang="en-US" sz="2000" dirty="0" err="1"/>
              <a:t>bersifat</a:t>
            </a:r>
            <a:r>
              <a:rPr lang="en-US" sz="2000" dirty="0"/>
              <a:t> </a:t>
            </a:r>
            <a:r>
              <a:rPr lang="en-US" sz="2000" dirty="0" err="1"/>
              <a:t>egois</a:t>
            </a:r>
            <a:r>
              <a:rPr lang="en-US" sz="2000" dirty="0"/>
              <a:t> dan </a:t>
            </a:r>
            <a:r>
              <a:rPr lang="en-US" sz="2000" dirty="0" err="1"/>
              <a:t>dimotivasi</a:t>
            </a:r>
            <a:r>
              <a:rPr lang="en-US" sz="2000" dirty="0"/>
              <a:t> oleh </a:t>
            </a:r>
            <a:r>
              <a:rPr lang="en-US" sz="2000" dirty="0" err="1"/>
              <a:t>kepentingan</a:t>
            </a:r>
            <a:r>
              <a:rPr lang="en-US" sz="2000" dirty="0"/>
              <a:t> </a:t>
            </a:r>
            <a:r>
              <a:rPr lang="en-US" sz="2000" dirty="0" err="1"/>
              <a:t>diri</a:t>
            </a:r>
            <a:r>
              <a:rPr lang="en-US" sz="2000" dirty="0"/>
              <a:t> </a:t>
            </a:r>
            <a:r>
              <a:rPr lang="en-US" sz="2000" dirty="0" err="1"/>
              <a:t>sendiri</a:t>
            </a:r>
            <a:r>
              <a:rPr lang="en-US" sz="2000" dirty="0"/>
              <a:t>.</a:t>
            </a:r>
          </a:p>
          <a:p>
            <a:pPr marL="0" lvl="0" indent="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 err="1"/>
              <a:t>Pengambil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b="1" dirty="0" err="1">
                <a:solidFill>
                  <a:srgbClr val="990033"/>
                </a:solidFill>
              </a:rPr>
              <a:t>pemangku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kepentingan</a:t>
            </a:r>
            <a:r>
              <a:rPr lang="en-US" dirty="0"/>
              <a:t>.</a:t>
            </a:r>
          </a:p>
          <a:p>
            <a:pPr marL="0" lvl="0" indent="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000" b="1" dirty="0" err="1"/>
              <a:t>Pemangku</a:t>
            </a:r>
            <a:r>
              <a:rPr lang="en-US" sz="2000" b="1" dirty="0"/>
              <a:t> </a:t>
            </a:r>
            <a:r>
              <a:rPr lang="en-US" sz="2000" b="1" dirty="0" err="1"/>
              <a:t>kepentingan</a:t>
            </a:r>
            <a:r>
              <a:rPr lang="en-US" sz="2000" b="1" dirty="0"/>
              <a:t> </a:t>
            </a:r>
            <a:r>
              <a:rPr lang="en-US" sz="2000" b="1" dirty="0" err="1"/>
              <a:t>bisnis</a:t>
            </a:r>
            <a:r>
              <a:rPr lang="en-US" sz="2000" b="1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siapa</a:t>
            </a:r>
            <a:r>
              <a:rPr lang="en-US" sz="2000" dirty="0"/>
              <a:t> </a:t>
            </a:r>
            <a:r>
              <a:rPr lang="en-US" sz="2000" dirty="0" err="1"/>
              <a:t>saja</a:t>
            </a:r>
            <a:r>
              <a:rPr lang="en-US" sz="2000" dirty="0"/>
              <a:t> yang </a:t>
            </a:r>
            <a:r>
              <a:rPr lang="en-US" sz="2000" dirty="0" err="1"/>
              <a:t>mempengaruhi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terpengaruh</a:t>
            </a:r>
            <a:r>
              <a:rPr lang="en-US" sz="2000" dirty="0"/>
              <a:t> oleh </a:t>
            </a:r>
            <a:r>
              <a:rPr lang="en-US" sz="2000" dirty="0" err="1"/>
              <a:t>keputusan</a:t>
            </a:r>
            <a:r>
              <a:rPr lang="en-US" sz="2000" dirty="0"/>
              <a:t> yang </a:t>
            </a:r>
            <a:r>
              <a:rPr lang="en-US" sz="2000" dirty="0" err="1"/>
              <a:t>dibuat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perusahaan</a:t>
            </a:r>
            <a:r>
              <a:rPr lang="en-US" sz="2000" dirty="0"/>
              <a:t>,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buruk</a:t>
            </a:r>
            <a:r>
              <a:rPr lang="en-US" sz="2000" dirty="0"/>
              <a:t>.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9B247B5-E8DE-40EC-85D9-8B78D44D86A7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22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sz="3400" b="1" dirty="0">
                <a:solidFill>
                  <a:srgbClr val="006699"/>
                </a:solidFill>
              </a:rPr>
              <a:t>Ethics and the Law </a:t>
            </a:r>
            <a:r>
              <a:rPr lang="en-US" sz="1000" dirty="0"/>
              <a:t>1</a:t>
            </a:r>
          </a:p>
        </p:txBody>
      </p:sp>
      <p:sp>
        <p:nvSpPr>
          <p:cNvPr id="357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Memutuskan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apa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harus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dilakukan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seseorang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dalam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bisnis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memang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memerlukan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pertimbangan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atas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apa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yang </a:t>
            </a:r>
            <a:r>
              <a:rPr lang="en-US" b="1" dirty="0" err="1">
                <a:solidFill>
                  <a:srgbClr val="C00000"/>
                </a:solidFill>
              </a:rPr>
              <a:t>disyaratkan</a:t>
            </a:r>
            <a:r>
              <a:rPr lang="en-US" b="1" dirty="0">
                <a:solidFill>
                  <a:srgbClr val="C00000"/>
                </a:solidFill>
              </a:rPr>
              <a:t>, </a:t>
            </a:r>
            <a:r>
              <a:rPr lang="en-US" b="1" dirty="0" err="1">
                <a:solidFill>
                  <a:srgbClr val="C00000"/>
                </a:solidFill>
              </a:rPr>
              <a:t>diharapkan</a:t>
            </a:r>
            <a:r>
              <a:rPr lang="en-US" b="1" dirty="0">
                <a:solidFill>
                  <a:srgbClr val="C00000"/>
                </a:solidFill>
              </a:rPr>
              <a:t>, </a:t>
            </a:r>
            <a:r>
              <a:rPr lang="en-US" b="1" dirty="0" err="1">
                <a:solidFill>
                  <a:srgbClr val="C00000"/>
                </a:solidFill>
              </a:rPr>
              <a:t>atau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diizinkan</a:t>
            </a:r>
            <a:r>
              <a:rPr lang="en-US" b="1" dirty="0">
                <a:solidFill>
                  <a:srgbClr val="C00000"/>
                </a:solidFill>
              </a:rPr>
              <a:t> oleh </a:t>
            </a:r>
            <a:r>
              <a:rPr lang="en-US" b="1" dirty="0" err="1">
                <a:solidFill>
                  <a:srgbClr val="C00000"/>
                </a:solidFill>
              </a:rPr>
              <a:t>hukum</a:t>
            </a:r>
            <a:r>
              <a:rPr lang="en-US" b="1" dirty="0">
                <a:solidFill>
                  <a:srgbClr val="C00000"/>
                </a:solidFill>
              </a:rPr>
              <a:t>.</a:t>
            </a:r>
          </a:p>
          <a:p>
            <a:pPr marL="0" lvl="0" indent="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>
                <a:solidFill>
                  <a:srgbClr val="660033"/>
                </a:solidFill>
              </a:rPr>
              <a:t>Norma </a:t>
            </a:r>
            <a:r>
              <a:rPr lang="en-US" b="1" dirty="0" err="1">
                <a:solidFill>
                  <a:srgbClr val="660033"/>
                </a:solidFill>
              </a:rPr>
              <a:t>hukum</a:t>
            </a:r>
            <a:r>
              <a:rPr lang="en-US" b="1" dirty="0">
                <a:solidFill>
                  <a:srgbClr val="660033"/>
                </a:solidFill>
              </a:rPr>
              <a:t> dan norma </a:t>
            </a:r>
            <a:r>
              <a:rPr lang="en-US" b="1" dirty="0" err="1">
                <a:solidFill>
                  <a:srgbClr val="660033"/>
                </a:solidFill>
              </a:rPr>
              <a:t>etika</a:t>
            </a:r>
            <a:r>
              <a:rPr lang="en-US" b="1" dirty="0">
                <a:solidFill>
                  <a:srgbClr val="660033"/>
                </a:solidFill>
              </a:rPr>
              <a:t> </a:t>
            </a:r>
            <a:r>
              <a:rPr lang="en-US" b="1" dirty="0" err="1">
                <a:solidFill>
                  <a:srgbClr val="660033"/>
                </a:solidFill>
              </a:rPr>
              <a:t>tidaklah</a:t>
            </a:r>
            <a:r>
              <a:rPr lang="en-US" b="1" dirty="0">
                <a:solidFill>
                  <a:srgbClr val="660033"/>
                </a:solidFill>
              </a:rPr>
              <a:t> </a:t>
            </a:r>
            <a:r>
              <a:rPr lang="en-US" b="1" dirty="0" err="1">
                <a:solidFill>
                  <a:srgbClr val="660033"/>
                </a:solidFill>
              </a:rPr>
              <a:t>sama</a:t>
            </a:r>
            <a:r>
              <a:rPr lang="en-US" b="1" dirty="0">
                <a:solidFill>
                  <a:srgbClr val="660033"/>
                </a:solidFill>
              </a:rPr>
              <a:t>.</a:t>
            </a:r>
          </a:p>
          <a:p>
            <a:pPr marL="0" lvl="0" indent="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 err="1">
                <a:solidFill>
                  <a:srgbClr val="660033"/>
                </a:solidFill>
              </a:rPr>
              <a:t>Apakah</a:t>
            </a:r>
            <a:r>
              <a:rPr lang="en-US" b="1" dirty="0">
                <a:solidFill>
                  <a:srgbClr val="660033"/>
                </a:solidFill>
              </a:rPr>
              <a:t> </a:t>
            </a:r>
            <a:r>
              <a:rPr lang="en-US" b="1" dirty="0" err="1">
                <a:solidFill>
                  <a:srgbClr val="660033"/>
                </a:solidFill>
              </a:rPr>
              <a:t>kepatuhan</a:t>
            </a:r>
            <a:r>
              <a:rPr lang="en-US" b="1" dirty="0">
                <a:solidFill>
                  <a:srgbClr val="660033"/>
                </a:solidFill>
              </a:rPr>
              <a:t> </a:t>
            </a:r>
            <a:r>
              <a:rPr lang="en-US" b="1" dirty="0" err="1">
                <a:solidFill>
                  <a:srgbClr val="660033"/>
                </a:solidFill>
              </a:rPr>
              <a:t>terhadap</a:t>
            </a:r>
            <a:r>
              <a:rPr lang="en-US" b="1" dirty="0">
                <a:solidFill>
                  <a:srgbClr val="660033"/>
                </a:solidFill>
              </a:rPr>
              <a:t> </a:t>
            </a:r>
            <a:r>
              <a:rPr lang="en-US" b="1" dirty="0" err="1">
                <a:solidFill>
                  <a:srgbClr val="660033"/>
                </a:solidFill>
              </a:rPr>
              <a:t>hukum</a:t>
            </a:r>
            <a:r>
              <a:rPr lang="en-US" b="1" dirty="0">
                <a:solidFill>
                  <a:srgbClr val="660033"/>
                </a:solidFill>
              </a:rPr>
              <a:t> </a:t>
            </a:r>
            <a:r>
              <a:rPr lang="en-US" b="1" dirty="0" err="1">
                <a:solidFill>
                  <a:srgbClr val="660033"/>
                </a:solidFill>
              </a:rPr>
              <a:t>cukup</a:t>
            </a:r>
            <a:r>
              <a:rPr lang="en-US" b="1" dirty="0">
                <a:solidFill>
                  <a:srgbClr val="660033"/>
                </a:solidFill>
              </a:rPr>
              <a:t> </a:t>
            </a:r>
            <a:r>
              <a:rPr lang="en-US" b="1" dirty="0" err="1">
                <a:solidFill>
                  <a:srgbClr val="660033"/>
                </a:solidFill>
              </a:rPr>
              <a:t>untuk</a:t>
            </a:r>
            <a:r>
              <a:rPr lang="en-US" b="1" dirty="0">
                <a:solidFill>
                  <a:srgbClr val="660033"/>
                </a:solidFill>
              </a:rPr>
              <a:t> </a:t>
            </a:r>
            <a:r>
              <a:rPr lang="en-US" b="1" dirty="0" err="1">
                <a:solidFill>
                  <a:srgbClr val="660033"/>
                </a:solidFill>
              </a:rPr>
              <a:t>berperilaku</a:t>
            </a:r>
            <a:r>
              <a:rPr lang="en-US" b="1" dirty="0">
                <a:solidFill>
                  <a:srgbClr val="660033"/>
                </a:solidFill>
              </a:rPr>
              <a:t> </a:t>
            </a:r>
            <a:r>
              <a:rPr lang="en-US" b="1" dirty="0" err="1">
                <a:solidFill>
                  <a:srgbClr val="660033"/>
                </a:solidFill>
              </a:rPr>
              <a:t>etis</a:t>
            </a:r>
            <a:r>
              <a:rPr lang="en-US" b="1" dirty="0">
                <a:solidFill>
                  <a:srgbClr val="660033"/>
                </a:solidFill>
              </a:rPr>
              <a:t>?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 err="1">
                <a:solidFill>
                  <a:srgbClr val="7030A0"/>
                </a:solidFill>
              </a:rPr>
              <a:t>Apakah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hukum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itu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sendiri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etis</a:t>
            </a:r>
            <a:r>
              <a:rPr lang="en-US" sz="2000" b="1" dirty="0">
                <a:solidFill>
                  <a:srgbClr val="7030A0"/>
                </a:solidFill>
              </a:rPr>
              <a:t>?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>
                <a:solidFill>
                  <a:srgbClr val="7030A0"/>
                </a:solidFill>
              </a:rPr>
              <a:t>Hukum </a:t>
            </a:r>
            <a:r>
              <a:rPr lang="en-US" sz="2000" b="1" dirty="0" err="1">
                <a:solidFill>
                  <a:srgbClr val="7030A0"/>
                </a:solidFill>
              </a:rPr>
              <a:t>mungkin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mencegah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terjadinya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dampak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buruk</a:t>
            </a:r>
            <a:r>
              <a:rPr lang="en-US" sz="2000" b="1" dirty="0">
                <a:solidFill>
                  <a:srgbClr val="7030A0"/>
                </a:solidFill>
              </a:rPr>
              <a:t>, </a:t>
            </a:r>
            <a:r>
              <a:rPr lang="en-US" sz="2000" b="1" dirty="0" err="1">
                <a:solidFill>
                  <a:srgbClr val="7030A0"/>
                </a:solidFill>
              </a:rPr>
              <a:t>namun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apakah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undang-undang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tersebut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mendorong</a:t>
            </a:r>
            <a:r>
              <a:rPr lang="en-US" sz="2000" b="1" dirty="0">
                <a:solidFill>
                  <a:srgbClr val="7030A0"/>
                </a:solidFill>
              </a:rPr>
              <a:t> “</a:t>
            </a:r>
            <a:r>
              <a:rPr lang="en-US" sz="2000" b="1" dirty="0" err="1">
                <a:solidFill>
                  <a:srgbClr val="7030A0"/>
                </a:solidFill>
              </a:rPr>
              <a:t>kebaikan</a:t>
            </a:r>
            <a:r>
              <a:rPr lang="en-US" sz="2000" b="1" dirty="0">
                <a:solidFill>
                  <a:srgbClr val="7030A0"/>
                </a:solidFill>
              </a:rPr>
              <a:t>”?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>
                <a:solidFill>
                  <a:srgbClr val="7030A0"/>
                </a:solidFill>
              </a:rPr>
              <a:t>Hanya </a:t>
            </a:r>
            <a:r>
              <a:rPr lang="en-US" sz="2000" b="1" dirty="0" err="1">
                <a:solidFill>
                  <a:srgbClr val="7030A0"/>
                </a:solidFill>
              </a:rPr>
              <a:t>dengan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mematuhi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hukum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dapat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menghasilkan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lebih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banyak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peraturan</a:t>
            </a:r>
            <a:r>
              <a:rPr lang="en-US" sz="2000" b="1" dirty="0">
                <a:solidFill>
                  <a:srgbClr val="7030A0"/>
                </a:solidFill>
              </a:rPr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>
                <a:solidFill>
                  <a:srgbClr val="7030A0"/>
                </a:solidFill>
              </a:rPr>
              <a:t>Hukum </a:t>
            </a:r>
            <a:r>
              <a:rPr lang="en-US" sz="2000" b="1" dirty="0" err="1">
                <a:solidFill>
                  <a:srgbClr val="7030A0"/>
                </a:solidFill>
              </a:rPr>
              <a:t>mungkin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tidak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berlaku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untuk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situasi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baru</a:t>
            </a:r>
            <a:r>
              <a:rPr lang="en-US" sz="2000" b="1" dirty="0">
                <a:solidFill>
                  <a:srgbClr val="7030A0"/>
                </a:solidFill>
              </a:rPr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>
                <a:solidFill>
                  <a:srgbClr val="7030A0"/>
                </a:solidFill>
              </a:rPr>
              <a:t>Hukum </a:t>
            </a:r>
            <a:r>
              <a:rPr lang="en-US" sz="2000" b="1" dirty="0" err="1">
                <a:solidFill>
                  <a:srgbClr val="7030A0"/>
                </a:solidFill>
              </a:rPr>
              <a:t>mungkin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bersifat</a:t>
            </a:r>
            <a:r>
              <a:rPr lang="en-US" sz="2000" b="1" dirty="0">
                <a:solidFill>
                  <a:srgbClr val="7030A0"/>
                </a:solidFill>
              </a:rPr>
              <a:t> </a:t>
            </a:r>
            <a:r>
              <a:rPr lang="en-US" sz="2000" b="1" dirty="0" err="1">
                <a:solidFill>
                  <a:srgbClr val="7030A0"/>
                </a:solidFill>
              </a:rPr>
              <a:t>ambigu</a:t>
            </a:r>
            <a:r>
              <a:rPr lang="en-US" sz="2000" b="1" dirty="0">
                <a:solidFill>
                  <a:srgbClr val="7030A0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BDCB9-D576-4F78-9682-530DE06B6A42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23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dirty="0">
                <a:solidFill>
                  <a:srgbClr val="006699"/>
                </a:solidFill>
              </a:rPr>
              <a:t>Ethics and the Law </a:t>
            </a:r>
            <a:r>
              <a:rPr lang="en-US" sz="1000" dirty="0"/>
              <a:t>2</a:t>
            </a:r>
            <a:endParaRPr lang="en-US" dirty="0"/>
          </a:p>
        </p:txBody>
      </p:sp>
      <p:sp>
        <p:nvSpPr>
          <p:cNvPr id="363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Pertimbangan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etis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menunjukkan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bahwa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dunia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usaha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tidak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dapat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menghindari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pengambilan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keputusan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etis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meskipun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perusahaan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tersebut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berkomitmen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penuh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untuk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mematuhi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hukum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0" lvl="0" indent="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>
                <a:solidFill>
                  <a:srgbClr val="006699"/>
                </a:solidFill>
              </a:rPr>
              <a:t>Banyak </a:t>
            </a:r>
            <a:r>
              <a:rPr lang="en-US" b="1" dirty="0" err="1">
                <a:solidFill>
                  <a:srgbClr val="006699"/>
                </a:solidFill>
              </a:rPr>
              <a:t>perusahaan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menetapkan</a:t>
            </a:r>
            <a:r>
              <a:rPr lang="en-US" b="1" dirty="0">
                <a:solidFill>
                  <a:srgbClr val="006699"/>
                </a:solidFill>
              </a:rPr>
              <a:t> program </a:t>
            </a:r>
            <a:r>
              <a:rPr lang="en-US" b="1" dirty="0" err="1">
                <a:solidFill>
                  <a:srgbClr val="006699"/>
                </a:solidFill>
              </a:rPr>
              <a:t>etika</a:t>
            </a:r>
            <a:r>
              <a:rPr lang="en-US" b="1" dirty="0">
                <a:solidFill>
                  <a:srgbClr val="006699"/>
                </a:solidFill>
              </a:rPr>
              <a:t> dan </a:t>
            </a:r>
            <a:r>
              <a:rPr lang="en-US" b="1" dirty="0" err="1">
                <a:solidFill>
                  <a:srgbClr val="006699"/>
                </a:solidFill>
              </a:rPr>
              <a:t>mempekerjakan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petugas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etika</a:t>
            </a:r>
            <a:r>
              <a:rPr lang="en-US" b="1" dirty="0">
                <a:solidFill>
                  <a:srgbClr val="006699"/>
                </a:solidFill>
              </a:rPr>
              <a:t> yang </a:t>
            </a:r>
            <a:r>
              <a:rPr lang="en-US" b="1" dirty="0" err="1">
                <a:solidFill>
                  <a:srgbClr val="006699"/>
                </a:solidFill>
              </a:rPr>
              <a:t>bertanggung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jawab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mengelola</a:t>
            </a:r>
            <a:r>
              <a:rPr lang="en-US" b="1" dirty="0">
                <a:solidFill>
                  <a:srgbClr val="006699"/>
                </a:solidFill>
              </a:rPr>
              <a:t> program </a:t>
            </a:r>
            <a:r>
              <a:rPr lang="en-US" b="1" dirty="0" err="1">
                <a:solidFill>
                  <a:srgbClr val="006699"/>
                </a:solidFill>
              </a:rPr>
              <a:t>etika</a:t>
            </a:r>
            <a:r>
              <a:rPr lang="en-US" b="1" dirty="0">
                <a:solidFill>
                  <a:srgbClr val="006699"/>
                </a:solidFill>
              </a:rPr>
              <a:t> </a:t>
            </a:r>
            <a:r>
              <a:rPr lang="en-US" b="1" dirty="0" err="1">
                <a:solidFill>
                  <a:srgbClr val="006699"/>
                </a:solidFill>
              </a:rPr>
              <a:t>perusahaan</a:t>
            </a:r>
            <a:r>
              <a:rPr lang="en-US" b="1" dirty="0">
                <a:solidFill>
                  <a:srgbClr val="006699"/>
                </a:solidFill>
              </a:rPr>
              <a:t>.</a:t>
            </a:r>
          </a:p>
          <a:p>
            <a:pPr marL="0" lvl="0" indent="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Undang-undang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menawarkan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aturan-aturan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umum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diperjelas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melalui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preseden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hukum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 err="1">
                <a:solidFill>
                  <a:srgbClr val="006699"/>
                </a:solidFill>
              </a:rPr>
              <a:t>Tidak</a:t>
            </a:r>
            <a:r>
              <a:rPr lang="en-US" sz="2000" b="1" dirty="0">
                <a:solidFill>
                  <a:srgbClr val="006699"/>
                </a:solidFill>
              </a:rPr>
              <a:t> </a:t>
            </a:r>
            <a:r>
              <a:rPr lang="en-US" sz="2000" b="1" dirty="0" err="1">
                <a:solidFill>
                  <a:srgbClr val="006699"/>
                </a:solidFill>
              </a:rPr>
              <a:t>ada</a:t>
            </a:r>
            <a:r>
              <a:rPr lang="en-US" sz="2000" b="1" dirty="0">
                <a:solidFill>
                  <a:srgbClr val="006699"/>
                </a:solidFill>
              </a:rPr>
              <a:t> </a:t>
            </a:r>
            <a:r>
              <a:rPr lang="en-US" sz="2000" b="1" dirty="0" err="1">
                <a:solidFill>
                  <a:srgbClr val="006699"/>
                </a:solidFill>
              </a:rPr>
              <a:t>jawaban</a:t>
            </a:r>
            <a:r>
              <a:rPr lang="en-US" sz="2000" b="1" dirty="0">
                <a:solidFill>
                  <a:srgbClr val="006699"/>
                </a:solidFill>
              </a:rPr>
              <a:t> yang </a:t>
            </a:r>
            <a:r>
              <a:rPr lang="en-US" sz="2000" b="1" dirty="0" err="1">
                <a:solidFill>
                  <a:srgbClr val="006699"/>
                </a:solidFill>
              </a:rPr>
              <a:t>jelas</a:t>
            </a:r>
            <a:r>
              <a:rPr lang="en-US" sz="2000" b="1" dirty="0">
                <a:solidFill>
                  <a:srgbClr val="006699"/>
                </a:solidFill>
              </a:rPr>
              <a:t> </a:t>
            </a:r>
            <a:r>
              <a:rPr lang="en-US" sz="2000" b="1" dirty="0" err="1">
                <a:solidFill>
                  <a:srgbClr val="006699"/>
                </a:solidFill>
              </a:rPr>
              <a:t>bagi</a:t>
            </a:r>
            <a:r>
              <a:rPr lang="en-US" sz="2000" b="1" dirty="0">
                <a:solidFill>
                  <a:srgbClr val="006699"/>
                </a:solidFill>
              </a:rPr>
              <a:t> </a:t>
            </a:r>
            <a:r>
              <a:rPr lang="en-US" sz="2000" b="1" dirty="0" err="1">
                <a:solidFill>
                  <a:srgbClr val="006699"/>
                </a:solidFill>
              </a:rPr>
              <a:t>mereka</a:t>
            </a:r>
            <a:r>
              <a:rPr lang="en-US" sz="2000" b="1" dirty="0">
                <a:solidFill>
                  <a:srgbClr val="006699"/>
                </a:solidFill>
              </a:rPr>
              <a:t> yang </a:t>
            </a:r>
            <a:r>
              <a:rPr lang="en-US" sz="2000" b="1" dirty="0" err="1">
                <a:solidFill>
                  <a:srgbClr val="006699"/>
                </a:solidFill>
              </a:rPr>
              <a:t>hanya</a:t>
            </a:r>
            <a:r>
              <a:rPr lang="en-US" sz="2000" b="1" dirty="0">
                <a:solidFill>
                  <a:srgbClr val="006699"/>
                </a:solidFill>
              </a:rPr>
              <a:t> </a:t>
            </a:r>
            <a:r>
              <a:rPr lang="en-US" sz="2000" b="1" dirty="0" err="1">
                <a:solidFill>
                  <a:srgbClr val="006699"/>
                </a:solidFill>
              </a:rPr>
              <a:t>ingin</a:t>
            </a:r>
            <a:r>
              <a:rPr lang="en-US" sz="2000" b="1" dirty="0">
                <a:solidFill>
                  <a:srgbClr val="006699"/>
                </a:solidFill>
              </a:rPr>
              <a:t> </a:t>
            </a:r>
            <a:r>
              <a:rPr lang="en-US" sz="2000" b="1" dirty="0" err="1">
                <a:solidFill>
                  <a:srgbClr val="006699"/>
                </a:solidFill>
              </a:rPr>
              <a:t>mematuhi</a:t>
            </a:r>
            <a:r>
              <a:rPr lang="en-US" sz="2000" b="1" dirty="0">
                <a:solidFill>
                  <a:srgbClr val="006699"/>
                </a:solidFill>
              </a:rPr>
              <a:t> </a:t>
            </a:r>
            <a:r>
              <a:rPr lang="en-US" sz="2000" b="1" dirty="0" err="1">
                <a:solidFill>
                  <a:srgbClr val="006699"/>
                </a:solidFill>
              </a:rPr>
              <a:t>hukum</a:t>
            </a:r>
            <a:r>
              <a:rPr lang="en-US" sz="2000" b="1" dirty="0">
                <a:solidFill>
                  <a:srgbClr val="006699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DF51AD9-0E0D-4120-B5F9-F61689771758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24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dirty="0"/>
              <a:t>Ethics and the Law </a:t>
            </a:r>
            <a:r>
              <a:rPr lang="en-US" sz="1000" dirty="0"/>
              <a:t>3</a:t>
            </a:r>
            <a:endParaRPr lang="en-US" dirty="0"/>
          </a:p>
        </p:txBody>
      </p:sp>
      <p:sp>
        <p:nvSpPr>
          <p:cNvPr id="369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None/>
            </a:pPr>
            <a:r>
              <a:rPr lang="en-US" b="1" dirty="0">
                <a:solidFill>
                  <a:srgbClr val="C00000"/>
                </a:solidFill>
              </a:rPr>
              <a:t>Risk </a:t>
            </a:r>
            <a:r>
              <a:rPr lang="en-US" b="1" i="1" dirty="0">
                <a:solidFill>
                  <a:srgbClr val="C00000"/>
                </a:solidFill>
              </a:rPr>
              <a:t>assessment </a:t>
            </a:r>
            <a:r>
              <a:rPr lang="nn-NO" dirty="0"/>
              <a:t>adalah proses untuk mengidentifikasi kejadian potensial yang dapat mempengaruhi entitas, dan mengelola risiko agar sesuai dengan selera risikonya.</a:t>
            </a:r>
            <a:endParaRPr lang="en-US" dirty="0"/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 yang </a:t>
            </a:r>
            <a:r>
              <a:rPr lang="en-US" dirty="0" err="1"/>
              <a:t>memadai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entitas</a:t>
            </a:r>
            <a:r>
              <a:rPr lang="en-US" dirty="0"/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dirty="0"/>
              <a:t>Ketika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dan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juga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dan </a:t>
            </a:r>
            <a:r>
              <a:rPr lang="en-US" dirty="0" err="1"/>
              <a:t>mengintegrasikan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organisasinya</a:t>
            </a:r>
            <a:r>
              <a:rPr lang="en-US" dirty="0"/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dirty="0"/>
              <a:t>Tapi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?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C7254A7-34C1-4426-8072-9C30F0D3D397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25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dirty="0"/>
              <a:t>Ethics and Business </a:t>
            </a:r>
            <a:r>
              <a:rPr lang="en-US" sz="1000" dirty="0"/>
              <a:t>3</a:t>
            </a:r>
            <a:endParaRPr lang="en-US" dirty="0"/>
          </a:p>
        </p:txBody>
      </p:sp>
      <p:sp>
        <p:nvSpPr>
          <p:cNvPr id="423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/>
              <a:t>No snowflake in an avalanche ever feels responsible.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kepingan</a:t>
            </a:r>
            <a:r>
              <a:rPr lang="en-US" sz="2000" dirty="0"/>
              <a:t> </a:t>
            </a:r>
            <a:r>
              <a:rPr lang="en-US" sz="2000" dirty="0" err="1"/>
              <a:t>salju</a:t>
            </a:r>
            <a:r>
              <a:rPr lang="en-US" sz="2000" dirty="0"/>
              <a:t> di </a:t>
            </a:r>
            <a:r>
              <a:rPr lang="en-US" sz="2000" dirty="0" err="1"/>
              <a:t>tengah</a:t>
            </a:r>
            <a:r>
              <a:rPr lang="en-US" sz="2000" dirty="0"/>
              <a:t> </a:t>
            </a:r>
            <a:r>
              <a:rPr lang="en-US" sz="2000" dirty="0" err="1"/>
              <a:t>longsoran</a:t>
            </a:r>
            <a:r>
              <a:rPr lang="en-US" sz="2000" dirty="0"/>
              <a:t> </a:t>
            </a:r>
            <a:r>
              <a:rPr lang="en-US" sz="2000" dirty="0" err="1"/>
              <a:t>salju</a:t>
            </a:r>
            <a:r>
              <a:rPr lang="en-US" sz="2000" dirty="0"/>
              <a:t> yang </a:t>
            </a:r>
            <a:r>
              <a:rPr lang="en-US" sz="2000" dirty="0" err="1"/>
              <a:t>merasa</a:t>
            </a:r>
            <a:r>
              <a:rPr lang="en-US" sz="2000" dirty="0"/>
              <a:t> 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sz="2000" dirty="0" err="1"/>
              <a:t>bertanggung</a:t>
            </a:r>
            <a:r>
              <a:rPr lang="en-US" sz="2000" dirty="0"/>
              <a:t> </a:t>
            </a:r>
            <a:r>
              <a:rPr lang="en-US" sz="2000" dirty="0" err="1"/>
              <a:t>jawab</a:t>
            </a:r>
            <a:r>
              <a:rPr lang="en-US" sz="2000" dirty="0"/>
              <a:t>.</a:t>
            </a:r>
          </a:p>
          <a:p>
            <a:pPr marL="0" lvl="0" indent="0" algn="ctr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i="1" dirty="0"/>
              <a:t>             Voltaire 1694 to 1778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5F8F146-FB9E-4E14-8253-A6CDEACB9A22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26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447800" y="2253414"/>
            <a:ext cx="6324600" cy="1055772"/>
          </a:xfrm>
          <a:effectLst/>
        </p:spPr>
        <p:txBody>
          <a:bodyPr/>
          <a:lstStyle/>
          <a:p>
            <a:r>
              <a:rPr lang="en-US" sz="3000" dirty="0"/>
              <a:t>End of Main Content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7AA9E88-342E-420C-A94D-F98FDFAC646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0" y="6644390"/>
            <a:ext cx="9144000" cy="152400"/>
          </a:xfrm>
        </p:spPr>
        <p:txBody>
          <a:bodyPr/>
          <a:lstStyle/>
          <a:p>
            <a:pPr algn="ctr"/>
            <a:r>
              <a:rPr lang="en-US" sz="900" dirty="0"/>
              <a:t>© McGraw Hill LLC. All rights reserved. No reproduction or distribution without the prior written consent of McGraw Hill LLC.</a:t>
            </a:r>
          </a:p>
        </p:txBody>
      </p:sp>
    </p:spTree>
    <p:extLst>
      <p:ext uri="{BB962C8B-B14F-4D97-AF65-F5344CB8AC3E}">
        <p14:creationId xmlns:p14="http://schemas.microsoft.com/office/powerpoint/2010/main" val="2344196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dirty="0"/>
              <a:t>Ethics and Business </a:t>
            </a:r>
            <a:r>
              <a:rPr lang="en-US" sz="1000" dirty="0"/>
              <a:t>1</a:t>
            </a:r>
            <a:endParaRPr lang="en-US" dirty="0"/>
          </a:p>
        </p:txBody>
      </p:sp>
      <p:sp>
        <p:nvSpPr>
          <p:cNvPr id="321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 err="1">
                <a:solidFill>
                  <a:srgbClr val="0070C0"/>
                </a:solidFill>
              </a:rPr>
              <a:t>Dibutuhkan</a:t>
            </a:r>
            <a:r>
              <a:rPr lang="en-US" b="1" dirty="0">
                <a:solidFill>
                  <a:srgbClr val="0070C0"/>
                </a:solidFill>
              </a:rPr>
              <a:t> 20 </a:t>
            </a:r>
            <a:r>
              <a:rPr lang="en-US" b="1" dirty="0" err="1">
                <a:solidFill>
                  <a:srgbClr val="0070C0"/>
                </a:solidFill>
              </a:rPr>
              <a:t>tahun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untuk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membangun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reputasi</a:t>
            </a:r>
            <a:r>
              <a:rPr lang="en-US" b="1" dirty="0">
                <a:solidFill>
                  <a:srgbClr val="0070C0"/>
                </a:solidFill>
              </a:rPr>
              <a:t> dan lima </a:t>
            </a:r>
            <a:r>
              <a:rPr lang="en-US" b="1" dirty="0" err="1">
                <a:solidFill>
                  <a:srgbClr val="0070C0"/>
                </a:solidFill>
              </a:rPr>
              <a:t>menit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untuk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menghancurkannya</a:t>
            </a:r>
            <a:r>
              <a:rPr lang="en-US" b="1" dirty="0">
                <a:solidFill>
                  <a:srgbClr val="0070C0"/>
                </a:solidFill>
              </a:rPr>
              <a:t>.  Jika Anda </a:t>
            </a:r>
            <a:r>
              <a:rPr lang="en-US" b="1" dirty="0" err="1">
                <a:solidFill>
                  <a:srgbClr val="0070C0"/>
                </a:solidFill>
              </a:rPr>
              <a:t>memikirkannya</a:t>
            </a:r>
            <a:r>
              <a:rPr lang="en-US" b="1" dirty="0">
                <a:solidFill>
                  <a:srgbClr val="0070C0"/>
                </a:solidFill>
              </a:rPr>
              <a:t>, Anda </a:t>
            </a:r>
            <a:r>
              <a:rPr lang="en-US" b="1" dirty="0" err="1">
                <a:solidFill>
                  <a:srgbClr val="0070C0"/>
                </a:solidFill>
              </a:rPr>
              <a:t>akan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melakukan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sesuatu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secara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berbeda</a:t>
            </a:r>
            <a:r>
              <a:rPr lang="en-US" b="1" dirty="0">
                <a:solidFill>
                  <a:srgbClr val="0070C0"/>
                </a:solidFill>
              </a:rPr>
              <a:t>.</a:t>
            </a:r>
          </a:p>
          <a:p>
            <a:pPr marL="0" lvl="0" indent="0" algn="ctr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i="1" dirty="0"/>
              <a:t>	Warren Buffett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B007C68-3010-419F-91D7-CE530E03A432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3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B7F41821-F88D-1B72-464E-BBA7BB3E6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Business Ethics?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7B7E4FD9-C23D-A938-3C16-3EA07BA38B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1729" y="914400"/>
            <a:ext cx="8642555" cy="5615940"/>
          </a:xfrm>
        </p:spPr>
        <p:txBody>
          <a:bodyPr/>
          <a:lstStyle/>
          <a:p>
            <a:endParaRPr lang="en-US" b="1" dirty="0"/>
          </a:p>
          <a:p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disiplin</a:t>
            </a:r>
            <a:r>
              <a:rPr lang="en-US" dirty="0"/>
              <a:t> yang </a:t>
            </a:r>
            <a:r>
              <a:rPr lang="en-US" dirty="0" err="1"/>
              <a:t>mengkaji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moral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moral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kewajaran</a:t>
            </a:r>
            <a:r>
              <a:rPr lang="en-US" dirty="0"/>
              <a:t> dan </a:t>
            </a:r>
            <a:r>
              <a:rPr lang="en-US" dirty="0" err="1"/>
              <a:t>implikasinya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b="1" dirty="0"/>
              <a:t>Etika </a:t>
            </a:r>
            <a:r>
              <a:rPr lang="en-US" b="1" dirty="0" err="1"/>
              <a:t>bisnis</a:t>
            </a:r>
            <a:r>
              <a:rPr lang="en-US" b="1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moral yang </a:t>
            </a:r>
            <a:r>
              <a:rPr lang="en-US" dirty="0" err="1"/>
              <a:t>benar</a:t>
            </a:r>
            <a:r>
              <a:rPr lang="en-US" dirty="0"/>
              <a:t> dan salah yang </a:t>
            </a:r>
            <a:r>
              <a:rPr lang="en-US" dirty="0" err="1"/>
              <a:t>berkonsentrasi</a:t>
            </a:r>
            <a:r>
              <a:rPr lang="en-US" dirty="0"/>
              <a:t> pada </a:t>
            </a:r>
            <a:r>
              <a:rPr lang="en-US" dirty="0" err="1"/>
              <a:t>standar</a:t>
            </a:r>
            <a:r>
              <a:rPr lang="en-US" dirty="0"/>
              <a:t> moral yang </a:t>
            </a:r>
            <a:r>
              <a:rPr lang="en-US" dirty="0" err="1"/>
              <a:t>diterapkan</a:t>
            </a:r>
            <a:r>
              <a:rPr lang="en-US" dirty="0"/>
              <a:t> pada </a:t>
            </a:r>
            <a:r>
              <a:rPr lang="en-US" dirty="0" err="1"/>
              <a:t>institusi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, dan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E0582233-8AAF-00AE-F987-A76EE9D8D7E9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897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8855093D-D18C-9A94-B02D-AA1854B1A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Ethics and Morality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464FA621-7F3E-08C8-EC4F-8AF2DF9C8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673036" cy="5615940"/>
          </a:xfrm>
        </p:spPr>
        <p:txBody>
          <a:bodyPr/>
          <a:lstStyle/>
          <a:p>
            <a:r>
              <a:rPr lang="en-US" sz="2600" b="1" dirty="0">
                <a:solidFill>
                  <a:srgbClr val="000099"/>
                </a:solidFill>
              </a:rPr>
              <a:t>Ethics is the study of morality</a:t>
            </a:r>
            <a:r>
              <a:rPr lang="en-US" sz="2600" dirty="0"/>
              <a:t>.</a:t>
            </a:r>
          </a:p>
          <a:p>
            <a:pPr marL="76200" indent="0">
              <a:buNone/>
            </a:pPr>
            <a:r>
              <a:rPr lang="en-US" sz="2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Morality</a:t>
            </a:r>
            <a:r>
              <a:rPr lang="en-US" sz="2600" dirty="0"/>
              <a:t> =  </a:t>
            </a:r>
            <a:r>
              <a:rPr lang="en-US" sz="2600" dirty="0" err="1"/>
              <a:t>Standar</a:t>
            </a:r>
            <a:r>
              <a:rPr lang="en-US" sz="2600" dirty="0"/>
              <a:t> yang </a:t>
            </a:r>
            <a:r>
              <a:rPr lang="en-US" sz="2600" dirty="0" err="1"/>
              <a:t>dimiliki</a:t>
            </a:r>
            <a:r>
              <a:rPr lang="en-US" sz="2600" dirty="0"/>
              <a:t> </a:t>
            </a:r>
            <a:r>
              <a:rPr lang="en-US" sz="2600" dirty="0" err="1"/>
              <a:t>individu</a:t>
            </a:r>
            <a:r>
              <a:rPr lang="en-US" sz="2600" dirty="0"/>
              <a:t> </a:t>
            </a:r>
            <a:r>
              <a:rPr lang="en-US" sz="2600" dirty="0" err="1"/>
              <a:t>atau</a:t>
            </a:r>
            <a:r>
              <a:rPr lang="en-US" sz="2600" dirty="0"/>
              <a:t> </a:t>
            </a:r>
            <a:r>
              <a:rPr lang="en-US" sz="2600" dirty="0" err="1"/>
              <a:t>kelompok</a:t>
            </a:r>
            <a:r>
              <a:rPr lang="en-US" sz="2600" dirty="0"/>
              <a:t> </a:t>
            </a:r>
            <a:r>
              <a:rPr lang="en-US" sz="2600" dirty="0" err="1"/>
              <a:t>mengenai</a:t>
            </a:r>
            <a:r>
              <a:rPr lang="en-US" sz="2600" dirty="0"/>
              <a:t>   </a:t>
            </a:r>
            <a:r>
              <a:rPr lang="en-US" sz="2600" dirty="0" err="1"/>
              <a:t>apa</a:t>
            </a:r>
            <a:r>
              <a:rPr lang="en-US" sz="2600" dirty="0"/>
              <a:t> yang </a:t>
            </a:r>
            <a:r>
              <a:rPr lang="en-US" sz="2600" dirty="0" err="1"/>
              <a:t>benar</a:t>
            </a:r>
            <a:r>
              <a:rPr lang="en-US" sz="2600" dirty="0"/>
              <a:t> dan salah, </a:t>
            </a:r>
            <a:r>
              <a:rPr lang="en-US" sz="2600" dirty="0" err="1"/>
              <a:t>atau</a:t>
            </a:r>
            <a:r>
              <a:rPr lang="en-US" sz="2600" dirty="0"/>
              <a:t> </a:t>
            </a:r>
            <a:r>
              <a:rPr lang="en-US" sz="2600" dirty="0" err="1"/>
              <a:t>baik</a:t>
            </a:r>
            <a:r>
              <a:rPr lang="en-US" sz="2600" dirty="0"/>
              <a:t> dan </a:t>
            </a:r>
            <a:r>
              <a:rPr lang="en-US" sz="2600" dirty="0" err="1"/>
              <a:t>jahat</a:t>
            </a:r>
            <a:r>
              <a:rPr lang="en-US" sz="2600" dirty="0"/>
              <a:t>.</a:t>
            </a:r>
          </a:p>
          <a:p>
            <a:pPr marL="76200" indent="0">
              <a:buNone/>
            </a:pPr>
            <a:r>
              <a:rPr lang="en-US" sz="2600" dirty="0" err="1"/>
              <a:t>Contoh</a:t>
            </a:r>
            <a:r>
              <a:rPr lang="en-US" sz="2600" dirty="0"/>
              <a:t>:  </a:t>
            </a:r>
            <a:r>
              <a:rPr lang="en-US" sz="2600" dirty="0" err="1"/>
              <a:t>Penipuan</a:t>
            </a:r>
            <a:r>
              <a:rPr lang="en-US" sz="2600" dirty="0"/>
              <a:t> BF Goodrich A7-D</a:t>
            </a:r>
          </a:p>
          <a:p>
            <a:pPr marL="76200" indent="0">
              <a:buNone/>
            </a:pPr>
            <a:r>
              <a:rPr lang="en-US" sz="2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Moral Standards </a:t>
            </a:r>
            <a:r>
              <a:rPr lang="en-US" sz="2600" dirty="0"/>
              <a:t>= Norma-norma </a:t>
            </a:r>
            <a:r>
              <a:rPr lang="en-US" sz="2600" dirty="0" err="1"/>
              <a:t>tentang</a:t>
            </a:r>
            <a:r>
              <a:rPr lang="en-US" sz="2600" dirty="0"/>
              <a:t> </a:t>
            </a:r>
            <a:r>
              <a:rPr lang="en-US" sz="2600" dirty="0" err="1"/>
              <a:t>jenis-jenis</a:t>
            </a:r>
            <a:r>
              <a:rPr lang="en-US" sz="2600" dirty="0"/>
              <a:t> </a:t>
            </a:r>
            <a:r>
              <a:rPr lang="en-US" sz="2600" dirty="0" err="1"/>
              <a:t>perbuatan</a:t>
            </a:r>
            <a:r>
              <a:rPr lang="en-US" sz="2600" dirty="0"/>
              <a:t> yang </a:t>
            </a:r>
            <a:r>
              <a:rPr lang="en-US" sz="2600" dirty="0" err="1"/>
              <a:t>benar</a:t>
            </a:r>
            <a:r>
              <a:rPr lang="en-US" sz="2600" dirty="0"/>
              <a:t> dan salah </a:t>
            </a:r>
            <a:r>
              <a:rPr lang="en-US" sz="2600" dirty="0" err="1"/>
              <a:t>secara</a:t>
            </a:r>
            <a:r>
              <a:rPr lang="en-US" sz="2600" dirty="0"/>
              <a:t> moral, </a:t>
            </a:r>
            <a:r>
              <a:rPr lang="en-US" sz="2600" dirty="0" err="1"/>
              <a:t>serta</a:t>
            </a:r>
            <a:r>
              <a:rPr lang="en-US" sz="2600" dirty="0"/>
              <a:t> </a:t>
            </a:r>
            <a:r>
              <a:rPr lang="en-US" sz="2600" dirty="0" err="1"/>
              <a:t>nilai-nilai</a:t>
            </a:r>
            <a:r>
              <a:rPr lang="en-US" sz="2600" dirty="0"/>
              <a:t> yang </a:t>
            </a:r>
            <a:r>
              <a:rPr lang="en-US" sz="2600" dirty="0" err="1"/>
              <a:t>ditempatkan</a:t>
            </a:r>
            <a:r>
              <a:rPr lang="en-US" sz="2600" dirty="0"/>
              <a:t> pada </a:t>
            </a:r>
            <a:r>
              <a:rPr lang="en-US" sz="2600" dirty="0" err="1"/>
              <a:t>apa</a:t>
            </a:r>
            <a:r>
              <a:rPr lang="en-US" sz="2600" dirty="0"/>
              <a:t> yang </a:t>
            </a:r>
            <a:r>
              <a:rPr lang="en-US" sz="2600" dirty="0" err="1"/>
              <a:t>secara</a:t>
            </a:r>
            <a:r>
              <a:rPr lang="en-US" sz="2600" dirty="0"/>
              <a:t> moral </a:t>
            </a:r>
            <a:r>
              <a:rPr lang="en-US" sz="2600" dirty="0" err="1"/>
              <a:t>baik</a:t>
            </a:r>
            <a:r>
              <a:rPr lang="en-US" sz="2600" dirty="0"/>
              <a:t> </a:t>
            </a:r>
            <a:r>
              <a:rPr lang="en-US" sz="2600" dirty="0" err="1"/>
              <a:t>atau</a:t>
            </a:r>
            <a:r>
              <a:rPr lang="en-US" sz="2600" dirty="0"/>
              <a:t> </a:t>
            </a:r>
            <a:r>
              <a:rPr lang="en-US" sz="2600" dirty="0" err="1"/>
              <a:t>buruk</a:t>
            </a:r>
            <a:r>
              <a:rPr lang="en-US" sz="2600" dirty="0"/>
              <a:t>.</a:t>
            </a:r>
          </a:p>
          <a:p>
            <a:pPr marL="76200" indent="0">
              <a:buNone/>
            </a:pPr>
            <a:r>
              <a:rPr lang="en-US" sz="26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Non-Moral Standards</a:t>
            </a:r>
            <a:r>
              <a:rPr lang="en-US" sz="2600" dirty="0"/>
              <a:t>: </a:t>
            </a:r>
            <a:r>
              <a:rPr lang="en-US" sz="2600" dirty="0" err="1"/>
              <a:t>Standar</a:t>
            </a:r>
            <a:r>
              <a:rPr lang="en-US" sz="2600" dirty="0"/>
              <a:t> yang </a:t>
            </a:r>
            <a:r>
              <a:rPr lang="en-US" sz="2600" dirty="0" err="1"/>
              <a:t>digunakan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menilai</a:t>
            </a:r>
            <a:r>
              <a:rPr lang="en-US" sz="2600" dirty="0"/>
              <a:t> </a:t>
            </a:r>
            <a:r>
              <a:rPr lang="en-US" sz="2600" dirty="0" err="1"/>
              <a:t>apa</a:t>
            </a:r>
            <a:r>
              <a:rPr lang="en-US" sz="2600" dirty="0"/>
              <a:t> yang </a:t>
            </a:r>
            <a:r>
              <a:rPr lang="en-US" sz="2600" dirty="0" err="1"/>
              <a:t>baik</a:t>
            </a:r>
            <a:r>
              <a:rPr lang="en-US" sz="2600" dirty="0"/>
              <a:t> </a:t>
            </a:r>
            <a:r>
              <a:rPr lang="en-US" sz="2600" dirty="0" err="1"/>
              <a:t>atau</a:t>
            </a:r>
            <a:r>
              <a:rPr lang="en-US" sz="2600" dirty="0"/>
              <a:t> </a:t>
            </a:r>
            <a:r>
              <a:rPr lang="en-US" sz="2600" dirty="0" err="1"/>
              <a:t>buruk</a:t>
            </a:r>
            <a:r>
              <a:rPr lang="en-US" sz="2600" dirty="0"/>
              <a:t> dan </a:t>
            </a:r>
            <a:r>
              <a:rPr lang="en-US" sz="2600" dirty="0" err="1"/>
              <a:t>benar</a:t>
            </a:r>
            <a:r>
              <a:rPr lang="en-US" sz="2600" dirty="0"/>
              <a:t> </a:t>
            </a:r>
            <a:r>
              <a:rPr lang="en-US" sz="2600" dirty="0" err="1"/>
              <a:t>atau</a:t>
            </a:r>
            <a:r>
              <a:rPr lang="en-US" sz="2600" dirty="0"/>
              <a:t> salah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cara</a:t>
            </a:r>
            <a:r>
              <a:rPr lang="en-US" sz="2600" dirty="0"/>
              <a:t> non-moral.</a:t>
            </a:r>
          </a:p>
          <a:p>
            <a:pPr marL="76200" indent="0">
              <a:buNone/>
            </a:pPr>
            <a:endParaRPr lang="en-US" dirty="0"/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35A653A2-608D-E4D9-3D16-D5B2A4C8ECD1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 flipH="1">
            <a:off x="9130236" y="621030"/>
            <a:ext cx="45719" cy="56159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DA916BB6-B100-47CB-4637-7449A905EFF8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36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dirty="0"/>
              <a:t>Business Ethics </a:t>
            </a:r>
            <a:r>
              <a:rPr lang="en-US" sz="1000" dirty="0"/>
              <a:t>1</a:t>
            </a:r>
          </a:p>
        </p:txBody>
      </p:sp>
      <p:sp>
        <p:nvSpPr>
          <p:cNvPr id="327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Pada </a:t>
            </a:r>
            <a:r>
              <a:rPr lang="en-US" dirty="0" err="1"/>
              <a:t>tingkat</a:t>
            </a:r>
            <a:r>
              <a:rPr lang="en-US" dirty="0"/>
              <a:t> paling </a:t>
            </a:r>
            <a:r>
              <a:rPr lang="en-US" dirty="0" err="1"/>
              <a:t>dasar</a:t>
            </a:r>
            <a:r>
              <a:rPr lang="en-US" dirty="0"/>
              <a:t>, </a:t>
            </a:r>
            <a:r>
              <a:rPr lang="en-US" b="1" dirty="0">
                <a:solidFill>
                  <a:srgbClr val="C00000"/>
                </a:solidFill>
              </a:rPr>
              <a:t>ethics</a:t>
            </a:r>
            <a:r>
              <a:rPr lang="en-US" dirty="0"/>
              <a:t> </a:t>
            </a:r>
            <a:r>
              <a:rPr lang="en-US" dirty="0" err="1">
                <a:solidFill>
                  <a:srgbClr val="006666"/>
                </a:solidFill>
              </a:rPr>
              <a:t>berkaitan</a:t>
            </a:r>
            <a:r>
              <a:rPr lang="en-US" dirty="0">
                <a:solidFill>
                  <a:srgbClr val="006666"/>
                </a:solidFill>
              </a:rPr>
              <a:t> </a:t>
            </a:r>
            <a:r>
              <a:rPr lang="en-US" dirty="0" err="1">
                <a:solidFill>
                  <a:srgbClr val="006666"/>
                </a:solidFill>
              </a:rPr>
              <a:t>dengan</a:t>
            </a:r>
            <a:r>
              <a:rPr lang="en-US" dirty="0">
                <a:solidFill>
                  <a:srgbClr val="006666"/>
                </a:solidFill>
              </a:rPr>
              <a:t> </a:t>
            </a:r>
            <a:r>
              <a:rPr lang="en-US" dirty="0" err="1">
                <a:solidFill>
                  <a:srgbClr val="006666"/>
                </a:solidFill>
              </a:rPr>
              <a:t>bagaimana</a:t>
            </a:r>
            <a:r>
              <a:rPr lang="en-US" dirty="0">
                <a:solidFill>
                  <a:srgbClr val="006666"/>
                </a:solidFill>
              </a:rPr>
              <a:t> </a:t>
            </a:r>
            <a:r>
              <a:rPr lang="en-US" dirty="0" err="1">
                <a:solidFill>
                  <a:srgbClr val="006666"/>
                </a:solidFill>
              </a:rPr>
              <a:t>kita</a:t>
            </a:r>
            <a:r>
              <a:rPr lang="en-US" dirty="0">
                <a:solidFill>
                  <a:srgbClr val="006666"/>
                </a:solidFill>
              </a:rPr>
              <a:t> </a:t>
            </a:r>
            <a:r>
              <a:rPr lang="en-US" dirty="0" err="1">
                <a:solidFill>
                  <a:srgbClr val="006666"/>
                </a:solidFill>
              </a:rPr>
              <a:t>harus</a:t>
            </a:r>
            <a:r>
              <a:rPr lang="en-US" dirty="0">
                <a:solidFill>
                  <a:srgbClr val="006666"/>
                </a:solidFill>
              </a:rPr>
              <a:t> </a:t>
            </a:r>
            <a:r>
              <a:rPr lang="en-US" dirty="0" err="1">
                <a:solidFill>
                  <a:srgbClr val="006666"/>
                </a:solidFill>
              </a:rPr>
              <a:t>bertindak</a:t>
            </a:r>
            <a:r>
              <a:rPr lang="en-US" dirty="0">
                <a:solidFill>
                  <a:srgbClr val="006666"/>
                </a:solidFill>
              </a:rPr>
              <a:t> dan </a:t>
            </a:r>
            <a:r>
              <a:rPr lang="en-US" dirty="0" err="1">
                <a:solidFill>
                  <a:srgbClr val="006666"/>
                </a:solidFill>
              </a:rPr>
              <a:t>bagaimana</a:t>
            </a:r>
            <a:r>
              <a:rPr lang="en-US" dirty="0">
                <a:solidFill>
                  <a:srgbClr val="006666"/>
                </a:solidFill>
              </a:rPr>
              <a:t> </a:t>
            </a:r>
            <a:r>
              <a:rPr lang="en-US" dirty="0" err="1">
                <a:solidFill>
                  <a:srgbClr val="006666"/>
                </a:solidFill>
              </a:rPr>
              <a:t>kita</a:t>
            </a:r>
            <a:r>
              <a:rPr lang="en-US" dirty="0">
                <a:solidFill>
                  <a:srgbClr val="006666"/>
                </a:solidFill>
              </a:rPr>
              <a:t> </a:t>
            </a:r>
            <a:r>
              <a:rPr lang="en-US" dirty="0" err="1">
                <a:solidFill>
                  <a:srgbClr val="006666"/>
                </a:solidFill>
              </a:rPr>
              <a:t>harus</a:t>
            </a:r>
            <a:r>
              <a:rPr lang="en-US" dirty="0">
                <a:solidFill>
                  <a:srgbClr val="006666"/>
                </a:solidFill>
              </a:rPr>
              <a:t> </a:t>
            </a:r>
            <a:r>
              <a:rPr lang="en-US" dirty="0" err="1">
                <a:solidFill>
                  <a:srgbClr val="006666"/>
                </a:solidFill>
              </a:rPr>
              <a:t>menjalani</a:t>
            </a:r>
            <a:r>
              <a:rPr lang="en-US" dirty="0">
                <a:solidFill>
                  <a:srgbClr val="006666"/>
                </a:solidFill>
              </a:rPr>
              <a:t> </a:t>
            </a:r>
            <a:r>
              <a:rPr lang="en-US" dirty="0" err="1">
                <a:solidFill>
                  <a:srgbClr val="006666"/>
                </a:solidFill>
              </a:rPr>
              <a:t>hidup</a:t>
            </a:r>
            <a:r>
              <a:rPr lang="en-US" dirty="0">
                <a:solidFill>
                  <a:srgbClr val="006666"/>
                </a:solidFill>
              </a:rPr>
              <a:t> </a:t>
            </a:r>
            <a:r>
              <a:rPr lang="en-US" dirty="0" err="1">
                <a:solidFill>
                  <a:srgbClr val="006666"/>
                </a:solidFill>
              </a:rPr>
              <a:t>kita</a:t>
            </a:r>
            <a:r>
              <a:rPr lang="en-US" dirty="0">
                <a:solidFill>
                  <a:srgbClr val="006666"/>
                </a:solidFill>
              </a:rPr>
              <a:t>.</a:t>
            </a:r>
          </a:p>
          <a:p>
            <a:pPr marL="0" lvl="0" indent="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Etika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bisnis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mengkaji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tanggung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jawab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kita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miliki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terhadap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diri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kita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sendiri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dan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satu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</a:rPr>
              <a:t>sama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 lain.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b="1" dirty="0" err="1">
                <a:solidFill>
                  <a:srgbClr val="0033CC"/>
                </a:solidFill>
              </a:rPr>
              <a:t>Bagaimana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saya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harus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bertindak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dalam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bisnis</a:t>
            </a:r>
            <a:r>
              <a:rPr lang="en-US" b="1" dirty="0">
                <a:solidFill>
                  <a:srgbClr val="0033CC"/>
                </a:solidFill>
              </a:rPr>
              <a:t>?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b="1" dirty="0" err="1">
                <a:solidFill>
                  <a:srgbClr val="0033CC"/>
                </a:solidFill>
              </a:rPr>
              <a:t>Bagaimana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seharusnya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sebuah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bisnis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bertindak</a:t>
            </a:r>
            <a:r>
              <a:rPr lang="en-US" b="1" dirty="0">
                <a:solidFill>
                  <a:srgbClr val="0033CC"/>
                </a:solidFill>
              </a:rPr>
              <a:t>?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b="1" dirty="0" err="1">
                <a:solidFill>
                  <a:srgbClr val="0033CC"/>
                </a:solidFill>
              </a:rPr>
              <a:t>Tanggung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jawab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apa</a:t>
            </a:r>
            <a:r>
              <a:rPr lang="en-US" b="1" dirty="0">
                <a:solidFill>
                  <a:srgbClr val="0033CC"/>
                </a:solidFill>
              </a:rPr>
              <a:t> yang </a:t>
            </a:r>
            <a:r>
              <a:rPr lang="en-US" b="1" dirty="0" err="1">
                <a:solidFill>
                  <a:srgbClr val="0033CC"/>
                </a:solidFill>
              </a:rPr>
              <a:t>saya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miliki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sebagai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pebisnis</a:t>
            </a:r>
            <a:r>
              <a:rPr lang="en-US" b="1" dirty="0">
                <a:solidFill>
                  <a:srgbClr val="0033CC"/>
                </a:solidFill>
              </a:rPr>
              <a:t>?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b="1" dirty="0" err="1">
                <a:solidFill>
                  <a:srgbClr val="0033CC"/>
                </a:solidFill>
              </a:rPr>
              <a:t>Tanggung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jawab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apa</a:t>
            </a:r>
            <a:r>
              <a:rPr lang="en-US" b="1" dirty="0">
                <a:solidFill>
                  <a:srgbClr val="0033CC"/>
                </a:solidFill>
              </a:rPr>
              <a:t> yang </a:t>
            </a:r>
            <a:r>
              <a:rPr lang="en-US" b="1" dirty="0" err="1">
                <a:solidFill>
                  <a:srgbClr val="0033CC"/>
                </a:solidFill>
              </a:rPr>
              <a:t>dimiliki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bisnis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terhadap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 err="1">
                <a:solidFill>
                  <a:srgbClr val="0033CC"/>
                </a:solidFill>
              </a:rPr>
              <a:t>karyawan</a:t>
            </a:r>
            <a:r>
              <a:rPr lang="en-US" b="1" dirty="0">
                <a:solidFill>
                  <a:srgbClr val="0033CC"/>
                </a:solidFill>
              </a:rPr>
              <a:t>, </a:t>
            </a:r>
            <a:r>
              <a:rPr lang="en-US" b="1" dirty="0" err="1">
                <a:solidFill>
                  <a:srgbClr val="0033CC"/>
                </a:solidFill>
              </a:rPr>
              <a:t>pelanggan</a:t>
            </a:r>
            <a:r>
              <a:rPr lang="en-US" b="1" dirty="0">
                <a:solidFill>
                  <a:srgbClr val="0033CC"/>
                </a:solidFill>
              </a:rPr>
              <a:t>, dan Masyarakat?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1BA11F6-8951-4F80-89EE-7FD6BCDC1A1D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6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dirty="0"/>
              <a:t>Business Ethics </a:t>
            </a:r>
            <a:r>
              <a:rPr lang="en-US" sz="1000" dirty="0"/>
              <a:t>2</a:t>
            </a:r>
          </a:p>
        </p:txBody>
      </p:sp>
      <p:sp>
        <p:nvSpPr>
          <p:cNvPr id="327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457200" y="990600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lang="en-US" b="1" dirty="0">
              <a:solidFill>
                <a:srgbClr val="990033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 err="1">
                <a:solidFill>
                  <a:srgbClr val="990033"/>
                </a:solidFill>
              </a:rPr>
              <a:t>Bagi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mahasiswa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bisnis</a:t>
            </a:r>
            <a:r>
              <a:rPr lang="en-US" b="1" dirty="0">
                <a:solidFill>
                  <a:srgbClr val="990033"/>
                </a:solidFill>
              </a:rPr>
              <a:t>, </a:t>
            </a:r>
            <a:r>
              <a:rPr lang="en-US" b="1" dirty="0" err="1">
                <a:solidFill>
                  <a:srgbClr val="990033"/>
                </a:solidFill>
              </a:rPr>
              <a:t>etika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adalah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bidang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studi</a:t>
            </a:r>
            <a:r>
              <a:rPr lang="en-US" b="1" dirty="0">
                <a:solidFill>
                  <a:srgbClr val="990033"/>
                </a:solidFill>
              </a:rPr>
              <a:t> yang </a:t>
            </a:r>
            <a:r>
              <a:rPr lang="en-US" b="1" dirty="0" err="1">
                <a:solidFill>
                  <a:srgbClr val="990033"/>
                </a:solidFill>
              </a:rPr>
              <a:t>penting</a:t>
            </a:r>
            <a:r>
              <a:rPr lang="en-US" b="1" dirty="0">
                <a:solidFill>
                  <a:srgbClr val="990033"/>
                </a:solidFill>
              </a:rPr>
              <a:t>.</a:t>
            </a:r>
          </a:p>
          <a:p>
            <a:pPr marL="0" lvl="0" indent="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b="1" dirty="0">
                <a:solidFill>
                  <a:srgbClr val="990033"/>
                </a:solidFill>
              </a:rPr>
              <a:t>Etika </a:t>
            </a:r>
            <a:r>
              <a:rPr lang="en-US" b="1" dirty="0" err="1">
                <a:solidFill>
                  <a:srgbClr val="990033"/>
                </a:solidFill>
              </a:rPr>
              <a:t>bisnis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adalah</a:t>
            </a:r>
            <a:r>
              <a:rPr lang="en-US" b="1" dirty="0">
                <a:solidFill>
                  <a:srgbClr val="990033"/>
                </a:solidFill>
              </a:rPr>
              <a:t> proses </a:t>
            </a:r>
            <a:r>
              <a:rPr lang="en-US" b="1" dirty="0" err="1">
                <a:solidFill>
                  <a:srgbClr val="990033"/>
                </a:solidFill>
              </a:rPr>
              <a:t>pengambilan</a:t>
            </a:r>
            <a:r>
              <a:rPr lang="en-US" b="1" dirty="0">
                <a:solidFill>
                  <a:srgbClr val="990033"/>
                </a:solidFill>
              </a:rPr>
              <a:t> </a:t>
            </a:r>
            <a:r>
              <a:rPr lang="en-US" b="1" dirty="0" err="1">
                <a:solidFill>
                  <a:srgbClr val="990033"/>
                </a:solidFill>
              </a:rPr>
              <a:t>keputusan</a:t>
            </a:r>
            <a:r>
              <a:rPr lang="en-US" dirty="0">
                <a:solidFill>
                  <a:srgbClr val="990033"/>
                </a:solidFill>
              </a:rPr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 err="1">
                <a:solidFill>
                  <a:srgbClr val="0033CC"/>
                </a:solidFill>
              </a:rPr>
              <a:t>Bisnis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2000" b="1" dirty="0" err="1">
                <a:solidFill>
                  <a:srgbClr val="0033CC"/>
                </a:solidFill>
              </a:rPr>
              <a:t>harus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2000" b="1" dirty="0" err="1">
                <a:solidFill>
                  <a:srgbClr val="0033CC"/>
                </a:solidFill>
              </a:rPr>
              <a:t>mempertimbangkan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2000" b="1" dirty="0" err="1">
                <a:solidFill>
                  <a:srgbClr val="0033CC"/>
                </a:solidFill>
              </a:rPr>
              <a:t>etika</a:t>
            </a:r>
            <a:r>
              <a:rPr lang="en-US" sz="2000" b="1" dirty="0">
                <a:solidFill>
                  <a:srgbClr val="0033CC"/>
                </a:solidFill>
              </a:rPr>
              <a:t> dan </a:t>
            </a:r>
            <a:r>
              <a:rPr lang="en-US" sz="2000" b="1" dirty="0" err="1">
                <a:solidFill>
                  <a:srgbClr val="0033CC"/>
                </a:solidFill>
              </a:rPr>
              <a:t>mengintegrasikan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2000" b="1" dirty="0" err="1">
                <a:solidFill>
                  <a:srgbClr val="0033CC"/>
                </a:solidFill>
              </a:rPr>
              <a:t>etika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2000" b="1" dirty="0" err="1">
                <a:solidFill>
                  <a:srgbClr val="0033CC"/>
                </a:solidFill>
              </a:rPr>
              <a:t>ke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2000" b="1" dirty="0" err="1">
                <a:solidFill>
                  <a:srgbClr val="0033CC"/>
                </a:solidFill>
              </a:rPr>
              <a:t>dalam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2000" b="1" dirty="0" err="1">
                <a:solidFill>
                  <a:srgbClr val="0033CC"/>
                </a:solidFill>
              </a:rPr>
              <a:t>struktur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2000" b="1" dirty="0" err="1">
                <a:solidFill>
                  <a:srgbClr val="0033CC"/>
                </a:solidFill>
              </a:rPr>
              <a:t>organisasinya</a:t>
            </a:r>
            <a:r>
              <a:rPr lang="en-US" sz="2000" b="1" dirty="0">
                <a:solidFill>
                  <a:srgbClr val="0033CC"/>
                </a:solidFill>
              </a:rPr>
              <a:t>.</a:t>
            </a:r>
          </a:p>
          <a:p>
            <a:pPr marL="0" lvl="0" indent="0" algn="l" rtl="0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 err="1"/>
              <a:t>Skandal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oleh </a:t>
            </a:r>
            <a:r>
              <a:rPr lang="en-US" dirty="0" err="1"/>
              <a:t>kegagalan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dan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.</a:t>
            </a:r>
          </a:p>
          <a:p>
            <a:pPr marL="342900" lvl="1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sv-SE" dirty="0"/>
              <a:t>Teks ini memberikan model pengambilan keputusan yang dapat membantu analisis menghindari kegagalan etika di masa depan.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2D8F773-E0A5-4848-A778-D50CD91A0ED9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7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73322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Title 3"/>
          <p:cNvSpPr txBox="1">
            <a:spLocks noGrp="1"/>
          </p:cNvSpPr>
          <p:nvPr>
            <p:ph type="title"/>
          </p:nvPr>
        </p:nvSpPr>
        <p:spPr>
          <a:xfrm>
            <a:off x="0" y="228600"/>
            <a:ext cx="91440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Calibri"/>
              <a:buNone/>
            </a:pPr>
            <a:r>
              <a:rPr lang="en-US" dirty="0"/>
              <a:t>Levels of Ethical Decision Making</a:t>
            </a:r>
          </a:p>
        </p:txBody>
      </p:sp>
      <p:sp>
        <p:nvSpPr>
          <p:cNvPr id="333" name="Content Placeholder 1"/>
          <p:cNvSpPr txBox="1">
            <a:spLocks noGrp="1"/>
          </p:cNvSpPr>
          <p:nvPr>
            <p:ph type="body" idx="1"/>
          </p:nvPr>
        </p:nvSpPr>
        <p:spPr>
          <a:xfrm>
            <a:off x="583986" y="944586"/>
            <a:ext cx="8229600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Etika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pada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individu</a:t>
            </a:r>
            <a:r>
              <a:rPr lang="en-US" b="1" dirty="0">
                <a:solidFill>
                  <a:srgbClr val="FF0000"/>
                </a:solidFill>
              </a:rPr>
              <a:t>, </a:t>
            </a:r>
            <a:r>
              <a:rPr lang="en-US" b="1" dirty="0" err="1">
                <a:solidFill>
                  <a:srgbClr val="FF0000"/>
                </a:solidFill>
              </a:rPr>
              <a:t>organisasi</a:t>
            </a:r>
            <a:r>
              <a:rPr lang="en-US" dirty="0"/>
              <a:t>, dan pada </a:t>
            </a:r>
            <a:r>
              <a:rPr lang="en-US" b="1" dirty="0" err="1">
                <a:solidFill>
                  <a:srgbClr val="FF0000"/>
                </a:solidFill>
              </a:rPr>
              <a:t>tingkat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sosial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dan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 err="1">
                <a:solidFill>
                  <a:srgbClr val="FF0000"/>
                </a:solidFill>
              </a:rPr>
              <a:t>Sebagai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individu</a:t>
            </a:r>
            <a:r>
              <a:rPr lang="en-US" sz="2000" b="1" dirty="0">
                <a:solidFill>
                  <a:srgbClr val="0033CC"/>
                </a:solidFill>
              </a:rPr>
              <a:t>, </a:t>
            </a:r>
            <a:r>
              <a:rPr lang="en-US" sz="2000" b="1" dirty="0" err="1">
                <a:solidFill>
                  <a:srgbClr val="002060"/>
                </a:solidFill>
              </a:rPr>
              <a:t>setiap</a:t>
            </a:r>
            <a:r>
              <a:rPr lang="en-US" sz="2000" b="1" dirty="0">
                <a:solidFill>
                  <a:srgbClr val="002060"/>
                </a:solidFill>
              </a:rPr>
              <a:t> orang </a:t>
            </a:r>
            <a:r>
              <a:rPr lang="en-US" sz="2000" b="1" dirty="0" err="1">
                <a:solidFill>
                  <a:srgbClr val="002060"/>
                </a:solidFill>
              </a:rPr>
              <a:t>berinteraksi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dengan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bisnis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sebagai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pelanggan</a:t>
            </a:r>
            <a:r>
              <a:rPr lang="en-US" sz="2000" b="1" dirty="0">
                <a:solidFill>
                  <a:srgbClr val="002060"/>
                </a:solidFill>
              </a:rPr>
              <a:t>, </a:t>
            </a:r>
            <a:r>
              <a:rPr lang="en-US" sz="2000" b="1" dirty="0" err="1">
                <a:solidFill>
                  <a:srgbClr val="002060"/>
                </a:solidFill>
              </a:rPr>
              <a:t>sebagai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karyawan</a:t>
            </a:r>
            <a:r>
              <a:rPr lang="en-US" sz="2000" b="1" dirty="0">
                <a:solidFill>
                  <a:srgbClr val="002060"/>
                </a:solidFill>
              </a:rPr>
              <a:t>, dan </a:t>
            </a:r>
            <a:r>
              <a:rPr lang="en-US" sz="2000" b="1" dirty="0" err="1">
                <a:solidFill>
                  <a:srgbClr val="002060"/>
                </a:solidFill>
              </a:rPr>
              <a:t>sebagai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warga</a:t>
            </a:r>
            <a:r>
              <a:rPr lang="en-US" sz="2000" b="1" dirty="0">
                <a:solidFill>
                  <a:srgbClr val="002060"/>
                </a:solidFill>
              </a:rPr>
              <a:t> negara di negara </a:t>
            </a:r>
            <a:r>
              <a:rPr lang="en-US" sz="2000" b="1" dirty="0" err="1">
                <a:solidFill>
                  <a:srgbClr val="002060"/>
                </a:solidFill>
              </a:rPr>
              <a:t>tempat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mereka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beroperasi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>
                <a:solidFill>
                  <a:schemeClr val="tx2"/>
                </a:solidFill>
              </a:rPr>
              <a:t>Keputusan </a:t>
            </a:r>
            <a:r>
              <a:rPr lang="en-US" sz="2000" b="1" dirty="0" err="1">
                <a:solidFill>
                  <a:schemeClr val="tx2"/>
                </a:solidFill>
              </a:rPr>
              <a:t>etis</a:t>
            </a:r>
            <a:r>
              <a:rPr lang="en-US" sz="2000" b="1" dirty="0">
                <a:solidFill>
                  <a:schemeClr val="tx2"/>
                </a:solidFill>
              </a:rPr>
              <a:t>: </a:t>
            </a:r>
            <a:r>
              <a:rPr lang="en-US" sz="2000" b="1" dirty="0" err="1">
                <a:solidFill>
                  <a:schemeClr val="tx2"/>
                </a:solidFill>
              </a:rPr>
              <a:t>Pilihan</a:t>
            </a:r>
            <a:r>
              <a:rPr lang="en-US" sz="2000" b="1" dirty="0">
                <a:solidFill>
                  <a:schemeClr val="tx2"/>
                </a:solidFill>
              </a:rPr>
              <a:t> yang </a:t>
            </a:r>
            <a:r>
              <a:rPr lang="en-US" sz="2000" b="1" dirty="0" err="1">
                <a:solidFill>
                  <a:schemeClr val="tx2"/>
                </a:solidFill>
              </a:rPr>
              <a:t>dibuat</a:t>
            </a:r>
            <a:r>
              <a:rPr lang="en-US" sz="2000" b="1" dirty="0">
                <a:solidFill>
                  <a:schemeClr val="tx2"/>
                </a:solidFill>
              </a:rPr>
              <a:t> yang </a:t>
            </a:r>
            <a:r>
              <a:rPr lang="en-US" sz="2000" b="1" dirty="0" err="1">
                <a:solidFill>
                  <a:schemeClr val="tx2"/>
                </a:solidFill>
              </a:rPr>
              <a:t>menghormati</a:t>
            </a:r>
            <a:r>
              <a:rPr lang="en-US" sz="2000" b="1" dirty="0">
                <a:solidFill>
                  <a:schemeClr val="tx2"/>
                </a:solidFill>
              </a:rPr>
              <a:t> norma-norma </a:t>
            </a:r>
            <a:r>
              <a:rPr lang="en-US" sz="2000" b="1" dirty="0" err="1">
                <a:solidFill>
                  <a:schemeClr val="tx2"/>
                </a:solidFill>
              </a:rPr>
              <a:t>etika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dannilai-nilai</a:t>
            </a:r>
            <a:r>
              <a:rPr lang="en-US" sz="2000" b="1" dirty="0">
                <a:solidFill>
                  <a:schemeClr val="tx2"/>
                </a:solidFill>
              </a:rPr>
              <a:t>, </a:t>
            </a:r>
            <a:r>
              <a:rPr lang="en-US" sz="2000" b="1" dirty="0" err="1">
                <a:solidFill>
                  <a:schemeClr val="tx2"/>
                </a:solidFill>
              </a:rPr>
              <a:t>biasanya</a:t>
            </a:r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err="1">
                <a:solidFill>
                  <a:schemeClr val="tx2"/>
                </a:solidFill>
              </a:rPr>
              <a:t>merujuk</a:t>
            </a:r>
            <a:r>
              <a:rPr lang="en-US" sz="2000" b="1" dirty="0">
                <a:solidFill>
                  <a:schemeClr val="tx2"/>
                </a:solidFill>
              </a:rPr>
              <a:t> pada </a:t>
            </a:r>
            <a:r>
              <a:rPr lang="en-US" sz="2000" b="1" dirty="0" err="1">
                <a:solidFill>
                  <a:schemeClr val="tx2"/>
                </a:solidFill>
              </a:rPr>
              <a:t>hal-hal</a:t>
            </a:r>
            <a:r>
              <a:rPr lang="en-US" sz="2000" b="1" dirty="0">
                <a:solidFill>
                  <a:schemeClr val="tx2"/>
                </a:solidFill>
              </a:rPr>
              <a:t> yang </a:t>
            </a:r>
            <a:r>
              <a:rPr lang="en-US" sz="2000" b="1" dirty="0" err="1">
                <a:solidFill>
                  <a:schemeClr val="tx2"/>
                </a:solidFill>
              </a:rPr>
              <a:t>berkisar</a:t>
            </a:r>
            <a:r>
              <a:rPr lang="en-US" sz="2000" b="1" dirty="0">
                <a:solidFill>
                  <a:schemeClr val="tx2"/>
                </a:solidFill>
              </a:rPr>
              <a:t> pada </a:t>
            </a:r>
            <a:r>
              <a:rPr lang="en-US" sz="2000" b="1" dirty="0" err="1">
                <a:solidFill>
                  <a:schemeClr val="tx2"/>
                </a:solidFill>
              </a:rPr>
              <a:t>kejujuran</a:t>
            </a:r>
            <a:r>
              <a:rPr lang="en-US" sz="2000" b="1" dirty="0">
                <a:solidFill>
                  <a:schemeClr val="tx2"/>
                </a:solidFill>
              </a:rPr>
              <a:t>, </a:t>
            </a:r>
            <a:r>
              <a:rPr lang="en-US" sz="2000" b="1" dirty="0" err="1">
                <a:solidFill>
                  <a:schemeClr val="tx2"/>
                </a:solidFill>
              </a:rPr>
              <a:t>keadilan</a:t>
            </a:r>
            <a:r>
              <a:rPr lang="en-US" sz="2000" b="1" dirty="0">
                <a:solidFill>
                  <a:schemeClr val="tx2"/>
                </a:solidFill>
              </a:rPr>
              <a:t>, </a:t>
            </a:r>
            <a:r>
              <a:rPr lang="en-US" sz="2000" b="1" dirty="0" err="1">
                <a:solidFill>
                  <a:schemeClr val="tx2"/>
                </a:solidFill>
              </a:rPr>
              <a:t>hak</a:t>
            </a:r>
            <a:r>
              <a:rPr lang="en-US" sz="2000" b="1" dirty="0">
                <a:solidFill>
                  <a:schemeClr val="tx2"/>
                </a:solidFill>
              </a:rPr>
              <a:t>, dan lain-lain.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 err="1">
                <a:solidFill>
                  <a:srgbClr val="002060"/>
                </a:solidFill>
              </a:rPr>
              <a:t>Budaya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organisasi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2000" b="1" dirty="0">
                <a:solidFill>
                  <a:srgbClr val="002060"/>
                </a:solidFill>
              </a:rPr>
              <a:t>dan </a:t>
            </a:r>
            <a:r>
              <a:rPr lang="en-US" sz="2000" b="1" dirty="0" err="1">
                <a:solidFill>
                  <a:srgbClr val="002060"/>
                </a:solidFill>
              </a:rPr>
              <a:t>kepemimpinan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perusahaan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memiliki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peran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penting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dalam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pengambilan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keputusan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US" sz="2000" b="1" dirty="0">
                <a:solidFill>
                  <a:srgbClr val="002060"/>
                </a:solidFill>
              </a:rPr>
              <a:t>Keputusan masing-masing </a:t>
            </a:r>
            <a:r>
              <a:rPr lang="en-US" sz="2000" b="1" dirty="0" err="1">
                <a:solidFill>
                  <a:srgbClr val="002060"/>
                </a:solidFill>
              </a:rPr>
              <a:t>bisnis</a:t>
            </a:r>
            <a:r>
              <a:rPr lang="en-US" sz="2000" b="1" dirty="0">
                <a:solidFill>
                  <a:srgbClr val="002060"/>
                </a:solidFill>
              </a:rPr>
              <a:t> dan </a:t>
            </a:r>
            <a:r>
              <a:rPr lang="en-US" sz="2000" b="1" dirty="0" err="1">
                <a:solidFill>
                  <a:srgbClr val="002060"/>
                </a:solidFill>
              </a:rPr>
              <a:t>industri</a:t>
            </a: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err="1">
                <a:solidFill>
                  <a:srgbClr val="002060"/>
                </a:solidFill>
              </a:rPr>
              <a:t>dipengaruhi</a:t>
            </a:r>
            <a:r>
              <a:rPr lang="en-US" sz="2000" b="1" dirty="0">
                <a:solidFill>
                  <a:srgbClr val="002060"/>
                </a:solidFill>
              </a:rPr>
              <a:t> oleh </a:t>
            </a:r>
            <a:r>
              <a:rPr lang="en-US" sz="2000" b="1" dirty="0" err="1">
                <a:solidFill>
                  <a:srgbClr val="002060"/>
                </a:solidFill>
              </a:rPr>
              <a:t>lingkungan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2000" b="1" dirty="0" err="1">
                <a:solidFill>
                  <a:srgbClr val="FF0000"/>
                </a:solidFill>
              </a:rPr>
              <a:t>sosial</a:t>
            </a:r>
            <a:r>
              <a:rPr lang="en-US" sz="2000" b="1" dirty="0">
                <a:solidFill>
                  <a:srgbClr val="0033CC"/>
                </a:solidFill>
              </a:rPr>
              <a:t>, </a:t>
            </a:r>
            <a:r>
              <a:rPr lang="en-US" sz="2000" b="1" dirty="0" err="1">
                <a:solidFill>
                  <a:srgbClr val="002060"/>
                </a:solidFill>
              </a:rPr>
              <a:t>ekonomi</a:t>
            </a:r>
            <a:r>
              <a:rPr lang="en-US" sz="2000" b="1" dirty="0">
                <a:solidFill>
                  <a:srgbClr val="002060"/>
                </a:solidFill>
              </a:rPr>
              <a:t>, dan </a:t>
            </a:r>
            <a:r>
              <a:rPr lang="en-US" sz="2000" b="1" dirty="0" err="1">
                <a:solidFill>
                  <a:srgbClr val="002060"/>
                </a:solidFill>
              </a:rPr>
              <a:t>politik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F995545-BDFC-4DCF-8FC0-0E41A60E0492}"/>
              </a:ext>
            </a:extLst>
          </p:cNvPr>
          <p:cNvSpPr txBox="1">
            <a:spLocks/>
          </p:cNvSpPr>
          <p:nvPr/>
        </p:nvSpPr>
        <p:spPr>
          <a:xfrm>
            <a:off x="8656392" y="6613572"/>
            <a:ext cx="314388" cy="201402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8151E55-6873-49E2-B8D5-2F265E6F1973}" type="slidenum">
              <a:rPr lang="en-US" sz="800" smtClean="0"/>
              <a:pPr algn="r"/>
              <a:t>8</a:t>
            </a:fld>
            <a:endParaRPr lang="en-US" sz="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C92B0E81-47A5-CA05-766E-F96E1C495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err="1">
                <a:solidFill>
                  <a:srgbClr val="000099"/>
                </a:solidFill>
              </a:rPr>
              <a:t>Pengertian</a:t>
            </a:r>
            <a:r>
              <a:rPr lang="en-US" sz="2800" dirty="0">
                <a:solidFill>
                  <a:srgbClr val="000099"/>
                </a:solidFill>
              </a:rPr>
              <a:t> Keputusan </a:t>
            </a:r>
            <a:r>
              <a:rPr lang="en-US" sz="2800" dirty="0" err="1">
                <a:solidFill>
                  <a:srgbClr val="000099"/>
                </a:solidFill>
              </a:rPr>
              <a:t>etis</a:t>
            </a:r>
            <a:r>
              <a:rPr lang="en-US" sz="2800" dirty="0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3" name="Tampungan Teks 2">
            <a:extLst>
              <a:ext uri="{FF2B5EF4-FFF2-40B4-BE49-F238E27FC236}">
                <a16:creationId xmlns:a16="http://schemas.microsoft.com/office/drawing/2014/main" id="{740B1388-EA31-846C-14A6-58C001A911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7713406" cy="5615940"/>
          </a:xfrm>
        </p:spPr>
        <p:txBody>
          <a:bodyPr/>
          <a:lstStyle/>
          <a:p>
            <a:pPr marL="76200" indent="0" algn="just">
              <a:buNone/>
            </a:pPr>
            <a:r>
              <a:rPr lang="en-US" sz="2000" b="1" dirty="0"/>
              <a:t>Keputusan </a:t>
            </a:r>
            <a:r>
              <a:rPr lang="en-US" sz="2000" b="1" dirty="0" err="1"/>
              <a:t>etis</a:t>
            </a:r>
            <a:r>
              <a:rPr lang="en-US" sz="2000" dirty="0"/>
              <a:t>: </a:t>
            </a:r>
            <a:r>
              <a:rPr lang="en-US" sz="2000" dirty="0" err="1"/>
              <a:t>Pilihan</a:t>
            </a:r>
            <a:r>
              <a:rPr lang="en-US" sz="2000" dirty="0"/>
              <a:t> yang </a:t>
            </a:r>
            <a:r>
              <a:rPr lang="en-US" sz="2000" dirty="0" err="1"/>
              <a:t>dibuat</a:t>
            </a:r>
            <a:r>
              <a:rPr lang="en-US" sz="2000" dirty="0"/>
              <a:t> yang </a:t>
            </a:r>
            <a:r>
              <a:rPr lang="en-US" sz="2000" dirty="0" err="1"/>
              <a:t>menghormati</a:t>
            </a:r>
            <a:r>
              <a:rPr lang="en-US" sz="2000" dirty="0"/>
              <a:t> norma-norma </a:t>
            </a:r>
            <a:r>
              <a:rPr lang="en-US" sz="2000" dirty="0" err="1"/>
              <a:t>etika</a:t>
            </a:r>
            <a:r>
              <a:rPr lang="en-US" sz="2000" dirty="0"/>
              <a:t> dan </a:t>
            </a:r>
            <a:r>
              <a:rPr lang="en-US" sz="2000" dirty="0" err="1"/>
              <a:t>nilai-nilai</a:t>
            </a:r>
            <a:r>
              <a:rPr lang="en-US" sz="2000" dirty="0"/>
              <a:t>, </a:t>
            </a:r>
            <a:r>
              <a:rPr lang="en-US" sz="2000" dirty="0" err="1"/>
              <a:t>biasanya</a:t>
            </a:r>
            <a:r>
              <a:rPr lang="en-US" sz="2000" dirty="0"/>
              <a:t> </a:t>
            </a:r>
            <a:r>
              <a:rPr lang="en-US" sz="2000" dirty="0" err="1"/>
              <a:t>merujuk</a:t>
            </a:r>
            <a:r>
              <a:rPr lang="en-US" sz="2000" dirty="0"/>
              <a:t> pada </a:t>
            </a:r>
            <a:r>
              <a:rPr lang="en-US" sz="2000" dirty="0" err="1"/>
              <a:t>hal-hal</a:t>
            </a:r>
            <a:r>
              <a:rPr lang="en-US" sz="2000" dirty="0"/>
              <a:t> yang </a:t>
            </a:r>
            <a:r>
              <a:rPr lang="en-US" sz="2000" dirty="0" err="1"/>
              <a:t>berkisar</a:t>
            </a:r>
            <a:r>
              <a:rPr lang="en-US" sz="2000" dirty="0"/>
              <a:t> pada </a:t>
            </a:r>
            <a:r>
              <a:rPr lang="en-US" sz="2000" dirty="0" err="1"/>
              <a:t>kejujuran</a:t>
            </a:r>
            <a:r>
              <a:rPr lang="en-US" sz="2000" dirty="0"/>
              <a:t>, </a:t>
            </a:r>
            <a:r>
              <a:rPr lang="en-US" sz="2000" dirty="0" err="1"/>
              <a:t>keadilan</a:t>
            </a:r>
            <a:r>
              <a:rPr lang="en-US" sz="2000" dirty="0"/>
              <a:t>, </a:t>
            </a:r>
            <a:r>
              <a:rPr lang="en-US" sz="2000" dirty="0" err="1"/>
              <a:t>hak</a:t>
            </a:r>
            <a:r>
              <a:rPr lang="en-US" sz="2000" dirty="0"/>
              <a:t>, dan lain-lain.</a:t>
            </a:r>
          </a:p>
          <a:p>
            <a:pPr marL="76200" indent="0" algn="just">
              <a:buNone/>
            </a:pPr>
            <a:r>
              <a:rPr lang="en-US" sz="1800" b="1" dirty="0" err="1"/>
              <a:t>M</a:t>
            </a:r>
            <a:r>
              <a:rPr lang="en-US" sz="1800" dirty="0" err="1"/>
              <a:t>emahami</a:t>
            </a:r>
            <a:r>
              <a:rPr lang="en-US" sz="1800" dirty="0"/>
              <a:t> </a:t>
            </a:r>
            <a:r>
              <a:rPr lang="en-US" sz="1800" dirty="0" err="1"/>
              <a:t>konsep</a:t>
            </a:r>
            <a:r>
              <a:rPr lang="en-US" sz="1800" dirty="0"/>
              <a:t> </a:t>
            </a:r>
            <a:r>
              <a:rPr lang="en-US" sz="1800" dirty="0" err="1"/>
              <a:t>pengambilan</a:t>
            </a:r>
            <a:r>
              <a:rPr lang="en-US" sz="1800" dirty="0"/>
              <a:t> </a:t>
            </a:r>
            <a:r>
              <a:rPr lang="en-US" sz="1800" dirty="0" err="1"/>
              <a:t>keputusan</a:t>
            </a:r>
            <a:r>
              <a:rPr lang="en-US" sz="1800" dirty="0"/>
              <a:t> </a:t>
            </a:r>
            <a:r>
              <a:rPr lang="en-US" sz="1800" dirty="0" err="1"/>
              <a:t>etis</a:t>
            </a:r>
            <a:r>
              <a:rPr lang="en-US" sz="1800" dirty="0"/>
              <a:t> </a:t>
            </a:r>
            <a:r>
              <a:rPr lang="en-US" sz="1800" dirty="0" err="1"/>
              <a:t>sangatlah</a:t>
            </a:r>
            <a:r>
              <a:rPr lang="en-US" sz="1800" dirty="0"/>
              <a:t> </a:t>
            </a:r>
            <a:r>
              <a:rPr lang="en-US" sz="1800" dirty="0" err="1"/>
              <a:t>penting</a:t>
            </a:r>
            <a:r>
              <a:rPr lang="en-US" sz="1800" dirty="0"/>
              <a:t>. </a:t>
            </a:r>
            <a:r>
              <a:rPr lang="en-US" sz="1800" dirty="0" err="1"/>
              <a:t>Konsep</a:t>
            </a:r>
            <a:r>
              <a:rPr lang="en-US" sz="1800" dirty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hanya</a:t>
            </a:r>
            <a:r>
              <a:rPr lang="en-US" sz="1800" dirty="0"/>
              <a:t> </a:t>
            </a:r>
            <a:r>
              <a:rPr lang="en-US" sz="1800" dirty="0" err="1"/>
              <a:t>membantu</a:t>
            </a:r>
            <a:r>
              <a:rPr lang="en-US" sz="1800" dirty="0"/>
              <a:t> </a:t>
            </a:r>
            <a:r>
              <a:rPr lang="en-US" sz="1800" dirty="0" err="1"/>
              <a:t>menjaga</a:t>
            </a:r>
            <a:r>
              <a:rPr lang="en-US" sz="1800" dirty="0"/>
              <a:t> </a:t>
            </a:r>
            <a:r>
              <a:rPr lang="en-US" sz="1800" dirty="0" err="1"/>
              <a:t>lingkungan</a:t>
            </a:r>
            <a:r>
              <a:rPr lang="en-US" sz="1800" dirty="0"/>
              <a:t> </a:t>
            </a:r>
            <a:r>
              <a:rPr lang="en-US" sz="1800" dirty="0" err="1"/>
              <a:t>profesional</a:t>
            </a:r>
            <a:r>
              <a:rPr lang="en-US" sz="1800" dirty="0"/>
              <a:t>, </a:t>
            </a:r>
            <a:r>
              <a:rPr lang="en-US" sz="1800" dirty="0" err="1"/>
              <a:t>tetapi</a:t>
            </a:r>
            <a:r>
              <a:rPr lang="en-US" sz="1800" dirty="0"/>
              <a:t> juga </a:t>
            </a:r>
            <a:r>
              <a:rPr lang="en-US" sz="1800" dirty="0" err="1"/>
              <a:t>menumbuhkan</a:t>
            </a:r>
            <a:r>
              <a:rPr lang="en-US" sz="1800" dirty="0"/>
              <a:t> </a:t>
            </a:r>
            <a:r>
              <a:rPr lang="en-US" sz="1800" dirty="0" err="1"/>
              <a:t>tanggung</a:t>
            </a:r>
            <a:r>
              <a:rPr lang="en-US" sz="1800" dirty="0"/>
              <a:t> </a:t>
            </a:r>
            <a:r>
              <a:rPr lang="en-US" sz="1800" dirty="0" err="1"/>
              <a:t>jawab</a:t>
            </a:r>
            <a:r>
              <a:rPr lang="en-US" sz="1800" dirty="0"/>
              <a:t> dan </a:t>
            </a:r>
            <a:r>
              <a:rPr lang="en-US" sz="1800" dirty="0" err="1"/>
              <a:t>kepercayaan</a:t>
            </a:r>
            <a:r>
              <a:rPr lang="en-US" sz="1800" dirty="0"/>
              <a:t> </a:t>
            </a:r>
            <a:r>
              <a:rPr lang="en-US" sz="1800" dirty="0" err="1"/>
              <a:t>perusahaan</a:t>
            </a:r>
            <a:r>
              <a:rPr lang="en-US" sz="1800" dirty="0"/>
              <a:t>. Keputusan </a:t>
            </a:r>
            <a:r>
              <a:rPr lang="en-US" sz="1800" dirty="0" err="1"/>
              <a:t>semacam</a:t>
            </a:r>
            <a:r>
              <a:rPr lang="en-US" sz="1800" dirty="0"/>
              <a:t> </a:t>
            </a:r>
            <a:r>
              <a:rPr lang="en-US" sz="1800" dirty="0" err="1"/>
              <a:t>itu</a:t>
            </a:r>
            <a:r>
              <a:rPr lang="en-US" sz="1800" dirty="0"/>
              <a:t> </a:t>
            </a:r>
            <a:r>
              <a:rPr lang="en-US" sz="1800" dirty="0" err="1"/>
              <a:t>sering</a:t>
            </a:r>
            <a:r>
              <a:rPr lang="en-US" sz="1800" dirty="0"/>
              <a:t> kali </a:t>
            </a:r>
            <a:r>
              <a:rPr lang="en-US" sz="1800" dirty="0" err="1"/>
              <a:t>melibatkan</a:t>
            </a:r>
            <a:r>
              <a:rPr lang="en-US" sz="1800" dirty="0"/>
              <a:t> </a:t>
            </a:r>
            <a:r>
              <a:rPr lang="en-US" sz="1800" dirty="0" err="1"/>
              <a:t>pertimbangan</a:t>
            </a:r>
            <a:r>
              <a:rPr lang="en-US" sz="1800" dirty="0"/>
              <a:t> </a:t>
            </a:r>
            <a:r>
              <a:rPr lang="en-US" sz="1800" dirty="0" err="1"/>
              <a:t>berbagai</a:t>
            </a:r>
            <a:r>
              <a:rPr lang="en-US" sz="1800" dirty="0"/>
              <a:t> </a:t>
            </a:r>
            <a:r>
              <a:rPr lang="en-US" sz="1800" dirty="0" err="1"/>
              <a:t>faktor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b="1" dirty="0"/>
              <a:t>norma </a:t>
            </a:r>
            <a:r>
              <a:rPr lang="en-US" sz="1800" b="1" dirty="0" err="1"/>
              <a:t>sosial</a:t>
            </a:r>
            <a:r>
              <a:rPr lang="en-US" sz="1800" b="1" dirty="0"/>
              <a:t>, </a:t>
            </a:r>
            <a:r>
              <a:rPr lang="en-US" sz="1800" b="1" dirty="0" err="1"/>
              <a:t>budaya</a:t>
            </a:r>
            <a:r>
              <a:rPr lang="en-US" sz="1800" b="1" dirty="0"/>
              <a:t> </a:t>
            </a:r>
            <a:r>
              <a:rPr lang="en-US" sz="1800" b="1" dirty="0" err="1"/>
              <a:t>organisasi</a:t>
            </a:r>
            <a:r>
              <a:rPr lang="en-US" sz="1800" b="1" dirty="0"/>
              <a:t>, dan </a:t>
            </a:r>
            <a:r>
              <a:rPr lang="en-US" sz="1800" b="1" dirty="0" err="1"/>
              <a:t>kode</a:t>
            </a:r>
            <a:r>
              <a:rPr lang="en-US" sz="1800" b="1" dirty="0"/>
              <a:t> </a:t>
            </a:r>
            <a:r>
              <a:rPr lang="en-US" sz="1800" b="1" dirty="0" err="1"/>
              <a:t>etik</a:t>
            </a:r>
            <a:r>
              <a:rPr lang="en-US" sz="1800" b="1" dirty="0"/>
              <a:t> </a:t>
            </a:r>
            <a:r>
              <a:rPr lang="en-US" sz="1800" b="1" dirty="0" err="1"/>
              <a:t>bisnis</a:t>
            </a:r>
            <a:r>
              <a:rPr lang="en-US" sz="1800" b="1" dirty="0"/>
              <a:t>. </a:t>
            </a:r>
          </a:p>
          <a:p>
            <a:pPr marL="76200" indent="0" algn="just">
              <a:buNone/>
            </a:pPr>
            <a:endParaRPr lang="en-US" sz="1800" dirty="0"/>
          </a:p>
          <a:p>
            <a:pPr marL="76200" indent="0" algn="just">
              <a:buNone/>
            </a:pPr>
            <a:r>
              <a:rPr lang="en-US" sz="1800" dirty="0"/>
              <a:t>Langkah-</a:t>
            </a:r>
            <a:r>
              <a:rPr lang="en-US" sz="1800" dirty="0" err="1"/>
              <a:t>langkah</a:t>
            </a:r>
            <a:r>
              <a:rPr lang="en-US" sz="1800" dirty="0"/>
              <a:t> yang </a:t>
            </a:r>
            <a:r>
              <a:rPr lang="en-US" sz="1800" dirty="0" err="1"/>
              <a:t>biasanya</a:t>
            </a:r>
            <a:r>
              <a:rPr lang="en-US" sz="1800" dirty="0"/>
              <a:t> </a:t>
            </a:r>
            <a:r>
              <a:rPr lang="en-US" sz="1800" dirty="0" err="1"/>
              <a:t>terlibat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pengambilan</a:t>
            </a:r>
            <a:r>
              <a:rPr lang="en-US" sz="1800" dirty="0"/>
              <a:t> </a:t>
            </a:r>
            <a:r>
              <a:rPr lang="en-US" sz="1800" dirty="0" err="1"/>
              <a:t>keputusan</a:t>
            </a:r>
            <a:r>
              <a:rPr lang="en-US" sz="1800" dirty="0"/>
              <a:t> </a:t>
            </a:r>
            <a:r>
              <a:rPr lang="en-US" sz="1800" dirty="0" err="1"/>
              <a:t>etis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dirty="0" err="1"/>
              <a:t>berikut</a:t>
            </a:r>
            <a:r>
              <a:rPr lang="en-US" sz="1800" dirty="0"/>
              <a:t>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1800" dirty="0" err="1"/>
              <a:t>Identifikasi</a:t>
            </a:r>
            <a:r>
              <a:rPr lang="en-US" sz="1800" dirty="0"/>
              <a:t> </a:t>
            </a:r>
            <a:r>
              <a:rPr lang="en-US" sz="1800" dirty="0" err="1"/>
              <a:t>masalah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isu</a:t>
            </a:r>
            <a:r>
              <a:rPr lang="en-US" sz="1800" dirty="0"/>
              <a:t> </a:t>
            </a:r>
            <a:r>
              <a:rPr lang="en-US" sz="1800" dirty="0" err="1"/>
              <a:t>etika</a:t>
            </a:r>
            <a:r>
              <a:rPr lang="en-US" sz="1800" dirty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1800" dirty="0" err="1"/>
              <a:t>Mengevaluasi</a:t>
            </a:r>
            <a:r>
              <a:rPr lang="en-US" sz="1800" dirty="0"/>
              <a:t> </a:t>
            </a:r>
            <a:r>
              <a:rPr lang="en-US" sz="1800" dirty="0" err="1"/>
              <a:t>tindakan</a:t>
            </a:r>
            <a:r>
              <a:rPr lang="en-US" sz="1800" dirty="0"/>
              <a:t> </a:t>
            </a:r>
            <a:r>
              <a:rPr lang="en-US" sz="1800" dirty="0" err="1"/>
              <a:t>alternatif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</a:t>
            </a:r>
            <a:r>
              <a:rPr lang="en-US" sz="1800" dirty="0" err="1"/>
              <a:t>mempertimbangkan</a:t>
            </a:r>
            <a:r>
              <a:rPr lang="en-US" sz="1800" dirty="0"/>
              <a:t> </a:t>
            </a:r>
            <a:r>
              <a:rPr lang="en-US" sz="1800" dirty="0" err="1"/>
              <a:t>berbagai</a:t>
            </a:r>
            <a:r>
              <a:rPr lang="en-US" sz="1800" dirty="0"/>
              <a:t> </a:t>
            </a:r>
            <a:r>
              <a:rPr lang="en-US" sz="1800" dirty="0" err="1"/>
              <a:t>perspektif</a:t>
            </a:r>
            <a:r>
              <a:rPr lang="en-US" sz="1800" dirty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1800" dirty="0" err="1"/>
              <a:t>Ambillah</a:t>
            </a:r>
            <a:r>
              <a:rPr lang="en-US" sz="1800" dirty="0"/>
              <a:t> </a:t>
            </a:r>
            <a:r>
              <a:rPr lang="en-US" sz="1800" dirty="0" err="1"/>
              <a:t>keputusan</a:t>
            </a:r>
            <a:r>
              <a:rPr lang="en-US" sz="1800" dirty="0"/>
              <a:t> dan </a:t>
            </a:r>
            <a:r>
              <a:rPr lang="en-US" sz="1800" dirty="0" err="1"/>
              <a:t>ujilah</a:t>
            </a:r>
            <a:r>
              <a:rPr lang="en-US" sz="1800" dirty="0"/>
              <a:t> </a:t>
            </a:r>
            <a:r>
              <a:rPr lang="en-US" sz="1800" dirty="0" err="1"/>
              <a:t>kewajarannya</a:t>
            </a:r>
            <a:r>
              <a:rPr lang="en-US" sz="1800" dirty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1800" dirty="0" err="1"/>
              <a:t>Terapkan</a:t>
            </a:r>
            <a:r>
              <a:rPr lang="en-US" sz="1800" dirty="0"/>
              <a:t> </a:t>
            </a:r>
            <a:r>
              <a:rPr lang="en-US" sz="1800" dirty="0" err="1"/>
              <a:t>keputusannya</a:t>
            </a:r>
            <a:r>
              <a:rPr lang="en-US" sz="1800" dirty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1800" dirty="0" err="1"/>
              <a:t>Evaluasi</a:t>
            </a:r>
            <a:r>
              <a:rPr lang="en-US" sz="1800" dirty="0"/>
              <a:t> </a:t>
            </a:r>
            <a:r>
              <a:rPr lang="en-US" sz="1800" dirty="0" err="1"/>
              <a:t>hasilnya</a:t>
            </a:r>
            <a:r>
              <a:rPr lang="en-US" sz="1800" dirty="0"/>
              <a:t>.</a:t>
            </a:r>
          </a:p>
        </p:txBody>
      </p:sp>
      <p:sp>
        <p:nvSpPr>
          <p:cNvPr id="4" name="Tampungan Teks 3">
            <a:extLst>
              <a:ext uri="{FF2B5EF4-FFF2-40B4-BE49-F238E27FC236}">
                <a16:creationId xmlns:a16="http://schemas.microsoft.com/office/drawing/2014/main" id="{B82FE962-D015-50DC-75D8-D0C8AE9AB3E7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 flipH="1">
            <a:off x="8686799" y="914400"/>
            <a:ext cx="176981" cy="56159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ampungan Teks 4">
            <a:extLst>
              <a:ext uri="{FF2B5EF4-FFF2-40B4-BE49-F238E27FC236}">
                <a16:creationId xmlns:a16="http://schemas.microsoft.com/office/drawing/2014/main" id="{45392182-40E0-9654-CFE9-C9E27728ECC4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6698"/>
      </p:ext>
    </p:extLst>
  </p:cSld>
  <p:clrMapOvr>
    <a:masterClrMapping/>
  </p:clrMapOvr>
</p:sld>
</file>

<file path=ppt/theme/theme1.xml><?xml version="1.0" encoding="utf-8"?>
<a:theme xmlns:a="http://schemas.openxmlformats.org/drawingml/2006/main" name="MHHE_Accessible_PPT_Template-v3">
  <a:themeElements>
    <a:clrScheme name="MHHE Branding">
      <a:dk1>
        <a:srgbClr val="000000"/>
      </a:dk1>
      <a:lt1>
        <a:srgbClr val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d bar footer BODY/MAIN CONTENT">
  <a:themeElements>
    <a:clrScheme name="MHHE Branding">
      <a:dk1>
        <a:srgbClr val="000000"/>
      </a:dk1>
      <a:lt1>
        <a:srgbClr val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lternate FIRST, BREAK, LAST slides">
  <a:themeElements>
    <a:clrScheme name="MHHE Branding">
      <a:dk1>
        <a:srgbClr val="000000"/>
      </a:dk1>
      <a:lt1>
        <a:srgbClr val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lain BODY/MAIN CONTENT">
  <a:themeElements>
    <a:clrScheme name="MHHE Branding">
      <a:dk1>
        <a:srgbClr val="000000"/>
      </a:dk1>
      <a:lt1>
        <a:srgbClr val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PLAIN Section Divider, Quotes, Callouts">
  <a:themeElements>
    <a:clrScheme name="MHHE Branding">
      <a:dk1>
        <a:srgbClr val="000000"/>
      </a:dk1>
      <a:lt1>
        <a:srgbClr val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RED FOOTER Section Divider, Quotes, Callouts">
  <a:themeElements>
    <a:clrScheme name="MHHE Branding">
      <a:dk1>
        <a:srgbClr val="000000"/>
      </a:dk1>
      <a:lt1>
        <a:srgbClr val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2_MHHE_Accessible_PPT_Template-v3">
  <a:themeElements>
    <a:clrScheme name="MHHE Branding">
      <a:dk1>
        <a:sysClr val="windowText" lastClr="000000"/>
      </a:dk1>
      <a:lt1>
        <a:sysClr val="window" lastClr="FFFFFF"/>
      </a:lt1>
      <a:dk2>
        <a:srgbClr val="E6E4CC"/>
      </a:dk2>
      <a:lt2>
        <a:srgbClr val="C30C20"/>
      </a:lt2>
      <a:accent1>
        <a:srgbClr val="7AC1AC"/>
      </a:accent1>
      <a:accent2>
        <a:srgbClr val="802754"/>
      </a:accent2>
      <a:accent3>
        <a:srgbClr val="777777"/>
      </a:accent3>
      <a:accent4>
        <a:srgbClr val="DC5A20"/>
      </a:accent4>
      <a:accent5>
        <a:srgbClr val="39858E"/>
      </a:accent5>
      <a:accent6>
        <a:srgbClr val="FFCE00"/>
      </a:accent6>
      <a:hlink>
        <a:srgbClr val="39858E"/>
      </a:hlink>
      <a:folHlink>
        <a:srgbClr val="39858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2229</Words>
  <Application>Microsoft Office PowerPoint</Application>
  <PresentationFormat>Tampilan Layar (4:3)</PresentationFormat>
  <Paragraphs>206</Paragraphs>
  <Slides>27</Slides>
  <Notes>22</Notes>
  <HiddenSlides>0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7</vt:i4>
      </vt:variant>
      <vt:variant>
        <vt:lpstr>Judul Slide</vt:lpstr>
      </vt:variant>
      <vt:variant>
        <vt:i4>27</vt:i4>
      </vt:variant>
    </vt:vector>
  </HeadingPairs>
  <TitlesOfParts>
    <vt:vector size="40" baseType="lpstr">
      <vt:lpstr>Arial</vt:lpstr>
      <vt:lpstr>ArumSans Bold</vt:lpstr>
      <vt:lpstr>ArumSans Regular</vt:lpstr>
      <vt:lpstr>Calibri</vt:lpstr>
      <vt:lpstr>Courier New</vt:lpstr>
      <vt:lpstr>Wingdings</vt:lpstr>
      <vt:lpstr>MHHE_Accessible_PPT_Template-v3</vt:lpstr>
      <vt:lpstr>Red bar footer BODY/MAIN CONTENT</vt:lpstr>
      <vt:lpstr>Alternate FIRST, BREAK, LAST slides</vt:lpstr>
      <vt:lpstr>Plain BODY/MAIN CONTENT</vt:lpstr>
      <vt:lpstr>PLAIN Section Divider, Quotes, Callouts</vt:lpstr>
      <vt:lpstr>RED FOOTER Section Divider, Quotes, Callouts</vt:lpstr>
      <vt:lpstr>2_MHHE_Accessible_PPT_Template-v3</vt:lpstr>
      <vt:lpstr>Chapter One: Ethics and Business</vt:lpstr>
      <vt:lpstr>Chapter Objectives</vt:lpstr>
      <vt:lpstr>Ethics and Business 1</vt:lpstr>
      <vt:lpstr>What is Business Ethics?</vt:lpstr>
      <vt:lpstr>Ethics and Morality</vt:lpstr>
      <vt:lpstr>Business Ethics 1</vt:lpstr>
      <vt:lpstr>Business Ethics 2</vt:lpstr>
      <vt:lpstr>Levels of Ethical Decision Making</vt:lpstr>
      <vt:lpstr>Pengertian Keputusan etis </vt:lpstr>
      <vt:lpstr>Prinsip-prinsip  Keputusan Etis bagi Manajer</vt:lpstr>
      <vt:lpstr>Goals of Business Ethics</vt:lpstr>
      <vt:lpstr>Ethics and Business 2</vt:lpstr>
      <vt:lpstr>Business Ethics as Ethical Decision Making</vt:lpstr>
      <vt:lpstr>Business Ethics as a Type of Reasoning</vt:lpstr>
      <vt:lpstr>How Should “We” Live? 1</vt:lpstr>
      <vt:lpstr>How Should “We” Live? 2</vt:lpstr>
      <vt:lpstr>Ethics as Practical Reason</vt:lpstr>
      <vt:lpstr>Business Ethics as Personal Integrity and Social Responsibility 1</vt:lpstr>
      <vt:lpstr>Business Ethics as Personal Integrity and Social Responsibility 2</vt:lpstr>
      <vt:lpstr>Business Ethics as Personal Integrity and Social Responsibility 3</vt:lpstr>
      <vt:lpstr>Distinction Between Values and Ethics</vt:lpstr>
      <vt:lpstr>Making the Case for Business Ethics </vt:lpstr>
      <vt:lpstr>Ethics and the Law 1</vt:lpstr>
      <vt:lpstr>Ethics and the Law 2</vt:lpstr>
      <vt:lpstr>Ethics and the Law 3</vt:lpstr>
      <vt:lpstr>Ethics and Business 3</vt:lpstr>
      <vt:lpstr>End of Main Content</vt:lpstr>
    </vt:vector>
  </TitlesOfParts>
  <Company>McGraw Hill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One: Ethics and Business</dc:title>
  <dc:creator/>
  <cp:lastModifiedBy>YHI Yusmita Hawari</cp:lastModifiedBy>
  <cp:revision>115</cp:revision>
  <dcterms:created xsi:type="dcterms:W3CDTF">2016-05-11T22:43:56Z</dcterms:created>
  <dcterms:modified xsi:type="dcterms:W3CDTF">2025-04-21T22:58:35Z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VersionGuid">
    <vt:lpwstr>bffafc99-f473-489c-903a-e5304f76b8cb</vt:lpwstr>
  </property>
  <property fmtid="{D5CDD505-2E9C-101B-9397-08002B2CF9AE}" pid="3" name="Offisync_UpdateToken">
    <vt:lpwstr>2</vt:lpwstr>
  </property>
  <property fmtid="{D5CDD505-2E9C-101B-9397-08002B2CF9AE}" pid="4" name="Offisync_UniqueId">
    <vt:lpwstr>107153</vt:lpwstr>
  </property>
  <property fmtid="{D5CDD505-2E9C-101B-9397-08002B2CF9AE}" pid="5" name="Offisync_ProviderInitializationData">
    <vt:lpwstr>https://spark.mheducation.com</vt:lpwstr>
  </property>
  <property fmtid="{D5CDD505-2E9C-101B-9397-08002B2CF9AE}" pid="6" name="Offisync_ServerID">
    <vt:lpwstr>5cb2ba24-d51c-4591-b74f-0459e0a9e10c</vt:lpwstr>
  </property>
  <property fmtid="{D5CDD505-2E9C-101B-9397-08002B2CF9AE}" pid="7" name="Jive_LatestUserAccountName">
    <vt:lpwstr>laura_spell</vt:lpwstr>
  </property>
  <property fmtid="{D5CDD505-2E9C-101B-9397-08002B2CF9AE}" pid="8" name="ContentTypeId">
    <vt:lpwstr>0x0101009D48022EABF1754A9167513451C89C8D</vt:lpwstr>
  </property>
</Properties>
</file>