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744" r:id="rId5"/>
    <p:sldMasterId id="2147483780" r:id="rId6"/>
    <p:sldMasterId id="2147483713" r:id="rId7"/>
    <p:sldMasterId id="2147483897" r:id="rId8"/>
    <p:sldMasterId id="2147483971" r:id="rId9"/>
    <p:sldMasterId id="2147483986" r:id="rId10"/>
  </p:sldMasterIdLst>
  <p:notesMasterIdLst>
    <p:notesMasterId r:id="rId53"/>
  </p:notesMasterIdLst>
  <p:handoutMasterIdLst>
    <p:handoutMasterId r:id="rId54"/>
  </p:handoutMasterIdLst>
  <p:sldIdLst>
    <p:sldId id="322" r:id="rId11"/>
    <p:sldId id="257" r:id="rId12"/>
    <p:sldId id="352" r:id="rId13"/>
    <p:sldId id="348" r:id="rId14"/>
    <p:sldId id="350" r:id="rId15"/>
    <p:sldId id="264" r:id="rId16"/>
    <p:sldId id="305" r:id="rId17"/>
    <p:sldId id="349" r:id="rId18"/>
    <p:sldId id="266" r:id="rId19"/>
    <p:sldId id="260" r:id="rId20"/>
    <p:sldId id="268" r:id="rId21"/>
    <p:sldId id="270" r:id="rId22"/>
    <p:sldId id="306" r:id="rId23"/>
    <p:sldId id="323" r:id="rId24"/>
    <p:sldId id="324" r:id="rId25"/>
    <p:sldId id="279" r:id="rId26"/>
    <p:sldId id="310" r:id="rId27"/>
    <p:sldId id="283" r:id="rId28"/>
    <p:sldId id="312" r:id="rId29"/>
    <p:sldId id="286" r:id="rId30"/>
    <p:sldId id="313" r:id="rId31"/>
    <p:sldId id="287" r:id="rId32"/>
    <p:sldId id="314" r:id="rId33"/>
    <p:sldId id="351" r:id="rId34"/>
    <p:sldId id="315" r:id="rId35"/>
    <p:sldId id="289" r:id="rId36"/>
    <p:sldId id="316" r:id="rId37"/>
    <p:sldId id="290" r:id="rId38"/>
    <p:sldId id="291" r:id="rId39"/>
    <p:sldId id="317" r:id="rId40"/>
    <p:sldId id="318" r:id="rId41"/>
    <p:sldId id="293" r:id="rId42"/>
    <p:sldId id="319" r:id="rId43"/>
    <p:sldId id="294" r:id="rId44"/>
    <p:sldId id="295" r:id="rId45"/>
    <p:sldId id="296" r:id="rId46"/>
    <p:sldId id="297" r:id="rId47"/>
    <p:sldId id="298" r:id="rId48"/>
    <p:sldId id="299" r:id="rId49"/>
    <p:sldId id="320" r:id="rId50"/>
    <p:sldId id="300" r:id="rId51"/>
    <p:sldId id="347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6204DC27-945A-4A17-B592-3FA5C8A8D417}">
          <p14:sldIdLst>
            <p14:sldId id="322"/>
            <p14:sldId id="257"/>
            <p14:sldId id="352"/>
            <p14:sldId id="348"/>
            <p14:sldId id="350"/>
            <p14:sldId id="264"/>
            <p14:sldId id="305"/>
            <p14:sldId id="349"/>
            <p14:sldId id="266"/>
            <p14:sldId id="260"/>
            <p14:sldId id="268"/>
            <p14:sldId id="270"/>
            <p14:sldId id="306"/>
            <p14:sldId id="323"/>
            <p14:sldId id="324"/>
            <p14:sldId id="279"/>
            <p14:sldId id="310"/>
            <p14:sldId id="283"/>
            <p14:sldId id="312"/>
            <p14:sldId id="286"/>
            <p14:sldId id="313"/>
            <p14:sldId id="287"/>
            <p14:sldId id="314"/>
            <p14:sldId id="351"/>
            <p14:sldId id="315"/>
            <p14:sldId id="289"/>
            <p14:sldId id="316"/>
            <p14:sldId id="290"/>
            <p14:sldId id="291"/>
            <p14:sldId id="317"/>
            <p14:sldId id="318"/>
            <p14:sldId id="293"/>
            <p14:sldId id="319"/>
            <p14:sldId id="294"/>
            <p14:sldId id="295"/>
            <p14:sldId id="296"/>
            <p14:sldId id="297"/>
            <p14:sldId id="298"/>
            <p14:sldId id="299"/>
            <p14:sldId id="320"/>
            <p14:sldId id="300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E50FC-2AB3-D9E0-505C-1714AE47009F}" name="Susan Schanne" initials="SS" userId="7d601095b143391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03366"/>
    <a:srgbClr val="003399"/>
    <a:srgbClr val="009999"/>
    <a:srgbClr val="CC0099"/>
    <a:srgbClr val="E66618"/>
    <a:srgbClr val="009900"/>
    <a:srgbClr val="000099"/>
    <a:srgbClr val="008080"/>
    <a:srgbClr val="EA5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955" autoAdjust="0"/>
    <p:restoredTop sz="85267" autoAdjust="0"/>
  </p:normalViewPr>
  <p:slideViewPr>
    <p:cSldViewPr>
      <p:cViewPr varScale="1">
        <p:scale>
          <a:sx n="58" d="100"/>
          <a:sy n="58" d="100"/>
        </p:scale>
        <p:origin x="1002" y="72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slide" Target="slides/slide40.xml"/><Relationship Id="rId55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1.xml"/><Relationship Id="rId3" Type="http://schemas.openxmlformats.org/officeDocument/2006/relationships/customXml" Target="../customXml/item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59" Type="http://schemas.microsoft.com/office/2018/10/relationships/authors" Target="authors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slide" Target="slides/slide4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Ethical Sources of a Right to Privacy  = </a:t>
            </a:r>
            <a:r>
              <a:rPr lang="nb-NO" dirty="0"/>
              <a:t>Sumber Etis dari Hak Privasi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47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Menghubungkan</a:t>
            </a:r>
            <a:r>
              <a:rPr lang="en-US" b="1" dirty="0"/>
              <a:t> </a:t>
            </a:r>
            <a:r>
              <a:rPr lang="en-US" b="1" dirty="0" err="1"/>
              <a:t>Privasi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Penggunaan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yang </a:t>
            </a:r>
            <a:r>
              <a:rPr lang="en-US" b="1" dirty="0" err="1"/>
              <a:t>Etis</a:t>
            </a:r>
            <a:endParaRPr lang="en-US" b="1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97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Tindakan </a:t>
            </a:r>
            <a:r>
              <a:rPr lang="en-US" b="1" dirty="0" err="1"/>
              <a:t>afirmatif</a:t>
            </a:r>
            <a:r>
              <a:rPr lang="en-US" b="1" dirty="0"/>
              <a:t> (affirmative action)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program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setara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kelompok-kelompok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terwakili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dan </a:t>
            </a:r>
            <a:r>
              <a:rPr lang="en-US" dirty="0" err="1"/>
              <a:t>pekerjaan</a:t>
            </a:r>
            <a:r>
              <a:rPr lang="en-US" dirty="0"/>
              <a:t>.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63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 Firms Monitor Technology Usage?  = </a:t>
            </a:r>
            <a:r>
              <a:rPr lang="fi-FI" dirty="0"/>
              <a:t>Mengapa Perusahaan Memantau Penggunaan Teknologi?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81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GINA  = </a:t>
            </a:r>
            <a:r>
              <a:rPr lang="en-US" dirty="0" err="1"/>
              <a:t>Undang-Undang</a:t>
            </a:r>
            <a:r>
              <a:rPr lang="en-US" dirty="0"/>
              <a:t> Non-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Reasons to Limit Monitoring  = </a:t>
            </a:r>
            <a:r>
              <a:rPr lang="fi-FI" dirty="0"/>
              <a:t>Alasan Bisnis untuk Membatasi Pemantauan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70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Balancing Interests  = </a:t>
            </a:r>
            <a:r>
              <a:rPr lang="en-US" dirty="0" err="1"/>
              <a:t>Menyeimbangkan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51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0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6294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56674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82021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10295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876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42272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0425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0104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62023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1879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480686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74073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87377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975049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910042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661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874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36828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335032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1570725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746832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5767659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0252994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543937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121940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4614268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067800" cy="66205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2pPr>
            <a:lvl3pPr marL="1073150" indent="-265113">
              <a:spcAft>
                <a:spcPts val="80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</a:defRPr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74045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59920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7808218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01445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21797312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02167187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7056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Calibri" panose="020F0502020204030204" pitchFamily="34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59526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0492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E32CDA-ED0D-4B44-8E27-8005C9CDFEF7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4336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3656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560217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9152332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50875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755641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6183253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8836189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2084660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60000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17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5294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155292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68634600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342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0874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074104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831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7015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62277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64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0960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172200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3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33" r:id="rId5"/>
    <p:sldLayoutId id="2147483734" r:id="rId6"/>
    <p:sldLayoutId id="2147483914" r:id="rId7"/>
    <p:sldLayoutId id="2147483961" r:id="rId8"/>
    <p:sldLayoutId id="2147483962" r:id="rId9"/>
    <p:sldLayoutId id="2147483963" r:id="rId10"/>
    <p:sldLayoutId id="2147483964" r:id="rId11"/>
    <p:sldLayoutId id="2147483966" r:id="rId12"/>
    <p:sldLayoutId id="2147483968" r:id="rId13"/>
    <p:sldLayoutId id="2147483969" r:id="rId14"/>
    <p:sldLayoutId id="2147483970" r:id="rId15"/>
    <p:sldLayoutId id="2147483985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19257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896" r:id="rId2"/>
    <p:sldLayoutId id="2147483753" r:id="rId3"/>
    <p:sldLayoutId id="2147483908" r:id="rId4"/>
    <p:sldLayoutId id="2147483950" r:id="rId5"/>
    <p:sldLayoutId id="2147483757" r:id="rId6"/>
    <p:sldLayoutId id="2147483877" r:id="rId7"/>
    <p:sldLayoutId id="2147483761" r:id="rId8"/>
    <p:sldLayoutId id="2147483800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3" r:id="rId2"/>
    <p:sldLayoutId id="2147483954" r:id="rId3"/>
    <p:sldLayoutId id="2147483956" r:id="rId4"/>
    <p:sldLayoutId id="2147483957" r:id="rId5"/>
    <p:sldLayoutId id="2147483959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B6F43-D253-4630-9F77-3F4936481F15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8915400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8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1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rgbClr val="7923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51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  <p:sldLayoutId id="2147483999" r:id="rId13"/>
    <p:sldLayoutId id="2147484000" r:id="rId14"/>
    <p:sldLayoutId id="2147484001" r:id="rId15"/>
    <p:sldLayoutId id="2147484002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752600"/>
            <a:ext cx="3657600" cy="2438400"/>
          </a:xfrm>
          <a:effectLst/>
        </p:spPr>
        <p:txBody>
          <a:bodyPr/>
          <a:lstStyle/>
          <a:p>
            <a:r>
              <a:rPr lang="en-US" sz="3000" noProof="0" dirty="0"/>
              <a:t>Chapter Seven: Ethical Decision Making: Technology and Privacy in the Workplace</a:t>
            </a:r>
          </a:p>
        </p:txBody>
      </p:sp>
      <p:pic>
        <p:nvPicPr>
          <p:cNvPr id="5" name="Picture 4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679CC987-BE40-492D-B653-8DDFBC991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277095-605F-4B2F-92AC-AA01B769610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13071"/>
            <a:ext cx="9144000" cy="2286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noProof="0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Ethical Sources of a Right to Privacy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>
                <a:solidFill>
                  <a:srgbClr val="003366"/>
                </a:solidFill>
              </a:rPr>
              <a:t>Hak </a:t>
            </a:r>
            <a:r>
              <a:rPr lang="en-US" b="1" noProof="0" dirty="0" err="1">
                <a:solidFill>
                  <a:srgbClr val="003366"/>
                </a:solidFill>
              </a:rPr>
              <a:t>atas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privasi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didasarkan</a:t>
            </a:r>
            <a:r>
              <a:rPr lang="en-US" b="1" noProof="0" dirty="0">
                <a:solidFill>
                  <a:srgbClr val="003366"/>
                </a:solidFill>
              </a:rPr>
              <a:t> pada </a:t>
            </a:r>
            <a:r>
              <a:rPr lang="en-US" b="1" noProof="0" dirty="0" err="1">
                <a:solidFill>
                  <a:srgbClr val="003366"/>
                </a:solidFill>
              </a:rPr>
              <a:t>hak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dasar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individu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atas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otonomi</a:t>
            </a:r>
            <a:r>
              <a:rPr lang="en-US" b="1" noProof="0" dirty="0">
                <a:solidFill>
                  <a:srgbClr val="003366"/>
                </a:solidFill>
              </a:rPr>
              <a:t>.</a:t>
            </a:r>
          </a:p>
          <a:p>
            <a:r>
              <a:rPr lang="en-US" sz="2200" b="1" noProof="0" dirty="0"/>
              <a:t>Hak </a:t>
            </a:r>
            <a:r>
              <a:rPr lang="en-US" sz="2200" b="1" noProof="0" dirty="0" err="1"/>
              <a:t>ini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dibatasi</a:t>
            </a:r>
            <a:r>
              <a:rPr lang="en-US" sz="2200" b="1" noProof="0" dirty="0"/>
              <a:t> oleh </a:t>
            </a:r>
            <a:r>
              <a:rPr lang="en-US" sz="2200" b="1" noProof="0" dirty="0">
                <a:solidFill>
                  <a:srgbClr val="C00000"/>
                </a:solidFill>
              </a:rPr>
              <a:t>batas </a:t>
            </a:r>
            <a:r>
              <a:rPr lang="en-US" sz="2200" b="1" noProof="0" dirty="0" err="1">
                <a:solidFill>
                  <a:srgbClr val="C00000"/>
                </a:solidFill>
              </a:rPr>
              <a:t>kewajiban</a:t>
            </a:r>
            <a:r>
              <a:rPr lang="en-US" sz="2200" b="1" noProof="0" dirty="0">
                <a:solidFill>
                  <a:srgbClr val="C00000"/>
                </a:solidFill>
              </a:rPr>
              <a:t> timbal </a:t>
            </a:r>
            <a:r>
              <a:rPr lang="en-US" sz="2200" b="1" noProof="0" dirty="0" err="1">
                <a:solidFill>
                  <a:srgbClr val="C00000"/>
                </a:solidFill>
              </a:rPr>
              <a:t>balik</a:t>
            </a:r>
            <a:r>
              <a:rPr lang="en-US" sz="2200" b="1" dirty="0">
                <a:solidFill>
                  <a:srgbClr val="C00000"/>
                </a:solidFill>
              </a:rPr>
              <a:t> (reciprocal obligation.</a:t>
            </a:r>
            <a:r>
              <a:rPr lang="en-US" sz="2000" b="1" dirty="0">
                <a:solidFill>
                  <a:srgbClr val="C00000"/>
                </a:solidFill>
              </a:rPr>
              <a:t>          </a:t>
            </a:r>
            <a:endParaRPr lang="en-US" sz="2000" b="1" noProof="0" dirty="0">
              <a:solidFill>
                <a:srgbClr val="C00000"/>
              </a:solidFill>
            </a:endParaRPr>
          </a:p>
          <a:p>
            <a:pPr lvl="1"/>
            <a:r>
              <a:rPr lang="en-US" b="1" noProof="0" dirty="0">
                <a:solidFill>
                  <a:srgbClr val="C00000"/>
                </a:solidFill>
              </a:rPr>
              <a:t>Reciprocal obligation:. </a:t>
            </a:r>
            <a:r>
              <a:rPr lang="en-US" noProof="0" dirty="0"/>
              <a:t>Ketika </a:t>
            </a:r>
            <a:r>
              <a:rPr lang="en-US" noProof="0" dirty="0" err="1"/>
              <a:t>seorang</a:t>
            </a:r>
            <a:r>
              <a:rPr lang="en-US" noProof="0" dirty="0"/>
              <a:t> </a:t>
            </a:r>
            <a:r>
              <a:rPr lang="en-US" noProof="0" dirty="0" err="1"/>
              <a:t>individu</a:t>
            </a:r>
            <a:r>
              <a:rPr lang="en-US" noProof="0" dirty="0"/>
              <a:t> </a:t>
            </a:r>
            <a:r>
              <a:rPr lang="en-US" noProof="0" dirty="0" err="1"/>
              <a:t>mengharapkan</a:t>
            </a:r>
            <a:r>
              <a:rPr lang="en-US" noProof="0" dirty="0"/>
              <a:t> rasa </a:t>
            </a:r>
            <a:r>
              <a:rPr lang="en-US" noProof="0" dirty="0" err="1"/>
              <a:t>hormat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otonomi</a:t>
            </a:r>
            <a:r>
              <a:rPr lang="en-US" noProof="0" dirty="0"/>
              <a:t> </a:t>
            </a:r>
            <a:r>
              <a:rPr lang="en-US" noProof="0" dirty="0" err="1"/>
              <a:t>pribadinya</a:t>
            </a:r>
            <a:r>
              <a:rPr lang="en-US" noProof="0" dirty="0"/>
              <a:t>, </a:t>
            </a:r>
            <a:r>
              <a:rPr lang="en-US" noProof="0" dirty="0" err="1"/>
              <a:t>maka</a:t>
            </a:r>
            <a:r>
              <a:rPr lang="en-US" noProof="0" dirty="0"/>
              <a:t> </a:t>
            </a:r>
            <a:r>
              <a:rPr lang="en-US" noProof="0" dirty="0" err="1"/>
              <a:t>ia</a:t>
            </a:r>
            <a:r>
              <a:rPr lang="en-US" noProof="0" dirty="0"/>
              <a:t> </a:t>
            </a:r>
            <a:r>
              <a:rPr lang="en-US" noProof="0" dirty="0" err="1"/>
              <a:t>mempunyai</a:t>
            </a:r>
            <a:r>
              <a:rPr lang="en-US" noProof="0" dirty="0"/>
              <a:t> </a:t>
            </a:r>
            <a:r>
              <a:rPr lang="en-US" noProof="0" dirty="0" err="1"/>
              <a:t>kewajiban</a:t>
            </a:r>
            <a:r>
              <a:rPr lang="en-US" noProof="0" dirty="0"/>
              <a:t> timbal </a:t>
            </a:r>
            <a:r>
              <a:rPr lang="en-US" noProof="0" dirty="0" err="1"/>
              <a:t>balik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menghormati</a:t>
            </a:r>
            <a:r>
              <a:rPr lang="en-US" noProof="0" dirty="0"/>
              <a:t> </a:t>
            </a:r>
            <a:r>
              <a:rPr lang="en-US" noProof="0" dirty="0" err="1"/>
              <a:t>otonomi</a:t>
            </a:r>
            <a:r>
              <a:rPr lang="en-US" noProof="0" dirty="0"/>
              <a:t> orang lain.</a:t>
            </a:r>
          </a:p>
          <a:p>
            <a:r>
              <a:rPr lang="en-US" sz="2200" b="1" noProof="0" dirty="0"/>
              <a:t>Di </a:t>
            </a:r>
            <a:r>
              <a:rPr lang="en-US" sz="2200" b="1" noProof="0" dirty="0" err="1"/>
              <a:t>tempat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kerja</a:t>
            </a:r>
            <a:r>
              <a:rPr lang="en-US" sz="2200" b="1" noProof="0" dirty="0"/>
              <a:t>, </a:t>
            </a:r>
            <a:r>
              <a:rPr lang="en-US" sz="2200" b="1" noProof="0" dirty="0" err="1"/>
              <a:t>kewajiban</a:t>
            </a:r>
            <a:r>
              <a:rPr lang="en-US" sz="2200" b="1" noProof="0" dirty="0"/>
              <a:t> timbal </a:t>
            </a:r>
            <a:r>
              <a:rPr lang="en-US" sz="2200" b="1" noProof="0" dirty="0" err="1"/>
              <a:t>balik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menyiratkan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bahwa</a:t>
            </a:r>
            <a:r>
              <a:rPr lang="en-US" sz="2200" b="1" noProof="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noProof="0" dirty="0" err="1">
                <a:solidFill>
                  <a:srgbClr val="003399"/>
                </a:solidFill>
              </a:rPr>
              <a:t>Seorang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pekerja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mempunyai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kewajiban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untuk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menghormati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tujuan</a:t>
            </a:r>
            <a:r>
              <a:rPr lang="en-US" b="1" noProof="0" dirty="0">
                <a:solidFill>
                  <a:srgbClr val="003399"/>
                </a:solidFill>
              </a:rPr>
              <a:t> dan </a:t>
            </a:r>
            <a:r>
              <a:rPr lang="en-US" b="1" noProof="0" dirty="0" err="1">
                <a:solidFill>
                  <a:srgbClr val="003399"/>
                </a:solidFill>
              </a:rPr>
              <a:t>harta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benda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majikan</a:t>
            </a:r>
            <a:r>
              <a:rPr lang="en-US" b="1" noProof="0" dirty="0">
                <a:solidFill>
                  <a:srgbClr val="0033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noProof="0" dirty="0" err="1">
                <a:solidFill>
                  <a:srgbClr val="003399"/>
                </a:solidFill>
              </a:rPr>
              <a:t>Majikan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mempunyai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kewajiban</a:t>
            </a:r>
            <a:r>
              <a:rPr lang="en-US" b="1" noProof="0" dirty="0">
                <a:solidFill>
                  <a:srgbClr val="003399"/>
                </a:solidFill>
              </a:rPr>
              <a:t> timbal </a:t>
            </a:r>
            <a:r>
              <a:rPr lang="en-US" b="1" noProof="0" dirty="0" err="1">
                <a:solidFill>
                  <a:srgbClr val="003399"/>
                </a:solidFill>
              </a:rPr>
              <a:t>balik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untuk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menghormati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hak-hak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pekerja</a:t>
            </a:r>
            <a:r>
              <a:rPr lang="en-US" b="1" noProof="0" dirty="0">
                <a:solidFill>
                  <a:srgbClr val="003399"/>
                </a:solidFill>
              </a:rPr>
              <a:t>, </a:t>
            </a:r>
            <a:r>
              <a:rPr lang="en-US" b="1" noProof="0" dirty="0" err="1">
                <a:solidFill>
                  <a:srgbClr val="003399"/>
                </a:solidFill>
              </a:rPr>
              <a:t>termasuk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hak</a:t>
            </a:r>
            <a:r>
              <a:rPr lang="en-US" b="1" noProof="0" dirty="0">
                <a:solidFill>
                  <a:srgbClr val="003399"/>
                </a:solidFill>
              </a:rPr>
              <a:t> </a:t>
            </a:r>
            <a:r>
              <a:rPr lang="en-US" b="1" noProof="0" dirty="0" err="1">
                <a:solidFill>
                  <a:srgbClr val="003399"/>
                </a:solidFill>
              </a:rPr>
              <a:t>privasi</a:t>
            </a:r>
            <a:r>
              <a:rPr lang="en-US" b="1" noProof="0" dirty="0">
                <a:solidFill>
                  <a:srgbClr val="00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9A2CAF1-5C4E-4846-842A-55D3C5AB349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Ethical Sources of a Right to Privacy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Analisis</a:t>
            </a:r>
            <a:r>
              <a:rPr lang="en-US" noProof="0" dirty="0"/>
              <a:t> </a:t>
            </a:r>
            <a:r>
              <a:rPr lang="en-US" noProof="0" dirty="0" err="1"/>
              <a:t>hukum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</a:t>
            </a:r>
            <a:r>
              <a:rPr lang="en-US" b="1" dirty="0">
                <a:solidFill>
                  <a:srgbClr val="C00000"/>
                </a:solidFill>
              </a:rPr>
              <a:t>rights perspective (</a:t>
            </a:r>
            <a:r>
              <a:rPr lang="en-US" b="1" noProof="0" dirty="0" err="1">
                <a:solidFill>
                  <a:srgbClr val="C00000"/>
                </a:solidFill>
              </a:rPr>
              <a:t>perspektif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hak</a:t>
            </a:r>
            <a:r>
              <a:rPr lang="en-US" b="1" noProof="0" dirty="0">
                <a:solidFill>
                  <a:srgbClr val="C00000"/>
                </a:solidFill>
              </a:rPr>
              <a:t>) </a:t>
            </a:r>
            <a:r>
              <a:rPr lang="en-US" noProof="0" dirty="0" err="1"/>
              <a:t>milik</a:t>
            </a:r>
            <a:r>
              <a:rPr lang="en-US" noProof="0" dirty="0"/>
              <a:t>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wawasan</a:t>
            </a:r>
            <a:r>
              <a:rPr lang="en-US" noProof="0" dirty="0"/>
              <a:t> </a:t>
            </a:r>
            <a:r>
              <a:rPr lang="en-US" noProof="0" dirty="0" err="1"/>
              <a:t>tambahan</a:t>
            </a:r>
            <a:r>
              <a:rPr lang="en-US" noProof="0" dirty="0"/>
              <a:t>. 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009999"/>
                </a:solidFill>
              </a:rPr>
              <a:t>Mengapa</a:t>
            </a:r>
            <a:r>
              <a:rPr lang="en-US" b="1" noProof="0" dirty="0">
                <a:solidFill>
                  <a:srgbClr val="009999"/>
                </a:solidFill>
              </a:rPr>
              <a:t> kami </a:t>
            </a:r>
            <a:r>
              <a:rPr lang="en-US" b="1" noProof="0" dirty="0" err="1">
                <a:solidFill>
                  <a:srgbClr val="009999"/>
                </a:solidFill>
              </a:rPr>
              <a:t>berasumsi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bahwa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seseorang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mempunyai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hak</a:t>
            </a:r>
            <a:r>
              <a:rPr lang="en-US" b="1" noProof="0" dirty="0">
                <a:solidFill>
                  <a:srgbClr val="009999"/>
                </a:solidFill>
              </a:rPr>
              <a:t> yang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terbatas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atas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informasi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pribadinya</a:t>
            </a:r>
            <a:r>
              <a:rPr lang="en-US" b="1" noProof="0" dirty="0">
                <a:solidFill>
                  <a:srgbClr val="009999"/>
                </a:solidFill>
              </a:rPr>
              <a:t>?</a:t>
            </a:r>
          </a:p>
          <a:p>
            <a:r>
              <a:rPr lang="en-US" b="1" noProof="0" dirty="0">
                <a:solidFill>
                  <a:srgbClr val="003366"/>
                </a:solidFill>
              </a:rPr>
              <a:t>Hak </a:t>
            </a:r>
            <a:r>
              <a:rPr lang="en-US" b="1" noProof="0" dirty="0" err="1">
                <a:solidFill>
                  <a:srgbClr val="003366"/>
                </a:solidFill>
              </a:rPr>
              <a:t>milik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pribadi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bergantung</a:t>
            </a:r>
            <a:r>
              <a:rPr lang="en-US" b="1" noProof="0" dirty="0">
                <a:solidFill>
                  <a:srgbClr val="003366"/>
                </a:solidFill>
              </a:rPr>
              <a:t> pada </a:t>
            </a:r>
            <a:r>
              <a:rPr lang="en-US" b="1" noProof="0" dirty="0" err="1">
                <a:solidFill>
                  <a:srgbClr val="003366"/>
                </a:solidFill>
              </a:rPr>
              <a:t>keberadaan</a:t>
            </a:r>
            <a:r>
              <a:rPr lang="en-US" b="1" noProof="0" dirty="0">
                <a:solidFill>
                  <a:srgbClr val="003366"/>
                </a:solidFill>
              </a:rPr>
              <a:t> dan </a:t>
            </a:r>
            <a:r>
              <a:rPr lang="en-US" b="1" noProof="0" dirty="0" err="1">
                <a:solidFill>
                  <a:srgbClr val="003366"/>
                </a:solidFill>
              </a:rPr>
              <a:t>penegakan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seperangkat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aturan</a:t>
            </a:r>
            <a:r>
              <a:rPr lang="en-US" b="1" noProof="0" dirty="0">
                <a:solidFill>
                  <a:srgbClr val="003366"/>
                </a:solidFill>
              </a:rPr>
              <a:t> yang </a:t>
            </a:r>
            <a:r>
              <a:rPr lang="en-US" b="1" noProof="0" dirty="0" err="1">
                <a:solidFill>
                  <a:srgbClr val="003366"/>
                </a:solidFill>
              </a:rPr>
              <a:t>menentukan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siapa</a:t>
            </a:r>
            <a:r>
              <a:rPr lang="en-US" b="1" noProof="0" dirty="0">
                <a:solidFill>
                  <a:srgbClr val="003366"/>
                </a:solidFill>
              </a:rPr>
              <a:t> yang </a:t>
            </a:r>
            <a:r>
              <a:rPr lang="en-US" b="1" noProof="0" dirty="0" err="1">
                <a:solidFill>
                  <a:srgbClr val="003366"/>
                </a:solidFill>
              </a:rPr>
              <a:t>mempunyai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hak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untuk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melakukan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aktivitas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tertentu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atas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inisiatif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mereka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sendiri</a:t>
            </a:r>
            <a:r>
              <a:rPr lang="en-US" b="1" noProof="0" dirty="0">
                <a:solidFill>
                  <a:srgbClr val="003366"/>
                </a:solidFill>
              </a:rPr>
              <a:t> dan </a:t>
            </a:r>
            <a:r>
              <a:rPr lang="en-US" b="1" noProof="0" dirty="0" err="1">
                <a:solidFill>
                  <a:srgbClr val="003366"/>
                </a:solidFill>
              </a:rPr>
              <a:t>bagaimana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keuntungan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dari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aktivitas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tersebut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akan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dialokasikan</a:t>
            </a:r>
            <a:r>
              <a:rPr lang="en-US" b="1" noProof="0" dirty="0">
                <a:solidFill>
                  <a:srgbClr val="003366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9E6173A-C528-4258-9C4C-7143983F1D94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Legal Sources of a Right to Privacy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noProof="0" dirty="0"/>
          </a:p>
          <a:p>
            <a:pPr marL="0" indent="0">
              <a:buNone/>
            </a:pPr>
            <a:r>
              <a:rPr lang="en-US" b="1" noProof="0" dirty="0" err="1"/>
              <a:t>Privasi</a:t>
            </a:r>
            <a:r>
              <a:rPr lang="en-US" b="1" noProof="0" dirty="0"/>
              <a:t> </a:t>
            </a:r>
            <a:r>
              <a:rPr lang="en-US" b="1" noProof="0" dirty="0" err="1"/>
              <a:t>dapat</a:t>
            </a:r>
            <a:r>
              <a:rPr lang="en-US" b="1" noProof="0" dirty="0"/>
              <a:t> </a:t>
            </a:r>
            <a:r>
              <a:rPr lang="en-US" b="1" noProof="0" dirty="0" err="1"/>
              <a:t>dilindungi</a:t>
            </a:r>
            <a:r>
              <a:rPr lang="en-US" b="1" noProof="0" dirty="0"/>
              <a:t> </a:t>
            </a:r>
            <a:r>
              <a:rPr lang="en-US" b="1" noProof="0" dirty="0" err="1"/>
              <a:t>secara</a:t>
            </a:r>
            <a:r>
              <a:rPr lang="en-US" b="1" noProof="0" dirty="0"/>
              <a:t> </a:t>
            </a:r>
            <a:r>
              <a:rPr lang="en-US" b="1" noProof="0" dirty="0" err="1"/>
              <a:t>hukum</a:t>
            </a:r>
            <a:r>
              <a:rPr lang="en-US" b="1" noProof="0" dirty="0"/>
              <a:t> </a:t>
            </a:r>
            <a:r>
              <a:rPr lang="en-US" b="1" noProof="0" dirty="0" err="1"/>
              <a:t>dengan</a:t>
            </a:r>
            <a:r>
              <a:rPr lang="en-US" b="1" noProof="0" dirty="0"/>
              <a:t> </a:t>
            </a:r>
            <a:r>
              <a:rPr lang="en-US" b="1" noProof="0" dirty="0" err="1"/>
              <a:t>tiga</a:t>
            </a:r>
            <a:r>
              <a:rPr lang="en-US" b="1" noProof="0" dirty="0"/>
              <a:t> </a:t>
            </a:r>
            <a:r>
              <a:rPr lang="en-US" b="1" noProof="0" dirty="0" err="1"/>
              <a:t>cara</a:t>
            </a:r>
            <a:r>
              <a:rPr lang="en-US" b="1" noProof="0" dirty="0"/>
              <a:t>:</a:t>
            </a:r>
            <a:endParaRPr lang="en-US" sz="2000" b="1" noProof="0" dirty="0"/>
          </a:p>
          <a:p>
            <a:r>
              <a:rPr lang="en-US" b="1" noProof="0" dirty="0">
                <a:solidFill>
                  <a:srgbClr val="000099"/>
                </a:solidFill>
              </a:rPr>
              <a:t>By the </a:t>
            </a:r>
            <a:r>
              <a:rPr lang="en-US" b="1" i="1" noProof="0" dirty="0">
                <a:solidFill>
                  <a:srgbClr val="000099"/>
                </a:solidFill>
              </a:rPr>
              <a:t>constitution.</a:t>
            </a:r>
            <a:endParaRPr lang="en-US" b="1" noProof="0" dirty="0">
              <a:solidFill>
                <a:srgbClr val="000099"/>
              </a:solidFill>
            </a:endParaRPr>
          </a:p>
          <a:p>
            <a:r>
              <a:rPr lang="en-US" b="1" noProof="0" dirty="0">
                <a:solidFill>
                  <a:srgbClr val="000099"/>
                </a:solidFill>
              </a:rPr>
              <a:t>By </a:t>
            </a:r>
            <a:r>
              <a:rPr lang="en-US" b="1" i="1" noProof="0" dirty="0">
                <a:solidFill>
                  <a:srgbClr val="000099"/>
                </a:solidFill>
              </a:rPr>
              <a:t>statutes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r>
              <a:rPr lang="en-US" b="1" noProof="0" dirty="0">
                <a:solidFill>
                  <a:srgbClr val="000099"/>
                </a:solidFill>
              </a:rPr>
              <a:t>By the </a:t>
            </a:r>
            <a:r>
              <a:rPr lang="en-US" b="1" i="1" noProof="0" dirty="0">
                <a:solidFill>
                  <a:srgbClr val="000099"/>
                </a:solidFill>
              </a:rPr>
              <a:t>common law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C00000"/>
                </a:solidFill>
              </a:rPr>
              <a:t>Perlindungan</a:t>
            </a:r>
            <a:r>
              <a:rPr lang="en-US" noProof="0" dirty="0"/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Amandemen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Keempat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Konstitusi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penggeledahan</a:t>
            </a:r>
            <a:r>
              <a:rPr lang="en-US" noProof="0" dirty="0"/>
              <a:t> dan </a:t>
            </a:r>
            <a:r>
              <a:rPr lang="en-US" noProof="0" dirty="0" err="1"/>
              <a:t>penyitaan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wajar</a:t>
            </a:r>
            <a:r>
              <a:rPr lang="en-US" noProof="0" dirty="0"/>
              <a:t> </a:t>
            </a:r>
            <a:r>
              <a:rPr lang="en-US" noProof="0" dirty="0" err="1"/>
              <a:t>berlaku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sektor</a:t>
            </a:r>
            <a:r>
              <a:rPr lang="en-US" noProof="0" dirty="0"/>
              <a:t> </a:t>
            </a:r>
            <a:r>
              <a:rPr lang="en-US" noProof="0" dirty="0" err="1"/>
              <a:t>publik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6849A6-FDCA-485B-8107-9309C81461DA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7819017-A0FF-4715-B8C9-9CD0D31E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Legal Sources of a Right to Privacy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6F05165-2F0A-4854-9D6B-CF2FD83AA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The </a:t>
            </a:r>
            <a:r>
              <a:rPr lang="en-US" b="1" noProof="0" dirty="0">
                <a:solidFill>
                  <a:srgbClr val="C00000"/>
                </a:solidFill>
              </a:rPr>
              <a:t>Electronic Communications Privacy Act (ECPA) of 1986  </a:t>
            </a:r>
            <a:r>
              <a:rPr lang="en-US" b="1" noProof="0" dirty="0" err="1"/>
              <a:t>melarang</a:t>
            </a:r>
            <a:r>
              <a:rPr lang="en-US" b="1" noProof="0" dirty="0"/>
              <a:t> </a:t>
            </a:r>
            <a:r>
              <a:rPr lang="en-US" b="1" noProof="0" dirty="0" err="1"/>
              <a:t>akses</a:t>
            </a:r>
            <a:r>
              <a:rPr lang="en-US" b="1" noProof="0" dirty="0"/>
              <a:t> </a:t>
            </a:r>
            <a:r>
              <a:rPr lang="en-US" b="1" noProof="0" dirty="0" err="1"/>
              <a:t>tidak</a:t>
            </a:r>
            <a:r>
              <a:rPr lang="en-US" b="1" noProof="0" dirty="0"/>
              <a:t> </a:t>
            </a:r>
            <a:r>
              <a:rPr lang="en-US" b="1" noProof="0" dirty="0" err="1"/>
              <a:t>sah</a:t>
            </a:r>
            <a:r>
              <a:rPr lang="en-US" b="1" noProof="0" dirty="0"/>
              <a:t> </a:t>
            </a:r>
            <a:r>
              <a:rPr lang="en-US" b="1" noProof="0" dirty="0" err="1"/>
              <a:t>atas</a:t>
            </a:r>
            <a:r>
              <a:rPr lang="en-US" b="1" noProof="0" dirty="0"/>
              <a:t> </a:t>
            </a:r>
            <a:r>
              <a:rPr lang="en-US" b="1" noProof="0" dirty="0" err="1"/>
              <a:t>komunikasi</a:t>
            </a:r>
            <a:r>
              <a:rPr lang="en-US" b="1" noProof="0" dirty="0"/>
              <a:t> yang </a:t>
            </a:r>
            <a:r>
              <a:rPr lang="en-US" b="1" noProof="0" dirty="0" err="1"/>
              <a:t>tersimpan</a:t>
            </a:r>
            <a:r>
              <a:rPr lang="en-US" b="1" noProof="0" dirty="0"/>
              <a:t> .</a:t>
            </a:r>
          </a:p>
          <a:p>
            <a:r>
              <a:rPr lang="en-US" sz="2000" b="1" noProof="0" dirty="0">
                <a:solidFill>
                  <a:srgbClr val="0070C0"/>
                </a:solidFill>
              </a:rPr>
              <a:t>ECPA </a:t>
            </a:r>
            <a:r>
              <a:rPr lang="en-US" sz="2000" b="1" noProof="0" dirty="0" err="1">
                <a:solidFill>
                  <a:srgbClr val="0070C0"/>
                </a:solidFill>
              </a:rPr>
              <a:t>hanya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berdampak</a:t>
            </a:r>
            <a:r>
              <a:rPr lang="en-US" sz="2000" b="1" noProof="0" dirty="0">
                <a:solidFill>
                  <a:srgbClr val="0070C0"/>
                </a:solidFill>
              </a:rPr>
              <a:t> pada </a:t>
            </a:r>
            <a:r>
              <a:rPr lang="en-US" sz="2000" b="1" noProof="0" dirty="0" err="1">
                <a:solidFill>
                  <a:srgbClr val="0070C0"/>
                </a:solidFill>
              </a:rPr>
              <a:t>pemantauan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elektronik</a:t>
            </a:r>
            <a:r>
              <a:rPr lang="en-US" sz="2000" b="1" noProof="0" dirty="0">
                <a:solidFill>
                  <a:srgbClr val="0070C0"/>
                </a:solidFill>
              </a:rPr>
              <a:t> oleh </a:t>
            </a:r>
            <a:r>
              <a:rPr lang="en-US" sz="2000" b="1" noProof="0" dirty="0" err="1">
                <a:solidFill>
                  <a:srgbClr val="0070C0"/>
                </a:solidFill>
              </a:rPr>
              <a:t>pihak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ketiga</a:t>
            </a:r>
            <a:r>
              <a:rPr lang="en-US" sz="2000" b="1" noProof="0" dirty="0">
                <a:solidFill>
                  <a:srgbClr val="0070C0"/>
                </a:solidFill>
              </a:rPr>
              <a:t> dan </a:t>
            </a:r>
            <a:r>
              <a:rPr lang="en-US" sz="2000" b="1" noProof="0" dirty="0" err="1">
                <a:solidFill>
                  <a:srgbClr val="0070C0"/>
                </a:solidFill>
              </a:rPr>
              <a:t>bukan</a:t>
            </a:r>
            <a:r>
              <a:rPr lang="en-US" sz="2000" b="1" noProof="0" dirty="0">
                <a:solidFill>
                  <a:srgbClr val="0070C0"/>
                </a:solidFill>
              </a:rPr>
              <a:t> oleh </a:t>
            </a:r>
            <a:r>
              <a:rPr lang="en-US" sz="2000" b="1" noProof="0" dirty="0" err="1">
                <a:solidFill>
                  <a:srgbClr val="0070C0"/>
                </a:solidFill>
              </a:rPr>
              <a:t>pemberi</a:t>
            </a:r>
            <a:r>
              <a:rPr lang="en-US" sz="2000" b="1" noProof="0" dirty="0">
                <a:solidFill>
                  <a:srgbClr val="0070C0"/>
                </a:solidFill>
              </a:rPr>
              <a:t> </a:t>
            </a:r>
            <a:r>
              <a:rPr lang="en-US" sz="2000" b="1" noProof="0" dirty="0" err="1">
                <a:solidFill>
                  <a:srgbClr val="0070C0"/>
                </a:solidFill>
              </a:rPr>
              <a:t>kerja</a:t>
            </a:r>
            <a:endParaRPr lang="en-US" b="1" noProof="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noProof="0" dirty="0" err="1">
                <a:solidFill>
                  <a:srgbClr val="00B0F0"/>
                </a:solidFill>
              </a:rPr>
              <a:t>Beberapa</a:t>
            </a:r>
            <a:r>
              <a:rPr lang="en-US" noProof="0" dirty="0">
                <a:solidFill>
                  <a:srgbClr val="00B0F0"/>
                </a:solidFill>
              </a:rPr>
              <a:t> negara </a:t>
            </a:r>
            <a:r>
              <a:rPr lang="en-US" noProof="0" dirty="0" err="1">
                <a:solidFill>
                  <a:srgbClr val="00B0F0"/>
                </a:solidFill>
              </a:rPr>
              <a:t>bagian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menggunakan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undang-undang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namun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penerapannya</a:t>
            </a:r>
            <a:r>
              <a:rPr lang="en-US" noProof="0" dirty="0">
                <a:solidFill>
                  <a:srgbClr val="00B0F0"/>
                </a:solidFill>
              </a:rPr>
              <a:t> pada </a:t>
            </a:r>
            <a:r>
              <a:rPr lang="en-US" noProof="0" dirty="0" err="1">
                <a:solidFill>
                  <a:srgbClr val="00B0F0"/>
                </a:solidFill>
              </a:rPr>
              <a:t>organisasi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sektor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swasta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terbatas</a:t>
            </a:r>
            <a:r>
              <a:rPr lang="en-US" noProof="0" dirty="0">
                <a:solidFill>
                  <a:srgbClr val="00B0F0"/>
                </a:solidFill>
              </a:rPr>
              <a:t>, </a:t>
            </a:r>
            <a:r>
              <a:rPr lang="en-US" noProof="0" dirty="0" err="1">
                <a:solidFill>
                  <a:srgbClr val="00B0F0"/>
                </a:solidFill>
              </a:rPr>
              <a:t>tidak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pasti</a:t>
            </a:r>
            <a:r>
              <a:rPr lang="en-US" noProof="0" dirty="0">
                <a:solidFill>
                  <a:srgbClr val="00B0F0"/>
                </a:solidFill>
              </a:rPr>
              <a:t>, </a:t>
            </a:r>
            <a:r>
              <a:rPr lang="en-US" noProof="0" dirty="0" err="1">
                <a:solidFill>
                  <a:srgbClr val="00B0F0"/>
                </a:solidFill>
              </a:rPr>
              <a:t>atau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tidak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disertakan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sama</a:t>
            </a:r>
            <a:r>
              <a:rPr lang="en-US" noProof="0" dirty="0">
                <a:solidFill>
                  <a:srgbClr val="00B0F0"/>
                </a:solidFill>
              </a:rPr>
              <a:t> </a:t>
            </a:r>
            <a:r>
              <a:rPr lang="en-US" noProof="0" dirty="0" err="1">
                <a:solidFill>
                  <a:srgbClr val="00B0F0"/>
                </a:solidFill>
              </a:rPr>
              <a:t>sekali</a:t>
            </a:r>
            <a:r>
              <a:rPr lang="en-US" noProof="0" dirty="0">
                <a:solidFill>
                  <a:srgbClr val="00B0F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C00000"/>
                </a:solidFill>
              </a:rPr>
              <a:t>Pelanggaran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intrusi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ke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dalam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pengasingan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/>
              <a:t>terjadi</a:t>
            </a:r>
            <a:r>
              <a:rPr lang="en-US" b="1" noProof="0" dirty="0"/>
              <a:t> </a:t>
            </a:r>
            <a:r>
              <a:rPr lang="en-US" b="1" noProof="0" dirty="0" err="1"/>
              <a:t>ketika</a:t>
            </a:r>
            <a:r>
              <a:rPr lang="en-US" b="1" noProof="0" dirty="0"/>
              <a:t> </a:t>
            </a:r>
            <a:r>
              <a:rPr lang="en-US" b="1" noProof="0" dirty="0" err="1"/>
              <a:t>seseorang</a:t>
            </a:r>
            <a:r>
              <a:rPr lang="en-US" b="1" noProof="0" dirty="0"/>
              <a:t> </a:t>
            </a:r>
            <a:r>
              <a:rPr lang="en-US" b="1" noProof="0" dirty="0" err="1"/>
              <a:t>dengan</a:t>
            </a:r>
            <a:r>
              <a:rPr lang="en-US" b="1" noProof="0" dirty="0"/>
              <a:t> </a:t>
            </a:r>
            <a:r>
              <a:rPr lang="en-US" b="1" noProof="0" dirty="0" err="1"/>
              <a:t>sengaja</a:t>
            </a:r>
            <a:r>
              <a:rPr lang="en-US" b="1" noProof="0" dirty="0"/>
              <a:t> </a:t>
            </a:r>
            <a:r>
              <a:rPr lang="en-US" b="1" noProof="0" dirty="0" err="1"/>
              <a:t>mengganggu</a:t>
            </a:r>
            <a:r>
              <a:rPr lang="en-US" b="1" noProof="0" dirty="0"/>
              <a:t> </a:t>
            </a:r>
            <a:r>
              <a:rPr lang="en-US" b="1" noProof="0" dirty="0" err="1"/>
              <a:t>urusan</a:t>
            </a:r>
            <a:r>
              <a:rPr lang="en-US" b="1" noProof="0" dirty="0"/>
              <a:t> </a:t>
            </a:r>
            <a:r>
              <a:rPr lang="en-US" b="1" noProof="0" dirty="0" err="1"/>
              <a:t>pribadi</a:t>
            </a:r>
            <a:r>
              <a:rPr lang="en-US" b="1" noProof="0" dirty="0"/>
              <a:t> orang lain </a:t>
            </a:r>
            <a:r>
              <a:rPr lang="en-US" b="1" noProof="0" dirty="0" err="1"/>
              <a:t>padahal</a:t>
            </a:r>
            <a:r>
              <a:rPr lang="en-US" b="1" noProof="0" dirty="0"/>
              <a:t> </a:t>
            </a:r>
            <a:r>
              <a:rPr lang="en-US" b="1" noProof="0" dirty="0" err="1"/>
              <a:t>intrusi</a:t>
            </a:r>
            <a:r>
              <a:rPr lang="en-US" b="1" noProof="0" dirty="0"/>
              <a:t> </a:t>
            </a:r>
            <a:r>
              <a:rPr lang="en-US" b="1" noProof="0" dirty="0" err="1"/>
              <a:t>tersebut</a:t>
            </a:r>
            <a:r>
              <a:rPr lang="en-US" b="1" noProof="0" dirty="0"/>
              <a:t> </a:t>
            </a:r>
            <a:r>
              <a:rPr lang="en-US" b="1" noProof="0" dirty="0" err="1"/>
              <a:t>akan</a:t>
            </a:r>
            <a:r>
              <a:rPr lang="en-US" b="1" noProof="0" dirty="0"/>
              <a:t> sangat </a:t>
            </a:r>
            <a:r>
              <a:rPr lang="en-US" b="1" noProof="0" dirty="0" err="1"/>
              <a:t>menyinggung</a:t>
            </a:r>
            <a:r>
              <a:rPr lang="en-US" b="1" noProof="0" dirty="0"/>
              <a:t> orang yang </a:t>
            </a:r>
            <a:r>
              <a:rPr lang="en-US" b="1" noProof="0" dirty="0" err="1"/>
              <a:t>berakal</a:t>
            </a:r>
            <a:r>
              <a:rPr lang="en-US" b="1" noProof="0" dirty="0"/>
              <a:t> </a:t>
            </a:r>
            <a:r>
              <a:rPr lang="en-US" b="1" noProof="0" dirty="0" err="1"/>
              <a:t>sehat</a:t>
            </a:r>
            <a:r>
              <a:rPr lang="en-US" b="1" noProof="0" dirty="0">
                <a:solidFill>
                  <a:srgbClr val="C00000"/>
                </a:solidFill>
              </a:rPr>
              <a:t>.</a:t>
            </a:r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24D8D4-F737-43A7-83B4-D791A3CD214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4446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14F2CC-2A69-455E-9422-C0314783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noProof="0" dirty="0"/>
              <a:t>Table 7.1: Legal Status of Employee Monitoring </a:t>
            </a:r>
            <a:r>
              <a:rPr lang="en-US" sz="1000" noProof="0" dirty="0"/>
              <a:t>1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0ED72C7-A93F-40E3-94FE-713F7483B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133381"/>
              </p:ext>
            </p:extLst>
          </p:nvPr>
        </p:nvGraphicFramePr>
        <p:xfrm>
          <a:off x="1447800" y="1518920"/>
          <a:ext cx="71628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15196909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37714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Methods of Communication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264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u="none" strike="noStrike" kern="1200" baseline="0" dirty="0">
                          <a:solidFill>
                            <a:schemeClr val="tx1"/>
                          </a:solidFill>
                        </a:rPr>
                        <a:t>Telephone calls 	</a:t>
                      </a:r>
                      <a:endParaRPr lang="en-IN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Pemantauan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diperbolehkan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sehubungan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dengan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pengendalian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kualitas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Pemberitahuan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kepada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pihak-pihak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melakukan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panggilan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sering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kali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diwajibkan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oleh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undang-undang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negara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bagian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meskipun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undang-undang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federal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mengizinkan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untuk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memantau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panggilan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tanpa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pemberitahuan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Jika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menyadari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bahwa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panggilan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tersebut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bersifat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pribadi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pemantauan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harus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segera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dihentikan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296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u="none" strike="noStrike" kern="1200" baseline="0" dirty="0">
                          <a:solidFill>
                            <a:schemeClr val="tx1"/>
                          </a:solidFill>
                        </a:rPr>
                        <a:t>Email messages 	</a:t>
                      </a:r>
                      <a:endParaRPr lang="en-IN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sebagian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besar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situasi</a:t>
                      </a:r>
                      <a:r>
                        <a:rPr lang="en-US" sz="1800" b="1" u="none" strike="noStrike" kern="1200" baseline="0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en-US" sz="1800" b="1" u="none" strike="noStrike" kern="1200" baseline="0" dirty="0" err="1">
                          <a:solidFill>
                            <a:srgbClr val="C00000"/>
                          </a:solidFill>
                        </a:rPr>
                        <a:t>pemberi</a:t>
                      </a:r>
                      <a:r>
                        <a:rPr lang="en-US" sz="1800" b="1" u="none" strike="noStrike" kern="1200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1800" b="1" u="none" strike="noStrike" kern="1200" baseline="0" dirty="0" err="1">
                          <a:solidFill>
                            <a:srgbClr val="C00000"/>
                          </a:solidFill>
                        </a:rPr>
                        <a:t>kerja</a:t>
                      </a:r>
                      <a:r>
                        <a:rPr lang="en-US" sz="1800" b="1" u="none" strike="noStrike" kern="1200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1800" b="1" u="none" strike="noStrike" kern="1200" baseline="0" dirty="0" err="1">
                          <a:solidFill>
                            <a:srgbClr val="C00000"/>
                          </a:solidFill>
                        </a:rPr>
                        <a:t>dapat</a:t>
                      </a:r>
                      <a:r>
                        <a:rPr lang="en-US" sz="1800" b="1" u="none" strike="noStrike" kern="1200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1800" b="1" u="none" strike="noStrike" kern="1200" baseline="0" dirty="0" err="1">
                          <a:solidFill>
                            <a:srgbClr val="C00000"/>
                          </a:solidFill>
                        </a:rPr>
                        <a:t>memantau</a:t>
                      </a:r>
                      <a:r>
                        <a:rPr lang="en-US" sz="1800" b="1" u="none" strike="noStrike" kern="1200" baseline="0" dirty="0">
                          <a:solidFill>
                            <a:srgbClr val="C00000"/>
                          </a:solidFill>
                        </a:rPr>
                        <a:t> email </a:t>
                      </a:r>
                      <a:r>
                        <a:rPr lang="en-US" sz="1800" b="1" u="none" strike="noStrike" kern="1200" baseline="0" dirty="0" err="1">
                          <a:solidFill>
                            <a:srgbClr val="C00000"/>
                          </a:solidFill>
                        </a:rPr>
                        <a:t>karyawa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Bahkan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situasi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di mana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pemberi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kerja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menyatakan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bahwa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mereka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tidak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akan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melakukan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hal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tersebut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pemantauan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tetap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ditegakkan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Namun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jika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ekspektasi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wajar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karyawan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terhadap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privasi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meningkat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misalnya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akun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dilindungi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kata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sandi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),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hal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ini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dapat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berdampak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pada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keputusan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u="none" strike="noStrike" kern="1200" baseline="0" dirty="0" err="1">
                          <a:solidFill>
                            <a:schemeClr val="tx1"/>
                          </a:solidFill>
                        </a:rPr>
                        <a:t>pengadilan</a:t>
                      </a: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.	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025146"/>
                  </a:ext>
                </a:extLst>
              </a:tr>
            </a:tbl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9D3176F-27C3-4E21-B946-FB977CFB1116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8276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14F2CC-2A69-455E-9422-C0314783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noProof="0" dirty="0"/>
              <a:t>Table 7.1: Legal Status of Employee Monitoring </a:t>
            </a:r>
            <a:r>
              <a:rPr lang="en-US" sz="1000" noProof="0" dirty="0"/>
              <a:t>2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C438A1F-EFC0-4BC6-91FB-AE6DE9016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784606"/>
              </p:ext>
            </p:extLst>
          </p:nvPr>
        </p:nvGraphicFramePr>
        <p:xfrm>
          <a:off x="685800" y="1397000"/>
          <a:ext cx="80010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917489664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838261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Methods of Communication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lang="en-IN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1448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Voice-mail-system messages 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Meskipun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belum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sepenuhnya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diselesaikan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undang-undang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tampaknya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serupa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analisis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email.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696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Internet use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Apabila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pemberi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menyediakan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peralatan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dan/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akses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internet,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pemberi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dapat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melacak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memblokir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meninjau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penggunaan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internet.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kern="1200" baseline="0" dirty="0">
                          <a:solidFill>
                            <a:schemeClr val="tx1"/>
                          </a:solidFill>
                        </a:rPr>
                        <a:t>	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033765"/>
                  </a:ext>
                </a:extLst>
              </a:tr>
            </a:tbl>
          </a:graphicData>
        </a:graphic>
      </p:graphicFrame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BA7827-0D76-4033-80C2-2BCF690CF6E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7488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Global Applications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rgbClr val="000099"/>
                </a:solidFill>
              </a:rPr>
              <a:t>Perlindungan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privasi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menjadi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lebih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sulit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mengingat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implikasi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Peraturan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Perlindungan</a:t>
            </a:r>
            <a:r>
              <a:rPr lang="en-US" b="1" noProof="0" dirty="0">
                <a:solidFill>
                  <a:srgbClr val="000099"/>
                </a:solidFill>
              </a:rPr>
              <a:t> Data </a:t>
            </a:r>
            <a:r>
              <a:rPr lang="en-US" b="1" noProof="0" dirty="0" err="1">
                <a:solidFill>
                  <a:srgbClr val="000099"/>
                </a:solidFill>
              </a:rPr>
              <a:t>Umum</a:t>
            </a:r>
            <a:r>
              <a:rPr lang="en-US" b="1" noProof="0" dirty="0">
                <a:solidFill>
                  <a:srgbClr val="000099"/>
                </a:solidFill>
              </a:rPr>
              <a:t> (GDPR) Uni </a:t>
            </a:r>
            <a:r>
              <a:rPr lang="en-US" b="1" noProof="0" dirty="0" err="1">
                <a:solidFill>
                  <a:srgbClr val="000099"/>
                </a:solidFill>
              </a:rPr>
              <a:t>Eropa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ketentuan</a:t>
            </a:r>
            <a:r>
              <a:rPr lang="en-US" sz="2000" noProof="0" dirty="0"/>
              <a:t> </a:t>
            </a:r>
            <a:r>
              <a:rPr lang="en-US" sz="2000" noProof="0" dirty="0" err="1"/>
              <a:t>bahwa</a:t>
            </a:r>
            <a:r>
              <a:rPr lang="en-US" sz="2000" noProof="0" dirty="0"/>
              <a:t>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dikumpulkan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dibagikan</a:t>
            </a:r>
            <a:r>
              <a:rPr lang="en-US" sz="2000" noProof="0" dirty="0"/>
              <a:t> oleh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tanpa</a:t>
            </a:r>
            <a:r>
              <a:rPr lang="en-US" sz="2000" noProof="0" dirty="0"/>
              <a:t> </a:t>
            </a:r>
            <a:r>
              <a:rPr lang="en-US" sz="2000" noProof="0" dirty="0" err="1"/>
              <a:t>izin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tentang</a:t>
            </a:r>
            <a:r>
              <a:rPr lang="en-US" sz="2000" noProof="0" dirty="0"/>
              <a:t> </a:t>
            </a:r>
            <a:r>
              <a:rPr lang="en-US" sz="2000" noProof="0" dirty="0" err="1"/>
              <a:t>siapa</a:t>
            </a:r>
            <a:r>
              <a:rPr lang="en-US" sz="2000" noProof="0" dirty="0"/>
              <a:t> yang </a:t>
            </a:r>
            <a:r>
              <a:rPr lang="en-US" sz="2000" noProof="0" dirty="0" err="1"/>
              <a:t>menggunakan</a:t>
            </a:r>
            <a:r>
              <a:rPr lang="en-US" sz="2000" noProof="0" dirty="0"/>
              <a:t> data dan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apa</a:t>
            </a:r>
            <a:r>
              <a:rPr lang="en-US" sz="2000" noProof="0" dirty="0"/>
              <a:t> data </a:t>
            </a:r>
            <a:r>
              <a:rPr lang="en-US" sz="2000" noProof="0" dirty="0" err="1"/>
              <a:t>tersebut</a:t>
            </a:r>
            <a:r>
              <a:rPr lang="en-US" sz="2000" noProof="0" dirty="0"/>
              <a:t> </a:t>
            </a:r>
            <a:r>
              <a:rPr lang="en-US" sz="2000" noProof="0" dirty="0" err="1"/>
              <a:t>dikumpulkan</a:t>
            </a:r>
            <a:r>
              <a:rPr lang="en-US" sz="2000" noProof="0" dirty="0"/>
              <a:t> </a:t>
            </a:r>
            <a:r>
              <a:rPr lang="en-US" sz="2000" noProof="0" dirty="0" err="1"/>
              <a:t>harus</a:t>
            </a:r>
            <a:r>
              <a:rPr lang="en-US" sz="2000" noProof="0" dirty="0"/>
              <a:t> </a:t>
            </a:r>
            <a:r>
              <a:rPr lang="en-US" sz="2000" noProof="0" dirty="0" err="1"/>
              <a:t>diberikan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jelas</a:t>
            </a:r>
            <a:r>
              <a:rPr lang="en-US" sz="2000" noProof="0" dirty="0"/>
              <a:t> dan </a:t>
            </a:r>
            <a:r>
              <a:rPr lang="en-US" sz="2000" noProof="0" dirty="0" err="1"/>
              <a:t>mudah</a:t>
            </a:r>
            <a:r>
              <a:rPr lang="en-US" sz="2000" noProof="0" dirty="0"/>
              <a:t> </a:t>
            </a:r>
            <a:r>
              <a:rPr lang="en-US" sz="2000" noProof="0" dirty="0" err="1"/>
              <a:t>dimengerti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Konsumen</a:t>
            </a:r>
            <a:r>
              <a:rPr lang="en-US" sz="2000" noProof="0" dirty="0"/>
              <a:t> </a:t>
            </a:r>
            <a:r>
              <a:rPr lang="en-US" sz="2000" noProof="0" dirty="0" err="1"/>
              <a:t>mempunyai</a:t>
            </a:r>
            <a:r>
              <a:rPr lang="en-US" sz="2000" noProof="0" dirty="0"/>
              <a:t> </a:t>
            </a:r>
            <a:r>
              <a:rPr lang="en-US" sz="2000" noProof="0" dirty="0" err="1"/>
              <a:t>hak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meninjau</a:t>
            </a:r>
            <a:r>
              <a:rPr lang="en-US" sz="2000" noProof="0" dirty="0"/>
              <a:t> data dan </a:t>
            </a:r>
            <a:r>
              <a:rPr lang="en-US" sz="2000" noProof="0" dirty="0" err="1"/>
              <a:t>memperbaiki</a:t>
            </a:r>
            <a:r>
              <a:rPr lang="en-US" sz="2000" noProof="0" dirty="0"/>
              <a:t> </a:t>
            </a:r>
            <a:r>
              <a:rPr lang="en-US" sz="2000" noProof="0" dirty="0" err="1"/>
              <a:t>ketidakakuratan</a:t>
            </a:r>
            <a:r>
              <a:rPr lang="en-US" sz="2000" noProof="0" dirty="0"/>
              <a:t>.</a:t>
            </a:r>
          </a:p>
          <a:p>
            <a:r>
              <a:rPr lang="en-US" sz="2000" noProof="0" dirty="0"/>
              <a:t>GDPR </a:t>
            </a:r>
            <a:r>
              <a:rPr lang="en-US" sz="2000" noProof="0" dirty="0" err="1"/>
              <a:t>mencakup</a:t>
            </a:r>
            <a:r>
              <a:rPr lang="en-US" sz="2000" noProof="0" dirty="0"/>
              <a:t> </a:t>
            </a:r>
            <a:r>
              <a:rPr lang="en-US" sz="2000" noProof="0" dirty="0" err="1"/>
              <a:t>kekuasaan</a:t>
            </a:r>
            <a:r>
              <a:rPr lang="en-US" sz="2000" noProof="0" dirty="0"/>
              <a:t> </a:t>
            </a:r>
            <a:r>
              <a:rPr lang="en-US" sz="2000" noProof="0" dirty="0" err="1"/>
              <a:t>regulasi</a:t>
            </a:r>
            <a:r>
              <a:rPr lang="en-US" sz="2000" noProof="0" dirty="0"/>
              <a:t> yang </a:t>
            </a:r>
            <a:r>
              <a:rPr lang="en-US" sz="2000" noProof="0" dirty="0" err="1"/>
              <a:t>berat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mengenakan</a:t>
            </a:r>
            <a:r>
              <a:rPr lang="en-US" sz="2000" noProof="0" dirty="0"/>
              <a:t> </a:t>
            </a:r>
            <a:r>
              <a:rPr lang="en-US" sz="2000" noProof="0" dirty="0" err="1"/>
              <a:t>denda</a:t>
            </a:r>
            <a:r>
              <a:rPr lang="en-US" sz="2000" noProof="0" dirty="0"/>
              <a:t> yang </a:t>
            </a:r>
            <a:r>
              <a:rPr lang="en-US" sz="2000" noProof="0" dirty="0" err="1"/>
              <a:t>besar</a:t>
            </a:r>
            <a:r>
              <a:rPr lang="en-US" sz="2000" noProof="0" dirty="0"/>
              <a:t> </a:t>
            </a:r>
            <a:r>
              <a:rPr lang="en-US" sz="2000" noProof="0" dirty="0" err="1"/>
              <a:t>bagi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yang </a:t>
            </a:r>
            <a:r>
              <a:rPr lang="en-US" sz="2000" noProof="0" dirty="0" err="1"/>
              <a:t>melanggar</a:t>
            </a:r>
            <a:r>
              <a:rPr lang="en-US" sz="2000" noProof="0" dirty="0"/>
              <a:t> </a:t>
            </a:r>
            <a:r>
              <a:rPr lang="en-US" sz="2000" noProof="0" dirty="0" err="1"/>
              <a:t>peraturan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D220F7F-4D7F-4D3E-92A2-67A47FFB060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B1267-4183-45D4-AD84-9245B45FF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European Union Privacy Shield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D6532-6731-4B10-B59D-D8A7106D1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Berdasarkan</a:t>
            </a:r>
            <a:r>
              <a:rPr lang="en-US" noProof="0" dirty="0"/>
              <a:t> </a:t>
            </a:r>
            <a:r>
              <a:rPr lang="en-US" noProof="0" dirty="0" err="1"/>
              <a:t>Perlindungan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UE:</a:t>
            </a:r>
          </a:p>
          <a:p>
            <a:r>
              <a:rPr lang="en-US" sz="1700" b="1" noProof="0" dirty="0" err="1"/>
              <a:t>Saat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menggunakan</a:t>
            </a:r>
            <a:r>
              <a:rPr lang="en-US" sz="1700" b="1" noProof="0" dirty="0"/>
              <a:t> data </a:t>
            </a:r>
            <a:r>
              <a:rPr lang="en-US" sz="1700" b="1" noProof="0" dirty="0" err="1"/>
              <a:t>Eropa</a:t>
            </a:r>
            <a:r>
              <a:rPr lang="en-US" sz="1700" b="1" noProof="0" dirty="0"/>
              <a:t>, badan </a:t>
            </a:r>
            <a:r>
              <a:rPr lang="en-US" sz="1700" b="1" noProof="0" dirty="0" err="1"/>
              <a:t>intelijen</a:t>
            </a:r>
            <a:r>
              <a:rPr lang="en-US" sz="1700" b="1" noProof="0" dirty="0"/>
              <a:t> AS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mematuhi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batasan</a:t>
            </a:r>
            <a:r>
              <a:rPr lang="en-US" sz="1700" b="1" noProof="0" dirty="0"/>
              <a:t> dan </a:t>
            </a:r>
            <a:r>
              <a:rPr lang="en-US" sz="1700" b="1" noProof="0" dirty="0" err="1"/>
              <a:t>mekanisme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pengawasan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baru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 err="1"/>
              <a:t>Departemen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Luar</a:t>
            </a:r>
            <a:r>
              <a:rPr lang="en-US" sz="1700" b="1" noProof="0" dirty="0"/>
              <a:t> Negeri AS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mempekerjakan</a:t>
            </a:r>
            <a:r>
              <a:rPr lang="en-US" sz="1700" b="1" noProof="0" dirty="0"/>
              <a:t> badan </a:t>
            </a:r>
            <a:r>
              <a:rPr lang="en-US" sz="1700" b="1" noProof="0" dirty="0" err="1"/>
              <a:t>pengawas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baru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untuk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menangani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pengaduan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mengenai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masalah-masalah</a:t>
            </a:r>
            <a:r>
              <a:rPr lang="en-US" sz="1700" b="1" noProof="0" dirty="0"/>
              <a:t> yang </a:t>
            </a:r>
            <a:r>
              <a:rPr lang="en-US" sz="1700" b="1" noProof="0" dirty="0" err="1"/>
              <a:t>berkaitan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dengan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intelijen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menyatakan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sendiri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kepatuhannya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terhadap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Perlindungan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Privasi</a:t>
            </a:r>
            <a:r>
              <a:rPr lang="en-US" sz="1700" b="1" noProof="0" dirty="0"/>
              <a:t> dan </a:t>
            </a:r>
            <a:r>
              <a:rPr lang="en-US" sz="1700" b="1" noProof="0" dirty="0" err="1"/>
              <a:t>prinsip-prinsip</a:t>
            </a:r>
            <a:r>
              <a:rPr lang="en-US" sz="1700" b="1" noProof="0" dirty="0"/>
              <a:t> yang </a:t>
            </a:r>
            <a:r>
              <a:rPr lang="en-US" sz="1700" b="1" noProof="0" dirty="0" err="1"/>
              <a:t>tercantum</a:t>
            </a:r>
            <a:r>
              <a:rPr lang="en-US" sz="1700" b="1" noProof="0" dirty="0"/>
              <a:t> di </a:t>
            </a:r>
            <a:r>
              <a:rPr lang="en-US" sz="1700" b="1" noProof="0" dirty="0" err="1"/>
              <a:t>dalamnya</a:t>
            </a:r>
            <a:r>
              <a:rPr lang="en-US" sz="1700" b="1" noProof="0" dirty="0"/>
              <a:t>. </a:t>
            </a:r>
            <a:r>
              <a:rPr lang="en-US" sz="1700" b="1" noProof="0" dirty="0" err="1"/>
              <a:t>Sertifikasi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diperbarui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setiap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tahun</a:t>
            </a:r>
            <a:r>
              <a:rPr lang="en-US" sz="1700" b="1" noProof="0" dirty="0"/>
              <a:t>.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secara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publik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menampilkan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kebijakan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privasi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mereka</a:t>
            </a:r>
            <a:r>
              <a:rPr lang="en-US" sz="1700" b="1" noProof="0" dirty="0"/>
              <a:t> yang </a:t>
            </a:r>
            <a:r>
              <a:rPr lang="en-US" sz="1700" b="1" noProof="0" dirty="0" err="1"/>
              <a:t>menunjukkan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kepatuhan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terhadap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hukum</a:t>
            </a:r>
            <a:r>
              <a:rPr lang="en-US" sz="1700" b="1" noProof="0" dirty="0"/>
              <a:t> UE.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menyelesaikan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pengaduan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dalam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waktu</a:t>
            </a:r>
            <a:r>
              <a:rPr lang="en-US" sz="1700" b="1" noProof="0" dirty="0"/>
              <a:t> 45 </a:t>
            </a:r>
            <a:r>
              <a:rPr lang="en-US" sz="1700" b="1" noProof="0" dirty="0" err="1"/>
              <a:t>hari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setelah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diajukan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harus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memperbarui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kebijakan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privasi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mereka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untuk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menjelaskan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bagaimana</a:t>
            </a:r>
            <a:r>
              <a:rPr lang="en-US" sz="1700" b="1" noProof="0" dirty="0"/>
              <a:t> orang </a:t>
            </a:r>
            <a:r>
              <a:rPr lang="en-US" sz="1700" b="1" noProof="0" dirty="0" err="1"/>
              <a:t>dapat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mengakses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layanan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ini</a:t>
            </a:r>
            <a:r>
              <a:rPr lang="en-US" sz="1700" b="1" noProof="0" dirty="0"/>
              <a:t>. </a:t>
            </a:r>
          </a:p>
          <a:p>
            <a:r>
              <a:rPr lang="en-US" sz="1700" b="1" noProof="0" dirty="0"/>
              <a:t>Perusahaan </a:t>
            </a:r>
            <a:r>
              <a:rPr lang="en-US" sz="1700" b="1" noProof="0" dirty="0" err="1"/>
              <a:t>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menghadapi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lebih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banyak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pembatasan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dalam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meneruskan</a:t>
            </a:r>
            <a:r>
              <a:rPr lang="en-US" sz="1700" b="1" noProof="0" dirty="0"/>
              <a:t> data </a:t>
            </a:r>
            <a:r>
              <a:rPr lang="en-US" sz="1700" b="1" noProof="0" dirty="0" err="1"/>
              <a:t>pribadi</a:t>
            </a:r>
            <a:r>
              <a:rPr lang="en-US" sz="1700" b="1" noProof="0" dirty="0"/>
              <a:t> orang </a:t>
            </a:r>
            <a:r>
              <a:rPr lang="en-US" sz="1700" b="1" noProof="0" dirty="0" err="1"/>
              <a:t>Eropa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ke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perusahaan</a:t>
            </a:r>
            <a:r>
              <a:rPr lang="en-US" sz="1700" b="1" noProof="0" dirty="0"/>
              <a:t> lain.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5589A52-37BC-4DFA-BB78-7472766E8B6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25103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Linking Privacy to the Ethical Use of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 </a:t>
            </a:r>
            <a:r>
              <a:rPr lang="en-US" noProof="0" dirty="0" err="1"/>
              <a:t>menantang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cara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terbayangkan</a:t>
            </a:r>
            <a:r>
              <a:rPr lang="en-US" noProof="0" dirty="0"/>
              <a:t>. </a:t>
            </a:r>
            <a:r>
              <a:rPr lang="en-US" noProof="0" dirty="0" err="1"/>
              <a:t>Implikasi</a:t>
            </a:r>
            <a:r>
              <a:rPr lang="en-US" noProof="0" dirty="0"/>
              <a:t> </a:t>
            </a:r>
            <a:r>
              <a:rPr lang="en-US" dirty="0"/>
              <a:t>m</a:t>
            </a:r>
            <a:r>
              <a:rPr lang="en-US" noProof="0" dirty="0" err="1"/>
              <a:t>engaburkan</a:t>
            </a:r>
            <a:r>
              <a:rPr lang="en-US" noProof="0" dirty="0"/>
              <a:t> </a:t>
            </a:r>
            <a:r>
              <a:rPr lang="en-US" noProof="0" dirty="0" err="1"/>
              <a:t>perbedaan</a:t>
            </a:r>
            <a:r>
              <a:rPr lang="en-US" noProof="0" dirty="0"/>
              <a:t> </a:t>
            </a:r>
            <a:r>
              <a:rPr lang="en-US" noProof="0" dirty="0" err="1"/>
              <a:t>antara</a:t>
            </a:r>
            <a:r>
              <a:rPr lang="en-US" noProof="0" dirty="0"/>
              <a:t> </a:t>
            </a:r>
            <a:r>
              <a:rPr lang="en-US" noProof="0" dirty="0" err="1"/>
              <a:t>penggunaan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dan </a:t>
            </a:r>
            <a:r>
              <a:rPr lang="en-US" noProof="0" dirty="0" err="1"/>
              <a:t>penggunaan</a:t>
            </a:r>
            <a:r>
              <a:rPr lang="en-US" noProof="0" dirty="0"/>
              <a:t> </a:t>
            </a:r>
            <a:r>
              <a:rPr lang="en-US" noProof="0" dirty="0" err="1"/>
              <a:t>pribadi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bekerja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rumah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kantor</a:t>
            </a:r>
            <a:r>
              <a:rPr lang="en-US" noProof="0" dirty="0"/>
              <a:t>,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43% </a:t>
            </a:r>
            <a:r>
              <a:rPr lang="en-US" noProof="0" dirty="0" err="1"/>
              <a:t>pekerja</a:t>
            </a:r>
            <a:r>
              <a:rPr lang="en-US" noProof="0" dirty="0"/>
              <a:t> AS </a:t>
            </a:r>
            <a:r>
              <a:rPr lang="en-US" noProof="0" dirty="0" err="1"/>
              <a:t>melakukan</a:t>
            </a:r>
            <a:r>
              <a:rPr lang="en-US" noProof="0" dirty="0"/>
              <a:t> telecommuting </a:t>
            </a:r>
            <a:r>
              <a:rPr lang="en-US" noProof="0" dirty="0" err="1"/>
              <a:t>setidaknya</a:t>
            </a:r>
            <a:r>
              <a:rPr lang="en-US" noProof="0" dirty="0"/>
              <a:t> </a:t>
            </a:r>
            <a:r>
              <a:rPr lang="en-US" noProof="0" dirty="0" err="1"/>
              <a:t>satu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seminggu</a:t>
            </a:r>
            <a:r>
              <a:rPr lang="en-US" noProof="0" dirty="0"/>
              <a:t>.</a:t>
            </a:r>
          </a:p>
          <a:p>
            <a:r>
              <a:rPr lang="en-US" noProof="0" dirty="0"/>
              <a:t>Perusahaan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siap</a:t>
            </a:r>
            <a:r>
              <a:rPr lang="en-US" noProof="0" dirty="0"/>
              <a:t> </a:t>
            </a:r>
            <a:r>
              <a:rPr lang="en-US" noProof="0" dirty="0" err="1"/>
              <a:t>menghadapi</a:t>
            </a:r>
            <a:r>
              <a:rPr lang="en-US" noProof="0" dirty="0"/>
              <a:t> </a:t>
            </a:r>
            <a:r>
              <a:rPr lang="en-US" noProof="0" dirty="0" err="1"/>
              <a:t>tantangan</a:t>
            </a:r>
            <a:r>
              <a:rPr lang="en-US" noProof="0" dirty="0"/>
              <a:t> </a:t>
            </a:r>
            <a:r>
              <a:rPr lang="en-US" noProof="0" dirty="0" err="1"/>
              <a:t>tak</a:t>
            </a:r>
            <a:r>
              <a:rPr lang="en-US" noProof="0" dirty="0"/>
              <a:t> </a:t>
            </a:r>
            <a:r>
              <a:rPr lang="en-US" noProof="0" dirty="0" err="1"/>
              <a:t>terduga</a:t>
            </a:r>
            <a:r>
              <a:rPr lang="en-US" noProof="0" dirty="0"/>
              <a:t> yang </a:t>
            </a:r>
            <a:r>
              <a:rPr lang="en-US" noProof="0" dirty="0" err="1"/>
              <a:t>berasal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, </a:t>
            </a:r>
            <a:r>
              <a:rPr lang="en-US" noProof="0" dirty="0" err="1"/>
              <a:t>termasuk</a:t>
            </a:r>
            <a:r>
              <a:rPr lang="en-US" noProof="0" dirty="0"/>
              <a:t> </a:t>
            </a:r>
            <a:r>
              <a:rPr lang="en-US" noProof="0" dirty="0" err="1"/>
              <a:t>grup</a:t>
            </a:r>
            <a:r>
              <a:rPr lang="en-US" noProof="0" dirty="0"/>
              <a:t> Twitter dan Facebook yang </a:t>
            </a:r>
            <a:r>
              <a:rPr lang="en-US" noProof="0" dirty="0" err="1"/>
              <a:t>terkait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E6E85F-720B-4B8E-8112-A608245256B6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BB2C9-5BD7-4EFF-84B9-BC68335C9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Information and Privacy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067C2-3952-4D61-AA99-850D5CF70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rgbClr val="003366"/>
                </a:solidFill>
              </a:rPr>
              <a:t>Persyaratan</a:t>
            </a:r>
            <a:r>
              <a:rPr lang="en-US" b="1" noProof="0" dirty="0">
                <a:solidFill>
                  <a:srgbClr val="003366"/>
                </a:solidFill>
              </a:rPr>
              <a:t> moral yang </a:t>
            </a:r>
            <a:r>
              <a:rPr lang="en-US" b="1" noProof="0" dirty="0" err="1">
                <a:solidFill>
                  <a:srgbClr val="003366"/>
                </a:solidFill>
              </a:rPr>
              <a:t>harus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diterapkan</a:t>
            </a:r>
            <a:r>
              <a:rPr lang="en-US" b="1" noProof="0" dirty="0">
                <a:solidFill>
                  <a:srgbClr val="003366"/>
                </a:solidFill>
              </a:rPr>
              <a:t> pada </a:t>
            </a:r>
            <a:r>
              <a:rPr lang="en-US" b="1" noProof="0" dirty="0" err="1">
                <a:solidFill>
                  <a:srgbClr val="003366"/>
                </a:solidFill>
              </a:rPr>
              <a:t>informasi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jika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teknologi</a:t>
            </a:r>
            <a:r>
              <a:rPr lang="en-US" b="1" noProof="0" dirty="0">
                <a:solidFill>
                  <a:srgbClr val="003366"/>
                </a:solidFill>
              </a:rPr>
              <a:t> </a:t>
            </a:r>
            <a:r>
              <a:rPr lang="en-US" b="1" noProof="0" dirty="0" err="1">
                <a:solidFill>
                  <a:srgbClr val="003366"/>
                </a:solidFill>
              </a:rPr>
              <a:t>bergantung</a:t>
            </a:r>
            <a:r>
              <a:rPr lang="en-US" b="1" noProof="0" dirty="0">
                <a:solidFill>
                  <a:srgbClr val="003366"/>
                </a:solidFill>
              </a:rPr>
              <a:t> pada </a:t>
            </a:r>
            <a:r>
              <a:rPr lang="en-US" b="1" noProof="0" dirty="0" err="1">
                <a:solidFill>
                  <a:srgbClr val="003366"/>
                </a:solidFill>
              </a:rPr>
              <a:t>informasi</a:t>
            </a:r>
            <a:r>
              <a:rPr lang="en-US" b="1" noProof="0" dirty="0">
                <a:solidFill>
                  <a:srgbClr val="003366"/>
                </a:solidFill>
              </a:rPr>
              <a:t>.</a:t>
            </a:r>
          </a:p>
          <a:p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Truthfulness and accuracy/Kebenaran dan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keakuratan</a:t>
            </a:r>
            <a:endParaRPr lang="en-US" b="1" noProof="0" dirty="0">
              <a:solidFill>
                <a:schemeClr val="bg2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Orang yang </a:t>
            </a:r>
            <a:r>
              <a:rPr lang="en-US" sz="1800" noProof="0" dirty="0" err="1"/>
              <a:t>memberikan</a:t>
            </a:r>
            <a:r>
              <a:rPr lang="en-US" sz="1800" noProof="0" dirty="0"/>
              <a:t> </a:t>
            </a:r>
            <a:r>
              <a:rPr lang="en-US" sz="1800" noProof="0" dirty="0" err="1"/>
              <a:t>informasi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jujur</a:t>
            </a:r>
            <a:r>
              <a:rPr lang="en-US" sz="1800" noProof="0" dirty="0"/>
              <a:t>.</a:t>
            </a:r>
          </a:p>
          <a:p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Respect for privacy/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Hormati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privasi</a:t>
            </a:r>
            <a:endParaRPr lang="en-US" b="1" noProof="0" dirty="0">
              <a:solidFill>
                <a:schemeClr val="bg2">
                  <a:lumMod val="75000"/>
                </a:schemeClr>
              </a:solidFill>
            </a:endParaRPr>
          </a:p>
          <a:p>
            <a:pPr indent="174625">
              <a:buFont typeface="Wingdings" panose="05000000000000000000" pitchFamily="2" charset="2"/>
              <a:buChar char="ü"/>
            </a:pPr>
            <a:r>
              <a:rPr lang="en-US" sz="1800" noProof="0" dirty="0" err="1"/>
              <a:t>Penerima</a:t>
            </a:r>
            <a:r>
              <a:rPr lang="en-US" sz="1800" noProof="0" dirty="0"/>
              <a:t> </a:t>
            </a:r>
            <a:r>
              <a:rPr lang="en-US" sz="1800" noProof="0" dirty="0" err="1"/>
              <a:t>informasi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menggunakan</a:t>
            </a:r>
            <a:r>
              <a:rPr lang="en-US" sz="1800" noProof="0" dirty="0"/>
              <a:t> </a:t>
            </a:r>
            <a:r>
              <a:rPr lang="en-US" sz="1800" noProof="0" dirty="0" err="1"/>
              <a:t>batasan</a:t>
            </a:r>
            <a:r>
              <a:rPr lang="en-US" sz="1800" noProof="0" dirty="0"/>
              <a:t> </a:t>
            </a:r>
            <a:r>
              <a:rPr lang="en-US" sz="1800" noProof="0" dirty="0" err="1"/>
              <a:t>etika</a:t>
            </a:r>
            <a:r>
              <a:rPr lang="en-US" sz="1800" noProof="0" dirty="0"/>
              <a:t> </a:t>
            </a:r>
            <a:r>
              <a:rPr lang="en-US" sz="1800" noProof="0" dirty="0" err="1"/>
              <a:t>privasi</a:t>
            </a:r>
            <a:r>
              <a:rPr lang="en-US" sz="1800" noProof="0" dirty="0"/>
              <a:t> </a:t>
            </a:r>
            <a:r>
              <a:rPr lang="en-US" sz="1800" noProof="0" dirty="0" err="1"/>
              <a:t>individu</a:t>
            </a:r>
            <a:r>
              <a:rPr lang="en-US" sz="1800" noProof="0" dirty="0"/>
              <a:t>.</a:t>
            </a:r>
          </a:p>
          <a:p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Respect for property and safety rights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Area yang </a:t>
            </a:r>
            <a:r>
              <a:rPr lang="en-US" sz="1800" noProof="0" dirty="0" err="1"/>
              <a:t>memiliki</a:t>
            </a:r>
            <a:r>
              <a:rPr lang="en-US" sz="1800" noProof="0" dirty="0"/>
              <a:t> </a:t>
            </a:r>
            <a:r>
              <a:rPr lang="en-US" sz="1800" noProof="0" dirty="0" err="1"/>
              <a:t>potensi</a:t>
            </a:r>
            <a:r>
              <a:rPr lang="en-US" sz="1800" noProof="0" dirty="0"/>
              <a:t> </a:t>
            </a:r>
            <a:r>
              <a:rPr lang="en-US" sz="1800" noProof="0" dirty="0" err="1"/>
              <a:t>kerentanan</a:t>
            </a:r>
            <a:r>
              <a:rPr lang="en-US" sz="1800" noProof="0" dirty="0"/>
              <a:t>, </a:t>
            </a:r>
            <a:r>
              <a:rPr lang="en-US" sz="1800" noProof="0" dirty="0" err="1"/>
              <a:t>termasuk</a:t>
            </a:r>
            <a:r>
              <a:rPr lang="en-US" sz="1800" noProof="0" dirty="0"/>
              <a:t> </a:t>
            </a:r>
            <a:r>
              <a:rPr lang="en-US" sz="1800" noProof="0" dirty="0" err="1"/>
              <a:t>keamanan</a:t>
            </a:r>
            <a:r>
              <a:rPr lang="en-US" sz="1800" noProof="0" dirty="0"/>
              <a:t> </a:t>
            </a:r>
            <a:r>
              <a:rPr lang="en-US" sz="1800" noProof="0" dirty="0" err="1"/>
              <a:t>jaringan</a:t>
            </a:r>
            <a:r>
              <a:rPr lang="en-US" sz="1800" noProof="0" dirty="0"/>
              <a:t>, </a:t>
            </a:r>
            <a:r>
              <a:rPr lang="en-US" sz="1800" noProof="0" dirty="0" err="1"/>
              <a:t>sabotase</a:t>
            </a:r>
            <a:r>
              <a:rPr lang="en-US" sz="1800" noProof="0" dirty="0"/>
              <a:t>, </a:t>
            </a:r>
            <a:r>
              <a:rPr lang="en-US" sz="1800" noProof="0" dirty="0" err="1"/>
              <a:t>pencurian</a:t>
            </a:r>
            <a:r>
              <a:rPr lang="en-US" sz="1800" noProof="0" dirty="0"/>
              <a:t>, dan </a:t>
            </a:r>
            <a:r>
              <a:rPr lang="en-US" sz="1800" noProof="0" dirty="0" err="1"/>
              <a:t>peniruan</a:t>
            </a:r>
            <a:r>
              <a:rPr lang="en-US" sz="1800" noProof="0" dirty="0"/>
              <a:t> </a:t>
            </a:r>
            <a:r>
              <a:rPr lang="en-US" sz="1800" noProof="0" dirty="0" err="1"/>
              <a:t>identitas</a:t>
            </a:r>
            <a:r>
              <a:rPr lang="en-US" sz="1800" noProof="0" dirty="0"/>
              <a:t> </a:t>
            </a:r>
            <a:r>
              <a:rPr lang="en-US" sz="1800" noProof="0" dirty="0" err="1"/>
              <a:t>semakin</a:t>
            </a:r>
            <a:r>
              <a:rPr lang="en-US" sz="1800" noProof="0" dirty="0"/>
              <a:t> </a:t>
            </a:r>
            <a:r>
              <a:rPr lang="en-US" sz="1800" noProof="0" dirty="0" err="1"/>
              <a:t>ditingkatkan</a:t>
            </a:r>
            <a:r>
              <a:rPr lang="en-US" sz="1800" noProof="0" dirty="0"/>
              <a:t> dan oleh </a:t>
            </a:r>
            <a:r>
              <a:rPr lang="en-US" sz="1800" noProof="0" dirty="0" err="1"/>
              <a:t>karena</a:t>
            </a:r>
            <a:r>
              <a:rPr lang="en-US" sz="1800" noProof="0" dirty="0"/>
              <a:t> </a:t>
            </a:r>
            <a:r>
              <a:rPr lang="en-US" sz="1800" noProof="0" dirty="0" err="1"/>
              <a:t>itu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dilindungi</a:t>
            </a:r>
            <a:r>
              <a:rPr lang="en-US" sz="1800" noProof="0" dirty="0"/>
              <a:t>.</a:t>
            </a:r>
          </a:p>
          <a:p>
            <a:r>
              <a:rPr lang="en-US" sz="2000" b="1" noProof="0" dirty="0">
                <a:solidFill>
                  <a:schemeClr val="bg2">
                    <a:lumMod val="75000"/>
                  </a:schemeClr>
                </a:solidFill>
              </a:rPr>
              <a:t>Accountability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Teknologi</a:t>
            </a:r>
            <a:r>
              <a:rPr lang="en-US" sz="1800" noProof="0" dirty="0"/>
              <a:t> </a:t>
            </a:r>
            <a:r>
              <a:rPr lang="en-US" sz="1800" noProof="0" dirty="0" err="1"/>
              <a:t>memungkinkan</a:t>
            </a:r>
            <a:r>
              <a:rPr lang="en-US" sz="1800" noProof="0" dirty="0"/>
              <a:t> </a:t>
            </a:r>
            <a:r>
              <a:rPr lang="en-US" sz="1800" noProof="0" dirty="0" err="1"/>
              <a:t>anonimitas</a:t>
            </a:r>
            <a:r>
              <a:rPr lang="en-US" sz="1800" noProof="0" dirty="0"/>
              <a:t> yang </a:t>
            </a:r>
            <a:r>
              <a:rPr lang="en-US" sz="1800" noProof="0" dirty="0" err="1"/>
              <a:t>memerlukan</a:t>
            </a:r>
            <a:r>
              <a:rPr lang="en-US" sz="1800" noProof="0" dirty="0"/>
              <a:t> </a:t>
            </a: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dan </a:t>
            </a:r>
            <a:r>
              <a:rPr lang="en-US" sz="1800" noProof="0" dirty="0" err="1"/>
              <a:t>akuntabilitas</a:t>
            </a:r>
            <a:r>
              <a:rPr lang="en-US" sz="1800" noProof="0" dirty="0"/>
              <a:t> </a:t>
            </a:r>
            <a:r>
              <a:rPr lang="en-US" sz="1800" noProof="0" dirty="0" err="1"/>
              <a:t>pribadi</a:t>
            </a:r>
            <a:r>
              <a:rPr lang="en-US" sz="1800" noProof="0" dirty="0"/>
              <a:t> yang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besar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7B0E8C-B8D5-46B4-8CD3-9862C3CE49C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0051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Chapter Objectives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Jelaskan</a:t>
            </a:r>
            <a:r>
              <a:rPr lang="en-US" sz="1800" noProof="0" dirty="0"/>
              <a:t> </a:t>
            </a:r>
            <a:r>
              <a:rPr lang="en-US" sz="1800" noProof="0" dirty="0" err="1"/>
              <a:t>sumber</a:t>
            </a:r>
            <a:r>
              <a:rPr lang="en-US" sz="1800" noProof="0" dirty="0"/>
              <a:t> </a:t>
            </a:r>
            <a:r>
              <a:rPr lang="en-US" sz="1800" noProof="0" dirty="0" err="1"/>
              <a:t>etika</a:t>
            </a:r>
            <a:r>
              <a:rPr lang="en-US" sz="1800" noProof="0" dirty="0"/>
              <a:t> </a:t>
            </a:r>
            <a:r>
              <a:rPr lang="en-US" sz="1800" noProof="0" dirty="0" err="1"/>
              <a:t>privasi</a:t>
            </a:r>
            <a:r>
              <a:rPr lang="en-US" sz="1800" noProof="0" dirty="0"/>
              <a:t> </a:t>
            </a:r>
            <a:r>
              <a:rPr lang="en-US" sz="1800" noProof="0" dirty="0" err="1"/>
              <a:t>sebagai</a:t>
            </a:r>
            <a:r>
              <a:rPr lang="en-US" sz="1800" noProof="0" dirty="0"/>
              <a:t> </a:t>
            </a:r>
            <a:r>
              <a:rPr lang="en-US" sz="1800" noProof="0" dirty="0" err="1"/>
              <a:t>nilai</a:t>
            </a:r>
            <a:r>
              <a:rPr lang="en-US" sz="1800" noProof="0" dirty="0"/>
              <a:t> fundamental.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Identifikasi</a:t>
            </a:r>
            <a:r>
              <a:rPr lang="en-US" sz="1800" noProof="0" dirty="0"/>
              <a:t> </a:t>
            </a:r>
            <a:r>
              <a:rPr lang="en-US" sz="1800" noProof="0" dirty="0" err="1"/>
              <a:t>sumber</a:t>
            </a:r>
            <a:r>
              <a:rPr lang="en-US" sz="1800" noProof="0" dirty="0"/>
              <a:t> </a:t>
            </a:r>
            <a:r>
              <a:rPr lang="en-US" sz="1800" noProof="0" dirty="0" err="1"/>
              <a:t>hukum</a:t>
            </a:r>
            <a:r>
              <a:rPr lang="en-US" sz="1800" noProof="0" dirty="0"/>
              <a:t> </a:t>
            </a:r>
            <a:r>
              <a:rPr lang="en-US" sz="1800" noProof="0" dirty="0" err="1"/>
              <a:t>perlindungan</a:t>
            </a:r>
            <a:r>
              <a:rPr lang="en-US" sz="1800" noProof="0" dirty="0"/>
              <a:t> </a:t>
            </a:r>
            <a:r>
              <a:rPr lang="en-US" sz="1800" noProof="0" dirty="0" err="1"/>
              <a:t>privasi</a:t>
            </a:r>
            <a:r>
              <a:rPr lang="en-US" sz="1800" noProof="0" dirty="0"/>
              <a:t>, </a:t>
            </a:r>
            <a:r>
              <a:rPr lang="en-US" sz="1800" noProof="0" dirty="0" err="1"/>
              <a:t>termasuk</a:t>
            </a:r>
            <a:r>
              <a:rPr lang="en-US" sz="1800" noProof="0" dirty="0"/>
              <a:t> </a:t>
            </a:r>
            <a:r>
              <a:rPr lang="en-US" sz="1800" noProof="0" dirty="0" err="1"/>
              <a:t>konsep</a:t>
            </a:r>
            <a:r>
              <a:rPr lang="en-US" sz="1800" noProof="0" dirty="0"/>
              <a:t> “</a:t>
            </a:r>
            <a:r>
              <a:rPr lang="en-US" sz="1800" noProof="0" dirty="0" err="1"/>
              <a:t>harapan</a:t>
            </a:r>
            <a:r>
              <a:rPr lang="en-US" sz="1800" noProof="0" dirty="0"/>
              <a:t> </a:t>
            </a:r>
            <a:r>
              <a:rPr lang="en-US" sz="1800" noProof="0" dirty="0" err="1"/>
              <a:t>privasi</a:t>
            </a:r>
            <a:r>
              <a:rPr lang="en-US" sz="1800" noProof="0" dirty="0"/>
              <a:t> yang </a:t>
            </a:r>
            <a:r>
              <a:rPr lang="en-US" sz="1800" noProof="0" dirty="0" err="1"/>
              <a:t>wajar</a:t>
            </a:r>
            <a:r>
              <a:rPr lang="en-US" sz="1800" noProof="0" dirty="0"/>
              <a:t>.”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Diskusikan</a:t>
            </a:r>
            <a:r>
              <a:rPr lang="en-US" sz="1800" noProof="0" dirty="0"/>
              <a:t> </a:t>
            </a:r>
            <a:r>
              <a:rPr lang="en-US" sz="1800" noProof="0" dirty="0" err="1"/>
              <a:t>perkembangan</a:t>
            </a:r>
            <a:r>
              <a:rPr lang="en-US" sz="1800" noProof="0" dirty="0"/>
              <a:t> </a:t>
            </a:r>
            <a:r>
              <a:rPr lang="en-US" sz="1800" noProof="0" dirty="0" err="1"/>
              <a:t>terkini</a:t>
            </a:r>
            <a:r>
              <a:rPr lang="en-US" sz="1800" noProof="0" dirty="0"/>
              <a:t> </a:t>
            </a:r>
            <a:r>
              <a:rPr lang="en-US" sz="1800" noProof="0" dirty="0" err="1"/>
              <a:t>sehubungan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pemantauan</a:t>
            </a:r>
            <a:r>
              <a:rPr lang="en-US" sz="1800" noProof="0" dirty="0"/>
              <a:t> </a:t>
            </a:r>
            <a:r>
              <a:rPr lang="en-US" sz="1800" noProof="0" dirty="0" err="1"/>
              <a:t>karyawan</a:t>
            </a:r>
            <a:r>
              <a:rPr lang="en-US" sz="18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Identifikasi</a:t>
            </a:r>
            <a:r>
              <a:rPr lang="en-US" sz="1800" noProof="0" dirty="0"/>
              <a:t> dan </a:t>
            </a:r>
            <a:r>
              <a:rPr lang="en-US" sz="1800" noProof="0" dirty="0" err="1"/>
              <a:t>jelaskan</a:t>
            </a:r>
            <a:r>
              <a:rPr lang="en-US" sz="1800" noProof="0" dirty="0"/>
              <a:t> </a:t>
            </a:r>
            <a:r>
              <a:rPr lang="en-US" sz="1800" noProof="0" dirty="0" err="1"/>
              <a:t>risiko</a:t>
            </a:r>
            <a:r>
              <a:rPr lang="en-US" sz="1800" noProof="0" dirty="0"/>
              <a:t> yang </a:t>
            </a:r>
            <a:r>
              <a:rPr lang="en-US" sz="1800" noProof="0" dirty="0" err="1"/>
              <a:t>timbul</a:t>
            </a:r>
            <a:r>
              <a:rPr lang="en-US" sz="1800" noProof="0" dirty="0"/>
              <a:t> </a:t>
            </a:r>
            <a:r>
              <a:rPr lang="en-US" sz="1800" noProof="0" dirty="0" err="1"/>
              <a:t>jika</a:t>
            </a:r>
            <a:r>
              <a:rPr lang="en-US" sz="1800" noProof="0" dirty="0"/>
              <a:t> </a:t>
            </a:r>
            <a:r>
              <a:rPr lang="en-US" sz="1800" noProof="0" dirty="0" err="1"/>
              <a:t>kegagalan</a:t>
            </a:r>
            <a:r>
              <a:rPr lang="en-US" sz="1800" noProof="0" dirty="0"/>
              <a:t> </a:t>
            </a:r>
            <a:r>
              <a:rPr lang="en-US" sz="1800" noProof="0" dirty="0" err="1"/>
              <a:t>memahami</a:t>
            </a:r>
            <a:r>
              <a:rPr lang="en-US" sz="1800" noProof="0" dirty="0"/>
              <a:t> </a:t>
            </a:r>
            <a:r>
              <a:rPr lang="en-US" sz="1800" noProof="0" dirty="0" err="1"/>
              <a:t>implikasi</a:t>
            </a:r>
            <a:r>
              <a:rPr lang="en-US" sz="1800" noProof="0" dirty="0"/>
              <a:t> </a:t>
            </a:r>
            <a:r>
              <a:rPr lang="en-US" sz="1800" noProof="0" dirty="0" err="1"/>
              <a:t>teknologi</a:t>
            </a:r>
            <a:r>
              <a:rPr lang="en-US" sz="1800" noProof="0" dirty="0"/>
              <a:t> dan </a:t>
            </a:r>
            <a:r>
              <a:rPr lang="en-US" sz="1800" noProof="0" dirty="0" err="1"/>
              <a:t>penggunaannya</a:t>
            </a:r>
            <a:r>
              <a:rPr lang="en-US" sz="18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Sebutkan</a:t>
            </a:r>
            <a:r>
              <a:rPr lang="en-US" sz="1800" noProof="0" dirty="0"/>
              <a:t> </a:t>
            </a:r>
            <a:r>
              <a:rPr lang="en-US" sz="1800" noProof="0" dirty="0" err="1"/>
              <a:t>alasan</a:t>
            </a:r>
            <a:r>
              <a:rPr lang="en-US" sz="1800" noProof="0" dirty="0"/>
              <a:t> </a:t>
            </a:r>
            <a:r>
              <a:rPr lang="en-US" sz="1800" noProof="0" dirty="0" err="1"/>
              <a:t>mengapa</a:t>
            </a:r>
            <a:r>
              <a:rPr lang="en-US" sz="1800" noProof="0" dirty="0"/>
              <a:t> </a:t>
            </a:r>
            <a:r>
              <a:rPr lang="en-US" sz="1800" noProof="0" dirty="0" err="1"/>
              <a:t>pengusaha</a:t>
            </a:r>
            <a:r>
              <a:rPr lang="en-US" sz="1800" noProof="0" dirty="0"/>
              <a:t> </a:t>
            </a:r>
            <a:r>
              <a:rPr lang="en-US" sz="1800" noProof="0" dirty="0" err="1"/>
              <a:t>memilih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memantau</a:t>
            </a:r>
            <a:r>
              <a:rPr lang="en-US" sz="1800" noProof="0" dirty="0"/>
              <a:t> </a:t>
            </a:r>
            <a:r>
              <a:rPr lang="en-US" sz="1800" noProof="0" dirty="0" err="1"/>
              <a:t>pekerjaan</a:t>
            </a:r>
            <a:r>
              <a:rPr lang="en-US" sz="1800" noProof="0" dirty="0"/>
              <a:t> </a:t>
            </a:r>
            <a:r>
              <a:rPr lang="en-US" sz="1800" noProof="0" dirty="0" err="1"/>
              <a:t>karyawannya</a:t>
            </a:r>
            <a:r>
              <a:rPr lang="en-US" sz="18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Diskusikan</a:t>
            </a:r>
            <a:r>
              <a:rPr lang="en-US" sz="1800" noProof="0" dirty="0"/>
              <a:t> </a:t>
            </a:r>
            <a:r>
              <a:rPr lang="en-US" sz="1800" noProof="0" dirty="0" err="1"/>
              <a:t>etika</a:t>
            </a:r>
            <a:r>
              <a:rPr lang="en-US" sz="1800" noProof="0" dirty="0"/>
              <a:t> </a:t>
            </a:r>
            <a:r>
              <a:rPr lang="en-US" sz="1800" noProof="0" dirty="0" err="1"/>
              <a:t>pemantauan</a:t>
            </a:r>
            <a:r>
              <a:rPr lang="en-US" sz="1800" noProof="0" dirty="0"/>
              <a:t> yang </a:t>
            </a:r>
            <a:r>
              <a:rPr lang="en-US" sz="1800" noProof="0" dirty="0" err="1"/>
              <a:t>diterapkan</a:t>
            </a:r>
            <a:r>
              <a:rPr lang="en-US" sz="1800" noProof="0" dirty="0"/>
              <a:t> pada </a:t>
            </a:r>
            <a:r>
              <a:rPr lang="en-US" sz="1800" noProof="0" dirty="0" err="1"/>
              <a:t>pengujian</a:t>
            </a:r>
            <a:r>
              <a:rPr lang="en-US" sz="1800" noProof="0" dirty="0"/>
              <a:t> </a:t>
            </a:r>
            <a:r>
              <a:rPr lang="en-US" sz="1800" noProof="0" dirty="0" err="1"/>
              <a:t>narkoba</a:t>
            </a:r>
            <a:r>
              <a:rPr lang="en-US" sz="18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Diskusikan</a:t>
            </a:r>
            <a:r>
              <a:rPr lang="en-US" sz="1800" noProof="0" dirty="0"/>
              <a:t> </a:t>
            </a:r>
            <a:r>
              <a:rPr lang="en-US" sz="1800" noProof="0" dirty="0" err="1"/>
              <a:t>etika</a:t>
            </a:r>
            <a:r>
              <a:rPr lang="en-US" sz="1800" noProof="0" dirty="0"/>
              <a:t> </a:t>
            </a:r>
            <a:r>
              <a:rPr lang="en-US" sz="1800" noProof="0" dirty="0" err="1"/>
              <a:t>pemantauan</a:t>
            </a:r>
            <a:r>
              <a:rPr lang="en-US" sz="1800" noProof="0" dirty="0"/>
              <a:t> yang </a:t>
            </a:r>
            <a:r>
              <a:rPr lang="en-US" sz="1800" noProof="0" dirty="0" err="1"/>
              <a:t>diterapkan</a:t>
            </a:r>
            <a:r>
              <a:rPr lang="en-US" sz="1800" noProof="0" dirty="0"/>
              <a:t> pada </a:t>
            </a:r>
            <a:r>
              <a:rPr lang="en-US" sz="1800" noProof="0" dirty="0" err="1"/>
              <a:t>poligraf</a:t>
            </a:r>
            <a:r>
              <a:rPr lang="en-US" sz="1800" noProof="0" dirty="0"/>
              <a:t>, </a:t>
            </a:r>
            <a:r>
              <a:rPr lang="en-US" sz="1800" noProof="0" dirty="0" err="1"/>
              <a:t>pengujian</a:t>
            </a:r>
            <a:r>
              <a:rPr lang="en-US" sz="1800" noProof="0" dirty="0"/>
              <a:t> </a:t>
            </a:r>
            <a:r>
              <a:rPr lang="en-US" sz="1800" noProof="0" dirty="0" err="1"/>
              <a:t>genetik</a:t>
            </a:r>
            <a:r>
              <a:rPr lang="en-US" sz="1800" noProof="0" dirty="0"/>
              <a:t>, dan </a:t>
            </a:r>
            <a:r>
              <a:rPr lang="en-US" sz="1800" noProof="0" dirty="0" err="1"/>
              <a:t>bentuk</a:t>
            </a:r>
            <a:r>
              <a:rPr lang="en-US" sz="1800" noProof="0" dirty="0"/>
              <a:t> </a:t>
            </a:r>
            <a:r>
              <a:rPr lang="en-US" sz="1800" noProof="0" dirty="0" err="1"/>
              <a:t>pengawasan</a:t>
            </a:r>
            <a:r>
              <a:rPr lang="en-US" sz="1800" noProof="0" dirty="0"/>
              <a:t> </a:t>
            </a:r>
            <a:r>
              <a:rPr lang="en-US" sz="1800" noProof="0" dirty="0" err="1"/>
              <a:t>lainnya</a:t>
            </a:r>
            <a:r>
              <a:rPr lang="en-US" sz="18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Menjelaskan</a:t>
            </a:r>
            <a:r>
              <a:rPr lang="en-US" sz="1800" noProof="0" dirty="0"/>
              <a:t> </a:t>
            </a:r>
            <a:r>
              <a:rPr lang="en-US" sz="1800" noProof="0" dirty="0" err="1"/>
              <a:t>kepentingan</a:t>
            </a:r>
            <a:r>
              <a:rPr lang="en-US" sz="1800" noProof="0" dirty="0"/>
              <a:t> </a:t>
            </a:r>
            <a:r>
              <a:rPr lang="en-US" sz="1800" noProof="0" dirty="0" err="1"/>
              <a:t>pemberi</a:t>
            </a:r>
            <a:r>
              <a:rPr lang="en-US" sz="1800" noProof="0" dirty="0"/>
              <a:t> </a:t>
            </a:r>
            <a:r>
              <a:rPr lang="en-US" sz="1800" noProof="0" dirty="0" err="1"/>
              <a:t>kerja</a:t>
            </a:r>
            <a:r>
              <a:rPr lang="en-US" sz="1800" noProof="0" dirty="0"/>
              <a:t> </a:t>
            </a:r>
            <a:r>
              <a:rPr lang="en-US" sz="1800" noProof="0" dirty="0" err="1"/>
              <a:t>dalam</a:t>
            </a:r>
            <a:r>
              <a:rPr lang="en-US" sz="1800" noProof="0" dirty="0"/>
              <a:t> </a:t>
            </a:r>
            <a:r>
              <a:rPr lang="en-US" sz="1800" noProof="0" dirty="0" err="1"/>
              <a:t>mengatur</a:t>
            </a:r>
            <a:r>
              <a:rPr lang="en-US" sz="1800" noProof="0" dirty="0"/>
              <a:t> </a:t>
            </a:r>
            <a:r>
              <a:rPr lang="en-US" sz="1800" noProof="0" dirty="0" err="1"/>
              <a:t>aktivitas</a:t>
            </a:r>
            <a:r>
              <a:rPr lang="en-US" sz="1800" noProof="0" dirty="0"/>
              <a:t> </a:t>
            </a:r>
            <a:r>
              <a:rPr lang="en-US" sz="1800" noProof="0" dirty="0" err="1"/>
              <a:t>pekerja</a:t>
            </a:r>
            <a:r>
              <a:rPr lang="en-US" sz="1800" noProof="0" dirty="0"/>
              <a:t> di </a:t>
            </a:r>
            <a:r>
              <a:rPr lang="en-US" sz="1800" noProof="0" dirty="0" err="1"/>
              <a:t>luar</a:t>
            </a:r>
            <a:r>
              <a:rPr lang="en-US" sz="1800" noProof="0" dirty="0"/>
              <a:t> </a:t>
            </a:r>
            <a:r>
              <a:rPr lang="en-US" sz="1800" noProof="0" dirty="0" err="1"/>
              <a:t>pekerjaan</a:t>
            </a:r>
            <a:r>
              <a:rPr lang="en-US" sz="18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noProof="0" dirty="0" err="1"/>
              <a:t>Diskusikan</a:t>
            </a:r>
            <a:r>
              <a:rPr lang="en-US" sz="1800" noProof="0" dirty="0"/>
              <a:t> </a:t>
            </a:r>
            <a:r>
              <a:rPr lang="en-US" sz="1800" noProof="0" dirty="0" err="1"/>
              <a:t>implikasi</a:t>
            </a:r>
            <a:r>
              <a:rPr lang="en-US" sz="1800" noProof="0" dirty="0"/>
              <a:t> </a:t>
            </a:r>
            <a:r>
              <a:rPr lang="en-US" sz="1800" noProof="0" dirty="0" err="1"/>
              <a:t>peristiwa</a:t>
            </a:r>
            <a:r>
              <a:rPr lang="en-US" sz="1800" noProof="0" dirty="0"/>
              <a:t> dunia, </a:t>
            </a:r>
            <a:r>
              <a:rPr lang="en-US" sz="1800" noProof="0" dirty="0" err="1"/>
              <a:t>seperti</a:t>
            </a:r>
            <a:r>
              <a:rPr lang="en-US" sz="1800" noProof="0" dirty="0"/>
              <a:t> </a:t>
            </a:r>
            <a:r>
              <a:rPr lang="en-US" sz="1800" noProof="0" dirty="0" err="1"/>
              <a:t>perubahan</a:t>
            </a:r>
            <a:r>
              <a:rPr lang="en-US" sz="1800" noProof="0" dirty="0"/>
              <a:t> </a:t>
            </a:r>
            <a:r>
              <a:rPr lang="en-US" sz="1800" noProof="0" dirty="0" err="1"/>
              <a:t>kebijakan</a:t>
            </a:r>
            <a:r>
              <a:rPr lang="en-US" sz="1800" noProof="0" dirty="0"/>
              <a:t> </a:t>
            </a:r>
            <a:r>
              <a:rPr lang="en-US" sz="1800" noProof="0" dirty="0" err="1"/>
              <a:t>imigrasi</a:t>
            </a:r>
            <a:r>
              <a:rPr lang="en-US" sz="1800" noProof="0" dirty="0"/>
              <a:t> </a:t>
            </a:r>
            <a:r>
              <a:rPr lang="en-US" sz="1800" noProof="0" dirty="0" err="1"/>
              <a:t>baru-baru</a:t>
            </a:r>
            <a:r>
              <a:rPr lang="en-US" sz="1800" noProof="0" dirty="0"/>
              <a:t> </a:t>
            </a:r>
            <a:r>
              <a:rPr lang="en-US" sz="1800" noProof="0" dirty="0" err="1"/>
              <a:t>ini</a:t>
            </a:r>
            <a:r>
              <a:rPr lang="en-US" sz="1800" noProof="0" dirty="0"/>
              <a:t>, </a:t>
            </a:r>
            <a:r>
              <a:rPr lang="en-US" sz="1800" noProof="0" dirty="0" err="1"/>
              <a:t>terhadap</a:t>
            </a:r>
            <a:r>
              <a:rPr lang="en-US" sz="1800" noProof="0" dirty="0"/>
              <a:t> </a:t>
            </a:r>
            <a:r>
              <a:rPr lang="en-US" sz="1800" noProof="0" dirty="0" err="1"/>
              <a:t>keputusan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mengenai</a:t>
            </a:r>
            <a:r>
              <a:rPr lang="en-US" sz="1800" noProof="0" dirty="0"/>
              <a:t> </a:t>
            </a:r>
            <a:r>
              <a:rPr lang="en-US" sz="1800" noProof="0" dirty="0" err="1"/>
              <a:t>privasi</a:t>
            </a:r>
            <a:r>
              <a:rPr lang="en-US" sz="18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Memantau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salah </a:t>
            </a:r>
            <a:r>
              <a:rPr lang="en-US" noProof="0" dirty="0" err="1"/>
              <a:t>satu</a:t>
            </a:r>
            <a:r>
              <a:rPr lang="en-US" noProof="0" dirty="0"/>
              <a:t> </a:t>
            </a:r>
            <a:r>
              <a:rPr lang="en-US" noProof="0" dirty="0" err="1"/>
              <a:t>bentuk</a:t>
            </a:r>
            <a:r>
              <a:rPr lang="en-US" noProof="0" dirty="0"/>
              <a:t> </a:t>
            </a:r>
            <a:r>
              <a:rPr lang="en-US" noProof="0" dirty="0" err="1"/>
              <a:t>pengumpulan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yang paling </a:t>
            </a:r>
            <a:r>
              <a:rPr lang="en-US" noProof="0" dirty="0" err="1"/>
              <a:t>umum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.</a:t>
            </a:r>
          </a:p>
          <a:p>
            <a:r>
              <a:rPr lang="en-US" b="1" noProof="0" dirty="0" err="1">
                <a:solidFill>
                  <a:srgbClr val="3366CC"/>
                </a:solidFill>
              </a:rPr>
              <a:t>Teknologi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memberikan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kemampuan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pemantauan</a:t>
            </a:r>
            <a:r>
              <a:rPr lang="en-US" b="1" noProof="0" dirty="0">
                <a:solidFill>
                  <a:srgbClr val="3366CC"/>
                </a:solidFill>
              </a:rPr>
              <a:t> yang </a:t>
            </a:r>
            <a:r>
              <a:rPr lang="en-US" b="1" noProof="0" dirty="0" err="1">
                <a:solidFill>
                  <a:srgbClr val="3366CC"/>
                </a:solidFill>
              </a:rPr>
              <a:t>efektif</a:t>
            </a:r>
            <a:r>
              <a:rPr lang="en-US" b="1" noProof="0" dirty="0">
                <a:solidFill>
                  <a:srgbClr val="3366CC"/>
                </a:solidFill>
              </a:rPr>
              <a:t> dan </a:t>
            </a:r>
            <a:r>
              <a:rPr lang="en-US" b="1" noProof="0" dirty="0" err="1">
                <a:solidFill>
                  <a:srgbClr val="3366CC"/>
                </a:solidFill>
              </a:rPr>
              <a:t>berbiaya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rendah</a:t>
            </a:r>
            <a:r>
              <a:rPr lang="en-US" b="1" noProof="0" dirty="0">
                <a:solidFill>
                  <a:srgbClr val="3366CC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Survei</a:t>
            </a:r>
            <a:r>
              <a:rPr lang="en-US" noProof="0" dirty="0"/>
              <a:t> yang </a:t>
            </a:r>
            <a:r>
              <a:rPr lang="en-US" noProof="0" dirty="0" err="1"/>
              <a:t>dilakukan</a:t>
            </a:r>
            <a:r>
              <a:rPr lang="en-US" noProof="0" dirty="0"/>
              <a:t> oleh American Academy of Management </a:t>
            </a:r>
            <a:r>
              <a:rPr lang="en-US" noProof="0" dirty="0" err="1"/>
              <a:t>menemukan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hampir</a:t>
            </a:r>
            <a:r>
              <a:rPr lang="en-US" noProof="0" dirty="0"/>
              <a:t> 80% </a:t>
            </a:r>
            <a:r>
              <a:rPr lang="en-US" noProof="0" dirty="0" err="1"/>
              <a:t>perusahaan</a:t>
            </a:r>
            <a:r>
              <a:rPr lang="en-US" noProof="0" dirty="0"/>
              <a:t> </a:t>
            </a:r>
            <a:r>
              <a:rPr lang="en-US" noProof="0" dirty="0" err="1"/>
              <a:t>besar</a:t>
            </a:r>
            <a:r>
              <a:rPr lang="en-US" noProof="0" dirty="0"/>
              <a:t> </a:t>
            </a:r>
            <a:r>
              <a:rPr lang="en-US" noProof="0" dirty="0" err="1"/>
              <a:t>mengumpulkan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melalui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email dan juga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penggunaan</a:t>
            </a:r>
            <a:r>
              <a:rPr lang="en-US" noProof="0" dirty="0"/>
              <a:t> internet.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1594509-EB7D-4704-9C08-CF29CD0FAB4A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1569CA2-9298-4ED2-8832-4D489EC68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5FD6E2-FC6B-49FA-AA44-409F52D89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Para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kini</a:t>
            </a:r>
            <a:r>
              <a:rPr lang="en-US" noProof="0" dirty="0"/>
              <a:t> </a:t>
            </a:r>
            <a:r>
              <a:rPr lang="en-US" noProof="0" dirty="0" err="1"/>
              <a:t>mengira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>
                <a:solidFill>
                  <a:srgbClr val="E66618"/>
                </a:solidFill>
              </a:rPr>
              <a:t> </a:t>
            </a:r>
            <a:r>
              <a:rPr lang="en-US" b="1" noProof="0" dirty="0">
                <a:solidFill>
                  <a:srgbClr val="E66618"/>
                </a:solidFill>
              </a:rPr>
              <a:t>email </a:t>
            </a:r>
            <a:r>
              <a:rPr lang="en-US" noProof="0" dirty="0" err="1"/>
              <a:t>mereka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milik</a:t>
            </a:r>
            <a:r>
              <a:rPr lang="en-US" noProof="0" dirty="0"/>
              <a:t>—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setidaknya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digeledah</a:t>
            </a:r>
            <a:r>
              <a:rPr lang="en-US" noProof="0" dirty="0"/>
              <a:t> oleh—</a:t>
            </a:r>
            <a:r>
              <a:rPr lang="en-US" noProof="0" dirty="0" err="1"/>
              <a:t>perusahaan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mereka</a:t>
            </a:r>
            <a:r>
              <a:rPr lang="en-US" noProof="0" dirty="0"/>
              <a:t> </a:t>
            </a:r>
            <a:r>
              <a:rPr lang="en-US" noProof="0" dirty="0" err="1"/>
              <a:t>bekerja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b="1" noProof="0" dirty="0" err="1"/>
              <a:t>Pemantauan</a:t>
            </a:r>
            <a:r>
              <a:rPr lang="en-US" b="1" noProof="0" dirty="0"/>
              <a:t> </a:t>
            </a:r>
            <a:r>
              <a:rPr lang="en-US" b="1" noProof="0" dirty="0" err="1"/>
              <a:t>penggunaan</a:t>
            </a:r>
            <a:r>
              <a:rPr lang="en-US" b="1" noProof="0" dirty="0"/>
              <a:t> internet </a:t>
            </a:r>
            <a:r>
              <a:rPr lang="en-US" noProof="0" dirty="0" err="1"/>
              <a:t>berkembang</a:t>
            </a:r>
            <a:r>
              <a:rPr lang="en-US" noProof="0" dirty="0"/>
              <a:t> </a:t>
            </a:r>
            <a:r>
              <a:rPr lang="en-US" noProof="0" dirty="0" err="1"/>
              <a:t>seiring</a:t>
            </a:r>
            <a:r>
              <a:rPr lang="en-US" noProof="0" dirty="0"/>
              <a:t> </a:t>
            </a:r>
            <a:r>
              <a:rPr lang="en-US" noProof="0" dirty="0" err="1"/>
              <a:t>berkembangnya</a:t>
            </a:r>
            <a:r>
              <a:rPr lang="en-US" noProof="0" dirty="0"/>
              <a:t> media </a:t>
            </a:r>
            <a:r>
              <a:rPr lang="en-US" noProof="0" dirty="0" err="1"/>
              <a:t>sosial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009999"/>
                </a:solidFill>
              </a:rPr>
              <a:t>Pengusaha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mengkhawatirkan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produktivitas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karyawan</a:t>
            </a:r>
            <a:r>
              <a:rPr lang="en-US" sz="2000" b="1" noProof="0" dirty="0">
                <a:solidFill>
                  <a:srgbClr val="009999"/>
                </a:solidFill>
              </a:rPr>
              <a:t> dan </a:t>
            </a:r>
            <a:r>
              <a:rPr lang="en-US" sz="2000" b="1" noProof="0" dirty="0" err="1">
                <a:solidFill>
                  <a:srgbClr val="009999"/>
                </a:solidFill>
              </a:rPr>
              <a:t>apakah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karyawan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mereka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mungkin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terlalu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banyak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membawa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kehidupan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pribadi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ke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tempat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kerja</a:t>
            </a:r>
            <a:r>
              <a:rPr lang="en-US" sz="2000" b="1" noProof="0" dirty="0">
                <a:solidFill>
                  <a:srgbClr val="009999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menantang</a:t>
            </a:r>
            <a:r>
              <a:rPr lang="en-US" noProof="0" dirty="0"/>
              <a:t> </a:t>
            </a:r>
            <a:r>
              <a:rPr lang="en-US" noProof="0" dirty="0" err="1"/>
              <a:t>otonomi</a:t>
            </a:r>
            <a:r>
              <a:rPr lang="en-US" noProof="0" dirty="0"/>
              <a:t> </a:t>
            </a:r>
            <a:r>
              <a:rPr lang="en-US" noProof="0" dirty="0" err="1"/>
              <a:t>tubuh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biotracking</a:t>
            </a:r>
            <a:r>
              <a:rPr lang="en-US" noProof="0" dirty="0"/>
              <a:t> dan </a:t>
            </a:r>
            <a:r>
              <a:rPr lang="en-US" noProof="0" dirty="0" err="1"/>
              <a:t>lencana</a:t>
            </a:r>
            <a:r>
              <a:rPr lang="en-US" noProof="0" dirty="0"/>
              <a:t> yang </a:t>
            </a:r>
            <a:r>
              <a:rPr lang="en-US" noProof="0" dirty="0" err="1"/>
              <a:t>memantau</a:t>
            </a:r>
            <a:r>
              <a:rPr lang="en-US" noProof="0" dirty="0"/>
              <a:t> </a:t>
            </a:r>
            <a:r>
              <a:rPr lang="en-US" noProof="0" dirty="0" err="1"/>
              <a:t>warna</a:t>
            </a:r>
            <a:r>
              <a:rPr lang="en-US" noProof="0" dirty="0"/>
              <a:t> </a:t>
            </a:r>
            <a:r>
              <a:rPr lang="en-US" noProof="0" dirty="0" err="1"/>
              <a:t>kulit</a:t>
            </a:r>
            <a:r>
              <a:rPr lang="en-US" noProof="0" dirty="0"/>
              <a:t>, gender, dan </a:t>
            </a:r>
            <a:r>
              <a:rPr lang="en-US" noProof="0" dirty="0" err="1"/>
              <a:t>lokasi</a:t>
            </a:r>
            <a:r>
              <a:rPr lang="en-US" noProof="0" dirty="0"/>
              <a:t> </a:t>
            </a:r>
            <a:r>
              <a:rPr lang="en-US" noProof="0" dirty="0" err="1"/>
              <a:t>tinggal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009999"/>
                </a:solidFill>
              </a:rPr>
              <a:t>Aplikasi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ini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dapat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mengganggu</a:t>
            </a:r>
            <a:r>
              <a:rPr lang="en-US" sz="2000" b="1" noProof="0" dirty="0">
                <a:solidFill>
                  <a:srgbClr val="009999"/>
                </a:solidFill>
              </a:rPr>
              <a:t> </a:t>
            </a:r>
            <a:r>
              <a:rPr lang="en-US" sz="2000" b="1" noProof="0" dirty="0" err="1">
                <a:solidFill>
                  <a:srgbClr val="009999"/>
                </a:solidFill>
              </a:rPr>
              <a:t>karyawan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286992-3BF8-4211-AB16-9336478B1E2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78720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noProof="0" dirty="0" err="1"/>
              <a:t>Saat</a:t>
            </a:r>
            <a:r>
              <a:rPr lang="en-US" noProof="0" dirty="0"/>
              <a:t> </a:t>
            </a:r>
            <a:r>
              <a:rPr lang="en-US" noProof="0" dirty="0" err="1"/>
              <a:t>mengelola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, </a:t>
            </a:r>
            <a:r>
              <a:rPr lang="en-US" noProof="0" dirty="0" err="1"/>
              <a:t>masalah</a:t>
            </a:r>
            <a:r>
              <a:rPr lang="en-US" noProof="0" dirty="0"/>
              <a:t>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mungkin</a:t>
            </a:r>
            <a:r>
              <a:rPr lang="en-US" noProof="0" dirty="0"/>
              <a:t>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terlihat</a:t>
            </a:r>
            <a:r>
              <a:rPr lang="en-US" noProof="0" dirty="0"/>
              <a:t> </a:t>
            </a:r>
            <a:r>
              <a:rPr lang="en-US" noProof="0" dirty="0" err="1"/>
              <a:t>jelas</a:t>
            </a:r>
            <a:r>
              <a:rPr lang="en-US" noProof="0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noProof="0" dirty="0">
                <a:solidFill>
                  <a:srgbClr val="009999"/>
                </a:solidFill>
              </a:rPr>
              <a:t>Jika </a:t>
            </a:r>
            <a:r>
              <a:rPr lang="en-US" b="1" noProof="0" dirty="0" err="1">
                <a:solidFill>
                  <a:srgbClr val="009999"/>
                </a:solidFill>
              </a:rPr>
              <a:t>kita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sepenuhnya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memahami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teknologi</a:t>
            </a:r>
            <a:r>
              <a:rPr lang="en-US" b="1" noProof="0" dirty="0">
                <a:solidFill>
                  <a:srgbClr val="009999"/>
                </a:solidFill>
              </a:rPr>
              <a:t> yang </a:t>
            </a:r>
            <a:r>
              <a:rPr lang="en-US" b="1" noProof="0" dirty="0" err="1">
                <a:solidFill>
                  <a:srgbClr val="009999"/>
                </a:solidFill>
              </a:rPr>
              <a:t>terlibat</a:t>
            </a:r>
            <a:r>
              <a:rPr lang="en-US" b="1" noProof="0" dirty="0">
                <a:solidFill>
                  <a:srgbClr val="009999"/>
                </a:solidFill>
              </a:rPr>
              <a:t>, </a:t>
            </a:r>
            <a:r>
              <a:rPr lang="en-US" b="1" noProof="0" dirty="0" err="1">
                <a:solidFill>
                  <a:srgbClr val="009999"/>
                </a:solidFill>
              </a:rPr>
              <a:t>kita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mungkin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tidak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memahami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implikasi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etis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dari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keputusan</a:t>
            </a:r>
            <a:r>
              <a:rPr lang="en-US" b="1" noProof="0" dirty="0">
                <a:solidFill>
                  <a:srgbClr val="009999"/>
                </a:solidFill>
              </a:rPr>
              <a:t> </a:t>
            </a:r>
            <a:r>
              <a:rPr lang="en-US" b="1" noProof="0" dirty="0" err="1">
                <a:solidFill>
                  <a:srgbClr val="009999"/>
                </a:solidFill>
              </a:rPr>
              <a:t>kita</a:t>
            </a:r>
            <a:r>
              <a:rPr lang="en-US" b="1" noProof="0" dirty="0">
                <a:solidFill>
                  <a:srgbClr val="0099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noProof="0" dirty="0"/>
              <a:t>Kami </a:t>
            </a:r>
            <a:r>
              <a:rPr lang="en-US" sz="2400" noProof="0" dirty="0" err="1"/>
              <a:t>kehilangan</a:t>
            </a:r>
            <a:r>
              <a:rPr lang="en-US" sz="2400" noProof="0" dirty="0"/>
              <a:t> </a:t>
            </a:r>
            <a:r>
              <a:rPr lang="en-US" sz="2400" noProof="0" dirty="0" err="1"/>
              <a:t>kemampuan</a:t>
            </a:r>
            <a:r>
              <a:rPr lang="en-US" sz="2400" noProof="0" dirty="0"/>
              <a:t> </a:t>
            </a:r>
            <a:r>
              <a:rPr lang="en-US" sz="2400" noProof="0" dirty="0" err="1"/>
              <a:t>untuk</a:t>
            </a:r>
            <a:r>
              <a:rPr lang="en-US" sz="2400" noProof="0" dirty="0"/>
              <a:t> </a:t>
            </a:r>
            <a:r>
              <a:rPr lang="en-US" sz="2400" noProof="0" dirty="0" err="1"/>
              <a:t>melindungi</a:t>
            </a:r>
            <a:r>
              <a:rPr lang="en-US" sz="2400" noProof="0" dirty="0"/>
              <a:t> </a:t>
            </a:r>
            <a:r>
              <a:rPr lang="en-US" sz="2400" noProof="0" dirty="0" err="1"/>
              <a:t>informasi</a:t>
            </a:r>
            <a:r>
              <a:rPr lang="en-US" sz="2400" noProof="0" dirty="0"/>
              <a:t> kami </a:t>
            </a:r>
            <a:r>
              <a:rPr lang="en-US" sz="2400" noProof="0" dirty="0" err="1"/>
              <a:t>secara</a:t>
            </a:r>
            <a:r>
              <a:rPr lang="en-US" sz="2400" noProof="0" dirty="0"/>
              <a:t> </a:t>
            </a:r>
            <a:r>
              <a:rPr lang="en-US" sz="2400" noProof="0" dirty="0" err="1"/>
              <a:t>efektif</a:t>
            </a:r>
            <a:r>
              <a:rPr lang="en-US" sz="2400" noProof="0" dirty="0"/>
              <a:t> </a:t>
            </a:r>
            <a:r>
              <a:rPr lang="en-US" sz="2400" noProof="0" dirty="0" err="1"/>
              <a:t>karena</a:t>
            </a:r>
            <a:r>
              <a:rPr lang="en-US" sz="2400" noProof="0" dirty="0"/>
              <a:t> kami </a:t>
            </a:r>
            <a:r>
              <a:rPr lang="en-US" sz="2400" noProof="0" dirty="0" err="1"/>
              <a:t>mungkin</a:t>
            </a:r>
            <a:r>
              <a:rPr lang="en-US" sz="2400" noProof="0" dirty="0"/>
              <a:t> </a:t>
            </a:r>
            <a:r>
              <a:rPr lang="en-US" sz="2400" noProof="0" dirty="0" err="1"/>
              <a:t>tidak</a:t>
            </a:r>
            <a:r>
              <a:rPr lang="en-US" sz="2400" noProof="0" dirty="0"/>
              <a:t> </a:t>
            </a:r>
            <a:r>
              <a:rPr lang="en-US" sz="2400" noProof="0" dirty="0" err="1"/>
              <a:t>memahami</a:t>
            </a:r>
            <a:r>
              <a:rPr lang="en-US" sz="2400" noProof="0" dirty="0"/>
              <a:t>:</a:t>
            </a:r>
          </a:p>
          <a:p>
            <a:pPr lvl="2"/>
            <a:r>
              <a:rPr lang="en-US" sz="2400" noProof="0" dirty="0" err="1"/>
              <a:t>Dampaknya</a:t>
            </a:r>
            <a:r>
              <a:rPr lang="en-US" sz="2400" noProof="0" dirty="0"/>
              <a:t> </a:t>
            </a:r>
            <a:r>
              <a:rPr lang="en-US" sz="2400" noProof="0" dirty="0" err="1"/>
              <a:t>terhadap</a:t>
            </a:r>
            <a:r>
              <a:rPr lang="en-US" sz="2400" noProof="0" dirty="0"/>
              <a:t> </a:t>
            </a:r>
            <a:r>
              <a:rPr lang="en-US" sz="2400" noProof="0" dirty="0" err="1"/>
              <a:t>otonomi</a:t>
            </a:r>
            <a:r>
              <a:rPr lang="en-US" sz="2400" noProof="0" dirty="0"/>
              <a:t> </a:t>
            </a:r>
            <a:r>
              <a:rPr lang="en-US" sz="2400" noProof="0" dirty="0" err="1"/>
              <a:t>kita</a:t>
            </a:r>
            <a:r>
              <a:rPr lang="en-US" sz="2400" noProof="0" dirty="0"/>
              <a:t>,</a:t>
            </a:r>
          </a:p>
          <a:p>
            <a:pPr lvl="2"/>
            <a:r>
              <a:rPr lang="en-US" sz="2400" noProof="0" dirty="0" err="1"/>
              <a:t>Kontrol</a:t>
            </a:r>
            <a:r>
              <a:rPr lang="en-US" sz="2400" noProof="0" dirty="0"/>
              <a:t> </a:t>
            </a:r>
            <a:r>
              <a:rPr lang="en-US" sz="2400" noProof="0" dirty="0" err="1"/>
              <a:t>atas</a:t>
            </a:r>
            <a:r>
              <a:rPr lang="en-US" sz="2400" noProof="0" dirty="0"/>
              <a:t> </a:t>
            </a:r>
            <a:r>
              <a:rPr lang="en-US" sz="2400" noProof="0" dirty="0" err="1"/>
              <a:t>informasi</a:t>
            </a:r>
            <a:r>
              <a:rPr lang="en-US" sz="2400" noProof="0" dirty="0"/>
              <a:t> kami,</a:t>
            </a:r>
          </a:p>
          <a:p>
            <a:pPr lvl="2"/>
            <a:r>
              <a:rPr lang="en-US" sz="2400" noProof="0" dirty="0" err="1"/>
              <a:t>Kewajiban</a:t>
            </a:r>
            <a:r>
              <a:rPr lang="en-US" sz="2400" noProof="0" dirty="0"/>
              <a:t> timbal </a:t>
            </a:r>
            <a:r>
              <a:rPr lang="en-US" sz="2400" noProof="0" dirty="0" err="1"/>
              <a:t>balik</a:t>
            </a:r>
            <a:r>
              <a:rPr lang="en-US" sz="2400" noProof="0" dirty="0"/>
              <a:t> kami, </a:t>
            </a:r>
            <a:r>
              <a:rPr lang="en-US" sz="2400" noProof="0" dirty="0" err="1"/>
              <a:t>atau</a:t>
            </a:r>
            <a:endParaRPr lang="en-US" sz="2400" noProof="0" dirty="0"/>
          </a:p>
          <a:p>
            <a:pPr lvl="2"/>
            <a:r>
              <a:rPr lang="en-US" sz="2400" noProof="0" dirty="0"/>
              <a:t>Apa yang </a:t>
            </a:r>
            <a:r>
              <a:rPr lang="en-US" sz="2400" noProof="0" dirty="0" err="1"/>
              <a:t>terbaik</a:t>
            </a:r>
            <a:r>
              <a:rPr lang="en-US" sz="2400" noProof="0" dirty="0"/>
              <a:t> </a:t>
            </a:r>
            <a:r>
              <a:rPr lang="en-US" sz="2400" noProof="0" dirty="0" err="1"/>
              <a:t>untuk</a:t>
            </a:r>
            <a:r>
              <a:rPr lang="en-US" sz="2400" noProof="0" dirty="0"/>
              <a:t> </a:t>
            </a:r>
            <a:r>
              <a:rPr lang="en-US" sz="2400" noProof="0" dirty="0" err="1"/>
              <a:t>keberadaan</a:t>
            </a:r>
            <a:r>
              <a:rPr lang="en-US" sz="2400" noProof="0" dirty="0"/>
              <a:t> </a:t>
            </a:r>
            <a:r>
              <a:rPr lang="en-US" sz="2400" noProof="0" dirty="0" err="1"/>
              <a:t>pribadi</a:t>
            </a:r>
            <a:r>
              <a:rPr lang="en-US" sz="2400" noProof="0" dirty="0"/>
              <a:t> </a:t>
            </a:r>
            <a:r>
              <a:rPr lang="en-US" sz="2400" noProof="0" dirty="0" err="1"/>
              <a:t>kita</a:t>
            </a:r>
            <a:r>
              <a:rPr lang="en-US" sz="24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E4AC81-3290-4BA3-B339-77111A32345A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245B3-DB55-46AA-AADE-0F662342C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07AAB-DFC0-4000-BEAE-0626F4616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/>
              <a:t>Persoalan</a:t>
            </a:r>
            <a:r>
              <a:rPr lang="en-US" b="1" noProof="0" dirty="0"/>
              <a:t> </a:t>
            </a:r>
            <a:r>
              <a:rPr lang="en-US" b="1" noProof="0" dirty="0" err="1"/>
              <a:t>etika</a:t>
            </a:r>
            <a:r>
              <a:rPr lang="en-US" b="1" noProof="0" dirty="0"/>
              <a:t> </a:t>
            </a:r>
            <a:r>
              <a:rPr lang="en-US" b="1" noProof="0" dirty="0" err="1"/>
              <a:t>diperparah</a:t>
            </a:r>
            <a:r>
              <a:rPr lang="en-US" b="1" noProof="0" dirty="0"/>
              <a:t> oleh </a:t>
            </a:r>
            <a:r>
              <a:rPr lang="en-US" b="1" noProof="0" dirty="0" err="1"/>
              <a:t>kesenjangan</a:t>
            </a:r>
            <a:r>
              <a:rPr lang="en-US" b="1" noProof="0" dirty="0"/>
              <a:t> </a:t>
            </a:r>
            <a:r>
              <a:rPr lang="en-US" b="1" noProof="0" dirty="0" err="1"/>
              <a:t>pengetahuan</a:t>
            </a:r>
            <a:r>
              <a:rPr lang="en-US" b="1" noProof="0" dirty="0"/>
              <a:t> yang </a:t>
            </a:r>
            <a:r>
              <a:rPr lang="en-US" b="1" noProof="0" dirty="0" err="1"/>
              <a:t>ada</a:t>
            </a:r>
            <a:r>
              <a:rPr lang="en-US" b="1" noProof="0" dirty="0"/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antara</a:t>
            </a:r>
            <a:r>
              <a:rPr lang="en-US" b="1" noProof="0" dirty="0">
                <a:solidFill>
                  <a:srgbClr val="E66618"/>
                </a:solidFill>
              </a:rPr>
              <a:t> orang yang </a:t>
            </a:r>
            <a:r>
              <a:rPr lang="en-US" b="1" noProof="0" dirty="0" err="1">
                <a:solidFill>
                  <a:srgbClr val="E66618"/>
                </a:solidFill>
              </a:rPr>
              <a:t>memahami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teknologi</a:t>
            </a:r>
            <a:r>
              <a:rPr lang="en-US" b="1" noProof="0" dirty="0">
                <a:solidFill>
                  <a:srgbClr val="E66618"/>
                </a:solidFill>
              </a:rPr>
              <a:t> dan orang lain yang </a:t>
            </a:r>
            <a:r>
              <a:rPr lang="en-US" b="1" noProof="0" dirty="0" err="1">
                <a:solidFill>
                  <a:srgbClr val="E66618"/>
                </a:solidFill>
              </a:rPr>
              <a:t>tidak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mampu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melindungi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diri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>
                <a:solidFill>
                  <a:srgbClr val="E66618"/>
                </a:solidFill>
              </a:rPr>
              <a:t>mereka</a:t>
            </a:r>
            <a:r>
              <a:rPr lang="en-US" b="1" noProof="0" dirty="0">
                <a:solidFill>
                  <a:srgbClr val="E66618"/>
                </a:solidFill>
              </a:rPr>
              <a:t> </a:t>
            </a:r>
            <a:r>
              <a:rPr lang="en-US" b="1" noProof="0" dirty="0" err="1"/>
              <a:t>sendiri</a:t>
            </a:r>
            <a:r>
              <a:rPr lang="en-US" b="1" noProof="0" dirty="0"/>
              <a:t> </a:t>
            </a:r>
            <a:r>
              <a:rPr lang="en-US" b="1" noProof="0" dirty="0" err="1"/>
              <a:t>karena</a:t>
            </a:r>
            <a:r>
              <a:rPr lang="en-US" b="1" noProof="0" dirty="0"/>
              <a:t> </a:t>
            </a:r>
            <a:r>
              <a:rPr lang="en-US" b="1" noProof="0" dirty="0" err="1"/>
              <a:t>mereka</a:t>
            </a:r>
            <a:r>
              <a:rPr lang="en-US" b="1" noProof="0" dirty="0"/>
              <a:t> </a:t>
            </a:r>
            <a:r>
              <a:rPr lang="en-US" b="1" noProof="0" dirty="0" err="1"/>
              <a:t>tidak</a:t>
            </a:r>
            <a:r>
              <a:rPr lang="en-US" b="1" noProof="0" dirty="0"/>
              <a:t> </a:t>
            </a:r>
            <a:r>
              <a:rPr lang="en-US" b="1" noProof="0" dirty="0" err="1"/>
              <a:t>memahaminya</a:t>
            </a:r>
            <a:r>
              <a:rPr lang="en-US" b="1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3366CC"/>
                </a:solidFill>
              </a:rPr>
              <a:t>Teknologi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memungkinkan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akses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terhadap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informasi</a:t>
            </a:r>
            <a:r>
              <a:rPr lang="en-US" b="1" noProof="0" dirty="0">
                <a:solidFill>
                  <a:srgbClr val="3366CC"/>
                </a:solidFill>
              </a:rPr>
              <a:t> yang </a:t>
            </a:r>
            <a:r>
              <a:rPr lang="en-US" b="1" noProof="0" dirty="0" err="1">
                <a:solidFill>
                  <a:srgbClr val="3366CC"/>
                </a:solidFill>
              </a:rPr>
              <a:t>sebelumnya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tidak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mungkin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dilakukan</a:t>
            </a:r>
            <a:r>
              <a:rPr lang="en-US" b="1" noProof="0" dirty="0">
                <a:solidFill>
                  <a:srgbClr val="3366CC"/>
                </a:solidFill>
              </a:rPr>
              <a:t>.</a:t>
            </a:r>
          </a:p>
          <a:p>
            <a:r>
              <a:rPr lang="en-US" sz="2000" b="1" noProof="0" dirty="0">
                <a:solidFill>
                  <a:srgbClr val="009900"/>
                </a:solidFill>
              </a:rPr>
              <a:t>Hal </a:t>
            </a:r>
            <a:r>
              <a:rPr lang="en-US" sz="2000" b="1" noProof="0" dirty="0" err="1">
                <a:solidFill>
                  <a:srgbClr val="009900"/>
                </a:solidFill>
              </a:rPr>
              <a:t>ini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bisa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dilakukan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tanpa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sepengetahuan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penerimanya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atau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bahkan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tanpa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sengaja</a:t>
            </a:r>
            <a:r>
              <a:rPr lang="en-US" sz="2000" b="1" noProof="0" dirty="0">
                <a:solidFill>
                  <a:srgbClr val="009900"/>
                </a:solidFill>
              </a:rPr>
              <a:t>.</a:t>
            </a:r>
          </a:p>
          <a:p>
            <a:pPr marL="0" indent="0">
              <a:buNone/>
            </a:pPr>
            <a:r>
              <a:rPr lang="fi-FI" b="1" noProof="0" dirty="0"/>
              <a:t>Teknologi berarti kita jarang keluar dari batasan tempat kerja kita.</a:t>
            </a:r>
            <a:endParaRPr lang="en-US" b="1" noProof="0" dirty="0"/>
          </a:p>
          <a:p>
            <a:r>
              <a:rPr lang="en-US" sz="2000" noProof="0" dirty="0" err="1">
                <a:solidFill>
                  <a:srgbClr val="3366CC"/>
                </a:solidFill>
              </a:rPr>
              <a:t>Aksesibilitas</a:t>
            </a:r>
            <a:r>
              <a:rPr lang="en-US" sz="2000" noProof="0" dirty="0">
                <a:solidFill>
                  <a:srgbClr val="3366CC"/>
                </a:solidFill>
              </a:rPr>
              <a:t> total </a:t>
            </a:r>
            <a:r>
              <a:rPr lang="en-US" sz="2000" noProof="0" dirty="0" err="1">
                <a:solidFill>
                  <a:srgbClr val="3366CC"/>
                </a:solidFill>
              </a:rPr>
              <a:t>kita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menciptakan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ekspektasi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baru</a:t>
            </a:r>
            <a:r>
              <a:rPr lang="en-US" sz="2000" noProof="0" dirty="0">
                <a:solidFill>
                  <a:srgbClr val="3366CC"/>
                </a:solidFill>
              </a:rPr>
              <a:t>, dan </a:t>
            </a:r>
            <a:r>
              <a:rPr lang="en-US" sz="2000" noProof="0" dirty="0" err="1">
                <a:solidFill>
                  <a:srgbClr val="3366CC"/>
                </a:solidFill>
              </a:rPr>
              <a:t>karenanya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menimbulkan</a:t>
            </a:r>
            <a:r>
              <a:rPr lang="en-US" sz="2000" noProof="0" dirty="0">
                <a:solidFill>
                  <a:srgbClr val="3366CC"/>
                </a:solidFill>
              </a:rPr>
              <a:t> </a:t>
            </a:r>
            <a:r>
              <a:rPr lang="en-US" sz="2000" noProof="0" dirty="0" err="1">
                <a:solidFill>
                  <a:srgbClr val="3366CC"/>
                </a:solidFill>
              </a:rPr>
              <a:t>konflik</a:t>
            </a:r>
            <a:r>
              <a:rPr lang="en-US" sz="2000" noProof="0" dirty="0">
                <a:solidFill>
                  <a:srgbClr val="3366CC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C7C9817-5455-489B-80AA-4307C6B43FB4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1540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BC9F19F-9BA0-3D8F-DF0E-CAC7CF4A0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Employees Through Drag Testing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AD23AA6-0DCF-10E5-2C35-1FC986F9F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penggunaan</a:t>
            </a:r>
            <a:r>
              <a:rPr lang="en-US" b="1" dirty="0"/>
              <a:t> </a:t>
            </a:r>
            <a:r>
              <a:rPr lang="en-US" b="1" dirty="0" err="1"/>
              <a:t>narkoba</a:t>
            </a:r>
            <a:r>
              <a:rPr lang="en-US" dirty="0"/>
              <a:t>:</a:t>
            </a:r>
          </a:p>
          <a:p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konsisten</a:t>
            </a:r>
            <a:endParaRPr lang="en-US" dirty="0"/>
          </a:p>
          <a:p>
            <a:r>
              <a:rPr lang="en-US" dirty="0" err="1"/>
              <a:t>Konsentrasi</a:t>
            </a:r>
            <a:r>
              <a:rPr lang="en-US" dirty="0"/>
              <a:t> bruk dan </a:t>
            </a:r>
            <a:r>
              <a:rPr lang="en-US" dirty="0" err="1"/>
              <a:t>kurng</a:t>
            </a:r>
            <a:r>
              <a:rPr lang="en-US" dirty="0"/>
              <a:t> </a:t>
            </a:r>
            <a:r>
              <a:rPr lang="en-US" dirty="0" err="1"/>
              <a:t>fokus</a:t>
            </a:r>
            <a:endParaRPr lang="en-US" dirty="0"/>
          </a:p>
          <a:p>
            <a:r>
              <a:rPr lang="en-US" dirty="0" err="1"/>
              <a:t>Produktfitas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menentu</a:t>
            </a:r>
            <a:endParaRPr lang="en-US" dirty="0"/>
          </a:p>
          <a:p>
            <a:r>
              <a:rPr lang="en-US" dirty="0"/>
              <a:t>Tingkat </a:t>
            </a:r>
            <a:r>
              <a:rPr lang="en-US" dirty="0" err="1"/>
              <a:t>absen</a:t>
            </a:r>
            <a:r>
              <a:rPr lang="en-US" dirty="0"/>
              <a:t> </a:t>
            </a:r>
            <a:r>
              <a:rPr lang="en-US" dirty="0" err="1"/>
              <a:t>meningkat</a:t>
            </a:r>
            <a:endParaRPr lang="en-US" dirty="0"/>
          </a:p>
          <a:p>
            <a:r>
              <a:rPr lang="en-US" dirty="0" err="1"/>
              <a:t>Cerobih</a:t>
            </a:r>
            <a:r>
              <a:rPr lang="en-US" dirty="0"/>
              <a:t>, </a:t>
            </a:r>
            <a:r>
              <a:rPr lang="en-US" dirty="0" err="1"/>
              <a:t>keliru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Keputusan</a:t>
            </a:r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r>
              <a:rPr lang="en-US" dirty="0" err="1"/>
              <a:t>dsb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C4073B1B-785E-CBEC-1EAD-5DE66814CF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72235-8C85-4181-BAF4-B9984215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 </a:t>
            </a:r>
            <a:r>
              <a:rPr lang="en-US" sz="1000" noProof="0" dirty="0"/>
              <a:t>5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9C242-218B-4818-A574-D46A892C1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rgbClr val="3366CC"/>
                </a:solidFill>
              </a:rPr>
              <a:t>Aksesibilitas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teknologi</a:t>
            </a:r>
            <a:r>
              <a:rPr lang="en-US" b="1" noProof="0" dirty="0">
                <a:solidFill>
                  <a:srgbClr val="3366CC"/>
                </a:solidFill>
              </a:rPr>
              <a:t> yang </a:t>
            </a:r>
            <a:r>
              <a:rPr lang="en-US" b="1" noProof="0" dirty="0" err="1">
                <a:solidFill>
                  <a:srgbClr val="3366CC"/>
                </a:solidFill>
              </a:rPr>
              <a:t>berkelanjutan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mengaburkan</a:t>
            </a:r>
            <a:r>
              <a:rPr lang="en-US" b="1" noProof="0" dirty="0">
                <a:solidFill>
                  <a:srgbClr val="3366CC"/>
                </a:solidFill>
              </a:rPr>
              <a:t> batas </a:t>
            </a:r>
            <a:r>
              <a:rPr lang="en-US" b="1" noProof="0" dirty="0" err="1">
                <a:solidFill>
                  <a:srgbClr val="3366CC"/>
                </a:solidFill>
              </a:rPr>
              <a:t>antara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kehidupan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pribadi</a:t>
            </a:r>
            <a:r>
              <a:rPr lang="en-US" b="1" noProof="0" dirty="0">
                <a:solidFill>
                  <a:srgbClr val="3366CC"/>
                </a:solidFill>
              </a:rPr>
              <a:t> dan </a:t>
            </a:r>
            <a:r>
              <a:rPr lang="en-US" b="1" noProof="0" dirty="0" err="1">
                <a:solidFill>
                  <a:srgbClr val="3366CC"/>
                </a:solidFill>
              </a:rPr>
              <a:t>profesional</a:t>
            </a:r>
            <a:r>
              <a:rPr lang="en-US" b="1" noProof="0" dirty="0">
                <a:solidFill>
                  <a:srgbClr val="3366CC"/>
                </a:solidFill>
              </a:rPr>
              <a:t>.</a:t>
            </a:r>
          </a:p>
          <a:p>
            <a:r>
              <a:rPr lang="en-US" noProof="0" dirty="0"/>
              <a:t>88%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media </a:t>
            </a:r>
            <a:r>
              <a:rPr lang="en-US" noProof="0" dirty="0" err="1"/>
              <a:t>sosial</a:t>
            </a:r>
            <a:r>
              <a:rPr lang="en-US" noProof="0" dirty="0"/>
              <a:t> </a:t>
            </a:r>
            <a:r>
              <a:rPr lang="en-US" noProof="0" dirty="0" err="1"/>
              <a:t>setidaknya</a:t>
            </a:r>
            <a:r>
              <a:rPr lang="en-US" noProof="0" dirty="0"/>
              <a:t> </a:t>
            </a:r>
            <a:r>
              <a:rPr lang="en-US" noProof="0" dirty="0" err="1"/>
              <a:t>sekali</a:t>
            </a:r>
            <a:r>
              <a:rPr lang="en-US" noProof="0" dirty="0"/>
              <a:t> </a:t>
            </a:r>
            <a:r>
              <a:rPr lang="en-US" noProof="0" dirty="0" err="1"/>
              <a:t>setiap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, dan 18% </a:t>
            </a:r>
            <a:r>
              <a:rPr lang="en-US" noProof="0" dirty="0" err="1"/>
              <a:t>memeriksa</a:t>
            </a:r>
            <a:r>
              <a:rPr lang="en-US" noProof="0" dirty="0"/>
              <a:t> situs </a:t>
            </a:r>
            <a:r>
              <a:rPr lang="en-US" noProof="0" dirty="0" err="1"/>
              <a:t>mereka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sepuluh</a:t>
            </a:r>
            <a:r>
              <a:rPr lang="en-US" noProof="0" dirty="0"/>
              <a:t> kali </a:t>
            </a:r>
            <a:r>
              <a:rPr lang="en-US" noProof="0" dirty="0" err="1"/>
              <a:t>setiap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. </a:t>
            </a:r>
          </a:p>
          <a:p>
            <a:r>
              <a:rPr lang="en-US" noProof="0" dirty="0" err="1"/>
              <a:t>Teknologi</a:t>
            </a:r>
            <a:r>
              <a:rPr lang="en-US" noProof="0" dirty="0"/>
              <a:t>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banyak</a:t>
            </a:r>
            <a:r>
              <a:rPr lang="en-US" noProof="0" dirty="0"/>
              <a:t> </a:t>
            </a:r>
            <a:r>
              <a:rPr lang="en-US" noProof="0" dirty="0" err="1"/>
              <a:t>kontak</a:t>
            </a:r>
            <a:r>
              <a:rPr lang="en-US" noProof="0" dirty="0"/>
              <a:t> </a:t>
            </a:r>
            <a:r>
              <a:rPr lang="en-US" noProof="0" dirty="0" err="1"/>
              <a:t>tanpa</a:t>
            </a:r>
            <a:r>
              <a:rPr lang="en-US" noProof="0" dirty="0"/>
              <a:t> </a:t>
            </a:r>
            <a:r>
              <a:rPr lang="en-US" noProof="0" dirty="0" err="1"/>
              <a:t>wajah</a:t>
            </a:r>
            <a:r>
              <a:rPr lang="en-US" noProof="0" dirty="0"/>
              <a:t>.</a:t>
            </a:r>
          </a:p>
          <a:p>
            <a:r>
              <a:rPr lang="en-US" noProof="0" dirty="0"/>
              <a:t>Email, SMS, dan </a:t>
            </a:r>
            <a:r>
              <a:rPr lang="en-US" noProof="0" dirty="0" err="1"/>
              <a:t>postingan</a:t>
            </a:r>
            <a:r>
              <a:rPr lang="en-US" noProof="0" dirty="0"/>
              <a:t> media </a:t>
            </a:r>
            <a:r>
              <a:rPr lang="en-US" noProof="0" dirty="0" err="1"/>
              <a:t>sosial</a:t>
            </a:r>
            <a:r>
              <a:rPr lang="en-US" noProof="0" dirty="0"/>
              <a:t>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memiliki</a:t>
            </a:r>
            <a:r>
              <a:rPr lang="en-US" noProof="0" dirty="0"/>
              <a:t> </a:t>
            </a:r>
            <a:r>
              <a:rPr lang="en-US" noProof="0" dirty="0" err="1"/>
              <a:t>bobot</a:t>
            </a:r>
            <a:r>
              <a:rPr lang="en-US" noProof="0" dirty="0"/>
              <a:t> yang </a:t>
            </a:r>
            <a:r>
              <a:rPr lang="en-US" noProof="0" dirty="0" err="1"/>
              <a:t>sama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'</a:t>
            </a:r>
            <a:r>
              <a:rPr lang="en-US" noProof="0" dirty="0" err="1"/>
              <a:t>menuliskannya</a:t>
            </a:r>
            <a:r>
              <a:rPr lang="en-US" noProof="0" dirty="0"/>
              <a:t>'.</a:t>
            </a:r>
          </a:p>
          <a:p>
            <a:r>
              <a:rPr lang="en-US" noProof="0" dirty="0" err="1"/>
              <a:t>Mengingat</a:t>
            </a:r>
            <a:r>
              <a:rPr lang="en-US" noProof="0" dirty="0"/>
              <a:t> </a:t>
            </a:r>
            <a:r>
              <a:rPr lang="en-US" noProof="0" dirty="0" err="1"/>
              <a:t>kemudahan</a:t>
            </a:r>
            <a:r>
              <a:rPr lang="en-US" noProof="0" dirty="0"/>
              <a:t> dan </a:t>
            </a:r>
            <a:r>
              <a:rPr lang="en-US" noProof="0" dirty="0" err="1"/>
              <a:t>informalitas</a:t>
            </a:r>
            <a:r>
              <a:rPr lang="en-US" noProof="0" dirty="0"/>
              <a:t> </a:t>
            </a:r>
            <a:r>
              <a:rPr lang="en-US" noProof="0" dirty="0" err="1"/>
              <a:t>komunikasi</a:t>
            </a:r>
            <a:r>
              <a:rPr lang="en-US" noProof="0" dirty="0"/>
              <a:t> </a:t>
            </a:r>
            <a:r>
              <a:rPr lang="en-US" noProof="0" dirty="0" err="1"/>
              <a:t>elektronik</a:t>
            </a:r>
            <a:r>
              <a:rPr lang="en-US" noProof="0" dirty="0"/>
              <a:t>,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menjadi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ceroboh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berkomunikasi</a:t>
            </a:r>
            <a:r>
              <a:rPr lang="en-US" noProof="0" dirty="0"/>
              <a:t>.</a:t>
            </a:r>
          </a:p>
          <a:p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EA44CD2-FDC6-4403-8113-3EFE070890E3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29813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Do Firms Monitor Technology Usage?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b="1" noProof="0" dirty="0">
                <a:solidFill>
                  <a:schemeClr val="accent2"/>
                </a:solidFill>
              </a:rPr>
              <a:t>Pengusaha perlu mengelola tempat kerja mereka untuk:</a:t>
            </a:r>
            <a:endParaRPr lang="en-US" sz="2800" b="1" noProof="0" dirty="0">
              <a:solidFill>
                <a:schemeClr val="accent2"/>
              </a:solidFill>
            </a:endParaRPr>
          </a:p>
          <a:p>
            <a:r>
              <a:rPr lang="en-US" b="1" noProof="0" dirty="0" err="1"/>
              <a:t>Tempatkan</a:t>
            </a:r>
            <a:r>
              <a:rPr lang="en-US" b="1" noProof="0" dirty="0"/>
              <a:t> </a:t>
            </a:r>
            <a:r>
              <a:rPr lang="en-US" b="1" noProof="0" dirty="0" err="1"/>
              <a:t>pekerja</a:t>
            </a:r>
            <a:r>
              <a:rPr lang="en-US" b="1" noProof="0" dirty="0"/>
              <a:t> pada </a:t>
            </a:r>
            <a:r>
              <a:rPr lang="en-US" b="1" noProof="0" dirty="0" err="1"/>
              <a:t>posisi</a:t>
            </a:r>
            <a:r>
              <a:rPr lang="en-US" b="1" noProof="0" dirty="0"/>
              <a:t> yang </a:t>
            </a:r>
            <a:r>
              <a:rPr lang="en-US" b="1" noProof="0" dirty="0" err="1"/>
              <a:t>sesuai</a:t>
            </a:r>
            <a:r>
              <a:rPr lang="en-US" b="1" noProof="0" dirty="0"/>
              <a:t>.</a:t>
            </a:r>
          </a:p>
          <a:p>
            <a:r>
              <a:rPr lang="en-US" b="1" noProof="0" dirty="0" err="1"/>
              <a:t>Untuk</a:t>
            </a:r>
            <a:r>
              <a:rPr lang="en-US" b="1" noProof="0" dirty="0"/>
              <a:t> </a:t>
            </a:r>
            <a:r>
              <a:rPr lang="en-US" b="1" noProof="0" dirty="0" err="1"/>
              <a:t>memastikan</a:t>
            </a:r>
            <a:r>
              <a:rPr lang="en-US" b="1" noProof="0" dirty="0"/>
              <a:t> </a:t>
            </a:r>
            <a:r>
              <a:rPr lang="en-US" b="1" noProof="0" dirty="0" err="1"/>
              <a:t>kepatuhan</a:t>
            </a:r>
            <a:r>
              <a:rPr lang="en-US" b="1" noProof="0" dirty="0"/>
              <a:t> </a:t>
            </a:r>
            <a:r>
              <a:rPr lang="en-US" b="1" noProof="0" dirty="0" err="1"/>
              <a:t>terhadap</a:t>
            </a:r>
            <a:r>
              <a:rPr lang="en-US" b="1" noProof="0" dirty="0"/>
              <a:t> </a:t>
            </a:r>
            <a:r>
              <a:rPr lang="en-US" b="1" noProof="0" dirty="0" err="1"/>
              <a:t>persyaratan</a:t>
            </a:r>
            <a:r>
              <a:rPr lang="en-US" b="1" noProof="0" dirty="0"/>
              <a:t> </a:t>
            </a:r>
            <a:r>
              <a:rPr lang="en-US" b="1" noProof="0" dirty="0" err="1"/>
              <a:t>tindakan</a:t>
            </a:r>
            <a:r>
              <a:rPr lang="en-US" b="1" noProof="0" dirty="0"/>
              <a:t> </a:t>
            </a:r>
            <a:r>
              <a:rPr lang="en-US" b="1" noProof="0" dirty="0" err="1"/>
              <a:t>afirmatif</a:t>
            </a:r>
            <a:r>
              <a:rPr lang="en-US" b="1" noProof="0" dirty="0"/>
              <a:t>.</a:t>
            </a:r>
          </a:p>
          <a:p>
            <a:r>
              <a:rPr lang="en-US" b="1" noProof="0" dirty="0" err="1"/>
              <a:t>Untuk</a:t>
            </a:r>
            <a:r>
              <a:rPr lang="en-US" b="1" noProof="0" dirty="0"/>
              <a:t> </a:t>
            </a:r>
            <a:r>
              <a:rPr lang="en-US" b="1" noProof="0" dirty="0" err="1"/>
              <a:t>mengelola</a:t>
            </a:r>
            <a:r>
              <a:rPr lang="en-US" b="1" noProof="0" dirty="0"/>
              <a:t> </a:t>
            </a:r>
            <a:r>
              <a:rPr lang="en-US" b="1" noProof="0" dirty="0" err="1"/>
              <a:t>tunjangan</a:t>
            </a:r>
            <a:r>
              <a:rPr lang="en-US" b="1" noProof="0" dirty="0"/>
              <a:t> </a:t>
            </a:r>
            <a:r>
              <a:rPr lang="en-US" b="1" noProof="0" dirty="0" err="1"/>
              <a:t>tempat</a:t>
            </a:r>
            <a:r>
              <a:rPr lang="en-US" b="1" noProof="0" dirty="0"/>
              <a:t> </a:t>
            </a:r>
            <a:r>
              <a:rPr lang="en-US" b="1" noProof="0" dirty="0" err="1"/>
              <a:t>kerja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chemeClr val="accent2"/>
                </a:solidFill>
              </a:rPr>
              <a:t>Memungkinkan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manajer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untuk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memastikan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kinerja</a:t>
            </a:r>
            <a:r>
              <a:rPr lang="en-US" b="1" dirty="0">
                <a:solidFill>
                  <a:schemeClr val="accent2"/>
                </a:solidFill>
              </a:rPr>
              <a:t> yang </a:t>
            </a:r>
            <a:r>
              <a:rPr lang="en-US" b="1" dirty="0" err="1">
                <a:solidFill>
                  <a:schemeClr val="accent2"/>
                </a:solidFill>
              </a:rPr>
              <a:t>efektif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dengan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mencegah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hilangnya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produktivitas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akibat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penggunaan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teknologi</a:t>
            </a:r>
            <a:r>
              <a:rPr lang="en-US" b="1" dirty="0">
                <a:solidFill>
                  <a:schemeClr val="accent2"/>
                </a:solidFill>
              </a:rPr>
              <a:t> yang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tepat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jika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karyawan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sadar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bahwa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dia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akan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diawasi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9069E8-01EE-4DF3-9002-C00E7EC3C316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31532-53AB-447E-9E5B-C1A6CBF29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Why Do Firms Monitor Technology Usage?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97904-BEB8-46CD-9AF4-49B9852F9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noProof="0" dirty="0">
              <a:solidFill>
                <a:srgbClr val="000099"/>
              </a:solidFill>
            </a:endParaRPr>
          </a:p>
          <a:p>
            <a:pPr marL="0" indent="0">
              <a:buNone/>
            </a:pPr>
            <a:r>
              <a:rPr lang="en-US" b="1" noProof="0" dirty="0" err="1">
                <a:solidFill>
                  <a:srgbClr val="000099"/>
                </a:solidFill>
              </a:rPr>
              <a:t>Pemantauan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menawarkan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kepada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pengusaha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sebuah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metode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untuk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melindungi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sumber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daya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lainnya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informasi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hak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milik</a:t>
            </a:r>
            <a:r>
              <a:rPr lang="en-US" b="1" noProof="0" dirty="0">
                <a:solidFill>
                  <a:schemeClr val="accent2"/>
                </a:solidFill>
              </a:rPr>
              <a:t> dan </a:t>
            </a:r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dari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pencurian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  <a:p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peralatan</a:t>
            </a:r>
            <a:r>
              <a:rPr lang="en-US" b="1" noProof="0" dirty="0">
                <a:solidFill>
                  <a:schemeClr val="accent2"/>
                </a:solidFill>
              </a:rPr>
              <a:t> dan bandwidth </a:t>
            </a:r>
            <a:r>
              <a:rPr lang="en-US" b="1" noProof="0" dirty="0" err="1">
                <a:solidFill>
                  <a:schemeClr val="accent2"/>
                </a:solidFill>
              </a:rPr>
              <a:t>mereka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  <a:p>
            <a:r>
              <a:rPr lang="en-US" b="1" noProof="0" dirty="0" err="1">
                <a:solidFill>
                  <a:schemeClr val="accent2"/>
                </a:solidFill>
              </a:rPr>
              <a:t>Melindungi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dari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tanggung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jawab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hukum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1F8C321-51B6-4398-B95C-E412427850F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9608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Managing Employees Through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28% </a:t>
            </a:r>
            <a:r>
              <a:rPr lang="en-US" noProof="0" dirty="0" err="1"/>
              <a:t>pengusaha</a:t>
            </a:r>
            <a:r>
              <a:rPr lang="en-US" noProof="0" dirty="0"/>
              <a:t>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memecat</a:t>
            </a:r>
            <a:r>
              <a:rPr lang="en-US" noProof="0" dirty="0"/>
              <a:t> </a:t>
            </a:r>
            <a:r>
              <a:rPr lang="en-US" noProof="0" dirty="0" err="1"/>
              <a:t>pekerjanya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Internet </a:t>
            </a:r>
            <a:r>
              <a:rPr lang="en-US" noProof="0" dirty="0" err="1"/>
              <a:t>selama</a:t>
            </a:r>
            <a:r>
              <a:rPr lang="en-US" noProof="0" dirty="0"/>
              <a:t> </a:t>
            </a:r>
            <a:r>
              <a:rPr lang="en-US" noProof="0" dirty="0" err="1"/>
              <a:t>hari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aktivitas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berhubungan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/>
              <a:t>18%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memecat</a:t>
            </a:r>
            <a:r>
              <a:rPr lang="en-US" noProof="0" dirty="0"/>
              <a:t> </a:t>
            </a:r>
            <a:r>
              <a:rPr lang="en-US" noProof="0" dirty="0" err="1"/>
              <a:t>pekerja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postingan</a:t>
            </a:r>
            <a:r>
              <a:rPr lang="en-US" noProof="0" dirty="0"/>
              <a:t> di media </a:t>
            </a:r>
            <a:r>
              <a:rPr lang="en-US" noProof="0" dirty="0" err="1"/>
              <a:t>sosial</a:t>
            </a:r>
            <a:endParaRPr lang="en-US" noProof="0" dirty="0"/>
          </a:p>
          <a:p>
            <a:r>
              <a:rPr lang="en-US" b="1" noProof="0" dirty="0" err="1">
                <a:solidFill>
                  <a:srgbClr val="C00000"/>
                </a:solidFill>
              </a:rPr>
              <a:t>Postingan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atau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komentar</a:t>
            </a:r>
            <a:r>
              <a:rPr lang="en-US" b="1" noProof="0" dirty="0">
                <a:solidFill>
                  <a:srgbClr val="C00000"/>
                </a:solidFill>
              </a:rPr>
              <a:t> yang </a:t>
            </a:r>
            <a:r>
              <a:rPr lang="en-US" b="1" noProof="0" dirty="0" err="1">
                <a:solidFill>
                  <a:srgbClr val="C00000"/>
                </a:solidFill>
              </a:rPr>
              <a:t>rasis</a:t>
            </a:r>
            <a:r>
              <a:rPr lang="en-US" b="1" noProof="0" dirty="0">
                <a:solidFill>
                  <a:srgbClr val="C00000"/>
                </a:solidFill>
              </a:rPr>
              <a:t>, </a:t>
            </a:r>
            <a:r>
              <a:rPr lang="en-US" b="1" noProof="0" dirty="0" err="1">
                <a:solidFill>
                  <a:srgbClr val="C00000"/>
                </a:solidFill>
              </a:rPr>
              <a:t>seksis</a:t>
            </a:r>
            <a:r>
              <a:rPr lang="en-US" b="1" noProof="0" dirty="0">
                <a:solidFill>
                  <a:srgbClr val="C00000"/>
                </a:solidFill>
              </a:rPr>
              <a:t>, </a:t>
            </a:r>
            <a:r>
              <a:rPr lang="en-US" b="1" noProof="0" dirty="0" err="1">
                <a:solidFill>
                  <a:srgbClr val="C00000"/>
                </a:solidFill>
              </a:rPr>
              <a:t>atau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tidak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pantas</a:t>
            </a:r>
            <a:r>
              <a:rPr lang="en-US" b="1" noProof="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FDCAFC-897B-48C6-9C58-320595DD116D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28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Monitoring Employees Through Drug Testing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Pengusaha</a:t>
            </a:r>
            <a:r>
              <a:rPr lang="en-US" noProof="0" dirty="0"/>
              <a:t> </a:t>
            </a:r>
            <a:r>
              <a:rPr lang="en-US" noProof="0" dirty="0" err="1"/>
              <a:t>mempunyai</a:t>
            </a:r>
            <a:r>
              <a:rPr lang="en-US" noProof="0" dirty="0"/>
              <a:t> </a:t>
            </a:r>
            <a:r>
              <a:rPr lang="en-US" noProof="0" dirty="0" err="1"/>
              <a:t>sejarah</a:t>
            </a:r>
            <a:r>
              <a:rPr lang="en-US" noProof="0" dirty="0"/>
              <a:t> </a:t>
            </a:r>
            <a:r>
              <a:rPr lang="en-US" noProof="0" dirty="0" err="1"/>
              <a:t>panjang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melakukan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melalui</a:t>
            </a:r>
            <a:r>
              <a:rPr lang="en-US" noProof="0" dirty="0"/>
              <a:t> </a:t>
            </a:r>
            <a:r>
              <a:rPr lang="en-US" noProof="0" dirty="0" err="1"/>
              <a:t>pengujian</a:t>
            </a:r>
            <a:r>
              <a:rPr lang="en-US" noProof="0" dirty="0"/>
              <a:t> </a:t>
            </a:r>
            <a:r>
              <a:rPr lang="en-US" noProof="0" dirty="0" err="1"/>
              <a:t>obat</a:t>
            </a:r>
            <a:r>
              <a:rPr lang="en-US" noProof="0" dirty="0"/>
              <a:t> </a:t>
            </a:r>
            <a:r>
              <a:rPr lang="en-US" noProof="0" dirty="0" err="1"/>
              <a:t>dibandingkan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rgbClr val="008080"/>
                </a:solidFill>
              </a:rPr>
              <a:t>Pengusaha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mempunyai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argumen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kuat</a:t>
            </a:r>
            <a:r>
              <a:rPr lang="en-US" b="1" noProof="0" dirty="0">
                <a:solidFill>
                  <a:srgbClr val="008080"/>
                </a:solidFill>
              </a:rPr>
              <a:t> yang </a:t>
            </a:r>
            <a:r>
              <a:rPr lang="en-US" b="1" noProof="0" dirty="0" err="1">
                <a:solidFill>
                  <a:srgbClr val="008080"/>
                </a:solidFill>
              </a:rPr>
              <a:t>mendukung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pengujian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narkoba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berdasarkan</a:t>
            </a:r>
            <a:r>
              <a:rPr lang="en-US" b="1" noProof="0" dirty="0">
                <a:solidFill>
                  <a:srgbClr val="008080"/>
                </a:solidFill>
              </a:rPr>
              <a:t> </a:t>
            </a:r>
            <a:r>
              <a:rPr lang="en-US" b="1" noProof="0" dirty="0" err="1">
                <a:solidFill>
                  <a:srgbClr val="008080"/>
                </a:solidFill>
              </a:rPr>
              <a:t>hukum</a:t>
            </a:r>
            <a:r>
              <a:rPr lang="en-US" b="1" noProof="0" dirty="0">
                <a:solidFill>
                  <a:srgbClr val="008080"/>
                </a:solidFill>
              </a:rPr>
              <a:t>.</a:t>
            </a:r>
          </a:p>
          <a:p>
            <a:r>
              <a:rPr lang="en-US" sz="2000" noProof="0" dirty="0" err="1"/>
              <a:t>Majikan</a:t>
            </a:r>
            <a:r>
              <a:rPr lang="en-US" sz="2000" noProof="0" dirty="0"/>
              <a:t> </a:t>
            </a:r>
            <a:r>
              <a:rPr lang="en-US" sz="2000" noProof="0" dirty="0" err="1"/>
              <a:t>akan</a:t>
            </a:r>
            <a:r>
              <a:rPr lang="en-US" sz="2000" noProof="0" dirty="0"/>
              <a:t> </a:t>
            </a:r>
            <a:r>
              <a:rPr lang="en-US" sz="2000" noProof="0" dirty="0" err="1"/>
              <a:t>bertanggung</a:t>
            </a:r>
            <a:r>
              <a:rPr lang="en-US" sz="2000" noProof="0" dirty="0"/>
              <a:t> </a:t>
            </a:r>
            <a:r>
              <a:rPr lang="en-US" sz="2000" noProof="0" dirty="0" err="1"/>
              <a:t>jawab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 yang </a:t>
            </a:r>
            <a:r>
              <a:rPr lang="en-US" sz="2000" noProof="0" dirty="0" err="1"/>
              <a:t>dilakukan</a:t>
            </a:r>
            <a:r>
              <a:rPr lang="en-US" sz="2000" noProof="0" dirty="0"/>
              <a:t> </a:t>
            </a:r>
            <a:r>
              <a:rPr lang="en-US" sz="2000" noProof="0" dirty="0" err="1"/>
              <a:t>karyawannya</a:t>
            </a:r>
            <a:r>
              <a:rPr lang="en-US" sz="2000" noProof="0" dirty="0"/>
              <a:t> dan </a:t>
            </a:r>
            <a:r>
              <a:rPr lang="en-US" sz="2000" noProof="0" dirty="0" err="1"/>
              <a:t>karenanya</a:t>
            </a:r>
            <a:r>
              <a:rPr lang="en-US" sz="2000" noProof="0" dirty="0"/>
              <a:t>, </a:t>
            </a:r>
            <a:r>
              <a:rPr lang="en-US" sz="2000" noProof="0" dirty="0" err="1"/>
              <a:t>minat</a:t>
            </a:r>
            <a:r>
              <a:rPr lang="en-US" sz="2000" noProof="0" dirty="0"/>
              <a:t> </a:t>
            </a:r>
            <a:r>
              <a:rPr lang="en-US" sz="2000" noProof="0" dirty="0" err="1"/>
              <a:t>mereka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mengendalikan</a:t>
            </a:r>
            <a:r>
              <a:rPr lang="en-US" sz="2000" noProof="0" dirty="0"/>
              <a:t> </a:t>
            </a:r>
            <a:r>
              <a:rPr lang="en-US" sz="2000" noProof="0" dirty="0" err="1"/>
              <a:t>setiap</a:t>
            </a:r>
            <a:r>
              <a:rPr lang="en-US" sz="2000" noProof="0" dirty="0"/>
              <a:t> </a:t>
            </a:r>
            <a:r>
              <a:rPr lang="en-US" sz="2000" noProof="0" dirty="0" err="1"/>
              <a:t>aspek</a:t>
            </a:r>
            <a:r>
              <a:rPr lang="en-US" sz="2000" noProof="0" dirty="0"/>
              <a:t> </a:t>
            </a:r>
            <a:r>
              <a:rPr lang="en-US" sz="2000" noProof="0" dirty="0" err="1"/>
              <a:t>meningkat</a:t>
            </a:r>
            <a:r>
              <a:rPr lang="en-US" sz="20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noProof="0" dirty="0" err="1">
                <a:solidFill>
                  <a:srgbClr val="C00000"/>
                </a:solidFill>
              </a:rPr>
              <a:t>Karyawan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mungkin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berpendapat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bahwa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penggunaan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narkoba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hanya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relevan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jika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hal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itu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berdampak</a:t>
            </a:r>
            <a:r>
              <a:rPr lang="en-US" sz="1800" b="1" noProof="0" dirty="0">
                <a:solidFill>
                  <a:srgbClr val="C00000"/>
                </a:solidFill>
              </a:rPr>
              <a:t> pada </a:t>
            </a:r>
            <a:r>
              <a:rPr lang="en-US" sz="1800" b="1" noProof="0" dirty="0" err="1">
                <a:solidFill>
                  <a:srgbClr val="C00000"/>
                </a:solidFill>
              </a:rPr>
              <a:t>kinerja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pekerjaan</a:t>
            </a:r>
            <a:r>
              <a:rPr lang="en-US" sz="1800" b="1" noProof="0" dirty="0">
                <a:solidFill>
                  <a:srgbClr val="C00000"/>
                </a:solidFill>
              </a:rPr>
              <a:t> </a:t>
            </a:r>
            <a:r>
              <a:rPr lang="en-US" sz="1800" b="1" noProof="0" dirty="0" err="1">
                <a:solidFill>
                  <a:srgbClr val="C00000"/>
                </a:solidFill>
              </a:rPr>
              <a:t>mereka</a:t>
            </a:r>
            <a:r>
              <a:rPr lang="en-US" sz="1800" b="1" noProof="0" dirty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Legalisasi</a:t>
            </a:r>
            <a:r>
              <a:rPr lang="en-US" noProof="0" dirty="0"/>
              <a:t> ganja di </a:t>
            </a:r>
            <a:r>
              <a:rPr lang="en-US" noProof="0" dirty="0" err="1"/>
              <a:t>beberapa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menimbulkan</a:t>
            </a:r>
            <a:r>
              <a:rPr lang="en-US" noProof="0" dirty="0"/>
              <a:t> </a:t>
            </a:r>
            <a:r>
              <a:rPr lang="en-US" noProof="0" dirty="0" err="1"/>
              <a:t>dilema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yang </a:t>
            </a:r>
            <a:r>
              <a:rPr lang="en-US" noProof="0" dirty="0" err="1"/>
              <a:t>rumit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182B6D-11E1-4CBF-B57F-4AC6E0CF93CC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E475751-F3CF-0092-0883-2B4703432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endParaRPr lang="en-US" sz="36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/>
              <a:t>Bab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akan</a:t>
            </a:r>
            <a:r>
              <a:rPr lang="en-US" sz="3600" dirty="0"/>
              <a:t> </a:t>
            </a:r>
            <a:r>
              <a:rPr lang="en-US" sz="3600" dirty="0" err="1"/>
              <a:t>mengkaji</a:t>
            </a:r>
            <a:r>
              <a:rPr lang="en-US" sz="3600" dirty="0"/>
              <a:t> </a:t>
            </a:r>
            <a:r>
              <a:rPr lang="en-US" sz="3600" dirty="0" err="1"/>
              <a:t>teknologi</a:t>
            </a:r>
            <a:r>
              <a:rPr lang="en-US" sz="3600" dirty="0"/>
              <a:t> dan </a:t>
            </a:r>
            <a:r>
              <a:rPr lang="en-US" sz="3600" dirty="0" err="1"/>
              <a:t>dampaknya</a:t>
            </a:r>
            <a:r>
              <a:rPr lang="en-US" sz="3600" dirty="0"/>
              <a:t> 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3A590D83-4B5D-184D-CF93-77A61C135A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1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22310-A6E2-4DFA-B892-5086CE32E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Monitoring Employees Through Drug Testing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14809-DC70-43D8-BA81-64BB7CF5A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Pengadilan</a:t>
            </a:r>
            <a:r>
              <a:rPr lang="en-US" noProof="0" dirty="0"/>
              <a:t> di </a:t>
            </a:r>
            <a:r>
              <a:rPr lang="en-US" noProof="0" dirty="0" err="1"/>
              <a:t>beberapa</a:t>
            </a:r>
            <a:r>
              <a:rPr lang="en-US" noProof="0" dirty="0"/>
              <a:t> negara </a:t>
            </a:r>
            <a:r>
              <a:rPr lang="en-US" noProof="0" dirty="0" err="1"/>
              <a:t>bagian</a:t>
            </a:r>
            <a:r>
              <a:rPr lang="en-US" noProof="0" dirty="0"/>
              <a:t>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memutuskan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seorang</a:t>
            </a:r>
            <a:r>
              <a:rPr lang="en-US" noProof="0" dirty="0"/>
              <a:t> </a:t>
            </a:r>
            <a:r>
              <a:rPr lang="en-US" noProof="0" dirty="0" err="1"/>
              <a:t>karyawan</a:t>
            </a:r>
            <a:r>
              <a:rPr lang="en-US" noProof="0" dirty="0"/>
              <a:t> yang </a:t>
            </a:r>
            <a:r>
              <a:rPr lang="en-US" b="1" noProof="0" dirty="0" err="1">
                <a:solidFill>
                  <a:schemeClr val="bg2"/>
                </a:solidFill>
              </a:rPr>
              <a:t>dites</a:t>
            </a:r>
            <a:r>
              <a:rPr lang="en-US" b="1" noProof="0" dirty="0">
                <a:solidFill>
                  <a:schemeClr val="bg2"/>
                </a:solidFill>
              </a:rPr>
              <a:t> </a:t>
            </a:r>
            <a:r>
              <a:rPr lang="en-US" b="1" noProof="0" dirty="0" err="1">
                <a:solidFill>
                  <a:schemeClr val="bg2"/>
                </a:solidFill>
              </a:rPr>
              <a:t>positif</a:t>
            </a:r>
            <a:r>
              <a:rPr lang="en-US" b="1" noProof="0" dirty="0">
                <a:solidFill>
                  <a:schemeClr val="bg2"/>
                </a:solidFill>
              </a:rPr>
              <a:t> </a:t>
            </a:r>
            <a:r>
              <a:rPr lang="en-US" b="1" noProof="0" dirty="0" err="1">
                <a:solidFill>
                  <a:schemeClr val="bg2"/>
                </a:solidFill>
              </a:rPr>
              <a:t>menggunakan</a:t>
            </a:r>
            <a:r>
              <a:rPr lang="en-US" b="1" noProof="0" dirty="0">
                <a:solidFill>
                  <a:schemeClr val="bg2"/>
                </a:solidFill>
              </a:rPr>
              <a:t> marijuana </a:t>
            </a:r>
            <a:r>
              <a:rPr lang="en-US" noProof="0" dirty="0" err="1"/>
              <a:t>mungkin</a:t>
            </a:r>
            <a:r>
              <a:rPr lang="en-US" noProof="0" dirty="0"/>
              <a:t> </a:t>
            </a:r>
            <a:r>
              <a:rPr lang="en-US" noProof="0" dirty="0" err="1"/>
              <a:t>akan</a:t>
            </a:r>
            <a:r>
              <a:rPr lang="en-US" noProof="0" dirty="0"/>
              <a:t> </a:t>
            </a:r>
            <a:r>
              <a:rPr lang="en-US" noProof="0" dirty="0" err="1"/>
              <a:t>menang</a:t>
            </a:r>
            <a:r>
              <a:rPr lang="en-US" noProof="0" dirty="0"/>
              <a:t> </a:t>
            </a:r>
            <a:r>
              <a:rPr lang="en-US" noProof="0" dirty="0" err="1"/>
              <a:t>melawan</a:t>
            </a:r>
            <a:r>
              <a:rPr lang="en-US" noProof="0" dirty="0"/>
              <a:t> </a:t>
            </a:r>
            <a:r>
              <a:rPr lang="en-US" noProof="0" dirty="0" err="1"/>
              <a:t>majikannya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keadaan</a:t>
            </a:r>
            <a:r>
              <a:rPr lang="en-US" noProof="0" dirty="0"/>
              <a:t> </a:t>
            </a:r>
            <a:r>
              <a:rPr lang="en-US" noProof="0" dirty="0" err="1"/>
              <a:t>tertentu</a:t>
            </a:r>
            <a:r>
              <a:rPr lang="en-US" noProof="0" dirty="0"/>
              <a:t>, </a:t>
            </a:r>
            <a:r>
              <a:rPr lang="en-US" noProof="0" dirty="0" err="1"/>
              <a:t>bahkan</a:t>
            </a:r>
            <a:r>
              <a:rPr lang="en-US" noProof="0" dirty="0"/>
              <a:t> </a:t>
            </a:r>
            <a:r>
              <a:rPr lang="en-US" noProof="0" dirty="0" err="1"/>
              <a:t>jika</a:t>
            </a:r>
            <a:r>
              <a:rPr lang="en-US" noProof="0" dirty="0"/>
              <a:t> </a:t>
            </a:r>
            <a:r>
              <a:rPr lang="en-US" noProof="0" dirty="0" err="1"/>
              <a:t>majikan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 </a:t>
            </a:r>
            <a:r>
              <a:rPr lang="en-US" noProof="0" dirty="0" err="1"/>
              <a:t>menerapkan</a:t>
            </a:r>
            <a:r>
              <a:rPr lang="en-US" noProof="0" dirty="0"/>
              <a:t> </a:t>
            </a:r>
            <a:r>
              <a:rPr lang="en-US" noProof="0" dirty="0" err="1"/>
              <a:t>kebijakan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bebas</a:t>
            </a:r>
            <a:r>
              <a:rPr lang="en-US" noProof="0" dirty="0"/>
              <a:t> </a:t>
            </a:r>
            <a:r>
              <a:rPr lang="en-US" noProof="0" dirty="0" err="1"/>
              <a:t>narkoba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008080"/>
                </a:solidFill>
              </a:rPr>
              <a:t>Menentukan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kapan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penggunaan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terjadi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masih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merupakan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pertanyaan</a:t>
            </a:r>
            <a:r>
              <a:rPr lang="en-US" sz="2000" b="1" noProof="0" dirty="0">
                <a:solidFill>
                  <a:srgbClr val="008080"/>
                </a:solidFill>
              </a:rPr>
              <a:t> yang </a:t>
            </a:r>
            <a:r>
              <a:rPr lang="en-US" sz="2000" b="1" noProof="0" dirty="0" err="1">
                <a:solidFill>
                  <a:srgbClr val="008080"/>
                </a:solidFill>
              </a:rPr>
              <a:t>sulit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dijawab</a:t>
            </a:r>
            <a:r>
              <a:rPr lang="en-US" sz="2000" b="1" noProof="0" dirty="0">
                <a:solidFill>
                  <a:srgbClr val="00808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Pengusaha</a:t>
            </a:r>
            <a:r>
              <a:rPr lang="en-US" noProof="0" dirty="0"/>
              <a:t> di negara-negara </a:t>
            </a:r>
            <a:r>
              <a:rPr lang="en-US" b="1" noProof="0" dirty="0">
                <a:solidFill>
                  <a:schemeClr val="bg2"/>
                </a:solidFill>
              </a:rPr>
              <a:t>yang </a:t>
            </a:r>
            <a:r>
              <a:rPr lang="en-US" b="1" noProof="0" dirty="0" err="1">
                <a:solidFill>
                  <a:schemeClr val="bg2"/>
                </a:solidFill>
              </a:rPr>
              <a:t>melegalkan</a:t>
            </a:r>
            <a:r>
              <a:rPr lang="en-US" b="1" noProof="0" dirty="0">
                <a:solidFill>
                  <a:schemeClr val="bg2"/>
                </a:solidFill>
              </a:rPr>
              <a:t> ganja </a:t>
            </a:r>
            <a:r>
              <a:rPr lang="en-US" noProof="0" dirty="0" err="1"/>
              <a:t>atau</a:t>
            </a:r>
            <a:r>
              <a:rPr lang="en-US" noProof="0" dirty="0"/>
              <a:t> yang </a:t>
            </a:r>
            <a:r>
              <a:rPr lang="en-US" noProof="0" dirty="0" err="1"/>
              <a:t>mengizinkan</a:t>
            </a:r>
            <a:r>
              <a:rPr lang="en-US" noProof="0" dirty="0"/>
              <a:t> </a:t>
            </a:r>
            <a:r>
              <a:rPr lang="en-US" noProof="0" dirty="0" err="1"/>
              <a:t>kepemilikannya</a:t>
            </a:r>
            <a:r>
              <a:rPr lang="en-US" noProof="0" dirty="0"/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dapat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melarang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penggunaannya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noProof="0" dirty="0"/>
              <a:t>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dan </a:t>
            </a:r>
            <a:r>
              <a:rPr lang="en-US" noProof="0" dirty="0" err="1"/>
              <a:t>karyawannya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bekerja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keadaan</a:t>
            </a:r>
            <a:r>
              <a:rPr lang="en-US" noProof="0" dirty="0"/>
              <a:t> </a:t>
            </a:r>
            <a:r>
              <a:rPr lang="en-US" noProof="0" dirty="0" err="1"/>
              <a:t>mengalami</a:t>
            </a:r>
            <a:r>
              <a:rPr lang="en-US" noProof="0" dirty="0"/>
              <a:t> </a:t>
            </a:r>
            <a:r>
              <a:rPr lang="en-US" noProof="0" dirty="0" err="1"/>
              <a:t>gangguan</a:t>
            </a:r>
            <a:r>
              <a:rPr lang="en-US" noProof="0" dirty="0"/>
              <a:t>.</a:t>
            </a:r>
          </a:p>
          <a:p>
            <a:r>
              <a:rPr lang="en-US" sz="2000" b="1" noProof="0" dirty="0">
                <a:solidFill>
                  <a:srgbClr val="000099"/>
                </a:solidFill>
              </a:rPr>
              <a:t>Oleh </a:t>
            </a:r>
            <a:r>
              <a:rPr lang="en-US" sz="2000" b="1" noProof="0" dirty="0" err="1">
                <a:solidFill>
                  <a:srgbClr val="000099"/>
                </a:solidFill>
              </a:rPr>
              <a:t>karena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itu</a:t>
            </a:r>
            <a:r>
              <a:rPr lang="en-US" sz="2000" b="1" noProof="0" dirty="0">
                <a:solidFill>
                  <a:srgbClr val="000099"/>
                </a:solidFill>
              </a:rPr>
              <a:t>, </a:t>
            </a:r>
            <a:r>
              <a:rPr lang="en-US" sz="2000" b="1" noProof="0" dirty="0" err="1">
                <a:solidFill>
                  <a:srgbClr val="000099"/>
                </a:solidFill>
              </a:rPr>
              <a:t>pemberi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kerja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dapat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menguji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pekerjanya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berdasarkan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tanda</a:t>
            </a:r>
            <a:r>
              <a:rPr lang="en-US" sz="2000" b="1" noProof="0" dirty="0">
                <a:solidFill>
                  <a:srgbClr val="000099"/>
                </a:solidFill>
              </a:rPr>
              <a:t> </a:t>
            </a:r>
            <a:r>
              <a:rPr lang="en-US" sz="2000" b="1" noProof="0" dirty="0" err="1">
                <a:solidFill>
                  <a:srgbClr val="000099"/>
                </a:solidFill>
              </a:rPr>
              <a:t>peringatan</a:t>
            </a:r>
            <a:r>
              <a:rPr lang="en-US" sz="2000" b="1" noProof="0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B323245-63FD-4531-A80A-9649EC646262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03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8A2D0-148D-4753-832E-C9E9B884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Monitoring Employees Through Drug Testing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FCA3-D829-49F5-8B9E-8DA13D5D7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noProof="0" dirty="0">
                <a:solidFill>
                  <a:srgbClr val="7030A0"/>
                </a:solidFill>
              </a:rPr>
              <a:t>Pengusaha  melakukan pengujian secara teratur berdasarkan karakteristik yang berkaitan dengan kinerja pekerjaan dan perilaku tempat kerja karyawan.</a:t>
            </a:r>
            <a:endParaRPr lang="en-US" b="1" noProof="0" dirty="0">
              <a:solidFill>
                <a:srgbClr val="7030A0"/>
              </a:solidFill>
            </a:endParaRPr>
          </a:p>
          <a:p>
            <a:r>
              <a:rPr lang="en-US" sz="2000" b="1" dirty="0"/>
              <a:t>Hal </a:t>
            </a:r>
            <a:r>
              <a:rPr lang="en-US" sz="2000" b="1" dirty="0" err="1"/>
              <a:t>itu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dikemukakan</a:t>
            </a:r>
            <a:r>
              <a:rPr lang="en-US" sz="2000" b="1" noProof="0" dirty="0"/>
              <a:t> oleh Dewan Nasional </a:t>
            </a:r>
            <a:r>
              <a:rPr lang="en-US" sz="2000" b="1" noProof="0" dirty="0" err="1"/>
              <a:t>untuk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Alkoholisme</a:t>
            </a:r>
            <a:r>
              <a:rPr lang="en-US" sz="2000" b="1" noProof="0" dirty="0"/>
              <a:t> dan </a:t>
            </a:r>
            <a:r>
              <a:rPr lang="en-US" sz="2000" b="1" noProof="0" dirty="0" err="1"/>
              <a:t>Ketergantungan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Narkoba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sebagai</a:t>
            </a:r>
            <a:r>
              <a:rPr lang="en-US" sz="2000" b="1" noProof="0" dirty="0"/>
              <a:t> “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tanda-tanda</a:t>
            </a:r>
            <a:r>
              <a:rPr lang="en-US" sz="2000" b="1" noProof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peringatan</a:t>
            </a:r>
            <a:r>
              <a:rPr lang="en-US" sz="2000" b="1" noProof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penggunaan</a:t>
            </a:r>
            <a:r>
              <a:rPr lang="en-US" sz="2000" b="1" noProof="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narkoba</a:t>
            </a:r>
            <a:r>
              <a:rPr lang="en-US" sz="2000" b="1" noProof="0" dirty="0"/>
              <a:t>.”</a:t>
            </a:r>
          </a:p>
          <a:p>
            <a:r>
              <a:rPr lang="en-US" sz="2000" b="1" noProof="0" dirty="0" err="1"/>
              <a:t>Pengujian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dilakukan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selama</a:t>
            </a:r>
            <a:r>
              <a:rPr lang="en-US" sz="2000" b="1" noProof="0" dirty="0"/>
              <a:t> masa </a:t>
            </a:r>
            <a:r>
              <a:rPr lang="en-US" sz="2000" b="1" noProof="0" dirty="0" err="1"/>
              <a:t>kerja</a:t>
            </a:r>
            <a:r>
              <a:rPr lang="en-US" sz="2000" b="1" noProof="0" dirty="0"/>
              <a:t> dan juga </a:t>
            </a:r>
            <a:r>
              <a:rPr lang="en-US" sz="2000" b="1" noProof="0" dirty="0" err="1"/>
              <a:t>prakerja</a:t>
            </a:r>
            <a:r>
              <a:rPr lang="en-US" sz="2000" b="1" noProof="0" dirty="0"/>
              <a:t>.</a:t>
            </a:r>
          </a:p>
          <a:p>
            <a:r>
              <a:rPr lang="en-US" sz="2000" b="1" noProof="0" dirty="0"/>
              <a:t>63% </a:t>
            </a:r>
            <a:r>
              <a:rPr lang="en-US" sz="2000" b="1" noProof="0" dirty="0" err="1"/>
              <a:t>perusahaan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mewajibkan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calon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pekerja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untuk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mengikuti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tes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narkoba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sebelum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bekerja</a:t>
            </a:r>
            <a:r>
              <a:rPr lang="en-US" sz="2000" b="1" noProof="0" dirty="0"/>
              <a:t>.</a:t>
            </a:r>
          </a:p>
          <a:p>
            <a:pPr lvl="1"/>
            <a:r>
              <a:rPr lang="en-US" b="1" noProof="0" dirty="0" err="1">
                <a:solidFill>
                  <a:srgbClr val="C00000"/>
                </a:solidFill>
              </a:rPr>
              <a:t>Pengujian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narkoba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membatasi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lapangan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kerja</a:t>
            </a:r>
            <a:r>
              <a:rPr lang="en-US" b="1" noProof="0" dirty="0">
                <a:solidFill>
                  <a:srgbClr val="C00000"/>
                </a:solidFill>
              </a:rPr>
              <a:t> dan </a:t>
            </a:r>
            <a:r>
              <a:rPr lang="en-US" b="1" noProof="0" dirty="0" err="1">
                <a:solidFill>
                  <a:srgbClr val="C00000"/>
                </a:solidFill>
              </a:rPr>
              <a:t>berdampak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negatif</a:t>
            </a:r>
            <a:r>
              <a:rPr lang="en-US" b="1" noProof="0" dirty="0">
                <a:solidFill>
                  <a:srgbClr val="C00000"/>
                </a:solidFill>
              </a:rPr>
              <a:t> pada </a:t>
            </a:r>
            <a:r>
              <a:rPr lang="en-US" b="1" noProof="0" dirty="0" err="1">
                <a:solidFill>
                  <a:srgbClr val="C00000"/>
                </a:solidFill>
              </a:rPr>
              <a:t>pertumbuhan</a:t>
            </a:r>
            <a:r>
              <a:rPr lang="en-US" b="1" noProof="0" dirty="0">
                <a:solidFill>
                  <a:srgbClr val="C00000"/>
                </a:solidFill>
              </a:rPr>
              <a:t> dan </a:t>
            </a:r>
            <a:r>
              <a:rPr lang="en-US" b="1" noProof="0" dirty="0" err="1">
                <a:solidFill>
                  <a:srgbClr val="C00000"/>
                </a:solidFill>
              </a:rPr>
              <a:t>produktivitas</a:t>
            </a:r>
            <a:endParaRPr lang="en-US" b="1" noProof="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C8D8605-3749-4D25-BDFE-8D6C406152B7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9373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Other Forms of Monitoring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lain, </a:t>
            </a:r>
            <a:r>
              <a:rPr lang="en-US" b="1" dirty="0" err="1">
                <a:solidFill>
                  <a:srgbClr val="3366CC"/>
                </a:solidFill>
              </a:rPr>
              <a:t>seperti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poligraf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atau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tes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kesehatan</a:t>
            </a:r>
            <a:r>
              <a:rPr lang="en-US" b="1" dirty="0">
                <a:solidFill>
                  <a:srgbClr val="3366CC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medis</a:t>
            </a:r>
            <a:r>
              <a:rPr lang="en-US" noProof="0" dirty="0"/>
              <a:t> </a:t>
            </a:r>
            <a:r>
              <a:rPr lang="en-US" noProof="0" dirty="0" err="1"/>
              <a:t>dilindungi</a:t>
            </a:r>
            <a:r>
              <a:rPr lang="en-US" noProof="0" dirty="0"/>
              <a:t> oleh </a:t>
            </a:r>
            <a:r>
              <a:rPr lang="en-US" noProof="0" dirty="0" err="1"/>
              <a:t>Undang-Undang</a:t>
            </a:r>
            <a:r>
              <a:rPr lang="en-US" noProof="0" dirty="0"/>
              <a:t> </a:t>
            </a:r>
            <a:r>
              <a:rPr lang="en-US" noProof="0" dirty="0" err="1"/>
              <a:t>Penyandang</a:t>
            </a:r>
            <a:r>
              <a:rPr lang="en-US" noProof="0" dirty="0"/>
              <a:t> </a:t>
            </a:r>
            <a:r>
              <a:rPr lang="en-US" noProof="0" dirty="0" err="1"/>
              <a:t>Disabilitas</a:t>
            </a:r>
            <a:r>
              <a:rPr lang="en-US" noProof="0" dirty="0"/>
              <a:t> Amerika dan juga oleh </a:t>
            </a:r>
            <a:r>
              <a:rPr lang="en-US" b="1" noProof="0" dirty="0" err="1">
                <a:solidFill>
                  <a:srgbClr val="C00000"/>
                </a:solidFill>
              </a:rPr>
              <a:t>Undang-Undang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Portabilitas</a:t>
            </a:r>
            <a:r>
              <a:rPr lang="en-US" b="1" noProof="0" dirty="0">
                <a:solidFill>
                  <a:srgbClr val="C00000"/>
                </a:solidFill>
              </a:rPr>
              <a:t> dan </a:t>
            </a:r>
            <a:r>
              <a:rPr lang="en-US" b="1" noProof="0" dirty="0" err="1">
                <a:solidFill>
                  <a:srgbClr val="C00000"/>
                </a:solidFill>
              </a:rPr>
              <a:t>Akuntabilitas</a:t>
            </a:r>
            <a:r>
              <a:rPr lang="en-US" b="1" noProof="0" dirty="0">
                <a:solidFill>
                  <a:srgbClr val="C00000"/>
                </a:solidFill>
              </a:rPr>
              <a:t> </a:t>
            </a:r>
            <a:r>
              <a:rPr lang="en-US" b="1" noProof="0" dirty="0" err="1">
                <a:solidFill>
                  <a:srgbClr val="C00000"/>
                </a:solidFill>
              </a:rPr>
              <a:t>Asuransi</a:t>
            </a:r>
            <a:r>
              <a:rPr lang="en-US" b="1" noProof="0" dirty="0">
                <a:solidFill>
                  <a:srgbClr val="C00000"/>
                </a:solidFill>
              </a:rPr>
              <a:t> Kesehatan (HIPAA).</a:t>
            </a:r>
          </a:p>
          <a:p>
            <a:r>
              <a:rPr lang="en-US" sz="2000" noProof="0" dirty="0"/>
              <a:t>HIPPA </a:t>
            </a:r>
            <a:r>
              <a:rPr lang="en-US" sz="2000" noProof="0" dirty="0" err="1"/>
              <a:t>menetapkan</a:t>
            </a:r>
            <a:r>
              <a:rPr lang="en-US" sz="2000" noProof="0" dirty="0"/>
              <a:t> </a:t>
            </a:r>
            <a:r>
              <a:rPr lang="en-US" sz="2000" noProof="0" dirty="0" err="1"/>
              <a:t>bahwa</a:t>
            </a:r>
            <a:r>
              <a:rPr lang="en-US" sz="2000" noProof="0" dirty="0"/>
              <a:t> </a:t>
            </a:r>
            <a:r>
              <a:rPr lang="en-US" sz="2000" noProof="0" dirty="0" err="1"/>
              <a:t>pemberi</a:t>
            </a:r>
            <a:r>
              <a:rPr lang="en-US" sz="2000" noProof="0" dirty="0"/>
              <a:t> </a:t>
            </a:r>
            <a:r>
              <a:rPr lang="en-US" sz="2000" noProof="0" dirty="0" err="1"/>
              <a:t>kerja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menggunakan</a:t>
            </a:r>
            <a:r>
              <a:rPr lang="en-US" sz="2000" noProof="0" dirty="0"/>
              <a:t> “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kesehatan</a:t>
            </a:r>
            <a:r>
              <a:rPr lang="en-US" sz="2000" noProof="0" dirty="0"/>
              <a:t> yang </a:t>
            </a:r>
            <a:r>
              <a:rPr lang="en-US" sz="2000" noProof="0" dirty="0" err="1"/>
              <a:t>dilindungi</a:t>
            </a:r>
            <a:r>
              <a:rPr lang="en-US" sz="2000" noProof="0" dirty="0"/>
              <a:t>” </a:t>
            </a:r>
            <a:r>
              <a:rPr lang="en-US" sz="2000" noProof="0" dirty="0" err="1"/>
              <a:t>tanpa</a:t>
            </a:r>
            <a:r>
              <a:rPr lang="en-US" sz="2000" noProof="0" dirty="0"/>
              <a:t> </a:t>
            </a:r>
            <a:r>
              <a:rPr lang="en-US" sz="2000" noProof="0" dirty="0" err="1"/>
              <a:t>persetujuan</a:t>
            </a:r>
            <a:r>
              <a:rPr lang="en-US" sz="2000" noProof="0" dirty="0"/>
              <a:t> </a:t>
            </a:r>
            <a:r>
              <a:rPr lang="en-US" sz="2000" noProof="0" dirty="0" err="1"/>
              <a:t>sebelumnya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5B03AB2-843C-4F0B-82B1-E70694F319C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839A3-BA95-40D2-A1FE-4DDCB3AF6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Other Forms of Monitoring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49DD4-D2D1-457C-B1C1-C73D475B2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noProof="0" dirty="0"/>
              <a:t>Poligraf dan tes narkoba, pengawasan fisik dan elektronik, pemeriksaan latar belakang pihak ketiga, dan tes psikologis semuanya telah digunakan untuk mendapatkan informasi karyawan.</a:t>
            </a:r>
            <a:endParaRPr lang="en-US" noProof="0" dirty="0"/>
          </a:p>
          <a:p>
            <a:r>
              <a:rPr lang="en-US" sz="2000" b="1" noProof="0" dirty="0" err="1">
                <a:solidFill>
                  <a:srgbClr val="003399"/>
                </a:solidFill>
              </a:rPr>
              <a:t>Penggunaan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pemantauan</a:t>
            </a:r>
            <a:r>
              <a:rPr lang="en-US" sz="2000" b="1" noProof="0" dirty="0">
                <a:solidFill>
                  <a:srgbClr val="003399"/>
                </a:solidFill>
              </a:rPr>
              <a:t> dan </a:t>
            </a:r>
            <a:r>
              <a:rPr lang="en-US" sz="2000" b="1" noProof="0" dirty="0" err="1">
                <a:solidFill>
                  <a:srgbClr val="003399"/>
                </a:solidFill>
              </a:rPr>
              <a:t>pengawasan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elektronik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semakin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meningkat</a:t>
            </a:r>
            <a:r>
              <a:rPr lang="en-US" sz="2000" b="1" noProof="0" dirty="0">
                <a:solidFill>
                  <a:srgbClr val="003399"/>
                </a:solidFill>
              </a:rPr>
              <a:t>.</a:t>
            </a:r>
          </a:p>
          <a:p>
            <a:r>
              <a:rPr lang="en-US" sz="2000" b="1" noProof="0" dirty="0" err="1">
                <a:solidFill>
                  <a:srgbClr val="003399"/>
                </a:solidFill>
              </a:rPr>
              <a:t>Kemana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arah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praktik</a:t>
            </a:r>
            <a:r>
              <a:rPr lang="en-US" sz="2000" b="1" noProof="0" dirty="0">
                <a:solidFill>
                  <a:srgbClr val="003399"/>
                </a:solidFill>
              </a:rPr>
              <a:t> </a:t>
            </a:r>
            <a:r>
              <a:rPr lang="en-US" sz="2000" b="1" noProof="0" dirty="0" err="1">
                <a:solidFill>
                  <a:srgbClr val="003399"/>
                </a:solidFill>
              </a:rPr>
              <a:t>ini</a:t>
            </a:r>
            <a:r>
              <a:rPr lang="en-US" sz="2000" b="1" noProof="0" dirty="0">
                <a:solidFill>
                  <a:srgbClr val="003399"/>
                </a:solidFill>
              </a:rPr>
              <a:t> di masa </a:t>
            </a:r>
            <a:r>
              <a:rPr lang="en-US" sz="2000" b="1" noProof="0" dirty="0" err="1">
                <a:solidFill>
                  <a:srgbClr val="003399"/>
                </a:solidFill>
              </a:rPr>
              <a:t>depan</a:t>
            </a:r>
            <a:r>
              <a:rPr lang="en-US" sz="2000" b="1" noProof="0" dirty="0">
                <a:solidFill>
                  <a:srgbClr val="003399"/>
                </a:solidFill>
              </a:rPr>
              <a:t>?</a:t>
            </a:r>
          </a:p>
          <a:p>
            <a:pPr marL="0" indent="0">
              <a:buNone/>
            </a:pPr>
            <a:r>
              <a:rPr lang="en-US" noProof="0" dirty="0"/>
              <a:t>Salah </a:t>
            </a:r>
            <a:r>
              <a:rPr lang="en-US" noProof="0" dirty="0" err="1"/>
              <a:t>satu</a:t>
            </a:r>
            <a:r>
              <a:rPr lang="en-US" noProof="0" dirty="0"/>
              <a:t> </a:t>
            </a:r>
            <a:r>
              <a:rPr lang="en-US" noProof="0" dirty="0" err="1"/>
              <a:t>bidang</a:t>
            </a:r>
            <a:r>
              <a:rPr lang="en-US" noProof="0" dirty="0"/>
              <a:t> yang </a:t>
            </a:r>
            <a:r>
              <a:rPr lang="en-US" noProof="0" dirty="0" err="1"/>
              <a:t>pasti</a:t>
            </a:r>
            <a:r>
              <a:rPr lang="en-US" noProof="0" dirty="0"/>
              <a:t> </a:t>
            </a:r>
            <a:r>
              <a:rPr lang="en-US" noProof="0" dirty="0" err="1"/>
              <a:t>akan</a:t>
            </a:r>
            <a:r>
              <a:rPr lang="en-US" noProof="0" dirty="0"/>
              <a:t> </a:t>
            </a:r>
            <a:r>
              <a:rPr lang="en-US" noProof="0" dirty="0" err="1"/>
              <a:t>menimbulkan</a:t>
            </a:r>
            <a:r>
              <a:rPr lang="en-US" noProof="0" dirty="0"/>
              <a:t> </a:t>
            </a: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 </a:t>
            </a:r>
            <a:r>
              <a:rPr lang="en-US" noProof="0" dirty="0" err="1"/>
              <a:t>tentang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pengujian</a:t>
            </a:r>
            <a:r>
              <a:rPr lang="en-US" noProof="0" dirty="0"/>
              <a:t> </a:t>
            </a:r>
            <a:r>
              <a:rPr lang="en-US" noProof="0" dirty="0" err="1"/>
              <a:t>genetik</a:t>
            </a:r>
            <a:r>
              <a:rPr lang="en-US" noProof="0" dirty="0"/>
              <a:t>.</a:t>
            </a:r>
          </a:p>
          <a:p>
            <a:r>
              <a:rPr lang="en-US" sz="2000" b="1" noProof="0" dirty="0" err="1">
                <a:solidFill>
                  <a:srgbClr val="C00000"/>
                </a:solidFill>
              </a:rPr>
              <a:t>Undang-Undang</a:t>
            </a:r>
            <a:r>
              <a:rPr lang="en-US" sz="2000" b="1" noProof="0" dirty="0">
                <a:solidFill>
                  <a:srgbClr val="C00000"/>
                </a:solidFill>
              </a:rPr>
              <a:t> Non-</a:t>
            </a:r>
            <a:r>
              <a:rPr lang="en-US" sz="2000" b="1" noProof="0" dirty="0" err="1">
                <a:solidFill>
                  <a:srgbClr val="C00000"/>
                </a:solidFill>
              </a:rPr>
              <a:t>Diskriminasi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Informasi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Genetik</a:t>
            </a:r>
            <a:r>
              <a:rPr lang="en-US" sz="2000" b="1" noProof="0" dirty="0">
                <a:solidFill>
                  <a:srgbClr val="C00000"/>
                </a:solidFill>
              </a:rPr>
              <a:t> (GINA) </a:t>
            </a:r>
            <a:r>
              <a:rPr lang="en-US" sz="2000" noProof="0" dirty="0" err="1"/>
              <a:t>tahun</a:t>
            </a:r>
            <a:r>
              <a:rPr lang="en-US" sz="2000" noProof="0" dirty="0"/>
              <a:t> 2008 </a:t>
            </a:r>
            <a:r>
              <a:rPr lang="en-US" sz="2000" noProof="0" dirty="0" err="1"/>
              <a:t>melarang</a:t>
            </a:r>
            <a:r>
              <a:rPr lang="en-US" sz="2000" noProof="0" dirty="0"/>
              <a:t> </a:t>
            </a:r>
            <a:r>
              <a:rPr lang="en-US" sz="2000" noProof="0" dirty="0" err="1"/>
              <a:t>diskriminasi</a:t>
            </a:r>
            <a:r>
              <a:rPr lang="en-US" sz="2000" noProof="0" dirty="0"/>
              <a:t> </a:t>
            </a:r>
            <a:r>
              <a:rPr lang="en-US" sz="2000" noProof="0" dirty="0" err="1"/>
              <a:t>berdasarkan</a:t>
            </a:r>
            <a:r>
              <a:rPr lang="en-US" sz="2000" noProof="0" dirty="0"/>
              <a:t>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genetik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/>
              <a:t>Under GINA, your genetic information is also your family’s medical history.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8A5D91-4B8F-4748-8D22-BA6A56FC785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72879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Other Forms of Monitoring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7993B6-2D58-403D-A8B8-CE5729667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/>
              <a:t>GINA </a:t>
            </a:r>
            <a:r>
              <a:rPr lang="en-US" b="1" noProof="0" dirty="0" err="1"/>
              <a:t>memang</a:t>
            </a:r>
            <a:r>
              <a:rPr lang="en-US" b="1" noProof="0" dirty="0"/>
              <a:t> </a:t>
            </a:r>
            <a:r>
              <a:rPr lang="en-US" b="1" noProof="0" dirty="0" err="1"/>
              <a:t>memberikan</a:t>
            </a:r>
            <a:r>
              <a:rPr lang="en-US" b="1" noProof="0" dirty="0"/>
              <a:t> </a:t>
            </a:r>
            <a:r>
              <a:rPr lang="en-US" b="1" noProof="0" dirty="0" err="1"/>
              <a:t>pengecualian</a:t>
            </a:r>
            <a:r>
              <a:rPr lang="en-US" b="1" noProof="0" dirty="0"/>
              <a:t>.</a:t>
            </a:r>
          </a:p>
          <a:p>
            <a:r>
              <a:rPr lang="en-US" sz="2000" b="1" noProof="0" dirty="0" err="1">
                <a:solidFill>
                  <a:srgbClr val="009900"/>
                </a:solidFill>
              </a:rPr>
              <a:t>Seorang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pemberi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kerja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dapat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mengumpulkan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informasi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genetik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untuk</a:t>
            </a:r>
            <a:r>
              <a:rPr lang="en-US" sz="2000" b="1" noProof="0" dirty="0">
                <a:solidFill>
                  <a:srgbClr val="009900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sz="1800" b="1" noProof="0" dirty="0">
                <a:solidFill>
                  <a:schemeClr val="bg2"/>
                </a:solidFill>
              </a:rPr>
              <a:t>Mematuhi Undang-Undang Cuti Medis Keluarga (FMLA).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sz="1800" b="1" noProof="0" dirty="0">
                <a:solidFill>
                  <a:schemeClr val="bg2"/>
                </a:solidFill>
              </a:rPr>
              <a:t>Pantau efek biologis racun di tempat kerja.</a:t>
            </a:r>
            <a:endParaRPr lang="en-US" sz="1800" b="1" noProof="0" dirty="0">
              <a:solidFill>
                <a:schemeClr val="bg2"/>
              </a:solidFill>
            </a:endParaRPr>
          </a:p>
          <a:p>
            <a:r>
              <a:rPr lang="en-US" sz="2000" b="1" noProof="0" dirty="0">
                <a:solidFill>
                  <a:srgbClr val="009900"/>
                </a:solidFill>
              </a:rPr>
              <a:t>Jika </a:t>
            </a:r>
            <a:r>
              <a:rPr lang="en-US" sz="2000" b="1" noProof="0" dirty="0" err="1">
                <a:solidFill>
                  <a:srgbClr val="009900"/>
                </a:solidFill>
              </a:rPr>
              <a:t>dikumpulkan</a:t>
            </a:r>
            <a:r>
              <a:rPr lang="en-US" sz="2000" b="1" noProof="0" dirty="0">
                <a:solidFill>
                  <a:srgbClr val="009900"/>
                </a:solidFill>
              </a:rPr>
              <a:t>, </a:t>
            </a:r>
            <a:r>
              <a:rPr lang="en-US" sz="2000" b="1" noProof="0" dirty="0" err="1">
                <a:solidFill>
                  <a:srgbClr val="009900"/>
                </a:solidFill>
              </a:rPr>
              <a:t>informasi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tersebut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hanya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dapat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dirilis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dalam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keadaan</a:t>
            </a:r>
            <a:r>
              <a:rPr lang="en-US" sz="2000" b="1" noProof="0" dirty="0">
                <a:solidFill>
                  <a:srgbClr val="009900"/>
                </a:solidFill>
              </a:rPr>
              <a:t> </a:t>
            </a:r>
            <a:r>
              <a:rPr lang="en-US" sz="2000" b="1" noProof="0" dirty="0" err="1">
                <a:solidFill>
                  <a:srgbClr val="009900"/>
                </a:solidFill>
              </a:rPr>
              <a:t>tertentu</a:t>
            </a:r>
            <a:r>
              <a:rPr lang="en-US" sz="2000" b="1" noProof="0" dirty="0">
                <a:solidFill>
                  <a:srgbClr val="00990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/>
              <a:t>EEOC </a:t>
            </a:r>
            <a:r>
              <a:rPr lang="en-US" noProof="0" dirty="0" err="1"/>
              <a:t>mengeluarkan</a:t>
            </a:r>
            <a:r>
              <a:rPr lang="en-US" noProof="0" dirty="0"/>
              <a:t> </a:t>
            </a:r>
            <a:r>
              <a:rPr lang="en-US" noProof="0" dirty="0" err="1"/>
              <a:t>pedoman</a:t>
            </a:r>
            <a:r>
              <a:rPr lang="en-US" noProof="0" dirty="0"/>
              <a:t> </a:t>
            </a:r>
            <a:r>
              <a:rPr lang="en-US" noProof="0" dirty="0" err="1"/>
              <a:t>klarifikasi</a:t>
            </a:r>
            <a:r>
              <a:rPr lang="en-US" noProof="0" dirty="0"/>
              <a:t> pada </a:t>
            </a:r>
            <a:r>
              <a:rPr lang="en-US" noProof="0" dirty="0" err="1"/>
              <a:t>tahun</a:t>
            </a:r>
            <a:r>
              <a:rPr lang="en-US" noProof="0" dirty="0"/>
              <a:t> 2010 yang </a:t>
            </a:r>
            <a:r>
              <a:rPr lang="en-US" noProof="0" dirty="0" err="1"/>
              <a:t>mencakup</a:t>
            </a:r>
            <a:r>
              <a:rPr lang="en-US" noProof="0" dirty="0"/>
              <a:t> </a:t>
            </a:r>
            <a:r>
              <a:rPr lang="en-US" noProof="0" dirty="0" err="1"/>
              <a:t>pengecualian</a:t>
            </a:r>
            <a:r>
              <a:rPr lang="en-US" noProof="0" dirty="0"/>
              <a:t> </a:t>
            </a:r>
            <a:r>
              <a:rPr lang="en-US" noProof="0" dirty="0" err="1"/>
              <a:t>tanggung</a:t>
            </a:r>
            <a:r>
              <a:rPr lang="en-US" noProof="0" dirty="0"/>
              <a:t> </a:t>
            </a:r>
            <a:r>
              <a:rPr lang="en-US" noProof="0" dirty="0" err="1"/>
              <a:t>jawab</a:t>
            </a:r>
            <a:r>
              <a:rPr lang="en-US" noProof="0" dirty="0"/>
              <a:t> “safe </a:t>
            </a:r>
            <a:r>
              <a:rPr lang="en-US" noProof="0" dirty="0" err="1"/>
              <a:t>harbour</a:t>
            </a:r>
            <a:r>
              <a:rPr lang="en-US" noProof="0" dirty="0"/>
              <a:t>” </a:t>
            </a:r>
            <a:r>
              <a:rPr lang="en-US" noProof="0" dirty="0" err="1"/>
              <a:t>bagi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yang </a:t>
            </a: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sengaja</a:t>
            </a:r>
            <a:r>
              <a:rPr lang="en-US" noProof="0" dirty="0"/>
              <a:t> </a:t>
            </a:r>
            <a:r>
              <a:rPr lang="en-US" noProof="0" dirty="0" err="1"/>
              <a:t>menerima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genetik</a:t>
            </a:r>
            <a:r>
              <a:rPr lang="en-US" noProof="0" dirty="0"/>
              <a:t> </a:t>
            </a:r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noProof="0" dirty="0" err="1"/>
              <a:t>tanggapan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penyelidikan</a:t>
            </a:r>
            <a:r>
              <a:rPr lang="en-US" noProof="0" dirty="0"/>
              <a:t> </a:t>
            </a:r>
            <a:r>
              <a:rPr lang="en-US" noProof="0" dirty="0" err="1"/>
              <a:t>medis</a:t>
            </a:r>
            <a:r>
              <a:rPr lang="en-US" noProof="0" dirty="0"/>
              <a:t> yang </a:t>
            </a:r>
            <a:r>
              <a:rPr lang="en-US" noProof="0" dirty="0" err="1"/>
              <a:t>sah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3824E2C-A520-42DF-A9AB-E116465F966D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Business Reasons to Limit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noProof="0" dirty="0">
                <a:solidFill>
                  <a:srgbClr val="003399"/>
                </a:solidFill>
              </a:rPr>
              <a:t>Pemantauan dapat menciptakan tempat kerja yang mencurigakan dan bermusuhan.</a:t>
            </a:r>
            <a:endParaRPr lang="en-US" b="1" noProof="0" dirty="0">
              <a:solidFill>
                <a:srgbClr val="003399"/>
              </a:solidFill>
            </a:endParaRPr>
          </a:p>
          <a:p>
            <a:r>
              <a:rPr lang="en-US" sz="2000" b="1" noProof="0" dirty="0" err="1"/>
              <a:t>Pengusaha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mengabaikan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pemangku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kepentingan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utama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yaitu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pekerja</a:t>
            </a:r>
            <a:endParaRPr lang="en-US" b="1" noProof="0" dirty="0"/>
          </a:p>
          <a:p>
            <a:pPr marL="0" indent="0">
              <a:buNone/>
            </a:pPr>
            <a:r>
              <a:rPr lang="sv-SE" b="1" noProof="0" dirty="0">
                <a:solidFill>
                  <a:schemeClr val="bg2"/>
                </a:solidFill>
              </a:rPr>
              <a:t>Pemantauan mungkin menghambat kinerja yang efektif karena dapat:</a:t>
            </a:r>
            <a:endParaRPr lang="en-US" b="1" noProof="0" dirty="0">
              <a:solidFill>
                <a:schemeClr val="bg2"/>
              </a:solidFill>
            </a:endParaRPr>
          </a:p>
          <a:p>
            <a:r>
              <a:rPr lang="en-US" sz="2000" noProof="0" dirty="0" err="1"/>
              <a:t>Menyebabkan</a:t>
            </a:r>
            <a:r>
              <a:rPr lang="en-US" sz="2000" noProof="0" dirty="0"/>
              <a:t> </a:t>
            </a:r>
            <a:r>
              <a:rPr lang="en-US" sz="2000" noProof="0" dirty="0" err="1"/>
              <a:t>peningkatan</a:t>
            </a:r>
            <a:r>
              <a:rPr lang="en-US" sz="2000" noProof="0" dirty="0"/>
              <a:t> </a:t>
            </a:r>
            <a:r>
              <a:rPr lang="en-US" sz="2000" noProof="0" dirty="0" err="1"/>
              <a:t>stres</a:t>
            </a:r>
            <a:r>
              <a:rPr lang="en-US" sz="2000" noProof="0" dirty="0"/>
              <a:t> dan </a:t>
            </a:r>
            <a:r>
              <a:rPr lang="en-US" sz="2000" noProof="0" dirty="0" err="1"/>
              <a:t>berdampak</a:t>
            </a:r>
            <a:r>
              <a:rPr lang="en-US" sz="2000" noProof="0" dirty="0"/>
              <a:t> </a:t>
            </a:r>
            <a:r>
              <a:rPr lang="en-US" sz="2000" noProof="0" dirty="0" err="1"/>
              <a:t>negatif</a:t>
            </a:r>
            <a:r>
              <a:rPr lang="en-US" sz="2000" noProof="0" dirty="0"/>
              <a:t> pada </a:t>
            </a:r>
            <a:r>
              <a:rPr lang="en-US" sz="2000" noProof="0" dirty="0" err="1"/>
              <a:t>kinerja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Menyebabkan</a:t>
            </a:r>
            <a:r>
              <a:rPr lang="en-US" sz="2000" noProof="0" dirty="0"/>
              <a:t> </a:t>
            </a:r>
            <a:r>
              <a:rPr lang="en-US" sz="2000" noProof="0" dirty="0" err="1"/>
              <a:t>cedera</a:t>
            </a:r>
            <a:r>
              <a:rPr lang="en-US" sz="2000" noProof="0" dirty="0"/>
              <a:t> </a:t>
            </a:r>
            <a:r>
              <a:rPr lang="en-US" sz="2000" noProof="0" dirty="0" err="1"/>
              <a:t>seperti</a:t>
            </a:r>
            <a:r>
              <a:rPr lang="en-US" sz="2000" noProof="0" dirty="0"/>
              <a:t> carpal tunnel syndrome.</a:t>
            </a:r>
          </a:p>
          <a:p>
            <a:r>
              <a:rPr lang="en-US" sz="2000" noProof="0" dirty="0" err="1"/>
              <a:t>Menyebabkan</a:t>
            </a:r>
            <a:r>
              <a:rPr lang="en-US" sz="2000" noProof="0" dirty="0"/>
              <a:t> </a:t>
            </a:r>
            <a:r>
              <a:rPr lang="en-US" sz="2000" noProof="0" dirty="0" err="1"/>
              <a:t>pekerja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bahagia</a:t>
            </a:r>
            <a:r>
              <a:rPr lang="en-US" sz="2000" noProof="0" dirty="0"/>
              <a:t> dan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puas</a:t>
            </a:r>
            <a:r>
              <a:rPr lang="en-US" sz="2000" noProof="0" dirty="0"/>
              <a:t>.</a:t>
            </a:r>
          </a:p>
          <a:p>
            <a:pPr marL="0" indent="0">
              <a:buNone/>
            </a:pPr>
            <a:r>
              <a:rPr lang="en-US" b="1" noProof="0" dirty="0" err="1">
                <a:solidFill>
                  <a:schemeClr val="accent2"/>
                </a:solidFill>
              </a:rPr>
              <a:t>Karyawan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mengklaim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bahwa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pemantauan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merupakan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pelanggaran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privasi</a:t>
            </a:r>
            <a:r>
              <a:rPr lang="en-US" b="1" noProof="0" dirty="0">
                <a:solidFill>
                  <a:schemeClr val="accent2"/>
                </a:solidFill>
              </a:rPr>
              <a:t> yang </a:t>
            </a:r>
            <a:r>
              <a:rPr lang="en-US" b="1" noProof="0" dirty="0" err="1">
                <a:solidFill>
                  <a:schemeClr val="accent2"/>
                </a:solidFill>
              </a:rPr>
              <a:t>melanggar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hak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asasi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manusia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atas</a:t>
            </a:r>
            <a:r>
              <a:rPr lang="en-US" b="1" noProof="0" dirty="0">
                <a:solidFill>
                  <a:schemeClr val="accent2"/>
                </a:solidFill>
              </a:rPr>
              <a:t> </a:t>
            </a:r>
            <a:r>
              <a:rPr lang="en-US" b="1" noProof="0" dirty="0" err="1">
                <a:solidFill>
                  <a:schemeClr val="accent2"/>
                </a:solidFill>
              </a:rPr>
              <a:t>privasi</a:t>
            </a:r>
            <a:r>
              <a:rPr lang="en-US" b="1" noProof="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67B987-938F-48EC-8FDD-72D9C6E8393C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Balancing Interests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dibuat</a:t>
            </a:r>
            <a:r>
              <a:rPr lang="en-US" noProof="0" dirty="0"/>
              <a:t> </a:t>
            </a:r>
            <a:r>
              <a:rPr lang="en-US" noProof="0" dirty="0" err="1"/>
              <a:t>lebih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manusiawi</a:t>
            </a:r>
            <a:r>
              <a:rPr lang="en-US" noProof="0" dirty="0"/>
              <a:t>.</a:t>
            </a:r>
          </a:p>
          <a:p>
            <a:r>
              <a:rPr lang="en-US" sz="2000" b="1" noProof="0" dirty="0">
                <a:solidFill>
                  <a:srgbClr val="C00000"/>
                </a:solidFill>
              </a:rPr>
              <a:t>Hawthorne effect: </a:t>
            </a:r>
            <a:r>
              <a:rPr lang="fi-FI" sz="2000" noProof="0" dirty="0"/>
              <a:t>Memberi tahu pekerja ketika mereka sedang dipantau.</a:t>
            </a:r>
            <a:endParaRPr lang="en-US" sz="2000" noProof="0" dirty="0"/>
          </a:p>
          <a:p>
            <a:pPr lvl="1"/>
            <a:r>
              <a:rPr lang="en-US" sz="1800" noProof="0" dirty="0" err="1"/>
              <a:t>Sekalipun</a:t>
            </a:r>
            <a:r>
              <a:rPr lang="en-US" sz="1800" noProof="0" dirty="0"/>
              <a:t> </a:t>
            </a:r>
            <a:r>
              <a:rPr lang="en-US" sz="1800" noProof="0" dirty="0" err="1"/>
              <a:t>mereka</a:t>
            </a:r>
            <a:r>
              <a:rPr lang="en-US" sz="1800" noProof="0" dirty="0"/>
              <a:t> 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melakukan</a:t>
            </a:r>
            <a:r>
              <a:rPr lang="en-US" sz="1800" noProof="0" dirty="0"/>
              <a:t> </a:t>
            </a:r>
            <a:r>
              <a:rPr lang="en-US" sz="1800" noProof="0" dirty="0" err="1"/>
              <a:t>persiapan</a:t>
            </a:r>
            <a:r>
              <a:rPr lang="en-US" sz="1800" noProof="0" dirty="0"/>
              <a:t> </a:t>
            </a:r>
            <a:r>
              <a:rPr lang="en-US" sz="1800" noProof="0" dirty="0" err="1"/>
              <a:t>sebelumnya</a:t>
            </a:r>
            <a:r>
              <a:rPr lang="en-US" sz="1800" noProof="0" dirty="0"/>
              <a:t>, </a:t>
            </a:r>
            <a:r>
              <a:rPr lang="en-US" sz="1800" noProof="0" dirty="0" err="1"/>
              <a:t>karyawan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memastikan</a:t>
            </a:r>
            <a:r>
              <a:rPr lang="en-US" sz="1800" noProof="0" dirty="0"/>
              <a:t> </a:t>
            </a:r>
            <a:r>
              <a:rPr lang="en-US" sz="1800" noProof="0" dirty="0" err="1"/>
              <a:t>bahwa</a:t>
            </a:r>
            <a:r>
              <a:rPr lang="en-US" sz="1800" noProof="0" dirty="0"/>
              <a:t> </a:t>
            </a:r>
            <a:r>
              <a:rPr lang="en-US" sz="1800" noProof="0" dirty="0" err="1"/>
              <a:t>mereka</a:t>
            </a:r>
            <a:r>
              <a:rPr lang="en-US" sz="1800" noProof="0" dirty="0"/>
              <a:t> </a:t>
            </a:r>
            <a:r>
              <a:rPr lang="en-US" sz="1800" noProof="0" dirty="0" err="1"/>
              <a:t>berperilaku</a:t>
            </a:r>
            <a:r>
              <a:rPr lang="en-US" sz="1800" noProof="0" dirty="0"/>
              <a:t> </a:t>
            </a:r>
            <a:r>
              <a:rPr lang="en-US" sz="1800" noProof="0" dirty="0" err="1"/>
              <a:t>terbaik</a:t>
            </a:r>
            <a:r>
              <a:rPr lang="en-US" sz="1800" noProof="0" dirty="0"/>
              <a:t> </a:t>
            </a:r>
            <a:r>
              <a:rPr lang="en-US" sz="1800" noProof="0" dirty="0" err="1"/>
              <a:t>selama</a:t>
            </a:r>
            <a:r>
              <a:rPr lang="en-US" sz="1800" noProof="0" dirty="0"/>
              <a:t> </a:t>
            </a:r>
            <a:r>
              <a:rPr lang="en-US" sz="1800" noProof="0" dirty="0" err="1"/>
              <a:t>panggilan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.</a:t>
            </a:r>
          </a:p>
          <a:p>
            <a:r>
              <a:rPr lang="en-US" sz="2000" noProof="0" dirty="0" err="1"/>
              <a:t>Mengupayakan</a:t>
            </a:r>
            <a:r>
              <a:rPr lang="en-US" sz="2000" noProof="0" dirty="0"/>
              <a:t> </a:t>
            </a:r>
            <a:r>
              <a:rPr lang="en-US" sz="2000" noProof="0" dirty="0" err="1"/>
              <a:t>keseimbangan</a:t>
            </a:r>
            <a:r>
              <a:rPr lang="en-US" sz="2000" noProof="0" dirty="0"/>
              <a:t> yang </a:t>
            </a:r>
            <a:r>
              <a:rPr lang="en-US" sz="2000" noProof="0" dirty="0" err="1"/>
              <a:t>menghormati</a:t>
            </a:r>
            <a:r>
              <a:rPr lang="en-US" sz="2000" noProof="0" dirty="0"/>
              <a:t> </a:t>
            </a:r>
            <a:r>
              <a:rPr lang="en-US" sz="2000" noProof="0" dirty="0" err="1"/>
              <a:t>martabat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 </a:t>
            </a:r>
            <a:r>
              <a:rPr lang="en-US" sz="2000" noProof="0" dirty="0" err="1"/>
              <a:t>sekaligus</a:t>
            </a:r>
            <a:r>
              <a:rPr lang="en-US" sz="2000" noProof="0" dirty="0"/>
              <a:t> </a:t>
            </a:r>
            <a:r>
              <a:rPr lang="en-US" sz="2000" noProof="0" dirty="0" err="1"/>
              <a:t>menjaga</a:t>
            </a:r>
            <a:r>
              <a:rPr lang="en-US" sz="2000" noProof="0" dirty="0"/>
              <a:t> </a:t>
            </a:r>
            <a:r>
              <a:rPr lang="en-US" sz="2000" noProof="0" dirty="0" err="1"/>
              <a:t>akuntabilitas</a:t>
            </a:r>
            <a:r>
              <a:rPr lang="en-US" sz="2000" noProof="0" dirty="0"/>
              <a:t> </a:t>
            </a:r>
            <a:r>
              <a:rPr lang="en-US" sz="2000" noProof="0" dirty="0" err="1"/>
              <a:t>individu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</a:t>
            </a:r>
            <a:r>
              <a:rPr lang="en-US" sz="2000" noProof="0" dirty="0" err="1"/>
              <a:t>perannya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organisasi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/>
              <a:t>Program </a:t>
            </a:r>
            <a:r>
              <a:rPr lang="en-US" sz="1800" noProof="0" dirty="0" err="1"/>
              <a:t>pemantauan</a:t>
            </a:r>
            <a:r>
              <a:rPr lang="en-US" sz="1800" noProof="0" dirty="0"/>
              <a:t> yang </a:t>
            </a:r>
            <a:r>
              <a:rPr lang="en-US" sz="1800" noProof="0" dirty="0" err="1"/>
              <a:t>dikembangkan</a:t>
            </a:r>
            <a:r>
              <a:rPr lang="en-US" sz="1800" noProof="0" dirty="0"/>
              <a:t> </a:t>
            </a:r>
            <a:r>
              <a:rPr lang="en-US" sz="1800" noProof="0" dirty="0" err="1"/>
              <a:t>sesuai</a:t>
            </a:r>
            <a:r>
              <a:rPr lang="en-US" sz="1800" noProof="0" dirty="0"/>
              <a:t> </a:t>
            </a:r>
            <a:r>
              <a:rPr lang="en-US" sz="1800" noProof="0" dirty="0" err="1"/>
              <a:t>misi</a:t>
            </a:r>
            <a:r>
              <a:rPr lang="en-US" sz="1800" noProof="0" dirty="0"/>
              <a:t>, </a:t>
            </a:r>
            <a:r>
              <a:rPr lang="en-US" sz="1800" noProof="0" dirty="0" err="1"/>
              <a:t>kemudian</a:t>
            </a:r>
            <a:r>
              <a:rPr lang="en-US" sz="1800" noProof="0" dirty="0"/>
              <a:t> </a:t>
            </a:r>
            <a:r>
              <a:rPr lang="en-US" sz="1800" noProof="0" dirty="0" err="1"/>
              <a:t>dilaksanakan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cara</a:t>
            </a:r>
            <a:r>
              <a:rPr lang="en-US" sz="1800" noProof="0" dirty="0"/>
              <a:t> yang </a:t>
            </a:r>
            <a:r>
              <a:rPr lang="en-US" sz="1800" noProof="0" dirty="0" err="1"/>
              <a:t>tetap</a:t>
            </a:r>
            <a:r>
              <a:rPr lang="en-US" sz="1800" noProof="0" dirty="0"/>
              <a:t> </a:t>
            </a:r>
            <a:r>
              <a:rPr lang="en-US" sz="1800" noProof="0" dirty="0" err="1"/>
              <a:t>akuntabel</a:t>
            </a:r>
            <a:r>
              <a:rPr lang="en-US" sz="1800" noProof="0" dirty="0"/>
              <a:t> </a:t>
            </a:r>
            <a:r>
              <a:rPr lang="en-US" sz="1800" noProof="0" dirty="0" err="1"/>
              <a:t>kepada</a:t>
            </a:r>
            <a:r>
              <a:rPr lang="en-US" sz="1800" noProof="0" dirty="0"/>
              <a:t> </a:t>
            </a:r>
            <a:r>
              <a:rPr lang="en-US" sz="1800" noProof="0" dirty="0" err="1"/>
              <a:t>karyawan</a:t>
            </a:r>
            <a:r>
              <a:rPr lang="en-US" sz="1800" noProof="0" dirty="0"/>
              <a:t> yang </a:t>
            </a:r>
            <a:r>
              <a:rPr lang="en-US" sz="1800" noProof="0" dirty="0" err="1"/>
              <a:t>terkena</a:t>
            </a:r>
            <a:r>
              <a:rPr lang="en-US" sz="1800" noProof="0" dirty="0"/>
              <a:t> </a:t>
            </a:r>
            <a:r>
              <a:rPr lang="en-US" sz="1800" noProof="0" dirty="0" err="1"/>
              <a:t>dampak</a:t>
            </a:r>
            <a:r>
              <a:rPr lang="en-US" sz="1800" noProof="0" dirty="0"/>
              <a:t>, </a:t>
            </a:r>
            <a:r>
              <a:rPr lang="en-US" sz="1800" noProof="0" dirty="0" err="1"/>
              <a:t>mendekati</a:t>
            </a:r>
            <a:r>
              <a:rPr lang="en-US" sz="1800" noProof="0" dirty="0"/>
              <a:t> </a:t>
            </a:r>
            <a:r>
              <a:rPr lang="en-US" sz="1800" noProof="0" dirty="0" err="1"/>
              <a:t>keseimbangan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F4A8C6-7051-4648-B6D2-F4180AB6081C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Parameters for a Monitoring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pengawasan</a:t>
            </a:r>
            <a:r>
              <a:rPr lang="en-US" noProof="0" dirty="0"/>
              <a:t> di area </a:t>
            </a:r>
            <a:r>
              <a:rPr lang="en-US" noProof="0" dirty="0" err="1"/>
              <a:t>pribadi</a:t>
            </a:r>
            <a:r>
              <a:rPr lang="en-US" noProof="0" dirty="0"/>
              <a:t> (</a:t>
            </a:r>
            <a:r>
              <a:rPr lang="en-US" noProof="0" dirty="0" err="1"/>
              <a:t>Contoh</a:t>
            </a:r>
            <a:r>
              <a:rPr lang="en-US" noProof="0" dirty="0"/>
              <a:t>: toilet).</a:t>
            </a:r>
          </a:p>
          <a:p>
            <a:r>
              <a:rPr lang="en-US" noProof="0" dirty="0"/>
              <a:t>Batasi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hanya</a:t>
            </a:r>
            <a:r>
              <a:rPr lang="en-US" noProof="0" dirty="0"/>
              <a:t> di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memiliki</a:t>
            </a:r>
            <a:r>
              <a:rPr lang="en-US" noProof="0" dirty="0"/>
              <a:t> </a:t>
            </a:r>
            <a:r>
              <a:rPr lang="en-US" noProof="0" dirty="0" err="1"/>
              <a:t>akses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yang </a:t>
            </a:r>
            <a:r>
              <a:rPr lang="en-US" noProof="0" dirty="0" err="1"/>
              <a:t>dikumpulkan</a:t>
            </a:r>
            <a:r>
              <a:rPr lang="en-US" noProof="0" dirty="0"/>
              <a:t> </a:t>
            </a:r>
            <a:r>
              <a:rPr lang="en-US" noProof="0" dirty="0" err="1"/>
              <a:t>selama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rahasia</a:t>
            </a:r>
            <a:r>
              <a:rPr lang="en-US" noProof="0" dirty="0"/>
              <a:t> – </a:t>
            </a:r>
            <a:r>
              <a:rPr lang="en-US" noProof="0" dirty="0" err="1"/>
              <a:t>diperlukan</a:t>
            </a:r>
            <a:r>
              <a:rPr lang="en-US" noProof="0" dirty="0"/>
              <a:t> </a:t>
            </a:r>
            <a:r>
              <a:rPr lang="en-US" noProof="0" dirty="0" err="1"/>
              <a:t>pemberitahuan</a:t>
            </a:r>
            <a:r>
              <a:rPr lang="en-US" noProof="0" dirty="0"/>
              <a:t> </a:t>
            </a:r>
            <a:r>
              <a:rPr lang="en-US" noProof="0" dirty="0" err="1"/>
              <a:t>terlebih</a:t>
            </a:r>
            <a:r>
              <a:rPr lang="en-US" noProof="0" dirty="0"/>
              <a:t> </a:t>
            </a:r>
            <a:r>
              <a:rPr lang="en-US" noProof="0" dirty="0" err="1"/>
              <a:t>dahulu</a:t>
            </a:r>
            <a:r>
              <a:rPr lang="en-US" noProof="0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seharusnya</a:t>
            </a:r>
            <a:r>
              <a:rPr lang="en-US" noProof="0" dirty="0"/>
              <a:t> </a:t>
            </a:r>
            <a:r>
              <a:rPr lang="en-US" noProof="0" dirty="0" err="1"/>
              <a:t>hanya</a:t>
            </a:r>
            <a:r>
              <a:rPr lang="en-US" noProof="0" dirty="0"/>
              <a:t> demi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pencapaian</a:t>
            </a:r>
            <a:r>
              <a:rPr lang="en-US" noProof="0" dirty="0"/>
              <a:t> </a:t>
            </a:r>
            <a:r>
              <a:rPr lang="en-US" noProof="0" dirty="0" err="1"/>
              <a:t>kepentingan</a:t>
            </a:r>
            <a:r>
              <a:rPr lang="en-US" noProof="0" dirty="0"/>
              <a:t> </a:t>
            </a:r>
            <a:r>
              <a:rPr lang="en-US" noProof="0" dirty="0" err="1"/>
              <a:t>bisnis</a:t>
            </a:r>
            <a:r>
              <a:rPr lang="en-US" noProof="0" dirty="0"/>
              <a:t> </a:t>
            </a:r>
            <a:r>
              <a:rPr lang="en-US" noProof="0" dirty="0" err="1"/>
              <a:t>tertentu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Majikan</a:t>
            </a:r>
            <a:r>
              <a:rPr lang="en-US" noProof="0" dirty="0"/>
              <a:t> </a:t>
            </a:r>
            <a:r>
              <a:rPr lang="en-US" noProof="0" dirty="0" err="1"/>
              <a:t>hanya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mengumpulkan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</a:t>
            </a:r>
            <a:r>
              <a:rPr lang="en-US" noProof="0" dirty="0" err="1"/>
              <a:t>terkait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Perlu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kesepakatan</a:t>
            </a:r>
            <a:r>
              <a:rPr lang="en-US" noProof="0" dirty="0"/>
              <a:t> </a:t>
            </a:r>
            <a:r>
              <a:rPr lang="en-US" noProof="0" dirty="0" err="1"/>
              <a:t>keterbukaan</a:t>
            </a:r>
            <a:r>
              <a:rPr lang="en-US" noProof="0" dirty="0"/>
              <a:t> </a:t>
            </a:r>
            <a:r>
              <a:rPr lang="en-US" noProof="0" dirty="0" err="1"/>
              <a:t>mengenai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ada</a:t>
            </a:r>
            <a:r>
              <a:rPr lang="en-US" noProof="0" dirty="0"/>
              <a:t> </a:t>
            </a:r>
            <a:r>
              <a:rPr lang="en-US" noProof="0" dirty="0" err="1"/>
              <a:t>diskriminasi</a:t>
            </a:r>
            <a:r>
              <a:rPr lang="en-US" noProof="0" dirty="0"/>
              <a:t> oleh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berdasarkan</a:t>
            </a:r>
            <a:r>
              <a:rPr lang="en-US" noProof="0" dirty="0"/>
              <a:t> </a:t>
            </a:r>
            <a:r>
              <a:rPr lang="en-US" noProof="0" dirty="0" err="1"/>
              <a:t>aktivitas</a:t>
            </a:r>
            <a:r>
              <a:rPr lang="en-US" noProof="0" dirty="0"/>
              <a:t> di </a:t>
            </a:r>
            <a:r>
              <a:rPr lang="en-US" noProof="0" dirty="0" err="1"/>
              <a:t>luar</a:t>
            </a:r>
            <a:r>
              <a:rPr lang="en-US" noProof="0" dirty="0"/>
              <a:t> </a:t>
            </a:r>
            <a:r>
              <a:rPr lang="en-US" noProof="0" dirty="0" err="1"/>
              <a:t>pekerjaan</a:t>
            </a:r>
            <a:r>
              <a:rPr lang="en-US" noProof="0" dirty="0"/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98FDB7-5166-48C6-A038-68F83CBC2822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37</a:t>
            </a:fld>
            <a:endParaRPr lang="en-US" sz="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Balancing Interests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Filsuf</a:t>
            </a:r>
            <a:r>
              <a:rPr lang="en-US" noProof="0" dirty="0"/>
              <a:t> William Parent </a:t>
            </a:r>
            <a:r>
              <a:rPr lang="en-US" noProof="0" dirty="0" err="1"/>
              <a:t>menyarankan</a:t>
            </a:r>
            <a:r>
              <a:rPr lang="en-US" noProof="0" dirty="0"/>
              <a:t> agar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mengajukan</a:t>
            </a:r>
            <a:r>
              <a:rPr lang="en-US" noProof="0" dirty="0"/>
              <a:t> </a:t>
            </a:r>
            <a:r>
              <a:rPr lang="en-US" noProof="0" dirty="0" err="1"/>
              <a:t>enam</a:t>
            </a:r>
            <a:r>
              <a:rPr lang="en-US" noProof="0" dirty="0"/>
              <a:t> </a:t>
            </a: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menentukan</a:t>
            </a:r>
            <a:r>
              <a:rPr lang="en-US" noProof="0" dirty="0"/>
              <a:t> </a:t>
            </a:r>
            <a:r>
              <a:rPr lang="en-US" noProof="0" dirty="0" err="1"/>
              <a:t>apakah</a:t>
            </a:r>
            <a:r>
              <a:rPr lang="en-US" noProof="0" dirty="0"/>
              <a:t> </a:t>
            </a:r>
            <a:r>
              <a:rPr lang="en-US" noProof="0" dirty="0" err="1"/>
              <a:t>tindakan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dibenarkan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berpotensi</a:t>
            </a:r>
            <a:r>
              <a:rPr lang="en-US" noProof="0" dirty="0"/>
              <a:t> </a:t>
            </a:r>
            <a:r>
              <a:rPr lang="en-US" noProof="0" dirty="0" err="1"/>
              <a:t>melanggar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atau</a:t>
            </a:r>
            <a:r>
              <a:rPr lang="en-US" noProof="0" dirty="0"/>
              <a:t> </a:t>
            </a:r>
            <a:r>
              <a:rPr lang="en-US" noProof="0" dirty="0" err="1"/>
              <a:t>kebebasan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apa</a:t>
            </a:r>
            <a:r>
              <a:rPr lang="en-US" sz="2000" noProof="0" dirty="0"/>
              <a:t> </a:t>
            </a:r>
            <a:r>
              <a:rPr lang="en-US" sz="200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 yang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terdokumentasi</a:t>
            </a:r>
            <a:r>
              <a:rPr lang="en-US" sz="2000" noProof="0" dirty="0"/>
              <a:t> </a:t>
            </a:r>
            <a:r>
              <a:rPr lang="en-US" sz="2000" noProof="0" dirty="0" err="1"/>
              <a:t>dicari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Apakah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sah</a:t>
            </a:r>
            <a:r>
              <a:rPr lang="en-US" sz="2000" noProof="0" dirty="0"/>
              <a:t> dan </a:t>
            </a:r>
            <a:r>
              <a:rPr lang="en-US" sz="2000" noProof="0" dirty="0" err="1"/>
              <a:t>penting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Apakah</a:t>
            </a:r>
            <a:r>
              <a:rPr lang="en-US" sz="2000" noProof="0" dirty="0"/>
              <a:t> 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yang </a:t>
            </a:r>
            <a:r>
              <a:rPr lang="en-US" sz="2000" noProof="0" dirty="0" err="1"/>
              <a:t>dicari</a:t>
            </a:r>
            <a:r>
              <a:rPr lang="en-US" sz="2000" noProof="0" dirty="0"/>
              <a:t> </a:t>
            </a:r>
            <a:r>
              <a:rPr lang="en-US" sz="2000" noProof="0" dirty="0" err="1"/>
              <a:t>melalui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relevan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pembenarannya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Apakah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merupakan</a:t>
            </a:r>
            <a:r>
              <a:rPr lang="en-US" sz="2000" noProof="0" dirty="0"/>
              <a:t> </a:t>
            </a:r>
            <a:r>
              <a:rPr lang="en-US" sz="2000" noProof="0" dirty="0" err="1"/>
              <a:t>satu-satunya</a:t>
            </a:r>
            <a:r>
              <a:rPr lang="en-US" sz="2000" noProof="0" dirty="0"/>
              <a:t>,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cara</a:t>
            </a:r>
            <a:r>
              <a:rPr lang="en-US" sz="2000" noProof="0" dirty="0"/>
              <a:t> yang paling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menyinggung</a:t>
            </a:r>
            <a:r>
              <a:rPr lang="en-US" sz="2000" noProof="0" dirty="0"/>
              <a:t>,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memperoleh</a:t>
            </a:r>
            <a:r>
              <a:rPr lang="en-US" sz="2000" noProof="0" dirty="0"/>
              <a:t> </a:t>
            </a:r>
            <a:r>
              <a:rPr lang="en-US" sz="2000" noProof="0" dirty="0" err="1"/>
              <a:t>infoormasi</a:t>
            </a:r>
            <a:r>
              <a:rPr lang="en-US" sz="2000" noProof="0" dirty="0"/>
              <a:t>/</a:t>
            </a:r>
            <a:r>
              <a:rPr lang="en-US" sz="2000" noProof="0" dirty="0" err="1"/>
              <a:t>pengetahuan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Pembatasan</a:t>
            </a:r>
            <a:r>
              <a:rPr lang="en-US" sz="2000" noProof="0" dirty="0"/>
              <a:t> </a:t>
            </a:r>
            <a:r>
              <a:rPr lang="en-US" sz="2000" noProof="0" dirty="0" err="1"/>
              <a:t>prosedural</a:t>
            </a:r>
            <a:r>
              <a:rPr lang="en-US" sz="2000" noProof="0" dirty="0"/>
              <a:t> </a:t>
            </a:r>
            <a:r>
              <a:rPr lang="en-US" sz="2000" noProof="0" dirty="0" err="1"/>
              <a:t>apa</a:t>
            </a:r>
            <a:r>
              <a:rPr lang="en-US" sz="2000" noProof="0" dirty="0"/>
              <a:t> yang </a:t>
            </a:r>
            <a:r>
              <a:rPr lang="en-US" sz="2000" noProof="0" dirty="0" err="1"/>
              <a:t>diterapkan</a:t>
            </a:r>
            <a:r>
              <a:rPr lang="en-US" sz="2000" noProof="0" dirty="0"/>
              <a:t> pada </a:t>
            </a:r>
            <a:r>
              <a:rPr lang="en-US" sz="2000" noProof="0" dirty="0" err="1"/>
              <a:t>teknik</a:t>
            </a:r>
            <a:r>
              <a:rPr lang="en-US" sz="2000" noProof="0" dirty="0"/>
              <a:t> </a:t>
            </a:r>
            <a:r>
              <a:rPr lang="en-US" sz="2000" noProof="0" dirty="0" err="1"/>
              <a:t>pelanggaran</a:t>
            </a:r>
            <a:r>
              <a:rPr lang="en-US" sz="2000" noProof="0" dirty="0"/>
              <a:t> </a:t>
            </a:r>
            <a:r>
              <a:rPr lang="en-US" sz="2000" noProof="0" dirty="0" err="1"/>
              <a:t>privasi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?</a:t>
            </a:r>
          </a:p>
          <a:p>
            <a:r>
              <a:rPr lang="en-US" sz="2000" noProof="0" dirty="0" err="1"/>
              <a:t>Bagaimana</a:t>
            </a:r>
            <a:r>
              <a:rPr lang="en-US" sz="2000" noProof="0" dirty="0"/>
              <a:t> </a:t>
            </a:r>
            <a:r>
              <a:rPr lang="en-US" sz="2000" dirty="0" err="1"/>
              <a:t>informasi</a:t>
            </a:r>
            <a:r>
              <a:rPr lang="en-US" sz="2000" noProof="0" dirty="0"/>
              <a:t> </a:t>
            </a:r>
            <a:r>
              <a:rPr lang="en-US" sz="2000" noProof="0" dirty="0" err="1"/>
              <a:t>pribadi</a:t>
            </a:r>
            <a:r>
              <a:rPr lang="en-US" sz="2000" noProof="0" dirty="0"/>
              <a:t> </a:t>
            </a:r>
            <a:r>
              <a:rPr lang="en-US" sz="2000" noProof="0" dirty="0" err="1"/>
              <a:t>akan</a:t>
            </a:r>
            <a:r>
              <a:rPr lang="en-US" sz="2000" noProof="0" dirty="0"/>
              <a:t> </a:t>
            </a:r>
            <a:r>
              <a:rPr lang="en-US" sz="2000" noProof="0" dirty="0" err="1"/>
              <a:t>dilindungi</a:t>
            </a:r>
            <a:r>
              <a:rPr lang="en-US" sz="2000" noProof="0" dirty="0"/>
              <a:t> </a:t>
            </a:r>
            <a:r>
              <a:rPr lang="en-US" sz="2000" noProof="0" dirty="0" err="1"/>
              <a:t>setelah</a:t>
            </a:r>
            <a:r>
              <a:rPr lang="en-US" sz="2000" noProof="0" dirty="0"/>
              <a:t> </a:t>
            </a:r>
            <a:r>
              <a:rPr lang="en-US" sz="2000" noProof="0" dirty="0" err="1"/>
              <a:t>diperoleh</a:t>
            </a:r>
            <a:r>
              <a:rPr lang="en-US" sz="2000" noProof="0" dirty="0"/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2F3E2A9-3BDA-4675-8765-8D6BF4AFC90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38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Regulation of Off-Work Behaviors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/>
              <a:t>Regulasi</a:t>
            </a:r>
            <a:r>
              <a:rPr lang="en-US" b="1" noProof="0" dirty="0"/>
              <a:t> </a:t>
            </a:r>
            <a:r>
              <a:rPr lang="en-US" b="1" noProof="0" dirty="0" err="1"/>
              <a:t>aktivitas</a:t>
            </a:r>
            <a:r>
              <a:rPr lang="en-US" b="1" noProof="0" dirty="0"/>
              <a:t> di </a:t>
            </a:r>
            <a:r>
              <a:rPr lang="en-US" b="1" noProof="0" dirty="0" err="1"/>
              <a:t>luar</a:t>
            </a:r>
            <a:r>
              <a:rPr lang="en-US" b="1" noProof="0" dirty="0"/>
              <a:t> jam </a:t>
            </a:r>
            <a:r>
              <a:rPr lang="en-US" b="1" noProof="0" dirty="0" err="1"/>
              <a:t>kerja</a:t>
            </a:r>
            <a:r>
              <a:rPr lang="en-US" b="1" noProof="0" dirty="0"/>
              <a:t> </a:t>
            </a:r>
            <a:r>
              <a:rPr lang="en-US" noProof="0" dirty="0" err="1"/>
              <a:t>merupakan</a:t>
            </a:r>
            <a:r>
              <a:rPr lang="en-US" noProof="0" dirty="0"/>
              <a:t> </a:t>
            </a:r>
            <a:r>
              <a:rPr lang="en-US" noProof="0" dirty="0" err="1"/>
              <a:t>isu</a:t>
            </a:r>
            <a:r>
              <a:rPr lang="en-US" noProof="0" dirty="0"/>
              <a:t> yang </a:t>
            </a:r>
            <a:r>
              <a:rPr lang="en-US" noProof="0" dirty="0" err="1"/>
              <a:t>menarik</a:t>
            </a:r>
            <a:r>
              <a:rPr lang="en-US" noProof="0" dirty="0"/>
              <a:t>, </a:t>
            </a:r>
            <a:r>
              <a:rPr lang="en-US" noProof="0" dirty="0" err="1"/>
              <a:t>khususnya</a:t>
            </a:r>
            <a:r>
              <a:rPr lang="en-US" noProof="0" dirty="0"/>
              <a:t> di </a:t>
            </a:r>
            <a:r>
              <a:rPr lang="en-US" noProof="0" dirty="0" err="1"/>
              <a:t>lingkungan</a:t>
            </a:r>
            <a:r>
              <a:rPr lang="en-US" noProof="0" dirty="0"/>
              <a:t> yang </a:t>
            </a:r>
            <a:r>
              <a:rPr lang="en-US" noProof="0" dirty="0" err="1"/>
              <a:t>bersifat</a:t>
            </a:r>
            <a:r>
              <a:rPr lang="en-US" noProof="0" dirty="0"/>
              <a:t> at-will.</a:t>
            </a:r>
          </a:p>
          <a:p>
            <a:pPr marL="0" indent="0">
              <a:buNone/>
            </a:pPr>
            <a:r>
              <a:rPr lang="en-US" noProof="0" dirty="0" err="1"/>
              <a:t>Bahkan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sesuka</a:t>
            </a:r>
            <a:r>
              <a:rPr lang="en-US" noProof="0" dirty="0"/>
              <a:t> </a:t>
            </a:r>
            <a:r>
              <a:rPr lang="en-US" noProof="0" dirty="0" err="1"/>
              <a:t>hati</a:t>
            </a:r>
            <a:r>
              <a:rPr lang="en-US" noProof="0" dirty="0"/>
              <a:t> pun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mematuhi</a:t>
            </a:r>
            <a:r>
              <a:rPr lang="en-US" noProof="0" dirty="0"/>
              <a:t> </a:t>
            </a:r>
            <a:r>
              <a:rPr lang="en-US" noProof="0" dirty="0" err="1"/>
              <a:t>berbagai</a:t>
            </a:r>
            <a:r>
              <a:rPr lang="en-US" noProof="0" dirty="0"/>
              <a:t> </a:t>
            </a:r>
            <a:r>
              <a:rPr lang="en-US" noProof="0" dirty="0" err="1"/>
              <a:t>undang-undang</a:t>
            </a:r>
            <a:r>
              <a:rPr lang="en-US" noProof="0" dirty="0"/>
              <a:t> negara </a:t>
            </a:r>
            <a:r>
              <a:rPr lang="en-US" noProof="0" dirty="0" err="1"/>
              <a:t>bagian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Kebanyakan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bisa</a:t>
            </a:r>
            <a:r>
              <a:rPr lang="en-US" sz="2000" noProof="0" dirty="0"/>
              <a:t> </a:t>
            </a:r>
            <a:r>
              <a:rPr lang="en-US" sz="2000" noProof="0" dirty="0" err="1"/>
              <a:t>melakukan</a:t>
            </a:r>
            <a:r>
              <a:rPr lang="en-US" sz="2000" noProof="0" dirty="0"/>
              <a:t> </a:t>
            </a:r>
            <a:r>
              <a:rPr lang="en-US" sz="2000" noProof="0" dirty="0" err="1"/>
              <a:t>diskriminasi</a:t>
            </a:r>
            <a:r>
              <a:rPr lang="en-US" sz="2000" noProof="0" dirty="0"/>
              <a:t>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perokok</a:t>
            </a:r>
            <a:r>
              <a:rPr lang="en-US" sz="2000" noProof="0" dirty="0"/>
              <a:t>, </a:t>
            </a:r>
            <a:r>
              <a:rPr lang="en-US" sz="2000" noProof="0" dirty="0" err="1"/>
              <a:t>namun</a:t>
            </a:r>
            <a:r>
              <a:rPr lang="en-US" sz="2000" noProof="0" dirty="0"/>
              <a:t> </a:t>
            </a:r>
            <a:r>
              <a:rPr lang="en-US" sz="2000" noProof="0" dirty="0" err="1"/>
              <a:t>beberapa</a:t>
            </a:r>
            <a:r>
              <a:rPr lang="en-US" sz="2000" noProof="0" dirty="0"/>
              <a:t> </a:t>
            </a:r>
            <a:r>
              <a:rPr lang="en-US" sz="2000" noProof="0" dirty="0" err="1"/>
              <a:t>perusahaan</a:t>
            </a:r>
            <a:r>
              <a:rPr lang="en-US" sz="2000" noProof="0" dirty="0"/>
              <a:t> </a:t>
            </a:r>
            <a:r>
              <a:rPr lang="en-US" sz="2000" noProof="0" dirty="0" err="1"/>
              <a:t>mendorong</a:t>
            </a:r>
            <a:r>
              <a:rPr lang="en-US" sz="2000" noProof="0" dirty="0"/>
              <a:t> </a:t>
            </a:r>
            <a:r>
              <a:rPr lang="en-US" sz="2000" noProof="0" dirty="0" err="1"/>
              <a:t>karyawannya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berhenti</a:t>
            </a:r>
            <a:r>
              <a:rPr lang="en-US" sz="2000" noProof="0" dirty="0"/>
              <a:t> </a:t>
            </a:r>
            <a:r>
              <a:rPr lang="en-US" sz="2000" noProof="0" dirty="0" err="1"/>
              <a:t>merokok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/>
              <a:t>Satu negara </a:t>
            </a:r>
            <a:r>
              <a:rPr lang="en-US" sz="1800" noProof="0" dirty="0" err="1"/>
              <a:t>bagian</a:t>
            </a:r>
            <a:r>
              <a:rPr lang="en-US" sz="1800" noProof="0" dirty="0"/>
              <a:t> dan </a:t>
            </a:r>
            <a:r>
              <a:rPr lang="en-US" sz="1800" noProof="0" dirty="0" err="1"/>
              <a:t>enam</a:t>
            </a:r>
            <a:r>
              <a:rPr lang="en-US" sz="1800" noProof="0" dirty="0"/>
              <a:t> </a:t>
            </a:r>
            <a:r>
              <a:rPr lang="en-US" sz="1800" noProof="0" dirty="0" err="1"/>
              <a:t>kota</a:t>
            </a:r>
            <a:r>
              <a:rPr lang="en-US" sz="1800" noProof="0" dirty="0"/>
              <a:t> di AS </a:t>
            </a:r>
            <a:r>
              <a:rPr lang="en-US" sz="1800" noProof="0" dirty="0" err="1"/>
              <a:t>melarang</a:t>
            </a:r>
            <a:r>
              <a:rPr lang="en-US" sz="1800" noProof="0" dirty="0"/>
              <a:t> </a:t>
            </a:r>
            <a:r>
              <a:rPr lang="en-US" sz="1800" noProof="0" dirty="0" err="1"/>
              <a:t>diskriminasi</a:t>
            </a:r>
            <a:r>
              <a:rPr lang="en-US" sz="1800" noProof="0" dirty="0"/>
              <a:t> </a:t>
            </a:r>
            <a:r>
              <a:rPr lang="en-US" sz="1800" noProof="0" dirty="0" err="1"/>
              <a:t>berdasarkan</a:t>
            </a:r>
            <a:r>
              <a:rPr lang="en-US" sz="1800" noProof="0" dirty="0"/>
              <a:t> </a:t>
            </a:r>
            <a:r>
              <a:rPr lang="en-US" sz="1800" noProof="0" dirty="0" err="1"/>
              <a:t>berat</a:t>
            </a:r>
            <a:r>
              <a:rPr lang="en-US" sz="1800" noProof="0" dirty="0"/>
              <a:t> badan.</a:t>
            </a:r>
          </a:p>
          <a:p>
            <a:pPr lvl="1"/>
            <a:r>
              <a:rPr lang="en-US" sz="1800" noProof="0" dirty="0" err="1"/>
              <a:t>Undang-undang</a:t>
            </a:r>
            <a:r>
              <a:rPr lang="en-US" sz="1800" noProof="0" dirty="0"/>
              <a:t> yang </a:t>
            </a:r>
            <a:r>
              <a:rPr lang="en-US" sz="1800" noProof="0" dirty="0" err="1"/>
              <a:t>melindungi</a:t>
            </a:r>
            <a:r>
              <a:rPr lang="en-US" sz="1800" noProof="0" dirty="0"/>
              <a:t> </a:t>
            </a:r>
            <a:r>
              <a:rPr lang="en-US" sz="1800" noProof="0" dirty="0" err="1"/>
              <a:t>terhadap</a:t>
            </a:r>
            <a:r>
              <a:rPr lang="en-US" sz="1800" noProof="0" dirty="0"/>
              <a:t> </a:t>
            </a:r>
            <a:r>
              <a:rPr lang="en-US" sz="1800" noProof="0" dirty="0" err="1"/>
              <a:t>diskriminasi</a:t>
            </a:r>
            <a:r>
              <a:rPr lang="en-US" sz="1800" noProof="0" dirty="0"/>
              <a:t> </a:t>
            </a:r>
            <a:r>
              <a:rPr lang="en-US" sz="1800" noProof="0" dirty="0" err="1"/>
              <a:t>berdasarkan</a:t>
            </a:r>
            <a:r>
              <a:rPr lang="en-US" sz="1800" noProof="0" dirty="0"/>
              <a:t> status </a:t>
            </a:r>
            <a:r>
              <a:rPr lang="en-US" sz="1800" noProof="0" dirty="0" err="1"/>
              <a:t>perkawinan</a:t>
            </a:r>
            <a:r>
              <a:rPr lang="en-US" sz="1800" noProof="0" dirty="0"/>
              <a:t> </a:t>
            </a:r>
            <a:r>
              <a:rPr lang="en-US" sz="1800" noProof="0" dirty="0" err="1"/>
              <a:t>hanya</a:t>
            </a:r>
            <a:r>
              <a:rPr lang="en-US" sz="1800" noProof="0" dirty="0"/>
              <a:t> </a:t>
            </a:r>
            <a:r>
              <a:rPr lang="en-US" sz="1800" noProof="0" dirty="0" err="1"/>
              <a:t>terdapat</a:t>
            </a:r>
            <a:r>
              <a:rPr lang="en-US" sz="1800" noProof="0" dirty="0"/>
              <a:t> di </a:t>
            </a:r>
            <a:r>
              <a:rPr lang="en-US" sz="1800" noProof="0" dirty="0" err="1"/>
              <a:t>separuh</a:t>
            </a:r>
            <a:r>
              <a:rPr lang="en-US" sz="1800" noProof="0" dirty="0"/>
              <a:t> negara </a:t>
            </a:r>
            <a:r>
              <a:rPr lang="en-US" sz="1800" noProof="0" dirty="0" err="1"/>
              <a:t>bagian</a:t>
            </a:r>
            <a:r>
              <a:rPr lang="en-US" sz="1800" noProof="0" dirty="0"/>
              <a:t>.</a:t>
            </a:r>
          </a:p>
          <a:p>
            <a:pPr lvl="1"/>
            <a:r>
              <a:rPr lang="en-US" sz="1800" noProof="0" dirty="0"/>
              <a:t>Dua </a:t>
            </a:r>
            <a:r>
              <a:rPr lang="en-US" sz="1800" noProof="0" dirty="0" err="1"/>
              <a:t>puluh</a:t>
            </a:r>
            <a:r>
              <a:rPr lang="en-US" sz="1800" noProof="0" dirty="0"/>
              <a:t> </a:t>
            </a:r>
            <a:r>
              <a:rPr lang="en-US" sz="1800" noProof="0" dirty="0" err="1"/>
              <a:t>satu</a:t>
            </a:r>
            <a:r>
              <a:rPr lang="en-US" sz="1800" noProof="0" dirty="0"/>
              <a:t> negara </a:t>
            </a:r>
            <a:r>
              <a:rPr lang="en-US" sz="1800" noProof="0" dirty="0" err="1"/>
              <a:t>bagian</a:t>
            </a:r>
            <a:r>
              <a:rPr lang="en-US" sz="1800" noProof="0" dirty="0"/>
              <a:t> dan District of Columbia </a:t>
            </a:r>
            <a:r>
              <a:rPr lang="en-US" sz="1800" noProof="0" dirty="0" err="1"/>
              <a:t>melarang</a:t>
            </a:r>
            <a:r>
              <a:rPr lang="en-US" sz="1800" noProof="0" dirty="0"/>
              <a:t> </a:t>
            </a:r>
            <a:r>
              <a:rPr lang="en-US" sz="1800" noProof="0" dirty="0" err="1"/>
              <a:t>diskriminasi</a:t>
            </a:r>
            <a:r>
              <a:rPr lang="en-US" sz="1800" noProof="0" dirty="0"/>
              <a:t> </a:t>
            </a:r>
            <a:r>
              <a:rPr lang="en-US" sz="1800" noProof="0" dirty="0" err="1"/>
              <a:t>pekerjaan</a:t>
            </a:r>
            <a:r>
              <a:rPr lang="en-US" sz="1800" noProof="0" dirty="0"/>
              <a:t> </a:t>
            </a:r>
            <a:r>
              <a:rPr lang="en-US" sz="1800" noProof="0" dirty="0" err="1"/>
              <a:t>atas</a:t>
            </a:r>
            <a:r>
              <a:rPr lang="en-US" sz="1800" noProof="0" dirty="0"/>
              <a:t> </a:t>
            </a:r>
            <a:r>
              <a:rPr lang="en-US" sz="1800" noProof="0" dirty="0" err="1"/>
              <a:t>dasar</a:t>
            </a:r>
            <a:r>
              <a:rPr lang="en-US" sz="1800" noProof="0" dirty="0"/>
              <a:t> </a:t>
            </a:r>
            <a:r>
              <a:rPr lang="en-US" sz="1800" noProof="0" dirty="0" err="1"/>
              <a:t>orientasi</a:t>
            </a:r>
            <a:r>
              <a:rPr lang="en-US" sz="1800" noProof="0" dirty="0"/>
              <a:t> </a:t>
            </a:r>
            <a:r>
              <a:rPr lang="en-US" sz="1800" noProof="0" dirty="0" err="1"/>
              <a:t>seksual</a:t>
            </a:r>
            <a:r>
              <a:rPr lang="en-US" sz="1800" noProof="0" dirty="0"/>
              <a:t>.</a:t>
            </a:r>
          </a:p>
          <a:p>
            <a:pPr lvl="1"/>
            <a:r>
              <a:rPr lang="en-US" sz="1800" noProof="0" dirty="0" err="1"/>
              <a:t>Bagaimana</a:t>
            </a:r>
            <a:r>
              <a:rPr lang="en-US" sz="1800" noProof="0" dirty="0"/>
              <a:t> </a:t>
            </a:r>
            <a:r>
              <a:rPr lang="en-US" sz="1800" noProof="0" dirty="0" err="1"/>
              <a:t>mendefinisikan</a:t>
            </a:r>
            <a:r>
              <a:rPr lang="en-US" sz="1800" noProof="0" dirty="0"/>
              <a:t> </a:t>
            </a:r>
            <a:r>
              <a:rPr lang="en-US" sz="1800" noProof="0" dirty="0" err="1"/>
              <a:t>disabilitas</a:t>
            </a:r>
            <a:r>
              <a:rPr lang="en-US" sz="1800" noProof="0" dirty="0"/>
              <a:t>, </a:t>
            </a:r>
            <a:r>
              <a:rPr lang="en-US" sz="1800" noProof="0" dirty="0" err="1"/>
              <a:t>atau</a:t>
            </a:r>
            <a:r>
              <a:rPr lang="en-US" sz="1800" noProof="0" dirty="0"/>
              <a:t> </a:t>
            </a:r>
            <a:r>
              <a:rPr lang="en-US" sz="1800" noProof="0" dirty="0" err="1"/>
              <a:t>disabilitas</a:t>
            </a:r>
            <a:r>
              <a:rPr lang="en-US" sz="1800" noProof="0" dirty="0"/>
              <a:t> yang </a:t>
            </a:r>
            <a:r>
              <a:rPr lang="en-US" sz="1800" noProof="0" dirty="0" err="1"/>
              <a:t>membatasi</a:t>
            </a:r>
            <a:r>
              <a:rPr lang="en-US" sz="1800" noProof="0" dirty="0"/>
              <a:t> </a:t>
            </a:r>
            <a:r>
              <a:rPr lang="en-US" sz="1800" noProof="0" dirty="0" err="1"/>
              <a:t>aktivitas</a:t>
            </a:r>
            <a:r>
              <a:rPr lang="en-US" sz="1800" noProof="0" dirty="0"/>
              <a:t> </a:t>
            </a:r>
            <a:r>
              <a:rPr lang="en-US" sz="1800" noProof="0" dirty="0" err="1"/>
              <a:t>utama</a:t>
            </a:r>
            <a:r>
              <a:rPr lang="en-US" sz="1800" noProof="0" dirty="0"/>
              <a:t> </a:t>
            </a:r>
            <a:r>
              <a:rPr lang="en-US" sz="1800" noProof="0" dirty="0" err="1"/>
              <a:t>dalam</a:t>
            </a:r>
            <a:r>
              <a:rPr lang="en-US" sz="1800" noProof="0" dirty="0"/>
              <a:t> </a:t>
            </a:r>
            <a:r>
              <a:rPr lang="en-US" sz="1800" noProof="0" dirty="0" err="1"/>
              <a:t>hidup</a:t>
            </a:r>
            <a:r>
              <a:rPr lang="en-US" sz="1800" noProof="0" dirty="0"/>
              <a:t>?</a:t>
            </a:r>
          </a:p>
          <a:p>
            <a:pPr lvl="1"/>
            <a:endParaRPr lang="en-US" sz="18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7241861-BF1F-41E8-9E0B-F2DDD1DCEA48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55D6C04-943A-24B3-EC1D-A82CA9F98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r>
              <a:rPr lang="sv-SE" dirty="0"/>
              <a:t>Perkembangan tehnologi menjebabkan terjadinya  “</a:t>
            </a:r>
            <a:r>
              <a:rPr lang="sv-SE" b="1" dirty="0"/>
              <a:t>tempat kerja campuran</a:t>
            </a:r>
            <a:r>
              <a:rPr lang="sv-SE" dirty="0"/>
              <a:t>”, dimana pekerja dapat menjalankan pekerjaan dirumah masing-masing.</a:t>
            </a:r>
          </a:p>
          <a:p>
            <a:r>
              <a:rPr lang="en-US" dirty="0" err="1"/>
              <a:t>Tehnologi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—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menggeser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dan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r>
              <a:rPr lang="en-US" b="1" dirty="0"/>
              <a:t>Hirsch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 </a:t>
            </a:r>
            <a:r>
              <a:rPr lang="en-US" b="1" dirty="0" err="1"/>
              <a:t>namun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CC0099"/>
                </a:solidFill>
              </a:rPr>
              <a:t>tidak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akan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sebanding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dengan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ancaman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terhadap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otonomi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pekerja</a:t>
            </a:r>
            <a:r>
              <a:rPr lang="en-US" b="1" dirty="0">
                <a:solidFill>
                  <a:srgbClr val="CC0099"/>
                </a:solidFill>
              </a:rPr>
              <a:t> dan </a:t>
            </a:r>
            <a:r>
              <a:rPr lang="en-US" b="1" dirty="0" err="1">
                <a:solidFill>
                  <a:srgbClr val="CC0099"/>
                </a:solidFill>
              </a:rPr>
              <a:t>potensi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pelanggaran</a:t>
            </a:r>
            <a:r>
              <a:rPr lang="en-US" b="1" dirty="0">
                <a:solidFill>
                  <a:srgbClr val="CC0099"/>
                </a:solidFill>
              </a:rPr>
              <a:t> yang </a:t>
            </a:r>
            <a:r>
              <a:rPr lang="en-US" b="1" dirty="0" err="1">
                <a:solidFill>
                  <a:srgbClr val="CC0099"/>
                </a:solidFill>
              </a:rPr>
              <a:t>lebih</a:t>
            </a:r>
            <a:r>
              <a:rPr lang="en-US" b="1" dirty="0">
                <a:solidFill>
                  <a:srgbClr val="CC0099"/>
                </a:solidFill>
              </a:rPr>
              <a:t> </a:t>
            </a:r>
            <a:r>
              <a:rPr lang="en-US" b="1" dirty="0" err="1">
                <a:solidFill>
                  <a:srgbClr val="CC0099"/>
                </a:solidFill>
              </a:rPr>
              <a:t>buruk</a:t>
            </a:r>
            <a:r>
              <a:rPr lang="en-US" b="1" dirty="0">
                <a:solidFill>
                  <a:srgbClr val="CC0099"/>
                </a:solidFill>
              </a:rPr>
              <a:t>.</a:t>
            </a:r>
          </a:p>
          <a:p>
            <a:r>
              <a:rPr lang="en-US" b="1" dirty="0" err="1">
                <a:solidFill>
                  <a:srgbClr val="3366CC"/>
                </a:solidFill>
              </a:rPr>
              <a:t>Peningkatan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penggunaan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teknologi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dapat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menimbulkan</a:t>
            </a:r>
            <a:r>
              <a:rPr lang="en-US" b="1" dirty="0">
                <a:solidFill>
                  <a:srgbClr val="3366CC"/>
                </a:solidFill>
              </a:rPr>
              <a:t>   </a:t>
            </a:r>
            <a:r>
              <a:rPr lang="en-US" b="1" dirty="0" err="1">
                <a:solidFill>
                  <a:srgbClr val="3366CC"/>
                </a:solidFill>
              </a:rPr>
              <a:t>masalah</a:t>
            </a:r>
            <a:r>
              <a:rPr lang="en-US" b="1" dirty="0">
                <a:solidFill>
                  <a:srgbClr val="3366CC"/>
                </a:solidFill>
              </a:rPr>
              <a:t> pada </a:t>
            </a:r>
            <a:r>
              <a:rPr lang="en-US" b="1" dirty="0" err="1">
                <a:solidFill>
                  <a:srgbClr val="3366CC"/>
                </a:solidFill>
              </a:rPr>
              <a:t>privasi</a:t>
            </a:r>
            <a:r>
              <a:rPr lang="en-US" b="1" dirty="0">
                <a:solidFill>
                  <a:srgbClr val="3366CC"/>
                </a:solidFill>
              </a:rPr>
              <a:t> </a:t>
            </a:r>
            <a:r>
              <a:rPr lang="en-US" b="1" dirty="0" err="1">
                <a:solidFill>
                  <a:srgbClr val="3366CC"/>
                </a:solidFill>
              </a:rPr>
              <a:t>karyawan</a:t>
            </a:r>
            <a:r>
              <a:rPr lang="en-US" b="1" dirty="0">
                <a:solidFill>
                  <a:srgbClr val="3366CC"/>
                </a:solidFill>
              </a:rPr>
              <a:t>.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A8E8536E-F5E0-F3F6-B6E4-68ACDC618D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17763-8CBA-46C7-8E03-8B99DEA6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Regulation of Off-Work Behaviors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A6BA1-F456-4735-BEBB-05C5188BF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r>
              <a:rPr lang="en-US" noProof="0" dirty="0"/>
              <a:t>Sebagian </a:t>
            </a:r>
            <a:r>
              <a:rPr lang="en-US" noProof="0" dirty="0" err="1"/>
              <a:t>besar</a:t>
            </a:r>
            <a:r>
              <a:rPr lang="en-US" noProof="0" dirty="0"/>
              <a:t> </a:t>
            </a:r>
            <a:r>
              <a:rPr lang="en-US" noProof="0" dirty="0" err="1"/>
              <a:t>undang-undang</a:t>
            </a:r>
            <a:r>
              <a:rPr lang="en-US" noProof="0" dirty="0"/>
              <a:t> </a:t>
            </a:r>
            <a:r>
              <a:rPr lang="en-US" noProof="0" dirty="0" err="1"/>
              <a:t>memberikan</a:t>
            </a:r>
            <a:r>
              <a:rPr lang="en-US" noProof="0" dirty="0"/>
              <a:t> </a:t>
            </a:r>
            <a:r>
              <a:rPr lang="en-US" noProof="0" dirty="0" err="1"/>
              <a:t>pembelaan</a:t>
            </a:r>
            <a:r>
              <a:rPr lang="en-US" noProof="0" dirty="0"/>
              <a:t> </a:t>
            </a:r>
            <a:r>
              <a:rPr lang="en-US" noProof="0" dirty="0" err="1"/>
              <a:t>bagi</a:t>
            </a:r>
            <a:r>
              <a:rPr lang="en-US" noProof="0" dirty="0"/>
              <a:t> </a:t>
            </a:r>
            <a:r>
              <a:rPr lang="en-US" noProof="0" dirty="0" err="1"/>
              <a:t>pemberi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 </a:t>
            </a:r>
            <a:r>
              <a:rPr lang="en-US" noProof="0" dirty="0" err="1"/>
              <a:t>atas</a:t>
            </a:r>
            <a:r>
              <a:rPr lang="en-US" noProof="0" dirty="0"/>
              <a:t> </a:t>
            </a:r>
            <a:r>
              <a:rPr lang="en-US" noProof="0" dirty="0" err="1"/>
              <a:t>peraturan</a:t>
            </a:r>
            <a:r>
              <a:rPr lang="en-US" noProof="0" dirty="0"/>
              <a:t> yang:</a:t>
            </a:r>
          </a:p>
          <a:p>
            <a:r>
              <a:rPr lang="en-US" sz="2000" noProof="0" dirty="0" err="1"/>
              <a:t>Berhubungan</a:t>
            </a:r>
            <a:r>
              <a:rPr lang="en-US" sz="2000" noProof="0" dirty="0"/>
              <a:t> </a:t>
            </a:r>
            <a:r>
              <a:rPr lang="en-US" sz="2000" noProof="0" dirty="0" err="1"/>
              <a:t>secara</a:t>
            </a:r>
            <a:r>
              <a:rPr lang="en-US" sz="2000" noProof="0" dirty="0"/>
              <a:t> </a:t>
            </a:r>
            <a:r>
              <a:rPr lang="en-US" sz="2000" noProof="0" dirty="0" err="1"/>
              <a:t>wajar</a:t>
            </a:r>
            <a:r>
              <a:rPr lang="en-US" sz="2000" noProof="0" dirty="0"/>
              <a:t> dan </a:t>
            </a:r>
            <a:r>
              <a:rPr lang="en-US" sz="2000" noProof="0" dirty="0" err="1"/>
              <a:t>rasional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aktivitas</a:t>
            </a:r>
            <a:r>
              <a:rPr lang="en-US" sz="2000" noProof="0" dirty="0"/>
              <a:t> </a:t>
            </a:r>
            <a:r>
              <a:rPr lang="en-US" sz="2000" noProof="0" dirty="0" err="1"/>
              <a:t>ketenagakerjaan</a:t>
            </a:r>
            <a:r>
              <a:rPr lang="en-US" sz="2000" noProof="0" dirty="0"/>
              <a:t> </a:t>
            </a:r>
            <a:r>
              <a:rPr lang="en-US" sz="2000" noProof="0" dirty="0" err="1"/>
              <a:t>seorang</a:t>
            </a:r>
            <a:r>
              <a:rPr lang="en-US" sz="2000" noProof="0" dirty="0"/>
              <a:t> </a:t>
            </a:r>
            <a:r>
              <a:rPr lang="en-US" sz="2000" noProof="0" dirty="0" err="1"/>
              <a:t>karyawan</a:t>
            </a:r>
            <a:r>
              <a:rPr lang="en-US" sz="2000" noProof="0" dirty="0"/>
              <a:t> </a:t>
            </a:r>
            <a:r>
              <a:rPr lang="en-US" sz="2000" noProof="0" dirty="0" err="1"/>
              <a:t>tertentu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Merupakan</a:t>
            </a:r>
            <a:r>
              <a:rPr lang="en-US" sz="2000" noProof="0" dirty="0"/>
              <a:t> "</a:t>
            </a:r>
            <a:r>
              <a:rPr lang="en-US" sz="2000" noProof="0" dirty="0" err="1"/>
              <a:t>persyaratan</a:t>
            </a:r>
            <a:r>
              <a:rPr lang="en-US" sz="2000" noProof="0" dirty="0"/>
              <a:t> </a:t>
            </a:r>
            <a:r>
              <a:rPr lang="en-US" sz="2000" noProof="0" dirty="0" err="1"/>
              <a:t>pekerjaan</a:t>
            </a:r>
            <a:r>
              <a:rPr lang="en-US" sz="2000" noProof="0" dirty="0"/>
              <a:t> yang </a:t>
            </a:r>
            <a:r>
              <a:rPr lang="en-US" sz="2000" noProof="0" dirty="0" err="1"/>
              <a:t>bonafid</a:t>
            </a:r>
            <a:r>
              <a:rPr lang="en-US" sz="2000" noProof="0" dirty="0"/>
              <a:t>".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Artinya</a:t>
            </a:r>
            <a:r>
              <a:rPr lang="en-US" sz="1800" noProof="0" dirty="0"/>
              <a:t> </a:t>
            </a:r>
            <a:r>
              <a:rPr lang="en-US" sz="1800" noProof="0" dirty="0" err="1"/>
              <a:t>aturan</a:t>
            </a:r>
            <a:r>
              <a:rPr lang="en-US" sz="1800" noProof="0" dirty="0"/>
              <a:t> yang </a:t>
            </a:r>
            <a:r>
              <a:rPr lang="en-US" sz="1800" noProof="0" dirty="0" err="1"/>
              <a:t>wajar</a:t>
            </a:r>
            <a:r>
              <a:rPr lang="en-US" sz="1800" noProof="0" dirty="0"/>
              <a:t> </a:t>
            </a:r>
            <a:r>
              <a:rPr lang="en-US" sz="1800" noProof="0" dirty="0" err="1"/>
              <a:t>terkait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posisi</a:t>
            </a:r>
            <a:r>
              <a:rPr lang="en-US" sz="1800" noProof="0" dirty="0"/>
              <a:t> </a:t>
            </a:r>
            <a:r>
              <a:rPr lang="en-US" sz="1800" noProof="0" dirty="0" err="1"/>
              <a:t>tertentu</a:t>
            </a:r>
            <a:r>
              <a:rPr lang="en-US" sz="1800" noProof="0" dirty="0"/>
              <a:t>.</a:t>
            </a:r>
          </a:p>
          <a:p>
            <a:r>
              <a:rPr lang="en-US" sz="2000" noProof="0" dirty="0" err="1"/>
              <a:t>Diperlukan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menghindari</a:t>
            </a:r>
            <a:r>
              <a:rPr lang="en-US" sz="2000" noProof="0" dirty="0"/>
              <a:t> </a:t>
            </a:r>
            <a:r>
              <a:rPr lang="en-US" sz="2000" noProof="0" dirty="0" err="1"/>
              <a:t>konflik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munculnya</a:t>
            </a:r>
            <a:r>
              <a:rPr lang="en-US" sz="2000" noProof="0" dirty="0"/>
              <a:t> </a:t>
            </a:r>
            <a:r>
              <a:rPr lang="en-US" sz="2000" noProof="0" dirty="0" err="1"/>
              <a:t>konflik</a:t>
            </a:r>
            <a:r>
              <a:rPr lang="en-US" sz="2000" noProof="0" dirty="0"/>
              <a:t> </a:t>
            </a:r>
            <a:r>
              <a:rPr lang="en-US" sz="2000" noProof="0" dirty="0" err="1"/>
              <a:t>kepentingan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AE27FA8-3079-425B-AE5C-B5E3462F45FB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4537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Regulation of Off-Work Behaviors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tentang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komunikasi</a:t>
            </a:r>
            <a:r>
              <a:rPr lang="en-US" noProof="0" dirty="0"/>
              <a:t> online </a:t>
            </a:r>
            <a:r>
              <a:rPr lang="en-US" noProof="0" dirty="0" err="1"/>
              <a:t>karyawan</a:t>
            </a:r>
            <a:r>
              <a:rPr lang="en-US" noProof="0" dirty="0"/>
              <a:t> </a:t>
            </a:r>
            <a:r>
              <a:rPr lang="en-US" noProof="0" dirty="0" err="1"/>
              <a:t>saat</a:t>
            </a:r>
            <a:r>
              <a:rPr lang="en-US" noProof="0" dirty="0"/>
              <a:t> </a:t>
            </a:r>
            <a:r>
              <a:rPr lang="en-US" i="1" noProof="0" dirty="0" err="1"/>
              <a:t>tidak</a:t>
            </a:r>
            <a:r>
              <a:rPr lang="en-US" i="1" noProof="0" dirty="0"/>
              <a:t> </a:t>
            </a:r>
            <a:r>
              <a:rPr lang="en-US" i="1" noProof="0" dirty="0" err="1"/>
              <a:t>bekerja</a:t>
            </a:r>
            <a:r>
              <a:rPr lang="en-US" i="1" noProof="0" dirty="0"/>
              <a:t> </a:t>
            </a:r>
            <a:r>
              <a:rPr lang="en-US" noProof="0" dirty="0" err="1"/>
              <a:t>relevan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pemantauan</a:t>
            </a:r>
            <a:r>
              <a:rPr lang="en-US" noProof="0" dirty="0"/>
              <a:t> </a:t>
            </a:r>
            <a:r>
              <a:rPr lang="en-US" noProof="0" dirty="0" err="1"/>
              <a:t>teknologi</a:t>
            </a:r>
            <a:r>
              <a:rPr lang="en-US" noProof="0" dirty="0"/>
              <a:t>.</a:t>
            </a:r>
          </a:p>
          <a:p>
            <a:r>
              <a:rPr lang="sv-SE" noProof="0" dirty="0"/>
              <a:t>Muncul tanpa banyak panduan hukum.</a:t>
            </a:r>
          </a:p>
          <a:p>
            <a:r>
              <a:rPr lang="sv-SE" noProof="0" dirty="0"/>
              <a:t>Menuntut pengambilan keputusan etis yang sensitif.</a:t>
            </a: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Apakah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</a:t>
            </a:r>
            <a:r>
              <a:rPr lang="en-US" noProof="0" dirty="0" err="1"/>
              <a:t>mencari</a:t>
            </a:r>
            <a:r>
              <a:rPr lang="en-US" noProof="0" dirty="0"/>
              <a:t> </a:t>
            </a:r>
            <a:r>
              <a:rPr lang="en-US" noProof="0" dirty="0" err="1"/>
              <a:t>informasi</a:t>
            </a:r>
            <a:r>
              <a:rPr lang="en-US" noProof="0" dirty="0"/>
              <a:t> online yang </a:t>
            </a:r>
            <a:r>
              <a:rPr lang="en-US" noProof="0" dirty="0" err="1"/>
              <a:t>dilarang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wawancara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, </a:t>
            </a:r>
            <a:r>
              <a:rPr lang="en-US" noProof="0" dirty="0" err="1"/>
              <a:t>seperti</a:t>
            </a:r>
            <a:r>
              <a:rPr lang="en-US" noProof="0" dirty="0"/>
              <a:t> agama?</a:t>
            </a:r>
          </a:p>
          <a:p>
            <a:r>
              <a:rPr lang="en-US" sz="2000" noProof="0"/>
              <a:t>Hukum </a:t>
            </a:r>
            <a:r>
              <a:rPr lang="en-US" sz="2000" noProof="0" dirty="0" err="1"/>
              <a:t>bervariasi</a:t>
            </a:r>
            <a:r>
              <a:rPr lang="en-US" sz="2000" noProof="0" dirty="0"/>
              <a:t>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satu</a:t>
            </a:r>
            <a:r>
              <a:rPr lang="en-US" sz="2000" noProof="0" dirty="0"/>
              <a:t> negara </a:t>
            </a:r>
            <a:r>
              <a:rPr lang="en-US" sz="2000" noProof="0" dirty="0" err="1"/>
              <a:t>ke</a:t>
            </a:r>
            <a:r>
              <a:rPr lang="en-US" sz="2000" noProof="0" dirty="0"/>
              <a:t> negara lain dan juga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satu</a:t>
            </a:r>
            <a:r>
              <a:rPr lang="en-US" sz="2000" noProof="0" dirty="0"/>
              <a:t> negara </a:t>
            </a:r>
            <a:r>
              <a:rPr lang="en-US" sz="2000" noProof="0" dirty="0" err="1"/>
              <a:t>bagian</a:t>
            </a:r>
            <a:r>
              <a:rPr lang="en-US" sz="2000" noProof="0" dirty="0"/>
              <a:t> </a:t>
            </a:r>
            <a:r>
              <a:rPr lang="en-US" sz="2000" noProof="0" dirty="0" err="1"/>
              <a:t>ke</a:t>
            </a:r>
            <a:r>
              <a:rPr lang="en-US" sz="2000" noProof="0" dirty="0"/>
              <a:t> negara </a:t>
            </a:r>
            <a:r>
              <a:rPr lang="en-US" sz="2000" noProof="0" dirty="0" err="1"/>
              <a:t>bagian</a:t>
            </a:r>
            <a:r>
              <a:rPr lang="en-US" sz="2000" noProof="0" dirty="0"/>
              <a:t> </a:t>
            </a:r>
            <a:r>
              <a:rPr lang="en-US" sz="2000" noProof="0" dirty="0" err="1"/>
              <a:t>lainnya</a:t>
            </a:r>
            <a:r>
              <a:rPr lang="en-US" sz="2000" noProof="0" dirty="0"/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1DD0BC8-4778-4692-871E-5278AFDE43A3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29400"/>
            <a:ext cx="9144000" cy="152400"/>
          </a:xfrm>
        </p:spPr>
        <p:txBody>
          <a:bodyPr anchor="ctr"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169170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DC6FB1C-F719-62B0-39DA-8ABF1963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4382F09-FD18-7E2C-80B6-1123E614B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>
                <a:solidFill>
                  <a:srgbClr val="003399"/>
                </a:solidFill>
              </a:rPr>
              <a:t>Masalah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etika</a:t>
            </a:r>
            <a:r>
              <a:rPr lang="en-US" sz="2800" b="1" dirty="0">
                <a:solidFill>
                  <a:srgbClr val="003399"/>
                </a:solidFill>
              </a:rPr>
              <a:t> yang </a:t>
            </a:r>
            <a:r>
              <a:rPr lang="en-US" sz="2800" b="1" dirty="0" err="1">
                <a:solidFill>
                  <a:srgbClr val="003399"/>
                </a:solidFill>
              </a:rPr>
              <a:t>terkait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teknologi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muncul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karena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ada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kesenjangan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antara</a:t>
            </a:r>
            <a:r>
              <a:rPr lang="en-US" sz="2800" b="1" dirty="0">
                <a:solidFill>
                  <a:srgbClr val="003399"/>
                </a:solidFill>
              </a:rPr>
              <a:t> orang yang </a:t>
            </a:r>
            <a:r>
              <a:rPr lang="en-US" sz="2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memahami</a:t>
            </a:r>
            <a:r>
              <a:rPr lang="en-US" sz="2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teknologi</a:t>
            </a:r>
            <a:r>
              <a:rPr lang="en-US" sz="2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dan orang lain yang  </a:t>
            </a:r>
            <a:r>
              <a:rPr lang="en-US" sz="2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sz="2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memahaminya</a:t>
            </a:r>
            <a:r>
              <a:rPr lang="en-US" sz="2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>
                <a:solidFill>
                  <a:srgbClr val="003399"/>
                </a:solidFill>
              </a:rPr>
              <a:t>dan </a:t>
            </a:r>
            <a:r>
              <a:rPr lang="en-US" sz="2800" b="1" dirty="0" err="1">
                <a:solidFill>
                  <a:srgbClr val="003399"/>
                </a:solidFill>
              </a:rPr>
              <a:t>karena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itu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tidak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dapat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melindungi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diri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mereka</a:t>
            </a:r>
            <a:r>
              <a:rPr lang="en-US" sz="2800" b="1" dirty="0">
                <a:solidFill>
                  <a:srgbClr val="003399"/>
                </a:solidFill>
              </a:rPr>
              <a:t> </a:t>
            </a:r>
            <a:r>
              <a:rPr lang="en-US" sz="2800" b="1" dirty="0" err="1">
                <a:solidFill>
                  <a:srgbClr val="003399"/>
                </a:solidFill>
              </a:rPr>
              <a:t>sendiri</a:t>
            </a:r>
            <a:r>
              <a:rPr lang="en-US" sz="2800" b="1" dirty="0">
                <a:solidFill>
                  <a:srgbClr val="003399"/>
                </a:solidFill>
              </a:rPr>
              <a:t>. </a:t>
            </a:r>
          </a:p>
          <a:p>
            <a:r>
              <a:rPr lang="en-US" sz="2800" dirty="0"/>
              <a:t>Anda </a:t>
            </a:r>
            <a:r>
              <a:rPr lang="en-US" sz="2800" dirty="0" err="1"/>
              <a:t>mungkin</a:t>
            </a:r>
            <a:r>
              <a:rPr lang="en-US" sz="2800" dirty="0"/>
              <a:t> </a:t>
            </a:r>
            <a:r>
              <a:rPr lang="en-US" sz="2800" dirty="0" err="1"/>
              <a:t>mengira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menghapus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email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akhir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cerita</a:t>
            </a:r>
            <a:r>
              <a:rPr lang="en-US" sz="2800" dirty="0"/>
              <a:t>, </a:t>
            </a:r>
            <a:r>
              <a:rPr lang="en-US" sz="2800" dirty="0" err="1"/>
              <a:t>tapi</a:t>
            </a:r>
            <a:r>
              <a:rPr lang="en-US" sz="2800" dirty="0"/>
              <a:t> orang lain </a:t>
            </a:r>
            <a:r>
              <a:rPr lang="en-US" sz="2800" dirty="0" err="1"/>
              <a:t>tahu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menghapus</a:t>
            </a:r>
            <a:r>
              <a:rPr lang="en-US" sz="2800" dirty="0"/>
              <a:t> email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benar-benar</a:t>
            </a:r>
            <a:r>
              <a:rPr lang="en-US" sz="2800" dirty="0"/>
              <a:t> </a:t>
            </a:r>
            <a:r>
              <a:rPr lang="en-US" sz="2800" dirty="0" err="1"/>
              <a:t>menghapusnya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server </a:t>
            </a:r>
            <a:r>
              <a:rPr lang="en-US" sz="2800" dirty="0" err="1"/>
              <a:t>perusahaan</a:t>
            </a:r>
            <a:r>
              <a:rPr lang="en-US" sz="2800" dirty="0"/>
              <a:t>!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A9850C45-1337-7124-C2D1-BE0FA338E28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1</a:t>
            </a:r>
            <a:r>
              <a:rPr lang="en-US" noProof="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noProof="0" dirty="0"/>
          </a:p>
          <a:p>
            <a:pPr marL="0" indent="0">
              <a:buNone/>
            </a:pPr>
            <a:r>
              <a:rPr lang="sv-SE" noProof="0" dirty="0"/>
              <a:t>Bab ini mengulas beberapa isu etika utama dalam teknologi dan privasi, dengan fokus pada privasi di tempat kerja.</a:t>
            </a:r>
            <a:endParaRPr lang="en-US" noProof="0" dirty="0"/>
          </a:p>
          <a:p>
            <a:pPr>
              <a:lnSpc>
                <a:spcPct val="150000"/>
              </a:lnSpc>
            </a:pPr>
            <a:r>
              <a:rPr lang="en-US" b="1" noProof="0" dirty="0" err="1">
                <a:solidFill>
                  <a:srgbClr val="000099"/>
                </a:solidFill>
              </a:rPr>
              <a:t>Konflik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muncul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melalui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pengaturan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aktivitas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pribadi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atau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pilihan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pribadi</a:t>
            </a:r>
            <a:r>
              <a:rPr lang="en-US" b="1" noProof="0" dirty="0">
                <a:solidFill>
                  <a:srgbClr val="000099"/>
                </a:solidFill>
              </a:rPr>
              <a:t>, </a:t>
            </a:r>
            <a:r>
              <a:rPr lang="en-US" b="1" noProof="0" dirty="0" err="1">
                <a:solidFill>
                  <a:srgbClr val="000099"/>
                </a:solidFill>
              </a:rPr>
              <a:t>atau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melalui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berbagai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bentuk</a:t>
            </a:r>
            <a:r>
              <a:rPr lang="en-US" b="1" noProof="0" dirty="0">
                <a:solidFill>
                  <a:srgbClr val="000099"/>
                </a:solidFill>
              </a:rPr>
              <a:t> </a:t>
            </a:r>
            <a:r>
              <a:rPr lang="en-US" b="1" noProof="0" dirty="0" err="1">
                <a:solidFill>
                  <a:srgbClr val="000099"/>
                </a:solidFill>
              </a:rPr>
              <a:t>pengawasan</a:t>
            </a:r>
            <a:r>
              <a:rPr lang="en-US" b="1" noProof="0" dirty="0">
                <a:solidFill>
                  <a:srgbClr val="000099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/>
              <a:t>Bab </a:t>
            </a:r>
            <a:r>
              <a:rPr lang="en-US" noProof="0" dirty="0" err="1"/>
              <a:t>tujuh</a:t>
            </a:r>
            <a:r>
              <a:rPr lang="en-US" noProof="0" dirty="0"/>
              <a:t> </a:t>
            </a:r>
            <a:r>
              <a:rPr lang="en-US" noProof="0" dirty="0" err="1"/>
              <a:t>menelusuri</a:t>
            </a:r>
            <a:r>
              <a:rPr lang="en-US" noProof="0" dirty="0"/>
              <a:t> </a:t>
            </a:r>
            <a:r>
              <a:rPr lang="en-US" noProof="0" dirty="0" err="1"/>
              <a:t>asal</a:t>
            </a:r>
            <a:r>
              <a:rPr lang="en-US" noProof="0" dirty="0"/>
              <a:t> </a:t>
            </a:r>
            <a:r>
              <a:rPr lang="en-US" noProof="0" dirty="0" err="1"/>
              <a:t>usul</a:t>
            </a:r>
            <a:r>
              <a:rPr lang="en-US" noProof="0" dirty="0"/>
              <a:t> </a:t>
            </a:r>
            <a:r>
              <a:rPr lang="en-US" noProof="0" dirty="0" err="1"/>
              <a:t>hak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serta</a:t>
            </a:r>
            <a:r>
              <a:rPr lang="en-US" noProof="0" dirty="0"/>
              <a:t> </a:t>
            </a:r>
            <a:r>
              <a:rPr lang="en-US" noProof="0" dirty="0" err="1"/>
              <a:t>batasan</a:t>
            </a:r>
            <a:r>
              <a:rPr lang="en-US" noProof="0" dirty="0"/>
              <a:t> </a:t>
            </a:r>
            <a:r>
              <a:rPr lang="en-US" noProof="0" dirty="0" err="1"/>
              <a:t>hukum</a:t>
            </a:r>
            <a:r>
              <a:rPr lang="en-US" noProof="0" dirty="0"/>
              <a:t> dan </a:t>
            </a:r>
            <a:r>
              <a:rPr lang="en-US" noProof="0" dirty="0" err="1"/>
              <a:t>etika</a:t>
            </a:r>
            <a:r>
              <a:rPr lang="en-US" noProof="0" dirty="0"/>
              <a:t> </a:t>
            </a:r>
            <a:r>
              <a:rPr lang="en-US" noProof="0" dirty="0" err="1"/>
              <a:t>atas</a:t>
            </a:r>
            <a:r>
              <a:rPr lang="en-US" noProof="0" dirty="0"/>
              <a:t> </a:t>
            </a:r>
            <a:r>
              <a:rPr lang="en-US" noProof="0" dirty="0" err="1"/>
              <a:t>hak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465635C-AB8A-47E0-B70B-B9972ABED87F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AE74F7B-59B1-4165-B809-4FB12ED7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Right to Privacy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919CA4A-D03F-4ABB-9CE0-3A7E3932D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Privasi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sangat </a:t>
            </a:r>
            <a:r>
              <a:rPr lang="en-US" dirty="0" err="1"/>
              <a:t>kabur</a:t>
            </a:r>
            <a:r>
              <a:rPr lang="en-US" dirty="0"/>
              <a:t> dan </a:t>
            </a:r>
            <a:r>
              <a:rPr lang="en-US" dirty="0" err="1"/>
              <a:t>diperdebatkan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kontemporer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Seruan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hak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privasi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b="1" noProof="0" dirty="0">
                <a:solidFill>
                  <a:srgbClr val="0070C0"/>
                </a:solidFill>
              </a:rPr>
              <a:t>Hak </a:t>
            </a:r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: </a:t>
            </a:r>
            <a:r>
              <a:rPr lang="en-US" b="1" noProof="0" dirty="0" err="1">
                <a:solidFill>
                  <a:srgbClr val="0070C0"/>
                </a:solidFill>
              </a:rPr>
              <a:t>Sumber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hukum</a:t>
            </a:r>
            <a:r>
              <a:rPr lang="en-US" b="1" noProof="0" dirty="0">
                <a:solidFill>
                  <a:srgbClr val="0070C0"/>
                </a:solidFill>
              </a:rPr>
              <a:t> dan </a:t>
            </a:r>
            <a:r>
              <a:rPr lang="en-US" b="1" noProof="0" dirty="0" err="1">
                <a:solidFill>
                  <a:srgbClr val="0070C0"/>
                </a:solidFill>
              </a:rPr>
              <a:t>etika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perlindungan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dalam</a:t>
            </a:r>
            <a:r>
              <a:rPr lang="en-US" b="1" noProof="0" dirty="0">
                <a:solidFill>
                  <a:srgbClr val="0070C0"/>
                </a:solidFill>
              </a:rPr>
              <a:t> data </a:t>
            </a:r>
            <a:r>
              <a:rPr lang="en-US" b="1" noProof="0" dirty="0" err="1">
                <a:solidFill>
                  <a:srgbClr val="0070C0"/>
                </a:solidFill>
              </a:rPr>
              <a:t>pribadi</a:t>
            </a:r>
            <a:r>
              <a:rPr lang="en-US" b="1" noProof="0" dirty="0">
                <a:solidFill>
                  <a:srgbClr val="0070C0"/>
                </a:solidFill>
              </a:rPr>
              <a:t>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b="1" noProof="0" dirty="0" err="1">
                <a:solidFill>
                  <a:srgbClr val="0070C0"/>
                </a:solidFill>
              </a:rPr>
              <a:t>Terdapat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kebingungan</a:t>
            </a:r>
            <a:r>
              <a:rPr lang="en-US" b="1" noProof="0" dirty="0">
                <a:solidFill>
                  <a:srgbClr val="0070C0"/>
                </a:solidFill>
              </a:rPr>
              <a:t> yang </a:t>
            </a:r>
            <a:r>
              <a:rPr lang="en-US" b="1" noProof="0" dirty="0" err="1">
                <a:solidFill>
                  <a:srgbClr val="0070C0"/>
                </a:solidFill>
              </a:rPr>
              <a:t>meluas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mengenai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sifat</a:t>
            </a:r>
            <a:r>
              <a:rPr lang="en-US" b="1" noProof="0" dirty="0">
                <a:solidFill>
                  <a:srgbClr val="0070C0"/>
                </a:solidFill>
              </a:rPr>
              <a:t>, </a:t>
            </a:r>
            <a:r>
              <a:rPr lang="en-US" b="1" noProof="0" dirty="0" err="1">
                <a:solidFill>
                  <a:srgbClr val="0070C0"/>
                </a:solidFill>
              </a:rPr>
              <a:t>cakupan</a:t>
            </a:r>
            <a:r>
              <a:rPr lang="en-US" b="1" noProof="0" dirty="0">
                <a:solidFill>
                  <a:srgbClr val="0070C0"/>
                </a:solidFill>
              </a:rPr>
              <a:t>, dan </a:t>
            </a:r>
            <a:r>
              <a:rPr lang="en-US" b="1" noProof="0" dirty="0" err="1">
                <a:solidFill>
                  <a:srgbClr val="0070C0"/>
                </a:solidFill>
              </a:rPr>
              <a:t>nilai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endParaRPr lang="en-US" b="1" noProof="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0D0DD7-BDBF-4A96-8F75-0C6531E4FA4D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31440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01401F0-2E4F-4AD4-2176-D3B4F9FC2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 Right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B6DB73C-379C-B035-BE68-507EFEC7A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solidFill>
                <a:srgbClr val="3366CC"/>
              </a:solidFill>
            </a:endParaRPr>
          </a:p>
          <a:p>
            <a:pPr algn="just"/>
            <a:r>
              <a:rPr lang="en-US" b="1" dirty="0" err="1">
                <a:solidFill>
                  <a:srgbClr val="3366CC"/>
                </a:solidFill>
              </a:rPr>
              <a:t>Privasi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 </a:t>
            </a:r>
            <a:r>
              <a:rPr lang="en-US" dirty="0" err="1"/>
              <a:t>mereka</a:t>
            </a:r>
            <a:r>
              <a:rPr lang="en-US" dirty="0"/>
              <a:t>  </a:t>
            </a:r>
            <a:r>
              <a:rPr lang="en-US" dirty="0" err="1"/>
              <a:t>dengan</a:t>
            </a:r>
            <a:r>
              <a:rPr lang="en-US" dirty="0"/>
              <a:t> orang lain,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(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merahasiakan</a:t>
            </a:r>
            <a:r>
              <a:rPr lang="en-US" dirty="0"/>
              <a:t>  </a:t>
            </a:r>
            <a:r>
              <a:rPr lang="en-US" dirty="0" err="1"/>
              <a:t>masalah</a:t>
            </a:r>
            <a:r>
              <a:rPr lang="en-US" dirty="0"/>
              <a:t> dan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seta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menyembunyikan</a:t>
            </a:r>
            <a:r>
              <a:rPr lang="en-US" dirty="0"/>
              <a:t> jati </a:t>
            </a:r>
            <a:r>
              <a:rPr lang="en-US" dirty="0" err="1"/>
              <a:t>diri</a:t>
            </a:r>
            <a:r>
              <a:rPr lang="en-US" dirty="0"/>
              <a:t> ) </a:t>
            </a:r>
          </a:p>
          <a:p>
            <a:pPr algn="just"/>
            <a:endParaRPr lang="en-US" dirty="0"/>
          </a:p>
          <a:p>
            <a:pPr algn="just"/>
            <a:r>
              <a:rPr lang="en-US" b="1" dirty="0" err="1">
                <a:solidFill>
                  <a:srgbClr val="003399"/>
                </a:solidFill>
              </a:rPr>
              <a:t>Menyembunyika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informasi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pribadi</a:t>
            </a:r>
            <a:r>
              <a:rPr lang="en-US" dirty="0"/>
              <a:t>. 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6D4C590C-C584-A32C-97DE-7A994EAB8A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80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Defining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0650"/>
            <a:ext cx="8686800" cy="5662550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Dua </a:t>
            </a:r>
            <a:r>
              <a:rPr lang="en-US" noProof="0" dirty="0" err="1"/>
              <a:t>pemahaman</a:t>
            </a:r>
            <a:r>
              <a:rPr lang="en-US" noProof="0" dirty="0"/>
              <a:t> </a:t>
            </a:r>
            <a:r>
              <a:rPr lang="en-US" noProof="0" dirty="0" err="1"/>
              <a:t>umum</a:t>
            </a:r>
            <a:r>
              <a:rPr lang="en-US" noProof="0" dirty="0"/>
              <a:t> dan </a:t>
            </a:r>
            <a:r>
              <a:rPr lang="en-US" noProof="0" dirty="0" err="1"/>
              <a:t>terhubung</a:t>
            </a:r>
            <a:r>
              <a:rPr lang="en-US" noProof="0" dirty="0"/>
              <a:t> </a:t>
            </a:r>
            <a:r>
              <a:rPr lang="en-US" noProof="0" dirty="0" err="1"/>
              <a:t>tentang</a:t>
            </a:r>
            <a:r>
              <a:rPr lang="en-US" noProof="0" dirty="0"/>
              <a:t> </a:t>
            </a:r>
            <a:r>
              <a:rPr lang="en-US" noProof="0" dirty="0" err="1"/>
              <a:t>privasi</a:t>
            </a:r>
            <a:r>
              <a:rPr lang="en-US" noProof="0" dirty="0"/>
              <a:t>.</a:t>
            </a:r>
          </a:p>
          <a:p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adalah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hak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untuk</a:t>
            </a:r>
            <a:r>
              <a:rPr lang="en-US" b="1" noProof="0" dirty="0">
                <a:solidFill>
                  <a:srgbClr val="0070C0"/>
                </a:solidFill>
              </a:rPr>
              <a:t> “</a:t>
            </a:r>
            <a:r>
              <a:rPr lang="en-US" b="1" noProof="0" dirty="0" err="1">
                <a:solidFill>
                  <a:srgbClr val="0070C0"/>
                </a:solidFill>
              </a:rPr>
              <a:t>dibiarkan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sendirian</a:t>
            </a:r>
            <a:r>
              <a:rPr lang="en-US" b="1" noProof="0" dirty="0">
                <a:solidFill>
                  <a:srgbClr val="0070C0"/>
                </a:solidFill>
              </a:rPr>
              <a:t>” </a:t>
            </a:r>
            <a:r>
              <a:rPr lang="en-US" b="1" noProof="0" dirty="0" err="1">
                <a:solidFill>
                  <a:srgbClr val="0070C0"/>
                </a:solidFill>
              </a:rPr>
              <a:t>dalam</a:t>
            </a:r>
            <a:r>
              <a:rPr lang="en-US" b="1" noProof="0" dirty="0">
                <a:solidFill>
                  <a:srgbClr val="0070C0"/>
                </a:solidFill>
              </a:rPr>
              <a:t> zona </a:t>
            </a:r>
            <a:r>
              <a:rPr lang="en-US" b="1" noProof="0" dirty="0" err="1">
                <a:solidFill>
                  <a:srgbClr val="0070C0"/>
                </a:solidFill>
              </a:rPr>
              <a:t>kesunyian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pribadi</a:t>
            </a:r>
            <a:r>
              <a:rPr lang="en-US" b="1" noProof="0" dirty="0">
                <a:solidFill>
                  <a:srgbClr val="0070C0"/>
                </a:solidFill>
              </a:rPr>
              <a:t>.</a:t>
            </a:r>
          </a:p>
          <a:p>
            <a:r>
              <a:rPr lang="en-US" b="1" noProof="0" dirty="0" err="1">
                <a:solidFill>
                  <a:srgbClr val="0070C0"/>
                </a:solidFill>
              </a:rPr>
              <a:t>Privasi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adalah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hak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untuk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mengontrol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informasi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tentang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diri</a:t>
            </a:r>
            <a:r>
              <a:rPr lang="en-US" b="1" noProof="0" dirty="0">
                <a:solidFill>
                  <a:srgbClr val="0070C0"/>
                </a:solidFill>
              </a:rPr>
              <a:t> </a:t>
            </a:r>
            <a:r>
              <a:rPr lang="en-US" b="1" noProof="0" dirty="0" err="1">
                <a:solidFill>
                  <a:srgbClr val="0070C0"/>
                </a:solidFill>
              </a:rPr>
              <a:t>sendiri</a:t>
            </a:r>
            <a:r>
              <a:rPr lang="en-US" b="1" noProof="0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noProof="0" dirty="0" err="1"/>
              <a:t>Privasi</a:t>
            </a:r>
            <a:r>
              <a:rPr lang="en-US" noProof="0" dirty="0"/>
              <a:t> </a:t>
            </a:r>
            <a:r>
              <a:rPr lang="en-US" noProof="0" dirty="0" err="1"/>
              <a:t>penting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menetapkan</a:t>
            </a:r>
            <a:r>
              <a:rPr lang="en-US" noProof="0" dirty="0"/>
              <a:t> batas </a:t>
            </a:r>
            <a:r>
              <a:rPr lang="en-US" noProof="0" dirty="0" err="1"/>
              <a:t>antara</a:t>
            </a:r>
            <a:r>
              <a:rPr lang="en-US" noProof="0" dirty="0"/>
              <a:t> </a:t>
            </a:r>
            <a:r>
              <a:rPr lang="en-US" noProof="0" dirty="0" err="1"/>
              <a:t>individu</a:t>
            </a:r>
            <a:r>
              <a:rPr lang="en-US" noProof="0" dirty="0"/>
              <a:t> dan </a:t>
            </a:r>
            <a:r>
              <a:rPr lang="en-US" noProof="0" dirty="0" err="1"/>
              <a:t>mendefinisikan</a:t>
            </a:r>
            <a:r>
              <a:rPr lang="en-US" noProof="0" dirty="0"/>
              <a:t> </a:t>
            </a:r>
            <a:r>
              <a:rPr lang="en-US" noProof="0" dirty="0" err="1"/>
              <a:t>individualitas</a:t>
            </a:r>
            <a:r>
              <a:rPr lang="en-US" noProof="0" dirty="0"/>
              <a:t> </a:t>
            </a:r>
            <a:r>
              <a:rPr lang="en-US" noProof="0" dirty="0" err="1"/>
              <a:t>seseorang</a:t>
            </a:r>
            <a:r>
              <a:rPr lang="en-US" sz="1500" noProof="0" dirty="0"/>
              <a:t>.</a:t>
            </a:r>
          </a:p>
          <a:p>
            <a:pPr marL="0" indent="0">
              <a:buNone/>
            </a:pPr>
            <a:r>
              <a:rPr lang="en-US" noProof="0" dirty="0"/>
              <a:t>Banyak orang </a:t>
            </a:r>
            <a:r>
              <a:rPr lang="en-US" noProof="0" dirty="0" err="1"/>
              <a:t>percaya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hak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“</a:t>
            </a:r>
            <a:r>
              <a:rPr lang="en-US" b="1" noProof="0" dirty="0" err="1">
                <a:solidFill>
                  <a:srgbClr val="3366CC"/>
                </a:solidFill>
              </a:rPr>
              <a:t>dibiarkan</a:t>
            </a:r>
            <a:r>
              <a:rPr lang="en-US" b="1" noProof="0" dirty="0">
                <a:solidFill>
                  <a:srgbClr val="3366CC"/>
                </a:solidFill>
              </a:rPr>
              <a:t> </a:t>
            </a:r>
            <a:r>
              <a:rPr lang="en-US" b="1" noProof="0" dirty="0" err="1">
                <a:solidFill>
                  <a:srgbClr val="3366CC"/>
                </a:solidFill>
              </a:rPr>
              <a:t>sendirian</a:t>
            </a:r>
            <a:r>
              <a:rPr lang="en-US" noProof="0" dirty="0"/>
              <a:t>” </a:t>
            </a:r>
            <a:r>
              <a:rPr lang="en-US" noProof="0" dirty="0" err="1"/>
              <a:t>terlalu</a:t>
            </a:r>
            <a:r>
              <a:rPr lang="en-US" noProof="0" dirty="0"/>
              <a:t> </a:t>
            </a:r>
            <a:r>
              <a:rPr lang="en-US" noProof="0" dirty="0" err="1"/>
              <a:t>luas</a:t>
            </a:r>
            <a:r>
              <a:rPr lang="en-US" noProof="0" dirty="0"/>
              <a:t> dan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layak</a:t>
            </a:r>
            <a:r>
              <a:rPr lang="en-US" noProof="0" dirty="0"/>
              <a:t> </a:t>
            </a:r>
            <a:r>
              <a:rPr lang="en-US" noProof="0" dirty="0" err="1"/>
              <a:t>dilakukan</a:t>
            </a:r>
            <a:r>
              <a:rPr lang="en-US" noProof="0" dirty="0"/>
              <a:t> di </a:t>
            </a:r>
            <a:r>
              <a:rPr lang="en-US" noProof="0" dirty="0" err="1"/>
              <a:t>tempat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.</a:t>
            </a:r>
          </a:p>
          <a:p>
            <a:r>
              <a:rPr lang="en-US" sz="2000" b="1" i="1" noProof="0" dirty="0">
                <a:solidFill>
                  <a:srgbClr val="660066"/>
                </a:solidFill>
              </a:rPr>
              <a:t>Oleh </a:t>
            </a:r>
            <a:r>
              <a:rPr lang="en-US" sz="2000" b="1" i="1" noProof="0" dirty="0" err="1">
                <a:solidFill>
                  <a:srgbClr val="660066"/>
                </a:solidFill>
              </a:rPr>
              <a:t>karena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itu</a:t>
            </a:r>
            <a:r>
              <a:rPr lang="en-US" sz="2000" b="1" i="1" noProof="0" dirty="0">
                <a:solidFill>
                  <a:srgbClr val="660066"/>
                </a:solidFill>
              </a:rPr>
              <a:t>,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pengendalian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informasi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pribadi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adalah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definisi</a:t>
            </a:r>
            <a:r>
              <a:rPr lang="en-US" sz="2000" b="1" i="1" noProof="0" dirty="0">
                <a:solidFill>
                  <a:srgbClr val="660066"/>
                </a:solidFill>
              </a:rPr>
              <a:t> yang </a:t>
            </a:r>
            <a:r>
              <a:rPr lang="en-US" sz="2000" b="1" i="1" noProof="0" dirty="0" err="1">
                <a:solidFill>
                  <a:srgbClr val="660066"/>
                </a:solidFill>
              </a:rPr>
              <a:t>lebih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baik</a:t>
            </a:r>
            <a:r>
              <a:rPr lang="en-US" sz="2000" b="1" i="1" noProof="0" dirty="0">
                <a:solidFill>
                  <a:srgbClr val="660066"/>
                </a:solidFill>
              </a:rPr>
              <a:t>.</a:t>
            </a:r>
          </a:p>
          <a:p>
            <a:r>
              <a:rPr lang="en-US" sz="2000" b="1" i="1" noProof="0" dirty="0">
                <a:solidFill>
                  <a:srgbClr val="660066"/>
                </a:solidFill>
              </a:rPr>
              <a:t>Hak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privasi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menyiratkan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kendali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atas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semua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informasi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pribadi</a:t>
            </a:r>
            <a:r>
              <a:rPr lang="en-US" sz="2000" b="1" i="1" noProof="0" dirty="0">
                <a:solidFill>
                  <a:srgbClr val="660066"/>
                </a:solidFill>
              </a:rPr>
              <a:t>.</a:t>
            </a:r>
          </a:p>
          <a:p>
            <a:r>
              <a:rPr lang="en-US" sz="2000" b="1" i="1" noProof="0" dirty="0" err="1">
                <a:solidFill>
                  <a:srgbClr val="660066"/>
                </a:solidFill>
              </a:rPr>
              <a:t>Mungkin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pilihan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pembatasan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atau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kendali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adalah</a:t>
            </a:r>
            <a:r>
              <a:rPr lang="en-US" sz="2000" b="1" i="1" noProof="0" dirty="0">
                <a:solidFill>
                  <a:srgbClr val="660066"/>
                </a:solidFill>
              </a:rPr>
              <a:t> rasa </a:t>
            </a:r>
            <a:r>
              <a:rPr lang="en-US" sz="2000" b="1" i="1" noProof="0" dirty="0" err="1">
                <a:solidFill>
                  <a:srgbClr val="660066"/>
                </a:solidFill>
              </a:rPr>
              <a:t>privasi</a:t>
            </a:r>
            <a:r>
              <a:rPr lang="en-US" sz="2000" b="1" i="1" noProof="0" dirty="0">
                <a:solidFill>
                  <a:srgbClr val="660066"/>
                </a:solidFill>
              </a:rPr>
              <a:t> </a:t>
            </a:r>
            <a:r>
              <a:rPr lang="en-US" sz="2000" b="1" i="1" noProof="0" dirty="0" err="1">
                <a:solidFill>
                  <a:srgbClr val="660066"/>
                </a:solidFill>
              </a:rPr>
              <a:t>seseorang</a:t>
            </a:r>
            <a:r>
              <a:rPr lang="en-US" sz="2000" b="1" i="1" noProof="0" dirty="0">
                <a:solidFill>
                  <a:srgbClr val="660066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55B66D-2844-4FB3-8CCF-BFA196609DE5}"/>
              </a:ext>
            </a:extLst>
          </p:cNvPr>
          <p:cNvSpPr txBox="1">
            <a:spLocks/>
          </p:cNvSpPr>
          <p:nvPr/>
        </p:nvSpPr>
        <p:spPr>
          <a:xfrm>
            <a:off x="8753412" y="6580398"/>
            <a:ext cx="314388" cy="20140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lain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d bar footer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eck_x0020_in_x0020_comments xmlns="b7fbc176-c5f2-4fe2-83e2-528516b9f35d" xsi:nil="true"/>
    <ozku xmlns="b7fbc176-c5f2-4fe2-83e2-528516b9f3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48022EABF1754A9167513451C89C8D" ma:contentTypeVersion="20" ma:contentTypeDescription="Create a new document." ma:contentTypeScope="" ma:versionID="1a2a969a0d5866811ab0a9e97483770a">
  <xsd:schema xmlns:xsd="http://www.w3.org/2001/XMLSchema" xmlns:xs="http://www.w3.org/2001/XMLSchema" xmlns:p="http://schemas.microsoft.com/office/2006/metadata/properties" xmlns:ns2="3b891efd-a537-4e57-a9a6-7bde74ae8a20" xmlns:ns3="b7fbc176-c5f2-4fe2-83e2-528516b9f35d" targetNamespace="http://schemas.microsoft.com/office/2006/metadata/properties" ma:root="true" ma:fieldsID="c0dbe534cd44d978c3fb467922caaec5" ns2:_="" ns3:_="">
    <xsd:import namespace="3b891efd-a537-4e57-a9a6-7bde74ae8a20"/>
    <xsd:import namespace="b7fbc176-c5f2-4fe2-83e2-528516b9f35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ozku" minOccurs="0"/>
                <xsd:element ref="ns3:Check_x0020_in_x0020_comments" minOccurs="0"/>
                <xsd:element ref="ns3:Check_x0020_in_x0020_comments_x003a_Text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91efd-a537-4e57-a9a6-7bde74ae8a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bc176-c5f2-4fe2-83e2-528516b9f35d" elementFormDefault="qualified">
    <xsd:import namespace="http://schemas.microsoft.com/office/2006/documentManagement/types"/>
    <xsd:import namespace="http://schemas.microsoft.com/office/infopath/2007/PartnerControls"/>
    <xsd:element name="ozku" ma:index="10" nillable="true" ma:displayName="Text" ma:internalName="ozku">
      <xsd:simpleType>
        <xsd:restriction base="dms:Text"/>
      </xsd:simpleType>
    </xsd:element>
    <xsd:element name="Check_x0020_in_x0020_comments" ma:index="11" nillable="true" ma:displayName="Check in comments" ma:description="Check in comments" ma:list="{b7fbc176-c5f2-4fe2-83e2-528516b9f35d}" ma:internalName="Check_x0020_in_x0020_comments" ma:readOnly="false" ma:showField="_UIVersionString">
      <xsd:simpleType>
        <xsd:restriction base="dms:Lookup"/>
      </xsd:simpleType>
    </xsd:element>
    <xsd:element name="Check_x0020_in_x0020_comments_x003a_Text" ma:index="12" nillable="true" ma:displayName="Check in comments:Text" ma:list="{b7fbc176-c5f2-4fe2-83e2-528516b9f35d}" ma:internalName="Check_x0020_in_x0020_comments_x003a_Text" ma:readOnly="true" ma:showField="ozku" ma:web="3b891efd-a537-4e57-a9a6-7bde74ae8a20">
      <xsd:simpleType>
        <xsd:restriction base="dms:Lookup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52083A-50DF-40E9-85E2-887D6B7B65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FA8DCD-668D-4F4E-98F1-EB5B6803CD22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3b891efd-a537-4e57-a9a6-7bde74ae8a20"/>
    <ds:schemaRef ds:uri="b7fbc176-c5f2-4fe2-83e2-528516b9f35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D5D4441-9919-4790-8A11-5A1CFD7B7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91efd-a537-4e57-a9a6-7bde74ae8a20"/>
    <ds:schemaRef ds:uri="b7fbc176-c5f2-4fe2-83e2-528516b9f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MHHE_Accessible_PPT_Template-v3</Template>
  <TotalTime>7594</TotalTime>
  <Words>3173</Words>
  <Application>Microsoft Office PowerPoint</Application>
  <PresentationFormat>Tampilan Layar (4:3)</PresentationFormat>
  <Paragraphs>312</Paragraphs>
  <Slides>42</Slides>
  <Notes>7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7</vt:i4>
      </vt:variant>
      <vt:variant>
        <vt:lpstr>Judul Slide</vt:lpstr>
      </vt:variant>
      <vt:variant>
        <vt:i4>42</vt:i4>
      </vt:variant>
    </vt:vector>
  </HeadingPairs>
  <TitlesOfParts>
    <vt:vector size="55" baseType="lpstr">
      <vt:lpstr>Arial</vt:lpstr>
      <vt:lpstr>ArumSans Bold</vt:lpstr>
      <vt:lpstr>ArumSans Regular</vt:lpstr>
      <vt:lpstr>Calibri</vt:lpstr>
      <vt:lpstr>Vectipede Rg</vt:lpstr>
      <vt:lpstr>Wingdings</vt:lpstr>
      <vt:lpstr>MHHE_Accessible_PPT_Template-v3</vt:lpstr>
      <vt:lpstr>Plain BODY/MAIN CONTENT</vt:lpstr>
      <vt:lpstr>Red bar footer BODY/MAIN CONTENT</vt:lpstr>
      <vt:lpstr>RED FOOTER Section Divider, Quotes, Callouts</vt:lpstr>
      <vt:lpstr>Plain_APPENDIX</vt:lpstr>
      <vt:lpstr>1_RED FOOTER Section Divider, Quotes, Callouts</vt:lpstr>
      <vt:lpstr>2_MHHE_Accessible_PPT_Template-v3</vt:lpstr>
      <vt:lpstr>Chapter Seven: Ethical Decision Making: Technology and Privacy in the Workplace</vt:lpstr>
      <vt:lpstr>Chapter Objectives 1</vt:lpstr>
      <vt:lpstr>Presentasi PowerPoint</vt:lpstr>
      <vt:lpstr>Presentasi PowerPoint</vt:lpstr>
      <vt:lpstr>Presentasi PowerPoint</vt:lpstr>
      <vt:lpstr>Introduction 1 </vt:lpstr>
      <vt:lpstr>The Right to Privacy</vt:lpstr>
      <vt:lpstr>Privacy  Right</vt:lpstr>
      <vt:lpstr>Defining Privacy</vt:lpstr>
      <vt:lpstr>Ethical Sources of a Right to Privacy 1</vt:lpstr>
      <vt:lpstr>Ethical Sources of a Right to Privacy 3</vt:lpstr>
      <vt:lpstr>Legal Sources of a Right to Privacy 1</vt:lpstr>
      <vt:lpstr>Legal Sources of a Right to Privacy 2</vt:lpstr>
      <vt:lpstr>Table 7.1: Legal Status of Employee Monitoring 1</vt:lpstr>
      <vt:lpstr>Table 7.1: Legal Status of Employee Monitoring 2</vt:lpstr>
      <vt:lpstr>Global Applications 1</vt:lpstr>
      <vt:lpstr>The European Union Privacy Shield 1</vt:lpstr>
      <vt:lpstr>Linking Privacy to the Ethical Use of Technology</vt:lpstr>
      <vt:lpstr>Information and Privacy 2</vt:lpstr>
      <vt:lpstr>Managing Employees Through Monitoring 1</vt:lpstr>
      <vt:lpstr>Managing Employees Through Monitoring 2</vt:lpstr>
      <vt:lpstr>Managing Employees Through Monitoring 3</vt:lpstr>
      <vt:lpstr>Managing Employees Through Monitoring 4</vt:lpstr>
      <vt:lpstr>Monitor Employees Through Drag Testing</vt:lpstr>
      <vt:lpstr>Managing Employees Through Monitoring 5</vt:lpstr>
      <vt:lpstr>Why Do Firms Monitor Technology Usage? 1</vt:lpstr>
      <vt:lpstr>Why Do Firms Monitor Technology Usage? 2</vt:lpstr>
      <vt:lpstr>Managing Employees Through Monitoring</vt:lpstr>
      <vt:lpstr>Monitoring Employees Through Drug Testing 1</vt:lpstr>
      <vt:lpstr>Monitoring Employees Through Drug Testing 2</vt:lpstr>
      <vt:lpstr>Monitoring Employees Through Drug Testing 3</vt:lpstr>
      <vt:lpstr>Other Forms of Monitoring 1</vt:lpstr>
      <vt:lpstr>Other Forms of Monitoring 2</vt:lpstr>
      <vt:lpstr>Other Forms of Monitoring 3</vt:lpstr>
      <vt:lpstr>Business Reasons to Limit Monitoring</vt:lpstr>
      <vt:lpstr>Balancing Interests 1</vt:lpstr>
      <vt:lpstr>Parameters for a Monitoring Policy</vt:lpstr>
      <vt:lpstr>Balancing Interests 2</vt:lpstr>
      <vt:lpstr>Regulation of Off-Work Behaviors 1</vt:lpstr>
      <vt:lpstr>Regulation of Off-Work Behaviors 2</vt:lpstr>
      <vt:lpstr>Regulation of Off-Work Behaviors 3</vt:lpstr>
      <vt:lpstr>End of Main Content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Seven: Ethical Decision Making: Technology and Privacy in the Workplace</dc:title>
  <dc:creator/>
  <cp:lastModifiedBy>YHI Yusmita Hawari</cp:lastModifiedBy>
  <cp:revision>719</cp:revision>
  <dcterms:created xsi:type="dcterms:W3CDTF">2016-05-11T22:43:56Z</dcterms:created>
  <dcterms:modified xsi:type="dcterms:W3CDTF">2025-11-21T15:54:57Z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