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5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6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  <p:sldMasterId id="2147483744" r:id="rId5"/>
    <p:sldMasterId id="2147483780" r:id="rId6"/>
    <p:sldMasterId id="2147483713" r:id="rId7"/>
    <p:sldMasterId id="2147483897" r:id="rId8"/>
    <p:sldMasterId id="2147483971" r:id="rId9"/>
    <p:sldMasterId id="2147483986" r:id="rId10"/>
  </p:sldMasterIdLst>
  <p:notesMasterIdLst>
    <p:notesMasterId r:id="rId59"/>
  </p:notesMasterIdLst>
  <p:handoutMasterIdLst>
    <p:handoutMasterId r:id="rId60"/>
  </p:handoutMasterIdLst>
  <p:sldIdLst>
    <p:sldId id="322" r:id="rId11"/>
    <p:sldId id="257" r:id="rId12"/>
    <p:sldId id="276" r:id="rId13"/>
    <p:sldId id="352" r:id="rId14"/>
    <p:sldId id="348" r:id="rId15"/>
    <p:sldId id="350" r:id="rId16"/>
    <p:sldId id="264" r:id="rId17"/>
    <p:sldId id="304" r:id="rId18"/>
    <p:sldId id="305" r:id="rId19"/>
    <p:sldId id="349" r:id="rId20"/>
    <p:sldId id="266" r:id="rId21"/>
    <p:sldId id="260" r:id="rId22"/>
    <p:sldId id="263" r:id="rId23"/>
    <p:sldId id="268" r:id="rId24"/>
    <p:sldId id="270" r:id="rId25"/>
    <p:sldId id="306" r:id="rId26"/>
    <p:sldId id="269" r:id="rId27"/>
    <p:sldId id="323" r:id="rId28"/>
    <p:sldId id="324" r:id="rId29"/>
    <p:sldId id="279" r:id="rId30"/>
    <p:sldId id="310" r:id="rId31"/>
    <p:sldId id="282" r:id="rId32"/>
    <p:sldId id="283" r:id="rId33"/>
    <p:sldId id="312" r:id="rId34"/>
    <p:sldId id="286" r:id="rId35"/>
    <p:sldId id="313" r:id="rId36"/>
    <p:sldId id="287" r:id="rId37"/>
    <p:sldId id="314" r:id="rId38"/>
    <p:sldId id="351" r:id="rId39"/>
    <p:sldId id="315" r:id="rId40"/>
    <p:sldId id="289" r:id="rId41"/>
    <p:sldId id="316" r:id="rId42"/>
    <p:sldId id="290" r:id="rId43"/>
    <p:sldId id="291" r:id="rId44"/>
    <p:sldId id="317" r:id="rId45"/>
    <p:sldId id="318" r:id="rId46"/>
    <p:sldId id="293" r:id="rId47"/>
    <p:sldId id="319" r:id="rId48"/>
    <p:sldId id="294" r:id="rId49"/>
    <p:sldId id="274" r:id="rId50"/>
    <p:sldId id="295" r:id="rId51"/>
    <p:sldId id="296" r:id="rId52"/>
    <p:sldId id="297" r:id="rId53"/>
    <p:sldId id="298" r:id="rId54"/>
    <p:sldId id="299" r:id="rId55"/>
    <p:sldId id="320" r:id="rId56"/>
    <p:sldId id="300" r:id="rId57"/>
    <p:sldId id="347" r:id="rId5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 Content" id="{6204DC27-945A-4A17-B592-3FA5C8A8D417}">
          <p14:sldIdLst>
            <p14:sldId id="322"/>
            <p14:sldId id="257"/>
            <p14:sldId id="276"/>
            <p14:sldId id="352"/>
            <p14:sldId id="348"/>
            <p14:sldId id="350"/>
            <p14:sldId id="264"/>
            <p14:sldId id="304"/>
            <p14:sldId id="305"/>
            <p14:sldId id="349"/>
            <p14:sldId id="266"/>
            <p14:sldId id="260"/>
            <p14:sldId id="263"/>
            <p14:sldId id="268"/>
            <p14:sldId id="270"/>
            <p14:sldId id="306"/>
            <p14:sldId id="269"/>
            <p14:sldId id="323"/>
            <p14:sldId id="324"/>
            <p14:sldId id="279"/>
            <p14:sldId id="310"/>
            <p14:sldId id="282"/>
            <p14:sldId id="283"/>
            <p14:sldId id="312"/>
            <p14:sldId id="286"/>
            <p14:sldId id="313"/>
            <p14:sldId id="287"/>
            <p14:sldId id="314"/>
            <p14:sldId id="351"/>
            <p14:sldId id="315"/>
            <p14:sldId id="289"/>
            <p14:sldId id="316"/>
            <p14:sldId id="290"/>
            <p14:sldId id="291"/>
            <p14:sldId id="317"/>
            <p14:sldId id="318"/>
            <p14:sldId id="293"/>
            <p14:sldId id="319"/>
            <p14:sldId id="294"/>
            <p14:sldId id="274"/>
            <p14:sldId id="295"/>
            <p14:sldId id="296"/>
            <p14:sldId id="297"/>
            <p14:sldId id="298"/>
            <p14:sldId id="299"/>
            <p14:sldId id="320"/>
            <p14:sldId id="300"/>
            <p14:sldId id="34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orient="horz" pos="3600">
          <p15:clr>
            <a:srgbClr val="A4A3A4"/>
          </p15:clr>
        </p15:guide>
        <p15:guide id="3" orient="horz" pos="912" userDrawn="1">
          <p15:clr>
            <a:srgbClr val="A4A3A4"/>
          </p15:clr>
        </p15:guide>
        <p15:guide id="4" orient="horz" pos="3360">
          <p15:clr>
            <a:srgbClr val="A4A3A4"/>
          </p15:clr>
        </p15:guide>
        <p15:guide id="5" pos="5616">
          <p15:clr>
            <a:srgbClr val="A4A3A4"/>
          </p15:clr>
        </p15:guide>
        <p15:guide id="6" pos="4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36E50FC-2AB3-D9E0-505C-1714AE47009F}" name="Susan Schanne" initials="SS" userId="7d601095b1433916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003399"/>
    <a:srgbClr val="009999"/>
    <a:srgbClr val="CC0099"/>
    <a:srgbClr val="E66618"/>
    <a:srgbClr val="009900"/>
    <a:srgbClr val="000099"/>
    <a:srgbClr val="008080"/>
    <a:srgbClr val="003366"/>
    <a:srgbClr val="EA5E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4955" autoAdjust="0"/>
    <p:restoredTop sz="90055" autoAdjust="0"/>
  </p:normalViewPr>
  <p:slideViewPr>
    <p:cSldViewPr>
      <p:cViewPr varScale="1">
        <p:scale>
          <a:sx n="62" d="100"/>
          <a:sy n="62" d="100"/>
        </p:scale>
        <p:origin x="882" y="60"/>
      </p:cViewPr>
      <p:guideLst>
        <p:guide orient="horz" pos="3408"/>
        <p:guide orient="horz" pos="3600"/>
        <p:guide orient="horz" pos="912"/>
        <p:guide orient="horz" pos="3360"/>
        <p:guide pos="5616"/>
        <p:guide pos="43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6.xml"/><Relationship Id="rId21" Type="http://schemas.openxmlformats.org/officeDocument/2006/relationships/slide" Target="slides/slide11.xml"/><Relationship Id="rId34" Type="http://schemas.openxmlformats.org/officeDocument/2006/relationships/slide" Target="slides/slide24.xml"/><Relationship Id="rId42" Type="http://schemas.openxmlformats.org/officeDocument/2006/relationships/slide" Target="slides/slide32.xml"/><Relationship Id="rId47" Type="http://schemas.openxmlformats.org/officeDocument/2006/relationships/slide" Target="slides/slide37.xml"/><Relationship Id="rId50" Type="http://schemas.openxmlformats.org/officeDocument/2006/relationships/slide" Target="slides/slide40.xml"/><Relationship Id="rId55" Type="http://schemas.openxmlformats.org/officeDocument/2006/relationships/slide" Target="slides/slide45.xml"/><Relationship Id="rId63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9" Type="http://schemas.openxmlformats.org/officeDocument/2006/relationships/slide" Target="slides/slide19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slide" Target="slides/slide22.xml"/><Relationship Id="rId37" Type="http://schemas.openxmlformats.org/officeDocument/2006/relationships/slide" Target="slides/slide27.xml"/><Relationship Id="rId40" Type="http://schemas.openxmlformats.org/officeDocument/2006/relationships/slide" Target="slides/slide30.xml"/><Relationship Id="rId45" Type="http://schemas.openxmlformats.org/officeDocument/2006/relationships/slide" Target="slides/slide35.xml"/><Relationship Id="rId53" Type="http://schemas.openxmlformats.org/officeDocument/2006/relationships/slide" Target="slides/slide43.xml"/><Relationship Id="rId58" Type="http://schemas.openxmlformats.org/officeDocument/2006/relationships/slide" Target="slides/slide48.xml"/><Relationship Id="rId5" Type="http://schemas.openxmlformats.org/officeDocument/2006/relationships/slideMaster" Target="slideMasters/slideMaster2.xml"/><Relationship Id="rId61" Type="http://schemas.openxmlformats.org/officeDocument/2006/relationships/presProps" Target="presProps.xml"/><Relationship Id="rId19" Type="http://schemas.openxmlformats.org/officeDocument/2006/relationships/slide" Target="slides/slide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slide" Target="slides/slide25.xml"/><Relationship Id="rId43" Type="http://schemas.openxmlformats.org/officeDocument/2006/relationships/slide" Target="slides/slide33.xml"/><Relationship Id="rId48" Type="http://schemas.openxmlformats.org/officeDocument/2006/relationships/slide" Target="slides/slide38.xml"/><Relationship Id="rId56" Type="http://schemas.openxmlformats.org/officeDocument/2006/relationships/slide" Target="slides/slide46.xml"/><Relationship Id="rId64" Type="http://schemas.openxmlformats.org/officeDocument/2006/relationships/tableStyles" Target="tableStyles.xml"/><Relationship Id="rId8" Type="http://schemas.openxmlformats.org/officeDocument/2006/relationships/slideMaster" Target="slideMasters/slideMaster5.xml"/><Relationship Id="rId51" Type="http://schemas.openxmlformats.org/officeDocument/2006/relationships/slide" Target="slides/slide41.xml"/><Relationship Id="rId3" Type="http://schemas.openxmlformats.org/officeDocument/2006/relationships/customXml" Target="../customXml/item3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slide" Target="slides/slide23.xml"/><Relationship Id="rId38" Type="http://schemas.openxmlformats.org/officeDocument/2006/relationships/slide" Target="slides/slide28.xml"/><Relationship Id="rId46" Type="http://schemas.openxmlformats.org/officeDocument/2006/relationships/slide" Target="slides/slide36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0.xml"/><Relationship Id="rId41" Type="http://schemas.openxmlformats.org/officeDocument/2006/relationships/slide" Target="slides/slide31.xml"/><Relationship Id="rId54" Type="http://schemas.openxmlformats.org/officeDocument/2006/relationships/slide" Target="slides/slide44.xml"/><Relationship Id="rId62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slide" Target="slides/slide26.xml"/><Relationship Id="rId49" Type="http://schemas.openxmlformats.org/officeDocument/2006/relationships/slide" Target="slides/slide39.xml"/><Relationship Id="rId57" Type="http://schemas.openxmlformats.org/officeDocument/2006/relationships/slide" Target="slides/slide47.xml"/><Relationship Id="rId10" Type="http://schemas.openxmlformats.org/officeDocument/2006/relationships/slideMaster" Target="slideMasters/slideMaster7.xml"/><Relationship Id="rId31" Type="http://schemas.openxmlformats.org/officeDocument/2006/relationships/slide" Target="slides/slide21.xml"/><Relationship Id="rId44" Type="http://schemas.openxmlformats.org/officeDocument/2006/relationships/slide" Target="slides/slide34.xml"/><Relationship Id="rId52" Type="http://schemas.openxmlformats.org/officeDocument/2006/relationships/slide" Target="slides/slide42.xml"/><Relationship Id="rId60" Type="http://schemas.openxmlformats.org/officeDocument/2006/relationships/handoutMaster" Target="handoutMasters/handoutMaster1.xml"/><Relationship Id="rId65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9" Type="http://schemas.openxmlformats.org/officeDocument/2006/relationships/slide" Target="slides/slide2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4CCBF-31CF-4FCA-A5B4-50142834420A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95618-5249-4F12-80E4-2F3A0FD184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110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4B720-C9F6-4BFC-BC5C-B1B8D70204DA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03D02-7E89-4EBF-B123-9C334E1BFE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90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Hipernim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kata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yang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kata lain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spesifik</a:t>
            </a:r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95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Ethical Sources of a Right to Privacy  = </a:t>
            </a:r>
            <a:r>
              <a:rPr lang="nb-NO" dirty="0"/>
              <a:t>Sumber Etis dari Hak Privasi</a:t>
            </a:r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474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err="1"/>
              <a:t>Menghubungkan</a:t>
            </a:r>
            <a:r>
              <a:rPr lang="en-US" b="1" dirty="0"/>
              <a:t> </a:t>
            </a:r>
            <a:r>
              <a:rPr lang="en-US" b="1" dirty="0" err="1"/>
              <a:t>Privasi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Penggunaan</a:t>
            </a:r>
            <a:r>
              <a:rPr lang="en-US" b="1" dirty="0"/>
              <a:t> </a:t>
            </a:r>
            <a:r>
              <a:rPr lang="en-US" b="1" dirty="0" err="1"/>
              <a:t>Teknologi</a:t>
            </a:r>
            <a:r>
              <a:rPr lang="en-US" b="1" dirty="0"/>
              <a:t> yang </a:t>
            </a:r>
            <a:r>
              <a:rPr lang="en-US" b="1" dirty="0" err="1"/>
              <a:t>Etis</a:t>
            </a:r>
            <a:endParaRPr lang="en-US" b="1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597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Tindakan </a:t>
            </a:r>
            <a:r>
              <a:rPr lang="en-US" b="1" dirty="0" err="1"/>
              <a:t>afirmatif</a:t>
            </a:r>
            <a:r>
              <a:rPr lang="en-US" b="1" dirty="0"/>
              <a:t> (affirmative action)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program yang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diskriminasi</a:t>
            </a:r>
            <a:r>
              <a:rPr lang="en-US" dirty="0"/>
              <a:t> dan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yang </a:t>
            </a:r>
            <a:r>
              <a:rPr lang="en-US" dirty="0" err="1"/>
              <a:t>setara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kelompok-kelompok</a:t>
            </a:r>
            <a:r>
              <a:rPr lang="en-US" dirty="0"/>
              <a:t> yang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historis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terwakili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dan </a:t>
            </a:r>
            <a:r>
              <a:rPr lang="en-US" dirty="0" err="1"/>
              <a:t>pekerjaan</a:t>
            </a:r>
            <a:r>
              <a:rPr lang="en-US" dirty="0"/>
              <a:t>.</a:t>
            </a:r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0634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GINA  = </a:t>
            </a:r>
            <a:r>
              <a:rPr lang="en-US" dirty="0" err="1"/>
              <a:t>Undang-Undang</a:t>
            </a:r>
            <a:r>
              <a:rPr lang="en-US" dirty="0"/>
              <a:t> Non-</a:t>
            </a:r>
            <a:r>
              <a:rPr lang="en-US" dirty="0" err="1"/>
              <a:t>Diskriminasi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Genetik</a:t>
            </a:r>
            <a:r>
              <a:rPr lang="en-US" dirty="0"/>
              <a:t> </a:t>
            </a:r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1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Business Reasons to Limit Monitoring  = </a:t>
            </a:r>
            <a:r>
              <a:rPr lang="fi-FI" dirty="0"/>
              <a:t>Alasan Bisnis untuk Membatasi Pemantauan</a:t>
            </a:r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370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7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pic>
        <p:nvPicPr>
          <p:cNvPr id="9" name="Picture 8" descr="Hartman4e18LF_nm3 cop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4592" y="639006"/>
            <a:ext cx="5859408" cy="477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02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662943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566742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524000"/>
            <a:ext cx="7048500" cy="1470025"/>
          </a:xfrm>
          <a:prstGeom prst="rect">
            <a:avLst/>
          </a:prstGeom>
        </p:spPr>
        <p:txBody>
          <a:bodyPr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9718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82021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lor_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rgbClr val="6A6A6A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410295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229600" cy="556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8768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lor_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0" hasCustomPrompt="1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3422724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ADCF1-2DFC-473E-9280-36B85D5354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477000"/>
            <a:ext cx="9144000" cy="15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04257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00B0F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80104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Six Content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39762"/>
          </a:xfrm>
          <a:prstGeom prst="rect">
            <a:avLst/>
          </a:prstGeom>
        </p:spPr>
        <p:txBody>
          <a:bodyPr/>
          <a:lstStyle>
            <a:lvl1pPr>
              <a:defRPr lang="en-US" sz="360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1"/>
          <p:cNvSpPr>
            <a:spLocks noGrp="1"/>
          </p:cNvSpPr>
          <p:nvPr>
            <p:ph sz="quarter" idx="12"/>
          </p:nvPr>
        </p:nvSpPr>
        <p:spPr>
          <a:xfrm>
            <a:off x="533400" y="1066800"/>
            <a:ext cx="8153400" cy="838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2011680"/>
            <a:ext cx="8153400" cy="7620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4"/>
          </p:nvPr>
        </p:nvSpPr>
        <p:spPr>
          <a:xfrm>
            <a:off x="533400" y="2880360"/>
            <a:ext cx="8153400" cy="6858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4"/>
          <p:cNvSpPr>
            <a:spLocks noGrp="1"/>
          </p:cNvSpPr>
          <p:nvPr>
            <p:ph sz="quarter" idx="15"/>
          </p:nvPr>
        </p:nvSpPr>
        <p:spPr>
          <a:xfrm>
            <a:off x="533400" y="3672840"/>
            <a:ext cx="8153400" cy="838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quarter" idx="10"/>
          </p:nvPr>
        </p:nvSpPr>
        <p:spPr>
          <a:xfrm>
            <a:off x="533400" y="4617720"/>
            <a:ext cx="8153400" cy="9144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6"/>
          <p:cNvSpPr>
            <a:spLocks noGrp="1"/>
          </p:cNvSpPr>
          <p:nvPr>
            <p:ph sz="quarter" idx="11"/>
          </p:nvPr>
        </p:nvSpPr>
        <p:spPr>
          <a:xfrm>
            <a:off x="533400" y="5638800"/>
            <a:ext cx="8153400" cy="7620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5620235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11879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4806866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wo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8740734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4-up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200" y="35814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648200" y="35814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4191000"/>
            <a:ext cx="4040188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15"/>
          </p:nvPr>
        </p:nvSpPr>
        <p:spPr>
          <a:xfrm>
            <a:off x="4645025" y="4191000"/>
            <a:ext cx="4041775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17620" y="59960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5873770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9750495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Content with Righ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32727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4910042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253037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895975"/>
            <a:ext cx="5486400" cy="60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28700" y="128650"/>
            <a:ext cx="7086600" cy="49446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508165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326611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51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Media Placeholder 5"/>
          <p:cNvSpPr>
            <a:spLocks noGrp="1"/>
          </p:cNvSpPr>
          <p:nvPr>
            <p:ph type="media" sz="quarter" idx="11"/>
          </p:nvPr>
        </p:nvSpPr>
        <p:spPr>
          <a:xfrm>
            <a:off x="0" y="1066799"/>
            <a:ext cx="9144000" cy="531595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987417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002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0574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3862655362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33194019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17505567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ctr"/>
          <a:lstStyle>
            <a:lvl1pPr algn="ctr">
              <a:defRPr sz="3200" b="1">
                <a:solidFill>
                  <a:srgbClr val="00B0F0"/>
                </a:solidFill>
                <a:latin typeface="+mj-lt"/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148539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336828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Righ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</p:spPr>
        <p:txBody>
          <a:bodyPr anchor="ctr"/>
          <a:lstStyle>
            <a:lvl1pPr algn="ctr">
              <a:defRPr sz="3200" b="1">
                <a:solidFill>
                  <a:srgbClr val="00B0F0"/>
                </a:solidFill>
                <a:latin typeface="+mj-lt"/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32727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9164351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51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Media Placeholder 5"/>
          <p:cNvSpPr>
            <a:spLocks noGrp="1"/>
          </p:cNvSpPr>
          <p:nvPr>
            <p:ph type="media" sz="quarter" idx="11"/>
          </p:nvPr>
        </p:nvSpPr>
        <p:spPr>
          <a:xfrm>
            <a:off x="0" y="1066799"/>
            <a:ext cx="9144000" cy="531595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46929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2766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429000"/>
            <a:ext cx="51054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228600" y="4114800"/>
            <a:ext cx="510540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0497328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3848148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0691689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76172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2355271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22947916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69556950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229600" cy="556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175557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83350321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_2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457200" y="1600200"/>
            <a:ext cx="4038600" cy="4800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4648200" y="1600200"/>
            <a:ext cx="4114800" cy="4800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92145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_4-up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200" y="37338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648200" y="37338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57200" y="1600200"/>
            <a:ext cx="4038600" cy="1981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5"/>
          </p:nvPr>
        </p:nvSpPr>
        <p:spPr>
          <a:xfrm>
            <a:off x="4648200" y="1600200"/>
            <a:ext cx="4038600" cy="1981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6"/>
          </p:nvPr>
        </p:nvSpPr>
        <p:spPr>
          <a:xfrm>
            <a:off x="457200" y="4343400"/>
            <a:ext cx="4038600" cy="2133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4648200" y="4343400"/>
            <a:ext cx="4038600" cy="2133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62608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2766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429000"/>
            <a:ext cx="51054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228600" y="4114800"/>
            <a:ext cx="510540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15707255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746832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57676593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02529941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5439375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61219400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64614268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9067800" cy="66205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>
              <a:defRPr sz="360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2pPr>
            <a:lvl3pPr marL="1073150" indent="-265113">
              <a:spcAft>
                <a:spcPts val="800"/>
              </a:spcAft>
              <a:buFont typeface="Arial" panose="020B0604020202020204" pitchFamily="34" charset="0"/>
              <a:buChar char="•"/>
              <a:defRPr sz="1800">
                <a:latin typeface="Calibri" panose="020F0502020204030204" pitchFamily="34" charset="0"/>
              </a:defRPr>
            </a:lvl3pPr>
            <a:lvl4pPr marL="16002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>
                <a:latin typeface="Calibri" panose="020F0502020204030204" pitchFamily="34" charset="0"/>
              </a:defRPr>
            </a:lvl4pPr>
            <a:lvl5pPr marL="20574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740457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8599204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>
              <a:defRPr sz="360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78082180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Righ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32727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5601445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/>
          <a:lstStyle>
            <a:lvl1pPr algn="ctr">
              <a:defRPr sz="360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anchor="ctr"/>
          <a:lstStyle>
            <a:lvl1pPr marL="0" indent="0" algn="ctr">
              <a:buNone/>
              <a:defRPr sz="2400" b="1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anchor="ctr"/>
          <a:lstStyle>
            <a:lvl1pPr marL="0" indent="0" algn="ctr">
              <a:buNone/>
              <a:defRPr sz="2400" b="1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217973129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102167187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pic>
        <p:nvPicPr>
          <p:cNvPr id="9" name="Picture 8" descr="Hartman4e18LF_nm3 cop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4592" y="639006"/>
            <a:ext cx="5859408" cy="4771194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ADCF1-2DFC-473E-9280-36B85D5354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705600"/>
            <a:ext cx="9144000" cy="15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Calibri" panose="020F0502020204030204" pitchFamily="34" charset="0"/>
              </a:defRPr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59526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pic>
        <p:nvPicPr>
          <p:cNvPr id="9" name="Picture 8" descr="Hartman4e18LF_nm3 cop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4592" y="639006"/>
            <a:ext cx="5859408" cy="477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0492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0E32CDA-ED0D-4B44-8E27-8005C9CDFEF7}"/>
              </a:ext>
            </a:extLst>
          </p:cNvPr>
          <p:cNvSpPr txBox="1">
            <a:spLocks/>
          </p:cNvSpPr>
          <p:nvPr userDrawn="1"/>
        </p:nvSpPr>
        <p:spPr>
          <a:xfrm>
            <a:off x="14177" y="6629400"/>
            <a:ext cx="1433623" cy="228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90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McGraw Hill LLC.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36566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25602178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29152332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508755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07556411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66183253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58836189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_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120846608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160000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56817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952948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524000"/>
            <a:ext cx="7048500" cy="1470025"/>
          </a:xfrm>
          <a:prstGeom prst="rect">
            <a:avLst/>
          </a:prstGeom>
        </p:spPr>
        <p:txBody>
          <a:bodyPr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9718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5155292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_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rgbClr val="6A6A6A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68634600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229600" cy="556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3421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or_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0" hasCustomPrompt="1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50874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30741044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ADCF1-2DFC-473E-9280-36B85D5354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477000"/>
            <a:ext cx="9144000" cy="15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8310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lor_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70151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622771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5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53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2.xml"/><Relationship Id="rId13" Type="http://schemas.openxmlformats.org/officeDocument/2006/relationships/slideLayout" Target="../slideLayouts/slideLayout67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57.xml"/><Relationship Id="rId7" Type="http://schemas.openxmlformats.org/officeDocument/2006/relationships/slideLayout" Target="../slideLayouts/slideLayout61.xml"/><Relationship Id="rId12" Type="http://schemas.openxmlformats.org/officeDocument/2006/relationships/slideLayout" Target="../slideLayouts/slideLayout66.xml"/><Relationship Id="rId17" Type="http://schemas.openxmlformats.org/officeDocument/2006/relationships/theme" Target="../theme/theme7.xml"/><Relationship Id="rId2" Type="http://schemas.openxmlformats.org/officeDocument/2006/relationships/slideLayout" Target="../slideLayouts/slideLayout56.xml"/><Relationship Id="rId16" Type="http://schemas.openxmlformats.org/officeDocument/2006/relationships/slideLayout" Target="../slideLayouts/slideLayout70.xml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65.xml"/><Relationship Id="rId5" Type="http://schemas.openxmlformats.org/officeDocument/2006/relationships/slideLayout" Target="../slideLayouts/slideLayout59.xml"/><Relationship Id="rId15" Type="http://schemas.openxmlformats.org/officeDocument/2006/relationships/slideLayout" Target="../slideLayouts/slideLayout69.xml"/><Relationship Id="rId10" Type="http://schemas.openxmlformats.org/officeDocument/2006/relationships/slideLayout" Target="../slideLayouts/slideLayout64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58.xml"/><Relationship Id="rId9" Type="http://schemas.openxmlformats.org/officeDocument/2006/relationships/slideLayout" Target="../slideLayouts/slideLayout63.xml"/><Relationship Id="rId14" Type="http://schemas.openxmlformats.org/officeDocument/2006/relationships/slideLayout" Target="../slideLayouts/slideLayout6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: McGraw-Hill Education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62000" cy="762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6096000"/>
            <a:ext cx="9144000" cy="50376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12" name="Picture 11" descr="Tagline: Because learning changes everything.™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1" y="6172200"/>
            <a:ext cx="3223119" cy="27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235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33" r:id="rId5"/>
    <p:sldLayoutId id="2147483734" r:id="rId6"/>
    <p:sldLayoutId id="2147483914" r:id="rId7"/>
    <p:sldLayoutId id="2147483961" r:id="rId8"/>
    <p:sldLayoutId id="2147483962" r:id="rId9"/>
    <p:sldLayoutId id="2147483963" r:id="rId10"/>
    <p:sldLayoutId id="2147483964" r:id="rId11"/>
    <p:sldLayoutId id="2147483966" r:id="rId12"/>
    <p:sldLayoutId id="2147483968" r:id="rId13"/>
    <p:sldLayoutId id="2147483969" r:id="rId14"/>
    <p:sldLayoutId id="2147483970" r:id="rId15"/>
    <p:sldLayoutId id="2147483985" r:id="rId1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 descr="©McGraw-Hill Education"/>
          <p:cNvSpPr txBox="1">
            <a:spLocks/>
          </p:cNvSpPr>
          <p:nvPr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rgbClr val="6A6A6A"/>
                </a:solidFill>
                <a:effectLst/>
                <a:latin typeface="+mn-lt"/>
                <a:ea typeface="+mn-ea"/>
                <a:cs typeface="+mn-cs"/>
              </a:rPr>
              <a:t>©McGraw-Hill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1192571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896" r:id="rId2"/>
    <p:sldLayoutId id="2147483753" r:id="rId3"/>
    <p:sldLayoutId id="2147483908" r:id="rId4"/>
    <p:sldLayoutId id="2147483950" r:id="rId5"/>
    <p:sldLayoutId id="2147483757" r:id="rId6"/>
    <p:sldLayoutId id="2147483877" r:id="rId7"/>
    <p:sldLayoutId id="2147483761" r:id="rId8"/>
    <p:sldLayoutId id="2147483800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0" name="Text Placeholder 2" descr="©McGraw-Hill Education&#10;"/>
          <p:cNvSpPr txBox="1">
            <a:spLocks/>
          </p:cNvSpPr>
          <p:nvPr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©McGraw-Hill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128330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3" r:id="rId2"/>
    <p:sldLayoutId id="2147483954" r:id="rId3"/>
    <p:sldLayoutId id="2147483956" r:id="rId4"/>
    <p:sldLayoutId id="2147483957" r:id="rId5"/>
    <p:sldLayoutId id="2147483959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5" name="TextBox 4" descr="©McGraw-Hill Education."/>
          <p:cNvSpPr txBox="1"/>
          <p:nvPr/>
        </p:nvSpPr>
        <p:spPr>
          <a:xfrm>
            <a:off x="0" y="6629400"/>
            <a:ext cx="1828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©McGraw-Hill Education</a:t>
            </a:r>
          </a:p>
        </p:txBody>
      </p:sp>
    </p:spTree>
    <p:extLst>
      <p:ext uri="{BB962C8B-B14F-4D97-AF65-F5344CB8AC3E}">
        <p14:creationId xmlns:p14="http://schemas.microsoft.com/office/powerpoint/2010/main" val="5201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Vectipede Rg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 descr="©McGraw-Hill Education"/>
          <p:cNvSpPr txBox="1">
            <a:spLocks/>
          </p:cNvSpPr>
          <p:nvPr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rgbClr val="6A6A6A"/>
                </a:solidFill>
                <a:effectLst/>
                <a:latin typeface="+mn-lt"/>
                <a:ea typeface="+mn-ea"/>
                <a:cs typeface="+mn-cs"/>
              </a:rPr>
              <a:t>©McGraw-Hill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782738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6" r:id="rId2"/>
    <p:sldLayoutId id="2147483755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 descr="©McGraw-Hill Education."/>
          <p:cNvSpPr txBox="1"/>
          <p:nvPr/>
        </p:nvSpPr>
        <p:spPr>
          <a:xfrm>
            <a:off x="0" y="6629400"/>
            <a:ext cx="1828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©McGraw-Hill Education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FB6F43-D253-4630-9F77-3F4936481F15}"/>
              </a:ext>
            </a:extLst>
          </p:cNvPr>
          <p:cNvSpPr txBox="1">
            <a:spLocks/>
          </p:cNvSpPr>
          <p:nvPr userDrawn="1"/>
        </p:nvSpPr>
        <p:spPr>
          <a:xfrm>
            <a:off x="14177" y="6629400"/>
            <a:ext cx="8915400" cy="228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80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McGraw Hill LLC.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516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  <p:sldLayoutId id="2147483981" r:id="rId10"/>
    <p:sldLayoutId id="2147483982" r:id="rId11"/>
    <p:sldLayoutId id="2147483983" r:id="rId12"/>
    <p:sldLayoutId id="2147483984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Vectipede Rg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: McGraw-Hill Education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62000" cy="762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6172200"/>
            <a:ext cx="9144000" cy="503767"/>
          </a:xfrm>
          <a:prstGeom prst="rect">
            <a:avLst/>
          </a:prstGeom>
          <a:solidFill>
            <a:srgbClr val="79234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12" name="Picture 11" descr="Tagline: Because learning changes everything.™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1" y="6351925"/>
            <a:ext cx="3223119" cy="27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51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  <p:sldLayoutId id="2147483988" r:id="rId2"/>
    <p:sldLayoutId id="2147483989" r:id="rId3"/>
    <p:sldLayoutId id="2147483990" r:id="rId4"/>
    <p:sldLayoutId id="2147483991" r:id="rId5"/>
    <p:sldLayoutId id="2147483992" r:id="rId6"/>
    <p:sldLayoutId id="2147483993" r:id="rId7"/>
    <p:sldLayoutId id="2147483994" r:id="rId8"/>
    <p:sldLayoutId id="2147483995" r:id="rId9"/>
    <p:sldLayoutId id="2147483996" r:id="rId10"/>
    <p:sldLayoutId id="2147483997" r:id="rId11"/>
    <p:sldLayoutId id="2147483998" r:id="rId12"/>
    <p:sldLayoutId id="2147483999" r:id="rId13"/>
    <p:sldLayoutId id="2147484000" r:id="rId14"/>
    <p:sldLayoutId id="2147484001" r:id="rId15"/>
    <p:sldLayoutId id="2147484002" r:id="rId1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9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1752600"/>
            <a:ext cx="3657600" cy="2438400"/>
          </a:xfrm>
          <a:effectLst/>
        </p:spPr>
        <p:txBody>
          <a:bodyPr/>
          <a:lstStyle/>
          <a:p>
            <a:r>
              <a:rPr lang="en-US" sz="3000" noProof="0" dirty="0"/>
              <a:t>Chapter Seven: Ethical Decision Making: Technology and Privacy in the Workplace</a:t>
            </a:r>
          </a:p>
        </p:txBody>
      </p:sp>
      <p:pic>
        <p:nvPicPr>
          <p:cNvPr id="5" name="Picture 4" descr="Business Ethics: Decision Making for Personal Integrity &amp; Social Responsibility, Sixth edition. By Laura Hartman, Joseph Desjardins, Chris MacDonald.">
            <a:extLst>
              <a:ext uri="{FF2B5EF4-FFF2-40B4-BE49-F238E27FC236}">
                <a16:creationId xmlns:a16="http://schemas.microsoft.com/office/drawing/2014/main" id="{679CC987-BE40-492D-B653-8DDFBC9910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0933" y="804706"/>
            <a:ext cx="4219575" cy="5038725"/>
          </a:xfrm>
          <a:prstGeom prst="rect">
            <a:avLst/>
          </a:prstGeom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2277095-605F-4B2F-92AC-AA01B769610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613071"/>
            <a:ext cx="9144000" cy="2286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noProof="0" dirty="0"/>
              <a:t>© McGraw Hill LLC. All rights reserved. No reproduction or distribution without the prior written consent of McGraw Hill LLC.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C01401F0-2E4F-4AD4-2176-D3B4F9FC2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Privacy  Right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4B6DB73C-379C-B035-BE68-507EFEC7A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solidFill>
                <a:srgbClr val="3366CC"/>
              </a:solidFill>
            </a:endParaRPr>
          </a:p>
          <a:p>
            <a:r>
              <a:rPr lang="en-US" b="1" dirty="0" err="1">
                <a:solidFill>
                  <a:srgbClr val="3366CC"/>
                </a:solidFill>
              </a:rPr>
              <a:t>Privasi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mengontrol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 </a:t>
            </a:r>
            <a:r>
              <a:rPr lang="en-US" dirty="0" err="1"/>
              <a:t>mereka</a:t>
            </a:r>
            <a:r>
              <a:rPr lang="en-US" dirty="0"/>
              <a:t>  </a:t>
            </a:r>
            <a:r>
              <a:rPr lang="en-US" dirty="0" err="1"/>
              <a:t>dengan</a:t>
            </a:r>
            <a:r>
              <a:rPr lang="en-US" dirty="0"/>
              <a:t> orang lain,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(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merahasiakan</a:t>
            </a:r>
            <a:r>
              <a:rPr lang="en-US" dirty="0"/>
              <a:t>  </a:t>
            </a:r>
            <a:r>
              <a:rPr lang="en-US" dirty="0" err="1"/>
              <a:t>masalah</a:t>
            </a:r>
            <a:r>
              <a:rPr lang="en-US" dirty="0"/>
              <a:t> dan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seta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mengungkapkan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menyembunyikan</a:t>
            </a:r>
            <a:r>
              <a:rPr lang="en-US" dirty="0"/>
              <a:t> jati </a:t>
            </a:r>
            <a:r>
              <a:rPr lang="en-US" dirty="0" err="1"/>
              <a:t>diri</a:t>
            </a:r>
            <a:r>
              <a:rPr lang="en-US" dirty="0"/>
              <a:t> ) </a:t>
            </a:r>
          </a:p>
          <a:p>
            <a:endParaRPr lang="en-US" dirty="0"/>
          </a:p>
          <a:p>
            <a:r>
              <a:rPr lang="en-US" b="1" dirty="0" err="1">
                <a:solidFill>
                  <a:srgbClr val="003399"/>
                </a:solidFill>
              </a:rPr>
              <a:t>Menyembunyika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informasi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pribadi</a:t>
            </a:r>
            <a:r>
              <a:rPr lang="en-US" dirty="0"/>
              <a:t>.  </a:t>
            </a: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integritas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.</a:t>
            </a:r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6D4C590C-C584-A32C-97DE-7A994EAB8A2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080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Defining Privacy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90650"/>
            <a:ext cx="8686800" cy="5662550"/>
          </a:xfrm>
        </p:spPr>
        <p:txBody>
          <a:bodyPr/>
          <a:lstStyle/>
          <a:p>
            <a:pPr marL="0" indent="0">
              <a:buNone/>
            </a:pPr>
            <a:r>
              <a:rPr lang="en-US" noProof="0" dirty="0"/>
              <a:t>Dua </a:t>
            </a:r>
            <a:r>
              <a:rPr lang="en-US" noProof="0" dirty="0" err="1"/>
              <a:t>pemahaman</a:t>
            </a:r>
            <a:r>
              <a:rPr lang="en-US" noProof="0" dirty="0"/>
              <a:t> </a:t>
            </a:r>
            <a:r>
              <a:rPr lang="en-US" noProof="0" dirty="0" err="1"/>
              <a:t>umum</a:t>
            </a:r>
            <a:r>
              <a:rPr lang="en-US" noProof="0" dirty="0"/>
              <a:t> dan </a:t>
            </a:r>
            <a:r>
              <a:rPr lang="en-US" noProof="0" dirty="0" err="1"/>
              <a:t>terhubung</a:t>
            </a:r>
            <a:r>
              <a:rPr lang="en-US" noProof="0" dirty="0"/>
              <a:t> </a:t>
            </a:r>
            <a:r>
              <a:rPr lang="en-US" noProof="0" dirty="0" err="1"/>
              <a:t>tentang</a:t>
            </a:r>
            <a:r>
              <a:rPr lang="en-US" noProof="0" dirty="0"/>
              <a:t> </a:t>
            </a:r>
            <a:r>
              <a:rPr lang="en-US" noProof="0" dirty="0" err="1"/>
              <a:t>privasi</a:t>
            </a:r>
            <a:r>
              <a:rPr lang="en-US" noProof="0" dirty="0"/>
              <a:t>.</a:t>
            </a:r>
          </a:p>
          <a:p>
            <a:r>
              <a:rPr lang="en-US" b="1" noProof="0" dirty="0" err="1">
                <a:solidFill>
                  <a:srgbClr val="0070C0"/>
                </a:solidFill>
              </a:rPr>
              <a:t>Privasi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adalah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hak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untuk</a:t>
            </a:r>
            <a:r>
              <a:rPr lang="en-US" b="1" noProof="0" dirty="0">
                <a:solidFill>
                  <a:srgbClr val="0070C0"/>
                </a:solidFill>
              </a:rPr>
              <a:t> “</a:t>
            </a:r>
            <a:r>
              <a:rPr lang="en-US" b="1" noProof="0" dirty="0" err="1">
                <a:solidFill>
                  <a:srgbClr val="0070C0"/>
                </a:solidFill>
              </a:rPr>
              <a:t>dibiarkan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sendirian</a:t>
            </a:r>
            <a:r>
              <a:rPr lang="en-US" b="1" noProof="0" dirty="0">
                <a:solidFill>
                  <a:srgbClr val="0070C0"/>
                </a:solidFill>
              </a:rPr>
              <a:t>” </a:t>
            </a:r>
            <a:r>
              <a:rPr lang="en-US" b="1" noProof="0" dirty="0" err="1">
                <a:solidFill>
                  <a:srgbClr val="0070C0"/>
                </a:solidFill>
              </a:rPr>
              <a:t>dalam</a:t>
            </a:r>
            <a:r>
              <a:rPr lang="en-US" b="1" noProof="0" dirty="0">
                <a:solidFill>
                  <a:srgbClr val="0070C0"/>
                </a:solidFill>
              </a:rPr>
              <a:t> zona </a:t>
            </a:r>
            <a:r>
              <a:rPr lang="en-US" b="1" noProof="0" dirty="0" err="1">
                <a:solidFill>
                  <a:srgbClr val="0070C0"/>
                </a:solidFill>
              </a:rPr>
              <a:t>kesunyian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pribadi</a:t>
            </a:r>
            <a:r>
              <a:rPr lang="en-US" b="1" noProof="0" dirty="0">
                <a:solidFill>
                  <a:srgbClr val="0070C0"/>
                </a:solidFill>
              </a:rPr>
              <a:t>.</a:t>
            </a:r>
          </a:p>
          <a:p>
            <a:r>
              <a:rPr lang="en-US" b="1" noProof="0" dirty="0" err="1">
                <a:solidFill>
                  <a:srgbClr val="0070C0"/>
                </a:solidFill>
              </a:rPr>
              <a:t>Privasi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adalah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hak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untuk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mengontrol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informasi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tentang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diri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sendiri</a:t>
            </a:r>
            <a:r>
              <a:rPr lang="en-US" b="1" noProof="0" dirty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en-US" noProof="0" dirty="0" err="1"/>
              <a:t>Privasi</a:t>
            </a:r>
            <a:r>
              <a:rPr lang="en-US" noProof="0" dirty="0"/>
              <a:t> </a:t>
            </a:r>
            <a:r>
              <a:rPr lang="en-US" noProof="0" dirty="0" err="1"/>
              <a:t>penting</a:t>
            </a:r>
            <a:r>
              <a:rPr lang="en-US" noProof="0" dirty="0"/>
              <a:t> </a:t>
            </a:r>
            <a:r>
              <a:rPr lang="en-US" noProof="0" dirty="0" err="1"/>
              <a:t>karena</a:t>
            </a:r>
            <a:r>
              <a:rPr lang="en-US" noProof="0" dirty="0"/>
              <a:t> </a:t>
            </a:r>
            <a:r>
              <a:rPr lang="en-US" noProof="0" dirty="0" err="1"/>
              <a:t>menetapkan</a:t>
            </a:r>
            <a:r>
              <a:rPr lang="en-US" noProof="0" dirty="0"/>
              <a:t> batas </a:t>
            </a:r>
            <a:r>
              <a:rPr lang="en-US" noProof="0" dirty="0" err="1"/>
              <a:t>antara</a:t>
            </a:r>
            <a:r>
              <a:rPr lang="en-US" noProof="0" dirty="0"/>
              <a:t> </a:t>
            </a:r>
            <a:r>
              <a:rPr lang="en-US" noProof="0" dirty="0" err="1"/>
              <a:t>individu</a:t>
            </a:r>
            <a:r>
              <a:rPr lang="en-US" noProof="0" dirty="0"/>
              <a:t> dan </a:t>
            </a:r>
            <a:r>
              <a:rPr lang="en-US" noProof="0" dirty="0" err="1"/>
              <a:t>mendefinisikan</a:t>
            </a:r>
            <a:r>
              <a:rPr lang="en-US" noProof="0" dirty="0"/>
              <a:t> </a:t>
            </a:r>
            <a:r>
              <a:rPr lang="en-US" noProof="0" dirty="0" err="1"/>
              <a:t>individualitas</a:t>
            </a:r>
            <a:r>
              <a:rPr lang="en-US" noProof="0" dirty="0"/>
              <a:t> </a:t>
            </a:r>
            <a:r>
              <a:rPr lang="en-US" noProof="0" dirty="0" err="1"/>
              <a:t>seseorang</a:t>
            </a:r>
            <a:r>
              <a:rPr lang="en-US" sz="1500" noProof="0" dirty="0"/>
              <a:t>.</a:t>
            </a:r>
          </a:p>
          <a:p>
            <a:pPr marL="0" indent="0">
              <a:buNone/>
            </a:pPr>
            <a:r>
              <a:rPr lang="en-US" noProof="0" dirty="0"/>
              <a:t>Banyak orang </a:t>
            </a:r>
            <a:r>
              <a:rPr lang="en-US" noProof="0" dirty="0" err="1"/>
              <a:t>percaya</a:t>
            </a:r>
            <a:r>
              <a:rPr lang="en-US" noProof="0" dirty="0"/>
              <a:t> </a:t>
            </a:r>
            <a:r>
              <a:rPr lang="en-US" noProof="0" dirty="0" err="1"/>
              <a:t>bahwa</a:t>
            </a:r>
            <a:r>
              <a:rPr lang="en-US" noProof="0" dirty="0"/>
              <a:t> </a:t>
            </a:r>
            <a:r>
              <a:rPr lang="en-US" noProof="0" dirty="0" err="1"/>
              <a:t>hak</a:t>
            </a:r>
            <a:r>
              <a:rPr lang="en-US" noProof="0" dirty="0"/>
              <a:t> </a:t>
            </a:r>
            <a:r>
              <a:rPr lang="en-US" noProof="0" dirty="0" err="1"/>
              <a:t>untuk</a:t>
            </a:r>
            <a:r>
              <a:rPr lang="en-US" noProof="0" dirty="0"/>
              <a:t> “</a:t>
            </a:r>
            <a:r>
              <a:rPr lang="en-US" b="1" noProof="0" dirty="0" err="1">
                <a:solidFill>
                  <a:srgbClr val="3366CC"/>
                </a:solidFill>
              </a:rPr>
              <a:t>dibiarkan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sendirian</a:t>
            </a:r>
            <a:r>
              <a:rPr lang="en-US" noProof="0" dirty="0"/>
              <a:t>” </a:t>
            </a:r>
            <a:r>
              <a:rPr lang="en-US" noProof="0" dirty="0" err="1"/>
              <a:t>terlalu</a:t>
            </a:r>
            <a:r>
              <a:rPr lang="en-US" noProof="0" dirty="0"/>
              <a:t> </a:t>
            </a:r>
            <a:r>
              <a:rPr lang="en-US" noProof="0" dirty="0" err="1"/>
              <a:t>luas</a:t>
            </a:r>
            <a:r>
              <a:rPr lang="en-US" noProof="0" dirty="0"/>
              <a:t> dan </a:t>
            </a:r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layak</a:t>
            </a:r>
            <a:r>
              <a:rPr lang="en-US" noProof="0" dirty="0"/>
              <a:t> </a:t>
            </a:r>
            <a:r>
              <a:rPr lang="en-US" noProof="0" dirty="0" err="1"/>
              <a:t>dilakukan</a:t>
            </a:r>
            <a:r>
              <a:rPr lang="en-US" noProof="0" dirty="0"/>
              <a:t> di </a:t>
            </a:r>
            <a:r>
              <a:rPr lang="en-US" noProof="0" dirty="0" err="1"/>
              <a:t>tempat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.</a:t>
            </a:r>
          </a:p>
          <a:p>
            <a:r>
              <a:rPr lang="en-US" sz="2000" b="1" i="1" noProof="0" dirty="0">
                <a:solidFill>
                  <a:srgbClr val="660066"/>
                </a:solidFill>
              </a:rPr>
              <a:t>Oleh </a:t>
            </a:r>
            <a:r>
              <a:rPr lang="en-US" sz="2000" b="1" i="1" noProof="0" dirty="0" err="1">
                <a:solidFill>
                  <a:srgbClr val="660066"/>
                </a:solidFill>
              </a:rPr>
              <a:t>karena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itu</a:t>
            </a:r>
            <a:r>
              <a:rPr lang="en-US" sz="2000" b="1" i="1" noProof="0" dirty="0">
                <a:solidFill>
                  <a:srgbClr val="660066"/>
                </a:solidFill>
              </a:rPr>
              <a:t>, </a:t>
            </a:r>
            <a:r>
              <a:rPr lang="en-US" sz="2000" b="1" i="1" noProof="0" dirty="0" err="1">
                <a:solidFill>
                  <a:srgbClr val="660066"/>
                </a:solidFill>
              </a:rPr>
              <a:t>pengendalian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informasi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pribadi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adalah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definisi</a:t>
            </a:r>
            <a:r>
              <a:rPr lang="en-US" sz="2000" b="1" i="1" noProof="0" dirty="0">
                <a:solidFill>
                  <a:srgbClr val="660066"/>
                </a:solidFill>
              </a:rPr>
              <a:t> yang </a:t>
            </a:r>
            <a:r>
              <a:rPr lang="en-US" sz="2000" b="1" i="1" noProof="0" dirty="0" err="1">
                <a:solidFill>
                  <a:srgbClr val="660066"/>
                </a:solidFill>
              </a:rPr>
              <a:t>lebih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baik</a:t>
            </a:r>
            <a:r>
              <a:rPr lang="en-US" sz="2000" b="1" i="1" noProof="0" dirty="0">
                <a:solidFill>
                  <a:srgbClr val="660066"/>
                </a:solidFill>
              </a:rPr>
              <a:t>.</a:t>
            </a:r>
          </a:p>
          <a:p>
            <a:r>
              <a:rPr lang="en-US" sz="2000" b="1" i="1" noProof="0" dirty="0">
                <a:solidFill>
                  <a:srgbClr val="660066"/>
                </a:solidFill>
              </a:rPr>
              <a:t>Hak </a:t>
            </a:r>
            <a:r>
              <a:rPr lang="en-US" sz="2000" b="1" i="1" noProof="0" dirty="0" err="1">
                <a:solidFill>
                  <a:srgbClr val="660066"/>
                </a:solidFill>
              </a:rPr>
              <a:t>privasi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menyiratkan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kendali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atas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semua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informasi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pribadi</a:t>
            </a:r>
            <a:r>
              <a:rPr lang="en-US" sz="2000" b="1" i="1" noProof="0" dirty="0">
                <a:solidFill>
                  <a:srgbClr val="660066"/>
                </a:solidFill>
              </a:rPr>
              <a:t>.</a:t>
            </a:r>
          </a:p>
          <a:p>
            <a:r>
              <a:rPr lang="en-US" sz="2000" b="1" i="1" noProof="0" dirty="0" err="1">
                <a:solidFill>
                  <a:srgbClr val="660066"/>
                </a:solidFill>
              </a:rPr>
              <a:t>Mungkin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pilihan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pembatasan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atau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kendali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adalah</a:t>
            </a:r>
            <a:r>
              <a:rPr lang="en-US" sz="2000" b="1" i="1" noProof="0" dirty="0">
                <a:solidFill>
                  <a:srgbClr val="660066"/>
                </a:solidFill>
              </a:rPr>
              <a:t> rasa </a:t>
            </a:r>
            <a:r>
              <a:rPr lang="en-US" sz="2000" b="1" i="1" noProof="0" dirty="0" err="1">
                <a:solidFill>
                  <a:srgbClr val="660066"/>
                </a:solidFill>
              </a:rPr>
              <a:t>privasi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seseorang</a:t>
            </a:r>
            <a:r>
              <a:rPr lang="en-US" sz="2000" b="1" i="1" noProof="0" dirty="0">
                <a:solidFill>
                  <a:srgbClr val="660066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155B66D-2844-4FB3-8CCF-BFA196609DE5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11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Ethical Sources of a Right to Privacy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noProof="0" dirty="0">
                <a:solidFill>
                  <a:srgbClr val="003366"/>
                </a:solidFill>
              </a:rPr>
              <a:t>Hak </a:t>
            </a:r>
            <a:r>
              <a:rPr lang="en-US" b="1" noProof="0" dirty="0" err="1">
                <a:solidFill>
                  <a:srgbClr val="003366"/>
                </a:solidFill>
              </a:rPr>
              <a:t>atas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privasi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didasarkan</a:t>
            </a:r>
            <a:r>
              <a:rPr lang="en-US" b="1" noProof="0" dirty="0">
                <a:solidFill>
                  <a:srgbClr val="003366"/>
                </a:solidFill>
              </a:rPr>
              <a:t> pada </a:t>
            </a:r>
            <a:r>
              <a:rPr lang="en-US" b="1" noProof="0" dirty="0" err="1">
                <a:solidFill>
                  <a:srgbClr val="003366"/>
                </a:solidFill>
              </a:rPr>
              <a:t>hak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dasar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individu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atas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otonomi</a:t>
            </a:r>
            <a:r>
              <a:rPr lang="en-US" b="1" noProof="0" dirty="0">
                <a:solidFill>
                  <a:srgbClr val="003366"/>
                </a:solidFill>
              </a:rPr>
              <a:t>.</a:t>
            </a:r>
          </a:p>
          <a:p>
            <a:r>
              <a:rPr lang="en-US" sz="2000" b="1" noProof="0" dirty="0"/>
              <a:t>Hak </a:t>
            </a:r>
            <a:r>
              <a:rPr lang="en-US" sz="2000" b="1" noProof="0" dirty="0" err="1"/>
              <a:t>ini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dibatasi</a:t>
            </a:r>
            <a:r>
              <a:rPr lang="en-US" sz="2000" b="1" noProof="0" dirty="0"/>
              <a:t> oleh </a:t>
            </a:r>
            <a:r>
              <a:rPr lang="en-US" sz="2000" b="1" noProof="0" dirty="0">
                <a:solidFill>
                  <a:srgbClr val="C00000"/>
                </a:solidFill>
              </a:rPr>
              <a:t>batas </a:t>
            </a:r>
            <a:r>
              <a:rPr lang="en-US" sz="2000" b="1" noProof="0" dirty="0" err="1">
                <a:solidFill>
                  <a:srgbClr val="C00000"/>
                </a:solidFill>
              </a:rPr>
              <a:t>kewajiban</a:t>
            </a:r>
            <a:r>
              <a:rPr lang="en-US" sz="2000" b="1" noProof="0" dirty="0">
                <a:solidFill>
                  <a:srgbClr val="C00000"/>
                </a:solidFill>
              </a:rPr>
              <a:t> timbal </a:t>
            </a:r>
            <a:r>
              <a:rPr lang="en-US" sz="2000" b="1" noProof="0" dirty="0" err="1">
                <a:solidFill>
                  <a:srgbClr val="C00000"/>
                </a:solidFill>
              </a:rPr>
              <a:t>balik</a:t>
            </a:r>
            <a:r>
              <a:rPr lang="en-US" sz="2000" b="1" dirty="0">
                <a:solidFill>
                  <a:srgbClr val="C00000"/>
                </a:solidFill>
              </a:rPr>
              <a:t> (reciprocal obligation. )         </a:t>
            </a:r>
            <a:endParaRPr lang="en-US" sz="2000" b="1" noProof="0" dirty="0">
              <a:solidFill>
                <a:srgbClr val="C00000"/>
              </a:solidFill>
            </a:endParaRPr>
          </a:p>
          <a:p>
            <a:pPr lvl="1"/>
            <a:r>
              <a:rPr lang="en-US" b="1" noProof="0" dirty="0">
                <a:solidFill>
                  <a:srgbClr val="C00000"/>
                </a:solidFill>
              </a:rPr>
              <a:t>Reciprocal obligation:. </a:t>
            </a:r>
            <a:r>
              <a:rPr lang="en-US" noProof="0" dirty="0"/>
              <a:t>Ketika </a:t>
            </a:r>
            <a:r>
              <a:rPr lang="en-US" noProof="0" dirty="0" err="1"/>
              <a:t>seorang</a:t>
            </a:r>
            <a:r>
              <a:rPr lang="en-US" noProof="0" dirty="0"/>
              <a:t> </a:t>
            </a:r>
            <a:r>
              <a:rPr lang="en-US" noProof="0" dirty="0" err="1"/>
              <a:t>individu</a:t>
            </a:r>
            <a:r>
              <a:rPr lang="en-US" noProof="0" dirty="0"/>
              <a:t> </a:t>
            </a:r>
            <a:r>
              <a:rPr lang="en-US" noProof="0" dirty="0" err="1"/>
              <a:t>mengharapkan</a:t>
            </a:r>
            <a:r>
              <a:rPr lang="en-US" noProof="0" dirty="0"/>
              <a:t> rasa </a:t>
            </a:r>
            <a:r>
              <a:rPr lang="en-US" noProof="0" dirty="0" err="1"/>
              <a:t>hormat</a:t>
            </a:r>
            <a:r>
              <a:rPr lang="en-US" noProof="0" dirty="0"/>
              <a:t> </a:t>
            </a:r>
            <a:r>
              <a:rPr lang="en-US" noProof="0" dirty="0" err="1"/>
              <a:t>terhadap</a:t>
            </a:r>
            <a:r>
              <a:rPr lang="en-US" noProof="0" dirty="0"/>
              <a:t> </a:t>
            </a:r>
            <a:r>
              <a:rPr lang="en-US" noProof="0" dirty="0" err="1"/>
              <a:t>otonomi</a:t>
            </a:r>
            <a:r>
              <a:rPr lang="en-US" noProof="0" dirty="0"/>
              <a:t> </a:t>
            </a:r>
            <a:r>
              <a:rPr lang="en-US" noProof="0" dirty="0" err="1"/>
              <a:t>pribadinya</a:t>
            </a:r>
            <a:r>
              <a:rPr lang="en-US" noProof="0" dirty="0"/>
              <a:t>, </a:t>
            </a:r>
            <a:r>
              <a:rPr lang="en-US" noProof="0" dirty="0" err="1"/>
              <a:t>maka</a:t>
            </a:r>
            <a:r>
              <a:rPr lang="en-US" noProof="0" dirty="0"/>
              <a:t> </a:t>
            </a:r>
            <a:r>
              <a:rPr lang="en-US" noProof="0" dirty="0" err="1"/>
              <a:t>ia</a:t>
            </a:r>
            <a:r>
              <a:rPr lang="en-US" noProof="0" dirty="0"/>
              <a:t> </a:t>
            </a:r>
            <a:r>
              <a:rPr lang="en-US" noProof="0" dirty="0" err="1"/>
              <a:t>mempunyai</a:t>
            </a:r>
            <a:r>
              <a:rPr lang="en-US" noProof="0" dirty="0"/>
              <a:t> </a:t>
            </a:r>
            <a:r>
              <a:rPr lang="en-US" noProof="0" dirty="0" err="1"/>
              <a:t>kewajiban</a:t>
            </a:r>
            <a:r>
              <a:rPr lang="en-US" noProof="0" dirty="0"/>
              <a:t> timbal </a:t>
            </a:r>
            <a:r>
              <a:rPr lang="en-US" noProof="0" dirty="0" err="1"/>
              <a:t>balik</a:t>
            </a:r>
            <a:r>
              <a:rPr lang="en-US" noProof="0" dirty="0"/>
              <a:t> </a:t>
            </a:r>
            <a:r>
              <a:rPr lang="en-US" noProof="0" dirty="0" err="1"/>
              <a:t>untuk</a:t>
            </a:r>
            <a:r>
              <a:rPr lang="en-US" noProof="0" dirty="0"/>
              <a:t> </a:t>
            </a:r>
            <a:r>
              <a:rPr lang="en-US" noProof="0" dirty="0" err="1"/>
              <a:t>menghormati</a:t>
            </a:r>
            <a:r>
              <a:rPr lang="en-US" noProof="0" dirty="0"/>
              <a:t> </a:t>
            </a:r>
            <a:r>
              <a:rPr lang="en-US" noProof="0" dirty="0" err="1"/>
              <a:t>otonomi</a:t>
            </a:r>
            <a:r>
              <a:rPr lang="en-US" noProof="0" dirty="0"/>
              <a:t> orang lain.</a:t>
            </a:r>
          </a:p>
          <a:p>
            <a:r>
              <a:rPr lang="en-US" sz="2000" b="1" noProof="0" dirty="0"/>
              <a:t>Di </a:t>
            </a:r>
            <a:r>
              <a:rPr lang="en-US" sz="2000" b="1" noProof="0" dirty="0" err="1"/>
              <a:t>tempat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kerja</a:t>
            </a:r>
            <a:r>
              <a:rPr lang="en-US" sz="2000" b="1" noProof="0" dirty="0"/>
              <a:t>, </a:t>
            </a:r>
            <a:r>
              <a:rPr lang="en-US" sz="2000" b="1" noProof="0" dirty="0" err="1"/>
              <a:t>kewajiban</a:t>
            </a:r>
            <a:r>
              <a:rPr lang="en-US" sz="2000" b="1" noProof="0" dirty="0"/>
              <a:t> timbal </a:t>
            </a:r>
            <a:r>
              <a:rPr lang="en-US" sz="2000" b="1" noProof="0" dirty="0" err="1"/>
              <a:t>balik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menyiratkan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bahwa</a:t>
            </a:r>
            <a:r>
              <a:rPr lang="en-US" sz="2000" b="1" noProof="0" dirty="0"/>
              <a:t>:</a:t>
            </a:r>
            <a:endParaRPr lang="en-US" sz="1800" b="1" noProof="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noProof="0" dirty="0" err="1">
                <a:solidFill>
                  <a:srgbClr val="003399"/>
                </a:solidFill>
              </a:rPr>
              <a:t>Seorang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pekerja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mempunyai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kewajiban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untuk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menghormati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tujuan</a:t>
            </a:r>
            <a:r>
              <a:rPr lang="en-US" b="1" noProof="0" dirty="0">
                <a:solidFill>
                  <a:srgbClr val="003399"/>
                </a:solidFill>
              </a:rPr>
              <a:t> dan </a:t>
            </a:r>
            <a:r>
              <a:rPr lang="en-US" b="1" noProof="0" dirty="0" err="1">
                <a:solidFill>
                  <a:srgbClr val="003399"/>
                </a:solidFill>
              </a:rPr>
              <a:t>harta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benda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majikan</a:t>
            </a:r>
            <a:r>
              <a:rPr lang="en-US" b="1" noProof="0" dirty="0">
                <a:solidFill>
                  <a:srgbClr val="003399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noProof="0" dirty="0" err="1">
                <a:solidFill>
                  <a:srgbClr val="003399"/>
                </a:solidFill>
              </a:rPr>
              <a:t>Majikan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mempunyai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kewajiban</a:t>
            </a:r>
            <a:r>
              <a:rPr lang="en-US" b="1" noProof="0" dirty="0">
                <a:solidFill>
                  <a:srgbClr val="003399"/>
                </a:solidFill>
              </a:rPr>
              <a:t> timbal </a:t>
            </a:r>
            <a:r>
              <a:rPr lang="en-US" b="1" noProof="0" dirty="0" err="1">
                <a:solidFill>
                  <a:srgbClr val="003399"/>
                </a:solidFill>
              </a:rPr>
              <a:t>balik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untuk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menghormati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hak-hak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pekerja</a:t>
            </a:r>
            <a:r>
              <a:rPr lang="en-US" b="1" noProof="0" dirty="0">
                <a:solidFill>
                  <a:srgbClr val="003399"/>
                </a:solidFill>
              </a:rPr>
              <a:t>, </a:t>
            </a:r>
            <a:r>
              <a:rPr lang="en-US" b="1" noProof="0" dirty="0" err="1">
                <a:solidFill>
                  <a:srgbClr val="003399"/>
                </a:solidFill>
              </a:rPr>
              <a:t>termasuk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hak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privasi</a:t>
            </a:r>
            <a:r>
              <a:rPr lang="en-US" b="1" noProof="0" dirty="0">
                <a:solidFill>
                  <a:srgbClr val="003399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9A2CAF1-5C4E-4846-842A-55D3C5AB3495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12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Ethical Sources of a Right to Privacy </a:t>
            </a:r>
            <a:r>
              <a:rPr lang="en-US" sz="1000" noProof="0" dirty="0"/>
              <a:t>2</a:t>
            </a:r>
            <a:endParaRPr lang="en-US" b="1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noProof="0" dirty="0">
                <a:solidFill>
                  <a:srgbClr val="003399"/>
                </a:solidFill>
              </a:rPr>
              <a:t>Ada </a:t>
            </a:r>
            <a:r>
              <a:rPr lang="en-US" b="1" noProof="0" dirty="0" err="1">
                <a:solidFill>
                  <a:srgbClr val="003399"/>
                </a:solidFill>
              </a:rPr>
              <a:t>pendekatan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analisis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etika</a:t>
            </a:r>
            <a:r>
              <a:rPr lang="en-US" b="1" noProof="0" dirty="0">
                <a:solidFill>
                  <a:srgbClr val="003399"/>
                </a:solidFill>
              </a:rPr>
              <a:t> yang </a:t>
            </a:r>
            <a:r>
              <a:rPr lang="en-US" b="1" noProof="0" dirty="0" err="1">
                <a:solidFill>
                  <a:srgbClr val="003399"/>
                </a:solidFill>
              </a:rPr>
              <a:t>berupaya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membedakan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antara</a:t>
            </a:r>
            <a:r>
              <a:rPr lang="en-US" b="1" noProof="0" dirty="0">
                <a:solidFill>
                  <a:srgbClr val="003399"/>
                </a:solidFill>
              </a:rPr>
              <a:t>:</a:t>
            </a:r>
            <a:endParaRPr lang="en-US" sz="1500" b="1" noProof="0" dirty="0">
              <a:solidFill>
                <a:srgbClr val="003399"/>
              </a:solidFill>
            </a:endParaRPr>
          </a:p>
          <a:p>
            <a:r>
              <a:rPr lang="en-US" sz="2000" noProof="0" dirty="0"/>
              <a:t>Nilai-</a:t>
            </a:r>
            <a:r>
              <a:rPr lang="en-US" sz="2000" noProof="0" dirty="0" err="1"/>
              <a:t>nilai</a:t>
            </a:r>
            <a:r>
              <a:rPr lang="en-US" sz="2000" noProof="0" dirty="0"/>
              <a:t> yang </a:t>
            </a:r>
            <a:r>
              <a:rPr lang="en-US" sz="2000" noProof="0" dirty="0" err="1"/>
              <a:t>mendasar</a:t>
            </a:r>
            <a:r>
              <a:rPr lang="en-US" sz="2000" noProof="0" dirty="0"/>
              <a:t> </a:t>
            </a:r>
            <a:r>
              <a:rPr lang="en-US" sz="2000" noProof="0" dirty="0" err="1"/>
              <a:t>dalam</a:t>
            </a:r>
            <a:r>
              <a:rPr lang="en-US" sz="2000" noProof="0" dirty="0"/>
              <a:t> </a:t>
            </a:r>
            <a:r>
              <a:rPr lang="en-US" sz="2000" noProof="0" dirty="0" err="1"/>
              <a:t>budaya</a:t>
            </a:r>
            <a:r>
              <a:rPr lang="en-US" sz="2000" noProof="0" dirty="0"/>
              <a:t> dan </a:t>
            </a:r>
            <a:r>
              <a:rPr lang="en-US" sz="2000" noProof="0" dirty="0" err="1"/>
              <a:t>teori</a:t>
            </a:r>
            <a:r>
              <a:rPr lang="en-US" sz="2000" noProof="0" dirty="0"/>
              <a:t>, </a:t>
            </a:r>
            <a:r>
              <a:rPr lang="en-US" sz="2000" b="1" noProof="0" dirty="0" err="1">
                <a:solidFill>
                  <a:srgbClr val="C00000"/>
                </a:solidFill>
              </a:rPr>
              <a:t>hipernorma</a:t>
            </a:r>
            <a:r>
              <a:rPr lang="en-US" sz="2000" b="1" noProof="0" dirty="0">
                <a:solidFill>
                  <a:srgbClr val="C00000"/>
                </a:solidFill>
              </a:rPr>
              <a:t>.</a:t>
            </a:r>
          </a:p>
          <a:p>
            <a:r>
              <a:rPr lang="en-US" sz="2000" noProof="0" dirty="0"/>
              <a:t>Nilai-</a:t>
            </a:r>
            <a:r>
              <a:rPr lang="en-US" sz="2000" noProof="0" dirty="0" err="1"/>
              <a:t>nilai</a:t>
            </a:r>
            <a:r>
              <a:rPr lang="en-US" sz="2000" noProof="0" dirty="0"/>
              <a:t> yang </a:t>
            </a:r>
            <a:r>
              <a:rPr lang="en-US" sz="2000" noProof="0" dirty="0" err="1"/>
              <a:t>ditentukan</a:t>
            </a:r>
            <a:r>
              <a:rPr lang="en-US" sz="2000" noProof="0" dirty="0"/>
              <a:t> </a:t>
            </a:r>
            <a:r>
              <a:rPr lang="en-US" sz="2000" noProof="0" dirty="0" err="1"/>
              <a:t>dalam</a:t>
            </a:r>
            <a:r>
              <a:rPr lang="en-US" sz="2000" noProof="0" dirty="0"/>
              <a:t> </a:t>
            </a:r>
            <a:r>
              <a:rPr lang="en-US" sz="2000" b="1" noProof="0" dirty="0" err="1">
                <a:solidFill>
                  <a:srgbClr val="C00000"/>
                </a:solidFill>
              </a:rPr>
              <a:t>ruang</a:t>
            </a:r>
            <a:r>
              <a:rPr lang="en-US" sz="2000" b="1" noProof="0" dirty="0">
                <a:solidFill>
                  <a:srgbClr val="C00000"/>
                </a:solidFill>
              </a:rPr>
              <a:t> </a:t>
            </a:r>
            <a:r>
              <a:rPr lang="en-US" sz="2000" b="1" noProof="0" dirty="0" err="1">
                <a:solidFill>
                  <a:srgbClr val="C00000"/>
                </a:solidFill>
              </a:rPr>
              <a:t>bebas</a:t>
            </a:r>
            <a:r>
              <a:rPr lang="en-US" sz="2000" b="1" noProof="0" dirty="0">
                <a:solidFill>
                  <a:srgbClr val="C00000"/>
                </a:solidFill>
              </a:rPr>
              <a:t> moral </a:t>
            </a:r>
            <a:r>
              <a:rPr lang="en-US" sz="2000" noProof="0" dirty="0"/>
              <a:t>dan </a:t>
            </a:r>
            <a:r>
              <a:rPr lang="en-US" sz="2000" noProof="0" dirty="0" err="1"/>
              <a:t>bukan</a:t>
            </a:r>
            <a:r>
              <a:rPr lang="en-US" sz="2000" noProof="0" dirty="0"/>
              <a:t> </a:t>
            </a:r>
            <a:r>
              <a:rPr lang="en-US" sz="2000" noProof="0" dirty="0" err="1"/>
              <a:t>merupakan</a:t>
            </a:r>
            <a:r>
              <a:rPr lang="en-US" sz="2000" noProof="0" dirty="0"/>
              <a:t> </a:t>
            </a:r>
            <a:r>
              <a:rPr lang="en-US" sz="2000" b="1" noProof="0" dirty="0" err="1">
                <a:solidFill>
                  <a:srgbClr val="C00000"/>
                </a:solidFill>
              </a:rPr>
              <a:t>hipernorma</a:t>
            </a:r>
            <a:r>
              <a:rPr lang="en-US" sz="2000" b="1" noProof="0" dirty="0">
                <a:solidFill>
                  <a:srgbClr val="C00000"/>
                </a:solidFill>
              </a:rPr>
              <a:t>.</a:t>
            </a:r>
          </a:p>
          <a:p>
            <a:r>
              <a:rPr lang="en-US" sz="2000" noProof="0" dirty="0" err="1"/>
              <a:t>Privasi</a:t>
            </a:r>
            <a:r>
              <a:rPr lang="en-US" sz="2000" noProof="0" dirty="0"/>
              <a:t> </a:t>
            </a:r>
            <a:r>
              <a:rPr lang="en-US" sz="2000" noProof="0" dirty="0" err="1"/>
              <a:t>individu</a:t>
            </a:r>
            <a:r>
              <a:rPr lang="en-US" sz="2000" noProof="0" dirty="0"/>
              <a:t> </a:t>
            </a:r>
            <a:r>
              <a:rPr lang="en-US" sz="2000" noProof="0" dirty="0" err="1"/>
              <a:t>merupakan</a:t>
            </a:r>
            <a:r>
              <a:rPr lang="en-US" sz="2000" noProof="0" dirty="0"/>
              <a:t> inti </a:t>
            </a:r>
            <a:r>
              <a:rPr lang="en-US" sz="2000" noProof="0" dirty="0" err="1"/>
              <a:t>dari</a:t>
            </a:r>
            <a:r>
              <a:rPr lang="en-US" sz="2000" noProof="0" dirty="0"/>
              <a:t> </a:t>
            </a:r>
            <a:r>
              <a:rPr lang="en-US" sz="2000" noProof="0" dirty="0" err="1"/>
              <a:t>banyak</a:t>
            </a:r>
            <a:r>
              <a:rPr lang="en-US" sz="2000" noProof="0" dirty="0"/>
              <a:t> </a:t>
            </a:r>
            <a:r>
              <a:rPr lang="en-US" sz="2000" noProof="0" dirty="0" err="1"/>
              <a:t>hak</a:t>
            </a:r>
            <a:r>
              <a:rPr lang="en-US" sz="2000" noProof="0" dirty="0"/>
              <a:t> minimal </a:t>
            </a:r>
            <a:r>
              <a:rPr lang="en-US" sz="2000" noProof="0" dirty="0" err="1"/>
              <a:t>dasar</a:t>
            </a:r>
            <a:r>
              <a:rPr lang="en-US" sz="2000" noProof="0" dirty="0"/>
              <a:t> </a:t>
            </a:r>
            <a:r>
              <a:rPr lang="en-US" sz="2000" noProof="0" dirty="0" err="1"/>
              <a:t>atau</a:t>
            </a:r>
            <a:r>
              <a:rPr lang="en-US" sz="2000" noProof="0" dirty="0"/>
              <a:t> </a:t>
            </a:r>
            <a:r>
              <a:rPr lang="en-US" sz="2000" noProof="0" dirty="0" err="1"/>
              <a:t>hypernorms</a:t>
            </a:r>
            <a:r>
              <a:rPr lang="en-US" sz="2000" noProof="0" dirty="0"/>
              <a:t>.</a:t>
            </a:r>
          </a:p>
          <a:p>
            <a:pPr marL="0" indent="0">
              <a:buNone/>
            </a:pPr>
            <a:r>
              <a:rPr lang="en-US" noProof="0" dirty="0"/>
              <a:t>Nilai </a:t>
            </a:r>
            <a:r>
              <a:rPr lang="en-US" noProof="0" dirty="0" err="1"/>
              <a:t>privasi</a:t>
            </a:r>
            <a:r>
              <a:rPr lang="en-US" noProof="0" dirty="0"/>
              <a:t> </a:t>
            </a:r>
            <a:r>
              <a:rPr lang="en-US" noProof="0" dirty="0" err="1"/>
              <a:t>bagi</a:t>
            </a:r>
            <a:r>
              <a:rPr lang="en-US" noProof="0" dirty="0"/>
              <a:t> </a:t>
            </a:r>
            <a:r>
              <a:rPr lang="en-US" noProof="0" dirty="0" err="1"/>
              <a:t>masyarakat</a:t>
            </a:r>
            <a:r>
              <a:rPr lang="en-US" noProof="0" dirty="0"/>
              <a:t> </a:t>
            </a:r>
            <a:r>
              <a:rPr lang="en-US" noProof="0" dirty="0" err="1"/>
              <a:t>beradab</a:t>
            </a:r>
            <a:r>
              <a:rPr lang="en-US" noProof="0" dirty="0"/>
              <a:t> </a:t>
            </a:r>
            <a:r>
              <a:rPr lang="en-US" noProof="0" dirty="0" err="1"/>
              <a:t>sama</a:t>
            </a:r>
            <a:r>
              <a:rPr lang="en-US" noProof="0" dirty="0"/>
              <a:t> </a:t>
            </a:r>
            <a:r>
              <a:rPr lang="en-US" noProof="0" dirty="0" err="1"/>
              <a:t>besarnya</a:t>
            </a:r>
            <a:r>
              <a:rPr lang="en-US" noProof="0" dirty="0"/>
              <a:t> </a:t>
            </a:r>
            <a:r>
              <a:rPr lang="en-US" noProof="0" dirty="0" err="1"/>
              <a:t>dengan</a:t>
            </a:r>
            <a:r>
              <a:rPr lang="en-US" noProof="0" dirty="0"/>
              <a:t> </a:t>
            </a:r>
            <a:r>
              <a:rPr lang="en-US" noProof="0" dirty="0" err="1"/>
              <a:t>nilai</a:t>
            </a:r>
            <a:r>
              <a:rPr lang="en-US" noProof="0" dirty="0"/>
              <a:t> </a:t>
            </a:r>
            <a:r>
              <a:rPr lang="en-US" noProof="0" dirty="0" err="1"/>
              <a:t>berbagai</a:t>
            </a:r>
            <a:r>
              <a:rPr lang="en-US" noProof="0" dirty="0"/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hipernorma</a:t>
            </a:r>
            <a:r>
              <a:rPr lang="en-US" noProof="0" dirty="0"/>
              <a:t> </a:t>
            </a:r>
            <a:r>
              <a:rPr lang="en-US" noProof="0" dirty="0" err="1"/>
              <a:t>bagi</a:t>
            </a:r>
            <a:r>
              <a:rPr lang="en-US" noProof="0" dirty="0"/>
              <a:t> </a:t>
            </a:r>
            <a:r>
              <a:rPr lang="en-US" noProof="0" dirty="0" err="1"/>
              <a:t>keberadaan</a:t>
            </a:r>
            <a:r>
              <a:rPr lang="en-US" noProof="0" dirty="0"/>
              <a:t> </a:t>
            </a:r>
            <a:r>
              <a:rPr lang="en-US" noProof="0" dirty="0" err="1"/>
              <a:t>beradab</a:t>
            </a:r>
            <a:r>
              <a:rPr lang="en-US" noProof="0" dirty="0"/>
              <a:t>.</a:t>
            </a:r>
          </a:p>
          <a:p>
            <a:r>
              <a:rPr lang="en-US" sz="2000" noProof="0" dirty="0" err="1"/>
              <a:t>Kegagalan</a:t>
            </a:r>
            <a:r>
              <a:rPr lang="en-US" sz="2000" noProof="0" dirty="0"/>
              <a:t> </a:t>
            </a:r>
            <a:r>
              <a:rPr lang="en-US" sz="2000" noProof="0" dirty="0" err="1"/>
              <a:t>melindungi</a:t>
            </a:r>
            <a:r>
              <a:rPr lang="en-US" sz="2000" noProof="0" dirty="0"/>
              <a:t> </a:t>
            </a:r>
            <a:r>
              <a:rPr lang="en-US" sz="2000" noProof="0" dirty="0" err="1"/>
              <a:t>privasi</a:t>
            </a:r>
            <a:r>
              <a:rPr lang="en-US" sz="2000" noProof="0" dirty="0"/>
              <a:t> </a:t>
            </a:r>
            <a:r>
              <a:rPr lang="en-US" sz="2000" noProof="0" dirty="0" err="1"/>
              <a:t>dapat</a:t>
            </a:r>
            <a:r>
              <a:rPr lang="en-US" sz="2000" noProof="0" dirty="0"/>
              <a:t> </a:t>
            </a:r>
            <a:r>
              <a:rPr lang="en-US" sz="2000" noProof="0" dirty="0" err="1"/>
              <a:t>menyebabkan</a:t>
            </a:r>
            <a:r>
              <a:rPr lang="en-US" sz="2000" noProof="0" dirty="0"/>
              <a:t> </a:t>
            </a:r>
            <a:r>
              <a:rPr lang="en-US" sz="2000" noProof="0" dirty="0" err="1"/>
              <a:t>ketidakmampuan</a:t>
            </a:r>
            <a:r>
              <a:rPr lang="en-US" sz="2000" noProof="0" dirty="0"/>
              <a:t> </a:t>
            </a:r>
            <a:r>
              <a:rPr lang="en-US" sz="2000" noProof="0" dirty="0" err="1"/>
              <a:t>melindungi</a:t>
            </a:r>
            <a:r>
              <a:rPr lang="en-US" sz="2000" noProof="0" dirty="0"/>
              <a:t> </a:t>
            </a:r>
            <a:r>
              <a:rPr lang="en-US" sz="2000" noProof="0" dirty="0" err="1"/>
              <a:t>kebebasan</a:t>
            </a:r>
            <a:r>
              <a:rPr lang="en-US" sz="2000" noProof="0" dirty="0"/>
              <a:t> dan </a:t>
            </a:r>
            <a:r>
              <a:rPr lang="en-US" sz="2000" noProof="0" dirty="0" err="1"/>
              <a:t>otonomi</a:t>
            </a:r>
            <a:r>
              <a:rPr lang="en-US" sz="2000" noProof="0" dirty="0"/>
              <a:t> </a:t>
            </a:r>
            <a:r>
              <a:rPr lang="en-US" sz="2000" noProof="0" dirty="0" err="1"/>
              <a:t>pribadi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0C6304B-260C-4773-94AF-943DEB80E8A7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13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Ethical Sources of a Right to Privacy </a:t>
            </a:r>
            <a:r>
              <a:rPr lang="en-US" sz="1000" noProof="0" dirty="0"/>
              <a:t>3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 err="1"/>
              <a:t>Analisis</a:t>
            </a:r>
            <a:r>
              <a:rPr lang="en-US" noProof="0" dirty="0"/>
              <a:t> </a:t>
            </a:r>
            <a:r>
              <a:rPr lang="en-US" noProof="0" dirty="0" err="1"/>
              <a:t>hukum</a:t>
            </a:r>
            <a:r>
              <a:rPr lang="en-US" noProof="0" dirty="0"/>
              <a:t> </a:t>
            </a:r>
            <a:r>
              <a:rPr lang="en-US" noProof="0" dirty="0" err="1"/>
              <a:t>privasi</a:t>
            </a:r>
            <a:r>
              <a:rPr lang="en-US" noProof="0" dirty="0"/>
              <a:t> </a:t>
            </a:r>
            <a:r>
              <a:rPr lang="en-US" noProof="0" dirty="0" err="1"/>
              <a:t>menggunakan</a:t>
            </a:r>
            <a:r>
              <a:rPr lang="en-US" noProof="0" dirty="0"/>
              <a:t> </a:t>
            </a:r>
            <a:r>
              <a:rPr lang="en-US" b="1" dirty="0">
                <a:solidFill>
                  <a:srgbClr val="C00000"/>
                </a:solidFill>
              </a:rPr>
              <a:t>rights perspective (</a:t>
            </a:r>
            <a:r>
              <a:rPr lang="en-US" b="1" noProof="0" dirty="0" err="1">
                <a:solidFill>
                  <a:srgbClr val="C00000"/>
                </a:solidFill>
              </a:rPr>
              <a:t>perspektif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hak</a:t>
            </a:r>
            <a:r>
              <a:rPr lang="en-US" b="1" noProof="0" dirty="0">
                <a:solidFill>
                  <a:srgbClr val="C00000"/>
                </a:solidFill>
              </a:rPr>
              <a:t>) </a:t>
            </a:r>
            <a:r>
              <a:rPr lang="en-US" noProof="0" dirty="0" err="1"/>
              <a:t>milik</a:t>
            </a:r>
            <a:r>
              <a:rPr lang="en-US" noProof="0" dirty="0"/>
              <a:t> </a:t>
            </a:r>
            <a:r>
              <a:rPr lang="en-US" noProof="0" dirty="0" err="1"/>
              <a:t>menghasilkan</a:t>
            </a:r>
            <a:r>
              <a:rPr lang="en-US" noProof="0" dirty="0"/>
              <a:t> </a:t>
            </a:r>
            <a:r>
              <a:rPr lang="en-US" noProof="0" dirty="0" err="1"/>
              <a:t>wawasan</a:t>
            </a:r>
            <a:r>
              <a:rPr lang="en-US" noProof="0" dirty="0"/>
              <a:t> </a:t>
            </a:r>
            <a:r>
              <a:rPr lang="en-US" noProof="0" dirty="0" err="1"/>
              <a:t>tambahan</a:t>
            </a:r>
            <a:r>
              <a:rPr lang="en-US" noProof="0" dirty="0"/>
              <a:t>. </a:t>
            </a:r>
          </a:p>
          <a:p>
            <a:r>
              <a:rPr lang="en-US" sz="2000" b="1" noProof="0" dirty="0">
                <a:solidFill>
                  <a:srgbClr val="C00000"/>
                </a:solidFill>
              </a:rPr>
              <a:t>"Property“  </a:t>
            </a:r>
            <a:r>
              <a:rPr lang="en-US" sz="2000" noProof="0" dirty="0" err="1"/>
              <a:t>adalah</a:t>
            </a:r>
            <a:r>
              <a:rPr lang="en-US" sz="2000" noProof="0" dirty="0"/>
              <a:t> </a:t>
            </a:r>
            <a:r>
              <a:rPr lang="en-US" sz="2000" noProof="0" dirty="0" err="1"/>
              <a:t>kehidupan</a:t>
            </a:r>
            <a:r>
              <a:rPr lang="en-US" sz="2000" noProof="0" dirty="0"/>
              <a:t> </a:t>
            </a:r>
            <a:r>
              <a:rPr lang="en-US" sz="2000" noProof="0" dirty="0" err="1"/>
              <a:t>seorang</a:t>
            </a:r>
            <a:r>
              <a:rPr lang="en-US" sz="2000" noProof="0" dirty="0"/>
              <a:t> </a:t>
            </a:r>
            <a:r>
              <a:rPr lang="en-US" sz="2000" noProof="0" dirty="0" err="1"/>
              <a:t>individu</a:t>
            </a:r>
            <a:r>
              <a:rPr lang="en-US" sz="2000" noProof="0" dirty="0"/>
              <a:t> dan </a:t>
            </a:r>
            <a:r>
              <a:rPr lang="en-US" sz="2000" noProof="0" dirty="0" err="1"/>
              <a:t>semua</a:t>
            </a:r>
            <a:r>
              <a:rPr lang="en-US" sz="2000" noProof="0" dirty="0"/>
              <a:t> </a:t>
            </a:r>
            <a:r>
              <a:rPr lang="en-US" sz="2000" noProof="0" dirty="0" err="1"/>
              <a:t>turunan</a:t>
            </a:r>
            <a:r>
              <a:rPr lang="en-US" sz="2000" noProof="0" dirty="0"/>
              <a:t> non-</a:t>
            </a:r>
            <a:r>
              <a:rPr lang="en-US" sz="2000" noProof="0" dirty="0" err="1"/>
              <a:t>prokreasi</a:t>
            </a:r>
            <a:r>
              <a:rPr lang="en-US" sz="2000" noProof="0" dirty="0"/>
              <a:t> </a:t>
            </a:r>
            <a:r>
              <a:rPr lang="en-US" sz="2000" noProof="0" dirty="0" err="1"/>
              <a:t>dari</a:t>
            </a:r>
            <a:r>
              <a:rPr lang="en-US" sz="2000" noProof="0" dirty="0"/>
              <a:t> </a:t>
            </a:r>
            <a:r>
              <a:rPr lang="en-US" sz="2000" noProof="0" dirty="0" err="1"/>
              <a:t>kehidupannya</a:t>
            </a:r>
            <a:r>
              <a:rPr lang="en-US" sz="2000" noProof="0" dirty="0"/>
              <a:t>.</a:t>
            </a:r>
          </a:p>
          <a:p>
            <a:r>
              <a:rPr lang="en-US" sz="2000" b="1" noProof="0" dirty="0">
                <a:solidFill>
                  <a:srgbClr val="C00000"/>
                </a:solidFill>
              </a:rPr>
              <a:t>Property </a:t>
            </a:r>
            <a:r>
              <a:rPr lang="en-US" sz="2000" b="1" i="1" noProof="0" dirty="0">
                <a:solidFill>
                  <a:srgbClr val="C00000"/>
                </a:solidFill>
              </a:rPr>
              <a:t>rights</a:t>
            </a:r>
            <a:r>
              <a:rPr lang="en-US" sz="2000" b="1" noProof="0" dirty="0">
                <a:solidFill>
                  <a:srgbClr val="C00000"/>
                </a:solidFill>
              </a:rPr>
              <a:t> </a:t>
            </a:r>
            <a:r>
              <a:rPr lang="en-US" sz="2000" noProof="0" dirty="0" err="1"/>
              <a:t>berarti</a:t>
            </a:r>
            <a:r>
              <a:rPr lang="en-US" sz="2000" noProof="0" dirty="0"/>
              <a:t> </a:t>
            </a:r>
            <a:r>
              <a:rPr lang="en-US" sz="2000" noProof="0" dirty="0" err="1"/>
              <a:t>menentukan</a:t>
            </a:r>
            <a:r>
              <a:rPr lang="en-US" sz="2000" noProof="0" dirty="0"/>
              <a:t> </a:t>
            </a:r>
            <a:r>
              <a:rPr lang="en-US" sz="2000" noProof="0" dirty="0" err="1"/>
              <a:t>siapa</a:t>
            </a:r>
            <a:r>
              <a:rPr lang="en-US" sz="2000" noProof="0" dirty="0"/>
              <a:t> yang </a:t>
            </a:r>
            <a:r>
              <a:rPr lang="en-US" sz="2000" noProof="0" dirty="0" err="1"/>
              <a:t>memegang</a:t>
            </a:r>
            <a:r>
              <a:rPr lang="en-US" sz="2000" noProof="0" dirty="0"/>
              <a:t> </a:t>
            </a:r>
            <a:r>
              <a:rPr lang="en-US" sz="2000" noProof="0" dirty="0" err="1"/>
              <a:t>kendali</a:t>
            </a:r>
            <a:r>
              <a:rPr lang="en-US" sz="2000" noProof="0" dirty="0"/>
              <a:t> </a:t>
            </a:r>
            <a:r>
              <a:rPr lang="en-US" sz="2000" noProof="0" dirty="0" err="1"/>
              <a:t>atas</a:t>
            </a:r>
            <a:r>
              <a:rPr lang="en-US" sz="2000" noProof="0" dirty="0"/>
              <a:t> </a:t>
            </a:r>
            <a:r>
              <a:rPr lang="en-US" sz="2000" noProof="0" dirty="0" err="1"/>
              <a:t>benda</a:t>
            </a:r>
            <a:r>
              <a:rPr lang="en-US" sz="2000" noProof="0" dirty="0"/>
              <a:t> </a:t>
            </a:r>
            <a:r>
              <a:rPr lang="en-US" sz="2000" noProof="0" dirty="0" err="1"/>
              <a:t>berwujud</a:t>
            </a:r>
            <a:r>
              <a:rPr lang="en-US" sz="2000" noProof="0" dirty="0"/>
              <a:t> dan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berwujud</a:t>
            </a:r>
            <a:r>
              <a:rPr lang="en-US" sz="2000" noProof="0" dirty="0"/>
              <a:t>, </a:t>
            </a:r>
            <a:r>
              <a:rPr lang="en-US" sz="2000" noProof="0" dirty="0" err="1"/>
              <a:t>termasuk</a:t>
            </a:r>
            <a:r>
              <a:rPr lang="en-US" sz="2000" noProof="0" dirty="0"/>
              <a:t> </a:t>
            </a:r>
            <a:r>
              <a:rPr lang="en-US" sz="2000" noProof="0" dirty="0" err="1"/>
              <a:t>informasi</a:t>
            </a:r>
            <a:r>
              <a:rPr lang="en-US" sz="2000" noProof="0" dirty="0"/>
              <a:t> </a:t>
            </a:r>
            <a:r>
              <a:rPr lang="en-US" sz="2000" noProof="0" dirty="0" err="1"/>
              <a:t>pribadi</a:t>
            </a:r>
            <a:r>
              <a:rPr lang="en-US" sz="2000" noProof="0" dirty="0"/>
              <a:t>.</a:t>
            </a:r>
            <a:endParaRPr lang="en-US" sz="1500" noProof="0" dirty="0"/>
          </a:p>
          <a:p>
            <a:pPr marL="0" indent="0">
              <a:buNone/>
            </a:pPr>
            <a:r>
              <a:rPr lang="en-US" b="1" noProof="0" dirty="0" err="1">
                <a:solidFill>
                  <a:srgbClr val="009999"/>
                </a:solidFill>
              </a:rPr>
              <a:t>Mengapa</a:t>
            </a:r>
            <a:r>
              <a:rPr lang="en-US" b="1" noProof="0" dirty="0">
                <a:solidFill>
                  <a:srgbClr val="009999"/>
                </a:solidFill>
              </a:rPr>
              <a:t> kami </a:t>
            </a:r>
            <a:r>
              <a:rPr lang="en-US" b="1" noProof="0" dirty="0" err="1">
                <a:solidFill>
                  <a:srgbClr val="009999"/>
                </a:solidFill>
              </a:rPr>
              <a:t>berasumsi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bahwa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seseorang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mempunyai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hak</a:t>
            </a:r>
            <a:r>
              <a:rPr lang="en-US" b="1" noProof="0" dirty="0">
                <a:solidFill>
                  <a:srgbClr val="009999"/>
                </a:solidFill>
              </a:rPr>
              <a:t> yang </a:t>
            </a:r>
            <a:r>
              <a:rPr lang="en-US" b="1" noProof="0" dirty="0" err="1">
                <a:solidFill>
                  <a:srgbClr val="009999"/>
                </a:solidFill>
              </a:rPr>
              <a:t>tidak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terbatas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atas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informasi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pribadinya</a:t>
            </a:r>
            <a:r>
              <a:rPr lang="en-US" b="1" noProof="0" dirty="0">
                <a:solidFill>
                  <a:srgbClr val="009999"/>
                </a:solidFill>
              </a:rPr>
              <a:t>?</a:t>
            </a:r>
          </a:p>
          <a:p>
            <a:r>
              <a:rPr lang="en-US" noProof="0" dirty="0">
                <a:solidFill>
                  <a:srgbClr val="3366CC"/>
                </a:solidFill>
              </a:rPr>
              <a:t>Hak </a:t>
            </a:r>
            <a:r>
              <a:rPr lang="en-US" noProof="0" dirty="0" err="1">
                <a:solidFill>
                  <a:srgbClr val="3366CC"/>
                </a:solidFill>
              </a:rPr>
              <a:t>milik</a:t>
            </a:r>
            <a:r>
              <a:rPr lang="en-US" noProof="0" dirty="0">
                <a:solidFill>
                  <a:srgbClr val="3366CC"/>
                </a:solidFill>
              </a:rPr>
              <a:t> </a:t>
            </a:r>
            <a:r>
              <a:rPr lang="en-US" noProof="0" dirty="0" err="1">
                <a:solidFill>
                  <a:srgbClr val="3366CC"/>
                </a:solidFill>
              </a:rPr>
              <a:t>pribadi</a:t>
            </a:r>
            <a:r>
              <a:rPr lang="en-US" noProof="0" dirty="0">
                <a:solidFill>
                  <a:srgbClr val="3366CC"/>
                </a:solidFill>
              </a:rPr>
              <a:t> </a:t>
            </a:r>
            <a:r>
              <a:rPr lang="en-US" noProof="0" dirty="0" err="1">
                <a:solidFill>
                  <a:srgbClr val="3366CC"/>
                </a:solidFill>
              </a:rPr>
              <a:t>bergantung</a:t>
            </a:r>
            <a:r>
              <a:rPr lang="en-US" noProof="0" dirty="0">
                <a:solidFill>
                  <a:srgbClr val="3366CC"/>
                </a:solidFill>
              </a:rPr>
              <a:t> pada </a:t>
            </a:r>
            <a:r>
              <a:rPr lang="en-US" noProof="0" dirty="0" err="1">
                <a:solidFill>
                  <a:srgbClr val="3366CC"/>
                </a:solidFill>
              </a:rPr>
              <a:t>keberadaan</a:t>
            </a:r>
            <a:r>
              <a:rPr lang="en-US" noProof="0" dirty="0">
                <a:solidFill>
                  <a:srgbClr val="3366CC"/>
                </a:solidFill>
              </a:rPr>
              <a:t> dan </a:t>
            </a:r>
            <a:r>
              <a:rPr lang="en-US" noProof="0" dirty="0" err="1">
                <a:solidFill>
                  <a:srgbClr val="3366CC"/>
                </a:solidFill>
              </a:rPr>
              <a:t>penegakan</a:t>
            </a:r>
            <a:r>
              <a:rPr lang="en-US" noProof="0" dirty="0">
                <a:solidFill>
                  <a:srgbClr val="3366CC"/>
                </a:solidFill>
              </a:rPr>
              <a:t> </a:t>
            </a:r>
            <a:r>
              <a:rPr lang="en-US" noProof="0" dirty="0" err="1">
                <a:solidFill>
                  <a:srgbClr val="3366CC"/>
                </a:solidFill>
              </a:rPr>
              <a:t>seperangkat</a:t>
            </a:r>
            <a:r>
              <a:rPr lang="en-US" noProof="0" dirty="0">
                <a:solidFill>
                  <a:srgbClr val="3366CC"/>
                </a:solidFill>
              </a:rPr>
              <a:t> </a:t>
            </a:r>
            <a:r>
              <a:rPr lang="en-US" noProof="0" dirty="0" err="1">
                <a:solidFill>
                  <a:srgbClr val="3366CC"/>
                </a:solidFill>
              </a:rPr>
              <a:t>aturan</a:t>
            </a:r>
            <a:r>
              <a:rPr lang="en-US" noProof="0" dirty="0">
                <a:solidFill>
                  <a:srgbClr val="3366CC"/>
                </a:solidFill>
              </a:rPr>
              <a:t> yang </a:t>
            </a:r>
            <a:r>
              <a:rPr lang="en-US" noProof="0" dirty="0" err="1">
                <a:solidFill>
                  <a:srgbClr val="3366CC"/>
                </a:solidFill>
              </a:rPr>
              <a:t>menentukan</a:t>
            </a:r>
            <a:r>
              <a:rPr lang="en-US" noProof="0" dirty="0">
                <a:solidFill>
                  <a:srgbClr val="3366CC"/>
                </a:solidFill>
              </a:rPr>
              <a:t> </a:t>
            </a:r>
            <a:r>
              <a:rPr lang="en-US" noProof="0" dirty="0" err="1">
                <a:solidFill>
                  <a:srgbClr val="3366CC"/>
                </a:solidFill>
              </a:rPr>
              <a:t>siapa</a:t>
            </a:r>
            <a:r>
              <a:rPr lang="en-US" noProof="0" dirty="0">
                <a:solidFill>
                  <a:srgbClr val="3366CC"/>
                </a:solidFill>
              </a:rPr>
              <a:t> yang </a:t>
            </a:r>
            <a:r>
              <a:rPr lang="en-US" noProof="0" dirty="0" err="1">
                <a:solidFill>
                  <a:srgbClr val="3366CC"/>
                </a:solidFill>
              </a:rPr>
              <a:t>mempunyai</a:t>
            </a:r>
            <a:r>
              <a:rPr lang="en-US" noProof="0" dirty="0">
                <a:solidFill>
                  <a:srgbClr val="3366CC"/>
                </a:solidFill>
              </a:rPr>
              <a:t> </a:t>
            </a:r>
            <a:r>
              <a:rPr lang="en-US" noProof="0" dirty="0" err="1">
                <a:solidFill>
                  <a:srgbClr val="3366CC"/>
                </a:solidFill>
              </a:rPr>
              <a:t>hak</a:t>
            </a:r>
            <a:r>
              <a:rPr lang="en-US" noProof="0" dirty="0">
                <a:solidFill>
                  <a:srgbClr val="3366CC"/>
                </a:solidFill>
              </a:rPr>
              <a:t> </a:t>
            </a:r>
            <a:r>
              <a:rPr lang="en-US" noProof="0" dirty="0" err="1">
                <a:solidFill>
                  <a:srgbClr val="3366CC"/>
                </a:solidFill>
              </a:rPr>
              <a:t>untuk</a:t>
            </a:r>
            <a:r>
              <a:rPr lang="en-US" noProof="0" dirty="0">
                <a:solidFill>
                  <a:srgbClr val="3366CC"/>
                </a:solidFill>
              </a:rPr>
              <a:t> </a:t>
            </a:r>
            <a:r>
              <a:rPr lang="en-US" noProof="0" dirty="0" err="1">
                <a:solidFill>
                  <a:srgbClr val="3366CC"/>
                </a:solidFill>
              </a:rPr>
              <a:t>melakukan</a:t>
            </a:r>
            <a:r>
              <a:rPr lang="en-US" noProof="0" dirty="0">
                <a:solidFill>
                  <a:srgbClr val="3366CC"/>
                </a:solidFill>
              </a:rPr>
              <a:t> </a:t>
            </a:r>
            <a:r>
              <a:rPr lang="en-US" noProof="0" dirty="0" err="1">
                <a:solidFill>
                  <a:srgbClr val="3366CC"/>
                </a:solidFill>
              </a:rPr>
              <a:t>aktivitas</a:t>
            </a:r>
            <a:r>
              <a:rPr lang="en-US" noProof="0" dirty="0">
                <a:solidFill>
                  <a:srgbClr val="3366CC"/>
                </a:solidFill>
              </a:rPr>
              <a:t> </a:t>
            </a:r>
            <a:r>
              <a:rPr lang="en-US" noProof="0" dirty="0" err="1">
                <a:solidFill>
                  <a:srgbClr val="3366CC"/>
                </a:solidFill>
              </a:rPr>
              <a:t>tertentu</a:t>
            </a:r>
            <a:r>
              <a:rPr lang="en-US" noProof="0" dirty="0">
                <a:solidFill>
                  <a:srgbClr val="3366CC"/>
                </a:solidFill>
              </a:rPr>
              <a:t> </a:t>
            </a:r>
            <a:r>
              <a:rPr lang="en-US" noProof="0" dirty="0" err="1">
                <a:solidFill>
                  <a:srgbClr val="3366CC"/>
                </a:solidFill>
              </a:rPr>
              <a:t>atas</a:t>
            </a:r>
            <a:r>
              <a:rPr lang="en-US" noProof="0" dirty="0">
                <a:solidFill>
                  <a:srgbClr val="3366CC"/>
                </a:solidFill>
              </a:rPr>
              <a:t> </a:t>
            </a:r>
            <a:r>
              <a:rPr lang="en-US" noProof="0" dirty="0" err="1">
                <a:solidFill>
                  <a:srgbClr val="3366CC"/>
                </a:solidFill>
              </a:rPr>
              <a:t>inisiatif</a:t>
            </a:r>
            <a:r>
              <a:rPr lang="en-US" noProof="0" dirty="0">
                <a:solidFill>
                  <a:srgbClr val="3366CC"/>
                </a:solidFill>
              </a:rPr>
              <a:t> </a:t>
            </a:r>
            <a:r>
              <a:rPr lang="en-US" noProof="0" dirty="0" err="1">
                <a:solidFill>
                  <a:srgbClr val="3366CC"/>
                </a:solidFill>
              </a:rPr>
              <a:t>mereka</a:t>
            </a:r>
            <a:r>
              <a:rPr lang="en-US" noProof="0" dirty="0">
                <a:solidFill>
                  <a:srgbClr val="3366CC"/>
                </a:solidFill>
              </a:rPr>
              <a:t> </a:t>
            </a:r>
            <a:r>
              <a:rPr lang="en-US" noProof="0" dirty="0" err="1">
                <a:solidFill>
                  <a:srgbClr val="3366CC"/>
                </a:solidFill>
              </a:rPr>
              <a:t>sendiri</a:t>
            </a:r>
            <a:r>
              <a:rPr lang="en-US" noProof="0" dirty="0">
                <a:solidFill>
                  <a:srgbClr val="3366CC"/>
                </a:solidFill>
              </a:rPr>
              <a:t> dan </a:t>
            </a:r>
            <a:r>
              <a:rPr lang="en-US" noProof="0" dirty="0" err="1">
                <a:solidFill>
                  <a:srgbClr val="3366CC"/>
                </a:solidFill>
              </a:rPr>
              <a:t>bagaimana</a:t>
            </a:r>
            <a:r>
              <a:rPr lang="en-US" noProof="0" dirty="0">
                <a:solidFill>
                  <a:srgbClr val="3366CC"/>
                </a:solidFill>
              </a:rPr>
              <a:t> </a:t>
            </a:r>
            <a:r>
              <a:rPr lang="en-US" noProof="0" dirty="0" err="1">
                <a:solidFill>
                  <a:srgbClr val="3366CC"/>
                </a:solidFill>
              </a:rPr>
              <a:t>keuntungan</a:t>
            </a:r>
            <a:r>
              <a:rPr lang="en-US" noProof="0" dirty="0">
                <a:solidFill>
                  <a:srgbClr val="3366CC"/>
                </a:solidFill>
              </a:rPr>
              <a:t> </a:t>
            </a:r>
            <a:r>
              <a:rPr lang="en-US" noProof="0" dirty="0" err="1">
                <a:solidFill>
                  <a:srgbClr val="3366CC"/>
                </a:solidFill>
              </a:rPr>
              <a:t>dari</a:t>
            </a:r>
            <a:r>
              <a:rPr lang="en-US" noProof="0" dirty="0">
                <a:solidFill>
                  <a:srgbClr val="3366CC"/>
                </a:solidFill>
              </a:rPr>
              <a:t> </a:t>
            </a:r>
            <a:r>
              <a:rPr lang="en-US" noProof="0" dirty="0" err="1">
                <a:solidFill>
                  <a:srgbClr val="3366CC"/>
                </a:solidFill>
              </a:rPr>
              <a:t>aktivitas</a:t>
            </a:r>
            <a:r>
              <a:rPr lang="en-US" noProof="0" dirty="0">
                <a:solidFill>
                  <a:srgbClr val="3366CC"/>
                </a:solidFill>
              </a:rPr>
              <a:t> </a:t>
            </a:r>
            <a:r>
              <a:rPr lang="en-US" noProof="0" dirty="0" err="1">
                <a:solidFill>
                  <a:srgbClr val="3366CC"/>
                </a:solidFill>
              </a:rPr>
              <a:t>tersebut</a:t>
            </a:r>
            <a:r>
              <a:rPr lang="en-US" noProof="0" dirty="0">
                <a:solidFill>
                  <a:srgbClr val="3366CC"/>
                </a:solidFill>
              </a:rPr>
              <a:t> </a:t>
            </a:r>
            <a:r>
              <a:rPr lang="en-US" noProof="0" dirty="0" err="1">
                <a:solidFill>
                  <a:srgbClr val="3366CC"/>
                </a:solidFill>
              </a:rPr>
              <a:t>akan</a:t>
            </a:r>
            <a:r>
              <a:rPr lang="en-US" noProof="0" dirty="0">
                <a:solidFill>
                  <a:srgbClr val="3366CC"/>
                </a:solidFill>
              </a:rPr>
              <a:t> </a:t>
            </a:r>
            <a:r>
              <a:rPr lang="en-US" noProof="0" dirty="0" err="1">
                <a:solidFill>
                  <a:srgbClr val="3366CC"/>
                </a:solidFill>
              </a:rPr>
              <a:t>dialokasikan</a:t>
            </a:r>
            <a:r>
              <a:rPr lang="en-US" noProof="0" dirty="0">
                <a:solidFill>
                  <a:srgbClr val="3366CC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9E6173A-C528-4258-9C4C-7143983F1D94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14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Legal Sources of a Right to Privacy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noProof="0" dirty="0"/>
          </a:p>
          <a:p>
            <a:pPr marL="0" indent="0">
              <a:buNone/>
            </a:pPr>
            <a:r>
              <a:rPr lang="en-US" b="1" noProof="0" dirty="0" err="1"/>
              <a:t>Privasi</a:t>
            </a:r>
            <a:r>
              <a:rPr lang="en-US" b="1" noProof="0" dirty="0"/>
              <a:t> </a:t>
            </a:r>
            <a:r>
              <a:rPr lang="en-US" b="1" noProof="0" dirty="0" err="1"/>
              <a:t>dapat</a:t>
            </a:r>
            <a:r>
              <a:rPr lang="en-US" b="1" noProof="0" dirty="0"/>
              <a:t> </a:t>
            </a:r>
            <a:r>
              <a:rPr lang="en-US" b="1" noProof="0" dirty="0" err="1"/>
              <a:t>dilindungi</a:t>
            </a:r>
            <a:r>
              <a:rPr lang="en-US" b="1" noProof="0" dirty="0"/>
              <a:t> </a:t>
            </a:r>
            <a:r>
              <a:rPr lang="en-US" b="1" noProof="0" dirty="0" err="1"/>
              <a:t>secara</a:t>
            </a:r>
            <a:r>
              <a:rPr lang="en-US" b="1" noProof="0" dirty="0"/>
              <a:t> </a:t>
            </a:r>
            <a:r>
              <a:rPr lang="en-US" b="1" noProof="0" dirty="0" err="1"/>
              <a:t>hukum</a:t>
            </a:r>
            <a:r>
              <a:rPr lang="en-US" b="1" noProof="0" dirty="0"/>
              <a:t> </a:t>
            </a:r>
            <a:r>
              <a:rPr lang="en-US" b="1" noProof="0" dirty="0" err="1"/>
              <a:t>dengan</a:t>
            </a:r>
            <a:r>
              <a:rPr lang="en-US" b="1" noProof="0" dirty="0"/>
              <a:t> </a:t>
            </a:r>
            <a:r>
              <a:rPr lang="en-US" b="1" noProof="0" dirty="0" err="1"/>
              <a:t>tiga</a:t>
            </a:r>
            <a:r>
              <a:rPr lang="en-US" b="1" noProof="0" dirty="0"/>
              <a:t> </a:t>
            </a:r>
            <a:r>
              <a:rPr lang="en-US" b="1" noProof="0" dirty="0" err="1"/>
              <a:t>cara</a:t>
            </a:r>
            <a:r>
              <a:rPr lang="en-US" b="1" noProof="0" dirty="0"/>
              <a:t>:</a:t>
            </a:r>
            <a:endParaRPr lang="en-US" sz="2000" b="1" noProof="0" dirty="0"/>
          </a:p>
          <a:p>
            <a:r>
              <a:rPr lang="en-US" b="1" noProof="0" dirty="0">
                <a:solidFill>
                  <a:srgbClr val="000099"/>
                </a:solidFill>
              </a:rPr>
              <a:t>By the </a:t>
            </a:r>
            <a:r>
              <a:rPr lang="en-US" b="1" i="1" noProof="0" dirty="0">
                <a:solidFill>
                  <a:srgbClr val="000099"/>
                </a:solidFill>
              </a:rPr>
              <a:t>constitution.</a:t>
            </a:r>
            <a:endParaRPr lang="en-US" b="1" noProof="0" dirty="0">
              <a:solidFill>
                <a:srgbClr val="000099"/>
              </a:solidFill>
            </a:endParaRPr>
          </a:p>
          <a:p>
            <a:r>
              <a:rPr lang="en-US" b="1" noProof="0" dirty="0">
                <a:solidFill>
                  <a:srgbClr val="000099"/>
                </a:solidFill>
              </a:rPr>
              <a:t>By </a:t>
            </a:r>
            <a:r>
              <a:rPr lang="en-US" b="1" i="1" noProof="0" dirty="0">
                <a:solidFill>
                  <a:srgbClr val="000099"/>
                </a:solidFill>
              </a:rPr>
              <a:t>statutes</a:t>
            </a:r>
            <a:r>
              <a:rPr lang="en-US" b="1" noProof="0" dirty="0">
                <a:solidFill>
                  <a:srgbClr val="000099"/>
                </a:solidFill>
              </a:rPr>
              <a:t>.</a:t>
            </a:r>
          </a:p>
          <a:p>
            <a:r>
              <a:rPr lang="en-US" b="1" noProof="0" dirty="0">
                <a:solidFill>
                  <a:srgbClr val="000099"/>
                </a:solidFill>
              </a:rPr>
              <a:t>By the </a:t>
            </a:r>
            <a:r>
              <a:rPr lang="en-US" b="1" i="1" noProof="0" dirty="0">
                <a:solidFill>
                  <a:srgbClr val="000099"/>
                </a:solidFill>
              </a:rPr>
              <a:t>common law</a:t>
            </a:r>
            <a:r>
              <a:rPr lang="en-US" b="1" noProof="0" dirty="0">
                <a:solidFill>
                  <a:srgbClr val="000099"/>
                </a:solidFill>
              </a:rPr>
              <a:t>.</a:t>
            </a:r>
          </a:p>
          <a:p>
            <a:pPr marL="0" indent="0">
              <a:buNone/>
            </a:pPr>
            <a:r>
              <a:rPr lang="en-US" b="1" noProof="0" dirty="0" err="1">
                <a:solidFill>
                  <a:srgbClr val="C00000"/>
                </a:solidFill>
              </a:rPr>
              <a:t>Perlindungan</a:t>
            </a:r>
            <a:r>
              <a:rPr lang="en-US" noProof="0" dirty="0"/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Amandemen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Keempat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Konstitusi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noProof="0" dirty="0" err="1"/>
              <a:t>terhadap</a:t>
            </a:r>
            <a:r>
              <a:rPr lang="en-US" noProof="0" dirty="0"/>
              <a:t> </a:t>
            </a:r>
            <a:r>
              <a:rPr lang="en-US" noProof="0" dirty="0" err="1"/>
              <a:t>penggeledahan</a:t>
            </a:r>
            <a:r>
              <a:rPr lang="en-US" noProof="0" dirty="0"/>
              <a:t> dan </a:t>
            </a:r>
            <a:r>
              <a:rPr lang="en-US" noProof="0" dirty="0" err="1"/>
              <a:t>penyitaan</a:t>
            </a:r>
            <a:r>
              <a:rPr lang="en-US" noProof="0" dirty="0"/>
              <a:t> yang </a:t>
            </a:r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wajar</a:t>
            </a:r>
            <a:r>
              <a:rPr lang="en-US" noProof="0" dirty="0"/>
              <a:t> </a:t>
            </a:r>
            <a:r>
              <a:rPr lang="en-US" noProof="0" dirty="0" err="1"/>
              <a:t>berlaku</a:t>
            </a:r>
            <a:r>
              <a:rPr lang="en-US" noProof="0" dirty="0"/>
              <a:t> di </a:t>
            </a:r>
            <a:r>
              <a:rPr lang="en-US" noProof="0" dirty="0" err="1"/>
              <a:t>tempat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</a:t>
            </a:r>
            <a:r>
              <a:rPr lang="en-US" noProof="0" dirty="0" err="1"/>
              <a:t>sektor</a:t>
            </a:r>
            <a:r>
              <a:rPr lang="en-US" noProof="0" dirty="0"/>
              <a:t> </a:t>
            </a:r>
            <a:r>
              <a:rPr lang="en-US" noProof="0" dirty="0" err="1"/>
              <a:t>publik</a:t>
            </a:r>
            <a:r>
              <a:rPr lang="en-US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06849A6-FDCA-485B-8107-9309C81461DA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15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17819017-A0FF-4715-B8C9-9CD0D31E8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Legal Sources of a Right to Privacy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6F05165-2F0A-4854-9D6B-CF2FD83AA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The </a:t>
            </a:r>
            <a:r>
              <a:rPr lang="en-US" b="1" noProof="0" dirty="0">
                <a:solidFill>
                  <a:srgbClr val="C00000"/>
                </a:solidFill>
              </a:rPr>
              <a:t>Electronic Communications Privacy Act (ECPA) of 1986  </a:t>
            </a:r>
            <a:r>
              <a:rPr lang="en-US" b="1" noProof="0" dirty="0" err="1"/>
              <a:t>melarang</a:t>
            </a:r>
            <a:r>
              <a:rPr lang="en-US" b="1" noProof="0" dirty="0"/>
              <a:t> </a:t>
            </a:r>
            <a:r>
              <a:rPr lang="en-US" b="1" noProof="0" dirty="0" err="1"/>
              <a:t>akses</a:t>
            </a:r>
            <a:r>
              <a:rPr lang="en-US" b="1" noProof="0" dirty="0"/>
              <a:t> </a:t>
            </a:r>
            <a:r>
              <a:rPr lang="en-US" b="1" noProof="0" dirty="0" err="1"/>
              <a:t>tidak</a:t>
            </a:r>
            <a:r>
              <a:rPr lang="en-US" b="1" noProof="0" dirty="0"/>
              <a:t> </a:t>
            </a:r>
            <a:r>
              <a:rPr lang="en-US" b="1" noProof="0" dirty="0" err="1"/>
              <a:t>sah</a:t>
            </a:r>
            <a:r>
              <a:rPr lang="en-US" b="1" noProof="0" dirty="0"/>
              <a:t> </a:t>
            </a:r>
            <a:r>
              <a:rPr lang="en-US" b="1" noProof="0" dirty="0" err="1"/>
              <a:t>atas</a:t>
            </a:r>
            <a:r>
              <a:rPr lang="en-US" b="1" noProof="0" dirty="0"/>
              <a:t> </a:t>
            </a:r>
            <a:r>
              <a:rPr lang="en-US" b="1" noProof="0" dirty="0" err="1"/>
              <a:t>komunikasi</a:t>
            </a:r>
            <a:r>
              <a:rPr lang="en-US" b="1" noProof="0" dirty="0"/>
              <a:t> yang </a:t>
            </a:r>
            <a:r>
              <a:rPr lang="en-US" b="1" noProof="0" dirty="0" err="1"/>
              <a:t>tersimpan</a:t>
            </a:r>
            <a:r>
              <a:rPr lang="en-US" b="1" noProof="0" dirty="0"/>
              <a:t> .</a:t>
            </a:r>
          </a:p>
          <a:p>
            <a:r>
              <a:rPr lang="en-US" sz="2000" b="1" noProof="0" dirty="0">
                <a:solidFill>
                  <a:srgbClr val="0070C0"/>
                </a:solidFill>
              </a:rPr>
              <a:t>ECPA </a:t>
            </a:r>
            <a:r>
              <a:rPr lang="en-US" sz="2000" b="1" noProof="0" dirty="0" err="1">
                <a:solidFill>
                  <a:srgbClr val="0070C0"/>
                </a:solidFill>
              </a:rPr>
              <a:t>hanya</a:t>
            </a:r>
            <a:r>
              <a:rPr lang="en-US" sz="2000" b="1" noProof="0" dirty="0">
                <a:solidFill>
                  <a:srgbClr val="0070C0"/>
                </a:solidFill>
              </a:rPr>
              <a:t> </a:t>
            </a:r>
            <a:r>
              <a:rPr lang="en-US" sz="2000" b="1" noProof="0" dirty="0" err="1">
                <a:solidFill>
                  <a:srgbClr val="0070C0"/>
                </a:solidFill>
              </a:rPr>
              <a:t>berdampak</a:t>
            </a:r>
            <a:r>
              <a:rPr lang="en-US" sz="2000" b="1" noProof="0" dirty="0">
                <a:solidFill>
                  <a:srgbClr val="0070C0"/>
                </a:solidFill>
              </a:rPr>
              <a:t> pada </a:t>
            </a:r>
            <a:r>
              <a:rPr lang="en-US" sz="2000" b="1" noProof="0" dirty="0" err="1">
                <a:solidFill>
                  <a:srgbClr val="0070C0"/>
                </a:solidFill>
              </a:rPr>
              <a:t>pemantauan</a:t>
            </a:r>
            <a:r>
              <a:rPr lang="en-US" sz="2000" b="1" noProof="0" dirty="0">
                <a:solidFill>
                  <a:srgbClr val="0070C0"/>
                </a:solidFill>
              </a:rPr>
              <a:t> </a:t>
            </a:r>
            <a:r>
              <a:rPr lang="en-US" sz="2000" b="1" noProof="0" dirty="0" err="1">
                <a:solidFill>
                  <a:srgbClr val="0070C0"/>
                </a:solidFill>
              </a:rPr>
              <a:t>elektronik</a:t>
            </a:r>
            <a:r>
              <a:rPr lang="en-US" sz="2000" b="1" noProof="0" dirty="0">
                <a:solidFill>
                  <a:srgbClr val="0070C0"/>
                </a:solidFill>
              </a:rPr>
              <a:t> oleh </a:t>
            </a:r>
            <a:r>
              <a:rPr lang="en-US" sz="2000" b="1" noProof="0" dirty="0" err="1">
                <a:solidFill>
                  <a:srgbClr val="0070C0"/>
                </a:solidFill>
              </a:rPr>
              <a:t>pihak</a:t>
            </a:r>
            <a:r>
              <a:rPr lang="en-US" sz="2000" b="1" noProof="0" dirty="0">
                <a:solidFill>
                  <a:srgbClr val="0070C0"/>
                </a:solidFill>
              </a:rPr>
              <a:t> </a:t>
            </a:r>
            <a:r>
              <a:rPr lang="en-US" sz="2000" b="1" noProof="0" dirty="0" err="1">
                <a:solidFill>
                  <a:srgbClr val="0070C0"/>
                </a:solidFill>
              </a:rPr>
              <a:t>ketiga</a:t>
            </a:r>
            <a:r>
              <a:rPr lang="en-US" sz="2000" b="1" noProof="0" dirty="0">
                <a:solidFill>
                  <a:srgbClr val="0070C0"/>
                </a:solidFill>
              </a:rPr>
              <a:t> dan </a:t>
            </a:r>
            <a:r>
              <a:rPr lang="en-US" sz="2000" b="1" noProof="0" dirty="0" err="1">
                <a:solidFill>
                  <a:srgbClr val="0070C0"/>
                </a:solidFill>
              </a:rPr>
              <a:t>bukan</a:t>
            </a:r>
            <a:r>
              <a:rPr lang="en-US" sz="2000" b="1" noProof="0" dirty="0">
                <a:solidFill>
                  <a:srgbClr val="0070C0"/>
                </a:solidFill>
              </a:rPr>
              <a:t> oleh </a:t>
            </a:r>
            <a:r>
              <a:rPr lang="en-US" sz="2000" b="1" noProof="0" dirty="0" err="1">
                <a:solidFill>
                  <a:srgbClr val="0070C0"/>
                </a:solidFill>
              </a:rPr>
              <a:t>pemberi</a:t>
            </a:r>
            <a:r>
              <a:rPr lang="en-US" sz="2000" b="1" noProof="0" dirty="0">
                <a:solidFill>
                  <a:srgbClr val="0070C0"/>
                </a:solidFill>
              </a:rPr>
              <a:t> </a:t>
            </a:r>
            <a:r>
              <a:rPr lang="en-US" sz="2000" b="1" noProof="0" dirty="0" err="1">
                <a:solidFill>
                  <a:srgbClr val="0070C0"/>
                </a:solidFill>
              </a:rPr>
              <a:t>kerja</a:t>
            </a:r>
            <a:endParaRPr lang="en-US" b="1" noProof="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noProof="0" dirty="0" err="1">
                <a:solidFill>
                  <a:srgbClr val="00B0F0"/>
                </a:solidFill>
              </a:rPr>
              <a:t>Beberapa</a:t>
            </a:r>
            <a:r>
              <a:rPr lang="en-US" noProof="0" dirty="0">
                <a:solidFill>
                  <a:srgbClr val="00B0F0"/>
                </a:solidFill>
              </a:rPr>
              <a:t> negara </a:t>
            </a:r>
            <a:r>
              <a:rPr lang="en-US" noProof="0" dirty="0" err="1">
                <a:solidFill>
                  <a:srgbClr val="00B0F0"/>
                </a:solidFill>
              </a:rPr>
              <a:t>bagian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menggunakan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undang-undang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namun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penerapannya</a:t>
            </a:r>
            <a:r>
              <a:rPr lang="en-US" noProof="0" dirty="0">
                <a:solidFill>
                  <a:srgbClr val="00B0F0"/>
                </a:solidFill>
              </a:rPr>
              <a:t> pada </a:t>
            </a:r>
            <a:r>
              <a:rPr lang="en-US" noProof="0" dirty="0" err="1">
                <a:solidFill>
                  <a:srgbClr val="00B0F0"/>
                </a:solidFill>
              </a:rPr>
              <a:t>organisasi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sektor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swasta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terbatas</a:t>
            </a:r>
            <a:r>
              <a:rPr lang="en-US" noProof="0" dirty="0">
                <a:solidFill>
                  <a:srgbClr val="00B0F0"/>
                </a:solidFill>
              </a:rPr>
              <a:t>, </a:t>
            </a:r>
            <a:r>
              <a:rPr lang="en-US" noProof="0" dirty="0" err="1">
                <a:solidFill>
                  <a:srgbClr val="00B0F0"/>
                </a:solidFill>
              </a:rPr>
              <a:t>tidak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pasti</a:t>
            </a:r>
            <a:r>
              <a:rPr lang="en-US" noProof="0" dirty="0">
                <a:solidFill>
                  <a:srgbClr val="00B0F0"/>
                </a:solidFill>
              </a:rPr>
              <a:t>, </a:t>
            </a:r>
            <a:r>
              <a:rPr lang="en-US" noProof="0" dirty="0" err="1">
                <a:solidFill>
                  <a:srgbClr val="00B0F0"/>
                </a:solidFill>
              </a:rPr>
              <a:t>atau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tidak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disertakan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sama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sekali</a:t>
            </a:r>
            <a:r>
              <a:rPr lang="en-US" noProof="0" dirty="0">
                <a:solidFill>
                  <a:srgbClr val="00B0F0"/>
                </a:solidFill>
              </a:rPr>
              <a:t>.</a:t>
            </a:r>
          </a:p>
          <a:p>
            <a:pPr marL="0" indent="0">
              <a:buNone/>
            </a:pPr>
            <a:r>
              <a:rPr lang="en-US" b="1" noProof="0" dirty="0" err="1">
                <a:solidFill>
                  <a:srgbClr val="C00000"/>
                </a:solidFill>
              </a:rPr>
              <a:t>Pelanggaran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intrusi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ke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dalam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pengasingan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/>
              <a:t>terjadi</a:t>
            </a:r>
            <a:r>
              <a:rPr lang="en-US" b="1" noProof="0" dirty="0"/>
              <a:t> </a:t>
            </a:r>
            <a:r>
              <a:rPr lang="en-US" b="1" noProof="0" dirty="0" err="1"/>
              <a:t>ketika</a:t>
            </a:r>
            <a:r>
              <a:rPr lang="en-US" b="1" noProof="0" dirty="0"/>
              <a:t> </a:t>
            </a:r>
            <a:r>
              <a:rPr lang="en-US" b="1" noProof="0" dirty="0" err="1"/>
              <a:t>seseorang</a:t>
            </a:r>
            <a:r>
              <a:rPr lang="en-US" b="1" noProof="0" dirty="0"/>
              <a:t> </a:t>
            </a:r>
            <a:r>
              <a:rPr lang="en-US" b="1" noProof="0" dirty="0" err="1"/>
              <a:t>dengan</a:t>
            </a:r>
            <a:r>
              <a:rPr lang="en-US" b="1" noProof="0" dirty="0"/>
              <a:t> </a:t>
            </a:r>
            <a:r>
              <a:rPr lang="en-US" b="1" noProof="0" dirty="0" err="1"/>
              <a:t>sengaja</a:t>
            </a:r>
            <a:r>
              <a:rPr lang="en-US" b="1" noProof="0" dirty="0"/>
              <a:t> </a:t>
            </a:r>
            <a:r>
              <a:rPr lang="en-US" b="1" noProof="0" dirty="0" err="1"/>
              <a:t>mengganggu</a:t>
            </a:r>
            <a:r>
              <a:rPr lang="en-US" b="1" noProof="0" dirty="0"/>
              <a:t> </a:t>
            </a:r>
            <a:r>
              <a:rPr lang="en-US" b="1" noProof="0" dirty="0" err="1"/>
              <a:t>urusan</a:t>
            </a:r>
            <a:r>
              <a:rPr lang="en-US" b="1" noProof="0" dirty="0"/>
              <a:t> </a:t>
            </a:r>
            <a:r>
              <a:rPr lang="en-US" b="1" noProof="0" dirty="0" err="1"/>
              <a:t>pribadi</a:t>
            </a:r>
            <a:r>
              <a:rPr lang="en-US" b="1" noProof="0" dirty="0"/>
              <a:t> orang lain </a:t>
            </a:r>
            <a:r>
              <a:rPr lang="en-US" b="1" noProof="0" dirty="0" err="1"/>
              <a:t>padahal</a:t>
            </a:r>
            <a:r>
              <a:rPr lang="en-US" b="1" noProof="0" dirty="0"/>
              <a:t> </a:t>
            </a:r>
            <a:r>
              <a:rPr lang="en-US" b="1" noProof="0" dirty="0" err="1"/>
              <a:t>intrusi</a:t>
            </a:r>
            <a:r>
              <a:rPr lang="en-US" b="1" noProof="0" dirty="0"/>
              <a:t> </a:t>
            </a:r>
            <a:r>
              <a:rPr lang="en-US" b="1" noProof="0" dirty="0" err="1"/>
              <a:t>tersebut</a:t>
            </a:r>
            <a:r>
              <a:rPr lang="en-US" b="1" noProof="0" dirty="0"/>
              <a:t> </a:t>
            </a:r>
            <a:r>
              <a:rPr lang="en-US" b="1" noProof="0" dirty="0" err="1"/>
              <a:t>akan</a:t>
            </a:r>
            <a:r>
              <a:rPr lang="en-US" b="1" noProof="0" dirty="0"/>
              <a:t> sangat </a:t>
            </a:r>
            <a:r>
              <a:rPr lang="en-US" b="1" noProof="0" dirty="0" err="1"/>
              <a:t>menyinggung</a:t>
            </a:r>
            <a:r>
              <a:rPr lang="en-US" b="1" noProof="0" dirty="0"/>
              <a:t> orang yang </a:t>
            </a:r>
            <a:r>
              <a:rPr lang="en-US" b="1" noProof="0" dirty="0" err="1"/>
              <a:t>berakal</a:t>
            </a:r>
            <a:r>
              <a:rPr lang="en-US" b="1" noProof="0" dirty="0"/>
              <a:t> </a:t>
            </a:r>
            <a:r>
              <a:rPr lang="en-US" b="1" noProof="0" dirty="0" err="1"/>
              <a:t>sehat</a:t>
            </a:r>
            <a:r>
              <a:rPr lang="en-US" b="1" noProof="0" dirty="0">
                <a:solidFill>
                  <a:srgbClr val="C00000"/>
                </a:solidFill>
              </a:rPr>
              <a:t>.</a:t>
            </a:r>
            <a:endParaRPr lang="en-US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324D8D4-F737-43A7-83B4-D791A3CD214B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16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644464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Legal Sources of a Right to Privacy </a:t>
            </a:r>
            <a:r>
              <a:rPr lang="en-US" sz="1000" noProof="0" dirty="0"/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noProof="0" dirty="0"/>
              <a:t>Banyak </a:t>
            </a:r>
            <a:r>
              <a:rPr lang="en-US" b="1" noProof="0" dirty="0" err="1"/>
              <a:t>keputusan</a:t>
            </a:r>
            <a:r>
              <a:rPr lang="en-US" b="1" noProof="0" dirty="0"/>
              <a:t> </a:t>
            </a:r>
            <a:r>
              <a:rPr lang="en-US" b="1" noProof="0" dirty="0" err="1"/>
              <a:t>pengadilan</a:t>
            </a:r>
            <a:r>
              <a:rPr lang="en-US" b="1" noProof="0" dirty="0"/>
              <a:t> </a:t>
            </a:r>
            <a:r>
              <a:rPr lang="en-US" b="1" noProof="0" dirty="0" err="1"/>
              <a:t>baru-baru</a:t>
            </a:r>
            <a:r>
              <a:rPr lang="en-US" b="1" noProof="0" dirty="0"/>
              <a:t> </a:t>
            </a:r>
            <a:r>
              <a:rPr lang="en-US" b="1" noProof="0" dirty="0" err="1"/>
              <a:t>ini</a:t>
            </a:r>
            <a:r>
              <a:rPr lang="en-US" b="1" noProof="0" dirty="0"/>
              <a:t> </a:t>
            </a:r>
            <a:r>
              <a:rPr lang="en-US" b="1" noProof="0" dirty="0" err="1"/>
              <a:t>sehubungan</a:t>
            </a:r>
            <a:r>
              <a:rPr lang="en-US" b="1" noProof="0" dirty="0"/>
              <a:t> </a:t>
            </a:r>
            <a:r>
              <a:rPr lang="en-US" b="1" noProof="0" dirty="0" err="1"/>
              <a:t>dengan</a:t>
            </a:r>
            <a:r>
              <a:rPr lang="en-US" b="1" noProof="0" dirty="0"/>
              <a:t> </a:t>
            </a:r>
            <a:r>
              <a:rPr lang="en-US" b="1" noProof="0" dirty="0" err="1"/>
              <a:t>pemantauan</a:t>
            </a:r>
            <a:r>
              <a:rPr lang="en-US" b="1" noProof="0" dirty="0"/>
              <a:t> </a:t>
            </a:r>
            <a:r>
              <a:rPr lang="en-US" b="1" noProof="0" dirty="0" err="1"/>
              <a:t>tampaknya</a:t>
            </a:r>
            <a:r>
              <a:rPr lang="en-US" b="1" noProof="0" dirty="0"/>
              <a:t> </a:t>
            </a:r>
            <a:r>
              <a:rPr lang="en-US" b="1" noProof="0" dirty="0" err="1"/>
              <a:t>bergantung</a:t>
            </a:r>
            <a:r>
              <a:rPr lang="en-US" b="1" noProof="0" dirty="0"/>
              <a:t> pada </a:t>
            </a:r>
            <a:r>
              <a:rPr lang="en-US" b="1" noProof="0" dirty="0" err="1"/>
              <a:t>apakah</a:t>
            </a:r>
            <a:r>
              <a:rPr lang="en-US" b="1" noProof="0" dirty="0"/>
              <a:t> </a:t>
            </a:r>
            <a:r>
              <a:rPr lang="en-US" b="1" noProof="0" dirty="0" err="1"/>
              <a:t>pekerja</a:t>
            </a:r>
            <a:r>
              <a:rPr lang="en-US" b="1" noProof="0" dirty="0"/>
              <a:t> </a:t>
            </a:r>
            <a:r>
              <a:rPr lang="en-US" b="1" noProof="0" dirty="0" err="1"/>
              <a:t>tersebut</a:t>
            </a:r>
            <a:r>
              <a:rPr lang="en-US" b="1" noProof="0" dirty="0"/>
              <a:t> </a:t>
            </a:r>
            <a:r>
              <a:rPr lang="en-US" b="1" noProof="0" dirty="0" err="1"/>
              <a:t>mengetahui</a:t>
            </a:r>
            <a:r>
              <a:rPr lang="en-US" b="1" noProof="0" dirty="0"/>
              <a:t> </a:t>
            </a:r>
            <a:r>
              <a:rPr lang="en-US" b="1" noProof="0" dirty="0" err="1"/>
              <a:t>bahwa</a:t>
            </a:r>
            <a:r>
              <a:rPr lang="en-US" b="1" noProof="0" dirty="0"/>
              <a:t> </a:t>
            </a:r>
            <a:r>
              <a:rPr lang="en-US" b="1" noProof="0" dirty="0" err="1"/>
              <a:t>pemantauan</a:t>
            </a:r>
            <a:r>
              <a:rPr lang="en-US" b="1" noProof="0" dirty="0"/>
              <a:t> </a:t>
            </a:r>
            <a:r>
              <a:rPr lang="en-US" b="1" noProof="0" dirty="0" err="1"/>
              <a:t>mungkin</a:t>
            </a:r>
            <a:r>
              <a:rPr lang="en-US" b="1" noProof="0" dirty="0"/>
              <a:t> </a:t>
            </a:r>
            <a:r>
              <a:rPr lang="en-US" b="1" noProof="0" dirty="0" err="1"/>
              <a:t>dilakukan</a:t>
            </a:r>
            <a:r>
              <a:rPr lang="en-US" i="1" noProof="0" dirty="0"/>
              <a:t>.</a:t>
            </a:r>
            <a:endParaRPr lang="en-US" noProof="0" dirty="0"/>
          </a:p>
          <a:p>
            <a:r>
              <a:rPr lang="en-US" sz="2000" noProof="0" dirty="0"/>
              <a:t>Dasar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menemukan</a:t>
            </a:r>
            <a:r>
              <a:rPr lang="en-US" sz="2000" noProof="0" dirty="0"/>
              <a:t> </a:t>
            </a:r>
            <a:r>
              <a:rPr lang="en-US" sz="2000" noProof="0" dirty="0" err="1"/>
              <a:t>pelanggaran</a:t>
            </a:r>
            <a:r>
              <a:rPr lang="en-US" sz="2000" noProof="0" dirty="0"/>
              <a:t> </a:t>
            </a:r>
            <a:r>
              <a:rPr lang="en-US" sz="2000" noProof="0" dirty="0" err="1"/>
              <a:t>privasi</a:t>
            </a:r>
            <a:r>
              <a:rPr lang="en-US" sz="2000" noProof="0" dirty="0"/>
              <a:t> </a:t>
            </a:r>
            <a:r>
              <a:rPr lang="en-US" sz="2000" noProof="0" dirty="0" err="1"/>
              <a:t>sering</a:t>
            </a:r>
            <a:r>
              <a:rPr lang="en-US" sz="2000" noProof="0" dirty="0"/>
              <a:t> kali </a:t>
            </a:r>
            <a:r>
              <a:rPr lang="en-US" sz="2000" noProof="0" dirty="0" err="1"/>
              <a:t>adalah</a:t>
            </a:r>
            <a:r>
              <a:rPr lang="en-US" sz="2000" noProof="0" dirty="0"/>
              <a:t> </a:t>
            </a:r>
            <a:r>
              <a:rPr lang="en-US" sz="2000" noProof="0" dirty="0" err="1"/>
              <a:t>harapan</a:t>
            </a:r>
            <a:r>
              <a:rPr lang="en-US" sz="2000" noProof="0" dirty="0"/>
              <a:t> </a:t>
            </a:r>
            <a:r>
              <a:rPr lang="en-US" sz="2000" noProof="0" dirty="0" err="1"/>
              <a:t>karyawan</a:t>
            </a:r>
            <a:r>
              <a:rPr lang="en-US" sz="2000" noProof="0" dirty="0"/>
              <a:t> yang </a:t>
            </a:r>
            <a:r>
              <a:rPr lang="en-US" sz="2000" noProof="0" dirty="0" err="1"/>
              <a:t>sah</a:t>
            </a:r>
            <a:r>
              <a:rPr lang="en-US" sz="2000" noProof="0" dirty="0"/>
              <a:t> dan </a:t>
            </a:r>
            <a:r>
              <a:rPr lang="en-US" sz="2000" b="1" noProof="0" dirty="0" err="1">
                <a:solidFill>
                  <a:srgbClr val="C00000"/>
                </a:solidFill>
              </a:rPr>
              <a:t>masuk</a:t>
            </a:r>
            <a:r>
              <a:rPr lang="en-US" sz="2000" b="1" noProof="0" dirty="0">
                <a:solidFill>
                  <a:srgbClr val="C00000"/>
                </a:solidFill>
              </a:rPr>
              <a:t> </a:t>
            </a:r>
            <a:r>
              <a:rPr lang="en-US" sz="2000" b="1" noProof="0" dirty="0" err="1">
                <a:solidFill>
                  <a:srgbClr val="C00000"/>
                </a:solidFill>
              </a:rPr>
              <a:t>akal</a:t>
            </a:r>
            <a:r>
              <a:rPr lang="en-US" sz="2000" b="1" noProof="0" dirty="0">
                <a:solidFill>
                  <a:srgbClr val="C00000"/>
                </a:solidFill>
              </a:rPr>
              <a:t> </a:t>
            </a:r>
            <a:r>
              <a:rPr lang="en-US" sz="2000" b="1" noProof="0" dirty="0" err="1">
                <a:solidFill>
                  <a:srgbClr val="C00000"/>
                </a:solidFill>
              </a:rPr>
              <a:t>terhadap</a:t>
            </a:r>
            <a:r>
              <a:rPr lang="en-US" sz="2000" b="1" noProof="0" dirty="0">
                <a:solidFill>
                  <a:srgbClr val="C00000"/>
                </a:solidFill>
              </a:rPr>
              <a:t> </a:t>
            </a:r>
            <a:r>
              <a:rPr lang="en-US" sz="2000" b="1" noProof="0" dirty="0" err="1">
                <a:solidFill>
                  <a:srgbClr val="C00000"/>
                </a:solidFill>
              </a:rPr>
              <a:t>privasi</a:t>
            </a:r>
            <a:r>
              <a:rPr lang="en-US" sz="2000" noProof="0" dirty="0">
                <a:solidFill>
                  <a:srgbClr val="C00000"/>
                </a:solidFill>
              </a:rPr>
              <a:t>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/>
              <a:t>Jika </a:t>
            </a:r>
            <a:r>
              <a:rPr lang="en-US" sz="1800" noProof="0" dirty="0" err="1"/>
              <a:t>karyawan</a:t>
            </a:r>
            <a:r>
              <a:rPr lang="en-US" sz="1800" noProof="0" dirty="0"/>
              <a:t> </a:t>
            </a:r>
            <a:r>
              <a:rPr lang="en-US" sz="1800" noProof="0" dirty="0" err="1"/>
              <a:t>tersebut</a:t>
            </a:r>
            <a:r>
              <a:rPr lang="en-US" sz="1800" noProof="0" dirty="0"/>
              <a:t> </a:t>
            </a:r>
            <a:r>
              <a:rPr lang="en-US" sz="1800" noProof="0" dirty="0" err="1"/>
              <a:t>mendapat</a:t>
            </a:r>
            <a:r>
              <a:rPr lang="en-US" sz="1800" noProof="0" dirty="0"/>
              <a:t> </a:t>
            </a:r>
            <a:r>
              <a:rPr lang="en-US" sz="1800" noProof="0" dirty="0" err="1"/>
              <a:t>pemberitahuan</a:t>
            </a:r>
            <a:r>
              <a:rPr lang="en-US" sz="1800" noProof="0" dirty="0"/>
              <a:t> </a:t>
            </a:r>
            <a:r>
              <a:rPr lang="en-US" sz="1800" noProof="0" dirty="0" err="1"/>
              <a:t>nyata</a:t>
            </a:r>
            <a:r>
              <a:rPr lang="en-US" sz="1800" noProof="0" dirty="0"/>
              <a:t>, </a:t>
            </a:r>
            <a:r>
              <a:rPr lang="en-US" sz="1800" noProof="0" dirty="0" err="1"/>
              <a:t>maka</a:t>
            </a:r>
            <a:r>
              <a:rPr lang="en-US" sz="1800" noProof="0" dirty="0"/>
              <a:t> </a:t>
            </a:r>
            <a:r>
              <a:rPr lang="en-US" sz="1800" noProof="0" dirty="0" err="1"/>
              <a:t>sebenarnya</a:t>
            </a:r>
            <a:r>
              <a:rPr lang="en-US" sz="1800" noProof="0" dirty="0"/>
              <a:t> </a:t>
            </a:r>
            <a:r>
              <a:rPr lang="en-US" sz="1800" noProof="0" dirty="0" err="1"/>
              <a:t>tidak</a:t>
            </a:r>
            <a:r>
              <a:rPr lang="en-US" sz="1800" noProof="0" dirty="0"/>
              <a:t> </a:t>
            </a:r>
            <a:r>
              <a:rPr lang="en-US" sz="1800" noProof="0" dirty="0" err="1"/>
              <a:t>ada</a:t>
            </a:r>
            <a:r>
              <a:rPr lang="en-US" sz="1800" noProof="0" dirty="0"/>
              <a:t> </a:t>
            </a:r>
            <a:r>
              <a:rPr lang="en-US" sz="1800" noProof="0" dirty="0" err="1"/>
              <a:t>harapan</a:t>
            </a:r>
            <a:r>
              <a:rPr lang="en-US" sz="1800" noProof="0" dirty="0"/>
              <a:t> </a:t>
            </a:r>
            <a:r>
              <a:rPr lang="en-US" sz="1800" noProof="0" dirty="0" err="1"/>
              <a:t>nyata</a:t>
            </a:r>
            <a:r>
              <a:rPr lang="en-US" sz="1800" noProof="0" dirty="0"/>
              <a:t> </a:t>
            </a:r>
            <a:r>
              <a:rPr lang="en-US" sz="1800" noProof="0" dirty="0" err="1"/>
              <a:t>akan</a:t>
            </a:r>
            <a:r>
              <a:rPr lang="en-US" sz="1800" noProof="0" dirty="0"/>
              <a:t> </a:t>
            </a:r>
            <a:r>
              <a:rPr lang="en-US" sz="1800" noProof="0" dirty="0" err="1"/>
              <a:t>privasi</a:t>
            </a:r>
            <a:r>
              <a:rPr lang="en-US" sz="1800" noProof="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/>
              <a:t>Perusahaan </a:t>
            </a:r>
            <a:r>
              <a:rPr lang="en-US" sz="1800" noProof="0" dirty="0" err="1"/>
              <a:t>diperbolehkan</a:t>
            </a:r>
            <a:r>
              <a:rPr lang="en-US" sz="1800" noProof="0" dirty="0"/>
              <a:t> </a:t>
            </a:r>
            <a:r>
              <a:rPr lang="en-US" sz="1800" noProof="0" dirty="0" err="1"/>
              <a:t>memantau</a:t>
            </a:r>
            <a:r>
              <a:rPr lang="en-US" sz="1800" noProof="0" dirty="0"/>
              <a:t> </a:t>
            </a:r>
            <a:r>
              <a:rPr lang="en-US" sz="1800" noProof="0" dirty="0" err="1"/>
              <a:t>meski</a:t>
            </a:r>
            <a:r>
              <a:rPr lang="en-US" sz="1800" noProof="0" dirty="0"/>
              <a:t> </a:t>
            </a:r>
            <a:r>
              <a:rPr lang="en-US" sz="1800" noProof="0" dirty="0" err="1"/>
              <a:t>berjanji</a:t>
            </a:r>
            <a:r>
              <a:rPr lang="en-US" sz="1800" noProof="0" dirty="0"/>
              <a:t> </a:t>
            </a:r>
            <a:r>
              <a:rPr lang="en-US" sz="1800" noProof="0" dirty="0" err="1"/>
              <a:t>tidak</a:t>
            </a:r>
            <a:r>
              <a:rPr lang="en-US" sz="1800" noProof="0" dirty="0"/>
              <a:t> </a:t>
            </a:r>
            <a:r>
              <a:rPr lang="en-US" sz="1800" noProof="0" dirty="0" err="1"/>
              <a:t>akan</a:t>
            </a:r>
            <a:r>
              <a:rPr lang="en-US" sz="1800" noProof="0" dirty="0"/>
              <a:t> </a:t>
            </a:r>
            <a:r>
              <a:rPr lang="en-US" sz="1800" noProof="0" dirty="0" err="1"/>
              <a:t>memantau</a:t>
            </a:r>
            <a:r>
              <a:rPr lang="en-US" sz="1800" noProof="0" dirty="0"/>
              <a:t>.</a:t>
            </a:r>
          </a:p>
          <a:p>
            <a:pPr marL="288925" lvl="1" indent="-228600"/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Connecticut dan Delaware </a:t>
            </a:r>
            <a:r>
              <a:rPr lang="en-US" sz="1800" dirty="0" err="1"/>
              <a:t>adalah</a:t>
            </a:r>
            <a:r>
              <a:rPr lang="en-US" sz="1800" dirty="0"/>
              <a:t> dua negara </a:t>
            </a:r>
            <a:r>
              <a:rPr lang="en-US" sz="1800" dirty="0" err="1"/>
              <a:t>bagian</a:t>
            </a:r>
            <a:r>
              <a:rPr lang="en-US" sz="1800" dirty="0"/>
              <a:t> yang </a:t>
            </a:r>
            <a:r>
              <a:rPr lang="en-US" sz="1800" dirty="0" err="1"/>
              <a:t>mewajibkan</a:t>
            </a:r>
            <a:r>
              <a:rPr lang="en-US" sz="1800" dirty="0"/>
              <a:t> </a:t>
            </a:r>
            <a:r>
              <a:rPr lang="en-US" sz="1800" dirty="0" err="1"/>
              <a:t>pemberi</a:t>
            </a:r>
            <a:r>
              <a:rPr lang="en-US" sz="1800" dirty="0"/>
              <a:t> </a:t>
            </a:r>
            <a:r>
              <a:rPr lang="en-US" sz="1800" dirty="0" err="1"/>
              <a:t>kerja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memberi</a:t>
            </a:r>
            <a:r>
              <a:rPr lang="en-US" sz="1800" dirty="0"/>
              <a:t> </a:t>
            </a:r>
            <a:r>
              <a:rPr lang="en-US" sz="1800" dirty="0" err="1"/>
              <a:t>tahu</a:t>
            </a:r>
            <a:r>
              <a:rPr lang="en-US" sz="1800" dirty="0"/>
              <a:t> </a:t>
            </a:r>
            <a:r>
              <a:rPr lang="en-US" sz="1800" dirty="0" err="1"/>
              <a:t>pekerjanya</a:t>
            </a:r>
            <a:r>
              <a:rPr lang="en-US" sz="1800" dirty="0"/>
              <a:t> </a:t>
            </a:r>
            <a:r>
              <a:rPr lang="en-US" sz="1800" dirty="0" err="1"/>
              <a:t>ketika</a:t>
            </a:r>
            <a:r>
              <a:rPr lang="en-US" sz="1800" dirty="0"/>
              <a:t> </a:t>
            </a:r>
            <a:r>
              <a:rPr lang="en-US" sz="1800" dirty="0" err="1"/>
              <a:t>mereka</a:t>
            </a:r>
            <a:r>
              <a:rPr lang="en-US" sz="1800" dirty="0"/>
              <a:t> </a:t>
            </a:r>
            <a:r>
              <a:rPr lang="en-US" sz="1800" dirty="0" err="1"/>
              <a:t>sedang</a:t>
            </a:r>
            <a:r>
              <a:rPr lang="en-US" sz="1800" dirty="0"/>
              <a:t> </a:t>
            </a:r>
            <a:r>
              <a:rPr lang="en-US" sz="1800" dirty="0" err="1"/>
              <a:t>diawasi</a:t>
            </a:r>
            <a:r>
              <a:rPr lang="en-US" sz="1800" dirty="0"/>
              <a:t>.</a:t>
            </a:r>
          </a:p>
          <a:p>
            <a:pPr marL="288925" lvl="1" indent="-228600"/>
            <a:r>
              <a:rPr lang="en-US" sz="1800" dirty="0"/>
              <a:t>2019: Dua </a:t>
            </a:r>
            <a:r>
              <a:rPr lang="en-US" sz="1800" dirty="0" err="1"/>
              <a:t>puluh</a:t>
            </a:r>
            <a:r>
              <a:rPr lang="en-US" sz="1800" dirty="0"/>
              <a:t> </a:t>
            </a:r>
            <a:r>
              <a:rPr lang="en-US" sz="1800" dirty="0" err="1"/>
              <a:t>enam</a:t>
            </a:r>
            <a:r>
              <a:rPr lang="en-US" sz="1800" dirty="0"/>
              <a:t> negara </a:t>
            </a:r>
            <a:r>
              <a:rPr lang="en-US" sz="1800" dirty="0" err="1"/>
              <a:t>bagian</a:t>
            </a:r>
            <a:r>
              <a:rPr lang="en-US" sz="1800" dirty="0"/>
              <a:t> (</a:t>
            </a:r>
            <a:r>
              <a:rPr lang="en-US" sz="1800" dirty="0" err="1"/>
              <a:t>ditambah</a:t>
            </a:r>
            <a:r>
              <a:rPr lang="en-US" sz="1800" dirty="0"/>
              <a:t> Guam) </a:t>
            </a:r>
            <a:r>
              <a:rPr lang="en-US" sz="1800" dirty="0" err="1"/>
              <a:t>melarang</a:t>
            </a:r>
            <a:r>
              <a:rPr lang="en-US" sz="1800" dirty="0"/>
              <a:t> </a:t>
            </a:r>
            <a:r>
              <a:rPr lang="en-US" sz="1800" dirty="0" err="1"/>
              <a:t>pemberi</a:t>
            </a:r>
            <a:r>
              <a:rPr lang="en-US" sz="1800" dirty="0"/>
              <a:t> </a:t>
            </a:r>
            <a:r>
              <a:rPr lang="en-US" sz="1800" dirty="0" err="1"/>
              <a:t>kerja</a:t>
            </a:r>
            <a:r>
              <a:rPr lang="en-US" sz="1800" dirty="0"/>
              <a:t> </a:t>
            </a:r>
            <a:r>
              <a:rPr lang="en-US" sz="1800" dirty="0" err="1"/>
              <a:t>mendapatkan</a:t>
            </a:r>
            <a:r>
              <a:rPr lang="en-US" sz="1800" dirty="0"/>
              <a:t> kata </a:t>
            </a:r>
            <a:r>
              <a:rPr lang="en-US" sz="1800" dirty="0" err="1"/>
              <a:t>sandi</a:t>
            </a:r>
            <a:r>
              <a:rPr lang="en-US" sz="1800" dirty="0"/>
              <a:t> media </a:t>
            </a:r>
            <a:r>
              <a:rPr lang="en-US" sz="1800" dirty="0" err="1"/>
              <a:t>sosial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calon</a:t>
            </a:r>
            <a:r>
              <a:rPr lang="en-US" sz="1800" dirty="0"/>
              <a:t> </a:t>
            </a:r>
            <a:r>
              <a:rPr lang="en-US" sz="1800" dirty="0" err="1"/>
              <a:t>karyawan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karyawan</a:t>
            </a:r>
            <a:r>
              <a:rPr lang="en-US" sz="1800" dirty="0"/>
              <a:t> </a:t>
            </a:r>
            <a:r>
              <a:rPr lang="en-US" sz="1800" dirty="0" err="1"/>
              <a:t>saat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.</a:t>
            </a:r>
          </a:p>
          <a:p>
            <a:pPr marL="457200" lvl="1" indent="-396875">
              <a:buNone/>
            </a:pPr>
            <a:endParaRPr lang="en-US" sz="1800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42D4DF2-DD75-4A49-A5AB-B1BF41853EE5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17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814F2CC-2A69-455E-9422-C0314783A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noProof="0" dirty="0"/>
              <a:t>Table 7.1: Legal Status of Employee Monitoring </a:t>
            </a:r>
            <a:r>
              <a:rPr lang="en-US" sz="1000" noProof="0" dirty="0"/>
              <a:t>1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0ED72C7-A93F-40E3-94FE-713F7483B5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591044"/>
              </p:ext>
            </p:extLst>
          </p:nvPr>
        </p:nvGraphicFramePr>
        <p:xfrm>
          <a:off x="1447800" y="1518920"/>
          <a:ext cx="716280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15196909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4237714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Methods of Communication</a:t>
                      </a:r>
                      <a:endParaRPr lang="en-IN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Status</a:t>
                      </a:r>
                      <a:endParaRPr lang="en-IN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264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u="none" strike="noStrike" kern="1200" baseline="0" dirty="0">
                          <a:solidFill>
                            <a:schemeClr val="tx1"/>
                          </a:solidFill>
                        </a:rPr>
                        <a:t>Telephone calls 	</a:t>
                      </a:r>
                      <a:endParaRPr lang="en-IN" sz="18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Pemantauan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diperbolehkan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sehubungan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dengan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pengendalian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kualitas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Pemberitahuan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kepada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pihak-pihak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yang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melakukan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panggilan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sering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kali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diwajibkan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oleh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undang-undang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negara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bagian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meskipun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undang-undang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federal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mengizinkan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pemberi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kerja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untuk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memantau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panggilan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kerja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tanpa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pemberitahuan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. Jika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pemberi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kerja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menyadari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bahwa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panggilan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tersebut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bersifat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pribadi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pemantauan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harus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segera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dihentikan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.	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92969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u="none" strike="noStrike" kern="1200" baseline="0" dirty="0">
                          <a:solidFill>
                            <a:schemeClr val="tx1"/>
                          </a:solidFill>
                        </a:rPr>
                        <a:t>Email messages 	</a:t>
                      </a:r>
                      <a:endParaRPr lang="en-IN" sz="18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Dalam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sebagian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besar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situasi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pemberi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kerja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dapat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memantau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email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karyawan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Bahkan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dalam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situasi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di mana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pemberi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kerja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menyatakan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bahwa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mereka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tidak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akan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melakukan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hal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tersebut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hak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pemantauan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tetap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ditegakkan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Namun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jika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ekspektasi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wajar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karyawan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terhadap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privasi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meningkat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misalnya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akun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yang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dilindungi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kata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sandi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),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hal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ini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dapat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berdampak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pada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keputusan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pengadilan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.	</a:t>
                      </a:r>
                      <a:endParaRPr lang="en-US" sz="18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4025146"/>
                  </a:ext>
                </a:extLst>
              </a:tr>
            </a:tbl>
          </a:graphicData>
        </a:graphic>
      </p:graphicFrame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9D3176F-27C3-4E21-B946-FB977CFB1116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18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882764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814F2CC-2A69-455E-9422-C0314783A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noProof="0" dirty="0"/>
              <a:t>Table 7.1: Legal Status of Employee Monitoring </a:t>
            </a:r>
            <a:r>
              <a:rPr lang="en-US" sz="1000" noProof="0" dirty="0"/>
              <a:t>2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C438A1F-EFC0-4BC6-91FB-AE6DE9016D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784606"/>
              </p:ext>
            </p:extLst>
          </p:nvPr>
        </p:nvGraphicFramePr>
        <p:xfrm>
          <a:off x="685800" y="1397000"/>
          <a:ext cx="8001000" cy="274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917489664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8382616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Methods of Communication</a:t>
                      </a:r>
                      <a:endParaRPr lang="en-IN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Status</a:t>
                      </a:r>
                      <a:endParaRPr lang="en-IN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1448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Voice-mail-system messages 	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Meskipun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belum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sepenuhnya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diselesaikan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undang-undang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sini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tampaknya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serupa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analisis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pesan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email.	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696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Internet use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Apabila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pemberi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kerja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telah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menyediakan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peralatan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dan/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akses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ke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internet,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pemberi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kerja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dapat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melacak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memblokir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meninjau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penggunaan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internet.	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	</a:t>
                      </a:r>
                      <a:endParaRPr lang="en-US" sz="18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5033765"/>
                  </a:ext>
                </a:extLst>
              </a:tr>
            </a:tbl>
          </a:graphicData>
        </a:graphic>
      </p:graphicFrame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1BA7827-0D76-4033-80C2-2BCF690CF6E8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19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97488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Chapter Objectives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noProof="0" dirty="0"/>
              <a:t>Setelah membaca bab ini, Anda akan dapat:</a:t>
            </a:r>
            <a:endParaRPr lang="en-US" sz="2000" noProof="0" dirty="0"/>
          </a:p>
          <a:p>
            <a:pPr marL="457200" indent="-457200">
              <a:buFont typeface="+mj-lt"/>
              <a:buAutoNum type="arabicPeriod"/>
            </a:pPr>
            <a:r>
              <a:rPr lang="en-US" sz="2000" noProof="0" dirty="0" err="1"/>
              <a:t>Jelaskan</a:t>
            </a:r>
            <a:r>
              <a:rPr lang="en-US" sz="2000" noProof="0" dirty="0"/>
              <a:t> </a:t>
            </a:r>
            <a:r>
              <a:rPr lang="en-US" sz="2000" noProof="0" dirty="0" err="1"/>
              <a:t>sumber</a:t>
            </a:r>
            <a:r>
              <a:rPr lang="en-US" sz="2000" noProof="0" dirty="0"/>
              <a:t> </a:t>
            </a:r>
            <a:r>
              <a:rPr lang="en-US" sz="2000" noProof="0" dirty="0" err="1"/>
              <a:t>etika</a:t>
            </a:r>
            <a:r>
              <a:rPr lang="en-US" sz="2000" noProof="0" dirty="0"/>
              <a:t> </a:t>
            </a:r>
            <a:r>
              <a:rPr lang="en-US" sz="2000" noProof="0" dirty="0" err="1"/>
              <a:t>privasi</a:t>
            </a:r>
            <a:r>
              <a:rPr lang="en-US" sz="2000" noProof="0" dirty="0"/>
              <a:t> </a:t>
            </a:r>
            <a:r>
              <a:rPr lang="en-US" sz="2000" noProof="0" dirty="0" err="1"/>
              <a:t>sebagai</a:t>
            </a:r>
            <a:r>
              <a:rPr lang="en-US" sz="2000" noProof="0" dirty="0"/>
              <a:t> </a:t>
            </a:r>
            <a:r>
              <a:rPr lang="en-US" sz="2000" noProof="0" dirty="0" err="1"/>
              <a:t>nilai</a:t>
            </a:r>
            <a:r>
              <a:rPr lang="en-US" sz="2000" noProof="0" dirty="0"/>
              <a:t> fundamental.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noProof="0" dirty="0" err="1"/>
              <a:t>Identifikasi</a:t>
            </a:r>
            <a:r>
              <a:rPr lang="en-US" sz="2000" noProof="0" dirty="0"/>
              <a:t> </a:t>
            </a:r>
            <a:r>
              <a:rPr lang="en-US" sz="2000" noProof="0" dirty="0" err="1"/>
              <a:t>sumber</a:t>
            </a:r>
            <a:r>
              <a:rPr lang="en-US" sz="2000" noProof="0" dirty="0"/>
              <a:t> </a:t>
            </a:r>
            <a:r>
              <a:rPr lang="en-US" sz="2000" noProof="0" dirty="0" err="1"/>
              <a:t>hukum</a:t>
            </a:r>
            <a:r>
              <a:rPr lang="en-US" sz="2000" noProof="0" dirty="0"/>
              <a:t> </a:t>
            </a:r>
            <a:r>
              <a:rPr lang="en-US" sz="2000" noProof="0" dirty="0" err="1"/>
              <a:t>perlindungan</a:t>
            </a:r>
            <a:r>
              <a:rPr lang="en-US" sz="2000" noProof="0" dirty="0"/>
              <a:t> </a:t>
            </a:r>
            <a:r>
              <a:rPr lang="en-US" sz="2000" noProof="0" dirty="0" err="1"/>
              <a:t>privasi</a:t>
            </a:r>
            <a:r>
              <a:rPr lang="en-US" sz="2000" noProof="0" dirty="0"/>
              <a:t>, </a:t>
            </a:r>
            <a:r>
              <a:rPr lang="en-US" sz="2000" noProof="0" dirty="0" err="1"/>
              <a:t>termasuk</a:t>
            </a:r>
            <a:r>
              <a:rPr lang="en-US" sz="2000" noProof="0" dirty="0"/>
              <a:t> </a:t>
            </a:r>
            <a:r>
              <a:rPr lang="en-US" sz="2000" noProof="0" dirty="0" err="1"/>
              <a:t>konsep</a:t>
            </a:r>
            <a:r>
              <a:rPr lang="en-US" sz="2000" noProof="0" dirty="0"/>
              <a:t> “</a:t>
            </a:r>
            <a:r>
              <a:rPr lang="en-US" sz="2000" noProof="0" dirty="0" err="1"/>
              <a:t>harapan</a:t>
            </a:r>
            <a:r>
              <a:rPr lang="en-US" sz="2000" noProof="0" dirty="0"/>
              <a:t> </a:t>
            </a:r>
            <a:r>
              <a:rPr lang="en-US" sz="2000" noProof="0" dirty="0" err="1"/>
              <a:t>privasi</a:t>
            </a:r>
            <a:r>
              <a:rPr lang="en-US" sz="2000" noProof="0" dirty="0"/>
              <a:t> yang </a:t>
            </a:r>
            <a:r>
              <a:rPr lang="en-US" sz="2000" noProof="0" dirty="0" err="1"/>
              <a:t>wajar</a:t>
            </a:r>
            <a:r>
              <a:rPr lang="en-US" sz="2000" noProof="0" dirty="0"/>
              <a:t>.”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noProof="0" dirty="0" err="1"/>
              <a:t>Diskusikan</a:t>
            </a:r>
            <a:r>
              <a:rPr lang="en-US" sz="2000" noProof="0" dirty="0"/>
              <a:t> </a:t>
            </a:r>
            <a:r>
              <a:rPr lang="en-US" sz="2000" noProof="0" dirty="0" err="1"/>
              <a:t>perkembangan</a:t>
            </a:r>
            <a:r>
              <a:rPr lang="en-US" sz="2000" noProof="0" dirty="0"/>
              <a:t> </a:t>
            </a:r>
            <a:r>
              <a:rPr lang="en-US" sz="2000" noProof="0" dirty="0" err="1"/>
              <a:t>terkini</a:t>
            </a:r>
            <a:r>
              <a:rPr lang="en-US" sz="2000" noProof="0" dirty="0"/>
              <a:t> </a:t>
            </a:r>
            <a:r>
              <a:rPr lang="en-US" sz="2000" noProof="0" dirty="0" err="1"/>
              <a:t>sehubungan</a:t>
            </a:r>
            <a:r>
              <a:rPr lang="en-US" sz="2000" noProof="0" dirty="0"/>
              <a:t> </a:t>
            </a:r>
            <a:r>
              <a:rPr lang="en-US" sz="2000" noProof="0" dirty="0" err="1"/>
              <a:t>dengan</a:t>
            </a:r>
            <a:r>
              <a:rPr lang="en-US" sz="2000" noProof="0" dirty="0"/>
              <a:t> </a:t>
            </a:r>
            <a:r>
              <a:rPr lang="en-US" sz="2000" noProof="0" dirty="0" err="1"/>
              <a:t>pemantauan</a:t>
            </a:r>
            <a:r>
              <a:rPr lang="en-US" sz="2000" noProof="0" dirty="0"/>
              <a:t> </a:t>
            </a:r>
            <a:r>
              <a:rPr lang="en-US" sz="2000" noProof="0" dirty="0" err="1"/>
              <a:t>karyawan</a:t>
            </a:r>
            <a:r>
              <a:rPr lang="en-US" sz="2000" noProof="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noProof="0" dirty="0" err="1"/>
              <a:t>Identifikasi</a:t>
            </a:r>
            <a:r>
              <a:rPr lang="en-US" sz="2000" noProof="0" dirty="0"/>
              <a:t> dan </a:t>
            </a:r>
            <a:r>
              <a:rPr lang="en-US" sz="2000" noProof="0" dirty="0" err="1"/>
              <a:t>jelaskan</a:t>
            </a:r>
            <a:r>
              <a:rPr lang="en-US" sz="2000" noProof="0" dirty="0"/>
              <a:t> </a:t>
            </a:r>
            <a:r>
              <a:rPr lang="en-US" sz="2000" noProof="0" dirty="0" err="1"/>
              <a:t>risiko</a:t>
            </a:r>
            <a:r>
              <a:rPr lang="en-US" sz="2000" noProof="0" dirty="0"/>
              <a:t> yang </a:t>
            </a:r>
            <a:r>
              <a:rPr lang="en-US" sz="2000" noProof="0" dirty="0" err="1"/>
              <a:t>timbul</a:t>
            </a:r>
            <a:r>
              <a:rPr lang="en-US" sz="2000" noProof="0" dirty="0"/>
              <a:t> </a:t>
            </a:r>
            <a:r>
              <a:rPr lang="en-US" sz="2000" noProof="0" dirty="0" err="1"/>
              <a:t>jika</a:t>
            </a:r>
            <a:r>
              <a:rPr lang="en-US" sz="2000" noProof="0" dirty="0"/>
              <a:t> </a:t>
            </a:r>
            <a:r>
              <a:rPr lang="en-US" sz="2000" noProof="0" dirty="0" err="1"/>
              <a:t>kegagalan</a:t>
            </a:r>
            <a:r>
              <a:rPr lang="en-US" sz="2000" noProof="0" dirty="0"/>
              <a:t> </a:t>
            </a:r>
            <a:r>
              <a:rPr lang="en-US" sz="2000" noProof="0" dirty="0" err="1"/>
              <a:t>memahami</a:t>
            </a:r>
            <a:r>
              <a:rPr lang="en-US" sz="2000" noProof="0" dirty="0"/>
              <a:t> </a:t>
            </a:r>
            <a:r>
              <a:rPr lang="en-US" sz="2000" noProof="0" dirty="0" err="1"/>
              <a:t>implikasi</a:t>
            </a:r>
            <a:r>
              <a:rPr lang="en-US" sz="2000" noProof="0" dirty="0"/>
              <a:t> </a:t>
            </a:r>
            <a:r>
              <a:rPr lang="en-US" sz="2000" noProof="0" dirty="0" err="1"/>
              <a:t>teknologi</a:t>
            </a:r>
            <a:r>
              <a:rPr lang="en-US" sz="2000" noProof="0" dirty="0"/>
              <a:t> dan </a:t>
            </a:r>
            <a:r>
              <a:rPr lang="en-US" sz="2000" noProof="0" dirty="0" err="1"/>
              <a:t>penggunaannya</a:t>
            </a:r>
            <a:r>
              <a:rPr lang="en-US" sz="2000" noProof="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noProof="0" dirty="0" err="1"/>
              <a:t>Sebutkan</a:t>
            </a:r>
            <a:r>
              <a:rPr lang="en-US" sz="2000" noProof="0" dirty="0"/>
              <a:t> </a:t>
            </a:r>
            <a:r>
              <a:rPr lang="en-US" sz="2000" noProof="0" dirty="0" err="1"/>
              <a:t>alasan</a:t>
            </a:r>
            <a:r>
              <a:rPr lang="en-US" sz="2000" noProof="0" dirty="0"/>
              <a:t> </a:t>
            </a:r>
            <a:r>
              <a:rPr lang="en-US" sz="2000" noProof="0" dirty="0" err="1"/>
              <a:t>mengapa</a:t>
            </a:r>
            <a:r>
              <a:rPr lang="en-US" sz="2000" noProof="0" dirty="0"/>
              <a:t> </a:t>
            </a:r>
            <a:r>
              <a:rPr lang="en-US" sz="2000" noProof="0" dirty="0" err="1"/>
              <a:t>pengusaha</a:t>
            </a:r>
            <a:r>
              <a:rPr lang="en-US" sz="2000" noProof="0" dirty="0"/>
              <a:t> </a:t>
            </a:r>
            <a:r>
              <a:rPr lang="en-US" sz="2000" noProof="0" dirty="0" err="1"/>
              <a:t>memilih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memantau</a:t>
            </a:r>
            <a:r>
              <a:rPr lang="en-US" sz="2000" noProof="0" dirty="0"/>
              <a:t> </a:t>
            </a:r>
            <a:r>
              <a:rPr lang="en-US" sz="2000" noProof="0" dirty="0" err="1"/>
              <a:t>pekerjaan</a:t>
            </a:r>
            <a:r>
              <a:rPr lang="en-US" sz="2000" noProof="0" dirty="0"/>
              <a:t> </a:t>
            </a:r>
            <a:r>
              <a:rPr lang="en-US" sz="2000" noProof="0" dirty="0" err="1"/>
              <a:t>karyawannya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1BEB4EA-ED31-43B4-9611-834EA70B983F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Global Applications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noProof="0" dirty="0" err="1">
                <a:solidFill>
                  <a:srgbClr val="000099"/>
                </a:solidFill>
              </a:rPr>
              <a:t>Perlindungan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privasi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menjadi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lebih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sulit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mengingat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implikasi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Peraturan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Perlindungan</a:t>
            </a:r>
            <a:r>
              <a:rPr lang="en-US" b="1" noProof="0" dirty="0">
                <a:solidFill>
                  <a:srgbClr val="000099"/>
                </a:solidFill>
              </a:rPr>
              <a:t> Data </a:t>
            </a:r>
            <a:r>
              <a:rPr lang="en-US" b="1" noProof="0" dirty="0" err="1">
                <a:solidFill>
                  <a:srgbClr val="000099"/>
                </a:solidFill>
              </a:rPr>
              <a:t>Umum</a:t>
            </a:r>
            <a:r>
              <a:rPr lang="en-US" b="1" noProof="0" dirty="0">
                <a:solidFill>
                  <a:srgbClr val="000099"/>
                </a:solidFill>
              </a:rPr>
              <a:t> (GDPR) Uni </a:t>
            </a:r>
            <a:r>
              <a:rPr lang="en-US" b="1" noProof="0" dirty="0" err="1">
                <a:solidFill>
                  <a:srgbClr val="000099"/>
                </a:solidFill>
              </a:rPr>
              <a:t>Eropa</a:t>
            </a:r>
            <a:r>
              <a:rPr lang="en-US" b="1" noProof="0" dirty="0">
                <a:solidFill>
                  <a:srgbClr val="000099"/>
                </a:solidFill>
              </a:rPr>
              <a:t>.</a:t>
            </a:r>
          </a:p>
          <a:p>
            <a:r>
              <a:rPr lang="en-US" sz="2000" noProof="0" dirty="0" err="1"/>
              <a:t>Dengan</a:t>
            </a:r>
            <a:r>
              <a:rPr lang="en-US" sz="2000" noProof="0" dirty="0"/>
              <a:t> </a:t>
            </a:r>
            <a:r>
              <a:rPr lang="en-US" sz="2000" noProof="0" dirty="0" err="1"/>
              <a:t>ketentuan</a:t>
            </a:r>
            <a:r>
              <a:rPr lang="en-US" sz="2000" noProof="0" dirty="0"/>
              <a:t> </a:t>
            </a:r>
            <a:r>
              <a:rPr lang="en-US" sz="2000" noProof="0" dirty="0" err="1"/>
              <a:t>bahwa</a:t>
            </a:r>
            <a:r>
              <a:rPr lang="en-US" sz="2000" noProof="0" dirty="0"/>
              <a:t> </a:t>
            </a:r>
            <a:r>
              <a:rPr lang="en-US" sz="2000" noProof="0" dirty="0" err="1"/>
              <a:t>informasi</a:t>
            </a:r>
            <a:r>
              <a:rPr lang="en-US" sz="2000" noProof="0" dirty="0"/>
              <a:t> </a:t>
            </a:r>
            <a:r>
              <a:rPr lang="en-US" sz="2000" noProof="0" dirty="0" err="1"/>
              <a:t>pribadi</a:t>
            </a:r>
            <a:r>
              <a:rPr lang="en-US" sz="2000" noProof="0" dirty="0"/>
              <a:t>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dapat</a:t>
            </a:r>
            <a:r>
              <a:rPr lang="en-US" sz="2000" noProof="0" dirty="0"/>
              <a:t> </a:t>
            </a:r>
            <a:r>
              <a:rPr lang="en-US" sz="2000" noProof="0" dirty="0" err="1"/>
              <a:t>dikumpulkan</a:t>
            </a:r>
            <a:r>
              <a:rPr lang="en-US" sz="2000" noProof="0" dirty="0"/>
              <a:t> </a:t>
            </a:r>
            <a:r>
              <a:rPr lang="en-US" sz="2000" noProof="0" dirty="0" err="1"/>
              <a:t>atau</a:t>
            </a:r>
            <a:r>
              <a:rPr lang="en-US" sz="2000" noProof="0" dirty="0"/>
              <a:t> </a:t>
            </a:r>
            <a:r>
              <a:rPr lang="en-US" sz="2000" noProof="0" dirty="0" err="1"/>
              <a:t>dibagikan</a:t>
            </a:r>
            <a:r>
              <a:rPr lang="en-US" sz="2000" noProof="0" dirty="0"/>
              <a:t> oleh </a:t>
            </a:r>
            <a:r>
              <a:rPr lang="en-US" sz="2000" noProof="0" dirty="0" err="1"/>
              <a:t>perusahaan</a:t>
            </a:r>
            <a:r>
              <a:rPr lang="en-US" sz="2000" noProof="0" dirty="0"/>
              <a:t> </a:t>
            </a:r>
            <a:r>
              <a:rPr lang="en-US" sz="2000" noProof="0" dirty="0" err="1"/>
              <a:t>tanpa</a:t>
            </a:r>
            <a:r>
              <a:rPr lang="en-US" sz="2000" noProof="0" dirty="0"/>
              <a:t> </a:t>
            </a:r>
            <a:r>
              <a:rPr lang="en-US" sz="2000" noProof="0" dirty="0" err="1"/>
              <a:t>izin</a:t>
            </a:r>
            <a:r>
              <a:rPr lang="en-US" sz="2000" noProof="0" dirty="0"/>
              <a:t> </a:t>
            </a:r>
            <a:r>
              <a:rPr lang="en-US" sz="2000" noProof="0" dirty="0" err="1"/>
              <a:t>individu</a:t>
            </a:r>
            <a:r>
              <a:rPr lang="en-US" sz="2000" noProof="0" dirty="0"/>
              <a:t>.</a:t>
            </a:r>
          </a:p>
          <a:p>
            <a:r>
              <a:rPr lang="en-US" sz="2000" noProof="0" dirty="0" err="1"/>
              <a:t>Informasi</a:t>
            </a:r>
            <a:r>
              <a:rPr lang="en-US" sz="2000" noProof="0" dirty="0"/>
              <a:t> </a:t>
            </a:r>
            <a:r>
              <a:rPr lang="en-US" sz="2000" noProof="0" dirty="0" err="1"/>
              <a:t>tentang</a:t>
            </a:r>
            <a:r>
              <a:rPr lang="en-US" sz="2000" noProof="0" dirty="0"/>
              <a:t> </a:t>
            </a:r>
            <a:r>
              <a:rPr lang="en-US" sz="2000" noProof="0" dirty="0" err="1"/>
              <a:t>siapa</a:t>
            </a:r>
            <a:r>
              <a:rPr lang="en-US" sz="2000" noProof="0" dirty="0"/>
              <a:t> yang </a:t>
            </a:r>
            <a:r>
              <a:rPr lang="en-US" sz="2000" noProof="0" dirty="0" err="1"/>
              <a:t>menggunakan</a:t>
            </a:r>
            <a:r>
              <a:rPr lang="en-US" sz="2000" noProof="0" dirty="0"/>
              <a:t> data dan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tujuan</a:t>
            </a:r>
            <a:r>
              <a:rPr lang="en-US" sz="2000" noProof="0" dirty="0"/>
              <a:t> </a:t>
            </a:r>
            <a:r>
              <a:rPr lang="en-US" sz="2000" noProof="0" dirty="0" err="1"/>
              <a:t>apa</a:t>
            </a:r>
            <a:r>
              <a:rPr lang="en-US" sz="2000" noProof="0" dirty="0"/>
              <a:t> data </a:t>
            </a:r>
            <a:r>
              <a:rPr lang="en-US" sz="2000" noProof="0" dirty="0" err="1"/>
              <a:t>tersebut</a:t>
            </a:r>
            <a:r>
              <a:rPr lang="en-US" sz="2000" noProof="0" dirty="0"/>
              <a:t> </a:t>
            </a:r>
            <a:r>
              <a:rPr lang="en-US" sz="2000" noProof="0" dirty="0" err="1"/>
              <a:t>dikumpulkan</a:t>
            </a:r>
            <a:r>
              <a:rPr lang="en-US" sz="2000" noProof="0" dirty="0"/>
              <a:t> </a:t>
            </a:r>
            <a:r>
              <a:rPr lang="en-US" sz="2000" noProof="0" dirty="0" err="1"/>
              <a:t>harus</a:t>
            </a:r>
            <a:r>
              <a:rPr lang="en-US" sz="2000" noProof="0" dirty="0"/>
              <a:t> </a:t>
            </a:r>
            <a:r>
              <a:rPr lang="en-US" sz="2000" noProof="0" dirty="0" err="1"/>
              <a:t>diberikan</a:t>
            </a:r>
            <a:r>
              <a:rPr lang="en-US" sz="2000" noProof="0" dirty="0"/>
              <a:t> </a:t>
            </a:r>
            <a:r>
              <a:rPr lang="en-US" sz="2000" noProof="0" dirty="0" err="1"/>
              <a:t>dengan</a:t>
            </a:r>
            <a:r>
              <a:rPr lang="en-US" sz="2000" noProof="0" dirty="0"/>
              <a:t> </a:t>
            </a:r>
            <a:r>
              <a:rPr lang="en-US" sz="2000" noProof="0" dirty="0" err="1"/>
              <a:t>jelas</a:t>
            </a:r>
            <a:r>
              <a:rPr lang="en-US" sz="2000" noProof="0" dirty="0"/>
              <a:t> dan </a:t>
            </a:r>
            <a:r>
              <a:rPr lang="en-US" sz="2000" noProof="0" dirty="0" err="1"/>
              <a:t>mudah</a:t>
            </a:r>
            <a:r>
              <a:rPr lang="en-US" sz="2000" noProof="0" dirty="0"/>
              <a:t> </a:t>
            </a:r>
            <a:r>
              <a:rPr lang="en-US" sz="2000" noProof="0" dirty="0" err="1"/>
              <a:t>dimengerti</a:t>
            </a:r>
            <a:r>
              <a:rPr lang="en-US" sz="2000" noProof="0" dirty="0"/>
              <a:t>.</a:t>
            </a:r>
          </a:p>
          <a:p>
            <a:r>
              <a:rPr lang="en-US" sz="2000" noProof="0" dirty="0" err="1"/>
              <a:t>Konsumen</a:t>
            </a:r>
            <a:r>
              <a:rPr lang="en-US" sz="2000" noProof="0" dirty="0"/>
              <a:t> </a:t>
            </a:r>
            <a:r>
              <a:rPr lang="en-US" sz="2000" noProof="0" dirty="0" err="1"/>
              <a:t>mempunyai</a:t>
            </a:r>
            <a:r>
              <a:rPr lang="en-US" sz="2000" noProof="0" dirty="0"/>
              <a:t> </a:t>
            </a:r>
            <a:r>
              <a:rPr lang="en-US" sz="2000" noProof="0" dirty="0" err="1"/>
              <a:t>hak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meninjau</a:t>
            </a:r>
            <a:r>
              <a:rPr lang="en-US" sz="2000" noProof="0" dirty="0"/>
              <a:t> data dan </a:t>
            </a:r>
            <a:r>
              <a:rPr lang="en-US" sz="2000" noProof="0" dirty="0" err="1"/>
              <a:t>memperbaiki</a:t>
            </a:r>
            <a:r>
              <a:rPr lang="en-US" sz="2000" noProof="0" dirty="0"/>
              <a:t> </a:t>
            </a:r>
            <a:r>
              <a:rPr lang="en-US" sz="2000" noProof="0" dirty="0" err="1"/>
              <a:t>ketidakakuratan</a:t>
            </a:r>
            <a:r>
              <a:rPr lang="en-US" sz="2000" noProof="0" dirty="0"/>
              <a:t>.</a:t>
            </a:r>
          </a:p>
          <a:p>
            <a:r>
              <a:rPr lang="en-US" sz="2000" noProof="0" dirty="0"/>
              <a:t>GDPR </a:t>
            </a:r>
            <a:r>
              <a:rPr lang="en-US" sz="2000" noProof="0" dirty="0" err="1"/>
              <a:t>mencakup</a:t>
            </a:r>
            <a:r>
              <a:rPr lang="en-US" sz="2000" noProof="0" dirty="0"/>
              <a:t> </a:t>
            </a:r>
            <a:r>
              <a:rPr lang="en-US" sz="2000" noProof="0" dirty="0" err="1"/>
              <a:t>kekuasaan</a:t>
            </a:r>
            <a:r>
              <a:rPr lang="en-US" sz="2000" noProof="0" dirty="0"/>
              <a:t> </a:t>
            </a:r>
            <a:r>
              <a:rPr lang="en-US" sz="2000" noProof="0" dirty="0" err="1"/>
              <a:t>regulasi</a:t>
            </a:r>
            <a:r>
              <a:rPr lang="en-US" sz="2000" noProof="0" dirty="0"/>
              <a:t> yang </a:t>
            </a:r>
            <a:r>
              <a:rPr lang="en-US" sz="2000" noProof="0" dirty="0" err="1"/>
              <a:t>berat</a:t>
            </a:r>
            <a:r>
              <a:rPr lang="en-US" sz="2000" noProof="0" dirty="0"/>
              <a:t> </a:t>
            </a:r>
            <a:r>
              <a:rPr lang="en-US" sz="2000" noProof="0" dirty="0" err="1"/>
              <a:t>dengan</a:t>
            </a:r>
            <a:r>
              <a:rPr lang="en-US" sz="2000" noProof="0" dirty="0"/>
              <a:t> </a:t>
            </a:r>
            <a:r>
              <a:rPr lang="en-US" sz="2000" noProof="0" dirty="0" err="1"/>
              <a:t>mengenakan</a:t>
            </a:r>
            <a:r>
              <a:rPr lang="en-US" sz="2000" noProof="0" dirty="0"/>
              <a:t> </a:t>
            </a:r>
            <a:r>
              <a:rPr lang="en-US" sz="2000" noProof="0" dirty="0" err="1"/>
              <a:t>denda</a:t>
            </a:r>
            <a:r>
              <a:rPr lang="en-US" sz="2000" noProof="0" dirty="0"/>
              <a:t> yang </a:t>
            </a:r>
            <a:r>
              <a:rPr lang="en-US" sz="2000" noProof="0" dirty="0" err="1"/>
              <a:t>besar</a:t>
            </a:r>
            <a:r>
              <a:rPr lang="en-US" sz="2000" noProof="0" dirty="0"/>
              <a:t> </a:t>
            </a:r>
            <a:r>
              <a:rPr lang="en-US" sz="2000" noProof="0" dirty="0" err="1"/>
              <a:t>bagi</a:t>
            </a:r>
            <a:r>
              <a:rPr lang="en-US" sz="2000" noProof="0" dirty="0"/>
              <a:t> </a:t>
            </a:r>
            <a:r>
              <a:rPr lang="en-US" sz="2000" noProof="0" dirty="0" err="1"/>
              <a:t>perusahaan</a:t>
            </a:r>
            <a:r>
              <a:rPr lang="en-US" sz="2000" noProof="0" dirty="0"/>
              <a:t> yang </a:t>
            </a:r>
            <a:r>
              <a:rPr lang="en-US" sz="2000" noProof="0" dirty="0" err="1"/>
              <a:t>melanggar</a:t>
            </a:r>
            <a:r>
              <a:rPr lang="en-US" sz="2000" noProof="0" dirty="0"/>
              <a:t> </a:t>
            </a:r>
            <a:r>
              <a:rPr lang="en-US" sz="2000" noProof="0" dirty="0" err="1"/>
              <a:t>peraturan</a:t>
            </a:r>
            <a:r>
              <a:rPr lang="en-US" sz="2000" noProof="0" dirty="0"/>
              <a:t> </a:t>
            </a:r>
            <a:r>
              <a:rPr lang="en-US" sz="2000" noProof="0" dirty="0" err="1"/>
              <a:t>ini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D220F7F-4D7F-4D3E-92A2-67A47FFB0608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20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B1267-4183-45D4-AD84-9245B45FF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European Union Privacy Shield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D6532-6731-4B10-B59D-D8A7106D18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 err="1"/>
              <a:t>Berdasarkan</a:t>
            </a:r>
            <a:r>
              <a:rPr lang="en-US" noProof="0" dirty="0"/>
              <a:t> </a:t>
            </a:r>
            <a:r>
              <a:rPr lang="en-US" noProof="0" dirty="0" err="1"/>
              <a:t>Perlindungan</a:t>
            </a:r>
            <a:r>
              <a:rPr lang="en-US" noProof="0" dirty="0"/>
              <a:t> </a:t>
            </a:r>
            <a:r>
              <a:rPr lang="en-US" noProof="0" dirty="0" err="1"/>
              <a:t>Privasi</a:t>
            </a:r>
            <a:r>
              <a:rPr lang="en-US" noProof="0" dirty="0"/>
              <a:t> UE:</a:t>
            </a:r>
          </a:p>
          <a:p>
            <a:r>
              <a:rPr lang="en-US" sz="1700" b="1" noProof="0" dirty="0" err="1"/>
              <a:t>Saat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menggunakan</a:t>
            </a:r>
            <a:r>
              <a:rPr lang="en-US" sz="1700" b="1" noProof="0" dirty="0"/>
              <a:t> data </a:t>
            </a:r>
            <a:r>
              <a:rPr lang="en-US" sz="1700" b="1" noProof="0" dirty="0" err="1"/>
              <a:t>Eropa</a:t>
            </a:r>
            <a:r>
              <a:rPr lang="en-US" sz="1700" b="1" noProof="0" dirty="0"/>
              <a:t>, badan </a:t>
            </a:r>
            <a:r>
              <a:rPr lang="en-US" sz="1700" b="1" noProof="0" dirty="0" err="1"/>
              <a:t>intelijen</a:t>
            </a:r>
            <a:r>
              <a:rPr lang="en-US" sz="1700" b="1" noProof="0" dirty="0"/>
              <a:t> AS </a:t>
            </a:r>
            <a:r>
              <a:rPr lang="en-US" sz="1700" b="1" noProof="0" dirty="0" err="1"/>
              <a:t>harus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mematuhi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batasan</a:t>
            </a:r>
            <a:r>
              <a:rPr lang="en-US" sz="1700" b="1" noProof="0" dirty="0"/>
              <a:t> dan </a:t>
            </a:r>
            <a:r>
              <a:rPr lang="en-US" sz="1700" b="1" noProof="0" dirty="0" err="1"/>
              <a:t>mekanisme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pengawasan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baru</a:t>
            </a:r>
            <a:r>
              <a:rPr lang="en-US" sz="1700" b="1" noProof="0" dirty="0"/>
              <a:t>. </a:t>
            </a:r>
          </a:p>
          <a:p>
            <a:r>
              <a:rPr lang="en-US" sz="1700" b="1" noProof="0" dirty="0" err="1"/>
              <a:t>Departemen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Luar</a:t>
            </a:r>
            <a:r>
              <a:rPr lang="en-US" sz="1700" b="1" noProof="0" dirty="0"/>
              <a:t> Negeri AS </a:t>
            </a:r>
            <a:r>
              <a:rPr lang="en-US" sz="1700" b="1" noProof="0" dirty="0" err="1"/>
              <a:t>harus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mempekerjakan</a:t>
            </a:r>
            <a:r>
              <a:rPr lang="en-US" sz="1700" b="1" noProof="0" dirty="0"/>
              <a:t> badan </a:t>
            </a:r>
            <a:r>
              <a:rPr lang="en-US" sz="1700" b="1" noProof="0" dirty="0" err="1"/>
              <a:t>pengawas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baru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untuk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menangani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pengaduan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mengenai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masalah-masalah</a:t>
            </a:r>
            <a:r>
              <a:rPr lang="en-US" sz="1700" b="1" noProof="0" dirty="0"/>
              <a:t> yang </a:t>
            </a:r>
            <a:r>
              <a:rPr lang="en-US" sz="1700" b="1" noProof="0" dirty="0" err="1"/>
              <a:t>berkaitan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dengan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intelijen</a:t>
            </a:r>
            <a:r>
              <a:rPr lang="en-US" sz="1700" b="1" noProof="0" dirty="0"/>
              <a:t>. </a:t>
            </a:r>
          </a:p>
          <a:p>
            <a:r>
              <a:rPr lang="en-US" sz="1700" b="1" noProof="0" dirty="0"/>
              <a:t>Perusahaan </a:t>
            </a:r>
            <a:r>
              <a:rPr lang="en-US" sz="1700" b="1" noProof="0" dirty="0" err="1"/>
              <a:t>harus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menyatakan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sendiri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kepatuhannya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terhadap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Perlindungan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Privasi</a:t>
            </a:r>
            <a:r>
              <a:rPr lang="en-US" sz="1700" b="1" noProof="0" dirty="0"/>
              <a:t> dan </a:t>
            </a:r>
            <a:r>
              <a:rPr lang="en-US" sz="1700" b="1" noProof="0" dirty="0" err="1"/>
              <a:t>prinsip-prinsip</a:t>
            </a:r>
            <a:r>
              <a:rPr lang="en-US" sz="1700" b="1" noProof="0" dirty="0"/>
              <a:t> yang </a:t>
            </a:r>
            <a:r>
              <a:rPr lang="en-US" sz="1700" b="1" noProof="0" dirty="0" err="1"/>
              <a:t>tercantum</a:t>
            </a:r>
            <a:r>
              <a:rPr lang="en-US" sz="1700" b="1" noProof="0" dirty="0"/>
              <a:t> di </a:t>
            </a:r>
            <a:r>
              <a:rPr lang="en-US" sz="1700" b="1" noProof="0" dirty="0" err="1"/>
              <a:t>dalamnya</a:t>
            </a:r>
            <a:r>
              <a:rPr lang="en-US" sz="1700" b="1" noProof="0" dirty="0"/>
              <a:t>. </a:t>
            </a:r>
            <a:r>
              <a:rPr lang="en-US" sz="1700" b="1" noProof="0" dirty="0" err="1"/>
              <a:t>Sertifikasi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harus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diperbarui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setiap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tahun</a:t>
            </a:r>
            <a:r>
              <a:rPr lang="en-US" sz="1700" b="1" noProof="0" dirty="0"/>
              <a:t>.</a:t>
            </a:r>
          </a:p>
          <a:p>
            <a:r>
              <a:rPr lang="en-US" sz="1700" b="1" noProof="0" dirty="0"/>
              <a:t>Perusahaan </a:t>
            </a:r>
            <a:r>
              <a:rPr lang="en-US" sz="1700" b="1" noProof="0" dirty="0" err="1"/>
              <a:t>harus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secara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publik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menampilkan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kebijakan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privasi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mereka</a:t>
            </a:r>
            <a:r>
              <a:rPr lang="en-US" sz="1700" b="1" noProof="0" dirty="0"/>
              <a:t> yang </a:t>
            </a:r>
            <a:r>
              <a:rPr lang="en-US" sz="1700" b="1" noProof="0" dirty="0" err="1"/>
              <a:t>menunjukkan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kepatuhan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terhadap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hukum</a:t>
            </a:r>
            <a:r>
              <a:rPr lang="en-US" sz="1700" b="1" noProof="0" dirty="0"/>
              <a:t> UE. </a:t>
            </a:r>
          </a:p>
          <a:p>
            <a:r>
              <a:rPr lang="en-US" sz="1700" b="1" noProof="0" dirty="0"/>
              <a:t>Perusahaan </a:t>
            </a:r>
            <a:r>
              <a:rPr lang="en-US" sz="1700" b="1" noProof="0" dirty="0" err="1"/>
              <a:t>harus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menyelesaikan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pengaduan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dalam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waktu</a:t>
            </a:r>
            <a:r>
              <a:rPr lang="en-US" sz="1700" b="1" noProof="0" dirty="0"/>
              <a:t> 45 </a:t>
            </a:r>
            <a:r>
              <a:rPr lang="en-US" sz="1700" b="1" noProof="0" dirty="0" err="1"/>
              <a:t>hari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setelah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diajukan</a:t>
            </a:r>
            <a:r>
              <a:rPr lang="en-US" sz="1700" b="1" noProof="0" dirty="0"/>
              <a:t>. </a:t>
            </a:r>
          </a:p>
          <a:p>
            <a:r>
              <a:rPr lang="en-US" sz="1700" b="1" noProof="0" dirty="0"/>
              <a:t>Perusahaan </a:t>
            </a:r>
            <a:r>
              <a:rPr lang="en-US" sz="1700" b="1" noProof="0" dirty="0" err="1"/>
              <a:t>harus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memperbarui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kebijakan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privasi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mereka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untuk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menjelaskan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bagaimana</a:t>
            </a:r>
            <a:r>
              <a:rPr lang="en-US" sz="1700" b="1" noProof="0" dirty="0"/>
              <a:t> orang </a:t>
            </a:r>
            <a:r>
              <a:rPr lang="en-US" sz="1700" b="1" noProof="0" dirty="0" err="1"/>
              <a:t>dapat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mengakses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layanan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ini</a:t>
            </a:r>
            <a:r>
              <a:rPr lang="en-US" sz="1700" b="1" noProof="0" dirty="0"/>
              <a:t>. </a:t>
            </a:r>
          </a:p>
          <a:p>
            <a:r>
              <a:rPr lang="en-US" sz="1700" b="1" noProof="0" dirty="0"/>
              <a:t>Perusahaan </a:t>
            </a:r>
            <a:r>
              <a:rPr lang="en-US" sz="1700" b="1" noProof="0" dirty="0" err="1"/>
              <a:t>akan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menghadapi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lebih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banyak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pembatasan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dalam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meneruskan</a:t>
            </a:r>
            <a:r>
              <a:rPr lang="en-US" sz="1700" b="1" noProof="0" dirty="0"/>
              <a:t> data </a:t>
            </a:r>
            <a:r>
              <a:rPr lang="en-US" sz="1700" b="1" noProof="0" dirty="0" err="1"/>
              <a:t>pribadi</a:t>
            </a:r>
            <a:r>
              <a:rPr lang="en-US" sz="1700" b="1" noProof="0" dirty="0"/>
              <a:t> orang </a:t>
            </a:r>
            <a:r>
              <a:rPr lang="en-US" sz="1700" b="1" noProof="0" dirty="0" err="1"/>
              <a:t>Eropa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ke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perusahaan</a:t>
            </a:r>
            <a:r>
              <a:rPr lang="en-US" sz="1700" b="1" noProof="0" dirty="0"/>
              <a:t> lain.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5589A52-37BC-4DFA-BB78-7472766E8B6B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21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251039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Global Applications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 err="1"/>
              <a:t>Mengingat</a:t>
            </a:r>
            <a:r>
              <a:rPr lang="en-US" noProof="0" dirty="0"/>
              <a:t> </a:t>
            </a:r>
            <a:r>
              <a:rPr lang="en-US" noProof="0" dirty="0" err="1"/>
              <a:t>sifat</a:t>
            </a:r>
            <a:r>
              <a:rPr lang="en-US" noProof="0" dirty="0"/>
              <a:t> </a:t>
            </a:r>
            <a:r>
              <a:rPr lang="en-US" noProof="0" dirty="0" err="1"/>
              <a:t>ketidakpastian</a:t>
            </a:r>
            <a:r>
              <a:rPr lang="en-US" noProof="0" dirty="0"/>
              <a:t> </a:t>
            </a:r>
            <a:r>
              <a:rPr lang="en-US" noProof="0" dirty="0" err="1"/>
              <a:t>atau</a:t>
            </a:r>
            <a:r>
              <a:rPr lang="en-US" noProof="0" dirty="0"/>
              <a:t> </a:t>
            </a:r>
            <a:r>
              <a:rPr lang="en-US" noProof="0" dirty="0" err="1"/>
              <a:t>ketidakstabilan</a:t>
            </a:r>
            <a:r>
              <a:rPr lang="en-US" noProof="0" dirty="0"/>
              <a:t> </a:t>
            </a:r>
            <a:r>
              <a:rPr lang="en-US" noProof="0" dirty="0" err="1"/>
              <a:t>hukum</a:t>
            </a:r>
            <a:r>
              <a:rPr lang="en-US" noProof="0" dirty="0"/>
              <a:t> </a:t>
            </a:r>
            <a:r>
              <a:rPr lang="en-US" noProof="0" dirty="0" err="1"/>
              <a:t>terkait</a:t>
            </a:r>
            <a:r>
              <a:rPr lang="en-US" noProof="0" dirty="0"/>
              <a:t> </a:t>
            </a:r>
            <a:r>
              <a:rPr lang="en-US" noProof="0" dirty="0" err="1"/>
              <a:t>tantangan</a:t>
            </a:r>
            <a:r>
              <a:rPr lang="en-US" noProof="0" dirty="0"/>
              <a:t> </a:t>
            </a:r>
            <a:r>
              <a:rPr lang="en-US" noProof="0" dirty="0" err="1"/>
              <a:t>pengumpulan</a:t>
            </a:r>
            <a:r>
              <a:rPr lang="en-US" noProof="0" dirty="0"/>
              <a:t> </a:t>
            </a:r>
            <a:r>
              <a:rPr lang="en-US" noProof="0" dirty="0" err="1"/>
              <a:t>informasi</a:t>
            </a:r>
            <a:r>
              <a:rPr lang="en-US" noProof="0" dirty="0"/>
              <a:t> , </a:t>
            </a:r>
            <a:r>
              <a:rPr lang="en-US" noProof="0" dirty="0" err="1"/>
              <a:t>mungkin</a:t>
            </a:r>
            <a:r>
              <a:rPr lang="en-US" noProof="0" dirty="0"/>
              <a:t> </a:t>
            </a:r>
            <a:r>
              <a:rPr lang="en-US" noProof="0" dirty="0" err="1"/>
              <a:t>satu-satunya</a:t>
            </a:r>
            <a:r>
              <a:rPr lang="en-US" noProof="0" dirty="0"/>
              <a:t> </a:t>
            </a:r>
            <a:r>
              <a:rPr lang="en-US" noProof="0" dirty="0" err="1"/>
              <a:t>sumber</a:t>
            </a:r>
            <a:r>
              <a:rPr lang="en-US" noProof="0" dirty="0"/>
              <a:t> </a:t>
            </a:r>
            <a:r>
              <a:rPr lang="en-US" noProof="0" dirty="0" err="1"/>
              <a:t>jawabannya</a:t>
            </a:r>
            <a:r>
              <a:rPr lang="en-US" noProof="0" dirty="0"/>
              <a:t> </a:t>
            </a:r>
            <a:r>
              <a:rPr lang="en-US" noProof="0" dirty="0" err="1"/>
              <a:t>adalah</a:t>
            </a:r>
            <a:r>
              <a:rPr lang="en-US" noProof="0" dirty="0"/>
              <a:t> </a:t>
            </a:r>
            <a:r>
              <a:rPr lang="en-US" noProof="0" dirty="0" err="1"/>
              <a:t>etika</a:t>
            </a:r>
            <a:r>
              <a:rPr lang="en-US" noProof="0" dirty="0"/>
              <a:t>.</a:t>
            </a:r>
          </a:p>
          <a:p>
            <a:pPr marL="0" indent="0">
              <a:buNone/>
            </a:pPr>
            <a:r>
              <a:rPr lang="en-US" b="1" noProof="0" dirty="0" err="1">
                <a:solidFill>
                  <a:srgbClr val="003399"/>
                </a:solidFill>
              </a:rPr>
              <a:t>Privasi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karyawan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dilanggar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setiap</a:t>
            </a:r>
            <a:r>
              <a:rPr lang="en-US" b="1" noProof="0" dirty="0">
                <a:solidFill>
                  <a:srgbClr val="003399"/>
                </a:solidFill>
              </a:rPr>
              <a:t> kali:</a:t>
            </a:r>
            <a:endParaRPr lang="en-US" sz="2000" b="1" noProof="0" dirty="0">
              <a:solidFill>
                <a:srgbClr val="003399"/>
              </a:solidFill>
            </a:endParaRPr>
          </a:p>
          <a:p>
            <a:pPr lvl="1"/>
            <a:r>
              <a:rPr lang="en-US" b="1" noProof="0" dirty="0" err="1">
                <a:solidFill>
                  <a:srgbClr val="009999"/>
                </a:solidFill>
              </a:rPr>
              <a:t>Pengusaha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melanggar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keputusan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pribadi</a:t>
            </a:r>
            <a:r>
              <a:rPr lang="en-US" b="1" noProof="0" dirty="0">
                <a:solidFill>
                  <a:srgbClr val="009999"/>
                </a:solidFill>
              </a:rPr>
              <a:t> yang </a:t>
            </a:r>
            <a:r>
              <a:rPr lang="en-US" b="1" noProof="0" dirty="0" err="1">
                <a:solidFill>
                  <a:srgbClr val="009999"/>
                </a:solidFill>
              </a:rPr>
              <a:t>tidak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relevan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dengan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kontrak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kerja</a:t>
            </a:r>
            <a:r>
              <a:rPr lang="en-US" b="1" noProof="0" dirty="0">
                <a:solidFill>
                  <a:srgbClr val="009999"/>
                </a:solidFill>
              </a:rPr>
              <a:t> – </a:t>
            </a:r>
            <a:r>
              <a:rPr lang="en-US" b="1" noProof="0" dirty="0" err="1">
                <a:solidFill>
                  <a:srgbClr val="009999"/>
                </a:solidFill>
              </a:rPr>
              <a:t>baik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kontrak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tersebut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tersirat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maupun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tersurat</a:t>
            </a:r>
            <a:r>
              <a:rPr lang="en-US" b="1" noProof="0" dirty="0">
                <a:solidFill>
                  <a:srgbClr val="009999"/>
                </a:solidFill>
              </a:rPr>
              <a:t>.</a:t>
            </a:r>
          </a:p>
          <a:p>
            <a:pPr lvl="1"/>
            <a:r>
              <a:rPr lang="en-US" b="1" noProof="0" dirty="0" err="1">
                <a:solidFill>
                  <a:srgbClr val="009999"/>
                </a:solidFill>
              </a:rPr>
              <a:t>Informasi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pribadi</a:t>
            </a:r>
            <a:r>
              <a:rPr lang="en-US" b="1" noProof="0" dirty="0">
                <a:solidFill>
                  <a:srgbClr val="009999"/>
                </a:solidFill>
              </a:rPr>
              <a:t> yang </a:t>
            </a:r>
            <a:r>
              <a:rPr lang="en-US" b="1" noProof="0" dirty="0" err="1">
                <a:solidFill>
                  <a:srgbClr val="009999"/>
                </a:solidFill>
              </a:rPr>
              <a:t>tidak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relevan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dengan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kontrak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tersebut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dikumpulkan</a:t>
            </a:r>
            <a:r>
              <a:rPr lang="en-US" b="1" noProof="0" dirty="0">
                <a:solidFill>
                  <a:srgbClr val="009999"/>
                </a:solidFill>
              </a:rPr>
              <a:t>, </a:t>
            </a:r>
            <a:r>
              <a:rPr lang="en-US" b="1" noProof="0" dirty="0" err="1">
                <a:solidFill>
                  <a:srgbClr val="009999"/>
                </a:solidFill>
              </a:rPr>
              <a:t>disimpan</a:t>
            </a:r>
            <a:r>
              <a:rPr lang="en-US" b="1" noProof="0" dirty="0">
                <a:solidFill>
                  <a:srgbClr val="009999"/>
                </a:solidFill>
              </a:rPr>
              <a:t>, </a:t>
            </a:r>
            <a:r>
              <a:rPr lang="en-US" b="1" noProof="0" dirty="0" err="1">
                <a:solidFill>
                  <a:srgbClr val="009999"/>
                </a:solidFill>
              </a:rPr>
              <a:t>atau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digunakan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tanpa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persetujuan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karyawan</a:t>
            </a:r>
            <a:r>
              <a:rPr lang="en-US" b="1" noProof="0" dirty="0">
                <a:solidFill>
                  <a:srgbClr val="009999"/>
                </a:solidFill>
              </a:rPr>
              <a:t>.</a:t>
            </a:r>
          </a:p>
          <a:p>
            <a:r>
              <a:rPr lang="en-US" noProof="0" dirty="0" err="1"/>
              <a:t>Lebih</a:t>
            </a:r>
            <a:r>
              <a:rPr lang="en-US" noProof="0" dirty="0"/>
              <a:t> </a:t>
            </a:r>
            <a:r>
              <a:rPr lang="en-US" noProof="0" dirty="0" err="1"/>
              <a:t>lanjut</a:t>
            </a:r>
            <a:r>
              <a:rPr lang="en-US" noProof="0" dirty="0"/>
              <a:t>, </a:t>
            </a:r>
            <a:r>
              <a:rPr lang="en-US" noProof="0" dirty="0" err="1"/>
              <a:t>karena</a:t>
            </a:r>
            <a:r>
              <a:rPr lang="en-US" noProof="0" dirty="0"/>
              <a:t> </a:t>
            </a:r>
            <a:r>
              <a:rPr lang="en-US" noProof="0" dirty="0" err="1"/>
              <a:t>persetujuan</a:t>
            </a:r>
            <a:r>
              <a:rPr lang="en-US" noProof="0" dirty="0"/>
              <a:t> </a:t>
            </a:r>
            <a:r>
              <a:rPr lang="en-US" noProof="0" dirty="0" err="1"/>
              <a:t>memainkan</a:t>
            </a:r>
            <a:r>
              <a:rPr lang="en-US" noProof="0" dirty="0"/>
              <a:t> </a:t>
            </a:r>
            <a:r>
              <a:rPr lang="en-US" noProof="0" dirty="0" err="1"/>
              <a:t>peran</a:t>
            </a:r>
            <a:r>
              <a:rPr lang="en-US" noProof="0" dirty="0"/>
              <a:t> </a:t>
            </a:r>
            <a:r>
              <a:rPr lang="en-US" noProof="0" dirty="0" err="1"/>
              <a:t>penting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pemahaman</a:t>
            </a:r>
            <a:r>
              <a:rPr lang="en-US" noProof="0" dirty="0"/>
              <a:t> </a:t>
            </a:r>
            <a:r>
              <a:rPr lang="en-US" noProof="0" dirty="0" err="1"/>
              <a:t>ini</a:t>
            </a:r>
            <a:r>
              <a:rPr lang="en-US" noProof="0" dirty="0"/>
              <a:t>, </a:t>
            </a:r>
            <a:r>
              <a:rPr lang="en-US" noProof="0" dirty="0" err="1"/>
              <a:t>beban</a:t>
            </a:r>
            <a:r>
              <a:rPr lang="en-US" noProof="0" dirty="0"/>
              <a:t> </a:t>
            </a:r>
            <a:r>
              <a:rPr lang="en-US" noProof="0" dirty="0" err="1"/>
              <a:t>pembuktian</a:t>
            </a:r>
            <a:r>
              <a:rPr lang="en-US" noProof="0" dirty="0"/>
              <a:t> </a:t>
            </a:r>
            <a:r>
              <a:rPr lang="en-US" noProof="0" dirty="0" err="1"/>
              <a:t>berada</a:t>
            </a:r>
            <a:r>
              <a:rPr lang="en-US" noProof="0" dirty="0"/>
              <a:t> di </a:t>
            </a:r>
            <a:r>
              <a:rPr lang="en-US" noProof="0" dirty="0" err="1"/>
              <a:t>tangan</a:t>
            </a:r>
            <a:r>
              <a:rPr lang="en-US" noProof="0" dirty="0"/>
              <a:t> </a:t>
            </a:r>
            <a:r>
              <a:rPr lang="en-US" noProof="0" dirty="0" err="1"/>
              <a:t>pemberi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</a:t>
            </a:r>
            <a:r>
              <a:rPr lang="en-US" noProof="0" dirty="0" err="1"/>
              <a:t>untuk</a:t>
            </a:r>
            <a:r>
              <a:rPr lang="en-US" noProof="0" dirty="0"/>
              <a:t> </a:t>
            </a:r>
            <a:r>
              <a:rPr lang="en-US" noProof="0" dirty="0" err="1"/>
              <a:t>menetapkan</a:t>
            </a:r>
            <a:r>
              <a:rPr lang="en-US" noProof="0" dirty="0"/>
              <a:t> </a:t>
            </a:r>
            <a:r>
              <a:rPr lang="en-US" noProof="0" dirty="0" err="1"/>
              <a:t>relevansi</a:t>
            </a:r>
            <a:r>
              <a:rPr lang="en-US" noProof="0" dirty="0"/>
              <a:t> </a:t>
            </a:r>
            <a:r>
              <a:rPr lang="en-US" noProof="0" dirty="0" err="1"/>
              <a:t>keputusan</a:t>
            </a:r>
            <a:r>
              <a:rPr lang="en-US" noProof="0" dirty="0"/>
              <a:t> </a:t>
            </a:r>
            <a:r>
              <a:rPr lang="en-US" noProof="0" dirty="0" err="1"/>
              <a:t>pribadi</a:t>
            </a:r>
            <a:r>
              <a:rPr lang="en-US" noProof="0" dirty="0"/>
              <a:t> dan </a:t>
            </a:r>
            <a:r>
              <a:rPr lang="en-US" noProof="0" dirty="0" err="1"/>
              <a:t>informasi</a:t>
            </a:r>
            <a:r>
              <a:rPr lang="en-US" noProof="0" dirty="0"/>
              <a:t> yang </a:t>
            </a:r>
            <a:r>
              <a:rPr lang="en-US" noProof="0" dirty="0" err="1"/>
              <a:t>dipermasalahkan</a:t>
            </a:r>
            <a:r>
              <a:rPr lang="en-US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28713C3-05DF-442C-A51C-C0F7FB113FD1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22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Linking Privacy to the Ethical Use of 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 err="1"/>
              <a:t>Teknologi</a:t>
            </a:r>
            <a:r>
              <a:rPr lang="en-US" noProof="0" dirty="0"/>
              <a:t> </a:t>
            </a:r>
            <a:r>
              <a:rPr lang="en-US" noProof="0" dirty="0" err="1"/>
              <a:t>baru</a:t>
            </a:r>
            <a:r>
              <a:rPr lang="en-US" noProof="0" dirty="0"/>
              <a:t> </a:t>
            </a:r>
            <a:r>
              <a:rPr lang="en-US" noProof="0" dirty="0" err="1"/>
              <a:t>menantang</a:t>
            </a:r>
            <a:r>
              <a:rPr lang="en-US" noProof="0" dirty="0"/>
              <a:t> </a:t>
            </a:r>
            <a:r>
              <a:rPr lang="en-US" noProof="0" dirty="0" err="1"/>
              <a:t>privasi</a:t>
            </a:r>
            <a:r>
              <a:rPr lang="en-US" noProof="0" dirty="0"/>
              <a:t> </a:t>
            </a:r>
            <a:r>
              <a:rPr lang="en-US" noProof="0" dirty="0" err="1"/>
              <a:t>dengan</a:t>
            </a:r>
            <a:r>
              <a:rPr lang="en-US" noProof="0" dirty="0"/>
              <a:t> </a:t>
            </a:r>
            <a:r>
              <a:rPr lang="en-US" noProof="0" dirty="0" err="1"/>
              <a:t>cara</a:t>
            </a:r>
            <a:r>
              <a:rPr lang="en-US" noProof="0" dirty="0"/>
              <a:t> yang </a:t>
            </a:r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terbayangkan</a:t>
            </a:r>
            <a:r>
              <a:rPr lang="en-US" noProof="0" dirty="0"/>
              <a:t>.</a:t>
            </a:r>
          </a:p>
          <a:p>
            <a:pPr marL="0" indent="0">
              <a:buNone/>
            </a:pPr>
            <a:r>
              <a:rPr lang="en-US" noProof="0" dirty="0" err="1"/>
              <a:t>Implikasi</a:t>
            </a:r>
            <a:r>
              <a:rPr lang="en-US" noProof="0" dirty="0"/>
              <a:t> </a:t>
            </a:r>
            <a:r>
              <a:rPr lang="en-US" noProof="0" dirty="0" err="1"/>
              <a:t>baru</a:t>
            </a:r>
            <a:r>
              <a:rPr lang="en-US" noProof="0" dirty="0"/>
              <a:t> pada </a:t>
            </a:r>
            <a:r>
              <a:rPr lang="en-US" noProof="0" dirty="0" err="1"/>
              <a:t>penggunaan</a:t>
            </a:r>
            <a:r>
              <a:rPr lang="en-US" noProof="0" dirty="0"/>
              <a:t> </a:t>
            </a:r>
            <a:r>
              <a:rPr lang="en-US" noProof="0" dirty="0" err="1"/>
              <a:t>waktu</a:t>
            </a:r>
            <a:r>
              <a:rPr lang="en-US" noProof="0" dirty="0"/>
              <a:t>.</a:t>
            </a:r>
          </a:p>
          <a:p>
            <a:pPr marL="0" indent="0">
              <a:buNone/>
            </a:pPr>
            <a:r>
              <a:rPr lang="en-US" noProof="0" dirty="0" err="1"/>
              <a:t>Mengaburkan</a:t>
            </a:r>
            <a:r>
              <a:rPr lang="en-US" noProof="0" dirty="0"/>
              <a:t> </a:t>
            </a:r>
            <a:r>
              <a:rPr lang="en-US" noProof="0" dirty="0" err="1"/>
              <a:t>perbedaan</a:t>
            </a:r>
            <a:r>
              <a:rPr lang="en-US" noProof="0" dirty="0"/>
              <a:t> </a:t>
            </a:r>
            <a:r>
              <a:rPr lang="en-US" noProof="0" dirty="0" err="1"/>
              <a:t>antara</a:t>
            </a:r>
            <a:r>
              <a:rPr lang="en-US" noProof="0" dirty="0"/>
              <a:t> </a:t>
            </a:r>
            <a:r>
              <a:rPr lang="en-US" noProof="0" dirty="0" err="1"/>
              <a:t>penggunaan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dan </a:t>
            </a:r>
            <a:r>
              <a:rPr lang="en-US" noProof="0" dirty="0" err="1"/>
              <a:t>penggunaan</a:t>
            </a:r>
            <a:r>
              <a:rPr lang="en-US" noProof="0" dirty="0"/>
              <a:t> </a:t>
            </a:r>
            <a:r>
              <a:rPr lang="en-US" noProof="0" dirty="0" err="1"/>
              <a:t>pribadi</a:t>
            </a:r>
            <a:r>
              <a:rPr lang="en-US" noProof="0" dirty="0"/>
              <a:t>.</a:t>
            </a:r>
          </a:p>
          <a:p>
            <a:r>
              <a:rPr lang="en-US" noProof="0" dirty="0" err="1"/>
              <a:t>Dapat</a:t>
            </a:r>
            <a:r>
              <a:rPr lang="en-US" noProof="0" dirty="0"/>
              <a:t> </a:t>
            </a:r>
            <a:r>
              <a:rPr lang="en-US" noProof="0" dirty="0" err="1"/>
              <a:t>bekerja</a:t>
            </a:r>
            <a:r>
              <a:rPr lang="en-US" noProof="0" dirty="0"/>
              <a:t> </a:t>
            </a:r>
            <a:r>
              <a:rPr lang="en-US" noProof="0" dirty="0" err="1"/>
              <a:t>dari</a:t>
            </a:r>
            <a:r>
              <a:rPr lang="en-US" noProof="0" dirty="0"/>
              <a:t> </a:t>
            </a:r>
            <a:r>
              <a:rPr lang="en-US" noProof="0" dirty="0" err="1"/>
              <a:t>rumah</a:t>
            </a:r>
            <a:r>
              <a:rPr lang="en-US" noProof="0" dirty="0"/>
              <a:t> </a:t>
            </a:r>
            <a:r>
              <a:rPr lang="en-US" noProof="0" dirty="0" err="1"/>
              <a:t>atau</a:t>
            </a:r>
            <a:r>
              <a:rPr lang="en-US" noProof="0" dirty="0"/>
              <a:t> </a:t>
            </a:r>
            <a:r>
              <a:rPr lang="en-US" noProof="0" dirty="0" err="1"/>
              <a:t>kantor</a:t>
            </a:r>
            <a:r>
              <a:rPr lang="en-US" noProof="0" dirty="0"/>
              <a:t>, </a:t>
            </a:r>
            <a:r>
              <a:rPr lang="en-US" noProof="0" dirty="0" err="1"/>
              <a:t>dengan</a:t>
            </a:r>
            <a:r>
              <a:rPr lang="en-US" noProof="0" dirty="0"/>
              <a:t> </a:t>
            </a:r>
            <a:r>
              <a:rPr lang="en-US" noProof="0" dirty="0" err="1"/>
              <a:t>lebih</a:t>
            </a:r>
            <a:r>
              <a:rPr lang="en-US" noProof="0" dirty="0"/>
              <a:t> </a:t>
            </a:r>
            <a:r>
              <a:rPr lang="en-US" noProof="0" dirty="0" err="1"/>
              <a:t>dari</a:t>
            </a:r>
            <a:r>
              <a:rPr lang="en-US" noProof="0" dirty="0"/>
              <a:t> 43% </a:t>
            </a:r>
            <a:r>
              <a:rPr lang="en-US" noProof="0" dirty="0" err="1"/>
              <a:t>pekerja</a:t>
            </a:r>
            <a:r>
              <a:rPr lang="en-US" noProof="0" dirty="0"/>
              <a:t> AS </a:t>
            </a:r>
            <a:r>
              <a:rPr lang="en-US" noProof="0" dirty="0" err="1"/>
              <a:t>melakukan</a:t>
            </a:r>
            <a:r>
              <a:rPr lang="en-US" noProof="0" dirty="0"/>
              <a:t> telecommuting </a:t>
            </a:r>
            <a:r>
              <a:rPr lang="en-US" noProof="0" dirty="0" err="1"/>
              <a:t>setidaknya</a:t>
            </a:r>
            <a:r>
              <a:rPr lang="en-US" noProof="0" dirty="0"/>
              <a:t> </a:t>
            </a:r>
            <a:r>
              <a:rPr lang="en-US" noProof="0" dirty="0" err="1"/>
              <a:t>satu</a:t>
            </a:r>
            <a:r>
              <a:rPr lang="en-US" noProof="0" dirty="0"/>
              <a:t> </a:t>
            </a:r>
            <a:r>
              <a:rPr lang="en-US" noProof="0" dirty="0" err="1"/>
              <a:t>hari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seminggu</a:t>
            </a:r>
            <a:r>
              <a:rPr lang="en-US" noProof="0" dirty="0"/>
              <a:t>.</a:t>
            </a:r>
          </a:p>
          <a:p>
            <a:r>
              <a:rPr lang="en-US" noProof="0" dirty="0"/>
              <a:t>Perusahaan </a:t>
            </a:r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siap</a:t>
            </a:r>
            <a:r>
              <a:rPr lang="en-US" noProof="0" dirty="0"/>
              <a:t> </a:t>
            </a:r>
            <a:r>
              <a:rPr lang="en-US" noProof="0" dirty="0" err="1"/>
              <a:t>menghadapi</a:t>
            </a:r>
            <a:r>
              <a:rPr lang="en-US" noProof="0" dirty="0"/>
              <a:t> </a:t>
            </a:r>
            <a:r>
              <a:rPr lang="en-US" noProof="0" dirty="0" err="1"/>
              <a:t>tantangan</a:t>
            </a:r>
            <a:r>
              <a:rPr lang="en-US" noProof="0" dirty="0"/>
              <a:t> </a:t>
            </a:r>
            <a:r>
              <a:rPr lang="en-US" noProof="0" dirty="0" err="1"/>
              <a:t>tak</a:t>
            </a:r>
            <a:r>
              <a:rPr lang="en-US" noProof="0" dirty="0"/>
              <a:t> </a:t>
            </a:r>
            <a:r>
              <a:rPr lang="en-US" noProof="0" dirty="0" err="1"/>
              <a:t>terduga</a:t>
            </a:r>
            <a:r>
              <a:rPr lang="en-US" noProof="0" dirty="0"/>
              <a:t> yang </a:t>
            </a:r>
            <a:r>
              <a:rPr lang="en-US" noProof="0" dirty="0" err="1"/>
              <a:t>berasal</a:t>
            </a:r>
            <a:r>
              <a:rPr lang="en-US" noProof="0" dirty="0"/>
              <a:t> </a:t>
            </a:r>
            <a:r>
              <a:rPr lang="en-US" noProof="0" dirty="0" err="1"/>
              <a:t>dari</a:t>
            </a:r>
            <a:r>
              <a:rPr lang="en-US" noProof="0" dirty="0"/>
              <a:t> </a:t>
            </a:r>
            <a:r>
              <a:rPr lang="en-US" noProof="0" dirty="0" err="1"/>
              <a:t>teknologi</a:t>
            </a:r>
            <a:r>
              <a:rPr lang="en-US" noProof="0" dirty="0"/>
              <a:t> </a:t>
            </a:r>
            <a:r>
              <a:rPr lang="en-US" noProof="0" dirty="0" err="1"/>
              <a:t>baru</a:t>
            </a:r>
            <a:r>
              <a:rPr lang="en-US" noProof="0" dirty="0"/>
              <a:t>, </a:t>
            </a:r>
            <a:r>
              <a:rPr lang="en-US" noProof="0" dirty="0" err="1"/>
              <a:t>termasuk</a:t>
            </a:r>
            <a:r>
              <a:rPr lang="en-US" noProof="0" dirty="0"/>
              <a:t> </a:t>
            </a:r>
            <a:r>
              <a:rPr lang="en-US" noProof="0" dirty="0" err="1"/>
              <a:t>grup</a:t>
            </a:r>
            <a:r>
              <a:rPr lang="en-US" noProof="0" dirty="0"/>
              <a:t> Twitter dan Facebook yang </a:t>
            </a:r>
            <a:r>
              <a:rPr lang="en-US" noProof="0" dirty="0" err="1"/>
              <a:t>terkait</a:t>
            </a:r>
            <a:r>
              <a:rPr lang="en-US" noProof="0" dirty="0"/>
              <a:t> </a:t>
            </a:r>
            <a:r>
              <a:rPr lang="en-US" noProof="0" dirty="0" err="1"/>
              <a:t>dengan</a:t>
            </a:r>
            <a:r>
              <a:rPr lang="en-US" noProof="0" dirty="0"/>
              <a:t> </a:t>
            </a:r>
            <a:r>
              <a:rPr lang="en-US" noProof="0" dirty="0" err="1"/>
              <a:t>pekerjaan</a:t>
            </a:r>
            <a:r>
              <a:rPr lang="en-US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EE6E85F-720B-4B8E-8112-A608245256B6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23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BB2C9-5BD7-4EFF-84B9-BC68335C9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Information and Privacy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067C2-3952-4D61-AA99-850D5CF70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noProof="0" dirty="0" err="1">
                <a:solidFill>
                  <a:srgbClr val="003366"/>
                </a:solidFill>
              </a:rPr>
              <a:t>Persyaratan</a:t>
            </a:r>
            <a:r>
              <a:rPr lang="en-US" b="1" noProof="0" dirty="0">
                <a:solidFill>
                  <a:srgbClr val="003366"/>
                </a:solidFill>
              </a:rPr>
              <a:t> moral yang </a:t>
            </a:r>
            <a:r>
              <a:rPr lang="en-US" b="1" noProof="0" dirty="0" err="1">
                <a:solidFill>
                  <a:srgbClr val="003366"/>
                </a:solidFill>
              </a:rPr>
              <a:t>harus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diterapkan</a:t>
            </a:r>
            <a:r>
              <a:rPr lang="en-US" b="1" noProof="0" dirty="0">
                <a:solidFill>
                  <a:srgbClr val="003366"/>
                </a:solidFill>
              </a:rPr>
              <a:t> pada </a:t>
            </a:r>
            <a:r>
              <a:rPr lang="en-US" b="1" noProof="0" dirty="0" err="1">
                <a:solidFill>
                  <a:srgbClr val="003366"/>
                </a:solidFill>
              </a:rPr>
              <a:t>informasi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jika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teknologi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bergantung</a:t>
            </a:r>
            <a:r>
              <a:rPr lang="en-US" b="1" noProof="0" dirty="0">
                <a:solidFill>
                  <a:srgbClr val="003366"/>
                </a:solidFill>
              </a:rPr>
              <a:t> pada </a:t>
            </a:r>
            <a:r>
              <a:rPr lang="en-US" b="1" noProof="0" dirty="0" err="1">
                <a:solidFill>
                  <a:srgbClr val="003366"/>
                </a:solidFill>
              </a:rPr>
              <a:t>informasi</a:t>
            </a:r>
            <a:r>
              <a:rPr lang="en-US" b="1" noProof="0" dirty="0">
                <a:solidFill>
                  <a:srgbClr val="003366"/>
                </a:solidFill>
              </a:rPr>
              <a:t>.</a:t>
            </a:r>
          </a:p>
          <a:p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Truthfulness and accuracy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/>
              <a:t>Orang yang </a:t>
            </a:r>
            <a:r>
              <a:rPr lang="en-US" sz="1800" noProof="0" dirty="0" err="1"/>
              <a:t>memberikan</a:t>
            </a:r>
            <a:r>
              <a:rPr lang="en-US" sz="1800" noProof="0" dirty="0"/>
              <a:t> </a:t>
            </a:r>
            <a:r>
              <a:rPr lang="en-US" sz="1800" noProof="0" dirty="0" err="1"/>
              <a:t>informasi</a:t>
            </a:r>
            <a:r>
              <a:rPr lang="en-US" sz="1800" noProof="0" dirty="0"/>
              <a:t> </a:t>
            </a:r>
            <a:r>
              <a:rPr lang="en-US" sz="1800" noProof="0" dirty="0" err="1"/>
              <a:t>harus</a:t>
            </a:r>
            <a:r>
              <a:rPr lang="en-US" sz="1800" noProof="0" dirty="0"/>
              <a:t> </a:t>
            </a:r>
            <a:r>
              <a:rPr lang="en-US" sz="1800" noProof="0" dirty="0" err="1"/>
              <a:t>jujur</a:t>
            </a:r>
            <a:r>
              <a:rPr lang="en-US" sz="1800" noProof="0" dirty="0"/>
              <a:t>.</a:t>
            </a:r>
          </a:p>
          <a:p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Respect for privacy</a:t>
            </a:r>
          </a:p>
          <a:p>
            <a:pPr indent="174625">
              <a:buFont typeface="Wingdings" panose="05000000000000000000" pitchFamily="2" charset="2"/>
              <a:buChar char="ü"/>
            </a:pPr>
            <a:r>
              <a:rPr lang="en-US" sz="1800" noProof="0" dirty="0" err="1"/>
              <a:t>Penerima</a:t>
            </a:r>
            <a:r>
              <a:rPr lang="en-US" sz="1800" noProof="0" dirty="0"/>
              <a:t> </a:t>
            </a:r>
            <a:r>
              <a:rPr lang="en-US" sz="1800" noProof="0" dirty="0" err="1"/>
              <a:t>informasi</a:t>
            </a:r>
            <a:r>
              <a:rPr lang="en-US" sz="1800" noProof="0" dirty="0"/>
              <a:t> </a:t>
            </a:r>
            <a:r>
              <a:rPr lang="en-US" sz="1800" noProof="0" dirty="0" err="1"/>
              <a:t>harus</a:t>
            </a:r>
            <a:r>
              <a:rPr lang="en-US" sz="1800" noProof="0" dirty="0"/>
              <a:t> </a:t>
            </a:r>
            <a:r>
              <a:rPr lang="en-US" sz="1800" noProof="0" dirty="0" err="1"/>
              <a:t>menggunakan</a:t>
            </a:r>
            <a:r>
              <a:rPr lang="en-US" sz="1800" noProof="0" dirty="0"/>
              <a:t> </a:t>
            </a:r>
            <a:r>
              <a:rPr lang="en-US" sz="1800" noProof="0" dirty="0" err="1"/>
              <a:t>batasan</a:t>
            </a:r>
            <a:r>
              <a:rPr lang="en-US" sz="1800" noProof="0" dirty="0"/>
              <a:t> </a:t>
            </a:r>
            <a:r>
              <a:rPr lang="en-US" sz="1800" noProof="0" dirty="0" err="1"/>
              <a:t>etika</a:t>
            </a:r>
            <a:r>
              <a:rPr lang="en-US" sz="1800" noProof="0" dirty="0"/>
              <a:t> </a:t>
            </a:r>
            <a:r>
              <a:rPr lang="en-US" sz="1800" noProof="0" dirty="0" err="1"/>
              <a:t>privasi</a:t>
            </a:r>
            <a:r>
              <a:rPr lang="en-US" sz="1800" noProof="0" dirty="0"/>
              <a:t> </a:t>
            </a:r>
            <a:r>
              <a:rPr lang="en-US" sz="1800" noProof="0" dirty="0" err="1"/>
              <a:t>individu</a:t>
            </a:r>
            <a:r>
              <a:rPr lang="en-US" sz="1800" noProof="0" dirty="0"/>
              <a:t>.</a:t>
            </a:r>
          </a:p>
          <a:p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Respect for property and safety rights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/>
              <a:t>Area yang </a:t>
            </a:r>
            <a:r>
              <a:rPr lang="en-US" sz="1800" noProof="0" dirty="0" err="1"/>
              <a:t>memiliki</a:t>
            </a:r>
            <a:r>
              <a:rPr lang="en-US" sz="1800" noProof="0" dirty="0"/>
              <a:t> </a:t>
            </a:r>
            <a:r>
              <a:rPr lang="en-US" sz="1800" noProof="0" dirty="0" err="1"/>
              <a:t>potensi</a:t>
            </a:r>
            <a:r>
              <a:rPr lang="en-US" sz="1800" noProof="0" dirty="0"/>
              <a:t> </a:t>
            </a:r>
            <a:r>
              <a:rPr lang="en-US" sz="1800" noProof="0" dirty="0" err="1"/>
              <a:t>kerentanan</a:t>
            </a:r>
            <a:r>
              <a:rPr lang="en-US" sz="1800" noProof="0" dirty="0"/>
              <a:t>, </a:t>
            </a:r>
            <a:r>
              <a:rPr lang="en-US" sz="1800" noProof="0" dirty="0" err="1"/>
              <a:t>termasuk</a:t>
            </a:r>
            <a:r>
              <a:rPr lang="en-US" sz="1800" noProof="0" dirty="0"/>
              <a:t> </a:t>
            </a:r>
            <a:r>
              <a:rPr lang="en-US" sz="1800" noProof="0" dirty="0" err="1"/>
              <a:t>keamanan</a:t>
            </a:r>
            <a:r>
              <a:rPr lang="en-US" sz="1800" noProof="0" dirty="0"/>
              <a:t> </a:t>
            </a:r>
            <a:r>
              <a:rPr lang="en-US" sz="1800" noProof="0" dirty="0" err="1"/>
              <a:t>jaringan</a:t>
            </a:r>
            <a:r>
              <a:rPr lang="en-US" sz="1800" noProof="0" dirty="0"/>
              <a:t>, </a:t>
            </a:r>
            <a:r>
              <a:rPr lang="en-US" sz="1800" noProof="0" dirty="0" err="1"/>
              <a:t>sabotase</a:t>
            </a:r>
            <a:r>
              <a:rPr lang="en-US" sz="1800" noProof="0" dirty="0"/>
              <a:t>, </a:t>
            </a:r>
            <a:r>
              <a:rPr lang="en-US" sz="1800" noProof="0" dirty="0" err="1"/>
              <a:t>pencurian</a:t>
            </a:r>
            <a:r>
              <a:rPr lang="en-US" sz="1800" noProof="0" dirty="0"/>
              <a:t>, dan </a:t>
            </a:r>
            <a:r>
              <a:rPr lang="en-US" sz="1800" noProof="0" dirty="0" err="1"/>
              <a:t>peniruan</a:t>
            </a:r>
            <a:r>
              <a:rPr lang="en-US" sz="1800" noProof="0" dirty="0"/>
              <a:t> </a:t>
            </a:r>
            <a:r>
              <a:rPr lang="en-US" sz="1800" noProof="0" dirty="0" err="1"/>
              <a:t>identitas</a:t>
            </a:r>
            <a:r>
              <a:rPr lang="en-US" sz="1800" noProof="0" dirty="0"/>
              <a:t> </a:t>
            </a:r>
            <a:r>
              <a:rPr lang="en-US" sz="1800" noProof="0" dirty="0" err="1"/>
              <a:t>semakin</a:t>
            </a:r>
            <a:r>
              <a:rPr lang="en-US" sz="1800" noProof="0" dirty="0"/>
              <a:t> </a:t>
            </a:r>
            <a:r>
              <a:rPr lang="en-US" sz="1800" noProof="0" dirty="0" err="1"/>
              <a:t>ditingkatkan</a:t>
            </a:r>
            <a:r>
              <a:rPr lang="en-US" sz="1800" noProof="0" dirty="0"/>
              <a:t> dan oleh </a:t>
            </a:r>
            <a:r>
              <a:rPr lang="en-US" sz="1800" noProof="0" dirty="0" err="1"/>
              <a:t>karena</a:t>
            </a:r>
            <a:r>
              <a:rPr lang="en-US" sz="1800" noProof="0" dirty="0"/>
              <a:t> </a:t>
            </a:r>
            <a:r>
              <a:rPr lang="en-US" sz="1800" noProof="0" dirty="0" err="1"/>
              <a:t>itu</a:t>
            </a:r>
            <a:r>
              <a:rPr lang="en-US" sz="1800" noProof="0" dirty="0"/>
              <a:t> </a:t>
            </a:r>
            <a:r>
              <a:rPr lang="en-US" sz="1800" noProof="0" dirty="0" err="1"/>
              <a:t>harus</a:t>
            </a:r>
            <a:r>
              <a:rPr lang="en-US" sz="1800" noProof="0" dirty="0"/>
              <a:t> </a:t>
            </a:r>
            <a:r>
              <a:rPr lang="en-US" sz="1800" noProof="0" dirty="0" err="1"/>
              <a:t>dilindungi</a:t>
            </a:r>
            <a:r>
              <a:rPr lang="en-US" sz="1800" noProof="0" dirty="0"/>
              <a:t>.</a:t>
            </a:r>
          </a:p>
          <a:p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Accountability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 err="1"/>
              <a:t>Teknologi</a:t>
            </a:r>
            <a:r>
              <a:rPr lang="en-US" sz="1800" noProof="0" dirty="0"/>
              <a:t> </a:t>
            </a:r>
            <a:r>
              <a:rPr lang="en-US" sz="1800" noProof="0" dirty="0" err="1"/>
              <a:t>memungkinkan</a:t>
            </a:r>
            <a:r>
              <a:rPr lang="en-US" sz="1800" noProof="0" dirty="0"/>
              <a:t> </a:t>
            </a:r>
            <a:r>
              <a:rPr lang="en-US" sz="1800" noProof="0" dirty="0" err="1"/>
              <a:t>anonimitas</a:t>
            </a:r>
            <a:r>
              <a:rPr lang="en-US" sz="1800" noProof="0" dirty="0"/>
              <a:t> yang </a:t>
            </a:r>
            <a:r>
              <a:rPr lang="en-US" sz="1800" noProof="0" dirty="0" err="1"/>
              <a:t>memerlukan</a:t>
            </a:r>
            <a:r>
              <a:rPr lang="en-US" sz="1800" noProof="0" dirty="0"/>
              <a:t> </a:t>
            </a:r>
            <a:r>
              <a:rPr lang="en-US" sz="1800" noProof="0" dirty="0" err="1"/>
              <a:t>tanggung</a:t>
            </a:r>
            <a:r>
              <a:rPr lang="en-US" sz="1800" noProof="0" dirty="0"/>
              <a:t> </a:t>
            </a:r>
            <a:r>
              <a:rPr lang="en-US" sz="1800" noProof="0" dirty="0" err="1"/>
              <a:t>jawab</a:t>
            </a:r>
            <a:r>
              <a:rPr lang="en-US" sz="1800" noProof="0" dirty="0"/>
              <a:t> dan </a:t>
            </a:r>
            <a:r>
              <a:rPr lang="en-US" sz="1800" noProof="0" dirty="0" err="1"/>
              <a:t>akuntabilitas</a:t>
            </a:r>
            <a:r>
              <a:rPr lang="en-US" sz="1800" noProof="0" dirty="0"/>
              <a:t> </a:t>
            </a:r>
            <a:r>
              <a:rPr lang="en-US" sz="1800" noProof="0" dirty="0" err="1"/>
              <a:t>pribadi</a:t>
            </a:r>
            <a:r>
              <a:rPr lang="en-US" sz="1800" noProof="0" dirty="0"/>
              <a:t> yang </a:t>
            </a:r>
            <a:r>
              <a:rPr lang="en-US" sz="1800" noProof="0" dirty="0" err="1"/>
              <a:t>lebih</a:t>
            </a:r>
            <a:r>
              <a:rPr lang="en-US" sz="1800" noProof="0" dirty="0"/>
              <a:t> </a:t>
            </a:r>
            <a:r>
              <a:rPr lang="en-US" sz="1800" noProof="0" dirty="0" err="1"/>
              <a:t>besar</a:t>
            </a:r>
            <a:r>
              <a:rPr lang="en-US" sz="18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97B0E8C-B8D5-46B4-8CD3-9862C3CE49C5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24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000513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Managing Employees Through Monitoring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noProof="0" dirty="0"/>
          </a:p>
          <a:p>
            <a:pPr marL="0" indent="0">
              <a:buNone/>
            </a:pPr>
            <a:r>
              <a:rPr lang="en-US" noProof="0" dirty="0" err="1"/>
              <a:t>Memantau</a:t>
            </a:r>
            <a:r>
              <a:rPr lang="en-US" noProof="0" dirty="0"/>
              <a:t> </a:t>
            </a:r>
            <a:r>
              <a:rPr lang="en-US" noProof="0" dirty="0" err="1"/>
              <a:t>pekerjaan</a:t>
            </a:r>
            <a:r>
              <a:rPr lang="en-US" noProof="0" dirty="0"/>
              <a:t> </a:t>
            </a:r>
            <a:r>
              <a:rPr lang="en-US" noProof="0" dirty="0" err="1"/>
              <a:t>karyawan</a:t>
            </a:r>
            <a:r>
              <a:rPr lang="en-US" noProof="0" dirty="0"/>
              <a:t> </a:t>
            </a:r>
            <a:r>
              <a:rPr lang="en-US" noProof="0" dirty="0" err="1"/>
              <a:t>adalah</a:t>
            </a:r>
            <a:r>
              <a:rPr lang="en-US" noProof="0" dirty="0"/>
              <a:t> salah </a:t>
            </a:r>
            <a:r>
              <a:rPr lang="en-US" noProof="0" dirty="0" err="1"/>
              <a:t>satu</a:t>
            </a:r>
            <a:r>
              <a:rPr lang="en-US" noProof="0" dirty="0"/>
              <a:t> </a:t>
            </a:r>
            <a:r>
              <a:rPr lang="en-US" noProof="0" dirty="0" err="1"/>
              <a:t>bentuk</a:t>
            </a:r>
            <a:r>
              <a:rPr lang="en-US" noProof="0" dirty="0"/>
              <a:t> </a:t>
            </a:r>
            <a:r>
              <a:rPr lang="en-US" noProof="0" dirty="0" err="1"/>
              <a:t>pengumpulan</a:t>
            </a:r>
            <a:r>
              <a:rPr lang="en-US" noProof="0" dirty="0"/>
              <a:t> </a:t>
            </a:r>
            <a:r>
              <a:rPr lang="en-US" noProof="0" dirty="0" err="1"/>
              <a:t>informasi</a:t>
            </a:r>
            <a:r>
              <a:rPr lang="en-US" noProof="0" dirty="0"/>
              <a:t> yang paling </a:t>
            </a:r>
            <a:r>
              <a:rPr lang="en-US" noProof="0" dirty="0" err="1"/>
              <a:t>umum</a:t>
            </a:r>
            <a:r>
              <a:rPr lang="en-US" noProof="0" dirty="0"/>
              <a:t> di </a:t>
            </a:r>
            <a:r>
              <a:rPr lang="en-US" noProof="0" dirty="0" err="1"/>
              <a:t>tempat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.</a:t>
            </a:r>
          </a:p>
          <a:p>
            <a:r>
              <a:rPr lang="en-US" b="1" noProof="0" dirty="0" err="1">
                <a:solidFill>
                  <a:srgbClr val="3366CC"/>
                </a:solidFill>
              </a:rPr>
              <a:t>Teknologi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memberikan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kemampuan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pemantauan</a:t>
            </a:r>
            <a:r>
              <a:rPr lang="en-US" b="1" noProof="0" dirty="0">
                <a:solidFill>
                  <a:srgbClr val="3366CC"/>
                </a:solidFill>
              </a:rPr>
              <a:t> yang </a:t>
            </a:r>
            <a:r>
              <a:rPr lang="en-US" b="1" noProof="0" dirty="0" err="1">
                <a:solidFill>
                  <a:srgbClr val="3366CC"/>
                </a:solidFill>
              </a:rPr>
              <a:t>efektif</a:t>
            </a:r>
            <a:r>
              <a:rPr lang="en-US" b="1" noProof="0" dirty="0">
                <a:solidFill>
                  <a:srgbClr val="3366CC"/>
                </a:solidFill>
              </a:rPr>
              <a:t> dan </a:t>
            </a:r>
            <a:r>
              <a:rPr lang="en-US" b="1" noProof="0" dirty="0" err="1">
                <a:solidFill>
                  <a:srgbClr val="3366CC"/>
                </a:solidFill>
              </a:rPr>
              <a:t>berbiaya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rendah</a:t>
            </a:r>
            <a:r>
              <a:rPr lang="en-US" b="1" noProof="0" dirty="0">
                <a:solidFill>
                  <a:srgbClr val="3366CC"/>
                </a:solidFill>
              </a:rPr>
              <a:t>.</a:t>
            </a:r>
          </a:p>
          <a:p>
            <a:pPr marL="0" indent="0">
              <a:buNone/>
            </a:pPr>
            <a:r>
              <a:rPr lang="en-US" noProof="0" dirty="0" err="1"/>
              <a:t>Survei</a:t>
            </a:r>
            <a:r>
              <a:rPr lang="en-US" noProof="0" dirty="0"/>
              <a:t> yang </a:t>
            </a:r>
            <a:r>
              <a:rPr lang="en-US" noProof="0" dirty="0" err="1"/>
              <a:t>dilakukan</a:t>
            </a:r>
            <a:r>
              <a:rPr lang="en-US" noProof="0" dirty="0"/>
              <a:t> oleh American Academy of Management </a:t>
            </a:r>
            <a:r>
              <a:rPr lang="en-US" noProof="0" dirty="0" err="1"/>
              <a:t>menemukan</a:t>
            </a:r>
            <a:r>
              <a:rPr lang="en-US" noProof="0" dirty="0"/>
              <a:t> </a:t>
            </a:r>
            <a:r>
              <a:rPr lang="en-US" noProof="0" dirty="0" err="1"/>
              <a:t>bahwa</a:t>
            </a:r>
            <a:r>
              <a:rPr lang="en-US" noProof="0" dirty="0"/>
              <a:t> </a:t>
            </a:r>
            <a:r>
              <a:rPr lang="en-US" noProof="0" dirty="0" err="1"/>
              <a:t>hampir</a:t>
            </a:r>
            <a:r>
              <a:rPr lang="en-US" noProof="0" dirty="0"/>
              <a:t> 80% </a:t>
            </a:r>
            <a:r>
              <a:rPr lang="en-US" noProof="0" dirty="0" err="1"/>
              <a:t>perusahaan</a:t>
            </a:r>
            <a:r>
              <a:rPr lang="en-US" noProof="0" dirty="0"/>
              <a:t> </a:t>
            </a:r>
            <a:r>
              <a:rPr lang="en-US" noProof="0" dirty="0" err="1"/>
              <a:t>besar</a:t>
            </a:r>
            <a:r>
              <a:rPr lang="en-US" noProof="0" dirty="0"/>
              <a:t> </a:t>
            </a:r>
            <a:r>
              <a:rPr lang="en-US" noProof="0" dirty="0" err="1"/>
              <a:t>mengumpulkan</a:t>
            </a:r>
            <a:r>
              <a:rPr lang="en-US" noProof="0" dirty="0"/>
              <a:t> </a:t>
            </a:r>
            <a:r>
              <a:rPr lang="en-US" noProof="0" dirty="0" err="1"/>
              <a:t>informasi</a:t>
            </a:r>
            <a:r>
              <a:rPr lang="en-US" noProof="0" dirty="0"/>
              <a:t> </a:t>
            </a:r>
            <a:r>
              <a:rPr lang="en-US" noProof="0" dirty="0" err="1"/>
              <a:t>melalui</a:t>
            </a:r>
            <a:r>
              <a:rPr lang="en-US" noProof="0" dirty="0"/>
              <a:t> </a:t>
            </a:r>
            <a:r>
              <a:rPr lang="en-US" noProof="0" dirty="0" err="1"/>
              <a:t>pemantauan</a:t>
            </a:r>
            <a:r>
              <a:rPr lang="en-US" noProof="0" dirty="0"/>
              <a:t> email dan juga </a:t>
            </a:r>
            <a:r>
              <a:rPr lang="en-US" noProof="0" dirty="0" err="1"/>
              <a:t>pemantauan</a:t>
            </a:r>
            <a:r>
              <a:rPr lang="en-US" noProof="0" dirty="0"/>
              <a:t> </a:t>
            </a:r>
            <a:r>
              <a:rPr lang="en-US" noProof="0" dirty="0" err="1"/>
              <a:t>penggunaan</a:t>
            </a:r>
            <a:r>
              <a:rPr lang="en-US" noProof="0" dirty="0"/>
              <a:t> internet.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1594509-EB7D-4704-9C08-CF29CD0FAB4A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25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1569CA2-9298-4ED2-8832-4D489EC68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Managing Employees Through Monitoring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5FD6E2-FC6B-49FA-AA44-409F52D89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Para </a:t>
            </a:r>
            <a:r>
              <a:rPr lang="en-US" noProof="0" dirty="0" err="1"/>
              <a:t>karyawan</a:t>
            </a:r>
            <a:r>
              <a:rPr lang="en-US" noProof="0" dirty="0"/>
              <a:t> </a:t>
            </a:r>
            <a:r>
              <a:rPr lang="en-US" noProof="0" dirty="0" err="1"/>
              <a:t>kini</a:t>
            </a:r>
            <a:r>
              <a:rPr lang="en-US" noProof="0" dirty="0"/>
              <a:t> </a:t>
            </a:r>
            <a:r>
              <a:rPr lang="en-US" noProof="0" dirty="0" err="1"/>
              <a:t>mengira</a:t>
            </a:r>
            <a:r>
              <a:rPr lang="en-US" noProof="0" dirty="0"/>
              <a:t> </a:t>
            </a:r>
            <a:r>
              <a:rPr lang="en-US" noProof="0" dirty="0" err="1"/>
              <a:t>bahwa</a:t>
            </a:r>
            <a:r>
              <a:rPr lang="en-US" noProof="0" dirty="0">
                <a:solidFill>
                  <a:srgbClr val="E66618"/>
                </a:solidFill>
              </a:rPr>
              <a:t> </a:t>
            </a:r>
            <a:r>
              <a:rPr lang="en-US" b="1" noProof="0" dirty="0">
                <a:solidFill>
                  <a:srgbClr val="E66618"/>
                </a:solidFill>
              </a:rPr>
              <a:t>email </a:t>
            </a:r>
            <a:r>
              <a:rPr lang="en-US" noProof="0" dirty="0" err="1"/>
              <a:t>mereka</a:t>
            </a:r>
            <a:r>
              <a:rPr lang="en-US" noProof="0" dirty="0"/>
              <a:t> </a:t>
            </a:r>
            <a:r>
              <a:rPr lang="en-US" noProof="0" dirty="0" err="1"/>
              <a:t>adalah</a:t>
            </a:r>
            <a:r>
              <a:rPr lang="en-US" noProof="0" dirty="0"/>
              <a:t> </a:t>
            </a:r>
            <a:r>
              <a:rPr lang="en-US" noProof="0" dirty="0" err="1"/>
              <a:t>milik</a:t>
            </a:r>
            <a:r>
              <a:rPr lang="en-US" noProof="0" dirty="0"/>
              <a:t>—</a:t>
            </a:r>
            <a:r>
              <a:rPr lang="en-US" noProof="0" dirty="0" err="1"/>
              <a:t>atau</a:t>
            </a:r>
            <a:r>
              <a:rPr lang="en-US" noProof="0" dirty="0"/>
              <a:t> </a:t>
            </a:r>
            <a:r>
              <a:rPr lang="en-US" noProof="0" dirty="0" err="1"/>
              <a:t>setidaknya</a:t>
            </a:r>
            <a:r>
              <a:rPr lang="en-US" noProof="0" dirty="0"/>
              <a:t> </a:t>
            </a:r>
            <a:r>
              <a:rPr lang="en-US" noProof="0" dirty="0" err="1"/>
              <a:t>dapat</a:t>
            </a:r>
            <a:r>
              <a:rPr lang="en-US" noProof="0" dirty="0"/>
              <a:t> </a:t>
            </a:r>
            <a:r>
              <a:rPr lang="en-US" noProof="0" dirty="0" err="1"/>
              <a:t>digeledah</a:t>
            </a:r>
            <a:r>
              <a:rPr lang="en-US" noProof="0" dirty="0"/>
              <a:t> oleh—</a:t>
            </a:r>
            <a:r>
              <a:rPr lang="en-US" noProof="0" dirty="0" err="1"/>
              <a:t>perusahaan</a:t>
            </a:r>
            <a:r>
              <a:rPr lang="en-US" noProof="0" dirty="0"/>
              <a:t> </a:t>
            </a:r>
            <a:r>
              <a:rPr lang="en-US" noProof="0" dirty="0" err="1"/>
              <a:t>tempat</a:t>
            </a:r>
            <a:r>
              <a:rPr lang="en-US" noProof="0" dirty="0"/>
              <a:t> </a:t>
            </a:r>
            <a:r>
              <a:rPr lang="en-US" noProof="0" dirty="0" err="1"/>
              <a:t>mereka</a:t>
            </a:r>
            <a:r>
              <a:rPr lang="en-US" noProof="0" dirty="0"/>
              <a:t> </a:t>
            </a:r>
            <a:r>
              <a:rPr lang="en-US" noProof="0" dirty="0" err="1"/>
              <a:t>bekerja</a:t>
            </a:r>
            <a:r>
              <a:rPr lang="en-US" noProof="0" dirty="0"/>
              <a:t>.</a:t>
            </a:r>
          </a:p>
          <a:p>
            <a:pPr marL="0" indent="0">
              <a:buNone/>
            </a:pPr>
            <a:r>
              <a:rPr lang="en-US" b="1" noProof="0" dirty="0" err="1"/>
              <a:t>Pemantauan</a:t>
            </a:r>
            <a:r>
              <a:rPr lang="en-US" b="1" noProof="0" dirty="0"/>
              <a:t> </a:t>
            </a:r>
            <a:r>
              <a:rPr lang="en-US" b="1" noProof="0" dirty="0" err="1"/>
              <a:t>penggunaan</a:t>
            </a:r>
            <a:r>
              <a:rPr lang="en-US" b="1" noProof="0" dirty="0"/>
              <a:t> internet </a:t>
            </a:r>
            <a:r>
              <a:rPr lang="en-US" noProof="0" dirty="0" err="1"/>
              <a:t>berkembang</a:t>
            </a:r>
            <a:r>
              <a:rPr lang="en-US" noProof="0" dirty="0"/>
              <a:t> </a:t>
            </a:r>
            <a:r>
              <a:rPr lang="en-US" noProof="0" dirty="0" err="1"/>
              <a:t>seiring</a:t>
            </a:r>
            <a:r>
              <a:rPr lang="en-US" noProof="0" dirty="0"/>
              <a:t> </a:t>
            </a:r>
            <a:r>
              <a:rPr lang="en-US" noProof="0" dirty="0" err="1"/>
              <a:t>berkembangnya</a:t>
            </a:r>
            <a:r>
              <a:rPr lang="en-US" noProof="0" dirty="0"/>
              <a:t> media </a:t>
            </a:r>
            <a:r>
              <a:rPr lang="en-US" noProof="0" dirty="0" err="1"/>
              <a:t>sosial</a:t>
            </a:r>
            <a:r>
              <a:rPr lang="en-US" noProof="0" dirty="0"/>
              <a:t>.</a:t>
            </a:r>
          </a:p>
          <a:p>
            <a:r>
              <a:rPr lang="en-US" sz="2000" b="1" noProof="0" dirty="0" err="1">
                <a:solidFill>
                  <a:srgbClr val="009999"/>
                </a:solidFill>
              </a:rPr>
              <a:t>Pengusaha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mengkhawatirkan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produktivitas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karyawan</a:t>
            </a:r>
            <a:r>
              <a:rPr lang="en-US" sz="2000" b="1" noProof="0" dirty="0">
                <a:solidFill>
                  <a:srgbClr val="009999"/>
                </a:solidFill>
              </a:rPr>
              <a:t> dan </a:t>
            </a:r>
            <a:r>
              <a:rPr lang="en-US" sz="2000" b="1" noProof="0" dirty="0" err="1">
                <a:solidFill>
                  <a:srgbClr val="009999"/>
                </a:solidFill>
              </a:rPr>
              <a:t>apakah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karyawan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mereka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mungkin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terlalu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banyak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membawa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kehidupan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pribadi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ke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tempat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kerja</a:t>
            </a:r>
            <a:r>
              <a:rPr lang="en-US" sz="2000" b="1" noProof="0" dirty="0">
                <a:solidFill>
                  <a:srgbClr val="009999"/>
                </a:solidFill>
              </a:rPr>
              <a:t>.</a:t>
            </a:r>
          </a:p>
          <a:p>
            <a:pPr marL="0" indent="0">
              <a:buNone/>
            </a:pPr>
            <a:r>
              <a:rPr lang="en-US" noProof="0" dirty="0" err="1"/>
              <a:t>Pemantauan</a:t>
            </a:r>
            <a:r>
              <a:rPr lang="en-US" noProof="0" dirty="0"/>
              <a:t> </a:t>
            </a:r>
            <a:r>
              <a:rPr lang="en-US" noProof="0" dirty="0" err="1"/>
              <a:t>karyawan</a:t>
            </a:r>
            <a:r>
              <a:rPr lang="en-US" noProof="0" dirty="0"/>
              <a:t> </a:t>
            </a:r>
            <a:r>
              <a:rPr lang="en-US" noProof="0" dirty="0" err="1"/>
              <a:t>menantang</a:t>
            </a:r>
            <a:r>
              <a:rPr lang="en-US" noProof="0" dirty="0"/>
              <a:t> </a:t>
            </a:r>
            <a:r>
              <a:rPr lang="en-US" noProof="0" dirty="0" err="1"/>
              <a:t>otonomi</a:t>
            </a:r>
            <a:r>
              <a:rPr lang="en-US" noProof="0" dirty="0"/>
              <a:t> </a:t>
            </a:r>
            <a:r>
              <a:rPr lang="en-US" noProof="0" dirty="0" err="1"/>
              <a:t>tubuh</a:t>
            </a:r>
            <a:r>
              <a:rPr lang="en-US" noProof="0" dirty="0"/>
              <a:t> </a:t>
            </a:r>
            <a:r>
              <a:rPr lang="en-US" noProof="0" dirty="0" err="1"/>
              <a:t>dengan</a:t>
            </a:r>
            <a:r>
              <a:rPr lang="en-US" noProof="0" dirty="0"/>
              <a:t> </a:t>
            </a:r>
            <a:r>
              <a:rPr lang="en-US" noProof="0" dirty="0" err="1"/>
              <a:t>menggunakan</a:t>
            </a:r>
            <a:r>
              <a:rPr lang="en-US" noProof="0" dirty="0"/>
              <a:t> </a:t>
            </a:r>
            <a:r>
              <a:rPr lang="en-US" noProof="0" dirty="0" err="1"/>
              <a:t>teknologi</a:t>
            </a:r>
            <a:r>
              <a:rPr lang="en-US" noProof="0" dirty="0"/>
              <a:t> </a:t>
            </a:r>
            <a:r>
              <a:rPr lang="en-US" noProof="0" dirty="0" err="1"/>
              <a:t>biotracking</a:t>
            </a:r>
            <a:r>
              <a:rPr lang="en-US" noProof="0" dirty="0"/>
              <a:t> dan </a:t>
            </a:r>
            <a:r>
              <a:rPr lang="en-US" noProof="0" dirty="0" err="1"/>
              <a:t>lencana</a:t>
            </a:r>
            <a:r>
              <a:rPr lang="en-US" noProof="0" dirty="0"/>
              <a:t> yang </a:t>
            </a:r>
            <a:r>
              <a:rPr lang="en-US" noProof="0" dirty="0" err="1"/>
              <a:t>memantau</a:t>
            </a:r>
            <a:r>
              <a:rPr lang="en-US" noProof="0" dirty="0"/>
              <a:t> </a:t>
            </a:r>
            <a:r>
              <a:rPr lang="en-US" noProof="0" dirty="0" err="1"/>
              <a:t>warna</a:t>
            </a:r>
            <a:r>
              <a:rPr lang="en-US" noProof="0" dirty="0"/>
              <a:t> </a:t>
            </a:r>
            <a:r>
              <a:rPr lang="en-US" noProof="0" dirty="0" err="1"/>
              <a:t>kulit</a:t>
            </a:r>
            <a:r>
              <a:rPr lang="en-US" noProof="0" dirty="0"/>
              <a:t>, gender, dan </a:t>
            </a:r>
            <a:r>
              <a:rPr lang="en-US" noProof="0" dirty="0" err="1"/>
              <a:t>lokasi</a:t>
            </a:r>
            <a:r>
              <a:rPr lang="en-US" noProof="0" dirty="0"/>
              <a:t> </a:t>
            </a:r>
            <a:r>
              <a:rPr lang="en-US" noProof="0" dirty="0" err="1"/>
              <a:t>tinggal</a:t>
            </a:r>
            <a:r>
              <a:rPr lang="en-US" noProof="0" dirty="0"/>
              <a:t> </a:t>
            </a:r>
            <a:r>
              <a:rPr lang="en-US" noProof="0" dirty="0" err="1"/>
              <a:t>karyawan</a:t>
            </a:r>
            <a:r>
              <a:rPr lang="en-US" noProof="0" dirty="0"/>
              <a:t>.</a:t>
            </a:r>
          </a:p>
          <a:p>
            <a:r>
              <a:rPr lang="en-US" sz="2000" b="1" noProof="0" dirty="0" err="1">
                <a:solidFill>
                  <a:srgbClr val="009999"/>
                </a:solidFill>
              </a:rPr>
              <a:t>Aplikasi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ini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dapat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mengganggu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karyawan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9286992-3BF8-4211-AB16-9336478B1E2F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26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787206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Managing Employees Through Monitoring </a:t>
            </a:r>
            <a:r>
              <a:rPr lang="en-US" sz="1000" noProof="0" dirty="0"/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noProof="0" dirty="0" err="1"/>
              <a:t>Saat</a:t>
            </a:r>
            <a:r>
              <a:rPr lang="en-US" noProof="0" dirty="0"/>
              <a:t> </a:t>
            </a:r>
            <a:r>
              <a:rPr lang="en-US" noProof="0" dirty="0" err="1"/>
              <a:t>mengelola</a:t>
            </a:r>
            <a:r>
              <a:rPr lang="en-US" noProof="0" dirty="0"/>
              <a:t> </a:t>
            </a:r>
            <a:r>
              <a:rPr lang="en-US" noProof="0" dirty="0" err="1"/>
              <a:t>informasi</a:t>
            </a:r>
            <a:r>
              <a:rPr lang="en-US" noProof="0" dirty="0"/>
              <a:t>, </a:t>
            </a:r>
            <a:r>
              <a:rPr lang="en-US" noProof="0" dirty="0" err="1"/>
              <a:t>masalah</a:t>
            </a:r>
            <a:r>
              <a:rPr lang="en-US" noProof="0" dirty="0"/>
              <a:t> </a:t>
            </a:r>
            <a:r>
              <a:rPr lang="en-US" noProof="0" dirty="0" err="1"/>
              <a:t>etika</a:t>
            </a:r>
            <a:r>
              <a:rPr lang="en-US" noProof="0" dirty="0"/>
              <a:t> </a:t>
            </a:r>
            <a:r>
              <a:rPr lang="en-US" noProof="0" dirty="0" err="1"/>
              <a:t>mungkin</a:t>
            </a:r>
            <a:r>
              <a:rPr lang="en-US" noProof="0" dirty="0"/>
              <a:t> </a:t>
            </a:r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terlihat</a:t>
            </a:r>
            <a:r>
              <a:rPr lang="en-US" noProof="0" dirty="0"/>
              <a:t> </a:t>
            </a:r>
            <a:r>
              <a:rPr lang="en-US" noProof="0" dirty="0" err="1"/>
              <a:t>jelas</a:t>
            </a:r>
            <a:r>
              <a:rPr lang="en-US" noProof="0" dirty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noProof="0" dirty="0">
                <a:solidFill>
                  <a:srgbClr val="009999"/>
                </a:solidFill>
              </a:rPr>
              <a:t>Jika </a:t>
            </a:r>
            <a:r>
              <a:rPr lang="en-US" b="1" noProof="0" dirty="0" err="1">
                <a:solidFill>
                  <a:srgbClr val="009999"/>
                </a:solidFill>
              </a:rPr>
              <a:t>kita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tidak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sepenuhnya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memahami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teknologi</a:t>
            </a:r>
            <a:r>
              <a:rPr lang="en-US" b="1" noProof="0" dirty="0">
                <a:solidFill>
                  <a:srgbClr val="009999"/>
                </a:solidFill>
              </a:rPr>
              <a:t> yang </a:t>
            </a:r>
            <a:r>
              <a:rPr lang="en-US" b="1" noProof="0" dirty="0" err="1">
                <a:solidFill>
                  <a:srgbClr val="009999"/>
                </a:solidFill>
              </a:rPr>
              <a:t>terlibat</a:t>
            </a:r>
            <a:r>
              <a:rPr lang="en-US" b="1" noProof="0" dirty="0">
                <a:solidFill>
                  <a:srgbClr val="009999"/>
                </a:solidFill>
              </a:rPr>
              <a:t>, </a:t>
            </a:r>
            <a:r>
              <a:rPr lang="en-US" b="1" noProof="0" dirty="0" err="1">
                <a:solidFill>
                  <a:srgbClr val="009999"/>
                </a:solidFill>
              </a:rPr>
              <a:t>kita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mungkin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tidak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memahami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implikasi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etis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dari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keputusan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kita</a:t>
            </a:r>
            <a:r>
              <a:rPr lang="en-US" b="1" noProof="0" dirty="0">
                <a:solidFill>
                  <a:srgbClr val="009999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noProof="0" dirty="0"/>
              <a:t>Kami </a:t>
            </a:r>
            <a:r>
              <a:rPr lang="en-US" sz="2400" noProof="0" dirty="0" err="1"/>
              <a:t>kehilangan</a:t>
            </a:r>
            <a:r>
              <a:rPr lang="en-US" sz="2400" noProof="0" dirty="0"/>
              <a:t> </a:t>
            </a:r>
            <a:r>
              <a:rPr lang="en-US" sz="2400" noProof="0" dirty="0" err="1"/>
              <a:t>kemampuan</a:t>
            </a:r>
            <a:r>
              <a:rPr lang="en-US" sz="2400" noProof="0" dirty="0"/>
              <a:t> </a:t>
            </a:r>
            <a:r>
              <a:rPr lang="en-US" sz="2400" noProof="0" dirty="0" err="1"/>
              <a:t>untuk</a:t>
            </a:r>
            <a:r>
              <a:rPr lang="en-US" sz="2400" noProof="0" dirty="0"/>
              <a:t> </a:t>
            </a:r>
            <a:r>
              <a:rPr lang="en-US" sz="2400" noProof="0" dirty="0" err="1"/>
              <a:t>melindungi</a:t>
            </a:r>
            <a:r>
              <a:rPr lang="en-US" sz="2400" noProof="0" dirty="0"/>
              <a:t> </a:t>
            </a:r>
            <a:r>
              <a:rPr lang="en-US" sz="2400" noProof="0" dirty="0" err="1"/>
              <a:t>informasi</a:t>
            </a:r>
            <a:r>
              <a:rPr lang="en-US" sz="2400" noProof="0" dirty="0"/>
              <a:t> kami </a:t>
            </a:r>
            <a:r>
              <a:rPr lang="en-US" sz="2400" noProof="0" dirty="0" err="1"/>
              <a:t>secara</a:t>
            </a:r>
            <a:r>
              <a:rPr lang="en-US" sz="2400" noProof="0" dirty="0"/>
              <a:t> </a:t>
            </a:r>
            <a:r>
              <a:rPr lang="en-US" sz="2400" noProof="0" dirty="0" err="1"/>
              <a:t>efektif</a:t>
            </a:r>
            <a:r>
              <a:rPr lang="en-US" sz="2400" noProof="0" dirty="0"/>
              <a:t> </a:t>
            </a:r>
            <a:r>
              <a:rPr lang="en-US" sz="2400" noProof="0" dirty="0" err="1"/>
              <a:t>karena</a:t>
            </a:r>
            <a:r>
              <a:rPr lang="en-US" sz="2400" noProof="0" dirty="0"/>
              <a:t> kami </a:t>
            </a:r>
            <a:r>
              <a:rPr lang="en-US" sz="2400" noProof="0" dirty="0" err="1"/>
              <a:t>mungkin</a:t>
            </a:r>
            <a:r>
              <a:rPr lang="en-US" sz="2400" noProof="0" dirty="0"/>
              <a:t> </a:t>
            </a:r>
            <a:r>
              <a:rPr lang="en-US" sz="2400" noProof="0" dirty="0" err="1"/>
              <a:t>tidak</a:t>
            </a:r>
            <a:r>
              <a:rPr lang="en-US" sz="2400" noProof="0" dirty="0"/>
              <a:t> </a:t>
            </a:r>
            <a:r>
              <a:rPr lang="en-US" sz="2400" noProof="0" dirty="0" err="1"/>
              <a:t>memahami</a:t>
            </a:r>
            <a:r>
              <a:rPr lang="en-US" sz="2400" noProof="0" dirty="0"/>
              <a:t>:</a:t>
            </a:r>
          </a:p>
          <a:p>
            <a:pPr lvl="2"/>
            <a:r>
              <a:rPr lang="en-US" sz="2400" noProof="0" dirty="0" err="1"/>
              <a:t>Dampaknya</a:t>
            </a:r>
            <a:r>
              <a:rPr lang="en-US" sz="2400" noProof="0" dirty="0"/>
              <a:t> </a:t>
            </a:r>
            <a:r>
              <a:rPr lang="en-US" sz="2400" noProof="0" dirty="0" err="1"/>
              <a:t>terhadap</a:t>
            </a:r>
            <a:r>
              <a:rPr lang="en-US" sz="2400" noProof="0" dirty="0"/>
              <a:t> </a:t>
            </a:r>
            <a:r>
              <a:rPr lang="en-US" sz="2400" noProof="0" dirty="0" err="1"/>
              <a:t>otonomi</a:t>
            </a:r>
            <a:r>
              <a:rPr lang="en-US" sz="2400" noProof="0" dirty="0"/>
              <a:t> </a:t>
            </a:r>
            <a:r>
              <a:rPr lang="en-US" sz="2400" noProof="0" dirty="0" err="1"/>
              <a:t>kita</a:t>
            </a:r>
            <a:r>
              <a:rPr lang="en-US" sz="2400" noProof="0" dirty="0"/>
              <a:t>,</a:t>
            </a:r>
          </a:p>
          <a:p>
            <a:pPr lvl="2"/>
            <a:r>
              <a:rPr lang="en-US" sz="2400" noProof="0" dirty="0" err="1"/>
              <a:t>Kontrol</a:t>
            </a:r>
            <a:r>
              <a:rPr lang="en-US" sz="2400" noProof="0" dirty="0"/>
              <a:t> </a:t>
            </a:r>
            <a:r>
              <a:rPr lang="en-US" sz="2400" noProof="0" dirty="0" err="1"/>
              <a:t>atas</a:t>
            </a:r>
            <a:r>
              <a:rPr lang="en-US" sz="2400" noProof="0" dirty="0"/>
              <a:t> </a:t>
            </a:r>
            <a:r>
              <a:rPr lang="en-US" sz="2400" noProof="0" dirty="0" err="1"/>
              <a:t>informasi</a:t>
            </a:r>
            <a:r>
              <a:rPr lang="en-US" sz="2400" noProof="0" dirty="0"/>
              <a:t> kami,</a:t>
            </a:r>
          </a:p>
          <a:p>
            <a:pPr lvl="2"/>
            <a:r>
              <a:rPr lang="en-US" sz="2400" noProof="0" dirty="0" err="1"/>
              <a:t>Kewajiban</a:t>
            </a:r>
            <a:r>
              <a:rPr lang="en-US" sz="2400" noProof="0" dirty="0"/>
              <a:t> timbal </a:t>
            </a:r>
            <a:r>
              <a:rPr lang="en-US" sz="2400" noProof="0" dirty="0" err="1"/>
              <a:t>balik</a:t>
            </a:r>
            <a:r>
              <a:rPr lang="en-US" sz="2400" noProof="0" dirty="0"/>
              <a:t> kami, </a:t>
            </a:r>
            <a:r>
              <a:rPr lang="en-US" sz="2400" noProof="0" dirty="0" err="1"/>
              <a:t>atau</a:t>
            </a:r>
            <a:endParaRPr lang="en-US" sz="2400" noProof="0" dirty="0"/>
          </a:p>
          <a:p>
            <a:pPr lvl="2"/>
            <a:r>
              <a:rPr lang="en-US" sz="2400" noProof="0" dirty="0"/>
              <a:t>Apa yang </a:t>
            </a:r>
            <a:r>
              <a:rPr lang="en-US" sz="2400" noProof="0" dirty="0" err="1"/>
              <a:t>terbaik</a:t>
            </a:r>
            <a:r>
              <a:rPr lang="en-US" sz="2400" noProof="0" dirty="0"/>
              <a:t> </a:t>
            </a:r>
            <a:r>
              <a:rPr lang="en-US" sz="2400" noProof="0" dirty="0" err="1"/>
              <a:t>untuk</a:t>
            </a:r>
            <a:r>
              <a:rPr lang="en-US" sz="2400" noProof="0" dirty="0"/>
              <a:t> </a:t>
            </a:r>
            <a:r>
              <a:rPr lang="en-US" sz="2400" noProof="0" dirty="0" err="1"/>
              <a:t>keberadaan</a:t>
            </a:r>
            <a:r>
              <a:rPr lang="en-US" sz="2400" noProof="0" dirty="0"/>
              <a:t> </a:t>
            </a:r>
            <a:r>
              <a:rPr lang="en-US" sz="2400" noProof="0" dirty="0" err="1"/>
              <a:t>pribadi</a:t>
            </a:r>
            <a:r>
              <a:rPr lang="en-US" sz="2400" noProof="0" dirty="0"/>
              <a:t> </a:t>
            </a:r>
            <a:r>
              <a:rPr lang="en-US" sz="2400" noProof="0" dirty="0" err="1"/>
              <a:t>kita</a:t>
            </a:r>
            <a:r>
              <a:rPr lang="en-US" sz="24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E4AC81-3290-4BA3-B339-77111A32345A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27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245B3-DB55-46AA-AADE-0F662342C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Managing Employees Through Monitoring </a:t>
            </a:r>
            <a:r>
              <a:rPr lang="en-US" sz="1000" noProof="0" dirty="0"/>
              <a:t>4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07AAB-DFC0-4000-BEAE-0626F4616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noProof="0" dirty="0" err="1"/>
              <a:t>Persoalan</a:t>
            </a:r>
            <a:r>
              <a:rPr lang="en-US" b="1" noProof="0" dirty="0"/>
              <a:t> </a:t>
            </a:r>
            <a:r>
              <a:rPr lang="en-US" b="1" noProof="0" dirty="0" err="1"/>
              <a:t>etika</a:t>
            </a:r>
            <a:r>
              <a:rPr lang="en-US" b="1" noProof="0" dirty="0"/>
              <a:t> </a:t>
            </a:r>
            <a:r>
              <a:rPr lang="en-US" b="1" noProof="0" dirty="0" err="1"/>
              <a:t>diperparah</a:t>
            </a:r>
            <a:r>
              <a:rPr lang="en-US" b="1" noProof="0" dirty="0"/>
              <a:t> oleh </a:t>
            </a:r>
            <a:r>
              <a:rPr lang="en-US" b="1" noProof="0" dirty="0" err="1"/>
              <a:t>kesenjangan</a:t>
            </a:r>
            <a:r>
              <a:rPr lang="en-US" b="1" noProof="0" dirty="0"/>
              <a:t> </a:t>
            </a:r>
            <a:r>
              <a:rPr lang="en-US" b="1" noProof="0" dirty="0" err="1"/>
              <a:t>pengetahuan</a:t>
            </a:r>
            <a:r>
              <a:rPr lang="en-US" b="1" noProof="0" dirty="0"/>
              <a:t> yang </a:t>
            </a:r>
            <a:r>
              <a:rPr lang="en-US" b="1" noProof="0" dirty="0" err="1"/>
              <a:t>ada</a:t>
            </a:r>
            <a:r>
              <a:rPr lang="en-US" b="1" noProof="0" dirty="0"/>
              <a:t> </a:t>
            </a:r>
            <a:r>
              <a:rPr lang="en-US" b="1" noProof="0" dirty="0" err="1">
                <a:solidFill>
                  <a:srgbClr val="E66618"/>
                </a:solidFill>
              </a:rPr>
              <a:t>antara</a:t>
            </a:r>
            <a:r>
              <a:rPr lang="en-US" b="1" noProof="0" dirty="0">
                <a:solidFill>
                  <a:srgbClr val="E66618"/>
                </a:solidFill>
              </a:rPr>
              <a:t> orang yang </a:t>
            </a:r>
            <a:r>
              <a:rPr lang="en-US" b="1" noProof="0" dirty="0" err="1">
                <a:solidFill>
                  <a:srgbClr val="E66618"/>
                </a:solidFill>
              </a:rPr>
              <a:t>memahami</a:t>
            </a:r>
            <a:r>
              <a:rPr lang="en-US" b="1" noProof="0" dirty="0">
                <a:solidFill>
                  <a:srgbClr val="E66618"/>
                </a:solidFill>
              </a:rPr>
              <a:t> </a:t>
            </a:r>
            <a:r>
              <a:rPr lang="en-US" b="1" noProof="0" dirty="0" err="1">
                <a:solidFill>
                  <a:srgbClr val="E66618"/>
                </a:solidFill>
              </a:rPr>
              <a:t>teknologi</a:t>
            </a:r>
            <a:r>
              <a:rPr lang="en-US" b="1" noProof="0" dirty="0">
                <a:solidFill>
                  <a:srgbClr val="E66618"/>
                </a:solidFill>
              </a:rPr>
              <a:t> dan orang lain yang </a:t>
            </a:r>
            <a:r>
              <a:rPr lang="en-US" b="1" noProof="0" dirty="0" err="1">
                <a:solidFill>
                  <a:srgbClr val="E66618"/>
                </a:solidFill>
              </a:rPr>
              <a:t>tidak</a:t>
            </a:r>
            <a:r>
              <a:rPr lang="en-US" b="1" noProof="0" dirty="0">
                <a:solidFill>
                  <a:srgbClr val="E66618"/>
                </a:solidFill>
              </a:rPr>
              <a:t> </a:t>
            </a:r>
            <a:r>
              <a:rPr lang="en-US" b="1" noProof="0" dirty="0" err="1">
                <a:solidFill>
                  <a:srgbClr val="E66618"/>
                </a:solidFill>
              </a:rPr>
              <a:t>mampu</a:t>
            </a:r>
            <a:r>
              <a:rPr lang="en-US" b="1" noProof="0" dirty="0">
                <a:solidFill>
                  <a:srgbClr val="E66618"/>
                </a:solidFill>
              </a:rPr>
              <a:t> </a:t>
            </a:r>
            <a:r>
              <a:rPr lang="en-US" b="1" noProof="0" dirty="0" err="1">
                <a:solidFill>
                  <a:srgbClr val="E66618"/>
                </a:solidFill>
              </a:rPr>
              <a:t>melindungi</a:t>
            </a:r>
            <a:r>
              <a:rPr lang="en-US" b="1" noProof="0" dirty="0">
                <a:solidFill>
                  <a:srgbClr val="E66618"/>
                </a:solidFill>
              </a:rPr>
              <a:t> </a:t>
            </a:r>
            <a:r>
              <a:rPr lang="en-US" b="1" noProof="0" dirty="0" err="1">
                <a:solidFill>
                  <a:srgbClr val="E66618"/>
                </a:solidFill>
              </a:rPr>
              <a:t>diri</a:t>
            </a:r>
            <a:r>
              <a:rPr lang="en-US" b="1" noProof="0" dirty="0">
                <a:solidFill>
                  <a:srgbClr val="E66618"/>
                </a:solidFill>
              </a:rPr>
              <a:t> </a:t>
            </a:r>
            <a:r>
              <a:rPr lang="en-US" b="1" noProof="0" dirty="0" err="1">
                <a:solidFill>
                  <a:srgbClr val="E66618"/>
                </a:solidFill>
              </a:rPr>
              <a:t>mereka</a:t>
            </a:r>
            <a:r>
              <a:rPr lang="en-US" b="1" noProof="0" dirty="0">
                <a:solidFill>
                  <a:srgbClr val="E66618"/>
                </a:solidFill>
              </a:rPr>
              <a:t> </a:t>
            </a:r>
            <a:r>
              <a:rPr lang="en-US" b="1" noProof="0" dirty="0" err="1"/>
              <a:t>sendiri</a:t>
            </a:r>
            <a:r>
              <a:rPr lang="en-US" b="1" noProof="0" dirty="0"/>
              <a:t> </a:t>
            </a:r>
            <a:r>
              <a:rPr lang="en-US" b="1" noProof="0" dirty="0" err="1"/>
              <a:t>karena</a:t>
            </a:r>
            <a:r>
              <a:rPr lang="en-US" b="1" noProof="0" dirty="0"/>
              <a:t> </a:t>
            </a:r>
            <a:r>
              <a:rPr lang="en-US" b="1" noProof="0" dirty="0" err="1"/>
              <a:t>mereka</a:t>
            </a:r>
            <a:r>
              <a:rPr lang="en-US" b="1" noProof="0" dirty="0"/>
              <a:t> </a:t>
            </a:r>
            <a:r>
              <a:rPr lang="en-US" b="1" noProof="0" dirty="0" err="1"/>
              <a:t>tidak</a:t>
            </a:r>
            <a:r>
              <a:rPr lang="en-US" b="1" noProof="0" dirty="0"/>
              <a:t> </a:t>
            </a:r>
            <a:r>
              <a:rPr lang="en-US" b="1" noProof="0" dirty="0" err="1"/>
              <a:t>memahaminya</a:t>
            </a:r>
            <a:r>
              <a:rPr lang="en-US" b="1" noProof="0" dirty="0"/>
              <a:t>.</a:t>
            </a:r>
          </a:p>
          <a:p>
            <a:pPr marL="0" indent="0">
              <a:buNone/>
            </a:pPr>
            <a:r>
              <a:rPr lang="en-US" b="1" noProof="0" dirty="0" err="1">
                <a:solidFill>
                  <a:srgbClr val="3366CC"/>
                </a:solidFill>
              </a:rPr>
              <a:t>Teknologi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memungkinkan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akses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terhadap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informasi</a:t>
            </a:r>
            <a:r>
              <a:rPr lang="en-US" b="1" noProof="0" dirty="0">
                <a:solidFill>
                  <a:srgbClr val="3366CC"/>
                </a:solidFill>
              </a:rPr>
              <a:t> yang </a:t>
            </a:r>
            <a:r>
              <a:rPr lang="en-US" b="1" noProof="0" dirty="0" err="1">
                <a:solidFill>
                  <a:srgbClr val="3366CC"/>
                </a:solidFill>
              </a:rPr>
              <a:t>sebelumnya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tidak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mungkin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dilakukan</a:t>
            </a:r>
            <a:r>
              <a:rPr lang="en-US" b="1" noProof="0" dirty="0">
                <a:solidFill>
                  <a:srgbClr val="3366CC"/>
                </a:solidFill>
              </a:rPr>
              <a:t>.</a:t>
            </a:r>
          </a:p>
          <a:p>
            <a:r>
              <a:rPr lang="en-US" sz="2000" b="1" noProof="0" dirty="0">
                <a:solidFill>
                  <a:srgbClr val="009900"/>
                </a:solidFill>
              </a:rPr>
              <a:t>Hal </a:t>
            </a:r>
            <a:r>
              <a:rPr lang="en-US" sz="2000" b="1" noProof="0" dirty="0" err="1">
                <a:solidFill>
                  <a:srgbClr val="009900"/>
                </a:solidFill>
              </a:rPr>
              <a:t>ini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bisa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dilakukan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tanpa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sepengetahuan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penerimanya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atau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bahkan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tanpa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sengaja</a:t>
            </a:r>
            <a:r>
              <a:rPr lang="en-US" sz="2000" b="1" noProof="0" dirty="0">
                <a:solidFill>
                  <a:srgbClr val="009900"/>
                </a:solidFill>
              </a:rPr>
              <a:t>.</a:t>
            </a:r>
          </a:p>
          <a:p>
            <a:pPr marL="0" indent="0">
              <a:buNone/>
            </a:pPr>
            <a:r>
              <a:rPr lang="fi-FI" b="1" noProof="0" dirty="0"/>
              <a:t>Teknologi berarti kita jarang keluar dari batasan tempat kerja kita.</a:t>
            </a:r>
            <a:endParaRPr lang="en-US" b="1" noProof="0" dirty="0"/>
          </a:p>
          <a:p>
            <a:r>
              <a:rPr lang="en-US" sz="2000" noProof="0" dirty="0" err="1">
                <a:solidFill>
                  <a:srgbClr val="3366CC"/>
                </a:solidFill>
              </a:rPr>
              <a:t>Aksesibilitas</a:t>
            </a:r>
            <a:r>
              <a:rPr lang="en-US" sz="2000" noProof="0" dirty="0">
                <a:solidFill>
                  <a:srgbClr val="3366CC"/>
                </a:solidFill>
              </a:rPr>
              <a:t> total </a:t>
            </a:r>
            <a:r>
              <a:rPr lang="en-US" sz="2000" noProof="0" dirty="0" err="1">
                <a:solidFill>
                  <a:srgbClr val="3366CC"/>
                </a:solidFill>
              </a:rPr>
              <a:t>kita</a:t>
            </a:r>
            <a:r>
              <a:rPr lang="en-US" sz="2000" noProof="0" dirty="0">
                <a:solidFill>
                  <a:srgbClr val="3366CC"/>
                </a:solidFill>
              </a:rPr>
              <a:t> </a:t>
            </a:r>
            <a:r>
              <a:rPr lang="en-US" sz="2000" noProof="0" dirty="0" err="1">
                <a:solidFill>
                  <a:srgbClr val="3366CC"/>
                </a:solidFill>
              </a:rPr>
              <a:t>menciptakan</a:t>
            </a:r>
            <a:r>
              <a:rPr lang="en-US" sz="2000" noProof="0" dirty="0">
                <a:solidFill>
                  <a:srgbClr val="3366CC"/>
                </a:solidFill>
              </a:rPr>
              <a:t> </a:t>
            </a:r>
            <a:r>
              <a:rPr lang="en-US" sz="2000" noProof="0" dirty="0" err="1">
                <a:solidFill>
                  <a:srgbClr val="3366CC"/>
                </a:solidFill>
              </a:rPr>
              <a:t>ekspektasi</a:t>
            </a:r>
            <a:r>
              <a:rPr lang="en-US" sz="2000" noProof="0" dirty="0">
                <a:solidFill>
                  <a:srgbClr val="3366CC"/>
                </a:solidFill>
              </a:rPr>
              <a:t> </a:t>
            </a:r>
            <a:r>
              <a:rPr lang="en-US" sz="2000" noProof="0" dirty="0" err="1">
                <a:solidFill>
                  <a:srgbClr val="3366CC"/>
                </a:solidFill>
              </a:rPr>
              <a:t>baru</a:t>
            </a:r>
            <a:r>
              <a:rPr lang="en-US" sz="2000" noProof="0" dirty="0">
                <a:solidFill>
                  <a:srgbClr val="3366CC"/>
                </a:solidFill>
              </a:rPr>
              <a:t>, dan </a:t>
            </a:r>
            <a:r>
              <a:rPr lang="en-US" sz="2000" noProof="0" dirty="0" err="1">
                <a:solidFill>
                  <a:srgbClr val="3366CC"/>
                </a:solidFill>
              </a:rPr>
              <a:t>karenanya</a:t>
            </a:r>
            <a:r>
              <a:rPr lang="en-US" sz="2000" noProof="0" dirty="0">
                <a:solidFill>
                  <a:srgbClr val="3366CC"/>
                </a:solidFill>
              </a:rPr>
              <a:t> </a:t>
            </a:r>
            <a:r>
              <a:rPr lang="en-US" sz="2000" noProof="0" dirty="0" err="1">
                <a:solidFill>
                  <a:srgbClr val="3366CC"/>
                </a:solidFill>
              </a:rPr>
              <a:t>menimbulkan</a:t>
            </a:r>
            <a:r>
              <a:rPr lang="en-US" sz="2000" noProof="0" dirty="0">
                <a:solidFill>
                  <a:srgbClr val="3366CC"/>
                </a:solidFill>
              </a:rPr>
              <a:t> </a:t>
            </a:r>
            <a:r>
              <a:rPr lang="en-US" sz="2000" noProof="0" dirty="0" err="1">
                <a:solidFill>
                  <a:srgbClr val="3366CC"/>
                </a:solidFill>
              </a:rPr>
              <a:t>konflik</a:t>
            </a:r>
            <a:r>
              <a:rPr lang="en-US" sz="2000" noProof="0" dirty="0">
                <a:solidFill>
                  <a:srgbClr val="3366CC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C7C9817-5455-489B-80AA-4307C6B43FB4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28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401540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BC9F19F-9BA0-3D8F-DF0E-CAC7CF4A0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Monitor Employees Through Drag Testing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8AD23AA6-0DCF-10E5-2C35-1FC986F9F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err="1"/>
              <a:t>Dampak</a:t>
            </a:r>
            <a:r>
              <a:rPr lang="en-US" b="1" dirty="0"/>
              <a:t> </a:t>
            </a:r>
            <a:r>
              <a:rPr lang="en-US" b="1" dirty="0" err="1"/>
              <a:t>penggunaan</a:t>
            </a:r>
            <a:r>
              <a:rPr lang="en-US" b="1" dirty="0"/>
              <a:t> </a:t>
            </a:r>
            <a:r>
              <a:rPr lang="en-US" b="1" dirty="0" err="1"/>
              <a:t>narkoba</a:t>
            </a:r>
            <a:r>
              <a:rPr lang="en-US" dirty="0"/>
              <a:t>:</a:t>
            </a:r>
          </a:p>
          <a:p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konsisten</a:t>
            </a:r>
            <a:endParaRPr lang="en-US" dirty="0"/>
          </a:p>
          <a:p>
            <a:r>
              <a:rPr lang="en-US" dirty="0" err="1"/>
              <a:t>Konsentrasi</a:t>
            </a:r>
            <a:r>
              <a:rPr lang="en-US" dirty="0"/>
              <a:t> bruk dan </a:t>
            </a:r>
            <a:r>
              <a:rPr lang="en-US" dirty="0" err="1"/>
              <a:t>kurng</a:t>
            </a:r>
            <a:r>
              <a:rPr lang="en-US" dirty="0"/>
              <a:t> </a:t>
            </a:r>
            <a:r>
              <a:rPr lang="en-US" dirty="0" err="1"/>
              <a:t>fokus</a:t>
            </a:r>
            <a:endParaRPr lang="en-US" dirty="0"/>
          </a:p>
          <a:p>
            <a:r>
              <a:rPr lang="en-US" dirty="0" err="1"/>
              <a:t>Produktfitas</a:t>
            </a:r>
            <a:r>
              <a:rPr lang="en-US" dirty="0"/>
              <a:t> </a:t>
            </a:r>
            <a:r>
              <a:rPr lang="en-US" dirty="0" err="1"/>
              <a:t>turun</a:t>
            </a:r>
            <a:r>
              <a:rPr lang="en-US" dirty="0"/>
              <a:t>,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menentu</a:t>
            </a:r>
            <a:endParaRPr lang="en-US" dirty="0"/>
          </a:p>
          <a:p>
            <a:r>
              <a:rPr lang="en-US" dirty="0"/>
              <a:t>Tingkat </a:t>
            </a:r>
            <a:r>
              <a:rPr lang="en-US" dirty="0" err="1"/>
              <a:t>absen</a:t>
            </a:r>
            <a:r>
              <a:rPr lang="en-US" dirty="0"/>
              <a:t> </a:t>
            </a:r>
            <a:r>
              <a:rPr lang="en-US" dirty="0" err="1"/>
              <a:t>meningkat</a:t>
            </a:r>
            <a:endParaRPr lang="en-US" dirty="0"/>
          </a:p>
          <a:p>
            <a:r>
              <a:rPr lang="en-US" dirty="0" err="1"/>
              <a:t>Cerobih</a:t>
            </a:r>
            <a:r>
              <a:rPr lang="en-US" dirty="0"/>
              <a:t>, </a:t>
            </a:r>
            <a:r>
              <a:rPr lang="en-US" dirty="0" err="1"/>
              <a:t>keliru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Keputusan</a:t>
            </a:r>
          </a:p>
          <a:p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kecelakaan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en-US" dirty="0"/>
          </a:p>
          <a:p>
            <a:r>
              <a:rPr lang="en-US" dirty="0" err="1"/>
              <a:t>dsb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C4073B1B-785E-CBEC-1EAD-5DE66814CF4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681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Chapter Objectives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After reading this chapter, you will be able to:</a:t>
            </a:r>
          </a:p>
          <a:p>
            <a:r>
              <a:rPr lang="en-US" sz="2000" noProof="0" dirty="0" err="1"/>
              <a:t>Diskusikan</a:t>
            </a:r>
            <a:r>
              <a:rPr lang="en-US" sz="2000" noProof="0" dirty="0"/>
              <a:t> </a:t>
            </a:r>
            <a:r>
              <a:rPr lang="en-US" sz="2000" noProof="0" dirty="0" err="1"/>
              <a:t>etika</a:t>
            </a:r>
            <a:r>
              <a:rPr lang="en-US" sz="2000" noProof="0" dirty="0"/>
              <a:t> </a:t>
            </a:r>
            <a:r>
              <a:rPr lang="en-US" sz="2000" noProof="0" dirty="0" err="1"/>
              <a:t>pemantauan</a:t>
            </a:r>
            <a:r>
              <a:rPr lang="en-US" sz="2000" noProof="0" dirty="0"/>
              <a:t> yang </a:t>
            </a:r>
            <a:r>
              <a:rPr lang="en-US" sz="2000" noProof="0" dirty="0" err="1"/>
              <a:t>diterapkan</a:t>
            </a:r>
            <a:r>
              <a:rPr lang="en-US" sz="2000" noProof="0" dirty="0"/>
              <a:t> pada </a:t>
            </a:r>
            <a:r>
              <a:rPr lang="en-US" sz="2000" noProof="0" dirty="0" err="1"/>
              <a:t>pengujian</a:t>
            </a:r>
            <a:r>
              <a:rPr lang="en-US" sz="2000" noProof="0" dirty="0"/>
              <a:t> </a:t>
            </a:r>
            <a:r>
              <a:rPr lang="en-US" sz="2000" noProof="0" dirty="0" err="1"/>
              <a:t>narkoba</a:t>
            </a:r>
            <a:r>
              <a:rPr lang="en-US" sz="2000" noProof="0" dirty="0"/>
              <a:t>.</a:t>
            </a:r>
          </a:p>
          <a:p>
            <a:r>
              <a:rPr lang="en-US" sz="2000" noProof="0" dirty="0" err="1"/>
              <a:t>Diskusikan</a:t>
            </a:r>
            <a:r>
              <a:rPr lang="en-US" sz="2000" noProof="0" dirty="0"/>
              <a:t> </a:t>
            </a:r>
            <a:r>
              <a:rPr lang="en-US" sz="2000" noProof="0" dirty="0" err="1"/>
              <a:t>etika</a:t>
            </a:r>
            <a:r>
              <a:rPr lang="en-US" sz="2000" noProof="0" dirty="0"/>
              <a:t> </a:t>
            </a:r>
            <a:r>
              <a:rPr lang="en-US" sz="2000" noProof="0" dirty="0" err="1"/>
              <a:t>pemantauan</a:t>
            </a:r>
            <a:r>
              <a:rPr lang="en-US" sz="2000" noProof="0" dirty="0"/>
              <a:t> yang </a:t>
            </a:r>
            <a:r>
              <a:rPr lang="en-US" sz="2000" noProof="0" dirty="0" err="1"/>
              <a:t>diterapkan</a:t>
            </a:r>
            <a:r>
              <a:rPr lang="en-US" sz="2000" noProof="0" dirty="0"/>
              <a:t> pada </a:t>
            </a:r>
            <a:r>
              <a:rPr lang="en-US" sz="2000" noProof="0" dirty="0" err="1"/>
              <a:t>poligraf</a:t>
            </a:r>
            <a:r>
              <a:rPr lang="en-US" sz="2000" noProof="0" dirty="0"/>
              <a:t>, </a:t>
            </a:r>
            <a:r>
              <a:rPr lang="en-US" sz="2000" noProof="0" dirty="0" err="1"/>
              <a:t>pengujian</a:t>
            </a:r>
            <a:r>
              <a:rPr lang="en-US" sz="2000" noProof="0" dirty="0"/>
              <a:t> </a:t>
            </a:r>
            <a:r>
              <a:rPr lang="en-US" sz="2000" noProof="0" dirty="0" err="1"/>
              <a:t>genetik</a:t>
            </a:r>
            <a:r>
              <a:rPr lang="en-US" sz="2000" noProof="0" dirty="0"/>
              <a:t>, dan </a:t>
            </a:r>
            <a:r>
              <a:rPr lang="en-US" sz="2000" noProof="0" dirty="0" err="1"/>
              <a:t>bentuk</a:t>
            </a:r>
            <a:r>
              <a:rPr lang="en-US" sz="2000" noProof="0" dirty="0"/>
              <a:t> </a:t>
            </a:r>
            <a:r>
              <a:rPr lang="en-US" sz="2000" noProof="0" dirty="0" err="1"/>
              <a:t>pengawasan</a:t>
            </a:r>
            <a:r>
              <a:rPr lang="en-US" sz="2000" noProof="0" dirty="0"/>
              <a:t> </a:t>
            </a:r>
            <a:r>
              <a:rPr lang="en-US" sz="2000" noProof="0" dirty="0" err="1"/>
              <a:t>lainnya</a:t>
            </a:r>
            <a:r>
              <a:rPr lang="en-US" sz="2000" noProof="0" dirty="0"/>
              <a:t>.</a:t>
            </a:r>
          </a:p>
          <a:p>
            <a:r>
              <a:rPr lang="en-US" sz="2000" noProof="0" dirty="0" err="1"/>
              <a:t>Menjelaskan</a:t>
            </a:r>
            <a:r>
              <a:rPr lang="en-US" sz="2000" noProof="0" dirty="0"/>
              <a:t> </a:t>
            </a:r>
            <a:r>
              <a:rPr lang="en-US" sz="2000" noProof="0" dirty="0" err="1"/>
              <a:t>kepentingan</a:t>
            </a:r>
            <a:r>
              <a:rPr lang="en-US" sz="2000" noProof="0" dirty="0"/>
              <a:t> </a:t>
            </a:r>
            <a:r>
              <a:rPr lang="en-US" sz="2000" noProof="0" dirty="0" err="1"/>
              <a:t>pemberi</a:t>
            </a:r>
            <a:r>
              <a:rPr lang="en-US" sz="2000" noProof="0" dirty="0"/>
              <a:t> </a:t>
            </a:r>
            <a:r>
              <a:rPr lang="en-US" sz="2000" noProof="0" dirty="0" err="1"/>
              <a:t>kerja</a:t>
            </a:r>
            <a:r>
              <a:rPr lang="en-US" sz="2000" noProof="0" dirty="0"/>
              <a:t> </a:t>
            </a:r>
            <a:r>
              <a:rPr lang="en-US" sz="2000" noProof="0" dirty="0" err="1"/>
              <a:t>dalam</a:t>
            </a:r>
            <a:r>
              <a:rPr lang="en-US" sz="2000" noProof="0" dirty="0"/>
              <a:t> </a:t>
            </a:r>
            <a:r>
              <a:rPr lang="en-US" sz="2000" noProof="0" dirty="0" err="1"/>
              <a:t>mengatur</a:t>
            </a:r>
            <a:r>
              <a:rPr lang="en-US" sz="2000" noProof="0" dirty="0"/>
              <a:t> </a:t>
            </a:r>
            <a:r>
              <a:rPr lang="en-US" sz="2000" noProof="0" dirty="0" err="1"/>
              <a:t>aktivitas</a:t>
            </a:r>
            <a:r>
              <a:rPr lang="en-US" sz="2000" noProof="0" dirty="0"/>
              <a:t> </a:t>
            </a:r>
            <a:r>
              <a:rPr lang="en-US" sz="2000" noProof="0" dirty="0" err="1"/>
              <a:t>pekerja</a:t>
            </a:r>
            <a:r>
              <a:rPr lang="en-US" sz="2000" noProof="0" dirty="0"/>
              <a:t> di </a:t>
            </a:r>
            <a:r>
              <a:rPr lang="en-US" sz="2000" noProof="0" dirty="0" err="1"/>
              <a:t>luar</a:t>
            </a:r>
            <a:r>
              <a:rPr lang="en-US" sz="2000" noProof="0" dirty="0"/>
              <a:t> </a:t>
            </a:r>
            <a:r>
              <a:rPr lang="en-US" sz="2000" noProof="0" dirty="0" err="1"/>
              <a:t>pekerjaan</a:t>
            </a:r>
            <a:r>
              <a:rPr lang="en-US" sz="2000" noProof="0" dirty="0"/>
              <a:t>.</a:t>
            </a:r>
          </a:p>
          <a:p>
            <a:r>
              <a:rPr lang="en-US" sz="2000" noProof="0" dirty="0" err="1"/>
              <a:t>Diskusikan</a:t>
            </a:r>
            <a:r>
              <a:rPr lang="en-US" sz="2000" noProof="0" dirty="0"/>
              <a:t> </a:t>
            </a:r>
            <a:r>
              <a:rPr lang="en-US" sz="2000" noProof="0" dirty="0" err="1"/>
              <a:t>implikasi</a:t>
            </a:r>
            <a:r>
              <a:rPr lang="en-US" sz="2000" noProof="0" dirty="0"/>
              <a:t> </a:t>
            </a:r>
            <a:r>
              <a:rPr lang="en-US" sz="2000" noProof="0" dirty="0" err="1"/>
              <a:t>peristiwa</a:t>
            </a:r>
            <a:r>
              <a:rPr lang="en-US" sz="2000" noProof="0" dirty="0"/>
              <a:t> dunia, </a:t>
            </a:r>
            <a:r>
              <a:rPr lang="en-US" sz="2000" noProof="0" dirty="0" err="1"/>
              <a:t>seperti</a:t>
            </a:r>
            <a:r>
              <a:rPr lang="en-US" sz="2000" noProof="0" dirty="0"/>
              <a:t> </a:t>
            </a:r>
            <a:r>
              <a:rPr lang="en-US" sz="2000" noProof="0" dirty="0" err="1"/>
              <a:t>perubahan</a:t>
            </a:r>
            <a:r>
              <a:rPr lang="en-US" sz="2000" noProof="0" dirty="0"/>
              <a:t> </a:t>
            </a:r>
            <a:r>
              <a:rPr lang="en-US" sz="2000" noProof="0" dirty="0" err="1"/>
              <a:t>kebijakan</a:t>
            </a:r>
            <a:r>
              <a:rPr lang="en-US" sz="2000" noProof="0" dirty="0"/>
              <a:t> </a:t>
            </a:r>
            <a:r>
              <a:rPr lang="en-US" sz="2000" noProof="0" dirty="0" err="1"/>
              <a:t>imigrasi</a:t>
            </a:r>
            <a:r>
              <a:rPr lang="en-US" sz="2000" noProof="0" dirty="0"/>
              <a:t> </a:t>
            </a:r>
            <a:r>
              <a:rPr lang="en-US" sz="2000" noProof="0" dirty="0" err="1"/>
              <a:t>baru-baru</a:t>
            </a:r>
            <a:r>
              <a:rPr lang="en-US" sz="2000" noProof="0" dirty="0"/>
              <a:t> </a:t>
            </a:r>
            <a:r>
              <a:rPr lang="en-US" sz="2000" noProof="0" dirty="0" err="1"/>
              <a:t>ini</a:t>
            </a:r>
            <a:r>
              <a:rPr lang="en-US" sz="2000" noProof="0" dirty="0"/>
              <a:t>, </a:t>
            </a:r>
            <a:r>
              <a:rPr lang="en-US" sz="2000" noProof="0" dirty="0" err="1"/>
              <a:t>terhadap</a:t>
            </a:r>
            <a:r>
              <a:rPr lang="en-US" sz="2000" noProof="0" dirty="0"/>
              <a:t> </a:t>
            </a:r>
            <a:r>
              <a:rPr lang="en-US" sz="2000" noProof="0" dirty="0" err="1"/>
              <a:t>keputusan</a:t>
            </a:r>
            <a:r>
              <a:rPr lang="en-US" sz="2000" noProof="0" dirty="0"/>
              <a:t> </a:t>
            </a:r>
            <a:r>
              <a:rPr lang="en-US" sz="2000" noProof="0" dirty="0" err="1"/>
              <a:t>bisnis</a:t>
            </a:r>
            <a:r>
              <a:rPr lang="en-US" sz="2000" noProof="0" dirty="0"/>
              <a:t> </a:t>
            </a:r>
            <a:r>
              <a:rPr lang="en-US" sz="2000" noProof="0" dirty="0" err="1"/>
              <a:t>mengenai</a:t>
            </a:r>
            <a:r>
              <a:rPr lang="en-US" sz="2000" noProof="0" dirty="0"/>
              <a:t> </a:t>
            </a:r>
            <a:r>
              <a:rPr lang="en-US" sz="2000" noProof="0" dirty="0" err="1"/>
              <a:t>privasi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AE08156-7FDF-44F5-AF31-0C949585B4BC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72235-8C85-4181-BAF4-B99842152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Managing Employees Through Monitoring </a:t>
            </a:r>
            <a:r>
              <a:rPr lang="en-US" sz="1000" noProof="0" dirty="0"/>
              <a:t>5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9C242-218B-4818-A574-D46A892C1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noProof="0" dirty="0" err="1">
                <a:solidFill>
                  <a:srgbClr val="3366CC"/>
                </a:solidFill>
              </a:rPr>
              <a:t>Aksesibilitas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teknologi</a:t>
            </a:r>
            <a:r>
              <a:rPr lang="en-US" b="1" noProof="0" dirty="0">
                <a:solidFill>
                  <a:srgbClr val="3366CC"/>
                </a:solidFill>
              </a:rPr>
              <a:t> yang </a:t>
            </a:r>
            <a:r>
              <a:rPr lang="en-US" b="1" noProof="0" dirty="0" err="1">
                <a:solidFill>
                  <a:srgbClr val="3366CC"/>
                </a:solidFill>
              </a:rPr>
              <a:t>berkelanjutan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mengaburkan</a:t>
            </a:r>
            <a:r>
              <a:rPr lang="en-US" b="1" noProof="0" dirty="0">
                <a:solidFill>
                  <a:srgbClr val="3366CC"/>
                </a:solidFill>
              </a:rPr>
              <a:t> batas </a:t>
            </a:r>
            <a:r>
              <a:rPr lang="en-US" b="1" noProof="0" dirty="0" err="1">
                <a:solidFill>
                  <a:srgbClr val="3366CC"/>
                </a:solidFill>
              </a:rPr>
              <a:t>antara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kehidupan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pribadi</a:t>
            </a:r>
            <a:r>
              <a:rPr lang="en-US" b="1" noProof="0" dirty="0">
                <a:solidFill>
                  <a:srgbClr val="3366CC"/>
                </a:solidFill>
              </a:rPr>
              <a:t> dan </a:t>
            </a:r>
            <a:r>
              <a:rPr lang="en-US" b="1" noProof="0" dirty="0" err="1">
                <a:solidFill>
                  <a:srgbClr val="3366CC"/>
                </a:solidFill>
              </a:rPr>
              <a:t>profesional</a:t>
            </a:r>
            <a:r>
              <a:rPr lang="en-US" b="1" noProof="0" dirty="0">
                <a:solidFill>
                  <a:srgbClr val="3366CC"/>
                </a:solidFill>
              </a:rPr>
              <a:t>.</a:t>
            </a:r>
          </a:p>
          <a:p>
            <a:r>
              <a:rPr lang="en-US" noProof="0" dirty="0"/>
              <a:t>88% </a:t>
            </a:r>
            <a:r>
              <a:rPr lang="en-US" noProof="0" dirty="0" err="1"/>
              <a:t>karyawan</a:t>
            </a:r>
            <a:r>
              <a:rPr lang="en-US" noProof="0" dirty="0"/>
              <a:t> </a:t>
            </a:r>
            <a:r>
              <a:rPr lang="en-US" noProof="0" dirty="0" err="1"/>
              <a:t>menggunakan</a:t>
            </a:r>
            <a:r>
              <a:rPr lang="en-US" noProof="0" dirty="0"/>
              <a:t> media </a:t>
            </a:r>
            <a:r>
              <a:rPr lang="en-US" noProof="0" dirty="0" err="1"/>
              <a:t>sosial</a:t>
            </a:r>
            <a:r>
              <a:rPr lang="en-US" noProof="0" dirty="0"/>
              <a:t> </a:t>
            </a:r>
            <a:r>
              <a:rPr lang="en-US" noProof="0" dirty="0" err="1"/>
              <a:t>setidaknya</a:t>
            </a:r>
            <a:r>
              <a:rPr lang="en-US" noProof="0" dirty="0"/>
              <a:t> </a:t>
            </a:r>
            <a:r>
              <a:rPr lang="en-US" noProof="0" dirty="0" err="1"/>
              <a:t>sekali</a:t>
            </a:r>
            <a:r>
              <a:rPr lang="en-US" noProof="0" dirty="0"/>
              <a:t> </a:t>
            </a:r>
            <a:r>
              <a:rPr lang="en-US" noProof="0" dirty="0" err="1"/>
              <a:t>setiap</a:t>
            </a:r>
            <a:r>
              <a:rPr lang="en-US" noProof="0" dirty="0"/>
              <a:t> </a:t>
            </a:r>
            <a:r>
              <a:rPr lang="en-US" noProof="0" dirty="0" err="1"/>
              <a:t>hari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, dan 18% </a:t>
            </a:r>
            <a:r>
              <a:rPr lang="en-US" noProof="0" dirty="0" err="1"/>
              <a:t>memeriksa</a:t>
            </a:r>
            <a:r>
              <a:rPr lang="en-US" noProof="0" dirty="0"/>
              <a:t> situs </a:t>
            </a:r>
            <a:r>
              <a:rPr lang="en-US" noProof="0" dirty="0" err="1"/>
              <a:t>mereka</a:t>
            </a:r>
            <a:r>
              <a:rPr lang="en-US" noProof="0" dirty="0"/>
              <a:t> </a:t>
            </a:r>
            <a:r>
              <a:rPr lang="en-US" noProof="0" dirty="0" err="1"/>
              <a:t>lebih</a:t>
            </a:r>
            <a:r>
              <a:rPr lang="en-US" noProof="0" dirty="0"/>
              <a:t> </a:t>
            </a:r>
            <a:r>
              <a:rPr lang="en-US" noProof="0" dirty="0" err="1"/>
              <a:t>dari</a:t>
            </a:r>
            <a:r>
              <a:rPr lang="en-US" noProof="0" dirty="0"/>
              <a:t> </a:t>
            </a:r>
            <a:r>
              <a:rPr lang="en-US" noProof="0" dirty="0" err="1"/>
              <a:t>sepuluh</a:t>
            </a:r>
            <a:r>
              <a:rPr lang="en-US" noProof="0" dirty="0"/>
              <a:t> kali </a:t>
            </a:r>
            <a:r>
              <a:rPr lang="en-US" noProof="0" dirty="0" err="1"/>
              <a:t>setiap</a:t>
            </a:r>
            <a:r>
              <a:rPr lang="en-US" noProof="0" dirty="0"/>
              <a:t> </a:t>
            </a:r>
            <a:r>
              <a:rPr lang="en-US" noProof="0" dirty="0" err="1"/>
              <a:t>hari</a:t>
            </a:r>
            <a:r>
              <a:rPr lang="en-US" noProof="0" dirty="0"/>
              <a:t>. </a:t>
            </a:r>
          </a:p>
          <a:p>
            <a:r>
              <a:rPr lang="en-US" noProof="0" dirty="0" err="1"/>
              <a:t>Teknologi</a:t>
            </a:r>
            <a:r>
              <a:rPr lang="en-US" noProof="0" dirty="0"/>
              <a:t> </a:t>
            </a:r>
            <a:r>
              <a:rPr lang="en-US" noProof="0" dirty="0" err="1"/>
              <a:t>menghasilkan</a:t>
            </a:r>
            <a:r>
              <a:rPr lang="en-US" noProof="0" dirty="0"/>
              <a:t> </a:t>
            </a:r>
            <a:r>
              <a:rPr lang="en-US" noProof="0" dirty="0" err="1"/>
              <a:t>lebih</a:t>
            </a:r>
            <a:r>
              <a:rPr lang="en-US" noProof="0" dirty="0"/>
              <a:t> </a:t>
            </a:r>
            <a:r>
              <a:rPr lang="en-US" noProof="0" dirty="0" err="1"/>
              <a:t>banyak</a:t>
            </a:r>
            <a:r>
              <a:rPr lang="en-US" noProof="0" dirty="0"/>
              <a:t> </a:t>
            </a:r>
            <a:r>
              <a:rPr lang="en-US" noProof="0" dirty="0" err="1"/>
              <a:t>kontak</a:t>
            </a:r>
            <a:r>
              <a:rPr lang="en-US" noProof="0" dirty="0"/>
              <a:t> </a:t>
            </a:r>
            <a:r>
              <a:rPr lang="en-US" noProof="0" dirty="0" err="1"/>
              <a:t>tanpa</a:t>
            </a:r>
            <a:r>
              <a:rPr lang="en-US" noProof="0" dirty="0"/>
              <a:t> </a:t>
            </a:r>
            <a:r>
              <a:rPr lang="en-US" noProof="0" dirty="0" err="1"/>
              <a:t>wajah</a:t>
            </a:r>
            <a:r>
              <a:rPr lang="en-US" noProof="0" dirty="0"/>
              <a:t>.</a:t>
            </a:r>
          </a:p>
          <a:p>
            <a:r>
              <a:rPr lang="en-US" noProof="0" dirty="0"/>
              <a:t>Email, SMS, dan </a:t>
            </a:r>
            <a:r>
              <a:rPr lang="en-US" noProof="0" dirty="0" err="1"/>
              <a:t>postingan</a:t>
            </a:r>
            <a:r>
              <a:rPr lang="en-US" noProof="0" dirty="0"/>
              <a:t> media </a:t>
            </a:r>
            <a:r>
              <a:rPr lang="en-US" noProof="0" dirty="0" err="1"/>
              <a:t>sosial</a:t>
            </a:r>
            <a:r>
              <a:rPr lang="en-US" noProof="0" dirty="0"/>
              <a:t> </a:t>
            </a:r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memiliki</a:t>
            </a:r>
            <a:r>
              <a:rPr lang="en-US" noProof="0" dirty="0"/>
              <a:t> </a:t>
            </a:r>
            <a:r>
              <a:rPr lang="en-US" noProof="0" dirty="0" err="1"/>
              <a:t>bobot</a:t>
            </a:r>
            <a:r>
              <a:rPr lang="en-US" noProof="0" dirty="0"/>
              <a:t> yang </a:t>
            </a:r>
            <a:r>
              <a:rPr lang="en-US" noProof="0" dirty="0" err="1"/>
              <a:t>sama</a:t>
            </a:r>
            <a:r>
              <a:rPr lang="en-US" noProof="0" dirty="0"/>
              <a:t> </a:t>
            </a:r>
            <a:r>
              <a:rPr lang="en-US" noProof="0" dirty="0" err="1"/>
              <a:t>dengan</a:t>
            </a:r>
            <a:r>
              <a:rPr lang="en-US" noProof="0" dirty="0"/>
              <a:t> '</a:t>
            </a:r>
            <a:r>
              <a:rPr lang="en-US" noProof="0" dirty="0" err="1"/>
              <a:t>menuliskannya</a:t>
            </a:r>
            <a:r>
              <a:rPr lang="en-US" noProof="0" dirty="0"/>
              <a:t>'.</a:t>
            </a:r>
          </a:p>
          <a:p>
            <a:r>
              <a:rPr lang="en-US" noProof="0" dirty="0" err="1"/>
              <a:t>Mengingat</a:t>
            </a:r>
            <a:r>
              <a:rPr lang="en-US" noProof="0" dirty="0"/>
              <a:t> </a:t>
            </a:r>
            <a:r>
              <a:rPr lang="en-US" noProof="0" dirty="0" err="1"/>
              <a:t>kemudahan</a:t>
            </a:r>
            <a:r>
              <a:rPr lang="en-US" noProof="0" dirty="0"/>
              <a:t> dan </a:t>
            </a:r>
            <a:r>
              <a:rPr lang="en-US" noProof="0" dirty="0" err="1"/>
              <a:t>informalitas</a:t>
            </a:r>
            <a:r>
              <a:rPr lang="en-US" noProof="0" dirty="0"/>
              <a:t> </a:t>
            </a:r>
            <a:r>
              <a:rPr lang="en-US" noProof="0" dirty="0" err="1"/>
              <a:t>komunikasi</a:t>
            </a:r>
            <a:r>
              <a:rPr lang="en-US" noProof="0" dirty="0"/>
              <a:t> </a:t>
            </a:r>
            <a:r>
              <a:rPr lang="en-US" noProof="0" dirty="0" err="1"/>
              <a:t>elektronik</a:t>
            </a:r>
            <a:r>
              <a:rPr lang="en-US" noProof="0" dirty="0"/>
              <a:t>, </a:t>
            </a:r>
            <a:r>
              <a:rPr lang="en-US" noProof="0" dirty="0" err="1"/>
              <a:t>kita</a:t>
            </a:r>
            <a:r>
              <a:rPr lang="en-US" noProof="0" dirty="0"/>
              <a:t> </a:t>
            </a:r>
            <a:r>
              <a:rPr lang="en-US" noProof="0" dirty="0" err="1"/>
              <a:t>menjadi</a:t>
            </a:r>
            <a:r>
              <a:rPr lang="en-US" noProof="0" dirty="0"/>
              <a:t> </a:t>
            </a:r>
            <a:r>
              <a:rPr lang="en-US" noProof="0" dirty="0" err="1"/>
              <a:t>lebih</a:t>
            </a:r>
            <a:r>
              <a:rPr lang="en-US" noProof="0" dirty="0"/>
              <a:t> </a:t>
            </a:r>
            <a:r>
              <a:rPr lang="en-US" noProof="0" dirty="0" err="1"/>
              <a:t>ceroboh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berkomunikasi</a:t>
            </a:r>
            <a:r>
              <a:rPr lang="en-US" noProof="0" dirty="0"/>
              <a:t>.</a:t>
            </a:r>
          </a:p>
          <a:p>
            <a:endParaRPr lang="en-US" sz="2000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EA44CD2-FDC6-4403-8113-3EFE070890E3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30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298138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Why Do Firms Monitor Technology Usage?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800" b="1" noProof="0" dirty="0">
                <a:solidFill>
                  <a:schemeClr val="accent2"/>
                </a:solidFill>
              </a:rPr>
              <a:t>Pengusaha perlu mengelola tempat kerja mereka untuk:</a:t>
            </a:r>
            <a:endParaRPr lang="en-US" sz="2800" b="1" noProof="0" dirty="0">
              <a:solidFill>
                <a:schemeClr val="accent2"/>
              </a:solidFill>
            </a:endParaRPr>
          </a:p>
          <a:p>
            <a:r>
              <a:rPr lang="en-US" b="1" noProof="0" dirty="0" err="1"/>
              <a:t>Tempatkan</a:t>
            </a:r>
            <a:r>
              <a:rPr lang="en-US" b="1" noProof="0" dirty="0"/>
              <a:t> </a:t>
            </a:r>
            <a:r>
              <a:rPr lang="en-US" b="1" noProof="0" dirty="0" err="1"/>
              <a:t>pekerja</a:t>
            </a:r>
            <a:r>
              <a:rPr lang="en-US" b="1" noProof="0" dirty="0"/>
              <a:t> pada </a:t>
            </a:r>
            <a:r>
              <a:rPr lang="en-US" b="1" noProof="0" dirty="0" err="1"/>
              <a:t>posisi</a:t>
            </a:r>
            <a:r>
              <a:rPr lang="en-US" b="1" noProof="0" dirty="0"/>
              <a:t> yang </a:t>
            </a:r>
            <a:r>
              <a:rPr lang="en-US" b="1" noProof="0" dirty="0" err="1"/>
              <a:t>sesuai</a:t>
            </a:r>
            <a:r>
              <a:rPr lang="en-US" b="1" noProof="0" dirty="0"/>
              <a:t>.</a:t>
            </a:r>
          </a:p>
          <a:p>
            <a:r>
              <a:rPr lang="en-US" b="1" noProof="0" dirty="0" err="1"/>
              <a:t>Untuk</a:t>
            </a:r>
            <a:r>
              <a:rPr lang="en-US" b="1" noProof="0" dirty="0"/>
              <a:t> </a:t>
            </a:r>
            <a:r>
              <a:rPr lang="en-US" b="1" noProof="0" dirty="0" err="1"/>
              <a:t>memastikan</a:t>
            </a:r>
            <a:r>
              <a:rPr lang="en-US" b="1" noProof="0" dirty="0"/>
              <a:t> </a:t>
            </a:r>
            <a:r>
              <a:rPr lang="en-US" b="1" noProof="0" dirty="0" err="1"/>
              <a:t>kepatuhan</a:t>
            </a:r>
            <a:r>
              <a:rPr lang="en-US" b="1" noProof="0" dirty="0"/>
              <a:t> </a:t>
            </a:r>
            <a:r>
              <a:rPr lang="en-US" b="1" noProof="0" dirty="0" err="1"/>
              <a:t>terhadap</a:t>
            </a:r>
            <a:r>
              <a:rPr lang="en-US" b="1" noProof="0" dirty="0"/>
              <a:t> </a:t>
            </a:r>
            <a:r>
              <a:rPr lang="en-US" b="1" noProof="0" dirty="0" err="1"/>
              <a:t>persyaratan</a:t>
            </a:r>
            <a:r>
              <a:rPr lang="en-US" b="1" noProof="0" dirty="0"/>
              <a:t> </a:t>
            </a:r>
            <a:r>
              <a:rPr lang="en-US" b="1" noProof="0" dirty="0" err="1"/>
              <a:t>tindakan</a:t>
            </a:r>
            <a:r>
              <a:rPr lang="en-US" b="1" noProof="0" dirty="0"/>
              <a:t> </a:t>
            </a:r>
            <a:r>
              <a:rPr lang="en-US" b="1" noProof="0" dirty="0" err="1"/>
              <a:t>afirmatif</a:t>
            </a:r>
            <a:r>
              <a:rPr lang="en-US" b="1" noProof="0" dirty="0"/>
              <a:t>.</a:t>
            </a:r>
          </a:p>
          <a:p>
            <a:r>
              <a:rPr lang="en-US" b="1" noProof="0" dirty="0" err="1"/>
              <a:t>Untuk</a:t>
            </a:r>
            <a:r>
              <a:rPr lang="en-US" b="1" noProof="0" dirty="0"/>
              <a:t> </a:t>
            </a:r>
            <a:r>
              <a:rPr lang="en-US" b="1" noProof="0" dirty="0" err="1"/>
              <a:t>mengelola</a:t>
            </a:r>
            <a:r>
              <a:rPr lang="en-US" b="1" noProof="0" dirty="0"/>
              <a:t> </a:t>
            </a:r>
            <a:r>
              <a:rPr lang="en-US" b="1" noProof="0" dirty="0" err="1"/>
              <a:t>tunjangan</a:t>
            </a:r>
            <a:r>
              <a:rPr lang="en-US" b="1" noProof="0" dirty="0"/>
              <a:t> </a:t>
            </a:r>
            <a:r>
              <a:rPr lang="en-US" b="1" noProof="0" dirty="0" err="1"/>
              <a:t>tempat</a:t>
            </a:r>
            <a:r>
              <a:rPr lang="en-US" b="1" noProof="0" dirty="0"/>
              <a:t> </a:t>
            </a:r>
            <a:r>
              <a:rPr lang="en-US" b="1" noProof="0" dirty="0" err="1"/>
              <a:t>kerja</a:t>
            </a:r>
            <a:r>
              <a:rPr lang="en-US" sz="2000" noProof="0" dirty="0"/>
              <a:t>.</a:t>
            </a:r>
          </a:p>
          <a:p>
            <a:pPr marL="0" indent="0">
              <a:buNone/>
            </a:pPr>
            <a:r>
              <a:rPr lang="en-US" b="1" dirty="0" err="1">
                <a:solidFill>
                  <a:schemeClr val="accent2"/>
                </a:solidFill>
              </a:rPr>
              <a:t>Memungkinkan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manajer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untuk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memastikan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kinerja</a:t>
            </a:r>
            <a:r>
              <a:rPr lang="en-US" b="1" dirty="0">
                <a:solidFill>
                  <a:schemeClr val="accent2"/>
                </a:solidFill>
              </a:rPr>
              <a:t> yang </a:t>
            </a:r>
            <a:r>
              <a:rPr lang="en-US" b="1" dirty="0" err="1">
                <a:solidFill>
                  <a:schemeClr val="accent2"/>
                </a:solidFill>
              </a:rPr>
              <a:t>efektif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dengan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mencegah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hilangnya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produktivitas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akibat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penggunaan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teknologi</a:t>
            </a:r>
            <a:r>
              <a:rPr lang="en-US" b="1" dirty="0">
                <a:solidFill>
                  <a:schemeClr val="accent2"/>
                </a:solidFill>
              </a:rPr>
              <a:t> yang </a:t>
            </a:r>
            <a:r>
              <a:rPr lang="en-US" b="1" dirty="0" err="1">
                <a:solidFill>
                  <a:schemeClr val="accent2"/>
                </a:solidFill>
              </a:rPr>
              <a:t>tidak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tepat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jika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karyawan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sadar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bahwa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dia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akan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diawasi</a:t>
            </a:r>
            <a:r>
              <a:rPr lang="en-US" b="1" dirty="0">
                <a:solidFill>
                  <a:schemeClr val="accent2"/>
                </a:solidFill>
              </a:rPr>
              <a:t>.</a:t>
            </a:r>
          </a:p>
          <a:p>
            <a:pPr marL="0" indent="0">
              <a:buNone/>
            </a:pPr>
            <a:endParaRPr lang="en-US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9069E8-01EE-4DF3-9002-C00E7EC3C316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31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31532-53AB-447E-9E5B-C1A6CBF29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Why Do Firms Monitor Technology Usage?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97904-BEB8-46CD-9AF4-49B9852F9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noProof="0" dirty="0">
              <a:solidFill>
                <a:srgbClr val="000099"/>
              </a:solidFill>
            </a:endParaRPr>
          </a:p>
          <a:p>
            <a:pPr marL="0" indent="0">
              <a:buNone/>
            </a:pPr>
            <a:r>
              <a:rPr lang="en-US" b="1" noProof="0" dirty="0" err="1">
                <a:solidFill>
                  <a:srgbClr val="000099"/>
                </a:solidFill>
              </a:rPr>
              <a:t>Pemantauan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menawarkan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kepada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pengusaha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sebuah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metode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untuk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melindungi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sumber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daya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lainnya</a:t>
            </a:r>
            <a:r>
              <a:rPr lang="en-US" b="1" noProof="0" dirty="0">
                <a:solidFill>
                  <a:srgbClr val="000099"/>
                </a:solidFill>
              </a:rPr>
              <a:t>.</a:t>
            </a:r>
          </a:p>
          <a:p>
            <a:r>
              <a:rPr lang="en-US" b="1" noProof="0" dirty="0" err="1">
                <a:solidFill>
                  <a:schemeClr val="accent2"/>
                </a:solidFill>
              </a:rPr>
              <a:t>Melindungi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informasi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hak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milik</a:t>
            </a:r>
            <a:r>
              <a:rPr lang="en-US" b="1" noProof="0" dirty="0">
                <a:solidFill>
                  <a:schemeClr val="accent2"/>
                </a:solidFill>
              </a:rPr>
              <a:t> dan </a:t>
            </a:r>
            <a:r>
              <a:rPr lang="en-US" b="1" noProof="0" dirty="0" err="1">
                <a:solidFill>
                  <a:schemeClr val="accent2"/>
                </a:solidFill>
              </a:rPr>
              <a:t>melindungi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dari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pencurian</a:t>
            </a:r>
            <a:r>
              <a:rPr lang="en-US" b="1" noProof="0" dirty="0">
                <a:solidFill>
                  <a:schemeClr val="accent2"/>
                </a:solidFill>
              </a:rPr>
              <a:t>.</a:t>
            </a:r>
          </a:p>
          <a:p>
            <a:r>
              <a:rPr lang="en-US" b="1" noProof="0" dirty="0" err="1">
                <a:solidFill>
                  <a:schemeClr val="accent2"/>
                </a:solidFill>
              </a:rPr>
              <a:t>Melindungi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peralatan</a:t>
            </a:r>
            <a:r>
              <a:rPr lang="en-US" b="1" noProof="0" dirty="0">
                <a:solidFill>
                  <a:schemeClr val="accent2"/>
                </a:solidFill>
              </a:rPr>
              <a:t> dan bandwidth </a:t>
            </a:r>
            <a:r>
              <a:rPr lang="en-US" b="1" noProof="0" dirty="0" err="1">
                <a:solidFill>
                  <a:schemeClr val="accent2"/>
                </a:solidFill>
              </a:rPr>
              <a:t>mereka</a:t>
            </a:r>
            <a:r>
              <a:rPr lang="en-US" b="1" noProof="0" dirty="0">
                <a:solidFill>
                  <a:schemeClr val="accent2"/>
                </a:solidFill>
              </a:rPr>
              <a:t>.</a:t>
            </a:r>
          </a:p>
          <a:p>
            <a:r>
              <a:rPr lang="en-US" b="1" noProof="0" dirty="0" err="1">
                <a:solidFill>
                  <a:schemeClr val="accent2"/>
                </a:solidFill>
              </a:rPr>
              <a:t>Melindungi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dari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tanggung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jawab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hukum</a:t>
            </a:r>
            <a:r>
              <a:rPr lang="en-US" b="1" noProof="0" dirty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1F8C321-51B6-4398-B95C-E412427850FF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32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896085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Managing Employees Through Monitoring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28% </a:t>
            </a:r>
            <a:r>
              <a:rPr lang="en-US" noProof="0" dirty="0" err="1"/>
              <a:t>pengusaha</a:t>
            </a:r>
            <a:r>
              <a:rPr lang="en-US" noProof="0" dirty="0"/>
              <a:t> </a:t>
            </a:r>
            <a:r>
              <a:rPr lang="en-US" noProof="0" dirty="0" err="1"/>
              <a:t>telah</a:t>
            </a:r>
            <a:r>
              <a:rPr lang="en-US" noProof="0" dirty="0"/>
              <a:t> </a:t>
            </a:r>
            <a:r>
              <a:rPr lang="en-US" noProof="0" dirty="0" err="1"/>
              <a:t>memecat</a:t>
            </a:r>
            <a:r>
              <a:rPr lang="en-US" noProof="0" dirty="0"/>
              <a:t> </a:t>
            </a:r>
            <a:r>
              <a:rPr lang="en-US" noProof="0" dirty="0" err="1"/>
              <a:t>pekerjanya</a:t>
            </a:r>
            <a:r>
              <a:rPr lang="en-US" noProof="0" dirty="0"/>
              <a:t> </a:t>
            </a:r>
            <a:r>
              <a:rPr lang="en-US" noProof="0" dirty="0" err="1"/>
              <a:t>karena</a:t>
            </a:r>
            <a:r>
              <a:rPr lang="en-US" noProof="0" dirty="0"/>
              <a:t> </a:t>
            </a:r>
            <a:r>
              <a:rPr lang="en-US" noProof="0" dirty="0" err="1"/>
              <a:t>menggunakan</a:t>
            </a:r>
            <a:r>
              <a:rPr lang="en-US" noProof="0" dirty="0"/>
              <a:t> Internet </a:t>
            </a:r>
            <a:r>
              <a:rPr lang="en-US" noProof="0" dirty="0" err="1"/>
              <a:t>selama</a:t>
            </a:r>
            <a:r>
              <a:rPr lang="en-US" noProof="0" dirty="0"/>
              <a:t> </a:t>
            </a:r>
            <a:r>
              <a:rPr lang="en-US" noProof="0" dirty="0" err="1"/>
              <a:t>hari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</a:t>
            </a:r>
            <a:r>
              <a:rPr lang="en-US" noProof="0" dirty="0" err="1"/>
              <a:t>untuk</a:t>
            </a:r>
            <a:r>
              <a:rPr lang="en-US" noProof="0" dirty="0"/>
              <a:t> </a:t>
            </a:r>
            <a:r>
              <a:rPr lang="en-US" noProof="0" dirty="0" err="1"/>
              <a:t>aktivitas</a:t>
            </a:r>
            <a:r>
              <a:rPr lang="en-US" noProof="0" dirty="0"/>
              <a:t> yang </a:t>
            </a:r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berhubungan</a:t>
            </a:r>
            <a:r>
              <a:rPr lang="en-US" noProof="0" dirty="0"/>
              <a:t> </a:t>
            </a:r>
            <a:r>
              <a:rPr lang="en-US" noProof="0" dirty="0" err="1"/>
              <a:t>dengan</a:t>
            </a:r>
            <a:r>
              <a:rPr lang="en-US" noProof="0" dirty="0"/>
              <a:t> </a:t>
            </a:r>
            <a:r>
              <a:rPr lang="en-US" noProof="0" dirty="0" err="1"/>
              <a:t>pekerjaan</a:t>
            </a:r>
            <a:r>
              <a:rPr lang="en-US" noProof="0" dirty="0"/>
              <a:t>.</a:t>
            </a:r>
          </a:p>
          <a:p>
            <a:pPr marL="0" indent="0">
              <a:buNone/>
            </a:pPr>
            <a:r>
              <a:rPr lang="en-US" noProof="0" dirty="0"/>
              <a:t>18% </a:t>
            </a:r>
            <a:r>
              <a:rPr lang="en-US" noProof="0" dirty="0" err="1"/>
              <a:t>telah</a:t>
            </a:r>
            <a:r>
              <a:rPr lang="en-US" noProof="0" dirty="0"/>
              <a:t> </a:t>
            </a:r>
            <a:r>
              <a:rPr lang="en-US" noProof="0" dirty="0" err="1"/>
              <a:t>memecat</a:t>
            </a:r>
            <a:r>
              <a:rPr lang="en-US" noProof="0" dirty="0"/>
              <a:t> </a:t>
            </a:r>
            <a:r>
              <a:rPr lang="en-US" noProof="0" dirty="0" err="1"/>
              <a:t>pekerja</a:t>
            </a:r>
            <a:r>
              <a:rPr lang="en-US" noProof="0" dirty="0"/>
              <a:t> </a:t>
            </a:r>
            <a:r>
              <a:rPr lang="en-US" noProof="0" dirty="0" err="1"/>
              <a:t>karena</a:t>
            </a:r>
            <a:r>
              <a:rPr lang="en-US" noProof="0" dirty="0"/>
              <a:t> </a:t>
            </a:r>
            <a:r>
              <a:rPr lang="en-US" noProof="0" dirty="0" err="1"/>
              <a:t>postingan</a:t>
            </a:r>
            <a:r>
              <a:rPr lang="en-US" noProof="0" dirty="0"/>
              <a:t> di media </a:t>
            </a:r>
            <a:r>
              <a:rPr lang="en-US" noProof="0" dirty="0" err="1"/>
              <a:t>sosial</a:t>
            </a:r>
            <a:endParaRPr lang="en-US" noProof="0" dirty="0"/>
          </a:p>
          <a:p>
            <a:r>
              <a:rPr lang="en-US" b="1" noProof="0" dirty="0" err="1">
                <a:solidFill>
                  <a:srgbClr val="C00000"/>
                </a:solidFill>
              </a:rPr>
              <a:t>Postingan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atau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komentar</a:t>
            </a:r>
            <a:r>
              <a:rPr lang="en-US" b="1" noProof="0" dirty="0">
                <a:solidFill>
                  <a:srgbClr val="C00000"/>
                </a:solidFill>
              </a:rPr>
              <a:t> yang </a:t>
            </a:r>
            <a:r>
              <a:rPr lang="en-US" b="1" noProof="0" dirty="0" err="1">
                <a:solidFill>
                  <a:srgbClr val="C00000"/>
                </a:solidFill>
              </a:rPr>
              <a:t>rasis</a:t>
            </a:r>
            <a:r>
              <a:rPr lang="en-US" b="1" noProof="0" dirty="0">
                <a:solidFill>
                  <a:srgbClr val="C00000"/>
                </a:solidFill>
              </a:rPr>
              <a:t>, </a:t>
            </a:r>
            <a:r>
              <a:rPr lang="en-US" b="1" noProof="0" dirty="0" err="1">
                <a:solidFill>
                  <a:srgbClr val="C00000"/>
                </a:solidFill>
              </a:rPr>
              <a:t>seksis</a:t>
            </a:r>
            <a:r>
              <a:rPr lang="en-US" b="1" noProof="0" dirty="0">
                <a:solidFill>
                  <a:srgbClr val="C00000"/>
                </a:solidFill>
              </a:rPr>
              <a:t>, </a:t>
            </a:r>
            <a:r>
              <a:rPr lang="en-US" b="1" noProof="0" dirty="0" err="1">
                <a:solidFill>
                  <a:srgbClr val="C00000"/>
                </a:solidFill>
              </a:rPr>
              <a:t>atau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tidak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pantas</a:t>
            </a:r>
            <a:r>
              <a:rPr lang="en-US" b="1" noProof="0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2FDCAFC-897B-48C6-9C58-320595DD116D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33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Monitoring Employees Through Drug Testing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 err="1"/>
              <a:t>Pengusaha</a:t>
            </a:r>
            <a:r>
              <a:rPr lang="en-US" noProof="0" dirty="0"/>
              <a:t> </a:t>
            </a:r>
            <a:r>
              <a:rPr lang="en-US" noProof="0" dirty="0" err="1"/>
              <a:t>mempunyai</a:t>
            </a:r>
            <a:r>
              <a:rPr lang="en-US" noProof="0" dirty="0"/>
              <a:t> </a:t>
            </a:r>
            <a:r>
              <a:rPr lang="en-US" noProof="0" dirty="0" err="1"/>
              <a:t>sejarah</a:t>
            </a:r>
            <a:r>
              <a:rPr lang="en-US" noProof="0" dirty="0"/>
              <a:t> </a:t>
            </a:r>
            <a:r>
              <a:rPr lang="en-US" noProof="0" dirty="0" err="1"/>
              <a:t>panjang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melakukan</a:t>
            </a:r>
            <a:r>
              <a:rPr lang="en-US" noProof="0" dirty="0"/>
              <a:t> </a:t>
            </a:r>
            <a:r>
              <a:rPr lang="en-US" noProof="0" dirty="0" err="1"/>
              <a:t>pemantauan</a:t>
            </a:r>
            <a:r>
              <a:rPr lang="en-US" noProof="0" dirty="0"/>
              <a:t> </a:t>
            </a:r>
            <a:r>
              <a:rPr lang="en-US" noProof="0" dirty="0" err="1"/>
              <a:t>melalui</a:t>
            </a:r>
            <a:r>
              <a:rPr lang="en-US" noProof="0" dirty="0"/>
              <a:t> </a:t>
            </a:r>
            <a:r>
              <a:rPr lang="en-US" noProof="0" dirty="0" err="1"/>
              <a:t>pengujian</a:t>
            </a:r>
            <a:r>
              <a:rPr lang="en-US" noProof="0" dirty="0"/>
              <a:t> </a:t>
            </a:r>
            <a:r>
              <a:rPr lang="en-US" noProof="0" dirty="0" err="1"/>
              <a:t>obat</a:t>
            </a:r>
            <a:r>
              <a:rPr lang="en-US" noProof="0" dirty="0"/>
              <a:t> </a:t>
            </a:r>
            <a:r>
              <a:rPr lang="en-US" noProof="0" dirty="0" err="1"/>
              <a:t>dibandingkan</a:t>
            </a:r>
            <a:r>
              <a:rPr lang="en-US" noProof="0" dirty="0"/>
              <a:t> </a:t>
            </a:r>
            <a:r>
              <a:rPr lang="en-US" noProof="0" dirty="0" err="1"/>
              <a:t>dengan</a:t>
            </a:r>
            <a:r>
              <a:rPr lang="en-US" noProof="0" dirty="0"/>
              <a:t> </a:t>
            </a:r>
            <a:r>
              <a:rPr lang="en-US" noProof="0" dirty="0" err="1"/>
              <a:t>pemantauan</a:t>
            </a:r>
            <a:r>
              <a:rPr lang="en-US" noProof="0" dirty="0"/>
              <a:t> </a:t>
            </a:r>
            <a:r>
              <a:rPr lang="en-US" noProof="0" dirty="0" err="1"/>
              <a:t>teknologi</a:t>
            </a:r>
            <a:r>
              <a:rPr lang="en-US" noProof="0" dirty="0"/>
              <a:t>.</a:t>
            </a:r>
          </a:p>
          <a:p>
            <a:pPr marL="0" indent="0">
              <a:buNone/>
            </a:pPr>
            <a:r>
              <a:rPr lang="en-US" b="1" noProof="0" dirty="0" err="1">
                <a:solidFill>
                  <a:srgbClr val="008080"/>
                </a:solidFill>
              </a:rPr>
              <a:t>Pengusaha</a:t>
            </a:r>
            <a:r>
              <a:rPr lang="en-US" b="1" noProof="0" dirty="0">
                <a:solidFill>
                  <a:srgbClr val="008080"/>
                </a:solidFill>
              </a:rPr>
              <a:t> </a:t>
            </a:r>
            <a:r>
              <a:rPr lang="en-US" b="1" noProof="0" dirty="0" err="1">
                <a:solidFill>
                  <a:srgbClr val="008080"/>
                </a:solidFill>
              </a:rPr>
              <a:t>mempunyai</a:t>
            </a:r>
            <a:r>
              <a:rPr lang="en-US" b="1" noProof="0" dirty="0">
                <a:solidFill>
                  <a:srgbClr val="008080"/>
                </a:solidFill>
              </a:rPr>
              <a:t> </a:t>
            </a:r>
            <a:r>
              <a:rPr lang="en-US" b="1" noProof="0" dirty="0" err="1">
                <a:solidFill>
                  <a:srgbClr val="008080"/>
                </a:solidFill>
              </a:rPr>
              <a:t>argumen</a:t>
            </a:r>
            <a:r>
              <a:rPr lang="en-US" b="1" noProof="0" dirty="0">
                <a:solidFill>
                  <a:srgbClr val="008080"/>
                </a:solidFill>
              </a:rPr>
              <a:t> </a:t>
            </a:r>
            <a:r>
              <a:rPr lang="en-US" b="1" noProof="0" dirty="0" err="1">
                <a:solidFill>
                  <a:srgbClr val="008080"/>
                </a:solidFill>
              </a:rPr>
              <a:t>kuat</a:t>
            </a:r>
            <a:r>
              <a:rPr lang="en-US" b="1" noProof="0" dirty="0">
                <a:solidFill>
                  <a:srgbClr val="008080"/>
                </a:solidFill>
              </a:rPr>
              <a:t> yang </a:t>
            </a:r>
            <a:r>
              <a:rPr lang="en-US" b="1" noProof="0" dirty="0" err="1">
                <a:solidFill>
                  <a:srgbClr val="008080"/>
                </a:solidFill>
              </a:rPr>
              <a:t>mendukung</a:t>
            </a:r>
            <a:r>
              <a:rPr lang="en-US" b="1" noProof="0" dirty="0">
                <a:solidFill>
                  <a:srgbClr val="008080"/>
                </a:solidFill>
              </a:rPr>
              <a:t> </a:t>
            </a:r>
            <a:r>
              <a:rPr lang="en-US" b="1" noProof="0" dirty="0" err="1">
                <a:solidFill>
                  <a:srgbClr val="008080"/>
                </a:solidFill>
              </a:rPr>
              <a:t>pengujian</a:t>
            </a:r>
            <a:r>
              <a:rPr lang="en-US" b="1" noProof="0" dirty="0">
                <a:solidFill>
                  <a:srgbClr val="008080"/>
                </a:solidFill>
              </a:rPr>
              <a:t> </a:t>
            </a:r>
            <a:r>
              <a:rPr lang="en-US" b="1" noProof="0" dirty="0" err="1">
                <a:solidFill>
                  <a:srgbClr val="008080"/>
                </a:solidFill>
              </a:rPr>
              <a:t>narkoba</a:t>
            </a:r>
            <a:r>
              <a:rPr lang="en-US" b="1" noProof="0" dirty="0">
                <a:solidFill>
                  <a:srgbClr val="008080"/>
                </a:solidFill>
              </a:rPr>
              <a:t> </a:t>
            </a:r>
            <a:r>
              <a:rPr lang="en-US" b="1" noProof="0" dirty="0" err="1">
                <a:solidFill>
                  <a:srgbClr val="008080"/>
                </a:solidFill>
              </a:rPr>
              <a:t>berdasarkan</a:t>
            </a:r>
            <a:r>
              <a:rPr lang="en-US" b="1" noProof="0" dirty="0">
                <a:solidFill>
                  <a:srgbClr val="008080"/>
                </a:solidFill>
              </a:rPr>
              <a:t> </a:t>
            </a:r>
            <a:r>
              <a:rPr lang="en-US" b="1" noProof="0" dirty="0" err="1">
                <a:solidFill>
                  <a:srgbClr val="008080"/>
                </a:solidFill>
              </a:rPr>
              <a:t>hukum</a:t>
            </a:r>
            <a:r>
              <a:rPr lang="en-US" b="1" noProof="0" dirty="0">
                <a:solidFill>
                  <a:srgbClr val="008080"/>
                </a:solidFill>
              </a:rPr>
              <a:t>.</a:t>
            </a:r>
          </a:p>
          <a:p>
            <a:r>
              <a:rPr lang="en-US" sz="2000" noProof="0" dirty="0" err="1"/>
              <a:t>Majikan</a:t>
            </a:r>
            <a:r>
              <a:rPr lang="en-US" sz="2000" noProof="0" dirty="0"/>
              <a:t> </a:t>
            </a:r>
            <a:r>
              <a:rPr lang="en-US" sz="2000" noProof="0" dirty="0" err="1"/>
              <a:t>akan</a:t>
            </a:r>
            <a:r>
              <a:rPr lang="en-US" sz="2000" noProof="0" dirty="0"/>
              <a:t> </a:t>
            </a:r>
            <a:r>
              <a:rPr lang="en-US" sz="2000" noProof="0" dirty="0" err="1"/>
              <a:t>bertanggung</a:t>
            </a:r>
            <a:r>
              <a:rPr lang="en-US" sz="2000" noProof="0" dirty="0"/>
              <a:t> </a:t>
            </a:r>
            <a:r>
              <a:rPr lang="en-US" sz="2000" noProof="0" dirty="0" err="1"/>
              <a:t>jawab</a:t>
            </a:r>
            <a:r>
              <a:rPr lang="en-US" sz="2000" noProof="0" dirty="0"/>
              <a:t> </a:t>
            </a:r>
            <a:r>
              <a:rPr lang="en-US" sz="2000" noProof="0" dirty="0" err="1"/>
              <a:t>atas</a:t>
            </a:r>
            <a:r>
              <a:rPr lang="en-US" sz="2000" noProof="0" dirty="0"/>
              <a:t> </a:t>
            </a:r>
            <a:r>
              <a:rPr lang="en-US" sz="2000" noProof="0" dirty="0" err="1"/>
              <a:t>pelanggaran</a:t>
            </a:r>
            <a:r>
              <a:rPr lang="en-US" sz="2000" noProof="0" dirty="0"/>
              <a:t> </a:t>
            </a:r>
            <a:r>
              <a:rPr lang="en-US" sz="2000" noProof="0" dirty="0" err="1"/>
              <a:t>hukum</a:t>
            </a:r>
            <a:r>
              <a:rPr lang="en-US" sz="2000" noProof="0" dirty="0"/>
              <a:t> yang </a:t>
            </a:r>
            <a:r>
              <a:rPr lang="en-US" sz="2000" noProof="0" dirty="0" err="1"/>
              <a:t>dilakukan</a:t>
            </a:r>
            <a:r>
              <a:rPr lang="en-US" sz="2000" noProof="0" dirty="0"/>
              <a:t> </a:t>
            </a:r>
            <a:r>
              <a:rPr lang="en-US" sz="2000" noProof="0" dirty="0" err="1"/>
              <a:t>karyawannya</a:t>
            </a:r>
            <a:r>
              <a:rPr lang="en-US" sz="2000" noProof="0" dirty="0"/>
              <a:t> dan </a:t>
            </a:r>
            <a:r>
              <a:rPr lang="en-US" sz="2000" noProof="0" dirty="0" err="1"/>
              <a:t>karenanya</a:t>
            </a:r>
            <a:r>
              <a:rPr lang="en-US" sz="2000" noProof="0" dirty="0"/>
              <a:t>, </a:t>
            </a:r>
            <a:r>
              <a:rPr lang="en-US" sz="2000" noProof="0" dirty="0" err="1"/>
              <a:t>minat</a:t>
            </a:r>
            <a:r>
              <a:rPr lang="en-US" sz="2000" noProof="0" dirty="0"/>
              <a:t> </a:t>
            </a:r>
            <a:r>
              <a:rPr lang="en-US" sz="2000" noProof="0" dirty="0" err="1"/>
              <a:t>mereka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mengendalikan</a:t>
            </a:r>
            <a:r>
              <a:rPr lang="en-US" sz="2000" noProof="0" dirty="0"/>
              <a:t> </a:t>
            </a:r>
            <a:r>
              <a:rPr lang="en-US" sz="2000" noProof="0" dirty="0" err="1"/>
              <a:t>setiap</a:t>
            </a:r>
            <a:r>
              <a:rPr lang="en-US" sz="2000" noProof="0" dirty="0"/>
              <a:t> </a:t>
            </a:r>
            <a:r>
              <a:rPr lang="en-US" sz="2000" noProof="0" dirty="0" err="1"/>
              <a:t>aspek</a:t>
            </a:r>
            <a:r>
              <a:rPr lang="en-US" sz="2000" noProof="0" dirty="0"/>
              <a:t> </a:t>
            </a:r>
            <a:r>
              <a:rPr lang="en-US" sz="2000" noProof="0" dirty="0" err="1"/>
              <a:t>meningkat</a:t>
            </a:r>
            <a:r>
              <a:rPr lang="en-US" sz="2000" noProof="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 err="1">
                <a:solidFill>
                  <a:srgbClr val="C00000"/>
                </a:solidFill>
              </a:rPr>
              <a:t>Karyawan</a:t>
            </a:r>
            <a:r>
              <a:rPr lang="en-US" sz="1800" noProof="0" dirty="0">
                <a:solidFill>
                  <a:srgbClr val="C00000"/>
                </a:solidFill>
              </a:rPr>
              <a:t> </a:t>
            </a:r>
            <a:r>
              <a:rPr lang="en-US" sz="1800" noProof="0" dirty="0" err="1">
                <a:solidFill>
                  <a:srgbClr val="C00000"/>
                </a:solidFill>
              </a:rPr>
              <a:t>mungkin</a:t>
            </a:r>
            <a:r>
              <a:rPr lang="en-US" sz="1800" noProof="0" dirty="0">
                <a:solidFill>
                  <a:srgbClr val="C00000"/>
                </a:solidFill>
              </a:rPr>
              <a:t> </a:t>
            </a:r>
            <a:r>
              <a:rPr lang="en-US" sz="1800" noProof="0" dirty="0" err="1">
                <a:solidFill>
                  <a:srgbClr val="C00000"/>
                </a:solidFill>
              </a:rPr>
              <a:t>berpendapat</a:t>
            </a:r>
            <a:r>
              <a:rPr lang="en-US" sz="1800" noProof="0" dirty="0">
                <a:solidFill>
                  <a:srgbClr val="C00000"/>
                </a:solidFill>
              </a:rPr>
              <a:t> </a:t>
            </a:r>
            <a:r>
              <a:rPr lang="en-US" sz="1800" noProof="0" dirty="0" err="1">
                <a:solidFill>
                  <a:srgbClr val="C00000"/>
                </a:solidFill>
              </a:rPr>
              <a:t>bahwa</a:t>
            </a:r>
            <a:r>
              <a:rPr lang="en-US" sz="1800" noProof="0" dirty="0">
                <a:solidFill>
                  <a:srgbClr val="C00000"/>
                </a:solidFill>
              </a:rPr>
              <a:t> </a:t>
            </a:r>
            <a:r>
              <a:rPr lang="en-US" sz="1800" noProof="0" dirty="0" err="1">
                <a:solidFill>
                  <a:srgbClr val="C00000"/>
                </a:solidFill>
              </a:rPr>
              <a:t>penggunaan</a:t>
            </a:r>
            <a:r>
              <a:rPr lang="en-US" sz="1800" noProof="0" dirty="0">
                <a:solidFill>
                  <a:srgbClr val="C00000"/>
                </a:solidFill>
              </a:rPr>
              <a:t> </a:t>
            </a:r>
            <a:r>
              <a:rPr lang="en-US" sz="1800" noProof="0" dirty="0" err="1">
                <a:solidFill>
                  <a:srgbClr val="C00000"/>
                </a:solidFill>
              </a:rPr>
              <a:t>narkoba</a:t>
            </a:r>
            <a:r>
              <a:rPr lang="en-US" sz="1800" noProof="0" dirty="0">
                <a:solidFill>
                  <a:srgbClr val="C00000"/>
                </a:solidFill>
              </a:rPr>
              <a:t> </a:t>
            </a:r>
            <a:r>
              <a:rPr lang="en-US" sz="1800" noProof="0" dirty="0" err="1">
                <a:solidFill>
                  <a:srgbClr val="C00000"/>
                </a:solidFill>
              </a:rPr>
              <a:t>hanya</a:t>
            </a:r>
            <a:r>
              <a:rPr lang="en-US" sz="1800" noProof="0" dirty="0">
                <a:solidFill>
                  <a:srgbClr val="C00000"/>
                </a:solidFill>
              </a:rPr>
              <a:t> </a:t>
            </a:r>
            <a:r>
              <a:rPr lang="en-US" sz="1800" noProof="0" dirty="0" err="1">
                <a:solidFill>
                  <a:srgbClr val="C00000"/>
                </a:solidFill>
              </a:rPr>
              <a:t>relevan</a:t>
            </a:r>
            <a:r>
              <a:rPr lang="en-US" sz="1800" noProof="0" dirty="0">
                <a:solidFill>
                  <a:srgbClr val="C00000"/>
                </a:solidFill>
              </a:rPr>
              <a:t> </a:t>
            </a:r>
            <a:r>
              <a:rPr lang="en-US" sz="1800" noProof="0" dirty="0" err="1">
                <a:solidFill>
                  <a:srgbClr val="C00000"/>
                </a:solidFill>
              </a:rPr>
              <a:t>jika</a:t>
            </a:r>
            <a:r>
              <a:rPr lang="en-US" sz="1800" noProof="0" dirty="0">
                <a:solidFill>
                  <a:srgbClr val="C00000"/>
                </a:solidFill>
              </a:rPr>
              <a:t> </a:t>
            </a:r>
            <a:r>
              <a:rPr lang="en-US" sz="1800" noProof="0" dirty="0" err="1">
                <a:solidFill>
                  <a:srgbClr val="C00000"/>
                </a:solidFill>
              </a:rPr>
              <a:t>hal</a:t>
            </a:r>
            <a:r>
              <a:rPr lang="en-US" sz="1800" noProof="0" dirty="0">
                <a:solidFill>
                  <a:srgbClr val="C00000"/>
                </a:solidFill>
              </a:rPr>
              <a:t> </a:t>
            </a:r>
            <a:r>
              <a:rPr lang="en-US" sz="1800" noProof="0" dirty="0" err="1">
                <a:solidFill>
                  <a:srgbClr val="C00000"/>
                </a:solidFill>
              </a:rPr>
              <a:t>itu</a:t>
            </a:r>
            <a:r>
              <a:rPr lang="en-US" sz="1800" noProof="0" dirty="0">
                <a:solidFill>
                  <a:srgbClr val="C00000"/>
                </a:solidFill>
              </a:rPr>
              <a:t> </a:t>
            </a:r>
            <a:r>
              <a:rPr lang="en-US" sz="1800" noProof="0" dirty="0" err="1">
                <a:solidFill>
                  <a:srgbClr val="C00000"/>
                </a:solidFill>
              </a:rPr>
              <a:t>berdampak</a:t>
            </a:r>
            <a:r>
              <a:rPr lang="en-US" sz="1800" noProof="0" dirty="0">
                <a:solidFill>
                  <a:srgbClr val="C00000"/>
                </a:solidFill>
              </a:rPr>
              <a:t> pada </a:t>
            </a:r>
            <a:r>
              <a:rPr lang="en-US" sz="1800" noProof="0" dirty="0" err="1">
                <a:solidFill>
                  <a:srgbClr val="C00000"/>
                </a:solidFill>
              </a:rPr>
              <a:t>kinerja</a:t>
            </a:r>
            <a:r>
              <a:rPr lang="en-US" sz="1800" noProof="0" dirty="0">
                <a:solidFill>
                  <a:srgbClr val="C00000"/>
                </a:solidFill>
              </a:rPr>
              <a:t> </a:t>
            </a:r>
            <a:r>
              <a:rPr lang="en-US" sz="1800" noProof="0" dirty="0" err="1">
                <a:solidFill>
                  <a:srgbClr val="C00000"/>
                </a:solidFill>
              </a:rPr>
              <a:t>pekerjaan</a:t>
            </a:r>
            <a:r>
              <a:rPr lang="en-US" sz="1800" noProof="0" dirty="0">
                <a:solidFill>
                  <a:srgbClr val="C00000"/>
                </a:solidFill>
              </a:rPr>
              <a:t> </a:t>
            </a:r>
            <a:r>
              <a:rPr lang="en-US" sz="1800" noProof="0" dirty="0" err="1">
                <a:solidFill>
                  <a:srgbClr val="C00000"/>
                </a:solidFill>
              </a:rPr>
              <a:t>mereka</a:t>
            </a:r>
            <a:r>
              <a:rPr lang="en-US" sz="1800" noProof="0" dirty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noProof="0" dirty="0" err="1"/>
              <a:t>Legalisasi</a:t>
            </a:r>
            <a:r>
              <a:rPr lang="en-US" noProof="0" dirty="0"/>
              <a:t> ganja di </a:t>
            </a:r>
            <a:r>
              <a:rPr lang="en-US" noProof="0" dirty="0" err="1"/>
              <a:t>beberapa</a:t>
            </a:r>
            <a:r>
              <a:rPr lang="en-US" noProof="0" dirty="0"/>
              <a:t> </a:t>
            </a:r>
            <a:r>
              <a:rPr lang="en-US" noProof="0" dirty="0" err="1"/>
              <a:t>tempat</a:t>
            </a:r>
            <a:r>
              <a:rPr lang="en-US" noProof="0" dirty="0"/>
              <a:t> </a:t>
            </a:r>
            <a:r>
              <a:rPr lang="en-US" noProof="0" dirty="0" err="1"/>
              <a:t>telah</a:t>
            </a:r>
            <a:r>
              <a:rPr lang="en-US" noProof="0" dirty="0"/>
              <a:t> </a:t>
            </a:r>
            <a:r>
              <a:rPr lang="en-US" noProof="0" dirty="0" err="1"/>
              <a:t>menimbulkan</a:t>
            </a:r>
            <a:r>
              <a:rPr lang="en-US" noProof="0" dirty="0"/>
              <a:t> </a:t>
            </a:r>
            <a:r>
              <a:rPr lang="en-US" noProof="0" dirty="0" err="1"/>
              <a:t>dilema</a:t>
            </a:r>
            <a:r>
              <a:rPr lang="en-US" noProof="0" dirty="0"/>
              <a:t> di </a:t>
            </a:r>
            <a:r>
              <a:rPr lang="en-US" noProof="0" dirty="0" err="1"/>
              <a:t>tempat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yang </a:t>
            </a:r>
            <a:r>
              <a:rPr lang="en-US" noProof="0" dirty="0" err="1"/>
              <a:t>rumit</a:t>
            </a:r>
            <a:r>
              <a:rPr lang="en-US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F182B6D-11E1-4CBF-B57F-4AC6E0CF93CC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34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22310-A6E2-4DFA-B892-5086CE32E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Monitoring Employees Through Drug Testing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14809-DC70-43D8-BA81-64BB7CF5A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 err="1"/>
              <a:t>Pengadilan</a:t>
            </a:r>
            <a:r>
              <a:rPr lang="en-US" noProof="0" dirty="0"/>
              <a:t> di </a:t>
            </a:r>
            <a:r>
              <a:rPr lang="en-US" noProof="0" dirty="0" err="1"/>
              <a:t>beberapa</a:t>
            </a:r>
            <a:r>
              <a:rPr lang="en-US" noProof="0" dirty="0"/>
              <a:t> negara </a:t>
            </a:r>
            <a:r>
              <a:rPr lang="en-US" noProof="0" dirty="0" err="1"/>
              <a:t>bagian</a:t>
            </a:r>
            <a:r>
              <a:rPr lang="en-US" noProof="0" dirty="0"/>
              <a:t> </a:t>
            </a:r>
            <a:r>
              <a:rPr lang="en-US" noProof="0" dirty="0" err="1"/>
              <a:t>telah</a:t>
            </a:r>
            <a:r>
              <a:rPr lang="en-US" noProof="0" dirty="0"/>
              <a:t> </a:t>
            </a:r>
            <a:r>
              <a:rPr lang="en-US" noProof="0" dirty="0" err="1"/>
              <a:t>memutuskan</a:t>
            </a:r>
            <a:r>
              <a:rPr lang="en-US" noProof="0" dirty="0"/>
              <a:t> </a:t>
            </a:r>
            <a:r>
              <a:rPr lang="en-US" noProof="0" dirty="0" err="1"/>
              <a:t>bahwa</a:t>
            </a:r>
            <a:r>
              <a:rPr lang="en-US" noProof="0" dirty="0"/>
              <a:t> </a:t>
            </a:r>
            <a:r>
              <a:rPr lang="en-US" noProof="0" dirty="0" err="1"/>
              <a:t>seorang</a:t>
            </a:r>
            <a:r>
              <a:rPr lang="en-US" noProof="0" dirty="0"/>
              <a:t> </a:t>
            </a:r>
            <a:r>
              <a:rPr lang="en-US" noProof="0" dirty="0" err="1"/>
              <a:t>karyawan</a:t>
            </a:r>
            <a:r>
              <a:rPr lang="en-US" noProof="0" dirty="0"/>
              <a:t> yang </a:t>
            </a:r>
            <a:r>
              <a:rPr lang="en-US" noProof="0" dirty="0" err="1"/>
              <a:t>dites</a:t>
            </a:r>
            <a:r>
              <a:rPr lang="en-US" noProof="0" dirty="0"/>
              <a:t> </a:t>
            </a:r>
            <a:r>
              <a:rPr lang="en-US" noProof="0" dirty="0" err="1"/>
              <a:t>positif</a:t>
            </a:r>
            <a:r>
              <a:rPr lang="en-US" noProof="0" dirty="0"/>
              <a:t> </a:t>
            </a:r>
            <a:r>
              <a:rPr lang="en-US" noProof="0" dirty="0" err="1"/>
              <a:t>menggunakan</a:t>
            </a:r>
            <a:r>
              <a:rPr lang="en-US" noProof="0" dirty="0"/>
              <a:t> marijuana </a:t>
            </a:r>
            <a:r>
              <a:rPr lang="en-US" noProof="0" dirty="0" err="1"/>
              <a:t>mungkin</a:t>
            </a:r>
            <a:r>
              <a:rPr lang="en-US" noProof="0" dirty="0"/>
              <a:t> </a:t>
            </a:r>
            <a:r>
              <a:rPr lang="en-US" noProof="0" dirty="0" err="1"/>
              <a:t>akan</a:t>
            </a:r>
            <a:r>
              <a:rPr lang="en-US" noProof="0" dirty="0"/>
              <a:t> </a:t>
            </a:r>
            <a:r>
              <a:rPr lang="en-US" noProof="0" dirty="0" err="1"/>
              <a:t>menang</a:t>
            </a:r>
            <a:r>
              <a:rPr lang="en-US" noProof="0" dirty="0"/>
              <a:t> </a:t>
            </a:r>
            <a:r>
              <a:rPr lang="en-US" noProof="0" dirty="0" err="1"/>
              <a:t>melawan</a:t>
            </a:r>
            <a:r>
              <a:rPr lang="en-US" noProof="0" dirty="0"/>
              <a:t> </a:t>
            </a:r>
            <a:r>
              <a:rPr lang="en-US" noProof="0" dirty="0" err="1"/>
              <a:t>majikannya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keadaan</a:t>
            </a:r>
            <a:r>
              <a:rPr lang="en-US" noProof="0" dirty="0"/>
              <a:t> </a:t>
            </a:r>
            <a:r>
              <a:rPr lang="en-US" noProof="0" dirty="0" err="1"/>
              <a:t>tertentu</a:t>
            </a:r>
            <a:r>
              <a:rPr lang="en-US" noProof="0" dirty="0"/>
              <a:t>, </a:t>
            </a:r>
            <a:r>
              <a:rPr lang="en-US" noProof="0" dirty="0" err="1"/>
              <a:t>bahkan</a:t>
            </a:r>
            <a:r>
              <a:rPr lang="en-US" noProof="0" dirty="0"/>
              <a:t> </a:t>
            </a:r>
            <a:r>
              <a:rPr lang="en-US" noProof="0" dirty="0" err="1"/>
              <a:t>jika</a:t>
            </a:r>
            <a:r>
              <a:rPr lang="en-US" noProof="0" dirty="0"/>
              <a:t> </a:t>
            </a:r>
            <a:r>
              <a:rPr lang="en-US" noProof="0" dirty="0" err="1"/>
              <a:t>majikan</a:t>
            </a:r>
            <a:r>
              <a:rPr lang="en-US" noProof="0" dirty="0"/>
              <a:t> </a:t>
            </a:r>
            <a:r>
              <a:rPr lang="en-US" noProof="0" dirty="0" err="1"/>
              <a:t>tersebut</a:t>
            </a:r>
            <a:r>
              <a:rPr lang="en-US" noProof="0" dirty="0"/>
              <a:t> </a:t>
            </a:r>
            <a:r>
              <a:rPr lang="en-US" noProof="0" dirty="0" err="1"/>
              <a:t>menerapkan</a:t>
            </a:r>
            <a:r>
              <a:rPr lang="en-US" noProof="0" dirty="0"/>
              <a:t> </a:t>
            </a:r>
            <a:r>
              <a:rPr lang="en-US" noProof="0" dirty="0" err="1"/>
              <a:t>kebijakan</a:t>
            </a:r>
            <a:r>
              <a:rPr lang="en-US" noProof="0" dirty="0"/>
              <a:t> </a:t>
            </a:r>
            <a:r>
              <a:rPr lang="en-US" noProof="0" dirty="0" err="1"/>
              <a:t>tempat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</a:t>
            </a:r>
            <a:r>
              <a:rPr lang="en-US" noProof="0" dirty="0" err="1"/>
              <a:t>bebas</a:t>
            </a:r>
            <a:r>
              <a:rPr lang="en-US" noProof="0" dirty="0"/>
              <a:t> </a:t>
            </a:r>
            <a:r>
              <a:rPr lang="en-US" noProof="0" dirty="0" err="1"/>
              <a:t>narkoba</a:t>
            </a:r>
            <a:r>
              <a:rPr lang="en-US" noProof="0" dirty="0"/>
              <a:t>.</a:t>
            </a:r>
          </a:p>
          <a:p>
            <a:r>
              <a:rPr lang="en-US" sz="2000" b="1" noProof="0" dirty="0" err="1">
                <a:solidFill>
                  <a:srgbClr val="008080"/>
                </a:solidFill>
              </a:rPr>
              <a:t>Menentukan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kapan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penggunaan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terjadi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masih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merupakan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pertanyaan</a:t>
            </a:r>
            <a:r>
              <a:rPr lang="en-US" sz="2000" b="1" noProof="0" dirty="0">
                <a:solidFill>
                  <a:srgbClr val="008080"/>
                </a:solidFill>
              </a:rPr>
              <a:t> yang </a:t>
            </a:r>
            <a:r>
              <a:rPr lang="en-US" sz="2000" b="1" noProof="0" dirty="0" err="1">
                <a:solidFill>
                  <a:srgbClr val="008080"/>
                </a:solidFill>
              </a:rPr>
              <a:t>sulit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dijawab</a:t>
            </a:r>
            <a:r>
              <a:rPr lang="en-US" sz="2000" b="1" noProof="0" dirty="0">
                <a:solidFill>
                  <a:srgbClr val="008080"/>
                </a:solidFill>
              </a:rPr>
              <a:t>.</a:t>
            </a:r>
          </a:p>
          <a:p>
            <a:pPr marL="0" indent="0">
              <a:buNone/>
            </a:pPr>
            <a:r>
              <a:rPr lang="en-US" noProof="0" dirty="0" err="1"/>
              <a:t>Pengusaha</a:t>
            </a:r>
            <a:r>
              <a:rPr lang="en-US" noProof="0" dirty="0"/>
              <a:t> di negara-negara yang </a:t>
            </a:r>
            <a:r>
              <a:rPr lang="en-US" noProof="0" dirty="0" err="1"/>
              <a:t>melegalkan</a:t>
            </a:r>
            <a:r>
              <a:rPr lang="en-US" noProof="0" dirty="0"/>
              <a:t> ganja </a:t>
            </a:r>
            <a:r>
              <a:rPr lang="en-US" noProof="0" dirty="0" err="1"/>
              <a:t>atau</a:t>
            </a:r>
            <a:r>
              <a:rPr lang="en-US" noProof="0" dirty="0"/>
              <a:t> yang </a:t>
            </a:r>
            <a:r>
              <a:rPr lang="en-US" noProof="0" dirty="0" err="1"/>
              <a:t>mengizinkan</a:t>
            </a:r>
            <a:r>
              <a:rPr lang="en-US" noProof="0" dirty="0"/>
              <a:t> </a:t>
            </a:r>
            <a:r>
              <a:rPr lang="en-US" noProof="0" dirty="0" err="1"/>
              <a:t>kepemilikannya</a:t>
            </a:r>
            <a:r>
              <a:rPr lang="en-US" noProof="0" dirty="0"/>
              <a:t> </a:t>
            </a:r>
            <a:r>
              <a:rPr lang="en-US" noProof="0" dirty="0" err="1"/>
              <a:t>dapat</a:t>
            </a:r>
            <a:r>
              <a:rPr lang="en-US" noProof="0" dirty="0"/>
              <a:t> </a:t>
            </a:r>
            <a:r>
              <a:rPr lang="en-US" noProof="0" dirty="0" err="1"/>
              <a:t>melarang</a:t>
            </a:r>
            <a:r>
              <a:rPr lang="en-US" noProof="0" dirty="0"/>
              <a:t> </a:t>
            </a:r>
            <a:r>
              <a:rPr lang="en-US" noProof="0" dirty="0" err="1"/>
              <a:t>penggunaannya</a:t>
            </a:r>
            <a:r>
              <a:rPr lang="en-US" noProof="0" dirty="0"/>
              <a:t> di </a:t>
            </a:r>
            <a:r>
              <a:rPr lang="en-US" noProof="0" dirty="0" err="1"/>
              <a:t>tempat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dan </a:t>
            </a:r>
            <a:r>
              <a:rPr lang="en-US" noProof="0" dirty="0" err="1"/>
              <a:t>karyawannya</a:t>
            </a:r>
            <a:r>
              <a:rPr lang="en-US" noProof="0" dirty="0"/>
              <a:t> </a:t>
            </a:r>
            <a:r>
              <a:rPr lang="en-US" noProof="0" dirty="0" err="1"/>
              <a:t>dapat</a:t>
            </a:r>
            <a:r>
              <a:rPr lang="en-US" noProof="0" dirty="0"/>
              <a:t> </a:t>
            </a:r>
            <a:r>
              <a:rPr lang="en-US" noProof="0" dirty="0" err="1"/>
              <a:t>bekerja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keadaan</a:t>
            </a:r>
            <a:r>
              <a:rPr lang="en-US" noProof="0" dirty="0"/>
              <a:t> </a:t>
            </a:r>
            <a:r>
              <a:rPr lang="en-US" noProof="0" dirty="0" err="1"/>
              <a:t>mengalami</a:t>
            </a:r>
            <a:r>
              <a:rPr lang="en-US" noProof="0" dirty="0"/>
              <a:t> </a:t>
            </a:r>
            <a:r>
              <a:rPr lang="en-US" noProof="0" dirty="0" err="1"/>
              <a:t>gangguan</a:t>
            </a:r>
            <a:r>
              <a:rPr lang="en-US" noProof="0" dirty="0"/>
              <a:t>.</a:t>
            </a:r>
          </a:p>
          <a:p>
            <a:r>
              <a:rPr lang="en-US" sz="2000" b="1" noProof="0" dirty="0">
                <a:solidFill>
                  <a:srgbClr val="000099"/>
                </a:solidFill>
              </a:rPr>
              <a:t>Oleh </a:t>
            </a:r>
            <a:r>
              <a:rPr lang="en-US" sz="2000" b="1" noProof="0" dirty="0" err="1">
                <a:solidFill>
                  <a:srgbClr val="000099"/>
                </a:solidFill>
              </a:rPr>
              <a:t>karena</a:t>
            </a:r>
            <a:r>
              <a:rPr lang="en-US" sz="2000" b="1" noProof="0" dirty="0">
                <a:solidFill>
                  <a:srgbClr val="000099"/>
                </a:solidFill>
              </a:rPr>
              <a:t> </a:t>
            </a:r>
            <a:r>
              <a:rPr lang="en-US" sz="2000" b="1" noProof="0" dirty="0" err="1">
                <a:solidFill>
                  <a:srgbClr val="000099"/>
                </a:solidFill>
              </a:rPr>
              <a:t>itu</a:t>
            </a:r>
            <a:r>
              <a:rPr lang="en-US" sz="2000" b="1" noProof="0" dirty="0">
                <a:solidFill>
                  <a:srgbClr val="000099"/>
                </a:solidFill>
              </a:rPr>
              <a:t>, </a:t>
            </a:r>
            <a:r>
              <a:rPr lang="en-US" sz="2000" b="1" noProof="0" dirty="0" err="1">
                <a:solidFill>
                  <a:srgbClr val="000099"/>
                </a:solidFill>
              </a:rPr>
              <a:t>pemberi</a:t>
            </a:r>
            <a:r>
              <a:rPr lang="en-US" sz="2000" b="1" noProof="0" dirty="0">
                <a:solidFill>
                  <a:srgbClr val="000099"/>
                </a:solidFill>
              </a:rPr>
              <a:t> </a:t>
            </a:r>
            <a:r>
              <a:rPr lang="en-US" sz="2000" b="1" noProof="0" dirty="0" err="1">
                <a:solidFill>
                  <a:srgbClr val="000099"/>
                </a:solidFill>
              </a:rPr>
              <a:t>kerja</a:t>
            </a:r>
            <a:r>
              <a:rPr lang="en-US" sz="2000" b="1" noProof="0" dirty="0">
                <a:solidFill>
                  <a:srgbClr val="000099"/>
                </a:solidFill>
              </a:rPr>
              <a:t> </a:t>
            </a:r>
            <a:r>
              <a:rPr lang="en-US" sz="2000" b="1" noProof="0" dirty="0" err="1">
                <a:solidFill>
                  <a:srgbClr val="000099"/>
                </a:solidFill>
              </a:rPr>
              <a:t>dapat</a:t>
            </a:r>
            <a:r>
              <a:rPr lang="en-US" sz="2000" b="1" noProof="0" dirty="0">
                <a:solidFill>
                  <a:srgbClr val="000099"/>
                </a:solidFill>
              </a:rPr>
              <a:t> </a:t>
            </a:r>
            <a:r>
              <a:rPr lang="en-US" sz="2000" b="1" noProof="0" dirty="0" err="1">
                <a:solidFill>
                  <a:srgbClr val="000099"/>
                </a:solidFill>
              </a:rPr>
              <a:t>menguji</a:t>
            </a:r>
            <a:r>
              <a:rPr lang="en-US" sz="2000" b="1" noProof="0" dirty="0">
                <a:solidFill>
                  <a:srgbClr val="000099"/>
                </a:solidFill>
              </a:rPr>
              <a:t> </a:t>
            </a:r>
            <a:r>
              <a:rPr lang="en-US" sz="2000" b="1" noProof="0" dirty="0" err="1">
                <a:solidFill>
                  <a:srgbClr val="000099"/>
                </a:solidFill>
              </a:rPr>
              <a:t>pekerjanya</a:t>
            </a:r>
            <a:r>
              <a:rPr lang="en-US" sz="2000" b="1" noProof="0" dirty="0">
                <a:solidFill>
                  <a:srgbClr val="000099"/>
                </a:solidFill>
              </a:rPr>
              <a:t> </a:t>
            </a:r>
            <a:r>
              <a:rPr lang="en-US" sz="2000" b="1" noProof="0" dirty="0" err="1">
                <a:solidFill>
                  <a:srgbClr val="000099"/>
                </a:solidFill>
              </a:rPr>
              <a:t>berdasarkan</a:t>
            </a:r>
            <a:r>
              <a:rPr lang="en-US" sz="2000" b="1" noProof="0" dirty="0">
                <a:solidFill>
                  <a:srgbClr val="000099"/>
                </a:solidFill>
              </a:rPr>
              <a:t> </a:t>
            </a:r>
            <a:r>
              <a:rPr lang="en-US" sz="2000" b="1" noProof="0" dirty="0" err="1">
                <a:solidFill>
                  <a:srgbClr val="000099"/>
                </a:solidFill>
              </a:rPr>
              <a:t>tanda</a:t>
            </a:r>
            <a:r>
              <a:rPr lang="en-US" sz="2000" b="1" noProof="0" dirty="0">
                <a:solidFill>
                  <a:srgbClr val="000099"/>
                </a:solidFill>
              </a:rPr>
              <a:t> </a:t>
            </a:r>
            <a:r>
              <a:rPr lang="en-US" sz="2000" b="1" noProof="0" dirty="0" err="1">
                <a:solidFill>
                  <a:srgbClr val="000099"/>
                </a:solidFill>
              </a:rPr>
              <a:t>peringatan</a:t>
            </a:r>
            <a:r>
              <a:rPr lang="en-US" sz="2000" b="1" noProof="0" dirty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B323245-63FD-4531-A80A-9649EC646262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35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7038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8A2D0-148D-4753-832E-C9E9B8846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Monitoring Employees Through Drug Testing </a:t>
            </a:r>
            <a:r>
              <a:rPr lang="en-US" sz="1000" noProof="0" dirty="0"/>
              <a:t>3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7FCA3-D829-49F5-8B9E-8DA13D5D7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noProof="0" dirty="0">
                <a:solidFill>
                  <a:srgbClr val="7030A0"/>
                </a:solidFill>
              </a:rPr>
              <a:t>Pengusaha mungkin melakukan pengujian secara teratur berdasarkan karakteristik yang berkaitan dengan kinerja pekerjaan dan perilaku tempat kerja karyawan.</a:t>
            </a:r>
            <a:endParaRPr lang="en-US" b="1" noProof="0" dirty="0">
              <a:solidFill>
                <a:srgbClr val="7030A0"/>
              </a:solidFill>
            </a:endParaRPr>
          </a:p>
          <a:p>
            <a:r>
              <a:rPr lang="en-US" sz="2000" b="1" noProof="0" dirty="0"/>
              <a:t>Ciri-</a:t>
            </a:r>
            <a:r>
              <a:rPr lang="en-US" sz="2000" b="1" noProof="0" dirty="0" err="1"/>
              <a:t>ciri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ini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dikemukakan</a:t>
            </a:r>
            <a:r>
              <a:rPr lang="en-US" sz="2000" b="1" noProof="0" dirty="0"/>
              <a:t> oleh Dewan Nasional </a:t>
            </a:r>
            <a:r>
              <a:rPr lang="en-US" sz="2000" b="1" noProof="0" dirty="0" err="1"/>
              <a:t>untuk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Alkoholisme</a:t>
            </a:r>
            <a:r>
              <a:rPr lang="en-US" sz="2000" b="1" noProof="0" dirty="0"/>
              <a:t> dan </a:t>
            </a:r>
            <a:r>
              <a:rPr lang="en-US" sz="2000" b="1" noProof="0" dirty="0" err="1"/>
              <a:t>Ketergantungan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Narkoba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sebagai</a:t>
            </a:r>
            <a:r>
              <a:rPr lang="en-US" sz="2000" b="1" noProof="0" dirty="0"/>
              <a:t> “</a:t>
            </a:r>
            <a:r>
              <a:rPr lang="en-US" sz="2000" b="1" noProof="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tanda-tanda</a:t>
            </a:r>
            <a:r>
              <a:rPr lang="en-US" sz="2000" b="1" noProof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peringatan</a:t>
            </a:r>
            <a:r>
              <a:rPr lang="en-US" sz="2000" b="1" noProof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penggunaan</a:t>
            </a:r>
            <a:r>
              <a:rPr lang="en-US" sz="2000" b="1" noProof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narkoba</a:t>
            </a:r>
            <a:r>
              <a:rPr lang="en-US" sz="2000" b="1" noProof="0" dirty="0"/>
              <a:t>.”</a:t>
            </a:r>
          </a:p>
          <a:p>
            <a:r>
              <a:rPr lang="en-US" sz="2000" b="1" noProof="0" dirty="0" err="1"/>
              <a:t>Pengujian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dilakukan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selama</a:t>
            </a:r>
            <a:r>
              <a:rPr lang="en-US" sz="2000" b="1" noProof="0" dirty="0"/>
              <a:t> masa </a:t>
            </a:r>
            <a:r>
              <a:rPr lang="en-US" sz="2000" b="1" noProof="0" dirty="0" err="1"/>
              <a:t>kerja</a:t>
            </a:r>
            <a:r>
              <a:rPr lang="en-US" sz="2000" b="1" noProof="0" dirty="0"/>
              <a:t> dan juga </a:t>
            </a:r>
            <a:r>
              <a:rPr lang="en-US" sz="2000" b="1" noProof="0" dirty="0" err="1"/>
              <a:t>prakerja</a:t>
            </a:r>
            <a:r>
              <a:rPr lang="en-US" sz="2000" b="1" noProof="0" dirty="0"/>
              <a:t>.</a:t>
            </a:r>
          </a:p>
          <a:p>
            <a:r>
              <a:rPr lang="en-US" sz="2000" b="1" noProof="0" dirty="0"/>
              <a:t>63% </a:t>
            </a:r>
            <a:r>
              <a:rPr lang="en-US" sz="2000" b="1" noProof="0" dirty="0" err="1"/>
              <a:t>perusahaan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mewajibkan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calon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pekerja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untuk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mengikuti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tes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narkoba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sebelum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bekerja</a:t>
            </a:r>
            <a:r>
              <a:rPr lang="en-US" sz="2000" b="1" noProof="0" dirty="0"/>
              <a:t>.</a:t>
            </a:r>
          </a:p>
          <a:p>
            <a:pPr lvl="1"/>
            <a:r>
              <a:rPr lang="en-US" b="1" noProof="0" dirty="0" err="1">
                <a:solidFill>
                  <a:srgbClr val="C00000"/>
                </a:solidFill>
              </a:rPr>
              <a:t>Pengujian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narkoba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membatasi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lapangan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kerja</a:t>
            </a:r>
            <a:r>
              <a:rPr lang="en-US" b="1" noProof="0" dirty="0">
                <a:solidFill>
                  <a:srgbClr val="C00000"/>
                </a:solidFill>
              </a:rPr>
              <a:t> dan </a:t>
            </a:r>
            <a:r>
              <a:rPr lang="en-US" b="1" noProof="0" dirty="0" err="1">
                <a:solidFill>
                  <a:srgbClr val="C00000"/>
                </a:solidFill>
              </a:rPr>
              <a:t>berdampak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negatif</a:t>
            </a:r>
            <a:r>
              <a:rPr lang="en-US" b="1" noProof="0" dirty="0">
                <a:solidFill>
                  <a:srgbClr val="C00000"/>
                </a:solidFill>
              </a:rPr>
              <a:t> pada </a:t>
            </a:r>
            <a:r>
              <a:rPr lang="en-US" b="1" noProof="0" dirty="0" err="1">
                <a:solidFill>
                  <a:srgbClr val="C00000"/>
                </a:solidFill>
              </a:rPr>
              <a:t>pertumbuhan</a:t>
            </a:r>
            <a:r>
              <a:rPr lang="en-US" b="1" noProof="0" dirty="0">
                <a:solidFill>
                  <a:srgbClr val="C00000"/>
                </a:solidFill>
              </a:rPr>
              <a:t> dan </a:t>
            </a:r>
            <a:r>
              <a:rPr lang="en-US" b="1" noProof="0" dirty="0" err="1">
                <a:solidFill>
                  <a:srgbClr val="C00000"/>
                </a:solidFill>
              </a:rPr>
              <a:t>produktivitas</a:t>
            </a:r>
            <a:endParaRPr lang="en-US" b="1" noProof="0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C8D8605-3749-4D25-BDFE-8D6C406152B7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36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39373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Other Forms of Monitoring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Pengusaha</a:t>
            </a:r>
            <a:r>
              <a:rPr lang="en-US" dirty="0"/>
              <a:t> </a:t>
            </a:r>
            <a:r>
              <a:rPr lang="en-US" dirty="0" err="1"/>
              <a:t>dibatasi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tes</a:t>
            </a:r>
            <a:r>
              <a:rPr lang="en-US" dirty="0"/>
              <a:t> lain,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poligraf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tes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noProof="0" dirty="0" err="1"/>
              <a:t>Informasi</a:t>
            </a:r>
            <a:r>
              <a:rPr lang="en-US" noProof="0" dirty="0"/>
              <a:t> </a:t>
            </a:r>
            <a:r>
              <a:rPr lang="en-US" noProof="0" dirty="0" err="1"/>
              <a:t>medis</a:t>
            </a:r>
            <a:r>
              <a:rPr lang="en-US" noProof="0" dirty="0"/>
              <a:t> </a:t>
            </a:r>
            <a:r>
              <a:rPr lang="en-US" noProof="0" dirty="0" err="1"/>
              <a:t>dilindungi</a:t>
            </a:r>
            <a:r>
              <a:rPr lang="en-US" noProof="0" dirty="0"/>
              <a:t> oleh </a:t>
            </a:r>
            <a:r>
              <a:rPr lang="en-US" noProof="0" dirty="0" err="1"/>
              <a:t>Undang-Undang</a:t>
            </a:r>
            <a:r>
              <a:rPr lang="en-US" noProof="0" dirty="0"/>
              <a:t> </a:t>
            </a:r>
            <a:r>
              <a:rPr lang="en-US" noProof="0" dirty="0" err="1"/>
              <a:t>Penyandang</a:t>
            </a:r>
            <a:r>
              <a:rPr lang="en-US" noProof="0" dirty="0"/>
              <a:t> </a:t>
            </a:r>
            <a:r>
              <a:rPr lang="en-US" noProof="0" dirty="0" err="1"/>
              <a:t>Disabilitas</a:t>
            </a:r>
            <a:r>
              <a:rPr lang="en-US" noProof="0" dirty="0"/>
              <a:t> Amerika dan juga oleh </a:t>
            </a:r>
            <a:r>
              <a:rPr lang="en-US" b="1" noProof="0" dirty="0" err="1">
                <a:solidFill>
                  <a:srgbClr val="C00000"/>
                </a:solidFill>
              </a:rPr>
              <a:t>Undang-Undang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Portabilitas</a:t>
            </a:r>
            <a:r>
              <a:rPr lang="en-US" b="1" noProof="0" dirty="0">
                <a:solidFill>
                  <a:srgbClr val="C00000"/>
                </a:solidFill>
              </a:rPr>
              <a:t> dan </a:t>
            </a:r>
            <a:r>
              <a:rPr lang="en-US" b="1" noProof="0" dirty="0" err="1">
                <a:solidFill>
                  <a:srgbClr val="C00000"/>
                </a:solidFill>
              </a:rPr>
              <a:t>Akuntabilitas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Asuransi</a:t>
            </a:r>
            <a:r>
              <a:rPr lang="en-US" b="1" noProof="0" dirty="0">
                <a:solidFill>
                  <a:srgbClr val="C00000"/>
                </a:solidFill>
              </a:rPr>
              <a:t> Kesehatan (HIPAA).</a:t>
            </a:r>
          </a:p>
          <a:p>
            <a:r>
              <a:rPr lang="en-US" sz="2000" noProof="0" dirty="0"/>
              <a:t>HIPPA </a:t>
            </a:r>
            <a:r>
              <a:rPr lang="en-US" sz="2000" noProof="0" dirty="0" err="1"/>
              <a:t>menetapkan</a:t>
            </a:r>
            <a:r>
              <a:rPr lang="en-US" sz="2000" noProof="0" dirty="0"/>
              <a:t> </a:t>
            </a:r>
            <a:r>
              <a:rPr lang="en-US" sz="2000" noProof="0" dirty="0" err="1"/>
              <a:t>bahwa</a:t>
            </a:r>
            <a:r>
              <a:rPr lang="en-US" sz="2000" noProof="0" dirty="0"/>
              <a:t> </a:t>
            </a:r>
            <a:r>
              <a:rPr lang="en-US" sz="2000" noProof="0" dirty="0" err="1"/>
              <a:t>pemberi</a:t>
            </a:r>
            <a:r>
              <a:rPr lang="en-US" sz="2000" noProof="0" dirty="0"/>
              <a:t> </a:t>
            </a:r>
            <a:r>
              <a:rPr lang="en-US" sz="2000" noProof="0" dirty="0" err="1"/>
              <a:t>kerja</a:t>
            </a:r>
            <a:r>
              <a:rPr lang="en-US" sz="2000" noProof="0" dirty="0"/>
              <a:t>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dapat</a:t>
            </a:r>
            <a:r>
              <a:rPr lang="en-US" sz="2000" noProof="0" dirty="0"/>
              <a:t> </a:t>
            </a:r>
            <a:r>
              <a:rPr lang="en-US" sz="2000" noProof="0" dirty="0" err="1"/>
              <a:t>menggunakan</a:t>
            </a:r>
            <a:r>
              <a:rPr lang="en-US" sz="2000" noProof="0" dirty="0"/>
              <a:t> “</a:t>
            </a:r>
            <a:r>
              <a:rPr lang="en-US" sz="2000" noProof="0" dirty="0" err="1"/>
              <a:t>informasi</a:t>
            </a:r>
            <a:r>
              <a:rPr lang="en-US" sz="2000" noProof="0" dirty="0"/>
              <a:t> </a:t>
            </a:r>
            <a:r>
              <a:rPr lang="en-US" sz="2000" noProof="0" dirty="0" err="1"/>
              <a:t>kesehatan</a:t>
            </a:r>
            <a:r>
              <a:rPr lang="en-US" sz="2000" noProof="0" dirty="0"/>
              <a:t> yang </a:t>
            </a:r>
            <a:r>
              <a:rPr lang="en-US" sz="2000" noProof="0" dirty="0" err="1"/>
              <a:t>dilindungi</a:t>
            </a:r>
            <a:r>
              <a:rPr lang="en-US" sz="2000" noProof="0" dirty="0"/>
              <a:t>” </a:t>
            </a:r>
            <a:r>
              <a:rPr lang="en-US" sz="2000" noProof="0" dirty="0" err="1"/>
              <a:t>tanpa</a:t>
            </a:r>
            <a:r>
              <a:rPr lang="en-US" sz="2000" noProof="0" dirty="0"/>
              <a:t> </a:t>
            </a:r>
            <a:r>
              <a:rPr lang="en-US" sz="2000" noProof="0" dirty="0" err="1"/>
              <a:t>persetujuan</a:t>
            </a:r>
            <a:r>
              <a:rPr lang="en-US" sz="2000" noProof="0" dirty="0"/>
              <a:t> </a:t>
            </a:r>
            <a:r>
              <a:rPr lang="en-US" sz="2000" noProof="0" dirty="0" err="1"/>
              <a:t>sebelumnya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5B03AB2-843C-4F0B-82B1-E70694F319C8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37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839A3-BA95-40D2-A1FE-4DDCB3AF6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Other Forms of Monitoring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49DD4-D2D1-457C-B1C1-C73D475B27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noProof="0" dirty="0"/>
              <a:t>Poligraf dan tes narkoba, pengawasan fisik dan elektronik, pemeriksaan latar belakang pihak ketiga, dan tes psikologis semuanya telah digunakan untuk mendapatkan informasi karyawan.</a:t>
            </a:r>
            <a:endParaRPr lang="en-US" noProof="0" dirty="0"/>
          </a:p>
          <a:p>
            <a:r>
              <a:rPr lang="en-US" sz="2000" b="1" noProof="0" dirty="0" err="1">
                <a:solidFill>
                  <a:srgbClr val="003399"/>
                </a:solidFill>
              </a:rPr>
              <a:t>Penggunaan</a:t>
            </a:r>
            <a:r>
              <a:rPr lang="en-US" sz="2000" b="1" noProof="0" dirty="0">
                <a:solidFill>
                  <a:srgbClr val="003399"/>
                </a:solidFill>
              </a:rPr>
              <a:t> </a:t>
            </a:r>
            <a:r>
              <a:rPr lang="en-US" sz="2000" b="1" noProof="0" dirty="0" err="1">
                <a:solidFill>
                  <a:srgbClr val="003399"/>
                </a:solidFill>
              </a:rPr>
              <a:t>pemantauan</a:t>
            </a:r>
            <a:r>
              <a:rPr lang="en-US" sz="2000" b="1" noProof="0" dirty="0">
                <a:solidFill>
                  <a:srgbClr val="003399"/>
                </a:solidFill>
              </a:rPr>
              <a:t> dan </a:t>
            </a:r>
            <a:r>
              <a:rPr lang="en-US" sz="2000" b="1" noProof="0" dirty="0" err="1">
                <a:solidFill>
                  <a:srgbClr val="003399"/>
                </a:solidFill>
              </a:rPr>
              <a:t>pengawasan</a:t>
            </a:r>
            <a:r>
              <a:rPr lang="en-US" sz="2000" b="1" noProof="0" dirty="0">
                <a:solidFill>
                  <a:srgbClr val="003399"/>
                </a:solidFill>
              </a:rPr>
              <a:t> </a:t>
            </a:r>
            <a:r>
              <a:rPr lang="en-US" sz="2000" b="1" noProof="0" dirty="0" err="1">
                <a:solidFill>
                  <a:srgbClr val="003399"/>
                </a:solidFill>
              </a:rPr>
              <a:t>elektronik</a:t>
            </a:r>
            <a:r>
              <a:rPr lang="en-US" sz="2000" b="1" noProof="0" dirty="0">
                <a:solidFill>
                  <a:srgbClr val="003399"/>
                </a:solidFill>
              </a:rPr>
              <a:t> </a:t>
            </a:r>
            <a:r>
              <a:rPr lang="en-US" sz="2000" b="1" noProof="0" dirty="0" err="1">
                <a:solidFill>
                  <a:srgbClr val="003399"/>
                </a:solidFill>
              </a:rPr>
              <a:t>semakin</a:t>
            </a:r>
            <a:r>
              <a:rPr lang="en-US" sz="2000" b="1" noProof="0" dirty="0">
                <a:solidFill>
                  <a:srgbClr val="003399"/>
                </a:solidFill>
              </a:rPr>
              <a:t> </a:t>
            </a:r>
            <a:r>
              <a:rPr lang="en-US" sz="2000" b="1" noProof="0" dirty="0" err="1">
                <a:solidFill>
                  <a:srgbClr val="003399"/>
                </a:solidFill>
              </a:rPr>
              <a:t>meningkat</a:t>
            </a:r>
            <a:r>
              <a:rPr lang="en-US" sz="2000" b="1" noProof="0" dirty="0">
                <a:solidFill>
                  <a:srgbClr val="003399"/>
                </a:solidFill>
              </a:rPr>
              <a:t>.</a:t>
            </a:r>
          </a:p>
          <a:p>
            <a:r>
              <a:rPr lang="en-US" sz="2000" b="1" noProof="0" dirty="0" err="1">
                <a:solidFill>
                  <a:srgbClr val="003399"/>
                </a:solidFill>
              </a:rPr>
              <a:t>Kemana</a:t>
            </a:r>
            <a:r>
              <a:rPr lang="en-US" sz="2000" b="1" noProof="0" dirty="0">
                <a:solidFill>
                  <a:srgbClr val="003399"/>
                </a:solidFill>
              </a:rPr>
              <a:t> </a:t>
            </a:r>
            <a:r>
              <a:rPr lang="en-US" sz="2000" b="1" noProof="0" dirty="0" err="1">
                <a:solidFill>
                  <a:srgbClr val="003399"/>
                </a:solidFill>
              </a:rPr>
              <a:t>arah</a:t>
            </a:r>
            <a:r>
              <a:rPr lang="en-US" sz="2000" b="1" noProof="0" dirty="0">
                <a:solidFill>
                  <a:srgbClr val="003399"/>
                </a:solidFill>
              </a:rPr>
              <a:t> </a:t>
            </a:r>
            <a:r>
              <a:rPr lang="en-US" sz="2000" b="1" noProof="0" dirty="0" err="1">
                <a:solidFill>
                  <a:srgbClr val="003399"/>
                </a:solidFill>
              </a:rPr>
              <a:t>praktik</a:t>
            </a:r>
            <a:r>
              <a:rPr lang="en-US" sz="2000" b="1" noProof="0" dirty="0">
                <a:solidFill>
                  <a:srgbClr val="003399"/>
                </a:solidFill>
              </a:rPr>
              <a:t> </a:t>
            </a:r>
            <a:r>
              <a:rPr lang="en-US" sz="2000" b="1" noProof="0" dirty="0" err="1">
                <a:solidFill>
                  <a:srgbClr val="003399"/>
                </a:solidFill>
              </a:rPr>
              <a:t>ini</a:t>
            </a:r>
            <a:r>
              <a:rPr lang="en-US" sz="2000" b="1" noProof="0" dirty="0">
                <a:solidFill>
                  <a:srgbClr val="003399"/>
                </a:solidFill>
              </a:rPr>
              <a:t> di masa </a:t>
            </a:r>
            <a:r>
              <a:rPr lang="en-US" sz="2000" b="1" noProof="0" dirty="0" err="1">
                <a:solidFill>
                  <a:srgbClr val="003399"/>
                </a:solidFill>
              </a:rPr>
              <a:t>depan</a:t>
            </a:r>
            <a:r>
              <a:rPr lang="en-US" sz="2000" b="1" noProof="0" dirty="0">
                <a:solidFill>
                  <a:srgbClr val="003399"/>
                </a:solidFill>
              </a:rPr>
              <a:t>?</a:t>
            </a:r>
          </a:p>
          <a:p>
            <a:pPr marL="0" indent="0">
              <a:buNone/>
            </a:pPr>
            <a:r>
              <a:rPr lang="en-US" noProof="0" dirty="0"/>
              <a:t>Salah </a:t>
            </a:r>
            <a:r>
              <a:rPr lang="en-US" noProof="0" dirty="0" err="1"/>
              <a:t>satu</a:t>
            </a:r>
            <a:r>
              <a:rPr lang="en-US" noProof="0" dirty="0"/>
              <a:t> </a:t>
            </a:r>
            <a:r>
              <a:rPr lang="en-US" noProof="0" dirty="0" err="1"/>
              <a:t>bidang</a:t>
            </a:r>
            <a:r>
              <a:rPr lang="en-US" noProof="0" dirty="0"/>
              <a:t> yang </a:t>
            </a:r>
            <a:r>
              <a:rPr lang="en-US" noProof="0" dirty="0" err="1"/>
              <a:t>pasti</a:t>
            </a:r>
            <a:r>
              <a:rPr lang="en-US" noProof="0" dirty="0"/>
              <a:t> </a:t>
            </a:r>
            <a:r>
              <a:rPr lang="en-US" noProof="0" dirty="0" err="1"/>
              <a:t>akan</a:t>
            </a:r>
            <a:r>
              <a:rPr lang="en-US" noProof="0" dirty="0"/>
              <a:t> </a:t>
            </a:r>
            <a:r>
              <a:rPr lang="en-US" noProof="0" dirty="0" err="1"/>
              <a:t>menimbulkan</a:t>
            </a:r>
            <a:r>
              <a:rPr lang="en-US" noProof="0" dirty="0"/>
              <a:t> </a:t>
            </a:r>
            <a:r>
              <a:rPr lang="en-US" noProof="0" dirty="0" err="1"/>
              <a:t>pertanyaan</a:t>
            </a:r>
            <a:r>
              <a:rPr lang="en-US" noProof="0" dirty="0"/>
              <a:t> </a:t>
            </a:r>
            <a:r>
              <a:rPr lang="en-US" noProof="0" dirty="0" err="1"/>
              <a:t>baru</a:t>
            </a:r>
            <a:r>
              <a:rPr lang="en-US" noProof="0" dirty="0"/>
              <a:t> </a:t>
            </a:r>
            <a:r>
              <a:rPr lang="en-US" noProof="0" dirty="0" err="1"/>
              <a:t>tentang</a:t>
            </a:r>
            <a:r>
              <a:rPr lang="en-US" noProof="0" dirty="0"/>
              <a:t> </a:t>
            </a:r>
            <a:r>
              <a:rPr lang="en-US" noProof="0" dirty="0" err="1"/>
              <a:t>privasi</a:t>
            </a:r>
            <a:r>
              <a:rPr lang="en-US" noProof="0" dirty="0"/>
              <a:t> </a:t>
            </a:r>
            <a:r>
              <a:rPr lang="en-US" noProof="0" dirty="0" err="1"/>
              <a:t>adalah</a:t>
            </a:r>
            <a:r>
              <a:rPr lang="en-US" noProof="0" dirty="0"/>
              <a:t> </a:t>
            </a:r>
            <a:r>
              <a:rPr lang="en-US" noProof="0" dirty="0" err="1"/>
              <a:t>pengujian</a:t>
            </a:r>
            <a:r>
              <a:rPr lang="en-US" noProof="0" dirty="0"/>
              <a:t> </a:t>
            </a:r>
            <a:r>
              <a:rPr lang="en-US" noProof="0" dirty="0" err="1"/>
              <a:t>genetik</a:t>
            </a:r>
            <a:r>
              <a:rPr lang="en-US" noProof="0" dirty="0"/>
              <a:t>.</a:t>
            </a:r>
          </a:p>
          <a:p>
            <a:r>
              <a:rPr lang="en-US" sz="2000" b="1" noProof="0" dirty="0" err="1">
                <a:solidFill>
                  <a:srgbClr val="C00000"/>
                </a:solidFill>
              </a:rPr>
              <a:t>Undang-Undang</a:t>
            </a:r>
            <a:r>
              <a:rPr lang="en-US" sz="2000" b="1" noProof="0" dirty="0">
                <a:solidFill>
                  <a:srgbClr val="C00000"/>
                </a:solidFill>
              </a:rPr>
              <a:t> Non-</a:t>
            </a:r>
            <a:r>
              <a:rPr lang="en-US" sz="2000" b="1" noProof="0" dirty="0" err="1">
                <a:solidFill>
                  <a:srgbClr val="C00000"/>
                </a:solidFill>
              </a:rPr>
              <a:t>Diskriminasi</a:t>
            </a:r>
            <a:r>
              <a:rPr lang="en-US" sz="2000" b="1" noProof="0" dirty="0">
                <a:solidFill>
                  <a:srgbClr val="C00000"/>
                </a:solidFill>
              </a:rPr>
              <a:t> </a:t>
            </a:r>
            <a:r>
              <a:rPr lang="en-US" sz="2000" b="1" noProof="0" dirty="0" err="1">
                <a:solidFill>
                  <a:srgbClr val="C00000"/>
                </a:solidFill>
              </a:rPr>
              <a:t>Informasi</a:t>
            </a:r>
            <a:r>
              <a:rPr lang="en-US" sz="2000" b="1" noProof="0" dirty="0">
                <a:solidFill>
                  <a:srgbClr val="C00000"/>
                </a:solidFill>
              </a:rPr>
              <a:t> </a:t>
            </a:r>
            <a:r>
              <a:rPr lang="en-US" sz="2000" b="1" noProof="0" dirty="0" err="1">
                <a:solidFill>
                  <a:srgbClr val="C00000"/>
                </a:solidFill>
              </a:rPr>
              <a:t>Genetik</a:t>
            </a:r>
            <a:r>
              <a:rPr lang="en-US" sz="2000" b="1" noProof="0" dirty="0">
                <a:solidFill>
                  <a:srgbClr val="C00000"/>
                </a:solidFill>
              </a:rPr>
              <a:t> (GINA) </a:t>
            </a:r>
            <a:r>
              <a:rPr lang="en-US" sz="2000" noProof="0" dirty="0" err="1"/>
              <a:t>tahun</a:t>
            </a:r>
            <a:r>
              <a:rPr lang="en-US" sz="2000" noProof="0" dirty="0"/>
              <a:t> 2008 </a:t>
            </a:r>
            <a:r>
              <a:rPr lang="en-US" sz="2000" noProof="0" dirty="0" err="1"/>
              <a:t>melarang</a:t>
            </a:r>
            <a:r>
              <a:rPr lang="en-US" sz="2000" noProof="0" dirty="0"/>
              <a:t> </a:t>
            </a:r>
            <a:r>
              <a:rPr lang="en-US" sz="2000" noProof="0" dirty="0" err="1"/>
              <a:t>diskriminasi</a:t>
            </a:r>
            <a:r>
              <a:rPr lang="en-US" sz="2000" noProof="0" dirty="0"/>
              <a:t> </a:t>
            </a:r>
            <a:r>
              <a:rPr lang="en-US" sz="2000" noProof="0" dirty="0" err="1"/>
              <a:t>berdasarkan</a:t>
            </a:r>
            <a:r>
              <a:rPr lang="en-US" sz="2000" noProof="0" dirty="0"/>
              <a:t> </a:t>
            </a:r>
            <a:r>
              <a:rPr lang="en-US" sz="2000" noProof="0" dirty="0" err="1"/>
              <a:t>informasi</a:t>
            </a:r>
            <a:r>
              <a:rPr lang="en-US" sz="2000" noProof="0" dirty="0"/>
              <a:t> </a:t>
            </a:r>
            <a:r>
              <a:rPr lang="en-US" sz="2000" noProof="0" dirty="0" err="1"/>
              <a:t>genetik</a:t>
            </a:r>
            <a:r>
              <a:rPr lang="en-US" sz="2000" noProof="0" dirty="0"/>
              <a:t>.</a:t>
            </a:r>
          </a:p>
          <a:p>
            <a:pPr lvl="1"/>
            <a:r>
              <a:rPr lang="en-US" sz="1800" noProof="0" dirty="0"/>
              <a:t>Under GINA, your genetic information is also your family’s medical history.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A8A5D91-4B8F-4748-8D22-BA6A56FC785B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38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728793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Other Forms of Monitoring </a:t>
            </a:r>
            <a:r>
              <a:rPr lang="en-US" sz="1000" noProof="0" dirty="0"/>
              <a:t>3</a:t>
            </a:r>
            <a:endParaRPr lang="en-US" noProof="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B7993B6-2D58-403D-A8B8-CE5729667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noProof="0" dirty="0"/>
              <a:t>GINA </a:t>
            </a:r>
            <a:r>
              <a:rPr lang="en-US" b="1" noProof="0" dirty="0" err="1"/>
              <a:t>memang</a:t>
            </a:r>
            <a:r>
              <a:rPr lang="en-US" b="1" noProof="0" dirty="0"/>
              <a:t> </a:t>
            </a:r>
            <a:r>
              <a:rPr lang="en-US" b="1" noProof="0" dirty="0" err="1"/>
              <a:t>memberikan</a:t>
            </a:r>
            <a:r>
              <a:rPr lang="en-US" b="1" noProof="0" dirty="0"/>
              <a:t> </a:t>
            </a:r>
            <a:r>
              <a:rPr lang="en-US" b="1" noProof="0" dirty="0" err="1"/>
              <a:t>pengecualian</a:t>
            </a:r>
            <a:r>
              <a:rPr lang="en-US" b="1" noProof="0" dirty="0"/>
              <a:t>.</a:t>
            </a:r>
          </a:p>
          <a:p>
            <a:r>
              <a:rPr lang="en-US" sz="2000" b="1" noProof="0" dirty="0" err="1">
                <a:solidFill>
                  <a:srgbClr val="009900"/>
                </a:solidFill>
              </a:rPr>
              <a:t>Seorang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pemberi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kerja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dapat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mengumpulkan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informasi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genetik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untuk</a:t>
            </a:r>
            <a:r>
              <a:rPr lang="en-US" sz="2000" b="1" noProof="0" dirty="0">
                <a:solidFill>
                  <a:srgbClr val="009900"/>
                </a:solidFill>
              </a:rPr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sz="1800" b="1" noProof="0" dirty="0">
                <a:solidFill>
                  <a:schemeClr val="bg2"/>
                </a:solidFill>
              </a:rPr>
              <a:t>Mematuhi Undang-Undang Cuti Medis Keluarga (FMLA).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sz="1800" b="1" noProof="0" dirty="0">
                <a:solidFill>
                  <a:schemeClr val="bg2"/>
                </a:solidFill>
              </a:rPr>
              <a:t>Pantau efek biologis racun di tempat kerja.</a:t>
            </a:r>
            <a:endParaRPr lang="en-US" sz="1800" b="1" noProof="0" dirty="0">
              <a:solidFill>
                <a:schemeClr val="bg2"/>
              </a:solidFill>
            </a:endParaRPr>
          </a:p>
          <a:p>
            <a:r>
              <a:rPr lang="en-US" sz="2000" b="1" noProof="0" dirty="0">
                <a:solidFill>
                  <a:srgbClr val="009900"/>
                </a:solidFill>
              </a:rPr>
              <a:t>Jika </a:t>
            </a:r>
            <a:r>
              <a:rPr lang="en-US" sz="2000" b="1" noProof="0" dirty="0" err="1">
                <a:solidFill>
                  <a:srgbClr val="009900"/>
                </a:solidFill>
              </a:rPr>
              <a:t>dikumpulkan</a:t>
            </a:r>
            <a:r>
              <a:rPr lang="en-US" sz="2000" b="1" noProof="0" dirty="0">
                <a:solidFill>
                  <a:srgbClr val="009900"/>
                </a:solidFill>
              </a:rPr>
              <a:t>, </a:t>
            </a:r>
            <a:r>
              <a:rPr lang="en-US" sz="2000" b="1" noProof="0" dirty="0" err="1">
                <a:solidFill>
                  <a:srgbClr val="009900"/>
                </a:solidFill>
              </a:rPr>
              <a:t>informasi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tersebut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hanya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dapat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dirilis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dalam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keadaan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tertentu</a:t>
            </a:r>
            <a:r>
              <a:rPr lang="en-US" sz="2000" b="1" noProof="0" dirty="0">
                <a:solidFill>
                  <a:srgbClr val="009900"/>
                </a:solidFill>
              </a:rPr>
              <a:t>.</a:t>
            </a:r>
          </a:p>
          <a:p>
            <a:pPr marL="0" indent="0">
              <a:buNone/>
            </a:pPr>
            <a:r>
              <a:rPr lang="en-US" noProof="0" dirty="0"/>
              <a:t>EEOC </a:t>
            </a:r>
            <a:r>
              <a:rPr lang="en-US" noProof="0" dirty="0" err="1"/>
              <a:t>mengeluarkan</a:t>
            </a:r>
            <a:r>
              <a:rPr lang="en-US" noProof="0" dirty="0"/>
              <a:t> </a:t>
            </a:r>
            <a:r>
              <a:rPr lang="en-US" noProof="0" dirty="0" err="1"/>
              <a:t>pedoman</a:t>
            </a:r>
            <a:r>
              <a:rPr lang="en-US" noProof="0" dirty="0"/>
              <a:t> </a:t>
            </a:r>
            <a:r>
              <a:rPr lang="en-US" noProof="0" dirty="0" err="1"/>
              <a:t>klarifikasi</a:t>
            </a:r>
            <a:r>
              <a:rPr lang="en-US" noProof="0" dirty="0"/>
              <a:t> pada </a:t>
            </a:r>
            <a:r>
              <a:rPr lang="en-US" noProof="0" dirty="0" err="1"/>
              <a:t>tahun</a:t>
            </a:r>
            <a:r>
              <a:rPr lang="en-US" noProof="0" dirty="0"/>
              <a:t> 2010 yang </a:t>
            </a:r>
            <a:r>
              <a:rPr lang="en-US" noProof="0" dirty="0" err="1"/>
              <a:t>mencakup</a:t>
            </a:r>
            <a:r>
              <a:rPr lang="en-US" noProof="0" dirty="0"/>
              <a:t> </a:t>
            </a:r>
            <a:r>
              <a:rPr lang="en-US" noProof="0" dirty="0" err="1"/>
              <a:t>pengecualian</a:t>
            </a:r>
            <a:r>
              <a:rPr lang="en-US" noProof="0" dirty="0"/>
              <a:t> </a:t>
            </a:r>
            <a:r>
              <a:rPr lang="en-US" noProof="0" dirty="0" err="1"/>
              <a:t>tanggung</a:t>
            </a:r>
            <a:r>
              <a:rPr lang="en-US" noProof="0" dirty="0"/>
              <a:t> </a:t>
            </a:r>
            <a:r>
              <a:rPr lang="en-US" noProof="0" dirty="0" err="1"/>
              <a:t>jawab</a:t>
            </a:r>
            <a:r>
              <a:rPr lang="en-US" noProof="0" dirty="0"/>
              <a:t> “safe </a:t>
            </a:r>
            <a:r>
              <a:rPr lang="en-US" noProof="0" dirty="0" err="1"/>
              <a:t>harbour</a:t>
            </a:r>
            <a:r>
              <a:rPr lang="en-US" noProof="0" dirty="0"/>
              <a:t>” </a:t>
            </a:r>
            <a:r>
              <a:rPr lang="en-US" noProof="0" dirty="0" err="1"/>
              <a:t>bagi</a:t>
            </a:r>
            <a:r>
              <a:rPr lang="en-US" noProof="0" dirty="0"/>
              <a:t> </a:t>
            </a:r>
            <a:r>
              <a:rPr lang="en-US" noProof="0" dirty="0" err="1"/>
              <a:t>pemberi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yang </a:t>
            </a:r>
            <a:r>
              <a:rPr lang="en-US" noProof="0" dirty="0" err="1"/>
              <a:t>secara</a:t>
            </a:r>
            <a:r>
              <a:rPr lang="en-US" noProof="0" dirty="0"/>
              <a:t> </a:t>
            </a:r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sengaja</a:t>
            </a:r>
            <a:r>
              <a:rPr lang="en-US" noProof="0" dirty="0"/>
              <a:t> </a:t>
            </a:r>
            <a:r>
              <a:rPr lang="en-US" noProof="0" dirty="0" err="1"/>
              <a:t>menerima</a:t>
            </a:r>
            <a:r>
              <a:rPr lang="en-US" noProof="0" dirty="0"/>
              <a:t> </a:t>
            </a:r>
            <a:r>
              <a:rPr lang="en-US" noProof="0" dirty="0" err="1"/>
              <a:t>informasi</a:t>
            </a:r>
            <a:r>
              <a:rPr lang="en-US" noProof="0" dirty="0"/>
              <a:t> </a:t>
            </a:r>
            <a:r>
              <a:rPr lang="en-US" noProof="0" dirty="0" err="1"/>
              <a:t>genetik</a:t>
            </a:r>
            <a:r>
              <a:rPr lang="en-US" noProof="0" dirty="0"/>
              <a:t> </a:t>
            </a:r>
            <a:r>
              <a:rPr lang="en-US" noProof="0" dirty="0" err="1"/>
              <a:t>sebagai</a:t>
            </a:r>
            <a:r>
              <a:rPr lang="en-US" noProof="0" dirty="0"/>
              <a:t> </a:t>
            </a:r>
            <a:r>
              <a:rPr lang="en-US" noProof="0" dirty="0" err="1"/>
              <a:t>tanggapan</a:t>
            </a:r>
            <a:r>
              <a:rPr lang="en-US" noProof="0" dirty="0"/>
              <a:t> </a:t>
            </a:r>
            <a:r>
              <a:rPr lang="en-US" noProof="0" dirty="0" err="1"/>
              <a:t>terhadap</a:t>
            </a:r>
            <a:r>
              <a:rPr lang="en-US" noProof="0" dirty="0"/>
              <a:t> </a:t>
            </a:r>
            <a:r>
              <a:rPr lang="en-US" noProof="0" dirty="0" err="1"/>
              <a:t>penyelidikan</a:t>
            </a:r>
            <a:r>
              <a:rPr lang="en-US" noProof="0" dirty="0"/>
              <a:t> </a:t>
            </a:r>
            <a:r>
              <a:rPr lang="en-US" noProof="0" dirty="0" err="1"/>
              <a:t>medis</a:t>
            </a:r>
            <a:r>
              <a:rPr lang="en-US" noProof="0" dirty="0"/>
              <a:t> yang </a:t>
            </a:r>
            <a:r>
              <a:rPr lang="en-US" noProof="0" dirty="0" err="1"/>
              <a:t>sah</a:t>
            </a:r>
            <a:r>
              <a:rPr lang="en-US" noProof="0" dirty="0"/>
              <a:t>.</a:t>
            </a:r>
          </a:p>
          <a:p>
            <a:pPr marL="0" indent="0">
              <a:buNone/>
            </a:pPr>
            <a:endParaRPr lang="en-US" sz="2000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3824E2C-A520-42DF-A9AB-E116465F966D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39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0E475751-F3CF-0092-0883-2B4703432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endParaRPr lang="en-US" sz="36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3600" dirty="0"/>
              <a:t>Bab </a:t>
            </a:r>
            <a:r>
              <a:rPr lang="en-US" sz="3600" dirty="0" err="1"/>
              <a:t>ini</a:t>
            </a:r>
            <a:r>
              <a:rPr lang="en-US" sz="3600" dirty="0"/>
              <a:t> </a:t>
            </a:r>
            <a:r>
              <a:rPr lang="en-US" sz="3600" dirty="0" err="1"/>
              <a:t>akan</a:t>
            </a:r>
            <a:r>
              <a:rPr lang="en-US" sz="3600" dirty="0"/>
              <a:t> </a:t>
            </a:r>
            <a:r>
              <a:rPr lang="en-US" sz="3600" dirty="0" err="1"/>
              <a:t>mengkaji</a:t>
            </a:r>
            <a:r>
              <a:rPr lang="en-US" sz="3600" dirty="0"/>
              <a:t> </a:t>
            </a:r>
            <a:r>
              <a:rPr lang="en-US" sz="3600" dirty="0" err="1"/>
              <a:t>teknologi</a:t>
            </a:r>
            <a:r>
              <a:rPr lang="en-US" sz="3600" dirty="0"/>
              <a:t> dan </a:t>
            </a:r>
            <a:r>
              <a:rPr lang="en-US" sz="3600" dirty="0" err="1"/>
              <a:t>dampaknya</a:t>
            </a:r>
            <a:r>
              <a:rPr lang="en-US" sz="3600" dirty="0"/>
              <a:t> </a:t>
            </a:r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3A590D83-4B5D-184D-CF93-77A61C135A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410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Ethics and Business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sz="2800" b="1" noProof="0" dirty="0">
                <a:solidFill>
                  <a:schemeClr val="bg2"/>
                </a:solidFill>
              </a:rPr>
              <a:t>Hak </a:t>
            </a:r>
            <a:r>
              <a:rPr lang="en-US" sz="2800" b="1" noProof="0" dirty="0" err="1">
                <a:solidFill>
                  <a:schemeClr val="bg2"/>
                </a:solidFill>
              </a:rPr>
              <a:t>untuk</a:t>
            </a:r>
            <a:r>
              <a:rPr lang="en-US" sz="2800" b="1" noProof="0" dirty="0">
                <a:solidFill>
                  <a:schemeClr val="bg2"/>
                </a:solidFill>
              </a:rPr>
              <a:t> </a:t>
            </a:r>
            <a:r>
              <a:rPr lang="en-US" sz="2800" b="1" noProof="0" dirty="0" err="1">
                <a:solidFill>
                  <a:schemeClr val="bg2"/>
                </a:solidFill>
              </a:rPr>
              <a:t>dibiarkan</a:t>
            </a:r>
            <a:r>
              <a:rPr lang="en-US" sz="2800" b="1" noProof="0" dirty="0">
                <a:solidFill>
                  <a:schemeClr val="bg2"/>
                </a:solidFill>
              </a:rPr>
              <a:t> </a:t>
            </a:r>
            <a:r>
              <a:rPr lang="en-US" sz="2800" b="1" noProof="0" dirty="0" err="1">
                <a:solidFill>
                  <a:schemeClr val="bg2"/>
                </a:solidFill>
              </a:rPr>
              <a:t>sendiri</a:t>
            </a:r>
            <a:r>
              <a:rPr lang="en-US" sz="2800" b="1" noProof="0" dirty="0">
                <a:solidFill>
                  <a:schemeClr val="bg2"/>
                </a:solidFill>
              </a:rPr>
              <a:t> </a:t>
            </a:r>
            <a:r>
              <a:rPr lang="en-US" sz="2800" b="1" noProof="0" dirty="0" err="1">
                <a:solidFill>
                  <a:schemeClr val="bg2"/>
                </a:solidFill>
              </a:rPr>
              <a:t>memang</a:t>
            </a:r>
            <a:r>
              <a:rPr lang="en-US" sz="2800" b="1" noProof="0" dirty="0">
                <a:solidFill>
                  <a:schemeClr val="bg2"/>
                </a:solidFill>
              </a:rPr>
              <a:t> </a:t>
            </a:r>
            <a:r>
              <a:rPr lang="en-US" sz="2800" b="1" noProof="0" dirty="0" err="1">
                <a:solidFill>
                  <a:schemeClr val="bg2"/>
                </a:solidFill>
              </a:rPr>
              <a:t>merupakan</a:t>
            </a:r>
            <a:r>
              <a:rPr lang="en-US" sz="2800" b="1" noProof="0" dirty="0">
                <a:solidFill>
                  <a:schemeClr val="bg2"/>
                </a:solidFill>
              </a:rPr>
              <a:t> </a:t>
            </a:r>
            <a:r>
              <a:rPr lang="en-US" sz="2800" b="1" noProof="0" dirty="0" err="1">
                <a:solidFill>
                  <a:schemeClr val="bg2"/>
                </a:solidFill>
              </a:rPr>
              <a:t>awal</a:t>
            </a:r>
            <a:r>
              <a:rPr lang="en-US" sz="2800" b="1" noProof="0" dirty="0">
                <a:solidFill>
                  <a:schemeClr val="bg2"/>
                </a:solidFill>
              </a:rPr>
              <a:t> </a:t>
            </a:r>
            <a:r>
              <a:rPr lang="en-US" sz="2800" b="1" noProof="0" dirty="0" err="1">
                <a:solidFill>
                  <a:schemeClr val="bg2"/>
                </a:solidFill>
              </a:rPr>
              <a:t>dari</a:t>
            </a:r>
            <a:r>
              <a:rPr lang="en-US" sz="2800" b="1" noProof="0" dirty="0">
                <a:solidFill>
                  <a:schemeClr val="bg2"/>
                </a:solidFill>
              </a:rPr>
              <a:t> </a:t>
            </a:r>
            <a:r>
              <a:rPr lang="en-US" sz="2800" b="1" noProof="0" dirty="0" err="1">
                <a:solidFill>
                  <a:schemeClr val="bg2"/>
                </a:solidFill>
              </a:rPr>
              <a:t>segala</a:t>
            </a:r>
            <a:r>
              <a:rPr lang="en-US" sz="2800" b="1" noProof="0" dirty="0">
                <a:solidFill>
                  <a:schemeClr val="bg2"/>
                </a:solidFill>
              </a:rPr>
              <a:t> </a:t>
            </a:r>
            <a:r>
              <a:rPr lang="en-US" sz="2800" b="1" noProof="0" dirty="0" err="1">
                <a:solidFill>
                  <a:schemeClr val="bg2"/>
                </a:solidFill>
              </a:rPr>
              <a:t>kebebasan</a:t>
            </a:r>
            <a:endParaRPr lang="en-US" sz="2800" b="1" noProof="0" dirty="0">
              <a:solidFill>
                <a:schemeClr val="bg2"/>
              </a:solidFill>
            </a:endParaRPr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i="1" noProof="0" dirty="0"/>
              <a:t>		</a:t>
            </a:r>
          </a:p>
          <a:p>
            <a:pPr marL="0" indent="0" algn="ctr">
              <a:buNone/>
            </a:pPr>
            <a:r>
              <a:rPr lang="en-US" i="1" noProof="0" dirty="0"/>
              <a:t>William O. Douglas, Supreme Court Justice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3EA57CF-5C1D-408B-B51F-F7CC1E4A5F81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40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Business Reasons to Limit Monitoring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noProof="0" dirty="0">
                <a:solidFill>
                  <a:srgbClr val="003399"/>
                </a:solidFill>
              </a:rPr>
              <a:t>Pemantauan dapat menciptakan tempat kerja yang mencurigakan dan bermusuhan.</a:t>
            </a:r>
            <a:endParaRPr lang="en-US" b="1" noProof="0" dirty="0">
              <a:solidFill>
                <a:srgbClr val="003399"/>
              </a:solidFill>
            </a:endParaRPr>
          </a:p>
          <a:p>
            <a:r>
              <a:rPr lang="en-US" sz="2000" b="1" noProof="0" dirty="0" err="1"/>
              <a:t>Pengusaha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mengabaikan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pemangku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kepentingan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utama</a:t>
            </a:r>
            <a:r>
              <a:rPr lang="en-US" sz="2000" b="1" noProof="0" dirty="0"/>
              <a:t>, </a:t>
            </a:r>
            <a:r>
              <a:rPr lang="en-US" sz="2000" b="1" noProof="0" dirty="0" err="1"/>
              <a:t>yaitu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pekerja</a:t>
            </a:r>
            <a:endParaRPr lang="en-US" b="1" noProof="0" dirty="0"/>
          </a:p>
          <a:p>
            <a:pPr marL="0" indent="0">
              <a:buNone/>
            </a:pPr>
            <a:r>
              <a:rPr lang="sv-SE" b="1" noProof="0" dirty="0">
                <a:solidFill>
                  <a:schemeClr val="bg2"/>
                </a:solidFill>
              </a:rPr>
              <a:t>Pemantauan mungkin menghambat kinerja yang efektif karena dapat:</a:t>
            </a:r>
            <a:endParaRPr lang="en-US" b="1" noProof="0" dirty="0">
              <a:solidFill>
                <a:schemeClr val="bg2"/>
              </a:solidFill>
            </a:endParaRPr>
          </a:p>
          <a:p>
            <a:r>
              <a:rPr lang="en-US" sz="2000" noProof="0" dirty="0" err="1"/>
              <a:t>Menyebabkan</a:t>
            </a:r>
            <a:r>
              <a:rPr lang="en-US" sz="2000" noProof="0" dirty="0"/>
              <a:t> </a:t>
            </a:r>
            <a:r>
              <a:rPr lang="en-US" sz="2000" noProof="0" dirty="0" err="1"/>
              <a:t>peningkatan</a:t>
            </a:r>
            <a:r>
              <a:rPr lang="en-US" sz="2000" noProof="0" dirty="0"/>
              <a:t> </a:t>
            </a:r>
            <a:r>
              <a:rPr lang="en-US" sz="2000" noProof="0" dirty="0" err="1"/>
              <a:t>stres</a:t>
            </a:r>
            <a:r>
              <a:rPr lang="en-US" sz="2000" noProof="0" dirty="0"/>
              <a:t> dan </a:t>
            </a:r>
            <a:r>
              <a:rPr lang="en-US" sz="2000" noProof="0" dirty="0" err="1"/>
              <a:t>berdampak</a:t>
            </a:r>
            <a:r>
              <a:rPr lang="en-US" sz="2000" noProof="0" dirty="0"/>
              <a:t> </a:t>
            </a:r>
            <a:r>
              <a:rPr lang="en-US" sz="2000" noProof="0" dirty="0" err="1"/>
              <a:t>negatif</a:t>
            </a:r>
            <a:r>
              <a:rPr lang="en-US" sz="2000" noProof="0" dirty="0"/>
              <a:t> pada </a:t>
            </a:r>
            <a:r>
              <a:rPr lang="en-US" sz="2000" noProof="0" dirty="0" err="1"/>
              <a:t>kinerja</a:t>
            </a:r>
            <a:r>
              <a:rPr lang="en-US" sz="2000" noProof="0" dirty="0"/>
              <a:t>.</a:t>
            </a:r>
          </a:p>
          <a:p>
            <a:r>
              <a:rPr lang="en-US" sz="2000" noProof="0" dirty="0" err="1"/>
              <a:t>Menyebabkan</a:t>
            </a:r>
            <a:r>
              <a:rPr lang="en-US" sz="2000" noProof="0" dirty="0"/>
              <a:t> </a:t>
            </a:r>
            <a:r>
              <a:rPr lang="en-US" sz="2000" noProof="0" dirty="0" err="1"/>
              <a:t>cedera</a:t>
            </a:r>
            <a:r>
              <a:rPr lang="en-US" sz="2000" noProof="0" dirty="0"/>
              <a:t> </a:t>
            </a:r>
            <a:r>
              <a:rPr lang="en-US" sz="2000" noProof="0" dirty="0" err="1"/>
              <a:t>seperti</a:t>
            </a:r>
            <a:r>
              <a:rPr lang="en-US" sz="2000" noProof="0" dirty="0"/>
              <a:t> carpal tunnel syndrome.</a:t>
            </a:r>
          </a:p>
          <a:p>
            <a:r>
              <a:rPr lang="en-US" sz="2000" noProof="0" dirty="0" err="1"/>
              <a:t>Menyebabkan</a:t>
            </a:r>
            <a:r>
              <a:rPr lang="en-US" sz="2000" noProof="0" dirty="0"/>
              <a:t> </a:t>
            </a:r>
            <a:r>
              <a:rPr lang="en-US" sz="2000" noProof="0" dirty="0" err="1"/>
              <a:t>pekerja</a:t>
            </a:r>
            <a:r>
              <a:rPr lang="en-US" sz="2000" noProof="0" dirty="0"/>
              <a:t>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bahagia</a:t>
            </a:r>
            <a:r>
              <a:rPr lang="en-US" sz="2000" noProof="0" dirty="0"/>
              <a:t> dan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puas</a:t>
            </a:r>
            <a:r>
              <a:rPr lang="en-US" sz="2000" noProof="0" dirty="0"/>
              <a:t>.</a:t>
            </a:r>
          </a:p>
          <a:p>
            <a:pPr marL="0" indent="0">
              <a:buNone/>
            </a:pPr>
            <a:r>
              <a:rPr lang="en-US" b="1" noProof="0" dirty="0" err="1">
                <a:solidFill>
                  <a:schemeClr val="accent2"/>
                </a:solidFill>
              </a:rPr>
              <a:t>Karyawan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mengklaim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bahwa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pemantauan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merupakan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pelanggaran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privasi</a:t>
            </a:r>
            <a:r>
              <a:rPr lang="en-US" b="1" noProof="0" dirty="0">
                <a:solidFill>
                  <a:schemeClr val="accent2"/>
                </a:solidFill>
              </a:rPr>
              <a:t> yang </a:t>
            </a:r>
            <a:r>
              <a:rPr lang="en-US" b="1" noProof="0" dirty="0" err="1">
                <a:solidFill>
                  <a:schemeClr val="accent2"/>
                </a:solidFill>
              </a:rPr>
              <a:t>melanggar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hak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asasi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manusia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atas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privasi</a:t>
            </a:r>
            <a:r>
              <a:rPr lang="en-US" b="1" noProof="0" dirty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D67B987-938F-48EC-8FDD-72D9C6E8393C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41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Balancing Interests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 err="1"/>
              <a:t>Pemantauan</a:t>
            </a:r>
            <a:r>
              <a:rPr lang="en-US" noProof="0" dirty="0"/>
              <a:t> </a:t>
            </a:r>
            <a:r>
              <a:rPr lang="en-US" noProof="0" dirty="0" err="1"/>
              <a:t>dapat</a:t>
            </a:r>
            <a:r>
              <a:rPr lang="en-US" noProof="0" dirty="0"/>
              <a:t> </a:t>
            </a:r>
            <a:r>
              <a:rPr lang="en-US" noProof="0" dirty="0" err="1"/>
              <a:t>dibuat</a:t>
            </a:r>
            <a:r>
              <a:rPr lang="en-US" noProof="0" dirty="0"/>
              <a:t> </a:t>
            </a:r>
            <a:r>
              <a:rPr lang="en-US" noProof="0" dirty="0" err="1"/>
              <a:t>lebih</a:t>
            </a:r>
            <a:r>
              <a:rPr lang="en-US" noProof="0" dirty="0"/>
              <a:t> </a:t>
            </a:r>
            <a:r>
              <a:rPr lang="en-US" noProof="0" dirty="0" err="1"/>
              <a:t>etis</a:t>
            </a:r>
            <a:r>
              <a:rPr lang="en-US" noProof="0" dirty="0"/>
              <a:t> </a:t>
            </a:r>
            <a:r>
              <a:rPr lang="en-US" noProof="0" dirty="0" err="1"/>
              <a:t>atau</a:t>
            </a:r>
            <a:r>
              <a:rPr lang="en-US" noProof="0" dirty="0"/>
              <a:t> </a:t>
            </a:r>
            <a:r>
              <a:rPr lang="en-US" noProof="0" dirty="0" err="1"/>
              <a:t>manusiawi</a:t>
            </a:r>
            <a:r>
              <a:rPr lang="en-US" noProof="0" dirty="0"/>
              <a:t>.</a:t>
            </a:r>
          </a:p>
          <a:p>
            <a:r>
              <a:rPr lang="en-US" sz="2000" b="1" noProof="0" dirty="0">
                <a:solidFill>
                  <a:srgbClr val="C00000"/>
                </a:solidFill>
              </a:rPr>
              <a:t>Hawthorne effect: </a:t>
            </a:r>
            <a:r>
              <a:rPr lang="fi-FI" sz="2000" noProof="0" dirty="0"/>
              <a:t>Memberi tahu pekerja ketika mereka sedang dipantau.</a:t>
            </a:r>
            <a:endParaRPr lang="en-US" sz="2000" noProof="0" dirty="0"/>
          </a:p>
          <a:p>
            <a:pPr lvl="1"/>
            <a:r>
              <a:rPr lang="en-US" sz="1800" noProof="0" dirty="0" err="1"/>
              <a:t>Sekalipun</a:t>
            </a:r>
            <a:r>
              <a:rPr lang="en-US" sz="1800" noProof="0" dirty="0"/>
              <a:t> </a:t>
            </a:r>
            <a:r>
              <a:rPr lang="en-US" sz="1800" noProof="0" dirty="0" err="1"/>
              <a:t>mereka</a:t>
            </a:r>
            <a:r>
              <a:rPr lang="en-US" sz="1800" noProof="0" dirty="0"/>
              <a:t> </a:t>
            </a:r>
            <a:r>
              <a:rPr lang="en-US" sz="1800" noProof="0" dirty="0" err="1"/>
              <a:t>tidak</a:t>
            </a:r>
            <a:r>
              <a:rPr lang="en-US" sz="1800" noProof="0" dirty="0"/>
              <a:t> </a:t>
            </a:r>
            <a:r>
              <a:rPr lang="en-US" sz="1800" noProof="0" dirty="0" err="1"/>
              <a:t>dapat</a:t>
            </a:r>
            <a:r>
              <a:rPr lang="en-US" sz="1800" noProof="0" dirty="0"/>
              <a:t> </a:t>
            </a:r>
            <a:r>
              <a:rPr lang="en-US" sz="1800" noProof="0" dirty="0" err="1"/>
              <a:t>melakukan</a:t>
            </a:r>
            <a:r>
              <a:rPr lang="en-US" sz="1800" noProof="0" dirty="0"/>
              <a:t> </a:t>
            </a:r>
            <a:r>
              <a:rPr lang="en-US" sz="1800" noProof="0" dirty="0" err="1"/>
              <a:t>persiapan</a:t>
            </a:r>
            <a:r>
              <a:rPr lang="en-US" sz="1800" noProof="0" dirty="0"/>
              <a:t> </a:t>
            </a:r>
            <a:r>
              <a:rPr lang="en-US" sz="1800" noProof="0" dirty="0" err="1"/>
              <a:t>sebelumnya</a:t>
            </a:r>
            <a:r>
              <a:rPr lang="en-US" sz="1800" noProof="0" dirty="0"/>
              <a:t>, </a:t>
            </a:r>
            <a:r>
              <a:rPr lang="en-US" sz="1800" noProof="0" dirty="0" err="1"/>
              <a:t>karyawan</a:t>
            </a:r>
            <a:r>
              <a:rPr lang="en-US" sz="1800" noProof="0" dirty="0"/>
              <a:t> </a:t>
            </a:r>
            <a:r>
              <a:rPr lang="en-US" sz="1800" noProof="0" dirty="0" err="1"/>
              <a:t>dapat</a:t>
            </a:r>
            <a:r>
              <a:rPr lang="en-US" sz="1800" noProof="0" dirty="0"/>
              <a:t> </a:t>
            </a:r>
            <a:r>
              <a:rPr lang="en-US" sz="1800" noProof="0" dirty="0" err="1"/>
              <a:t>memastikan</a:t>
            </a:r>
            <a:r>
              <a:rPr lang="en-US" sz="1800" noProof="0" dirty="0"/>
              <a:t> </a:t>
            </a:r>
            <a:r>
              <a:rPr lang="en-US" sz="1800" noProof="0" dirty="0" err="1"/>
              <a:t>bahwa</a:t>
            </a:r>
            <a:r>
              <a:rPr lang="en-US" sz="1800" noProof="0" dirty="0"/>
              <a:t> </a:t>
            </a:r>
            <a:r>
              <a:rPr lang="en-US" sz="1800" noProof="0" dirty="0" err="1"/>
              <a:t>mereka</a:t>
            </a:r>
            <a:r>
              <a:rPr lang="en-US" sz="1800" noProof="0" dirty="0"/>
              <a:t> </a:t>
            </a:r>
            <a:r>
              <a:rPr lang="en-US" sz="1800" noProof="0" dirty="0" err="1"/>
              <a:t>berperilaku</a:t>
            </a:r>
            <a:r>
              <a:rPr lang="en-US" sz="1800" noProof="0" dirty="0"/>
              <a:t> </a:t>
            </a:r>
            <a:r>
              <a:rPr lang="en-US" sz="1800" noProof="0" dirty="0" err="1"/>
              <a:t>terbaik</a:t>
            </a:r>
            <a:r>
              <a:rPr lang="en-US" sz="1800" noProof="0" dirty="0"/>
              <a:t> </a:t>
            </a:r>
            <a:r>
              <a:rPr lang="en-US" sz="1800" noProof="0" dirty="0" err="1"/>
              <a:t>selama</a:t>
            </a:r>
            <a:r>
              <a:rPr lang="en-US" sz="1800" noProof="0" dirty="0"/>
              <a:t> </a:t>
            </a:r>
            <a:r>
              <a:rPr lang="en-US" sz="1800" noProof="0" dirty="0" err="1"/>
              <a:t>panggilan</a:t>
            </a:r>
            <a:r>
              <a:rPr lang="en-US" sz="1800" noProof="0" dirty="0"/>
              <a:t> </a:t>
            </a:r>
            <a:r>
              <a:rPr lang="en-US" sz="1800" noProof="0" dirty="0" err="1"/>
              <a:t>tersebut</a:t>
            </a:r>
            <a:r>
              <a:rPr lang="en-US" sz="1800" noProof="0" dirty="0"/>
              <a:t>.</a:t>
            </a:r>
          </a:p>
          <a:p>
            <a:pPr lvl="1"/>
            <a:r>
              <a:rPr lang="en-US" sz="1800" noProof="0" dirty="0" err="1"/>
              <a:t>Pekerja</a:t>
            </a:r>
            <a:r>
              <a:rPr lang="en-US" sz="1800" noProof="0" dirty="0"/>
              <a:t> </a:t>
            </a:r>
            <a:r>
              <a:rPr lang="en-US" sz="1800" noProof="0" dirty="0" err="1"/>
              <a:t>ditemukan</a:t>
            </a:r>
            <a:r>
              <a:rPr lang="en-US" sz="1800" noProof="0" dirty="0"/>
              <a:t> </a:t>
            </a:r>
            <a:r>
              <a:rPr lang="en-US" sz="1800" noProof="0" dirty="0" err="1"/>
              <a:t>lebih</a:t>
            </a:r>
            <a:r>
              <a:rPr lang="en-US" sz="1800" noProof="0" dirty="0"/>
              <a:t> </a:t>
            </a:r>
            <a:r>
              <a:rPr lang="en-US" sz="1800" noProof="0" dirty="0" err="1"/>
              <a:t>produktif</a:t>
            </a:r>
            <a:r>
              <a:rPr lang="en-US" sz="1800" noProof="0" dirty="0"/>
              <a:t> </a:t>
            </a:r>
            <a:r>
              <a:rPr lang="en-US" sz="1800" noProof="0" dirty="0" err="1"/>
              <a:t>berdasarkan</a:t>
            </a:r>
            <a:r>
              <a:rPr lang="en-US" sz="1800" noProof="0" dirty="0"/>
              <a:t> stimulus </a:t>
            </a:r>
            <a:r>
              <a:rPr lang="en-US" sz="1800" noProof="0" dirty="0" err="1"/>
              <a:t>psikologis</a:t>
            </a:r>
            <a:r>
              <a:rPr lang="en-US" sz="1800" noProof="0" dirty="0"/>
              <a:t> </a:t>
            </a:r>
            <a:r>
              <a:rPr lang="en-US" sz="1800" noProof="0" dirty="0" err="1"/>
              <a:t>karena</a:t>
            </a:r>
            <a:r>
              <a:rPr lang="en-US" sz="1800" noProof="0" dirty="0"/>
              <a:t> </a:t>
            </a:r>
            <a:r>
              <a:rPr lang="en-US" sz="1800" noProof="0" dirty="0" err="1"/>
              <a:t>dikucilkan</a:t>
            </a:r>
            <a:r>
              <a:rPr lang="en-US" sz="1800" noProof="0" dirty="0"/>
              <a:t>.</a:t>
            </a:r>
          </a:p>
          <a:p>
            <a:r>
              <a:rPr lang="en-US" sz="2000" noProof="0" dirty="0" err="1"/>
              <a:t>Mengupayakan</a:t>
            </a:r>
            <a:r>
              <a:rPr lang="en-US" sz="2000" noProof="0" dirty="0"/>
              <a:t> </a:t>
            </a:r>
            <a:r>
              <a:rPr lang="en-US" sz="2000" noProof="0" dirty="0" err="1"/>
              <a:t>keseimbangan</a:t>
            </a:r>
            <a:r>
              <a:rPr lang="en-US" sz="2000" noProof="0" dirty="0"/>
              <a:t> yang </a:t>
            </a:r>
            <a:r>
              <a:rPr lang="en-US" sz="2000" noProof="0" dirty="0" err="1"/>
              <a:t>menghormati</a:t>
            </a:r>
            <a:r>
              <a:rPr lang="en-US" sz="2000" noProof="0" dirty="0"/>
              <a:t> </a:t>
            </a:r>
            <a:r>
              <a:rPr lang="en-US" sz="2000" noProof="0" dirty="0" err="1"/>
              <a:t>martabat</a:t>
            </a:r>
            <a:r>
              <a:rPr lang="en-US" sz="2000" noProof="0" dirty="0"/>
              <a:t> </a:t>
            </a:r>
            <a:r>
              <a:rPr lang="en-US" sz="2000" noProof="0" dirty="0" err="1"/>
              <a:t>individu</a:t>
            </a:r>
            <a:r>
              <a:rPr lang="en-US" sz="2000" noProof="0" dirty="0"/>
              <a:t> </a:t>
            </a:r>
            <a:r>
              <a:rPr lang="en-US" sz="2000" noProof="0" dirty="0" err="1"/>
              <a:t>sekaligus</a:t>
            </a:r>
            <a:r>
              <a:rPr lang="en-US" sz="2000" noProof="0" dirty="0"/>
              <a:t> </a:t>
            </a:r>
            <a:r>
              <a:rPr lang="en-US" sz="2000" noProof="0" dirty="0" err="1"/>
              <a:t>menjaga</a:t>
            </a:r>
            <a:r>
              <a:rPr lang="en-US" sz="2000" noProof="0" dirty="0"/>
              <a:t> </a:t>
            </a:r>
            <a:r>
              <a:rPr lang="en-US" sz="2000" noProof="0" dirty="0" err="1"/>
              <a:t>akuntabilitas</a:t>
            </a:r>
            <a:r>
              <a:rPr lang="en-US" sz="2000" noProof="0" dirty="0"/>
              <a:t> </a:t>
            </a:r>
            <a:r>
              <a:rPr lang="en-US" sz="2000" noProof="0" dirty="0" err="1"/>
              <a:t>individu</a:t>
            </a:r>
            <a:r>
              <a:rPr lang="en-US" sz="2000" noProof="0" dirty="0"/>
              <a:t> </a:t>
            </a:r>
            <a:r>
              <a:rPr lang="en-US" sz="2000" noProof="0" dirty="0" err="1"/>
              <a:t>atas</a:t>
            </a:r>
            <a:r>
              <a:rPr lang="en-US" sz="2000" noProof="0" dirty="0"/>
              <a:t> </a:t>
            </a:r>
            <a:r>
              <a:rPr lang="en-US" sz="2000" noProof="0" dirty="0" err="1"/>
              <a:t>perannya</a:t>
            </a:r>
            <a:r>
              <a:rPr lang="en-US" sz="2000" noProof="0" dirty="0"/>
              <a:t> </a:t>
            </a:r>
            <a:r>
              <a:rPr lang="en-US" sz="2000" noProof="0" dirty="0" err="1"/>
              <a:t>dalam</a:t>
            </a:r>
            <a:r>
              <a:rPr lang="en-US" sz="2000" noProof="0" dirty="0"/>
              <a:t> </a:t>
            </a:r>
            <a:r>
              <a:rPr lang="en-US" sz="2000" noProof="0" dirty="0" err="1"/>
              <a:t>organisasi</a:t>
            </a:r>
            <a:r>
              <a:rPr lang="en-US" sz="2000" noProof="0" dirty="0"/>
              <a:t>.</a:t>
            </a:r>
          </a:p>
          <a:p>
            <a:pPr lvl="1"/>
            <a:r>
              <a:rPr lang="en-US" sz="1800" noProof="0" dirty="0"/>
              <a:t>Program </a:t>
            </a:r>
            <a:r>
              <a:rPr lang="en-US" sz="1800" noProof="0" dirty="0" err="1"/>
              <a:t>pemantauan</a:t>
            </a:r>
            <a:r>
              <a:rPr lang="en-US" sz="1800" noProof="0" dirty="0"/>
              <a:t> yang </a:t>
            </a:r>
            <a:r>
              <a:rPr lang="en-US" sz="1800" noProof="0" dirty="0" err="1"/>
              <a:t>dikembangkan</a:t>
            </a:r>
            <a:r>
              <a:rPr lang="en-US" sz="1800" noProof="0" dirty="0"/>
              <a:t> </a:t>
            </a:r>
            <a:r>
              <a:rPr lang="en-US" sz="1800" noProof="0" dirty="0" err="1"/>
              <a:t>sesuai</a:t>
            </a:r>
            <a:r>
              <a:rPr lang="en-US" sz="1800" noProof="0" dirty="0"/>
              <a:t> </a:t>
            </a:r>
            <a:r>
              <a:rPr lang="en-US" sz="1800" noProof="0" dirty="0" err="1"/>
              <a:t>misi</a:t>
            </a:r>
            <a:r>
              <a:rPr lang="en-US" sz="1800" noProof="0" dirty="0"/>
              <a:t>, </a:t>
            </a:r>
            <a:r>
              <a:rPr lang="en-US" sz="1800" noProof="0" dirty="0" err="1"/>
              <a:t>kemudian</a:t>
            </a:r>
            <a:r>
              <a:rPr lang="en-US" sz="1800" noProof="0" dirty="0"/>
              <a:t> </a:t>
            </a:r>
            <a:r>
              <a:rPr lang="en-US" sz="1800" noProof="0" dirty="0" err="1"/>
              <a:t>dilaksanakan</a:t>
            </a:r>
            <a:r>
              <a:rPr lang="en-US" sz="1800" noProof="0" dirty="0"/>
              <a:t> </a:t>
            </a:r>
            <a:r>
              <a:rPr lang="en-US" sz="1800" noProof="0" dirty="0" err="1"/>
              <a:t>dengan</a:t>
            </a:r>
            <a:r>
              <a:rPr lang="en-US" sz="1800" noProof="0" dirty="0"/>
              <a:t> </a:t>
            </a:r>
            <a:r>
              <a:rPr lang="en-US" sz="1800" noProof="0" dirty="0" err="1"/>
              <a:t>cara</a:t>
            </a:r>
            <a:r>
              <a:rPr lang="en-US" sz="1800" noProof="0" dirty="0"/>
              <a:t> yang </a:t>
            </a:r>
            <a:r>
              <a:rPr lang="en-US" sz="1800" noProof="0" dirty="0" err="1"/>
              <a:t>tetap</a:t>
            </a:r>
            <a:r>
              <a:rPr lang="en-US" sz="1800" noProof="0" dirty="0"/>
              <a:t> </a:t>
            </a:r>
            <a:r>
              <a:rPr lang="en-US" sz="1800" noProof="0" dirty="0" err="1"/>
              <a:t>akuntabel</a:t>
            </a:r>
            <a:r>
              <a:rPr lang="en-US" sz="1800" noProof="0" dirty="0"/>
              <a:t> </a:t>
            </a:r>
            <a:r>
              <a:rPr lang="en-US" sz="1800" noProof="0" dirty="0" err="1"/>
              <a:t>kepada</a:t>
            </a:r>
            <a:r>
              <a:rPr lang="en-US" sz="1800" noProof="0" dirty="0"/>
              <a:t> </a:t>
            </a:r>
            <a:r>
              <a:rPr lang="en-US" sz="1800" noProof="0" dirty="0" err="1"/>
              <a:t>karyawan</a:t>
            </a:r>
            <a:r>
              <a:rPr lang="en-US" sz="1800" noProof="0" dirty="0"/>
              <a:t> yang </a:t>
            </a:r>
            <a:r>
              <a:rPr lang="en-US" sz="1800" noProof="0" dirty="0" err="1"/>
              <a:t>terkena</a:t>
            </a:r>
            <a:r>
              <a:rPr lang="en-US" sz="1800" noProof="0" dirty="0"/>
              <a:t> </a:t>
            </a:r>
            <a:r>
              <a:rPr lang="en-US" sz="1800" noProof="0" dirty="0" err="1"/>
              <a:t>dampak</a:t>
            </a:r>
            <a:r>
              <a:rPr lang="en-US" sz="1800" noProof="0" dirty="0"/>
              <a:t>, </a:t>
            </a:r>
            <a:r>
              <a:rPr lang="en-US" sz="1800" noProof="0" dirty="0" err="1"/>
              <a:t>mendekati</a:t>
            </a:r>
            <a:r>
              <a:rPr lang="en-US" sz="1800" noProof="0" dirty="0"/>
              <a:t> </a:t>
            </a:r>
            <a:r>
              <a:rPr lang="en-US" sz="1800" noProof="0" dirty="0" err="1"/>
              <a:t>keseimbangan</a:t>
            </a:r>
            <a:r>
              <a:rPr lang="en-US" sz="1800" noProof="0" dirty="0"/>
              <a:t> </a:t>
            </a:r>
            <a:r>
              <a:rPr lang="en-US" sz="1800" noProof="0" dirty="0" err="1"/>
              <a:t>tersebut</a:t>
            </a:r>
            <a:r>
              <a:rPr lang="en-US" sz="18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EF4A8C6-7051-4648-B6D2-F4180AB6081C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42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Parameters for a Monitoring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ada</a:t>
            </a:r>
            <a:r>
              <a:rPr lang="en-US" noProof="0" dirty="0"/>
              <a:t> </a:t>
            </a:r>
            <a:r>
              <a:rPr lang="en-US" noProof="0" dirty="0" err="1"/>
              <a:t>pengawasan</a:t>
            </a:r>
            <a:r>
              <a:rPr lang="en-US" noProof="0" dirty="0"/>
              <a:t> di area </a:t>
            </a:r>
            <a:r>
              <a:rPr lang="en-US" noProof="0" dirty="0" err="1"/>
              <a:t>pribadi</a:t>
            </a:r>
            <a:r>
              <a:rPr lang="en-US" noProof="0" dirty="0"/>
              <a:t> (</a:t>
            </a:r>
            <a:r>
              <a:rPr lang="en-US" noProof="0" dirty="0" err="1"/>
              <a:t>Contoh</a:t>
            </a:r>
            <a:r>
              <a:rPr lang="en-US" noProof="0" dirty="0"/>
              <a:t>: toilet).</a:t>
            </a:r>
          </a:p>
          <a:p>
            <a:r>
              <a:rPr lang="en-US" noProof="0" dirty="0"/>
              <a:t>Batasi </a:t>
            </a:r>
            <a:r>
              <a:rPr lang="en-US" noProof="0" dirty="0" err="1"/>
              <a:t>pemantauan</a:t>
            </a:r>
            <a:r>
              <a:rPr lang="en-US" noProof="0" dirty="0"/>
              <a:t> </a:t>
            </a:r>
            <a:r>
              <a:rPr lang="en-US" noProof="0" dirty="0" err="1"/>
              <a:t>hanya</a:t>
            </a:r>
            <a:r>
              <a:rPr lang="en-US" noProof="0" dirty="0"/>
              <a:t> di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tempat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.</a:t>
            </a:r>
          </a:p>
          <a:p>
            <a:r>
              <a:rPr lang="en-US" noProof="0" dirty="0" err="1"/>
              <a:t>Karyawan</a:t>
            </a:r>
            <a:r>
              <a:rPr lang="en-US" noProof="0" dirty="0"/>
              <a:t> </a:t>
            </a:r>
            <a:r>
              <a:rPr lang="en-US" noProof="0" dirty="0" err="1"/>
              <a:t>harus</a:t>
            </a:r>
            <a:r>
              <a:rPr lang="en-US" noProof="0" dirty="0"/>
              <a:t> </a:t>
            </a:r>
            <a:r>
              <a:rPr lang="en-US" noProof="0" dirty="0" err="1"/>
              <a:t>memiliki</a:t>
            </a:r>
            <a:r>
              <a:rPr lang="en-US" noProof="0" dirty="0"/>
              <a:t> </a:t>
            </a:r>
            <a:r>
              <a:rPr lang="en-US" noProof="0" dirty="0" err="1"/>
              <a:t>akses</a:t>
            </a:r>
            <a:r>
              <a:rPr lang="en-US" noProof="0" dirty="0"/>
              <a:t> </a:t>
            </a:r>
            <a:r>
              <a:rPr lang="en-US" noProof="0" dirty="0" err="1"/>
              <a:t>terhadap</a:t>
            </a:r>
            <a:r>
              <a:rPr lang="en-US" noProof="0" dirty="0"/>
              <a:t> </a:t>
            </a:r>
            <a:r>
              <a:rPr lang="en-US" noProof="0" dirty="0" err="1"/>
              <a:t>informasi</a:t>
            </a:r>
            <a:r>
              <a:rPr lang="en-US" noProof="0" dirty="0"/>
              <a:t> yang </a:t>
            </a:r>
            <a:r>
              <a:rPr lang="en-US" noProof="0" dirty="0" err="1"/>
              <a:t>dikumpulkan</a:t>
            </a:r>
            <a:r>
              <a:rPr lang="en-US" noProof="0" dirty="0"/>
              <a:t> </a:t>
            </a:r>
            <a:r>
              <a:rPr lang="en-US" noProof="0" dirty="0" err="1"/>
              <a:t>selama</a:t>
            </a:r>
            <a:r>
              <a:rPr lang="en-US" noProof="0" dirty="0"/>
              <a:t> </a:t>
            </a:r>
            <a:r>
              <a:rPr lang="en-US" noProof="0" dirty="0" err="1"/>
              <a:t>pemantauan</a:t>
            </a:r>
            <a:r>
              <a:rPr lang="en-US" noProof="0" dirty="0"/>
              <a:t>.</a:t>
            </a:r>
          </a:p>
          <a:p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ada</a:t>
            </a:r>
            <a:r>
              <a:rPr lang="en-US" noProof="0" dirty="0"/>
              <a:t> </a:t>
            </a:r>
            <a:r>
              <a:rPr lang="en-US" noProof="0" dirty="0" err="1"/>
              <a:t>pemantauan</a:t>
            </a:r>
            <a:r>
              <a:rPr lang="en-US" noProof="0" dirty="0"/>
              <a:t> </a:t>
            </a:r>
            <a:r>
              <a:rPr lang="en-US" noProof="0" dirty="0" err="1"/>
              <a:t>rahasia</a:t>
            </a:r>
            <a:r>
              <a:rPr lang="en-US" noProof="0" dirty="0"/>
              <a:t> – </a:t>
            </a:r>
            <a:r>
              <a:rPr lang="en-US" noProof="0" dirty="0" err="1"/>
              <a:t>diperlukan</a:t>
            </a:r>
            <a:r>
              <a:rPr lang="en-US" noProof="0" dirty="0"/>
              <a:t> </a:t>
            </a:r>
            <a:r>
              <a:rPr lang="en-US" noProof="0" dirty="0" err="1"/>
              <a:t>pemberitahuan</a:t>
            </a:r>
            <a:r>
              <a:rPr lang="en-US" noProof="0" dirty="0"/>
              <a:t> </a:t>
            </a:r>
            <a:r>
              <a:rPr lang="en-US" noProof="0" dirty="0" err="1"/>
              <a:t>terlebih</a:t>
            </a:r>
            <a:r>
              <a:rPr lang="en-US" noProof="0" dirty="0"/>
              <a:t> </a:t>
            </a:r>
            <a:r>
              <a:rPr lang="en-US" noProof="0" dirty="0" err="1"/>
              <a:t>dahulu</a:t>
            </a:r>
            <a:r>
              <a:rPr lang="en-US" noProof="0" dirty="0"/>
              <a:t>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noProof="0" dirty="0" err="1"/>
              <a:t>Pemantauan</a:t>
            </a:r>
            <a:r>
              <a:rPr lang="en-US" noProof="0" dirty="0"/>
              <a:t> </a:t>
            </a:r>
            <a:r>
              <a:rPr lang="en-US" noProof="0" dirty="0" err="1"/>
              <a:t>seharusnya</a:t>
            </a:r>
            <a:r>
              <a:rPr lang="en-US" noProof="0" dirty="0"/>
              <a:t> </a:t>
            </a:r>
            <a:r>
              <a:rPr lang="en-US" noProof="0" dirty="0" err="1"/>
              <a:t>hanya</a:t>
            </a:r>
            <a:r>
              <a:rPr lang="en-US" noProof="0" dirty="0"/>
              <a:t> </a:t>
            </a:r>
            <a:r>
              <a:rPr lang="en-US" noProof="0" dirty="0" err="1"/>
              <a:t>menghasilkan</a:t>
            </a:r>
            <a:r>
              <a:rPr lang="en-US" noProof="0" dirty="0"/>
              <a:t> </a:t>
            </a:r>
            <a:r>
              <a:rPr lang="en-US" noProof="0" dirty="0" err="1"/>
              <a:t>pencapaian</a:t>
            </a:r>
            <a:r>
              <a:rPr lang="en-US" noProof="0" dirty="0"/>
              <a:t> </a:t>
            </a:r>
            <a:r>
              <a:rPr lang="en-US" noProof="0" dirty="0" err="1"/>
              <a:t>kepentingan</a:t>
            </a:r>
            <a:r>
              <a:rPr lang="en-US" noProof="0" dirty="0"/>
              <a:t> </a:t>
            </a:r>
            <a:r>
              <a:rPr lang="en-US" noProof="0" dirty="0" err="1"/>
              <a:t>bisnis</a:t>
            </a:r>
            <a:r>
              <a:rPr lang="en-US" noProof="0" dirty="0"/>
              <a:t> </a:t>
            </a:r>
            <a:r>
              <a:rPr lang="en-US" noProof="0" dirty="0" err="1"/>
              <a:t>tertentu</a:t>
            </a:r>
            <a:r>
              <a:rPr lang="en-US" noProof="0" dirty="0"/>
              <a:t>.</a:t>
            </a:r>
          </a:p>
          <a:p>
            <a:r>
              <a:rPr lang="en-US" noProof="0" dirty="0" err="1"/>
              <a:t>Majikan</a:t>
            </a:r>
            <a:r>
              <a:rPr lang="en-US" noProof="0" dirty="0"/>
              <a:t> </a:t>
            </a:r>
            <a:r>
              <a:rPr lang="en-US" noProof="0" dirty="0" err="1"/>
              <a:t>hanya</a:t>
            </a:r>
            <a:r>
              <a:rPr lang="en-US" noProof="0" dirty="0"/>
              <a:t> </a:t>
            </a:r>
            <a:r>
              <a:rPr lang="en-US" noProof="0" dirty="0" err="1"/>
              <a:t>dapat</a:t>
            </a:r>
            <a:r>
              <a:rPr lang="en-US" noProof="0" dirty="0"/>
              <a:t> </a:t>
            </a:r>
            <a:r>
              <a:rPr lang="en-US" noProof="0" dirty="0" err="1"/>
              <a:t>mengumpulkan</a:t>
            </a:r>
            <a:r>
              <a:rPr lang="en-US" noProof="0" dirty="0"/>
              <a:t> </a:t>
            </a:r>
            <a:r>
              <a:rPr lang="en-US" noProof="0" dirty="0" err="1"/>
              <a:t>informasi</a:t>
            </a:r>
            <a:r>
              <a:rPr lang="en-US" noProof="0" dirty="0"/>
              <a:t> </a:t>
            </a:r>
            <a:r>
              <a:rPr lang="en-US" noProof="0" dirty="0" err="1"/>
              <a:t>terkait</a:t>
            </a:r>
            <a:r>
              <a:rPr lang="en-US" noProof="0" dirty="0"/>
              <a:t> </a:t>
            </a:r>
            <a:r>
              <a:rPr lang="en-US" noProof="0" dirty="0" err="1"/>
              <a:t>pekerjaan</a:t>
            </a:r>
            <a:r>
              <a:rPr lang="en-US" noProof="0" dirty="0"/>
              <a:t>.</a:t>
            </a:r>
          </a:p>
          <a:p>
            <a:r>
              <a:rPr lang="en-US" noProof="0" dirty="0" err="1"/>
              <a:t>Perlu</a:t>
            </a:r>
            <a:r>
              <a:rPr lang="en-US" noProof="0" dirty="0"/>
              <a:t> </a:t>
            </a:r>
            <a:r>
              <a:rPr lang="en-US" noProof="0" dirty="0" err="1"/>
              <a:t>ada</a:t>
            </a:r>
            <a:r>
              <a:rPr lang="en-US" noProof="0" dirty="0"/>
              <a:t> </a:t>
            </a:r>
            <a:r>
              <a:rPr lang="en-US" noProof="0" dirty="0" err="1"/>
              <a:t>kesepakatan</a:t>
            </a:r>
            <a:r>
              <a:rPr lang="en-US" noProof="0" dirty="0"/>
              <a:t> </a:t>
            </a:r>
            <a:r>
              <a:rPr lang="en-US" noProof="0" dirty="0" err="1"/>
              <a:t>keterbukaan</a:t>
            </a:r>
            <a:r>
              <a:rPr lang="en-US" noProof="0" dirty="0"/>
              <a:t> </a:t>
            </a:r>
            <a:r>
              <a:rPr lang="en-US" noProof="0" dirty="0" err="1"/>
              <a:t>mengenai</a:t>
            </a:r>
            <a:r>
              <a:rPr lang="en-US" noProof="0" dirty="0"/>
              <a:t> </a:t>
            </a:r>
            <a:r>
              <a:rPr lang="en-US" noProof="0" dirty="0" err="1"/>
              <a:t>pemantauan</a:t>
            </a:r>
            <a:r>
              <a:rPr lang="en-US" noProof="0" dirty="0"/>
              <a:t> </a:t>
            </a:r>
            <a:r>
              <a:rPr lang="en-US" noProof="0" dirty="0" err="1"/>
              <a:t>tersebut</a:t>
            </a:r>
            <a:r>
              <a:rPr lang="en-US" noProof="0" dirty="0"/>
              <a:t>.</a:t>
            </a:r>
          </a:p>
          <a:p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ada</a:t>
            </a:r>
            <a:r>
              <a:rPr lang="en-US" noProof="0" dirty="0"/>
              <a:t> </a:t>
            </a:r>
            <a:r>
              <a:rPr lang="en-US" noProof="0" dirty="0" err="1"/>
              <a:t>diskriminasi</a:t>
            </a:r>
            <a:r>
              <a:rPr lang="en-US" noProof="0" dirty="0"/>
              <a:t> oleh </a:t>
            </a:r>
            <a:r>
              <a:rPr lang="en-US" noProof="0" dirty="0" err="1"/>
              <a:t>pemberi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</a:t>
            </a:r>
            <a:r>
              <a:rPr lang="en-US" noProof="0" dirty="0" err="1"/>
              <a:t>berdasarkan</a:t>
            </a:r>
            <a:r>
              <a:rPr lang="en-US" noProof="0" dirty="0"/>
              <a:t> </a:t>
            </a:r>
            <a:r>
              <a:rPr lang="en-US" noProof="0" dirty="0" err="1"/>
              <a:t>aktivitas</a:t>
            </a:r>
            <a:r>
              <a:rPr lang="en-US" noProof="0" dirty="0"/>
              <a:t> di </a:t>
            </a:r>
            <a:r>
              <a:rPr lang="en-US" noProof="0" dirty="0" err="1"/>
              <a:t>luar</a:t>
            </a:r>
            <a:r>
              <a:rPr lang="en-US" noProof="0" dirty="0"/>
              <a:t> </a:t>
            </a:r>
            <a:r>
              <a:rPr lang="en-US" noProof="0" dirty="0" err="1"/>
              <a:t>pekerjaan</a:t>
            </a:r>
            <a:r>
              <a:rPr lang="en-US" noProof="0" dirty="0"/>
              <a:t>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598FDB7-5166-48C6-A038-68F83CBC2822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43</a:t>
            </a:fld>
            <a:endParaRPr lang="en-US" sz="8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Balancing Interests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 err="1"/>
              <a:t>Filsuf</a:t>
            </a:r>
            <a:r>
              <a:rPr lang="en-US" noProof="0" dirty="0"/>
              <a:t> William Parent </a:t>
            </a:r>
            <a:r>
              <a:rPr lang="en-US" noProof="0" dirty="0" err="1"/>
              <a:t>menyarankan</a:t>
            </a:r>
            <a:r>
              <a:rPr lang="en-US" noProof="0" dirty="0"/>
              <a:t> agar </a:t>
            </a:r>
            <a:r>
              <a:rPr lang="en-US" noProof="0" dirty="0" err="1"/>
              <a:t>kita</a:t>
            </a:r>
            <a:r>
              <a:rPr lang="en-US" noProof="0" dirty="0"/>
              <a:t> </a:t>
            </a:r>
            <a:r>
              <a:rPr lang="en-US" noProof="0" dirty="0" err="1"/>
              <a:t>mengajukan</a:t>
            </a:r>
            <a:r>
              <a:rPr lang="en-US" noProof="0" dirty="0"/>
              <a:t> </a:t>
            </a:r>
            <a:r>
              <a:rPr lang="en-US" noProof="0" dirty="0" err="1"/>
              <a:t>enam</a:t>
            </a:r>
            <a:r>
              <a:rPr lang="en-US" noProof="0" dirty="0"/>
              <a:t> </a:t>
            </a:r>
            <a:r>
              <a:rPr lang="en-US" noProof="0" dirty="0" err="1"/>
              <a:t>pertanyaan</a:t>
            </a:r>
            <a:r>
              <a:rPr lang="en-US" noProof="0" dirty="0"/>
              <a:t> </a:t>
            </a:r>
            <a:r>
              <a:rPr lang="en-US" noProof="0" dirty="0" err="1"/>
              <a:t>untuk</a:t>
            </a:r>
            <a:r>
              <a:rPr lang="en-US" noProof="0" dirty="0"/>
              <a:t> </a:t>
            </a:r>
            <a:r>
              <a:rPr lang="en-US" noProof="0" dirty="0" err="1"/>
              <a:t>menentukan</a:t>
            </a:r>
            <a:r>
              <a:rPr lang="en-US" noProof="0" dirty="0"/>
              <a:t> </a:t>
            </a:r>
            <a:r>
              <a:rPr lang="en-US" noProof="0" dirty="0" err="1"/>
              <a:t>apakah</a:t>
            </a:r>
            <a:r>
              <a:rPr lang="en-US" noProof="0" dirty="0"/>
              <a:t> </a:t>
            </a:r>
            <a:r>
              <a:rPr lang="en-US" noProof="0" dirty="0" err="1"/>
              <a:t>tindakan</a:t>
            </a:r>
            <a:r>
              <a:rPr lang="en-US" noProof="0" dirty="0"/>
              <a:t> </a:t>
            </a:r>
            <a:r>
              <a:rPr lang="en-US" noProof="0" dirty="0" err="1"/>
              <a:t>dapat</a:t>
            </a:r>
            <a:r>
              <a:rPr lang="en-US" noProof="0" dirty="0"/>
              <a:t> </a:t>
            </a:r>
            <a:r>
              <a:rPr lang="en-US" noProof="0" dirty="0" err="1"/>
              <a:t>dibenarkan</a:t>
            </a:r>
            <a:r>
              <a:rPr lang="en-US" noProof="0" dirty="0"/>
              <a:t> </a:t>
            </a:r>
            <a:r>
              <a:rPr lang="en-US" noProof="0" dirty="0" err="1"/>
              <a:t>atau</a:t>
            </a:r>
            <a:r>
              <a:rPr lang="en-US" noProof="0" dirty="0"/>
              <a:t> </a:t>
            </a:r>
            <a:r>
              <a:rPr lang="en-US" noProof="0" dirty="0" err="1"/>
              <a:t>berpotensi</a:t>
            </a:r>
            <a:r>
              <a:rPr lang="en-US" noProof="0" dirty="0"/>
              <a:t> </a:t>
            </a:r>
            <a:r>
              <a:rPr lang="en-US" noProof="0" dirty="0" err="1"/>
              <a:t>melanggar</a:t>
            </a:r>
            <a:r>
              <a:rPr lang="en-US" noProof="0" dirty="0"/>
              <a:t> </a:t>
            </a:r>
            <a:r>
              <a:rPr lang="en-US" noProof="0" dirty="0" err="1"/>
              <a:t>privasi</a:t>
            </a:r>
            <a:r>
              <a:rPr lang="en-US" noProof="0" dirty="0"/>
              <a:t> </a:t>
            </a:r>
            <a:r>
              <a:rPr lang="en-US" noProof="0" dirty="0" err="1"/>
              <a:t>atau</a:t>
            </a:r>
            <a:r>
              <a:rPr lang="en-US" noProof="0" dirty="0"/>
              <a:t> </a:t>
            </a:r>
            <a:r>
              <a:rPr lang="en-US" noProof="0" dirty="0" err="1"/>
              <a:t>kebebasan</a:t>
            </a:r>
            <a:r>
              <a:rPr lang="en-US" noProof="0" dirty="0"/>
              <a:t>.</a:t>
            </a:r>
          </a:p>
          <a:p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tujuan</a:t>
            </a:r>
            <a:r>
              <a:rPr lang="en-US" sz="2000" noProof="0" dirty="0"/>
              <a:t> </a:t>
            </a:r>
            <a:r>
              <a:rPr lang="en-US" sz="2000" noProof="0" dirty="0" err="1"/>
              <a:t>apa</a:t>
            </a:r>
            <a:r>
              <a:rPr lang="en-US" sz="2000" noProof="0" dirty="0"/>
              <a:t> </a:t>
            </a:r>
            <a:r>
              <a:rPr lang="en-US" sz="2000" noProof="0" dirty="0" err="1"/>
              <a:t>pengetahuan</a:t>
            </a:r>
            <a:r>
              <a:rPr lang="en-US" sz="2000" noProof="0" dirty="0"/>
              <a:t> </a:t>
            </a:r>
            <a:r>
              <a:rPr lang="en-US" sz="2000" noProof="0" dirty="0" err="1"/>
              <a:t>pribadi</a:t>
            </a:r>
            <a:r>
              <a:rPr lang="en-US" sz="2000" noProof="0" dirty="0"/>
              <a:t> yang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terdokumentasi</a:t>
            </a:r>
            <a:r>
              <a:rPr lang="en-US" sz="2000" noProof="0" dirty="0"/>
              <a:t> </a:t>
            </a:r>
            <a:r>
              <a:rPr lang="en-US" sz="2000" noProof="0" dirty="0" err="1"/>
              <a:t>dicari</a:t>
            </a:r>
            <a:r>
              <a:rPr lang="en-US" sz="2000" noProof="0" dirty="0"/>
              <a:t>?</a:t>
            </a:r>
          </a:p>
          <a:p>
            <a:r>
              <a:rPr lang="en-US" sz="2000" noProof="0" dirty="0" err="1"/>
              <a:t>Apakah</a:t>
            </a:r>
            <a:r>
              <a:rPr lang="en-US" sz="2000" noProof="0" dirty="0"/>
              <a:t> </a:t>
            </a:r>
            <a:r>
              <a:rPr lang="en-US" sz="2000" noProof="0" dirty="0" err="1"/>
              <a:t>tujuan</a:t>
            </a:r>
            <a:r>
              <a:rPr lang="en-US" sz="2000" noProof="0" dirty="0"/>
              <a:t> </a:t>
            </a:r>
            <a:r>
              <a:rPr lang="en-US" sz="2000" noProof="0" dirty="0" err="1"/>
              <a:t>ini</a:t>
            </a:r>
            <a:r>
              <a:rPr lang="en-US" sz="2000" noProof="0" dirty="0"/>
              <a:t> </a:t>
            </a:r>
            <a:r>
              <a:rPr lang="en-US" sz="2000" noProof="0" dirty="0" err="1"/>
              <a:t>sah</a:t>
            </a:r>
            <a:r>
              <a:rPr lang="en-US" sz="2000" noProof="0" dirty="0"/>
              <a:t> dan </a:t>
            </a:r>
            <a:r>
              <a:rPr lang="en-US" sz="2000" noProof="0" dirty="0" err="1"/>
              <a:t>penting</a:t>
            </a:r>
            <a:r>
              <a:rPr lang="en-US" sz="2000" noProof="0" dirty="0"/>
              <a:t>?</a:t>
            </a:r>
          </a:p>
          <a:p>
            <a:r>
              <a:rPr lang="en-US" sz="2000" noProof="0" dirty="0" err="1"/>
              <a:t>Apakah</a:t>
            </a:r>
            <a:r>
              <a:rPr lang="en-US" sz="2000" noProof="0" dirty="0"/>
              <a:t> </a:t>
            </a:r>
            <a:r>
              <a:rPr lang="en-US" sz="2000" noProof="0" dirty="0" err="1"/>
              <a:t>pengetahuan</a:t>
            </a:r>
            <a:r>
              <a:rPr lang="en-US" sz="2000" noProof="0" dirty="0"/>
              <a:t> yang </a:t>
            </a:r>
            <a:r>
              <a:rPr lang="en-US" sz="2000" noProof="0" dirty="0" err="1"/>
              <a:t>dicari</a:t>
            </a:r>
            <a:r>
              <a:rPr lang="en-US" sz="2000" noProof="0" dirty="0"/>
              <a:t> </a:t>
            </a:r>
            <a:r>
              <a:rPr lang="en-US" sz="2000" noProof="0" dirty="0" err="1"/>
              <a:t>melalui</a:t>
            </a:r>
            <a:r>
              <a:rPr lang="en-US" sz="2000" noProof="0" dirty="0"/>
              <a:t> </a:t>
            </a:r>
            <a:r>
              <a:rPr lang="en-US" sz="2000" noProof="0" dirty="0" err="1"/>
              <a:t>pelanggaran</a:t>
            </a:r>
            <a:r>
              <a:rPr lang="en-US" sz="2000" noProof="0" dirty="0"/>
              <a:t> </a:t>
            </a:r>
            <a:r>
              <a:rPr lang="en-US" sz="2000" noProof="0" dirty="0" err="1"/>
              <a:t>privasi</a:t>
            </a:r>
            <a:r>
              <a:rPr lang="en-US" sz="2000" noProof="0" dirty="0"/>
              <a:t> </a:t>
            </a:r>
            <a:r>
              <a:rPr lang="en-US" sz="2000" noProof="0" dirty="0" err="1"/>
              <a:t>relevan</a:t>
            </a:r>
            <a:r>
              <a:rPr lang="en-US" sz="2000" noProof="0" dirty="0"/>
              <a:t> </a:t>
            </a:r>
            <a:r>
              <a:rPr lang="en-US" sz="2000" noProof="0" dirty="0" err="1"/>
              <a:t>dengan</a:t>
            </a:r>
            <a:r>
              <a:rPr lang="en-US" sz="2000" noProof="0" dirty="0"/>
              <a:t> </a:t>
            </a:r>
            <a:r>
              <a:rPr lang="en-US" sz="2000" noProof="0" dirty="0" err="1"/>
              <a:t>tujuan</a:t>
            </a:r>
            <a:r>
              <a:rPr lang="en-US" sz="2000" noProof="0" dirty="0"/>
              <a:t> </a:t>
            </a:r>
            <a:r>
              <a:rPr lang="en-US" sz="2000" noProof="0" dirty="0" err="1"/>
              <a:t>pembenarannya</a:t>
            </a:r>
            <a:r>
              <a:rPr lang="en-US" sz="2000" noProof="0" dirty="0"/>
              <a:t>?</a:t>
            </a:r>
          </a:p>
          <a:p>
            <a:r>
              <a:rPr lang="en-US" sz="2000" noProof="0" dirty="0" err="1"/>
              <a:t>Apakah</a:t>
            </a:r>
            <a:r>
              <a:rPr lang="en-US" sz="2000" noProof="0" dirty="0"/>
              <a:t> </a:t>
            </a:r>
            <a:r>
              <a:rPr lang="en-US" sz="2000" noProof="0" dirty="0" err="1"/>
              <a:t>pelanggaran</a:t>
            </a:r>
            <a:r>
              <a:rPr lang="en-US" sz="2000" noProof="0" dirty="0"/>
              <a:t> </a:t>
            </a:r>
            <a:r>
              <a:rPr lang="en-US" sz="2000" noProof="0" dirty="0" err="1"/>
              <a:t>privasi</a:t>
            </a:r>
            <a:r>
              <a:rPr lang="en-US" sz="2000" noProof="0" dirty="0"/>
              <a:t> </a:t>
            </a:r>
            <a:r>
              <a:rPr lang="en-US" sz="2000" noProof="0" dirty="0" err="1"/>
              <a:t>merupakan</a:t>
            </a:r>
            <a:r>
              <a:rPr lang="en-US" sz="2000" noProof="0" dirty="0"/>
              <a:t> </a:t>
            </a:r>
            <a:r>
              <a:rPr lang="en-US" sz="2000" noProof="0" dirty="0" err="1"/>
              <a:t>satu-satunya</a:t>
            </a:r>
            <a:r>
              <a:rPr lang="en-US" sz="2000" noProof="0" dirty="0"/>
              <a:t>, </a:t>
            </a:r>
            <a:r>
              <a:rPr lang="en-US" sz="2000" noProof="0" dirty="0" err="1"/>
              <a:t>atau</a:t>
            </a:r>
            <a:r>
              <a:rPr lang="en-US" sz="2000" noProof="0" dirty="0"/>
              <a:t> </a:t>
            </a:r>
            <a:r>
              <a:rPr lang="en-US" sz="2000" noProof="0" dirty="0" err="1"/>
              <a:t>cara</a:t>
            </a:r>
            <a:r>
              <a:rPr lang="en-US" sz="2000" noProof="0" dirty="0"/>
              <a:t> yang paling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menyinggung</a:t>
            </a:r>
            <a:r>
              <a:rPr lang="en-US" sz="2000" noProof="0" dirty="0"/>
              <a:t>,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memperoleh</a:t>
            </a:r>
            <a:r>
              <a:rPr lang="en-US" sz="2000" noProof="0" dirty="0"/>
              <a:t> </a:t>
            </a:r>
            <a:r>
              <a:rPr lang="en-US" sz="2000" noProof="0" dirty="0" err="1"/>
              <a:t>pengetahuan</a:t>
            </a:r>
            <a:r>
              <a:rPr lang="en-US" sz="2000" noProof="0" dirty="0"/>
              <a:t>?</a:t>
            </a:r>
          </a:p>
          <a:p>
            <a:r>
              <a:rPr lang="en-US" sz="2000" noProof="0" dirty="0" err="1"/>
              <a:t>Pembatasan</a:t>
            </a:r>
            <a:r>
              <a:rPr lang="en-US" sz="2000" noProof="0" dirty="0"/>
              <a:t> </a:t>
            </a:r>
            <a:r>
              <a:rPr lang="en-US" sz="2000" noProof="0" dirty="0" err="1"/>
              <a:t>atau</a:t>
            </a:r>
            <a:r>
              <a:rPr lang="en-US" sz="2000" noProof="0" dirty="0"/>
              <a:t> </a:t>
            </a:r>
            <a:r>
              <a:rPr lang="en-US" sz="2000" noProof="0" dirty="0" err="1"/>
              <a:t>pembatasan</a:t>
            </a:r>
            <a:r>
              <a:rPr lang="en-US" sz="2000" noProof="0" dirty="0"/>
              <a:t> </a:t>
            </a:r>
            <a:r>
              <a:rPr lang="en-US" sz="2000" noProof="0" dirty="0" err="1"/>
              <a:t>prosedural</a:t>
            </a:r>
            <a:r>
              <a:rPr lang="en-US" sz="2000" noProof="0" dirty="0"/>
              <a:t> </a:t>
            </a:r>
            <a:r>
              <a:rPr lang="en-US" sz="2000" noProof="0" dirty="0" err="1"/>
              <a:t>apa</a:t>
            </a:r>
            <a:r>
              <a:rPr lang="en-US" sz="2000" noProof="0" dirty="0"/>
              <a:t> yang </a:t>
            </a:r>
            <a:r>
              <a:rPr lang="en-US" sz="2000" noProof="0" dirty="0" err="1"/>
              <a:t>diterapkan</a:t>
            </a:r>
            <a:r>
              <a:rPr lang="en-US" sz="2000" noProof="0" dirty="0"/>
              <a:t> pada </a:t>
            </a:r>
            <a:r>
              <a:rPr lang="en-US" sz="2000" noProof="0" dirty="0" err="1"/>
              <a:t>teknik</a:t>
            </a:r>
            <a:r>
              <a:rPr lang="en-US" sz="2000" noProof="0" dirty="0"/>
              <a:t> </a:t>
            </a:r>
            <a:r>
              <a:rPr lang="en-US" sz="2000" noProof="0" dirty="0" err="1"/>
              <a:t>pelanggaran</a:t>
            </a:r>
            <a:r>
              <a:rPr lang="en-US" sz="2000" noProof="0" dirty="0"/>
              <a:t> </a:t>
            </a:r>
            <a:r>
              <a:rPr lang="en-US" sz="2000" noProof="0" dirty="0" err="1"/>
              <a:t>privasi</a:t>
            </a:r>
            <a:r>
              <a:rPr lang="en-US" sz="2000" noProof="0" dirty="0"/>
              <a:t> </a:t>
            </a:r>
            <a:r>
              <a:rPr lang="en-US" sz="2000" noProof="0" dirty="0" err="1"/>
              <a:t>ini</a:t>
            </a:r>
            <a:r>
              <a:rPr lang="en-US" sz="2000" noProof="0" dirty="0"/>
              <a:t>?</a:t>
            </a:r>
          </a:p>
          <a:p>
            <a:r>
              <a:rPr lang="en-US" sz="2000" noProof="0" dirty="0" err="1"/>
              <a:t>Bagaimana</a:t>
            </a:r>
            <a:r>
              <a:rPr lang="en-US" sz="2000" noProof="0" dirty="0"/>
              <a:t> </a:t>
            </a:r>
            <a:r>
              <a:rPr lang="en-US" sz="2000" noProof="0" dirty="0" err="1"/>
              <a:t>pengetahuan</a:t>
            </a:r>
            <a:r>
              <a:rPr lang="en-US" sz="2000" noProof="0" dirty="0"/>
              <a:t> </a:t>
            </a:r>
            <a:r>
              <a:rPr lang="en-US" sz="2000" noProof="0" dirty="0" err="1"/>
              <a:t>pribadi</a:t>
            </a:r>
            <a:r>
              <a:rPr lang="en-US" sz="2000" noProof="0" dirty="0"/>
              <a:t> </a:t>
            </a:r>
            <a:r>
              <a:rPr lang="en-US" sz="2000" noProof="0" dirty="0" err="1"/>
              <a:t>akan</a:t>
            </a:r>
            <a:r>
              <a:rPr lang="en-US" sz="2000" noProof="0" dirty="0"/>
              <a:t> </a:t>
            </a:r>
            <a:r>
              <a:rPr lang="en-US" sz="2000" noProof="0" dirty="0" err="1"/>
              <a:t>dilindungi</a:t>
            </a:r>
            <a:r>
              <a:rPr lang="en-US" sz="2000" noProof="0" dirty="0"/>
              <a:t> </a:t>
            </a:r>
            <a:r>
              <a:rPr lang="en-US" sz="2000" noProof="0" dirty="0" err="1"/>
              <a:t>setelah</a:t>
            </a:r>
            <a:r>
              <a:rPr lang="en-US" sz="2000" noProof="0" dirty="0"/>
              <a:t> </a:t>
            </a:r>
            <a:r>
              <a:rPr lang="en-US" sz="2000" noProof="0" dirty="0" err="1"/>
              <a:t>diperoleh</a:t>
            </a:r>
            <a:r>
              <a:rPr lang="en-US" sz="2000" noProof="0" dirty="0"/>
              <a:t>?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2F3E2A9-3BDA-4675-8765-8D6BF4AFC90F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44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Regulation of Off-Work Behaviors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noProof="0" dirty="0" err="1"/>
              <a:t>Regulasi</a:t>
            </a:r>
            <a:r>
              <a:rPr lang="en-US" b="1" noProof="0" dirty="0"/>
              <a:t> </a:t>
            </a:r>
            <a:r>
              <a:rPr lang="en-US" b="1" noProof="0" dirty="0" err="1"/>
              <a:t>aktivitas</a:t>
            </a:r>
            <a:r>
              <a:rPr lang="en-US" b="1" noProof="0" dirty="0"/>
              <a:t> di </a:t>
            </a:r>
            <a:r>
              <a:rPr lang="en-US" b="1" noProof="0" dirty="0" err="1"/>
              <a:t>luar</a:t>
            </a:r>
            <a:r>
              <a:rPr lang="en-US" b="1" noProof="0" dirty="0"/>
              <a:t> jam </a:t>
            </a:r>
            <a:r>
              <a:rPr lang="en-US" b="1" noProof="0" dirty="0" err="1"/>
              <a:t>kerja</a:t>
            </a:r>
            <a:r>
              <a:rPr lang="en-US" b="1" noProof="0" dirty="0"/>
              <a:t> </a:t>
            </a:r>
            <a:r>
              <a:rPr lang="en-US" noProof="0" dirty="0" err="1"/>
              <a:t>merupakan</a:t>
            </a:r>
            <a:r>
              <a:rPr lang="en-US" noProof="0" dirty="0"/>
              <a:t> </a:t>
            </a:r>
            <a:r>
              <a:rPr lang="en-US" noProof="0" dirty="0" err="1"/>
              <a:t>isu</a:t>
            </a:r>
            <a:r>
              <a:rPr lang="en-US" noProof="0" dirty="0"/>
              <a:t> yang </a:t>
            </a:r>
            <a:r>
              <a:rPr lang="en-US" noProof="0" dirty="0" err="1"/>
              <a:t>menarik</a:t>
            </a:r>
            <a:r>
              <a:rPr lang="en-US" noProof="0" dirty="0"/>
              <a:t>, </a:t>
            </a:r>
            <a:r>
              <a:rPr lang="en-US" noProof="0" dirty="0" err="1"/>
              <a:t>khususnya</a:t>
            </a:r>
            <a:r>
              <a:rPr lang="en-US" noProof="0" dirty="0"/>
              <a:t> di </a:t>
            </a:r>
            <a:r>
              <a:rPr lang="en-US" noProof="0" dirty="0" err="1"/>
              <a:t>lingkungan</a:t>
            </a:r>
            <a:r>
              <a:rPr lang="en-US" noProof="0" dirty="0"/>
              <a:t> yang </a:t>
            </a:r>
            <a:r>
              <a:rPr lang="en-US" noProof="0" dirty="0" err="1"/>
              <a:t>bersifat</a:t>
            </a:r>
            <a:r>
              <a:rPr lang="en-US" noProof="0" dirty="0"/>
              <a:t> at-will.</a:t>
            </a:r>
          </a:p>
          <a:p>
            <a:pPr marL="0" indent="0">
              <a:buNone/>
            </a:pPr>
            <a:r>
              <a:rPr lang="en-US" noProof="0" dirty="0" err="1"/>
              <a:t>Bahkan</a:t>
            </a:r>
            <a:r>
              <a:rPr lang="en-US" noProof="0" dirty="0"/>
              <a:t> </a:t>
            </a:r>
            <a:r>
              <a:rPr lang="en-US" noProof="0" dirty="0" err="1"/>
              <a:t>pemberi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</a:t>
            </a:r>
            <a:r>
              <a:rPr lang="en-US" noProof="0" dirty="0" err="1"/>
              <a:t>sesuka</a:t>
            </a:r>
            <a:r>
              <a:rPr lang="en-US" noProof="0" dirty="0"/>
              <a:t> </a:t>
            </a:r>
            <a:r>
              <a:rPr lang="en-US" noProof="0" dirty="0" err="1"/>
              <a:t>hati</a:t>
            </a:r>
            <a:r>
              <a:rPr lang="en-US" noProof="0" dirty="0"/>
              <a:t> pun </a:t>
            </a:r>
            <a:r>
              <a:rPr lang="en-US" noProof="0" dirty="0" err="1"/>
              <a:t>harus</a:t>
            </a:r>
            <a:r>
              <a:rPr lang="en-US" noProof="0" dirty="0"/>
              <a:t> </a:t>
            </a:r>
            <a:r>
              <a:rPr lang="en-US" noProof="0" dirty="0" err="1"/>
              <a:t>mematuhi</a:t>
            </a:r>
            <a:r>
              <a:rPr lang="en-US" noProof="0" dirty="0"/>
              <a:t> </a:t>
            </a:r>
            <a:r>
              <a:rPr lang="en-US" noProof="0" dirty="0" err="1"/>
              <a:t>berbagai</a:t>
            </a:r>
            <a:r>
              <a:rPr lang="en-US" noProof="0" dirty="0"/>
              <a:t> </a:t>
            </a:r>
            <a:r>
              <a:rPr lang="en-US" noProof="0" dirty="0" err="1"/>
              <a:t>undang-undang</a:t>
            </a:r>
            <a:r>
              <a:rPr lang="en-US" noProof="0" dirty="0"/>
              <a:t> negara </a:t>
            </a:r>
            <a:r>
              <a:rPr lang="en-US" noProof="0" dirty="0" err="1"/>
              <a:t>bagian</a:t>
            </a:r>
            <a:r>
              <a:rPr lang="en-US" noProof="0" dirty="0"/>
              <a:t>.</a:t>
            </a:r>
          </a:p>
          <a:p>
            <a:r>
              <a:rPr lang="en-US" sz="2000" noProof="0" dirty="0" err="1"/>
              <a:t>Kebanyakan</a:t>
            </a:r>
            <a:r>
              <a:rPr lang="en-US" sz="2000" noProof="0" dirty="0"/>
              <a:t> </a:t>
            </a:r>
            <a:r>
              <a:rPr lang="en-US" sz="2000" noProof="0" dirty="0" err="1"/>
              <a:t>perusahaan</a:t>
            </a:r>
            <a:r>
              <a:rPr lang="en-US" sz="2000" noProof="0" dirty="0"/>
              <a:t>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bisa</a:t>
            </a:r>
            <a:r>
              <a:rPr lang="en-US" sz="2000" noProof="0" dirty="0"/>
              <a:t> </a:t>
            </a:r>
            <a:r>
              <a:rPr lang="en-US" sz="2000" noProof="0" dirty="0" err="1"/>
              <a:t>melakukan</a:t>
            </a:r>
            <a:r>
              <a:rPr lang="en-US" sz="2000" noProof="0" dirty="0"/>
              <a:t> </a:t>
            </a:r>
            <a:r>
              <a:rPr lang="en-US" sz="2000" noProof="0" dirty="0" err="1"/>
              <a:t>diskriminasi</a:t>
            </a:r>
            <a:r>
              <a:rPr lang="en-US" sz="2000" noProof="0" dirty="0"/>
              <a:t> </a:t>
            </a:r>
            <a:r>
              <a:rPr lang="en-US" sz="2000" noProof="0" dirty="0" err="1"/>
              <a:t>terhadap</a:t>
            </a:r>
            <a:r>
              <a:rPr lang="en-US" sz="2000" noProof="0" dirty="0"/>
              <a:t> </a:t>
            </a:r>
            <a:r>
              <a:rPr lang="en-US" sz="2000" noProof="0" dirty="0" err="1"/>
              <a:t>perokok</a:t>
            </a:r>
            <a:r>
              <a:rPr lang="en-US" sz="2000" noProof="0" dirty="0"/>
              <a:t>, </a:t>
            </a:r>
            <a:r>
              <a:rPr lang="en-US" sz="2000" noProof="0" dirty="0" err="1"/>
              <a:t>namun</a:t>
            </a:r>
            <a:r>
              <a:rPr lang="en-US" sz="2000" noProof="0" dirty="0"/>
              <a:t> </a:t>
            </a:r>
            <a:r>
              <a:rPr lang="en-US" sz="2000" noProof="0" dirty="0" err="1"/>
              <a:t>beberapa</a:t>
            </a:r>
            <a:r>
              <a:rPr lang="en-US" sz="2000" noProof="0" dirty="0"/>
              <a:t> </a:t>
            </a:r>
            <a:r>
              <a:rPr lang="en-US" sz="2000" noProof="0" dirty="0" err="1"/>
              <a:t>perusahaan</a:t>
            </a:r>
            <a:r>
              <a:rPr lang="en-US" sz="2000" noProof="0" dirty="0"/>
              <a:t> </a:t>
            </a:r>
            <a:r>
              <a:rPr lang="en-US" sz="2000" noProof="0" dirty="0" err="1"/>
              <a:t>mendorong</a:t>
            </a:r>
            <a:r>
              <a:rPr lang="en-US" sz="2000" noProof="0" dirty="0"/>
              <a:t> </a:t>
            </a:r>
            <a:r>
              <a:rPr lang="en-US" sz="2000" noProof="0" dirty="0" err="1"/>
              <a:t>karyawannya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berhenti</a:t>
            </a:r>
            <a:r>
              <a:rPr lang="en-US" sz="2000" noProof="0" dirty="0"/>
              <a:t> </a:t>
            </a:r>
            <a:r>
              <a:rPr lang="en-US" sz="2000" noProof="0" dirty="0" err="1"/>
              <a:t>merokok</a:t>
            </a:r>
            <a:r>
              <a:rPr lang="en-US" sz="2000" noProof="0" dirty="0"/>
              <a:t>.</a:t>
            </a:r>
          </a:p>
          <a:p>
            <a:pPr lvl="1"/>
            <a:r>
              <a:rPr lang="en-US" sz="1800" noProof="0" dirty="0"/>
              <a:t>Satu negara </a:t>
            </a:r>
            <a:r>
              <a:rPr lang="en-US" sz="1800" noProof="0" dirty="0" err="1"/>
              <a:t>bagian</a:t>
            </a:r>
            <a:r>
              <a:rPr lang="en-US" sz="1800" noProof="0" dirty="0"/>
              <a:t> dan </a:t>
            </a:r>
            <a:r>
              <a:rPr lang="en-US" sz="1800" noProof="0" dirty="0" err="1"/>
              <a:t>enam</a:t>
            </a:r>
            <a:r>
              <a:rPr lang="en-US" sz="1800" noProof="0" dirty="0"/>
              <a:t> </a:t>
            </a:r>
            <a:r>
              <a:rPr lang="en-US" sz="1800" noProof="0" dirty="0" err="1"/>
              <a:t>kota</a:t>
            </a:r>
            <a:r>
              <a:rPr lang="en-US" sz="1800" noProof="0" dirty="0"/>
              <a:t> di AS </a:t>
            </a:r>
            <a:r>
              <a:rPr lang="en-US" sz="1800" noProof="0" dirty="0" err="1"/>
              <a:t>melarang</a:t>
            </a:r>
            <a:r>
              <a:rPr lang="en-US" sz="1800" noProof="0" dirty="0"/>
              <a:t> </a:t>
            </a:r>
            <a:r>
              <a:rPr lang="en-US" sz="1800" noProof="0" dirty="0" err="1"/>
              <a:t>diskriminasi</a:t>
            </a:r>
            <a:r>
              <a:rPr lang="en-US" sz="1800" noProof="0" dirty="0"/>
              <a:t> </a:t>
            </a:r>
            <a:r>
              <a:rPr lang="en-US" sz="1800" noProof="0" dirty="0" err="1"/>
              <a:t>berdasarkan</a:t>
            </a:r>
            <a:r>
              <a:rPr lang="en-US" sz="1800" noProof="0" dirty="0"/>
              <a:t> </a:t>
            </a:r>
            <a:r>
              <a:rPr lang="en-US" sz="1800" noProof="0" dirty="0" err="1"/>
              <a:t>berat</a:t>
            </a:r>
            <a:r>
              <a:rPr lang="en-US" sz="1800" noProof="0" dirty="0"/>
              <a:t> badan.</a:t>
            </a:r>
          </a:p>
          <a:p>
            <a:pPr lvl="1"/>
            <a:r>
              <a:rPr lang="en-US" sz="1800" noProof="0" dirty="0" err="1"/>
              <a:t>Undang-undang</a:t>
            </a:r>
            <a:r>
              <a:rPr lang="en-US" sz="1800" noProof="0" dirty="0"/>
              <a:t> yang </a:t>
            </a:r>
            <a:r>
              <a:rPr lang="en-US" sz="1800" noProof="0" dirty="0" err="1"/>
              <a:t>melindungi</a:t>
            </a:r>
            <a:r>
              <a:rPr lang="en-US" sz="1800" noProof="0" dirty="0"/>
              <a:t> </a:t>
            </a:r>
            <a:r>
              <a:rPr lang="en-US" sz="1800" noProof="0" dirty="0" err="1"/>
              <a:t>terhadap</a:t>
            </a:r>
            <a:r>
              <a:rPr lang="en-US" sz="1800" noProof="0" dirty="0"/>
              <a:t> </a:t>
            </a:r>
            <a:r>
              <a:rPr lang="en-US" sz="1800" noProof="0" dirty="0" err="1"/>
              <a:t>diskriminasi</a:t>
            </a:r>
            <a:r>
              <a:rPr lang="en-US" sz="1800" noProof="0" dirty="0"/>
              <a:t> </a:t>
            </a:r>
            <a:r>
              <a:rPr lang="en-US" sz="1800" noProof="0" dirty="0" err="1"/>
              <a:t>berdasarkan</a:t>
            </a:r>
            <a:r>
              <a:rPr lang="en-US" sz="1800" noProof="0" dirty="0"/>
              <a:t> status </a:t>
            </a:r>
            <a:r>
              <a:rPr lang="en-US" sz="1800" noProof="0" dirty="0" err="1"/>
              <a:t>perkawinan</a:t>
            </a:r>
            <a:r>
              <a:rPr lang="en-US" sz="1800" noProof="0" dirty="0"/>
              <a:t> </a:t>
            </a:r>
            <a:r>
              <a:rPr lang="en-US" sz="1800" noProof="0" dirty="0" err="1"/>
              <a:t>hanya</a:t>
            </a:r>
            <a:r>
              <a:rPr lang="en-US" sz="1800" noProof="0" dirty="0"/>
              <a:t> </a:t>
            </a:r>
            <a:r>
              <a:rPr lang="en-US" sz="1800" noProof="0" dirty="0" err="1"/>
              <a:t>terdapat</a:t>
            </a:r>
            <a:r>
              <a:rPr lang="en-US" sz="1800" noProof="0" dirty="0"/>
              <a:t> di </a:t>
            </a:r>
            <a:r>
              <a:rPr lang="en-US" sz="1800" noProof="0" dirty="0" err="1"/>
              <a:t>separuh</a:t>
            </a:r>
            <a:r>
              <a:rPr lang="en-US" sz="1800" noProof="0" dirty="0"/>
              <a:t> negara </a:t>
            </a:r>
            <a:r>
              <a:rPr lang="en-US" sz="1800" noProof="0" dirty="0" err="1"/>
              <a:t>bagian</a:t>
            </a:r>
            <a:r>
              <a:rPr lang="en-US" sz="1800" noProof="0" dirty="0"/>
              <a:t>.</a:t>
            </a:r>
          </a:p>
          <a:p>
            <a:pPr lvl="1"/>
            <a:r>
              <a:rPr lang="en-US" sz="1800" noProof="0" dirty="0"/>
              <a:t>Dua </a:t>
            </a:r>
            <a:r>
              <a:rPr lang="en-US" sz="1800" noProof="0" dirty="0" err="1"/>
              <a:t>puluh</a:t>
            </a:r>
            <a:r>
              <a:rPr lang="en-US" sz="1800" noProof="0" dirty="0"/>
              <a:t> </a:t>
            </a:r>
            <a:r>
              <a:rPr lang="en-US" sz="1800" noProof="0" dirty="0" err="1"/>
              <a:t>satu</a:t>
            </a:r>
            <a:r>
              <a:rPr lang="en-US" sz="1800" noProof="0" dirty="0"/>
              <a:t> negara </a:t>
            </a:r>
            <a:r>
              <a:rPr lang="en-US" sz="1800" noProof="0" dirty="0" err="1"/>
              <a:t>bagian</a:t>
            </a:r>
            <a:r>
              <a:rPr lang="en-US" sz="1800" noProof="0" dirty="0"/>
              <a:t> dan District of Columbia </a:t>
            </a:r>
            <a:r>
              <a:rPr lang="en-US" sz="1800" noProof="0" dirty="0" err="1"/>
              <a:t>melarang</a:t>
            </a:r>
            <a:r>
              <a:rPr lang="en-US" sz="1800" noProof="0" dirty="0"/>
              <a:t> </a:t>
            </a:r>
            <a:r>
              <a:rPr lang="en-US" sz="1800" noProof="0" dirty="0" err="1"/>
              <a:t>diskriminasi</a:t>
            </a:r>
            <a:r>
              <a:rPr lang="en-US" sz="1800" noProof="0" dirty="0"/>
              <a:t> </a:t>
            </a:r>
            <a:r>
              <a:rPr lang="en-US" sz="1800" noProof="0" dirty="0" err="1"/>
              <a:t>pekerjaan</a:t>
            </a:r>
            <a:r>
              <a:rPr lang="en-US" sz="1800" noProof="0" dirty="0"/>
              <a:t> </a:t>
            </a:r>
            <a:r>
              <a:rPr lang="en-US" sz="1800" noProof="0" dirty="0" err="1"/>
              <a:t>atas</a:t>
            </a:r>
            <a:r>
              <a:rPr lang="en-US" sz="1800" noProof="0" dirty="0"/>
              <a:t> </a:t>
            </a:r>
            <a:r>
              <a:rPr lang="en-US" sz="1800" noProof="0" dirty="0" err="1"/>
              <a:t>dasar</a:t>
            </a:r>
            <a:r>
              <a:rPr lang="en-US" sz="1800" noProof="0" dirty="0"/>
              <a:t> </a:t>
            </a:r>
            <a:r>
              <a:rPr lang="en-US" sz="1800" noProof="0" dirty="0" err="1"/>
              <a:t>orientasi</a:t>
            </a:r>
            <a:r>
              <a:rPr lang="en-US" sz="1800" noProof="0" dirty="0"/>
              <a:t> </a:t>
            </a:r>
            <a:r>
              <a:rPr lang="en-US" sz="1800" noProof="0" dirty="0" err="1"/>
              <a:t>seksual</a:t>
            </a:r>
            <a:r>
              <a:rPr lang="en-US" sz="1800" noProof="0" dirty="0"/>
              <a:t>.</a:t>
            </a:r>
          </a:p>
          <a:p>
            <a:pPr lvl="1"/>
            <a:r>
              <a:rPr lang="en-US" sz="1800" noProof="0" dirty="0" err="1"/>
              <a:t>Bagaimana</a:t>
            </a:r>
            <a:r>
              <a:rPr lang="en-US" sz="1800" noProof="0" dirty="0"/>
              <a:t> </a:t>
            </a:r>
            <a:r>
              <a:rPr lang="en-US" sz="1800" noProof="0" dirty="0" err="1"/>
              <a:t>mendefinisikan</a:t>
            </a:r>
            <a:r>
              <a:rPr lang="en-US" sz="1800" noProof="0" dirty="0"/>
              <a:t> </a:t>
            </a:r>
            <a:r>
              <a:rPr lang="en-US" sz="1800" noProof="0" dirty="0" err="1"/>
              <a:t>disabilitas</a:t>
            </a:r>
            <a:r>
              <a:rPr lang="en-US" sz="1800" noProof="0" dirty="0"/>
              <a:t>, </a:t>
            </a:r>
            <a:r>
              <a:rPr lang="en-US" sz="1800" noProof="0" dirty="0" err="1"/>
              <a:t>atau</a:t>
            </a:r>
            <a:r>
              <a:rPr lang="en-US" sz="1800" noProof="0" dirty="0"/>
              <a:t> </a:t>
            </a:r>
            <a:r>
              <a:rPr lang="en-US" sz="1800" noProof="0" dirty="0" err="1"/>
              <a:t>disabilitas</a:t>
            </a:r>
            <a:r>
              <a:rPr lang="en-US" sz="1800" noProof="0" dirty="0"/>
              <a:t> yang </a:t>
            </a:r>
            <a:r>
              <a:rPr lang="en-US" sz="1800" noProof="0" dirty="0" err="1"/>
              <a:t>membatasi</a:t>
            </a:r>
            <a:r>
              <a:rPr lang="en-US" sz="1800" noProof="0" dirty="0"/>
              <a:t> </a:t>
            </a:r>
            <a:r>
              <a:rPr lang="en-US" sz="1800" noProof="0" dirty="0" err="1"/>
              <a:t>aktivitas</a:t>
            </a:r>
            <a:r>
              <a:rPr lang="en-US" sz="1800" noProof="0" dirty="0"/>
              <a:t> </a:t>
            </a:r>
            <a:r>
              <a:rPr lang="en-US" sz="1800" noProof="0" dirty="0" err="1"/>
              <a:t>utama</a:t>
            </a:r>
            <a:r>
              <a:rPr lang="en-US" sz="1800" noProof="0" dirty="0"/>
              <a:t> </a:t>
            </a:r>
            <a:r>
              <a:rPr lang="en-US" sz="1800" noProof="0" dirty="0" err="1"/>
              <a:t>dalam</a:t>
            </a:r>
            <a:r>
              <a:rPr lang="en-US" sz="1800" noProof="0" dirty="0"/>
              <a:t> </a:t>
            </a:r>
            <a:r>
              <a:rPr lang="en-US" sz="1800" noProof="0" dirty="0" err="1"/>
              <a:t>hidup</a:t>
            </a:r>
            <a:r>
              <a:rPr lang="en-US" sz="1800" noProof="0" dirty="0"/>
              <a:t>?</a:t>
            </a:r>
          </a:p>
          <a:p>
            <a:pPr lvl="1"/>
            <a:endParaRPr lang="en-US" sz="1800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7241861-BF1F-41E8-9E0B-F2DDD1DCEA48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45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17763-8CBA-46C7-8E03-8B99DEA6A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Regulation of Off-Work Behaviors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A6BA1-F456-4735-BEBB-05C5188BF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noProof="0" dirty="0"/>
          </a:p>
          <a:p>
            <a:pPr marL="0" indent="0">
              <a:buNone/>
            </a:pPr>
            <a:r>
              <a:rPr lang="en-US" noProof="0" dirty="0"/>
              <a:t>Sebagian </a:t>
            </a:r>
            <a:r>
              <a:rPr lang="en-US" noProof="0" dirty="0" err="1"/>
              <a:t>besar</a:t>
            </a:r>
            <a:r>
              <a:rPr lang="en-US" noProof="0" dirty="0"/>
              <a:t> </a:t>
            </a:r>
            <a:r>
              <a:rPr lang="en-US" noProof="0" dirty="0" err="1"/>
              <a:t>undang-undang</a:t>
            </a:r>
            <a:r>
              <a:rPr lang="en-US" noProof="0" dirty="0"/>
              <a:t> </a:t>
            </a:r>
            <a:r>
              <a:rPr lang="en-US" noProof="0" dirty="0" err="1"/>
              <a:t>memberikan</a:t>
            </a:r>
            <a:r>
              <a:rPr lang="en-US" noProof="0" dirty="0"/>
              <a:t> </a:t>
            </a:r>
            <a:r>
              <a:rPr lang="en-US" noProof="0" dirty="0" err="1"/>
              <a:t>pembelaan</a:t>
            </a:r>
            <a:r>
              <a:rPr lang="en-US" noProof="0" dirty="0"/>
              <a:t> </a:t>
            </a:r>
            <a:r>
              <a:rPr lang="en-US" noProof="0" dirty="0" err="1"/>
              <a:t>bagi</a:t>
            </a:r>
            <a:r>
              <a:rPr lang="en-US" noProof="0" dirty="0"/>
              <a:t> </a:t>
            </a:r>
            <a:r>
              <a:rPr lang="en-US" noProof="0" dirty="0" err="1"/>
              <a:t>pemberi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</a:t>
            </a:r>
            <a:r>
              <a:rPr lang="en-US" noProof="0" dirty="0" err="1"/>
              <a:t>atas</a:t>
            </a:r>
            <a:r>
              <a:rPr lang="en-US" noProof="0" dirty="0"/>
              <a:t> </a:t>
            </a:r>
            <a:r>
              <a:rPr lang="en-US" noProof="0" dirty="0" err="1"/>
              <a:t>peraturan</a:t>
            </a:r>
            <a:r>
              <a:rPr lang="en-US" noProof="0" dirty="0"/>
              <a:t> yang:</a:t>
            </a:r>
          </a:p>
          <a:p>
            <a:r>
              <a:rPr lang="en-US" sz="2000" noProof="0" dirty="0" err="1"/>
              <a:t>Berhubungan</a:t>
            </a:r>
            <a:r>
              <a:rPr lang="en-US" sz="2000" noProof="0" dirty="0"/>
              <a:t> </a:t>
            </a:r>
            <a:r>
              <a:rPr lang="en-US" sz="2000" noProof="0" dirty="0" err="1"/>
              <a:t>secara</a:t>
            </a:r>
            <a:r>
              <a:rPr lang="en-US" sz="2000" noProof="0" dirty="0"/>
              <a:t> </a:t>
            </a:r>
            <a:r>
              <a:rPr lang="en-US" sz="2000" noProof="0" dirty="0" err="1"/>
              <a:t>wajar</a:t>
            </a:r>
            <a:r>
              <a:rPr lang="en-US" sz="2000" noProof="0" dirty="0"/>
              <a:t> dan </a:t>
            </a:r>
            <a:r>
              <a:rPr lang="en-US" sz="2000" noProof="0" dirty="0" err="1"/>
              <a:t>rasional</a:t>
            </a:r>
            <a:r>
              <a:rPr lang="en-US" sz="2000" noProof="0" dirty="0"/>
              <a:t> </a:t>
            </a:r>
            <a:r>
              <a:rPr lang="en-US" sz="2000" noProof="0" dirty="0" err="1"/>
              <a:t>dengan</a:t>
            </a:r>
            <a:r>
              <a:rPr lang="en-US" sz="2000" noProof="0" dirty="0"/>
              <a:t> </a:t>
            </a:r>
            <a:r>
              <a:rPr lang="en-US" sz="2000" noProof="0" dirty="0" err="1"/>
              <a:t>aktivitas</a:t>
            </a:r>
            <a:r>
              <a:rPr lang="en-US" sz="2000" noProof="0" dirty="0"/>
              <a:t> </a:t>
            </a:r>
            <a:r>
              <a:rPr lang="en-US" sz="2000" noProof="0" dirty="0" err="1"/>
              <a:t>ketenagakerjaan</a:t>
            </a:r>
            <a:r>
              <a:rPr lang="en-US" sz="2000" noProof="0" dirty="0"/>
              <a:t> </a:t>
            </a:r>
            <a:r>
              <a:rPr lang="en-US" sz="2000" noProof="0" dirty="0" err="1"/>
              <a:t>seorang</a:t>
            </a:r>
            <a:r>
              <a:rPr lang="en-US" sz="2000" noProof="0" dirty="0"/>
              <a:t> </a:t>
            </a:r>
            <a:r>
              <a:rPr lang="en-US" sz="2000" noProof="0" dirty="0" err="1"/>
              <a:t>karyawan</a:t>
            </a:r>
            <a:r>
              <a:rPr lang="en-US" sz="2000" noProof="0" dirty="0"/>
              <a:t> </a:t>
            </a:r>
            <a:r>
              <a:rPr lang="en-US" sz="2000" noProof="0" dirty="0" err="1"/>
              <a:t>tertentu</a:t>
            </a:r>
            <a:r>
              <a:rPr lang="en-US" sz="2000" noProof="0" dirty="0"/>
              <a:t>.</a:t>
            </a:r>
          </a:p>
          <a:p>
            <a:r>
              <a:rPr lang="en-US" sz="2000" noProof="0" dirty="0" err="1"/>
              <a:t>Merupakan</a:t>
            </a:r>
            <a:r>
              <a:rPr lang="en-US" sz="2000" noProof="0" dirty="0"/>
              <a:t> "</a:t>
            </a:r>
            <a:r>
              <a:rPr lang="en-US" sz="2000" noProof="0" dirty="0" err="1"/>
              <a:t>persyaratan</a:t>
            </a:r>
            <a:r>
              <a:rPr lang="en-US" sz="2000" noProof="0" dirty="0"/>
              <a:t> </a:t>
            </a:r>
            <a:r>
              <a:rPr lang="en-US" sz="2000" noProof="0" dirty="0" err="1"/>
              <a:t>pekerjaan</a:t>
            </a:r>
            <a:r>
              <a:rPr lang="en-US" sz="2000" noProof="0" dirty="0"/>
              <a:t> yang </a:t>
            </a:r>
            <a:r>
              <a:rPr lang="en-US" sz="2000" noProof="0" dirty="0" err="1"/>
              <a:t>bonafid</a:t>
            </a:r>
            <a:r>
              <a:rPr lang="en-US" sz="2000" noProof="0" dirty="0"/>
              <a:t>".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 err="1"/>
              <a:t>Artinya</a:t>
            </a:r>
            <a:r>
              <a:rPr lang="en-US" sz="1800" noProof="0" dirty="0"/>
              <a:t> </a:t>
            </a:r>
            <a:r>
              <a:rPr lang="en-US" sz="1800" noProof="0" dirty="0" err="1"/>
              <a:t>aturan</a:t>
            </a:r>
            <a:r>
              <a:rPr lang="en-US" sz="1800" noProof="0" dirty="0"/>
              <a:t> yang </a:t>
            </a:r>
            <a:r>
              <a:rPr lang="en-US" sz="1800" noProof="0" dirty="0" err="1"/>
              <a:t>wajar</a:t>
            </a:r>
            <a:r>
              <a:rPr lang="en-US" sz="1800" noProof="0" dirty="0"/>
              <a:t> </a:t>
            </a:r>
            <a:r>
              <a:rPr lang="en-US" sz="1800" noProof="0" dirty="0" err="1"/>
              <a:t>terkait</a:t>
            </a:r>
            <a:r>
              <a:rPr lang="en-US" sz="1800" noProof="0" dirty="0"/>
              <a:t> </a:t>
            </a:r>
            <a:r>
              <a:rPr lang="en-US" sz="1800" noProof="0" dirty="0" err="1"/>
              <a:t>dengan</a:t>
            </a:r>
            <a:r>
              <a:rPr lang="en-US" sz="1800" noProof="0" dirty="0"/>
              <a:t> </a:t>
            </a:r>
            <a:r>
              <a:rPr lang="en-US" sz="1800" noProof="0" dirty="0" err="1"/>
              <a:t>posisi</a:t>
            </a:r>
            <a:r>
              <a:rPr lang="en-US" sz="1800" noProof="0" dirty="0"/>
              <a:t> </a:t>
            </a:r>
            <a:r>
              <a:rPr lang="en-US" sz="1800" noProof="0" dirty="0" err="1"/>
              <a:t>tertentu</a:t>
            </a:r>
            <a:r>
              <a:rPr lang="en-US" sz="1800" noProof="0" dirty="0"/>
              <a:t>.</a:t>
            </a:r>
          </a:p>
          <a:p>
            <a:r>
              <a:rPr lang="en-US" sz="2000" noProof="0" dirty="0" err="1"/>
              <a:t>Diperlukan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menghindari</a:t>
            </a:r>
            <a:r>
              <a:rPr lang="en-US" sz="2000" noProof="0" dirty="0"/>
              <a:t> </a:t>
            </a:r>
            <a:r>
              <a:rPr lang="en-US" sz="2000" noProof="0" dirty="0" err="1"/>
              <a:t>konflik</a:t>
            </a:r>
            <a:r>
              <a:rPr lang="en-US" sz="2000" noProof="0" dirty="0"/>
              <a:t> </a:t>
            </a:r>
            <a:r>
              <a:rPr lang="en-US" sz="2000" noProof="0" dirty="0" err="1"/>
              <a:t>kepentingan</a:t>
            </a:r>
            <a:r>
              <a:rPr lang="en-US" sz="2000" noProof="0" dirty="0"/>
              <a:t> </a:t>
            </a:r>
            <a:r>
              <a:rPr lang="en-US" sz="2000" noProof="0" dirty="0" err="1"/>
              <a:t>atau</a:t>
            </a:r>
            <a:r>
              <a:rPr lang="en-US" sz="2000" noProof="0" dirty="0"/>
              <a:t> </a:t>
            </a:r>
            <a:r>
              <a:rPr lang="en-US" sz="2000" noProof="0" dirty="0" err="1"/>
              <a:t>munculnya</a:t>
            </a:r>
            <a:r>
              <a:rPr lang="en-US" sz="2000" noProof="0" dirty="0"/>
              <a:t> </a:t>
            </a:r>
            <a:r>
              <a:rPr lang="en-US" sz="2000" noProof="0" dirty="0" err="1"/>
              <a:t>konflik</a:t>
            </a:r>
            <a:r>
              <a:rPr lang="en-US" sz="2000" noProof="0" dirty="0"/>
              <a:t> </a:t>
            </a:r>
            <a:r>
              <a:rPr lang="en-US" sz="2000" noProof="0" dirty="0" err="1"/>
              <a:t>kepentingan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AE27FA8-3079-425B-AE5C-B5E3462F45FB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46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74537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Regulation of Off-Work Behaviors </a:t>
            </a:r>
            <a:r>
              <a:rPr lang="en-US" sz="1000" noProof="0" dirty="0"/>
              <a:t>3</a:t>
            </a:r>
            <a:endParaRPr lang="en-U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 err="1"/>
              <a:t>Pertanyaan</a:t>
            </a:r>
            <a:r>
              <a:rPr lang="en-US" noProof="0" dirty="0"/>
              <a:t> </a:t>
            </a:r>
            <a:r>
              <a:rPr lang="en-US" noProof="0" dirty="0" err="1"/>
              <a:t>tentang</a:t>
            </a:r>
            <a:r>
              <a:rPr lang="en-US" noProof="0" dirty="0"/>
              <a:t> </a:t>
            </a:r>
            <a:r>
              <a:rPr lang="en-US" noProof="0" dirty="0" err="1"/>
              <a:t>pemantauan</a:t>
            </a:r>
            <a:r>
              <a:rPr lang="en-US" noProof="0" dirty="0"/>
              <a:t> </a:t>
            </a:r>
            <a:r>
              <a:rPr lang="en-US" noProof="0" dirty="0" err="1"/>
              <a:t>komunikasi</a:t>
            </a:r>
            <a:r>
              <a:rPr lang="en-US" noProof="0" dirty="0"/>
              <a:t> online </a:t>
            </a:r>
            <a:r>
              <a:rPr lang="en-US" noProof="0" dirty="0" err="1"/>
              <a:t>karyawan</a:t>
            </a:r>
            <a:r>
              <a:rPr lang="en-US" noProof="0" dirty="0"/>
              <a:t> </a:t>
            </a:r>
            <a:r>
              <a:rPr lang="en-US" noProof="0" dirty="0" err="1"/>
              <a:t>saat</a:t>
            </a:r>
            <a:r>
              <a:rPr lang="en-US" noProof="0" dirty="0"/>
              <a:t> </a:t>
            </a:r>
            <a:r>
              <a:rPr lang="en-US" i="1" noProof="0" dirty="0" err="1"/>
              <a:t>tidak</a:t>
            </a:r>
            <a:r>
              <a:rPr lang="en-US" i="1" noProof="0" dirty="0"/>
              <a:t> </a:t>
            </a:r>
            <a:r>
              <a:rPr lang="en-US" i="1" noProof="0" dirty="0" err="1"/>
              <a:t>bekerja</a:t>
            </a:r>
            <a:r>
              <a:rPr lang="en-US" i="1" noProof="0" dirty="0"/>
              <a:t> </a:t>
            </a:r>
            <a:r>
              <a:rPr lang="en-US" noProof="0" dirty="0" err="1"/>
              <a:t>relevan</a:t>
            </a:r>
            <a:r>
              <a:rPr lang="en-US" noProof="0" dirty="0"/>
              <a:t> </a:t>
            </a:r>
            <a:r>
              <a:rPr lang="en-US" noProof="0" dirty="0" err="1"/>
              <a:t>dengan</a:t>
            </a:r>
            <a:r>
              <a:rPr lang="en-US" noProof="0" dirty="0"/>
              <a:t> </a:t>
            </a:r>
            <a:r>
              <a:rPr lang="en-US" noProof="0" dirty="0" err="1"/>
              <a:t>pemantauan</a:t>
            </a:r>
            <a:r>
              <a:rPr lang="en-US" noProof="0" dirty="0"/>
              <a:t> </a:t>
            </a:r>
            <a:r>
              <a:rPr lang="en-US" noProof="0" dirty="0" err="1"/>
              <a:t>teknologi</a:t>
            </a:r>
            <a:r>
              <a:rPr lang="en-US" noProof="0" dirty="0"/>
              <a:t>.</a:t>
            </a:r>
          </a:p>
          <a:p>
            <a:r>
              <a:rPr lang="sv-SE" noProof="0" dirty="0"/>
              <a:t>Muncul tanpa banyak panduan hukum.</a:t>
            </a:r>
          </a:p>
          <a:p>
            <a:r>
              <a:rPr lang="sv-SE" noProof="0" dirty="0"/>
              <a:t>Menuntut pengambilan keputusan etis yang sensitif.</a:t>
            </a:r>
            <a:endParaRPr lang="en-US" noProof="0" dirty="0"/>
          </a:p>
          <a:p>
            <a:pPr marL="0" indent="0">
              <a:buNone/>
            </a:pPr>
            <a:r>
              <a:rPr lang="en-US" noProof="0" dirty="0" err="1"/>
              <a:t>Apakah</a:t>
            </a:r>
            <a:r>
              <a:rPr lang="en-US" noProof="0" dirty="0"/>
              <a:t> </a:t>
            </a:r>
            <a:r>
              <a:rPr lang="en-US" noProof="0" dirty="0" err="1"/>
              <a:t>etis</a:t>
            </a:r>
            <a:r>
              <a:rPr lang="en-US" noProof="0" dirty="0"/>
              <a:t> </a:t>
            </a:r>
            <a:r>
              <a:rPr lang="en-US" noProof="0" dirty="0" err="1"/>
              <a:t>mencari</a:t>
            </a:r>
            <a:r>
              <a:rPr lang="en-US" noProof="0" dirty="0"/>
              <a:t> </a:t>
            </a:r>
            <a:r>
              <a:rPr lang="en-US" noProof="0" dirty="0" err="1"/>
              <a:t>informasi</a:t>
            </a:r>
            <a:r>
              <a:rPr lang="en-US" noProof="0" dirty="0"/>
              <a:t> online yang </a:t>
            </a:r>
            <a:r>
              <a:rPr lang="en-US" noProof="0" dirty="0" err="1"/>
              <a:t>dilarang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wawancara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, </a:t>
            </a:r>
            <a:r>
              <a:rPr lang="en-US" noProof="0" dirty="0" err="1"/>
              <a:t>seperti</a:t>
            </a:r>
            <a:r>
              <a:rPr lang="en-US" noProof="0" dirty="0"/>
              <a:t> agama?</a:t>
            </a:r>
          </a:p>
          <a:p>
            <a:r>
              <a:rPr lang="en-US" sz="2000" noProof="0"/>
              <a:t>Hukum </a:t>
            </a:r>
            <a:r>
              <a:rPr lang="en-US" sz="2000" noProof="0" dirty="0" err="1"/>
              <a:t>bervariasi</a:t>
            </a:r>
            <a:r>
              <a:rPr lang="en-US" sz="2000" noProof="0" dirty="0"/>
              <a:t> </a:t>
            </a:r>
            <a:r>
              <a:rPr lang="en-US" sz="2000" noProof="0" dirty="0" err="1"/>
              <a:t>dari</a:t>
            </a:r>
            <a:r>
              <a:rPr lang="en-US" sz="2000" noProof="0" dirty="0"/>
              <a:t> </a:t>
            </a:r>
            <a:r>
              <a:rPr lang="en-US" sz="2000" noProof="0" dirty="0" err="1"/>
              <a:t>satu</a:t>
            </a:r>
            <a:r>
              <a:rPr lang="en-US" sz="2000" noProof="0" dirty="0"/>
              <a:t> negara </a:t>
            </a:r>
            <a:r>
              <a:rPr lang="en-US" sz="2000" noProof="0" dirty="0" err="1"/>
              <a:t>ke</a:t>
            </a:r>
            <a:r>
              <a:rPr lang="en-US" sz="2000" noProof="0" dirty="0"/>
              <a:t> negara lain dan juga </a:t>
            </a:r>
            <a:r>
              <a:rPr lang="en-US" sz="2000" noProof="0" dirty="0" err="1"/>
              <a:t>dari</a:t>
            </a:r>
            <a:r>
              <a:rPr lang="en-US" sz="2000" noProof="0" dirty="0"/>
              <a:t> </a:t>
            </a:r>
            <a:r>
              <a:rPr lang="en-US" sz="2000" noProof="0" dirty="0" err="1"/>
              <a:t>satu</a:t>
            </a:r>
            <a:r>
              <a:rPr lang="en-US" sz="2000" noProof="0" dirty="0"/>
              <a:t> negara </a:t>
            </a:r>
            <a:r>
              <a:rPr lang="en-US" sz="2000" noProof="0" dirty="0" err="1"/>
              <a:t>bagian</a:t>
            </a:r>
            <a:r>
              <a:rPr lang="en-US" sz="2000" noProof="0" dirty="0"/>
              <a:t> </a:t>
            </a:r>
            <a:r>
              <a:rPr lang="en-US" sz="2000" noProof="0" dirty="0" err="1"/>
              <a:t>ke</a:t>
            </a:r>
            <a:r>
              <a:rPr lang="en-US" sz="2000" noProof="0" dirty="0"/>
              <a:t> negara </a:t>
            </a:r>
            <a:r>
              <a:rPr lang="en-US" sz="2000" noProof="0" dirty="0" err="1"/>
              <a:t>bagian</a:t>
            </a:r>
            <a:r>
              <a:rPr lang="en-US" sz="2000" noProof="0" dirty="0"/>
              <a:t> </a:t>
            </a:r>
            <a:r>
              <a:rPr lang="en-US" sz="2000" noProof="0" dirty="0" err="1"/>
              <a:t>lainnya</a:t>
            </a:r>
            <a:r>
              <a:rPr lang="en-US" sz="2000" noProof="0" dirty="0"/>
              <a:t>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1DD0BC8-4778-4692-871E-5278AFDE43A3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47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447800" y="2253414"/>
            <a:ext cx="6324600" cy="1055772"/>
          </a:xfrm>
          <a:effectLst/>
        </p:spPr>
        <p:txBody>
          <a:bodyPr/>
          <a:lstStyle/>
          <a:p>
            <a:r>
              <a:rPr lang="en-US" sz="3000" dirty="0"/>
              <a:t>End of Main Content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7AA9E88-342E-420C-A94D-F98FDFAC646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629400"/>
            <a:ext cx="9144000" cy="152400"/>
          </a:xfrm>
        </p:spPr>
        <p:txBody>
          <a:bodyPr anchor="ctr"/>
          <a:lstStyle/>
          <a:p>
            <a:pPr algn="ctr"/>
            <a:r>
              <a:rPr lang="en-US" sz="900" dirty="0"/>
              <a:t>© McGraw Hill LLC. All rights reserved. No reproduction or distribution without the prior written consent of McGraw Hill LLC.</a:t>
            </a:r>
          </a:p>
        </p:txBody>
      </p:sp>
    </p:spTree>
    <p:extLst>
      <p:ext uri="{BB962C8B-B14F-4D97-AF65-F5344CB8AC3E}">
        <p14:creationId xmlns:p14="http://schemas.microsoft.com/office/powerpoint/2010/main" val="1691700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355D6C04-943A-24B3-EC1D-A82CA9F98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/>
          <a:lstStyle/>
          <a:p>
            <a:r>
              <a:rPr lang="sv-SE" dirty="0"/>
              <a:t>Perkembangan tehnologi menjebabkan terjadinya  “</a:t>
            </a:r>
            <a:r>
              <a:rPr lang="sv-SE" b="1" dirty="0"/>
              <a:t>tempat kerja campuran</a:t>
            </a:r>
            <a:r>
              <a:rPr lang="sv-SE" dirty="0"/>
              <a:t>”, dimana pekerja dapat menjalankan pekerjaan dirumah masing-masing.</a:t>
            </a:r>
          </a:p>
          <a:p>
            <a:r>
              <a:rPr lang="en-US" dirty="0" err="1"/>
              <a:t>Tehnologi</a:t>
            </a:r>
            <a:r>
              <a:rPr lang="en-US" dirty="0"/>
              <a:t> </a:t>
            </a:r>
            <a:r>
              <a:rPr lang="en-US" dirty="0" err="1"/>
              <a:t>menawarkan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pengusaha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aktifitas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—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menggeser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dan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</a:t>
            </a:r>
          </a:p>
          <a:p>
            <a:r>
              <a:rPr lang="en-US" b="1" dirty="0"/>
              <a:t>Hirsch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 </a:t>
            </a:r>
            <a:r>
              <a:rPr lang="en-US" b="1" dirty="0" err="1"/>
              <a:t>namun</a:t>
            </a:r>
            <a:r>
              <a:rPr lang="en-US" b="1" dirty="0"/>
              <a:t> </a:t>
            </a:r>
            <a:r>
              <a:rPr lang="en-US" b="1" dirty="0" err="1">
                <a:solidFill>
                  <a:srgbClr val="CC0099"/>
                </a:solidFill>
              </a:rPr>
              <a:t>tidak</a:t>
            </a:r>
            <a:r>
              <a:rPr lang="en-US" b="1" dirty="0">
                <a:solidFill>
                  <a:srgbClr val="CC0099"/>
                </a:solidFill>
              </a:rPr>
              <a:t> </a:t>
            </a:r>
            <a:r>
              <a:rPr lang="en-US" b="1" dirty="0" err="1">
                <a:solidFill>
                  <a:srgbClr val="CC0099"/>
                </a:solidFill>
              </a:rPr>
              <a:t>akan</a:t>
            </a:r>
            <a:r>
              <a:rPr lang="en-US" b="1" dirty="0">
                <a:solidFill>
                  <a:srgbClr val="CC0099"/>
                </a:solidFill>
              </a:rPr>
              <a:t> </a:t>
            </a:r>
            <a:r>
              <a:rPr lang="en-US" b="1" dirty="0" err="1">
                <a:solidFill>
                  <a:srgbClr val="CC0099"/>
                </a:solidFill>
              </a:rPr>
              <a:t>sebanding</a:t>
            </a:r>
            <a:r>
              <a:rPr lang="en-US" b="1" dirty="0">
                <a:solidFill>
                  <a:srgbClr val="CC0099"/>
                </a:solidFill>
              </a:rPr>
              <a:t> </a:t>
            </a:r>
            <a:r>
              <a:rPr lang="en-US" b="1" dirty="0" err="1">
                <a:solidFill>
                  <a:srgbClr val="CC0099"/>
                </a:solidFill>
              </a:rPr>
              <a:t>dengan</a:t>
            </a:r>
            <a:r>
              <a:rPr lang="en-US" b="1" dirty="0">
                <a:solidFill>
                  <a:srgbClr val="CC0099"/>
                </a:solidFill>
              </a:rPr>
              <a:t> </a:t>
            </a:r>
            <a:r>
              <a:rPr lang="en-US" b="1" dirty="0" err="1">
                <a:solidFill>
                  <a:srgbClr val="CC0099"/>
                </a:solidFill>
              </a:rPr>
              <a:t>ancaman</a:t>
            </a:r>
            <a:r>
              <a:rPr lang="en-US" b="1" dirty="0">
                <a:solidFill>
                  <a:srgbClr val="CC0099"/>
                </a:solidFill>
              </a:rPr>
              <a:t> </a:t>
            </a:r>
            <a:r>
              <a:rPr lang="en-US" b="1" dirty="0" err="1">
                <a:solidFill>
                  <a:srgbClr val="CC0099"/>
                </a:solidFill>
              </a:rPr>
              <a:t>terhadap</a:t>
            </a:r>
            <a:r>
              <a:rPr lang="en-US" b="1" dirty="0">
                <a:solidFill>
                  <a:srgbClr val="CC0099"/>
                </a:solidFill>
              </a:rPr>
              <a:t> </a:t>
            </a:r>
            <a:r>
              <a:rPr lang="en-US" b="1" dirty="0" err="1">
                <a:solidFill>
                  <a:srgbClr val="CC0099"/>
                </a:solidFill>
              </a:rPr>
              <a:t>otonomi</a:t>
            </a:r>
            <a:r>
              <a:rPr lang="en-US" b="1" dirty="0">
                <a:solidFill>
                  <a:srgbClr val="CC0099"/>
                </a:solidFill>
              </a:rPr>
              <a:t> </a:t>
            </a:r>
            <a:r>
              <a:rPr lang="en-US" b="1" dirty="0" err="1">
                <a:solidFill>
                  <a:srgbClr val="CC0099"/>
                </a:solidFill>
              </a:rPr>
              <a:t>pekerja</a:t>
            </a:r>
            <a:r>
              <a:rPr lang="en-US" b="1" dirty="0">
                <a:solidFill>
                  <a:srgbClr val="CC0099"/>
                </a:solidFill>
              </a:rPr>
              <a:t> dan </a:t>
            </a:r>
            <a:r>
              <a:rPr lang="en-US" b="1" dirty="0" err="1">
                <a:solidFill>
                  <a:srgbClr val="CC0099"/>
                </a:solidFill>
              </a:rPr>
              <a:t>potensi</a:t>
            </a:r>
            <a:r>
              <a:rPr lang="en-US" b="1" dirty="0">
                <a:solidFill>
                  <a:srgbClr val="CC0099"/>
                </a:solidFill>
              </a:rPr>
              <a:t> </a:t>
            </a:r>
            <a:r>
              <a:rPr lang="en-US" b="1" dirty="0" err="1">
                <a:solidFill>
                  <a:srgbClr val="CC0099"/>
                </a:solidFill>
              </a:rPr>
              <a:t>pelanggaran</a:t>
            </a:r>
            <a:r>
              <a:rPr lang="en-US" b="1" dirty="0">
                <a:solidFill>
                  <a:srgbClr val="CC0099"/>
                </a:solidFill>
              </a:rPr>
              <a:t> yang </a:t>
            </a:r>
            <a:r>
              <a:rPr lang="en-US" b="1" dirty="0" err="1">
                <a:solidFill>
                  <a:srgbClr val="CC0099"/>
                </a:solidFill>
              </a:rPr>
              <a:t>lebih</a:t>
            </a:r>
            <a:r>
              <a:rPr lang="en-US" b="1" dirty="0">
                <a:solidFill>
                  <a:srgbClr val="CC0099"/>
                </a:solidFill>
              </a:rPr>
              <a:t> </a:t>
            </a:r>
            <a:r>
              <a:rPr lang="en-US" b="1" dirty="0" err="1">
                <a:solidFill>
                  <a:srgbClr val="CC0099"/>
                </a:solidFill>
              </a:rPr>
              <a:t>buruk</a:t>
            </a:r>
            <a:r>
              <a:rPr lang="en-US" b="1" dirty="0">
                <a:solidFill>
                  <a:srgbClr val="CC0099"/>
                </a:solidFill>
              </a:rPr>
              <a:t>.</a:t>
            </a:r>
          </a:p>
          <a:p>
            <a:r>
              <a:rPr lang="en-US" b="1" dirty="0" err="1">
                <a:solidFill>
                  <a:srgbClr val="3366CC"/>
                </a:solidFill>
              </a:rPr>
              <a:t>Peningkatan</a:t>
            </a:r>
            <a:r>
              <a:rPr lang="en-US" b="1" dirty="0">
                <a:solidFill>
                  <a:srgbClr val="3366CC"/>
                </a:solidFill>
              </a:rPr>
              <a:t> </a:t>
            </a:r>
            <a:r>
              <a:rPr lang="en-US" b="1" dirty="0" err="1">
                <a:solidFill>
                  <a:srgbClr val="3366CC"/>
                </a:solidFill>
              </a:rPr>
              <a:t>penggunaan</a:t>
            </a:r>
            <a:r>
              <a:rPr lang="en-US" b="1" dirty="0">
                <a:solidFill>
                  <a:srgbClr val="3366CC"/>
                </a:solidFill>
              </a:rPr>
              <a:t> </a:t>
            </a:r>
            <a:r>
              <a:rPr lang="en-US" b="1" dirty="0" err="1">
                <a:solidFill>
                  <a:srgbClr val="3366CC"/>
                </a:solidFill>
              </a:rPr>
              <a:t>teknologi</a:t>
            </a:r>
            <a:r>
              <a:rPr lang="en-US" b="1" dirty="0">
                <a:solidFill>
                  <a:srgbClr val="3366CC"/>
                </a:solidFill>
              </a:rPr>
              <a:t> </a:t>
            </a:r>
            <a:r>
              <a:rPr lang="en-US" b="1" dirty="0" err="1">
                <a:solidFill>
                  <a:srgbClr val="3366CC"/>
                </a:solidFill>
              </a:rPr>
              <a:t>dapat</a:t>
            </a:r>
            <a:r>
              <a:rPr lang="en-US" b="1" dirty="0">
                <a:solidFill>
                  <a:srgbClr val="3366CC"/>
                </a:solidFill>
              </a:rPr>
              <a:t> </a:t>
            </a:r>
            <a:r>
              <a:rPr lang="en-US" b="1" dirty="0" err="1">
                <a:solidFill>
                  <a:srgbClr val="3366CC"/>
                </a:solidFill>
              </a:rPr>
              <a:t>menimbulkan</a:t>
            </a:r>
            <a:r>
              <a:rPr lang="en-US" b="1" dirty="0">
                <a:solidFill>
                  <a:srgbClr val="3366CC"/>
                </a:solidFill>
              </a:rPr>
              <a:t>   </a:t>
            </a:r>
            <a:r>
              <a:rPr lang="en-US" b="1" dirty="0" err="1">
                <a:solidFill>
                  <a:srgbClr val="3366CC"/>
                </a:solidFill>
              </a:rPr>
              <a:t>masalah</a:t>
            </a:r>
            <a:r>
              <a:rPr lang="en-US" b="1" dirty="0">
                <a:solidFill>
                  <a:srgbClr val="3366CC"/>
                </a:solidFill>
              </a:rPr>
              <a:t> pada </a:t>
            </a:r>
            <a:r>
              <a:rPr lang="en-US" b="1" dirty="0" err="1">
                <a:solidFill>
                  <a:srgbClr val="3366CC"/>
                </a:solidFill>
              </a:rPr>
              <a:t>privasi</a:t>
            </a:r>
            <a:r>
              <a:rPr lang="en-US" b="1" dirty="0">
                <a:solidFill>
                  <a:srgbClr val="3366CC"/>
                </a:solidFill>
              </a:rPr>
              <a:t> </a:t>
            </a:r>
            <a:r>
              <a:rPr lang="en-US" b="1" dirty="0" err="1">
                <a:solidFill>
                  <a:srgbClr val="3366CC"/>
                </a:solidFill>
              </a:rPr>
              <a:t>karyawan</a:t>
            </a:r>
            <a:r>
              <a:rPr lang="en-US" b="1" dirty="0">
                <a:solidFill>
                  <a:srgbClr val="3366CC"/>
                </a:solidFill>
              </a:rPr>
              <a:t>.</a:t>
            </a:r>
          </a:p>
          <a:p>
            <a:r>
              <a:rPr lang="en-US" b="1" dirty="0">
                <a:solidFill>
                  <a:srgbClr val="3366CC"/>
                </a:solidFill>
              </a:rPr>
              <a:t>Bab </a:t>
            </a:r>
            <a:r>
              <a:rPr lang="en-US" b="1" dirty="0" err="1">
                <a:solidFill>
                  <a:srgbClr val="3366CC"/>
                </a:solidFill>
              </a:rPr>
              <a:t>ini</a:t>
            </a:r>
            <a:r>
              <a:rPr lang="en-US" b="1" dirty="0">
                <a:solidFill>
                  <a:srgbClr val="3366CC"/>
                </a:solidFill>
              </a:rPr>
              <a:t> </a:t>
            </a:r>
            <a:r>
              <a:rPr lang="en-US" b="1" dirty="0" err="1">
                <a:solidFill>
                  <a:srgbClr val="3366CC"/>
                </a:solidFill>
              </a:rPr>
              <a:t>akan</a:t>
            </a:r>
            <a:r>
              <a:rPr lang="en-US" b="1" dirty="0">
                <a:solidFill>
                  <a:srgbClr val="3366CC"/>
                </a:solidFill>
              </a:rPr>
              <a:t> </a:t>
            </a:r>
            <a:r>
              <a:rPr lang="en-US" b="1" dirty="0" err="1">
                <a:solidFill>
                  <a:srgbClr val="3366CC"/>
                </a:solidFill>
              </a:rPr>
              <a:t>mengkaji</a:t>
            </a:r>
            <a:r>
              <a:rPr lang="en-US" b="1" dirty="0">
                <a:solidFill>
                  <a:srgbClr val="3366CC"/>
                </a:solidFill>
              </a:rPr>
              <a:t> </a:t>
            </a:r>
            <a:r>
              <a:rPr lang="en-US" b="1" dirty="0" err="1">
                <a:solidFill>
                  <a:srgbClr val="3366CC"/>
                </a:solidFill>
              </a:rPr>
              <a:t>teknologi</a:t>
            </a:r>
            <a:r>
              <a:rPr lang="en-US" b="1" dirty="0">
                <a:solidFill>
                  <a:srgbClr val="3366CC"/>
                </a:solidFill>
              </a:rPr>
              <a:t> dan </a:t>
            </a:r>
            <a:r>
              <a:rPr lang="en-US" b="1" dirty="0" err="1">
                <a:solidFill>
                  <a:srgbClr val="3366CC"/>
                </a:solidFill>
              </a:rPr>
              <a:t>dampaknya</a:t>
            </a:r>
            <a:r>
              <a:rPr lang="en-US" b="1" dirty="0">
                <a:solidFill>
                  <a:srgbClr val="3366CC"/>
                </a:solidFill>
              </a:rPr>
              <a:t> </a:t>
            </a:r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A8E8536E-F5E0-F3F6-B6E4-68ACDC618D5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0DC6FB1C-F719-62B0-39DA-8ABF19631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74382F09-FD18-7E2C-80B6-1123E614B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err="1">
                <a:solidFill>
                  <a:srgbClr val="003399"/>
                </a:solidFill>
              </a:rPr>
              <a:t>Masalah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etika</a:t>
            </a:r>
            <a:r>
              <a:rPr lang="en-US" sz="2800" b="1" dirty="0">
                <a:solidFill>
                  <a:srgbClr val="003399"/>
                </a:solidFill>
              </a:rPr>
              <a:t> yang </a:t>
            </a:r>
            <a:r>
              <a:rPr lang="en-US" sz="2800" b="1" dirty="0" err="1">
                <a:solidFill>
                  <a:srgbClr val="003399"/>
                </a:solidFill>
              </a:rPr>
              <a:t>terkait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teknologi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muncul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karena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ada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kesenjangan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antara</a:t>
            </a:r>
            <a:r>
              <a:rPr lang="en-US" sz="2800" b="1" dirty="0">
                <a:solidFill>
                  <a:srgbClr val="003399"/>
                </a:solidFill>
              </a:rPr>
              <a:t> orang yang </a:t>
            </a:r>
            <a:r>
              <a:rPr lang="en-US" sz="2800" b="1" dirty="0" err="1">
                <a:solidFill>
                  <a:srgbClr val="003399"/>
                </a:solidFill>
              </a:rPr>
              <a:t>memahami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teknologi</a:t>
            </a:r>
            <a:r>
              <a:rPr lang="en-US" sz="2800" b="1" dirty="0">
                <a:solidFill>
                  <a:srgbClr val="003399"/>
                </a:solidFill>
              </a:rPr>
              <a:t> dan orang lain yang  </a:t>
            </a:r>
            <a:r>
              <a:rPr lang="en-US" sz="2800" b="1" dirty="0" err="1">
                <a:solidFill>
                  <a:srgbClr val="003399"/>
                </a:solidFill>
              </a:rPr>
              <a:t>tidak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memahaminya</a:t>
            </a:r>
            <a:r>
              <a:rPr lang="en-US" sz="2800" b="1" dirty="0">
                <a:solidFill>
                  <a:srgbClr val="003399"/>
                </a:solidFill>
              </a:rPr>
              <a:t> dan </a:t>
            </a:r>
            <a:r>
              <a:rPr lang="en-US" sz="2800" b="1" dirty="0" err="1">
                <a:solidFill>
                  <a:srgbClr val="003399"/>
                </a:solidFill>
              </a:rPr>
              <a:t>karena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itu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tidak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dapat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melindungi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diri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mereka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sendiri</a:t>
            </a:r>
            <a:r>
              <a:rPr lang="en-US" sz="2800" b="1" dirty="0">
                <a:solidFill>
                  <a:srgbClr val="003399"/>
                </a:solidFill>
              </a:rPr>
              <a:t>. </a:t>
            </a:r>
          </a:p>
          <a:p>
            <a:r>
              <a:rPr lang="en-US" sz="2800" dirty="0"/>
              <a:t>Anda </a:t>
            </a:r>
            <a:r>
              <a:rPr lang="en-US" sz="2800" dirty="0" err="1"/>
              <a:t>mungkin</a:t>
            </a:r>
            <a:r>
              <a:rPr lang="en-US" sz="2800" dirty="0"/>
              <a:t> </a:t>
            </a:r>
            <a:r>
              <a:rPr lang="en-US" sz="2800" dirty="0" err="1"/>
              <a:t>mengira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</a:t>
            </a:r>
            <a:r>
              <a:rPr lang="en-US" sz="2800" dirty="0" err="1"/>
              <a:t>menghapus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email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akhir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cerita</a:t>
            </a:r>
            <a:r>
              <a:rPr lang="en-US" sz="2800" dirty="0"/>
              <a:t>, </a:t>
            </a:r>
            <a:r>
              <a:rPr lang="en-US" sz="2800" dirty="0" err="1"/>
              <a:t>tapi</a:t>
            </a:r>
            <a:r>
              <a:rPr lang="en-US" sz="2800" dirty="0"/>
              <a:t> orang lain </a:t>
            </a:r>
            <a:r>
              <a:rPr lang="en-US" sz="2800" dirty="0" err="1"/>
              <a:t>tahu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</a:t>
            </a:r>
            <a:r>
              <a:rPr lang="en-US" sz="2800" dirty="0" err="1"/>
              <a:t>menghapus</a:t>
            </a:r>
            <a:r>
              <a:rPr lang="en-US" sz="2800" dirty="0"/>
              <a:t> email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benar-benar</a:t>
            </a:r>
            <a:r>
              <a:rPr lang="en-US" sz="2800" dirty="0"/>
              <a:t> </a:t>
            </a:r>
            <a:r>
              <a:rPr lang="en-US" sz="2800" dirty="0" err="1"/>
              <a:t>menghapusnya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server </a:t>
            </a:r>
            <a:r>
              <a:rPr lang="en-US" sz="2800" dirty="0" err="1"/>
              <a:t>perusahaan</a:t>
            </a:r>
            <a:r>
              <a:rPr lang="en-US" sz="2800" dirty="0"/>
              <a:t>!</a:t>
            </a:r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A9850C45-1337-7124-C2D1-BE0FA338E28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303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Introduction </a:t>
            </a:r>
            <a:r>
              <a:rPr lang="en-US" sz="1000" noProof="0" dirty="0"/>
              <a:t>1</a:t>
            </a:r>
            <a:r>
              <a:rPr lang="en-US" noProof="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noProof="0" dirty="0"/>
          </a:p>
          <a:p>
            <a:pPr marL="0" indent="0">
              <a:buNone/>
            </a:pPr>
            <a:r>
              <a:rPr lang="sv-SE" noProof="0" dirty="0"/>
              <a:t>Bab ini mengulas beberapa isu etika utama dalam teknologi dan privasi, dengan fokus pada privasi di tempat kerja.</a:t>
            </a:r>
            <a:endParaRPr lang="en-US" noProof="0" dirty="0"/>
          </a:p>
          <a:p>
            <a:pPr>
              <a:lnSpc>
                <a:spcPct val="150000"/>
              </a:lnSpc>
            </a:pPr>
            <a:r>
              <a:rPr lang="en-US" b="1" noProof="0" dirty="0" err="1">
                <a:solidFill>
                  <a:srgbClr val="000099"/>
                </a:solidFill>
              </a:rPr>
              <a:t>Konflik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muncul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melalui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pengaturan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aktivitas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pribadi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atau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pilihan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pribadi</a:t>
            </a:r>
            <a:r>
              <a:rPr lang="en-US" b="1" noProof="0" dirty="0">
                <a:solidFill>
                  <a:srgbClr val="000099"/>
                </a:solidFill>
              </a:rPr>
              <a:t>, </a:t>
            </a:r>
            <a:r>
              <a:rPr lang="en-US" b="1" noProof="0" dirty="0" err="1">
                <a:solidFill>
                  <a:srgbClr val="000099"/>
                </a:solidFill>
              </a:rPr>
              <a:t>atau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melalui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berbagai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bentuk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pengawasan</a:t>
            </a:r>
            <a:r>
              <a:rPr lang="en-US" b="1" noProof="0" dirty="0">
                <a:solidFill>
                  <a:srgbClr val="000099"/>
                </a:solidFill>
              </a:rPr>
              <a:t>.</a:t>
            </a:r>
          </a:p>
          <a:p>
            <a:pPr marL="0" indent="0">
              <a:buNone/>
            </a:pPr>
            <a:r>
              <a:rPr lang="en-US" noProof="0" dirty="0"/>
              <a:t>Bab </a:t>
            </a:r>
            <a:r>
              <a:rPr lang="en-US" noProof="0" dirty="0" err="1"/>
              <a:t>tujuh</a:t>
            </a:r>
            <a:r>
              <a:rPr lang="en-US" noProof="0" dirty="0"/>
              <a:t> </a:t>
            </a:r>
            <a:r>
              <a:rPr lang="en-US" noProof="0" dirty="0" err="1"/>
              <a:t>menelusuri</a:t>
            </a:r>
            <a:r>
              <a:rPr lang="en-US" noProof="0" dirty="0"/>
              <a:t> </a:t>
            </a:r>
            <a:r>
              <a:rPr lang="en-US" noProof="0" dirty="0" err="1"/>
              <a:t>asal</a:t>
            </a:r>
            <a:r>
              <a:rPr lang="en-US" noProof="0" dirty="0"/>
              <a:t> </a:t>
            </a:r>
            <a:r>
              <a:rPr lang="en-US" noProof="0" dirty="0" err="1"/>
              <a:t>usul</a:t>
            </a:r>
            <a:r>
              <a:rPr lang="en-US" noProof="0" dirty="0"/>
              <a:t> </a:t>
            </a:r>
            <a:r>
              <a:rPr lang="en-US" noProof="0" dirty="0" err="1"/>
              <a:t>hak</a:t>
            </a:r>
            <a:r>
              <a:rPr lang="en-US" noProof="0" dirty="0"/>
              <a:t> </a:t>
            </a:r>
            <a:r>
              <a:rPr lang="en-US" noProof="0" dirty="0" err="1"/>
              <a:t>privasi</a:t>
            </a:r>
            <a:r>
              <a:rPr lang="en-US" noProof="0" dirty="0"/>
              <a:t> </a:t>
            </a:r>
            <a:r>
              <a:rPr lang="en-US" noProof="0" dirty="0" err="1"/>
              <a:t>serta</a:t>
            </a:r>
            <a:r>
              <a:rPr lang="en-US" noProof="0" dirty="0"/>
              <a:t> </a:t>
            </a:r>
            <a:r>
              <a:rPr lang="en-US" noProof="0" dirty="0" err="1"/>
              <a:t>batasan</a:t>
            </a:r>
            <a:r>
              <a:rPr lang="en-US" noProof="0" dirty="0"/>
              <a:t> </a:t>
            </a:r>
            <a:r>
              <a:rPr lang="en-US" noProof="0" dirty="0" err="1"/>
              <a:t>hukum</a:t>
            </a:r>
            <a:r>
              <a:rPr lang="en-US" noProof="0" dirty="0"/>
              <a:t> dan </a:t>
            </a:r>
            <a:r>
              <a:rPr lang="en-US" noProof="0" dirty="0" err="1"/>
              <a:t>etika</a:t>
            </a:r>
            <a:r>
              <a:rPr lang="en-US" noProof="0" dirty="0"/>
              <a:t> </a:t>
            </a:r>
            <a:r>
              <a:rPr lang="en-US" noProof="0" dirty="0" err="1"/>
              <a:t>atas</a:t>
            </a:r>
            <a:r>
              <a:rPr lang="en-US" noProof="0" dirty="0"/>
              <a:t> </a:t>
            </a:r>
            <a:r>
              <a:rPr lang="en-US" noProof="0" dirty="0" err="1"/>
              <a:t>hak</a:t>
            </a:r>
            <a:r>
              <a:rPr lang="en-US" noProof="0" dirty="0"/>
              <a:t> </a:t>
            </a:r>
            <a:r>
              <a:rPr lang="en-US" noProof="0" dirty="0" err="1"/>
              <a:t>tersebut</a:t>
            </a:r>
            <a:r>
              <a:rPr lang="en-US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465635C-AB8A-47E0-B70B-B9972ABED87F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7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F828126-921E-41A4-A237-BAAD847E1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Introduction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374233D-4D50-4D96-8A96-F61A830C2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noProof="0" dirty="0"/>
          </a:p>
          <a:p>
            <a:r>
              <a:rPr lang="en-US" noProof="0" dirty="0" err="1"/>
              <a:t>Berikutnya</a:t>
            </a:r>
            <a:r>
              <a:rPr lang="en-US" noProof="0" dirty="0"/>
              <a:t> </a:t>
            </a:r>
            <a:r>
              <a:rPr lang="en-US" noProof="0" dirty="0" err="1"/>
              <a:t>adalah</a:t>
            </a:r>
            <a:r>
              <a:rPr lang="en-US" noProof="0" dirty="0"/>
              <a:t> </a:t>
            </a:r>
            <a:r>
              <a:rPr lang="en-US" noProof="0" dirty="0" err="1"/>
              <a:t>memantau</a:t>
            </a:r>
            <a:r>
              <a:rPr lang="en-US" noProof="0" dirty="0"/>
              <a:t> </a:t>
            </a:r>
            <a:r>
              <a:rPr lang="en-US" noProof="0" dirty="0" err="1"/>
              <a:t>kinerja</a:t>
            </a:r>
            <a:r>
              <a:rPr lang="en-US" noProof="0" dirty="0"/>
              <a:t> </a:t>
            </a:r>
            <a:r>
              <a:rPr lang="en-US" noProof="0" dirty="0" err="1"/>
              <a:t>karyawan</a:t>
            </a:r>
            <a:r>
              <a:rPr lang="en-US" noProof="0" dirty="0"/>
              <a:t> dan </a:t>
            </a:r>
            <a:r>
              <a:rPr lang="en-US" noProof="0" dirty="0" err="1"/>
              <a:t>masalah</a:t>
            </a:r>
            <a:r>
              <a:rPr lang="en-US" noProof="0" dirty="0"/>
              <a:t> </a:t>
            </a:r>
            <a:r>
              <a:rPr lang="en-US" noProof="0" dirty="0" err="1"/>
              <a:t>etika</a:t>
            </a:r>
            <a:r>
              <a:rPr lang="en-US" noProof="0" dirty="0"/>
              <a:t> </a:t>
            </a:r>
            <a:r>
              <a:rPr lang="en-US" noProof="0" dirty="0" err="1"/>
              <a:t>dari</a:t>
            </a:r>
            <a:r>
              <a:rPr lang="en-US" noProof="0" dirty="0"/>
              <a:t> </a:t>
            </a:r>
            <a:r>
              <a:rPr lang="en-US" noProof="0" dirty="0" err="1"/>
              <a:t>potensi</a:t>
            </a:r>
            <a:r>
              <a:rPr lang="en-US" noProof="0" dirty="0"/>
              <a:t> </a:t>
            </a:r>
            <a:r>
              <a:rPr lang="en-US" noProof="0" dirty="0" err="1"/>
              <a:t>pelanggaran</a:t>
            </a:r>
            <a:r>
              <a:rPr lang="en-US" noProof="0" dirty="0"/>
              <a:t> </a:t>
            </a:r>
            <a:r>
              <a:rPr lang="en-US" noProof="0" dirty="0" err="1"/>
              <a:t>privasi</a:t>
            </a:r>
            <a:r>
              <a:rPr lang="en-US" noProof="0" dirty="0"/>
              <a:t> oleh </a:t>
            </a:r>
            <a:r>
              <a:rPr lang="en-US" noProof="0" dirty="0" err="1"/>
              <a:t>teknologi</a:t>
            </a:r>
            <a:r>
              <a:rPr lang="en-US" noProof="0" dirty="0"/>
              <a:t>.</a:t>
            </a:r>
          </a:p>
          <a:p>
            <a:r>
              <a:rPr lang="en-US" noProof="0" dirty="0" err="1"/>
              <a:t>Masalah</a:t>
            </a:r>
            <a:r>
              <a:rPr lang="en-US" noProof="0" dirty="0"/>
              <a:t> </a:t>
            </a:r>
            <a:r>
              <a:rPr lang="en-US" noProof="0" dirty="0" err="1"/>
              <a:t>privasi</a:t>
            </a:r>
            <a:r>
              <a:rPr lang="en-US" noProof="0" dirty="0"/>
              <a:t> di </a:t>
            </a:r>
            <a:r>
              <a:rPr lang="en-US" noProof="0" dirty="0" err="1"/>
              <a:t>tempat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</a:t>
            </a:r>
            <a:r>
              <a:rPr lang="en-US" noProof="0" dirty="0" err="1"/>
              <a:t>menimbulkan</a:t>
            </a:r>
            <a:r>
              <a:rPr lang="en-US" noProof="0" dirty="0"/>
              <a:t> </a:t>
            </a:r>
            <a:r>
              <a:rPr lang="en-US" noProof="0" dirty="0" err="1"/>
              <a:t>masalah</a:t>
            </a:r>
            <a:r>
              <a:rPr lang="en-US" noProof="0" dirty="0"/>
              <a:t> </a:t>
            </a:r>
            <a:r>
              <a:rPr lang="en-US" noProof="0" dirty="0" err="1"/>
              <a:t>etika</a:t>
            </a:r>
            <a:r>
              <a:rPr lang="en-US" noProof="0" dirty="0"/>
              <a:t> yang </a:t>
            </a:r>
            <a:r>
              <a:rPr lang="en-US" noProof="0" dirty="0" err="1"/>
              <a:t>melibatkan</a:t>
            </a:r>
            <a:r>
              <a:rPr lang="en-US" noProof="0" dirty="0"/>
              <a:t> </a:t>
            </a:r>
            <a:r>
              <a:rPr lang="en-US" noProof="0" dirty="0" err="1"/>
              <a:t>hak-hak</a:t>
            </a:r>
            <a:r>
              <a:rPr lang="en-US" noProof="0" dirty="0"/>
              <a:t> </a:t>
            </a:r>
            <a:r>
              <a:rPr lang="en-US" noProof="0" dirty="0" err="1"/>
              <a:t>individu</a:t>
            </a:r>
            <a:r>
              <a:rPr lang="en-US" noProof="0" dirty="0"/>
              <a:t> </a:t>
            </a:r>
            <a:r>
              <a:rPr lang="en-US" noProof="0" dirty="0" err="1"/>
              <a:t>serta</a:t>
            </a:r>
            <a:r>
              <a:rPr lang="en-US" noProof="0" dirty="0"/>
              <a:t> </a:t>
            </a:r>
            <a:r>
              <a:rPr lang="en-US" noProof="0" dirty="0" err="1"/>
              <a:t>konsekuensi</a:t>
            </a:r>
            <a:r>
              <a:rPr lang="en-US" noProof="0" dirty="0"/>
              <a:t> utilitarian.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sv-SE" sz="2200" b="1" noProof="0" dirty="0">
                <a:solidFill>
                  <a:srgbClr val="000099"/>
                </a:solidFill>
              </a:rPr>
              <a:t>Hak dasar pemberi kerja versus hak dasar pekerja.</a:t>
            </a:r>
            <a:endParaRPr lang="en-US" sz="2200" b="1" noProof="0" dirty="0">
              <a:solidFill>
                <a:srgbClr val="000099"/>
              </a:solidFill>
            </a:endParaRPr>
          </a:p>
          <a:p>
            <a:r>
              <a:rPr lang="sv-SE" noProof="0" dirty="0"/>
              <a:t>Bab ini kemudian menghubungkan isu teknologi dan privasi dengan keseimbangan hak dan tanggung jawab antara pemberi kerja dan pekerja.</a:t>
            </a:r>
            <a:endParaRPr lang="en-US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06CB19E-D512-43A9-B55E-80667CE28B85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8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556019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AE74F7B-59B1-4165-B809-4FB12ED73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Right to Privacy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919CA4A-D03F-4ABB-9CE0-3A7E3932D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Privasi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sangat </a:t>
            </a:r>
            <a:r>
              <a:rPr lang="en-US" dirty="0" err="1"/>
              <a:t>kabur</a:t>
            </a:r>
            <a:r>
              <a:rPr lang="en-US" dirty="0"/>
              <a:t> dan </a:t>
            </a:r>
            <a:r>
              <a:rPr lang="en-US" dirty="0" err="1"/>
              <a:t>diperdebatkan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kontemporer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Seruan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b="1" dirty="0" err="1">
                <a:solidFill>
                  <a:srgbClr val="C00000"/>
                </a:solidFill>
              </a:rPr>
              <a:t>hak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privasi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/>
              <a:t>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seiring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meningkatnya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b="1" noProof="0" dirty="0">
                <a:solidFill>
                  <a:srgbClr val="0070C0"/>
                </a:solidFill>
              </a:rPr>
              <a:t>Hak </a:t>
            </a:r>
            <a:r>
              <a:rPr lang="en-US" b="1" noProof="0" dirty="0" err="1">
                <a:solidFill>
                  <a:srgbClr val="0070C0"/>
                </a:solidFill>
              </a:rPr>
              <a:t>privasi</a:t>
            </a:r>
            <a:r>
              <a:rPr lang="en-US" b="1" noProof="0" dirty="0">
                <a:solidFill>
                  <a:srgbClr val="0070C0"/>
                </a:solidFill>
              </a:rPr>
              <a:t>: </a:t>
            </a:r>
            <a:r>
              <a:rPr lang="en-US" b="1" noProof="0" dirty="0" err="1">
                <a:solidFill>
                  <a:srgbClr val="0070C0"/>
                </a:solidFill>
              </a:rPr>
              <a:t>Sumber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hukum</a:t>
            </a:r>
            <a:r>
              <a:rPr lang="en-US" b="1" noProof="0" dirty="0">
                <a:solidFill>
                  <a:srgbClr val="0070C0"/>
                </a:solidFill>
              </a:rPr>
              <a:t> dan </a:t>
            </a:r>
            <a:r>
              <a:rPr lang="en-US" b="1" noProof="0" dirty="0" err="1">
                <a:solidFill>
                  <a:srgbClr val="0070C0"/>
                </a:solidFill>
              </a:rPr>
              <a:t>etika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perlindungan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privasi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dalam</a:t>
            </a:r>
            <a:r>
              <a:rPr lang="en-US" b="1" noProof="0" dirty="0">
                <a:solidFill>
                  <a:srgbClr val="0070C0"/>
                </a:solidFill>
              </a:rPr>
              <a:t> data </a:t>
            </a:r>
            <a:r>
              <a:rPr lang="en-US" b="1" noProof="0" dirty="0" err="1">
                <a:solidFill>
                  <a:srgbClr val="0070C0"/>
                </a:solidFill>
              </a:rPr>
              <a:t>pribadi</a:t>
            </a:r>
            <a:r>
              <a:rPr lang="en-US" b="1" noProof="0" dirty="0">
                <a:solidFill>
                  <a:srgbClr val="0070C0"/>
                </a:solidFill>
              </a:rPr>
              <a:t>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b="1" noProof="0" dirty="0" err="1">
                <a:solidFill>
                  <a:srgbClr val="0070C0"/>
                </a:solidFill>
              </a:rPr>
              <a:t>Terdapat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kebingungan</a:t>
            </a:r>
            <a:r>
              <a:rPr lang="en-US" b="1" noProof="0" dirty="0">
                <a:solidFill>
                  <a:srgbClr val="0070C0"/>
                </a:solidFill>
              </a:rPr>
              <a:t> yang </a:t>
            </a:r>
            <a:r>
              <a:rPr lang="en-US" b="1" noProof="0" dirty="0" err="1">
                <a:solidFill>
                  <a:srgbClr val="0070C0"/>
                </a:solidFill>
              </a:rPr>
              <a:t>meluas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mengenai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sifat</a:t>
            </a:r>
            <a:r>
              <a:rPr lang="en-US" b="1" noProof="0" dirty="0">
                <a:solidFill>
                  <a:srgbClr val="0070C0"/>
                </a:solidFill>
              </a:rPr>
              <a:t>, </a:t>
            </a:r>
            <a:r>
              <a:rPr lang="en-US" b="1" noProof="0" dirty="0" err="1">
                <a:solidFill>
                  <a:srgbClr val="0070C0"/>
                </a:solidFill>
              </a:rPr>
              <a:t>cakupan</a:t>
            </a:r>
            <a:r>
              <a:rPr lang="en-US" b="1" noProof="0" dirty="0">
                <a:solidFill>
                  <a:srgbClr val="0070C0"/>
                </a:solidFill>
              </a:rPr>
              <a:t>, dan </a:t>
            </a:r>
            <a:r>
              <a:rPr lang="en-US" b="1" noProof="0" dirty="0" err="1">
                <a:solidFill>
                  <a:srgbClr val="0070C0"/>
                </a:solidFill>
              </a:rPr>
              <a:t>nilai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privasi</a:t>
            </a:r>
            <a:endParaRPr lang="en-US" b="1" noProof="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D0D0DD7-BDBF-4A96-8F75-0C6531E4FA4D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9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314409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MHHE_Accessible_PPT_Template-v3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Plain BODY/MAIN CONTENT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Red bar footer BODY/MAIN CONTENT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RED FOOTER Section Divider, Quotes, Callouts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Plain_APPENDIX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1_RED FOOTER Section Divider, Quotes, Callouts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2_MHHE_Accessible_PPT_Template-v3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48022EABF1754A9167513451C89C8D" ma:contentTypeVersion="20" ma:contentTypeDescription="Create a new document." ma:contentTypeScope="" ma:versionID="1a2a969a0d5866811ab0a9e97483770a">
  <xsd:schema xmlns:xsd="http://www.w3.org/2001/XMLSchema" xmlns:xs="http://www.w3.org/2001/XMLSchema" xmlns:p="http://schemas.microsoft.com/office/2006/metadata/properties" xmlns:ns2="3b891efd-a537-4e57-a9a6-7bde74ae8a20" xmlns:ns3="b7fbc176-c5f2-4fe2-83e2-528516b9f35d" targetNamespace="http://schemas.microsoft.com/office/2006/metadata/properties" ma:root="true" ma:fieldsID="c0dbe534cd44d978c3fb467922caaec5" ns2:_="" ns3:_="">
    <xsd:import namespace="3b891efd-a537-4e57-a9a6-7bde74ae8a20"/>
    <xsd:import namespace="b7fbc176-c5f2-4fe2-83e2-528516b9f35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ozku" minOccurs="0"/>
                <xsd:element ref="ns3:Check_x0020_in_x0020_comments" minOccurs="0"/>
                <xsd:element ref="ns3:Check_x0020_in_x0020_comments_x003a_Text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891efd-a537-4e57-a9a6-7bde74ae8a2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4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fbc176-c5f2-4fe2-83e2-528516b9f35d" elementFormDefault="qualified">
    <xsd:import namespace="http://schemas.microsoft.com/office/2006/documentManagement/types"/>
    <xsd:import namespace="http://schemas.microsoft.com/office/infopath/2007/PartnerControls"/>
    <xsd:element name="ozku" ma:index="10" nillable="true" ma:displayName="Text" ma:internalName="ozku">
      <xsd:simpleType>
        <xsd:restriction base="dms:Text"/>
      </xsd:simpleType>
    </xsd:element>
    <xsd:element name="Check_x0020_in_x0020_comments" ma:index="11" nillable="true" ma:displayName="Check in comments" ma:description="Check in comments" ma:list="{b7fbc176-c5f2-4fe2-83e2-528516b9f35d}" ma:internalName="Check_x0020_in_x0020_comments" ma:readOnly="false" ma:showField="_UIVersionString">
      <xsd:simpleType>
        <xsd:restriction base="dms:Lookup"/>
      </xsd:simpleType>
    </xsd:element>
    <xsd:element name="Check_x0020_in_x0020_comments_x003a_Text" ma:index="12" nillable="true" ma:displayName="Check in comments:Text" ma:list="{b7fbc176-c5f2-4fe2-83e2-528516b9f35d}" ma:internalName="Check_x0020_in_x0020_comments_x003a_Text" ma:readOnly="true" ma:showField="ozku" ma:web="3b891efd-a537-4e57-a9a6-7bde74ae8a20">
      <xsd:simpleType>
        <xsd:restriction base="dms:Lookup"/>
      </xsd:simpleType>
    </xsd:element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internalName="MediaServiceLocation" ma:readOnly="true">
      <xsd:simpleType>
        <xsd:restriction base="dms:Text"/>
      </xsd:simpleType>
    </xsd:element>
    <xsd:element name="MediaServiceOCR" ma:index="2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heck_x0020_in_x0020_comments xmlns="b7fbc176-c5f2-4fe2-83e2-528516b9f35d" xsi:nil="true"/>
    <ozku xmlns="b7fbc176-c5f2-4fe2-83e2-528516b9f35d" xsi:nil="true"/>
  </documentManagement>
</p:properties>
</file>

<file path=customXml/itemProps1.xml><?xml version="1.0" encoding="utf-8"?>
<ds:datastoreItem xmlns:ds="http://schemas.openxmlformats.org/officeDocument/2006/customXml" ds:itemID="{AD5D4441-9919-4790-8A11-5A1CFD7B75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891efd-a537-4e57-a9a6-7bde74ae8a20"/>
    <ds:schemaRef ds:uri="b7fbc176-c5f2-4fe2-83e2-528516b9f3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052083A-50DF-40E9-85E2-887D6B7B65F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FA8DCD-668D-4F4E-98F1-EB5B6803CD22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3b891efd-a537-4e57-a9a6-7bde74ae8a20"/>
    <ds:schemaRef ds:uri="b7fbc176-c5f2-4fe2-83e2-528516b9f35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MHHE_Accessible_PPT_Template-v3</Template>
  <TotalTime>7526</TotalTime>
  <Words>3625</Words>
  <Application>Microsoft Office PowerPoint</Application>
  <PresentationFormat>Tampilan Layar (4:3)</PresentationFormat>
  <Paragraphs>354</Paragraphs>
  <Slides>48</Slides>
  <Notes>6</Notes>
  <HiddenSlides>0</HiddenSlides>
  <MMClips>0</MMClips>
  <ScaleCrop>false</ScaleCrop>
  <HeadingPairs>
    <vt:vector size="6" baseType="variant">
      <vt:variant>
        <vt:lpstr>Font Dipakai</vt:lpstr>
      </vt:variant>
      <vt:variant>
        <vt:i4>6</vt:i4>
      </vt:variant>
      <vt:variant>
        <vt:lpstr>Tema</vt:lpstr>
      </vt:variant>
      <vt:variant>
        <vt:i4>7</vt:i4>
      </vt:variant>
      <vt:variant>
        <vt:lpstr>Judul Slide</vt:lpstr>
      </vt:variant>
      <vt:variant>
        <vt:i4>48</vt:i4>
      </vt:variant>
    </vt:vector>
  </HeadingPairs>
  <TitlesOfParts>
    <vt:vector size="61" baseType="lpstr">
      <vt:lpstr>Arial</vt:lpstr>
      <vt:lpstr>ArumSans Bold</vt:lpstr>
      <vt:lpstr>ArumSans Regular</vt:lpstr>
      <vt:lpstr>Calibri</vt:lpstr>
      <vt:lpstr>Vectipede Rg</vt:lpstr>
      <vt:lpstr>Wingdings</vt:lpstr>
      <vt:lpstr>MHHE_Accessible_PPT_Template-v3</vt:lpstr>
      <vt:lpstr>Plain BODY/MAIN CONTENT</vt:lpstr>
      <vt:lpstr>Red bar footer BODY/MAIN CONTENT</vt:lpstr>
      <vt:lpstr>RED FOOTER Section Divider, Quotes, Callouts</vt:lpstr>
      <vt:lpstr>Plain_APPENDIX</vt:lpstr>
      <vt:lpstr>1_RED FOOTER Section Divider, Quotes, Callouts</vt:lpstr>
      <vt:lpstr>2_MHHE_Accessible_PPT_Template-v3</vt:lpstr>
      <vt:lpstr>Chapter Seven: Ethical Decision Making: Technology and Privacy in the Workplace</vt:lpstr>
      <vt:lpstr>Chapter Objectives 1</vt:lpstr>
      <vt:lpstr>Chapter Objectives 2</vt:lpstr>
      <vt:lpstr>Presentasi PowerPoint</vt:lpstr>
      <vt:lpstr>Presentasi PowerPoint</vt:lpstr>
      <vt:lpstr>Presentasi PowerPoint</vt:lpstr>
      <vt:lpstr>Introduction 1 </vt:lpstr>
      <vt:lpstr>Introduction 2</vt:lpstr>
      <vt:lpstr>The Right to Privacy</vt:lpstr>
      <vt:lpstr>Privacy  Right</vt:lpstr>
      <vt:lpstr>Defining Privacy</vt:lpstr>
      <vt:lpstr>Ethical Sources of a Right to Privacy 1</vt:lpstr>
      <vt:lpstr>Ethical Sources of a Right to Privacy 2</vt:lpstr>
      <vt:lpstr>Ethical Sources of a Right to Privacy 3</vt:lpstr>
      <vt:lpstr>Legal Sources of a Right to Privacy 1</vt:lpstr>
      <vt:lpstr>Legal Sources of a Right to Privacy 2</vt:lpstr>
      <vt:lpstr>Legal Sources of a Right to Privacy 3</vt:lpstr>
      <vt:lpstr>Table 7.1: Legal Status of Employee Monitoring 1</vt:lpstr>
      <vt:lpstr>Table 7.1: Legal Status of Employee Monitoring 2</vt:lpstr>
      <vt:lpstr>Global Applications 1</vt:lpstr>
      <vt:lpstr>The European Union Privacy Shield 1</vt:lpstr>
      <vt:lpstr>Global Applications 2</vt:lpstr>
      <vt:lpstr>Linking Privacy to the Ethical Use of Technology</vt:lpstr>
      <vt:lpstr>Information and Privacy 2</vt:lpstr>
      <vt:lpstr>Managing Employees Through Monitoring 1</vt:lpstr>
      <vt:lpstr>Managing Employees Through Monitoring 2</vt:lpstr>
      <vt:lpstr>Managing Employees Through Monitoring 3</vt:lpstr>
      <vt:lpstr>Managing Employees Through Monitoring 4</vt:lpstr>
      <vt:lpstr>Monitor Employees Through Drag Testing</vt:lpstr>
      <vt:lpstr>Managing Employees Through Monitoring 5</vt:lpstr>
      <vt:lpstr>Why Do Firms Monitor Technology Usage? 1</vt:lpstr>
      <vt:lpstr>Why Do Firms Monitor Technology Usage? 2</vt:lpstr>
      <vt:lpstr>Managing Employees Through Monitoring</vt:lpstr>
      <vt:lpstr>Monitoring Employees Through Drug Testing 1</vt:lpstr>
      <vt:lpstr>Monitoring Employees Through Drug Testing 2</vt:lpstr>
      <vt:lpstr>Monitoring Employees Through Drug Testing 3</vt:lpstr>
      <vt:lpstr>Other Forms of Monitoring 1</vt:lpstr>
      <vt:lpstr>Other Forms of Monitoring 2</vt:lpstr>
      <vt:lpstr>Other Forms of Monitoring 3</vt:lpstr>
      <vt:lpstr>Ethics and Business</vt:lpstr>
      <vt:lpstr>Business Reasons to Limit Monitoring</vt:lpstr>
      <vt:lpstr>Balancing Interests 1</vt:lpstr>
      <vt:lpstr>Parameters for a Monitoring Policy</vt:lpstr>
      <vt:lpstr>Balancing Interests 2</vt:lpstr>
      <vt:lpstr>Regulation of Off-Work Behaviors 1</vt:lpstr>
      <vt:lpstr>Regulation of Off-Work Behaviors 2</vt:lpstr>
      <vt:lpstr>Regulation of Off-Work Behaviors 3</vt:lpstr>
      <vt:lpstr>End of Main Content</vt:lpstr>
    </vt:vector>
  </TitlesOfParts>
  <Company>McGraw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Seven: Ethical Decision Making: Technology and Privacy in the Workplace</dc:title>
  <dc:creator/>
  <cp:lastModifiedBy>YHI Yusmita Hawari</cp:lastModifiedBy>
  <cp:revision>690</cp:revision>
  <dcterms:created xsi:type="dcterms:W3CDTF">2016-05-11T22:43:56Z</dcterms:created>
  <dcterms:modified xsi:type="dcterms:W3CDTF">2025-11-21T14:44:25Z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VersionGuid">
    <vt:lpwstr>bffafc99-f473-489c-903a-e5304f76b8cb</vt:lpwstr>
  </property>
  <property fmtid="{D5CDD505-2E9C-101B-9397-08002B2CF9AE}" pid="3" name="Offisync_UpdateToken">
    <vt:lpwstr>2</vt:lpwstr>
  </property>
  <property fmtid="{D5CDD505-2E9C-101B-9397-08002B2CF9AE}" pid="4" name="Offisync_UniqueId">
    <vt:lpwstr>107153</vt:lpwstr>
  </property>
  <property fmtid="{D5CDD505-2E9C-101B-9397-08002B2CF9AE}" pid="5" name="Offisync_ProviderInitializationData">
    <vt:lpwstr>https://spark.mheducation.com</vt:lpwstr>
  </property>
  <property fmtid="{D5CDD505-2E9C-101B-9397-08002B2CF9AE}" pid="6" name="Offisync_ServerID">
    <vt:lpwstr>5cb2ba24-d51c-4591-b74f-0459e0a9e10c</vt:lpwstr>
  </property>
  <property fmtid="{D5CDD505-2E9C-101B-9397-08002B2CF9AE}" pid="7" name="Jive_LatestUserAccountName">
    <vt:lpwstr>laura_spell</vt:lpwstr>
  </property>
  <property fmtid="{D5CDD505-2E9C-101B-9397-08002B2CF9AE}" pid="8" name="ContentTypeId">
    <vt:lpwstr>0x0101009D48022EABF1754A9167513451C89C8D</vt:lpwstr>
  </property>
</Properties>
</file>