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  <p:sldMasterId id="2147483897" r:id="rId5"/>
    <p:sldMasterId id="2147483971" r:id="rId6"/>
    <p:sldMasterId id="2147483981" r:id="rId7"/>
    <p:sldMasterId id="2147484001" r:id="rId8"/>
  </p:sldMasterIdLst>
  <p:notesMasterIdLst>
    <p:notesMasterId r:id="rId45"/>
  </p:notesMasterIdLst>
  <p:handoutMasterIdLst>
    <p:handoutMasterId r:id="rId46"/>
  </p:handoutMasterIdLst>
  <p:sldIdLst>
    <p:sldId id="256" r:id="rId9"/>
    <p:sldId id="257" r:id="rId10"/>
    <p:sldId id="286" r:id="rId11"/>
    <p:sldId id="274" r:id="rId12"/>
    <p:sldId id="264" r:id="rId13"/>
    <p:sldId id="287" r:id="rId14"/>
    <p:sldId id="288" r:id="rId15"/>
    <p:sldId id="266" r:id="rId16"/>
    <p:sldId id="330" r:id="rId17"/>
    <p:sldId id="260" r:id="rId18"/>
    <p:sldId id="338" r:id="rId19"/>
    <p:sldId id="263" r:id="rId20"/>
    <p:sldId id="331" r:id="rId21"/>
    <p:sldId id="332" r:id="rId22"/>
    <p:sldId id="268" r:id="rId23"/>
    <p:sldId id="339" r:id="rId24"/>
    <p:sldId id="333" r:id="rId25"/>
    <p:sldId id="334" r:id="rId26"/>
    <p:sldId id="273" r:id="rId27"/>
    <p:sldId id="269" r:id="rId28"/>
    <p:sldId id="278" r:id="rId29"/>
    <p:sldId id="279" r:id="rId30"/>
    <p:sldId id="340" r:id="rId31"/>
    <p:sldId id="280" r:id="rId32"/>
    <p:sldId id="341" r:id="rId33"/>
    <p:sldId id="281" r:id="rId34"/>
    <p:sldId id="282" r:id="rId35"/>
    <p:sldId id="342" r:id="rId36"/>
    <p:sldId id="283" r:id="rId37"/>
    <p:sldId id="335" r:id="rId38"/>
    <p:sldId id="336" r:id="rId39"/>
    <p:sldId id="343" r:id="rId40"/>
    <p:sldId id="345" r:id="rId41"/>
    <p:sldId id="315" r:id="rId42"/>
    <p:sldId id="276" r:id="rId43"/>
    <p:sldId id="33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7FA978C1-1A50-4D09-87CD-F92B20C7C6EF}">
          <p14:sldIdLst>
            <p14:sldId id="256"/>
            <p14:sldId id="257"/>
            <p14:sldId id="286"/>
            <p14:sldId id="274"/>
            <p14:sldId id="264"/>
            <p14:sldId id="287"/>
            <p14:sldId id="288"/>
            <p14:sldId id="266"/>
            <p14:sldId id="330"/>
            <p14:sldId id="260"/>
            <p14:sldId id="338"/>
            <p14:sldId id="263"/>
            <p14:sldId id="331"/>
            <p14:sldId id="332"/>
            <p14:sldId id="268"/>
            <p14:sldId id="339"/>
            <p14:sldId id="333"/>
            <p14:sldId id="334"/>
            <p14:sldId id="273"/>
            <p14:sldId id="269"/>
            <p14:sldId id="278"/>
            <p14:sldId id="279"/>
            <p14:sldId id="340"/>
            <p14:sldId id="280"/>
            <p14:sldId id="341"/>
            <p14:sldId id="281"/>
            <p14:sldId id="282"/>
            <p14:sldId id="342"/>
            <p14:sldId id="283"/>
            <p14:sldId id="335"/>
            <p14:sldId id="336"/>
            <p14:sldId id="343"/>
            <p14:sldId id="345"/>
          </p14:sldIdLst>
        </p14:section>
        <p14:section name="Appendix: Image Descriptions for Unsighted Students" id="{C6C6AD4D-818A-44F5-9D90-91CE5F8808D0}">
          <p14:sldIdLst>
            <p14:sldId id="315"/>
            <p14:sldId id="276"/>
            <p14:sldId id="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bdeep Singh Bhorjee" initials="SSB" lastIdx="3" clrIdx="0"/>
  <p:cmAuthor id="2" name="Ashtami Devi" initials="AD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9B3"/>
    <a:srgbClr val="3333CC"/>
    <a:srgbClr val="CC0066"/>
    <a:srgbClr val="E66618"/>
    <a:srgbClr val="008000"/>
    <a:srgbClr val="660033"/>
    <a:srgbClr val="003399"/>
    <a:srgbClr val="003366"/>
    <a:srgbClr val="6A6A6A"/>
    <a:srgbClr val="307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9" autoAdjust="0"/>
    <p:restoredTop sz="94249" autoAdjust="0"/>
  </p:normalViewPr>
  <p:slideViewPr>
    <p:cSldViewPr>
      <p:cViewPr varScale="1">
        <p:scale>
          <a:sx n="65" d="100"/>
          <a:sy n="65" d="100"/>
        </p:scale>
        <p:origin x="1284" y="54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-202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5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85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Duties of the Board and Senior Executives That May Give Rise to Conflicts of Interest =</a:t>
            </a:r>
            <a:r>
              <a:rPr lang="en-US" b="1" dirty="0" err="1"/>
              <a:t>Tugas</a:t>
            </a:r>
            <a:r>
              <a:rPr lang="en-US" b="1" dirty="0"/>
              <a:t> Dewan dan </a:t>
            </a:r>
            <a:r>
              <a:rPr lang="en-US" b="1" dirty="0" err="1"/>
              <a:t>Eksekutif</a:t>
            </a:r>
            <a:r>
              <a:rPr lang="en-US" b="1" dirty="0"/>
              <a:t> Senior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Menimbulkan</a:t>
            </a:r>
            <a:r>
              <a:rPr lang="en-US" b="1" dirty="0"/>
              <a:t> </a:t>
            </a:r>
            <a:r>
              <a:rPr lang="en-US" b="1" dirty="0" err="1"/>
              <a:t>Konflik</a:t>
            </a:r>
            <a:r>
              <a:rPr lang="en-US" b="1" dirty="0"/>
              <a:t> </a:t>
            </a:r>
            <a:r>
              <a:rPr lang="en-US" b="1" dirty="0" err="1"/>
              <a:t>Kepentingan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9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381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121744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5016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642111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820841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8260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18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32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F959D44-FC82-4D56-ACAB-4F85CA14C6D1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5860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731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53928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911750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0925984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7525922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73447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474218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17578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6423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176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5918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299482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372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999873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3048000" cy="2819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9588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887116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795222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355605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459795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2704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114232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82169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66205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2pPr>
            <a:lvl3pPr marL="1073150" indent="-265113">
              <a:spcAft>
                <a:spcPts val="80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</a:defRPr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96854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23349229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113876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5840118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5330209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7056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Calibri" panose="020F0502020204030204" pitchFamily="34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5854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2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7256492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98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62670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098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  <p:sldLayoutId id="2147483993" r:id="rId12"/>
    <p:sldLayoutId id="2147483994" r:id="rId13"/>
    <p:sldLayoutId id="2147483995" r:id="rId14"/>
    <p:sldLayoutId id="2147483996" r:id="rId15"/>
    <p:sldLayoutId id="214748399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B6F43-D253-4630-9F77-3F4936481F15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5860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86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Relationship Id="rId4" Type="http://schemas.openxmlformats.org/officeDocument/2006/relationships/slide" Target="slide3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4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sz="2800" noProof="0" dirty="0"/>
              <a:t>Chapter Ten: Ethical Decision Making: Trust in Corporate Governance, Accounting, and Finance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B38C0CA5-9900-4FB3-8F34-27D7A83E8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8D9CCC-A17A-42D7-8292-379EBAD521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29400"/>
            <a:ext cx="9144000" cy="152400"/>
          </a:xfrm>
        </p:spPr>
        <p:txBody>
          <a:bodyPr/>
          <a:lstStyle/>
          <a:p>
            <a:pPr algn="ctr"/>
            <a:r>
              <a:rPr lang="en-US" noProof="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Professional Duties and Conflicts of Interest </a:t>
            </a:r>
            <a:r>
              <a:rPr lang="en-US" sz="1000" noProof="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Karena </a:t>
            </a:r>
            <a:r>
              <a:rPr lang="en-US" noProof="0" dirty="0" err="1"/>
              <a:t>tugas-tugas</a:t>
            </a:r>
            <a:r>
              <a:rPr lang="en-US" noProof="0" dirty="0"/>
              <a:t> </a:t>
            </a:r>
            <a:r>
              <a:rPr lang="en-US" noProof="0" dirty="0" err="1"/>
              <a:t>penjaga</a:t>
            </a:r>
            <a:r>
              <a:rPr lang="en-US" noProof="0" dirty="0"/>
              <a:t> </a:t>
            </a:r>
            <a:r>
              <a:rPr lang="en-US" noProof="0" dirty="0" err="1"/>
              <a:t>gerbang</a:t>
            </a:r>
            <a:r>
              <a:rPr lang="en-US" noProof="0" dirty="0"/>
              <a:t> yang </a:t>
            </a:r>
            <a:r>
              <a:rPr lang="en-US" noProof="0" dirty="0" err="1"/>
              <a:t>profesional</a:t>
            </a:r>
            <a:r>
              <a:rPr lang="en-US" noProof="0" dirty="0"/>
              <a:t> </a:t>
            </a:r>
            <a:r>
              <a:rPr lang="en-US" noProof="0" dirty="0" err="1"/>
              <a:t>merupakan</a:t>
            </a:r>
            <a:r>
              <a:rPr lang="en-US" noProof="0" dirty="0"/>
              <a:t> </a:t>
            </a:r>
            <a:r>
              <a:rPr lang="en-US" noProof="0" dirty="0" err="1"/>
              <a:t>syarat-syarat</a:t>
            </a:r>
            <a:r>
              <a:rPr lang="en-US" noProof="0" dirty="0"/>
              <a:t> yang </a:t>
            </a:r>
            <a:r>
              <a:rPr lang="en-US" noProof="0" dirty="0" err="1"/>
              <a:t>diperlukan</a:t>
            </a:r>
            <a:r>
              <a:rPr lang="en-US" noProof="0" dirty="0"/>
              <a:t> agar pasar </a:t>
            </a:r>
            <a:r>
              <a:rPr lang="en-US" noProof="0" dirty="0" err="1"/>
              <a:t>ekonomi</a:t>
            </a:r>
            <a:r>
              <a:rPr lang="en-US" noProof="0" dirty="0"/>
              <a:t> </a:t>
            </a:r>
            <a:r>
              <a:rPr lang="en-US" noProof="0" dirty="0" err="1"/>
              <a:t>berfungsi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adil</a:t>
            </a:r>
            <a:r>
              <a:rPr lang="en-US" noProof="0" dirty="0"/>
              <a:t> dan </a:t>
            </a:r>
            <a:r>
              <a:rPr lang="en-US" noProof="0" dirty="0" err="1"/>
              <a:t>efektif</a:t>
            </a:r>
            <a:r>
              <a:rPr lang="en-US" noProof="0" dirty="0"/>
              <a:t>, </a:t>
            </a:r>
            <a:r>
              <a:rPr lang="en-US" noProof="0" dirty="0" err="1"/>
              <a:t>maka</a:t>
            </a:r>
            <a:r>
              <a:rPr lang="en-US" noProof="0" dirty="0"/>
              <a:t> </a:t>
            </a:r>
            <a:r>
              <a:rPr lang="en-US" noProof="0" dirty="0" err="1"/>
              <a:t>tugas-tugas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mengalahkan</a:t>
            </a:r>
            <a:r>
              <a:rPr lang="en-US" noProof="0" dirty="0"/>
              <a:t>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lain yang </a:t>
            </a:r>
            <a:r>
              <a:rPr lang="en-US" noProof="0" dirty="0" err="1"/>
              <a:t>diberikan</a:t>
            </a:r>
            <a:r>
              <a:rPr lang="en-US" noProof="0" dirty="0"/>
              <a:t> </a:t>
            </a:r>
            <a:r>
              <a:rPr lang="en-US" noProof="0" dirty="0" err="1"/>
              <a:t>kepada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Namun</a:t>
            </a:r>
            <a:r>
              <a:rPr lang="en-US" noProof="0" dirty="0"/>
              <a:t> </a:t>
            </a:r>
            <a:r>
              <a:rPr lang="en-US" noProof="0" dirty="0" err="1"/>
              <a:t>mengetahui</a:t>
            </a:r>
            <a:r>
              <a:rPr lang="en-US" noProof="0" dirty="0"/>
              <a:t> </a:t>
            </a:r>
            <a:r>
              <a:rPr lang="en-US" noProof="0" dirty="0" err="1"/>
              <a:t>kewajiban</a:t>
            </a:r>
            <a:r>
              <a:rPr lang="en-US" noProof="0" dirty="0"/>
              <a:t> </a:t>
            </a:r>
            <a:r>
              <a:rPr lang="en-US" noProof="0" dirty="0" err="1"/>
              <a:t>seseorang</a:t>
            </a:r>
            <a:r>
              <a:rPr lang="en-US" noProof="0" dirty="0"/>
              <a:t> dan </a:t>
            </a:r>
            <a:r>
              <a:rPr lang="en-US" noProof="0" dirty="0" err="1"/>
              <a:t>memenuhi</a:t>
            </a:r>
            <a:r>
              <a:rPr lang="en-US" noProof="0" dirty="0"/>
              <a:t> </a:t>
            </a:r>
            <a:r>
              <a:rPr lang="en-US" noProof="0" dirty="0" err="1"/>
              <a:t>kewajiban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dua </a:t>
            </a:r>
            <a:r>
              <a:rPr lang="en-US" noProof="0" dirty="0" err="1"/>
              <a:t>hal</a:t>
            </a:r>
            <a:r>
              <a:rPr lang="en-US" noProof="0" dirty="0"/>
              <a:t> yang </a:t>
            </a:r>
            <a:r>
              <a:rPr lang="en-US" noProof="0" dirty="0" err="1"/>
              <a:t>berbeda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44614DC-5800-4F54-B7BA-CF4BFBF7AC5A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50097-5545-46CF-9ED2-07BC3BEEE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Professional Duties and Conflicts of Interest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2D1D0-B4A6-4899-87B2-F09437AB6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penjaga</a:t>
            </a: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mempersulit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penjaga</a:t>
            </a: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.</a:t>
            </a:r>
          </a:p>
          <a:p>
            <a:r>
              <a:rPr lang="en-US" sz="2000" noProof="0" dirty="0"/>
              <a:t>Masyarakat </a:t>
            </a:r>
            <a:r>
              <a:rPr lang="en-US" sz="2000" noProof="0" dirty="0" err="1"/>
              <a:t>mempunyai</a:t>
            </a:r>
            <a:r>
              <a:rPr lang="en-US" sz="2000" noProof="0" dirty="0"/>
              <a:t> </a:t>
            </a:r>
            <a:r>
              <a:rPr lang="en-US" sz="2000" noProof="0" dirty="0" err="1"/>
              <a:t>tanggung</a:t>
            </a:r>
            <a:r>
              <a:rPr lang="en-US" sz="2000" noProof="0" dirty="0"/>
              <a:t> </a:t>
            </a:r>
            <a:r>
              <a:rPr lang="en-US" sz="2000" noProof="0" dirty="0" err="1"/>
              <a:t>jawab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institusi</a:t>
            </a:r>
            <a:r>
              <a:rPr lang="en-US" sz="2000" noProof="0" dirty="0"/>
              <a:t> dan </a:t>
            </a:r>
            <a:r>
              <a:rPr lang="en-US" sz="2000" noProof="0" dirty="0" err="1"/>
              <a:t>struktur</a:t>
            </a:r>
            <a:r>
              <a:rPr lang="en-US" sz="2000" noProof="0" dirty="0"/>
              <a:t> yang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meminimalkan</a:t>
            </a:r>
            <a:r>
              <a:rPr lang="en-US" sz="2000" noProof="0" dirty="0"/>
              <a:t> </a:t>
            </a:r>
            <a:r>
              <a:rPr lang="en-US" sz="2000" noProof="0" dirty="0" err="1"/>
              <a:t>konflik-konflik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Kritikus</a:t>
            </a:r>
            <a:r>
              <a:rPr lang="en-US" sz="2000" noProof="0" dirty="0"/>
              <a:t> </a:t>
            </a:r>
            <a:r>
              <a:rPr lang="en-US" sz="2000" noProof="0" dirty="0" err="1"/>
              <a:t>mengatakan</a:t>
            </a:r>
            <a:r>
              <a:rPr lang="en-US" sz="2000" noProof="0" dirty="0"/>
              <a:t> </a:t>
            </a:r>
            <a:r>
              <a:rPr lang="en-US" sz="2000" noProof="0" dirty="0" err="1"/>
              <a:t>peraturan</a:t>
            </a:r>
            <a:r>
              <a:rPr lang="en-US" sz="2000" noProof="0" dirty="0"/>
              <a:t> </a:t>
            </a:r>
            <a:r>
              <a:rPr lang="en-US" sz="2000" noProof="0" dirty="0" err="1"/>
              <a:t>pemerintah</a:t>
            </a:r>
            <a:r>
              <a:rPr lang="en-US" sz="2000" noProof="0" dirty="0"/>
              <a:t> </a:t>
            </a:r>
            <a:r>
              <a:rPr lang="en-US" sz="2000" noProof="0" dirty="0" err="1"/>
              <a:t>saja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mencegah</a:t>
            </a:r>
            <a:r>
              <a:rPr lang="en-US" sz="2000" noProof="0" dirty="0"/>
              <a:t> </a:t>
            </a:r>
            <a:r>
              <a:rPr lang="en-US" sz="2000" noProof="0" dirty="0" err="1"/>
              <a:t>krisis</a:t>
            </a:r>
            <a:r>
              <a:rPr lang="en-US" sz="2000" noProof="0" dirty="0"/>
              <a:t> </a:t>
            </a:r>
            <a:r>
              <a:rPr lang="en-US" sz="2000" noProof="0" dirty="0" err="1"/>
              <a:t>keuangan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Kompensasi</a:t>
            </a:r>
            <a:r>
              <a:rPr lang="en-US" sz="2000" noProof="0" dirty="0"/>
              <a:t> </a:t>
            </a:r>
            <a:r>
              <a:rPr lang="en-US" sz="2000" noProof="0" dirty="0" err="1"/>
              <a:t>eksekutif</a:t>
            </a:r>
            <a:r>
              <a:rPr lang="en-US" sz="2000" noProof="0" dirty="0"/>
              <a:t> yang </a:t>
            </a:r>
            <a:r>
              <a:rPr lang="en-US" sz="2000" noProof="0" dirty="0" err="1"/>
              <a:t>luar</a:t>
            </a:r>
            <a:r>
              <a:rPr lang="en-US" sz="2000" noProof="0" dirty="0"/>
              <a:t> </a:t>
            </a:r>
            <a:r>
              <a:rPr lang="en-US" sz="2000" noProof="0" dirty="0" err="1"/>
              <a:t>biasa</a:t>
            </a:r>
            <a:r>
              <a:rPr lang="en-US" sz="2000" noProof="0" dirty="0"/>
              <a:t> dan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industri</a:t>
            </a:r>
            <a:r>
              <a:rPr lang="en-US" sz="2000" noProof="0" dirty="0"/>
              <a:t> </a:t>
            </a:r>
            <a:r>
              <a:rPr lang="en-US" sz="2000" noProof="0" dirty="0" err="1"/>
              <a:t>akuntansi</a:t>
            </a:r>
            <a:r>
              <a:rPr lang="en-US" sz="2000" noProof="0" dirty="0"/>
              <a:t> dan </a:t>
            </a:r>
            <a:r>
              <a:rPr lang="en-US" sz="2000" noProof="0" dirty="0" err="1"/>
              <a:t>keuangan</a:t>
            </a:r>
            <a:r>
              <a:rPr lang="en-US" sz="2000" noProof="0" dirty="0"/>
              <a:t> </a:t>
            </a:r>
            <a:r>
              <a:rPr lang="en-US" sz="2000" noProof="0" dirty="0" err="1"/>
              <a:t>telah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di mana </a:t>
            </a:r>
            <a:r>
              <a:rPr lang="en-US" sz="2000" noProof="0" dirty="0" err="1"/>
              <a:t>pengawas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mempunyai</a:t>
            </a:r>
            <a:r>
              <a:rPr lang="en-US" sz="2000" noProof="0" dirty="0"/>
              <a:t> </a:t>
            </a:r>
            <a:r>
              <a:rPr lang="en-US" sz="2000" noProof="0" dirty="0" err="1"/>
              <a:t>kemampuan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mencegah</a:t>
            </a:r>
            <a:r>
              <a:rPr lang="en-US" sz="2000" noProof="0" dirty="0"/>
              <a:t> </a:t>
            </a:r>
            <a:r>
              <a:rPr lang="en-US" sz="2000" noProof="0" dirty="0" err="1"/>
              <a:t>kerugian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DEE73A-D0DE-4C48-9FE5-4897AB2B3010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4822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Sarbanes-Oxley Act of 2002 </a:t>
            </a:r>
            <a:r>
              <a:rPr lang="en-US" sz="1000" noProof="0" dirty="0"/>
              <a:t>1</a:t>
            </a:r>
            <a:endParaRPr lang="en-US" sz="1000" b="1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Kongres</a:t>
            </a:r>
            <a:r>
              <a:rPr lang="en-US" noProof="0" dirty="0"/>
              <a:t> AS </a:t>
            </a:r>
            <a:r>
              <a:rPr lang="en-US" noProof="0" dirty="0" err="1"/>
              <a:t>mengesahkan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Reformasi </a:t>
            </a:r>
            <a:r>
              <a:rPr lang="en-US" noProof="0" dirty="0" err="1"/>
              <a:t>Akuntan</a:t>
            </a:r>
            <a:r>
              <a:rPr lang="en-US" noProof="0" dirty="0"/>
              <a:t> Publik dan </a:t>
            </a:r>
            <a:r>
              <a:rPr lang="en-US" noProof="0" dirty="0" err="1"/>
              <a:t>Perlindungan</a:t>
            </a:r>
            <a:r>
              <a:rPr lang="en-US" noProof="0" dirty="0"/>
              <a:t> Investor </a:t>
            </a:r>
            <a:r>
              <a:rPr lang="en-US" noProof="0" dirty="0" err="1"/>
              <a:t>tahun</a:t>
            </a:r>
            <a:r>
              <a:rPr lang="en-US" noProof="0" dirty="0"/>
              <a:t> 2002, yang </a:t>
            </a:r>
            <a:r>
              <a:rPr lang="en-US" noProof="0" dirty="0" err="1"/>
              <a:t>umumnya</a:t>
            </a:r>
            <a:r>
              <a:rPr lang="en-US" noProof="0" dirty="0"/>
              <a:t> </a:t>
            </a:r>
            <a:r>
              <a:rPr lang="en-US" noProof="0" dirty="0" err="1"/>
              <a:t>dikenal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Undang-Undang</a:t>
            </a:r>
            <a:r>
              <a:rPr lang="en-US" b="1" noProof="0" dirty="0">
                <a:solidFill>
                  <a:srgbClr val="C00000"/>
                </a:solidFill>
              </a:rPr>
              <a:t> Sarbanes-Oxley /Sarbanes-Oxley Act.</a:t>
            </a:r>
          </a:p>
          <a:p>
            <a:r>
              <a:rPr lang="en-US" sz="2000" noProof="0" dirty="0"/>
              <a:t>Tindakan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diberlakukan</a:t>
            </a:r>
            <a:r>
              <a:rPr lang="en-US" sz="2000" noProof="0" dirty="0"/>
              <a:t> oleh Securities and Exchange Commission (S E C) dan </a:t>
            </a:r>
            <a:r>
              <a:rPr lang="en-US" sz="2000" noProof="0" dirty="0" err="1"/>
              <a:t>berlaku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lebih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15.000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publik</a:t>
            </a:r>
            <a:r>
              <a:rPr lang="en-US" sz="2000" noProof="0" dirty="0"/>
              <a:t> di AS dan </a:t>
            </a:r>
            <a:r>
              <a:rPr lang="en-US" sz="2000" noProof="0" dirty="0" err="1"/>
              <a:t>beberapa</a:t>
            </a:r>
            <a:r>
              <a:rPr lang="en-US" sz="2000" noProof="0" dirty="0"/>
              <a:t> </a:t>
            </a:r>
            <a:r>
              <a:rPr lang="en-US" sz="2000" noProof="0" dirty="0" err="1"/>
              <a:t>emiten</a:t>
            </a:r>
            <a:r>
              <a:rPr lang="en-US" sz="2000" noProof="0" dirty="0"/>
              <a:t> </a:t>
            </a:r>
            <a:r>
              <a:rPr lang="en-US" sz="2000" noProof="0" dirty="0" err="1"/>
              <a:t>asing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Petunjuk</a:t>
            </a:r>
            <a:r>
              <a:rPr lang="en-US" sz="2000" noProof="0" dirty="0"/>
              <a:t> ke-8 Uni </a:t>
            </a:r>
            <a:r>
              <a:rPr lang="en-US" sz="2000" noProof="0" dirty="0" err="1"/>
              <a:t>Eropa</a:t>
            </a:r>
            <a:r>
              <a:rPr lang="en-US" sz="2000" noProof="0" dirty="0"/>
              <a:t> </a:t>
            </a:r>
            <a:r>
              <a:rPr lang="en-US" sz="2000" noProof="0" dirty="0" err="1"/>
              <a:t>mencakup</a:t>
            </a:r>
            <a:r>
              <a:rPr lang="en-US" sz="2000" noProof="0" dirty="0"/>
              <a:t> </a:t>
            </a:r>
            <a:r>
              <a:rPr lang="en-US" sz="2000" noProof="0" dirty="0" err="1"/>
              <a:t>banyak</a:t>
            </a:r>
            <a:r>
              <a:rPr lang="en-US" sz="2000" noProof="0" dirty="0"/>
              <a:t> </a:t>
            </a:r>
            <a:r>
              <a:rPr lang="en-US" sz="2000" noProof="0" dirty="0" err="1"/>
              <a:t>isu</a:t>
            </a:r>
            <a:r>
              <a:rPr lang="en-US" sz="2000" noProof="0" dirty="0"/>
              <a:t> yang </a:t>
            </a:r>
            <a:r>
              <a:rPr lang="en-US" sz="2000" noProof="0" dirty="0" err="1"/>
              <a:t>sama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Beberapa</a:t>
            </a:r>
            <a:r>
              <a:rPr lang="en-US" sz="2000" noProof="0" dirty="0"/>
              <a:t> negara </a:t>
            </a:r>
            <a:r>
              <a:rPr lang="en-US" sz="2000" noProof="0" dirty="0" err="1"/>
              <a:t>bagian</a:t>
            </a:r>
            <a:r>
              <a:rPr lang="en-US" sz="2000" noProof="0" dirty="0"/>
              <a:t> </a:t>
            </a:r>
            <a:r>
              <a:rPr lang="en-US" sz="2000" noProof="0" dirty="0" err="1"/>
              <a:t>mengeluarkan</a:t>
            </a:r>
            <a:r>
              <a:rPr lang="en-US" sz="2000" noProof="0" dirty="0"/>
              <a:t> </a:t>
            </a:r>
            <a:r>
              <a:rPr lang="en-US" sz="2000" noProof="0" dirty="0" err="1"/>
              <a:t>undang-undang</a:t>
            </a:r>
            <a:r>
              <a:rPr lang="en-US" sz="2000" noProof="0" dirty="0"/>
              <a:t> </a:t>
            </a:r>
            <a:r>
              <a:rPr lang="en-US" sz="2000" noProof="0" dirty="0" err="1"/>
              <a:t>serupa</a:t>
            </a:r>
            <a:r>
              <a:rPr lang="en-US" sz="2000" noProof="0" dirty="0"/>
              <a:t> yang </a:t>
            </a:r>
            <a:r>
              <a:rPr lang="en-US" sz="2000" noProof="0" dirty="0" err="1"/>
              <a:t>berlaku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swasta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A1AA06-23C9-40D4-A58C-2EB766F30BAC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C5C71DE-98BA-442E-91D6-6F9EBEEC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Sarbanes-Oxley Act of 2002 </a:t>
            </a:r>
            <a:r>
              <a:rPr lang="en-US" sz="1000" noProof="0" dirty="0"/>
              <a:t>2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930905-1113-4D2F-A624-C2D10F063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90650"/>
            <a:ext cx="8229600" cy="5662550"/>
          </a:xfrm>
        </p:spPr>
        <p:txBody>
          <a:bodyPr/>
          <a:lstStyle/>
          <a:p>
            <a:pPr marL="0" indent="0">
              <a:buNone/>
            </a:pPr>
            <a:r>
              <a:rPr lang="en-US" sz="2200" b="1" noProof="0" dirty="0" err="1">
                <a:solidFill>
                  <a:schemeClr val="accent2"/>
                </a:solidFill>
              </a:rPr>
              <a:t>Tidak</a:t>
            </a:r>
            <a:r>
              <a:rPr lang="en-US" sz="2200" b="1" noProof="0" dirty="0">
                <a:solidFill>
                  <a:schemeClr val="accent2"/>
                </a:solidFill>
              </a:rPr>
              <a:t> </a:t>
            </a:r>
            <a:r>
              <a:rPr lang="en-US" sz="2200" b="1" noProof="0" dirty="0" err="1">
                <a:solidFill>
                  <a:schemeClr val="accent2"/>
                </a:solidFill>
              </a:rPr>
              <a:t>ada</a:t>
            </a:r>
            <a:r>
              <a:rPr lang="en-US" sz="2200" b="1" noProof="0" dirty="0">
                <a:solidFill>
                  <a:schemeClr val="accent2"/>
                </a:solidFill>
              </a:rPr>
              <a:t> “</a:t>
            </a:r>
            <a:r>
              <a:rPr lang="en-US" sz="2200" b="1" noProof="0" dirty="0" err="1">
                <a:solidFill>
                  <a:schemeClr val="accent2"/>
                </a:solidFill>
              </a:rPr>
              <a:t>perbaikan</a:t>
            </a:r>
            <a:r>
              <a:rPr lang="en-US" sz="2200" b="1" noProof="0" dirty="0">
                <a:solidFill>
                  <a:schemeClr val="accent2"/>
                </a:solidFill>
              </a:rPr>
              <a:t>” </a:t>
            </a:r>
            <a:r>
              <a:rPr lang="en-US" sz="2200" b="1" noProof="0" dirty="0" err="1">
                <a:solidFill>
                  <a:schemeClr val="accent2"/>
                </a:solidFill>
              </a:rPr>
              <a:t>peraturan</a:t>
            </a:r>
            <a:r>
              <a:rPr lang="en-US" sz="2200" b="1" noProof="0" dirty="0">
                <a:solidFill>
                  <a:schemeClr val="accent2"/>
                </a:solidFill>
              </a:rPr>
              <a:t> yang </a:t>
            </a:r>
            <a:r>
              <a:rPr lang="en-US" sz="2200" b="1" noProof="0" dirty="0" err="1">
                <a:solidFill>
                  <a:schemeClr val="accent2"/>
                </a:solidFill>
              </a:rPr>
              <a:t>sempurna</a:t>
            </a:r>
            <a:r>
              <a:rPr lang="en-US" sz="2200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sz="2000" noProof="0" dirty="0"/>
              <a:t>Tindakan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dimaksudkan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memberikan</a:t>
            </a:r>
            <a:r>
              <a:rPr lang="en-US" sz="2000" noProof="0" dirty="0"/>
              <a:t> </a:t>
            </a:r>
            <a:r>
              <a:rPr lang="en-US" sz="2000" noProof="0" dirty="0" err="1"/>
              <a:t>perlindungan</a:t>
            </a:r>
            <a:r>
              <a:rPr lang="en-US" sz="2000" noProof="0" dirty="0"/>
              <a:t> </a:t>
            </a:r>
            <a:r>
              <a:rPr lang="en-US" sz="2000" noProof="0" dirty="0" err="1"/>
              <a:t>apabila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ada</a:t>
            </a:r>
            <a:r>
              <a:rPr lang="en-US" sz="2000" noProof="0" dirty="0"/>
              <a:t> </a:t>
            </a:r>
            <a:r>
              <a:rPr lang="en-US" sz="2000" noProof="0" dirty="0" err="1"/>
              <a:t>pengawasan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noProof="0" dirty="0" err="1"/>
              <a:t>Pengawasan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hal</a:t>
            </a:r>
            <a:r>
              <a:rPr lang="en-US" noProof="0" dirty="0"/>
              <a:t> </a:t>
            </a:r>
            <a:r>
              <a:rPr lang="en-US" noProof="0" dirty="0" err="1"/>
              <a:t>akuntabilitas</a:t>
            </a:r>
            <a:r>
              <a:rPr lang="en-US" noProof="0" dirty="0"/>
              <a:t> dan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sz="2000" b="1" noProof="0" dirty="0">
                <a:solidFill>
                  <a:schemeClr val="accent2"/>
                </a:solidFill>
              </a:rPr>
              <a:t>Bagian </a:t>
            </a:r>
            <a:r>
              <a:rPr lang="en-US" sz="2000" b="1" noProof="0" dirty="0" err="1">
                <a:solidFill>
                  <a:schemeClr val="accent2"/>
                </a:solidFill>
              </a:rPr>
              <a:t>berikut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ini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berdampak</a:t>
            </a:r>
            <a:r>
              <a:rPr lang="en-US" sz="2000" b="1" noProof="0" dirty="0">
                <a:solidFill>
                  <a:schemeClr val="accent2"/>
                </a:solidFill>
              </a:rPr>
              <a:t> pada tata </a:t>
            </a:r>
            <a:r>
              <a:rPr lang="en-US" sz="2000" b="1" noProof="0" dirty="0" err="1">
                <a:solidFill>
                  <a:schemeClr val="accent2"/>
                </a:solidFill>
              </a:rPr>
              <a:t>kelola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perusahaan</a:t>
            </a:r>
            <a:r>
              <a:rPr lang="en-US" sz="2000" b="1" noProof="0" dirty="0">
                <a:solidFill>
                  <a:schemeClr val="accent2"/>
                </a:solidFill>
              </a:rPr>
              <a:t> dan dewan </a:t>
            </a:r>
            <a:r>
              <a:rPr lang="en-US" sz="2000" b="1" noProof="0" dirty="0" err="1">
                <a:solidFill>
                  <a:schemeClr val="accent2"/>
                </a:solidFill>
              </a:rPr>
              <a:t>direksi</a:t>
            </a:r>
            <a:r>
              <a:rPr lang="en-US" sz="2000" b="1" noProof="0" dirty="0">
                <a:solidFill>
                  <a:schemeClr val="accent2"/>
                </a:solidFill>
              </a:rPr>
              <a:t>.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rgbClr val="C00000"/>
                </a:solidFill>
              </a:rPr>
              <a:t>Section 201. 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 err="1"/>
              <a:t>Layanan</a:t>
            </a:r>
            <a:r>
              <a:rPr lang="en-US" sz="1800" noProof="0" dirty="0"/>
              <a:t> di </a:t>
            </a:r>
            <a:r>
              <a:rPr lang="en-US" sz="1800" noProof="0" dirty="0" err="1"/>
              <a:t>luar</a:t>
            </a:r>
            <a:r>
              <a:rPr lang="en-US" sz="1800" noProof="0" dirty="0"/>
              <a:t> </a:t>
            </a:r>
            <a:r>
              <a:rPr lang="en-US" sz="1800" noProof="0" dirty="0" err="1"/>
              <a:t>lingkup</a:t>
            </a:r>
            <a:r>
              <a:rPr lang="en-US" sz="1800" noProof="0" dirty="0"/>
              <a:t> auditor—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ada</a:t>
            </a:r>
            <a:r>
              <a:rPr lang="en-US" sz="1800" noProof="0" dirty="0"/>
              <a:t> </a:t>
            </a:r>
            <a:r>
              <a:rPr lang="en-US" sz="1800" noProof="0" dirty="0" err="1"/>
              <a:t>konsultasi</a:t>
            </a:r>
            <a:r>
              <a:rPr lang="en-US" sz="1800" noProof="0" dirty="0"/>
              <a:t> </a:t>
            </a:r>
            <a:r>
              <a:rPr lang="en-US" sz="1800" noProof="0" dirty="0" err="1"/>
              <a:t>melainkan</a:t>
            </a:r>
            <a:r>
              <a:rPr lang="en-US" sz="1800" noProof="0" dirty="0"/>
              <a:t> audit.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rgbClr val="C00000"/>
                </a:solidFill>
              </a:rPr>
              <a:t>Section 301.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 err="1"/>
              <a:t>Komite</a:t>
            </a:r>
            <a:r>
              <a:rPr lang="en-US" sz="1800" noProof="0" dirty="0"/>
              <a:t> audit </a:t>
            </a:r>
            <a:r>
              <a:rPr lang="en-US" sz="1800" noProof="0" dirty="0" err="1"/>
              <a:t>perusahaan</a:t>
            </a:r>
            <a:r>
              <a:rPr lang="en-US" sz="1800" noProof="0" dirty="0"/>
              <a:t> </a:t>
            </a:r>
            <a:r>
              <a:rPr lang="en-US" sz="1800" noProof="0" dirty="0" err="1"/>
              <a:t>publik</a:t>
            </a:r>
            <a:r>
              <a:rPr lang="en-US" sz="1800" noProof="0" dirty="0"/>
              <a:t>, yang </a:t>
            </a:r>
            <a:r>
              <a:rPr lang="en-US" sz="1800" noProof="0" dirty="0" err="1"/>
              <a:t>mewajibkan</a:t>
            </a:r>
            <a:r>
              <a:rPr lang="en-US" sz="1800" noProof="0" dirty="0"/>
              <a:t> </a:t>
            </a:r>
            <a:r>
              <a:rPr lang="en-US" sz="1800" noProof="0" dirty="0" err="1"/>
              <a:t>mayoritas</a:t>
            </a:r>
            <a:r>
              <a:rPr lang="en-US" sz="1800" noProof="0" dirty="0"/>
              <a:t> orang </a:t>
            </a:r>
            <a:r>
              <a:rPr lang="en-US" sz="1800" noProof="0" dirty="0" err="1"/>
              <a:t>independen</a:t>
            </a:r>
            <a:r>
              <a:rPr lang="en-US" sz="1800" noProof="0" dirty="0"/>
              <a:t> di dewan mana pun dan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adanya</a:t>
            </a:r>
            <a:r>
              <a:rPr lang="en-US" sz="1800" noProof="0" dirty="0"/>
              <a:t> </a:t>
            </a:r>
            <a:r>
              <a:rPr lang="en-US" sz="1800" noProof="0" dirty="0" err="1"/>
              <a:t>hubungan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saat</a:t>
            </a:r>
            <a:r>
              <a:rPr lang="en-US" sz="1800" noProof="0" dirty="0"/>
              <a:t> </a:t>
            </a:r>
            <a:r>
              <a:rPr lang="en-US" sz="1800" noProof="0" dirty="0" err="1"/>
              <a:t>ini</a:t>
            </a:r>
            <a:r>
              <a:rPr lang="en-US" sz="1800" noProof="0" dirty="0"/>
              <a:t>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sebelumnya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920717B-2AD7-49BE-89B6-26233EEFC843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1793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B7E4F-BEB9-4168-94D1-15051B813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Sarbanes-Oxley Act of 2002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50161-2108-4B01-8D25-B9B86DA21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endParaRPr lang="en-US" sz="2000" b="1" noProof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2000" b="1" dirty="0">
                <a:solidFill>
                  <a:srgbClr val="C00000"/>
                </a:solidFill>
              </a:rPr>
              <a:t>Section 307.</a:t>
            </a:r>
          </a:p>
          <a:p>
            <a:pPr>
              <a:buClr>
                <a:schemeClr val="tx1"/>
              </a:buClr>
            </a:pP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profesional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pengacara</a:t>
            </a:r>
            <a:r>
              <a:rPr lang="en-US" sz="2000" dirty="0"/>
              <a:t>.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rgbClr val="C00000"/>
                </a:solidFill>
              </a:rPr>
              <a:t>Section 404.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 err="1"/>
              <a:t>Penilaian</a:t>
            </a:r>
            <a:r>
              <a:rPr lang="en-US" sz="1800" noProof="0" dirty="0"/>
              <a:t> </a:t>
            </a:r>
            <a:r>
              <a:rPr lang="en-US" sz="1800" noProof="0" dirty="0" err="1"/>
              <a:t>manajemen</a:t>
            </a:r>
            <a:r>
              <a:rPr lang="en-US" sz="1800" noProof="0" dirty="0"/>
              <a:t>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b="1" i="1" noProof="0" dirty="0" err="1"/>
              <a:t>pengendalian</a:t>
            </a:r>
            <a:r>
              <a:rPr lang="en-US" sz="1800" b="1" i="1" noProof="0" dirty="0"/>
              <a:t> internal.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rgbClr val="C00000"/>
                </a:solidFill>
              </a:rPr>
              <a:t>Section 406.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/>
              <a:t> Kode </a:t>
            </a:r>
            <a:r>
              <a:rPr lang="en-US" sz="1800" noProof="0" dirty="0" err="1"/>
              <a:t>etik</a:t>
            </a:r>
            <a:r>
              <a:rPr lang="en-US" sz="1800" noProof="0" dirty="0"/>
              <a:t> yang </a:t>
            </a:r>
            <a:r>
              <a:rPr lang="en-US" sz="1800" noProof="0" dirty="0" err="1"/>
              <a:t>diwajibkan</a:t>
            </a:r>
            <a:r>
              <a:rPr lang="en-US" sz="1800" noProof="0" dirty="0"/>
              <a:t> </a:t>
            </a:r>
            <a:r>
              <a:rPr lang="en-US" sz="1800" noProof="0" dirty="0" err="1"/>
              <a:t>bagi</a:t>
            </a:r>
            <a:r>
              <a:rPr lang="en-US" sz="1800" noProof="0" dirty="0"/>
              <a:t> </a:t>
            </a:r>
            <a:r>
              <a:rPr lang="en-US" sz="1800" noProof="0" dirty="0" err="1"/>
              <a:t>pejabat</a:t>
            </a:r>
            <a:r>
              <a:rPr lang="en-US" sz="1800" noProof="0" dirty="0"/>
              <a:t> </a:t>
            </a:r>
            <a:r>
              <a:rPr lang="en-US" sz="1800" noProof="0" dirty="0" err="1"/>
              <a:t>keuangan</a:t>
            </a:r>
            <a:r>
              <a:rPr lang="en-US" sz="1800" noProof="0" dirty="0"/>
              <a:t> senior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rgbClr val="C00000"/>
                </a:solidFill>
              </a:rPr>
              <a:t>Section 407.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 err="1"/>
              <a:t>Pengungkapan</a:t>
            </a:r>
            <a:r>
              <a:rPr lang="en-US" sz="1800" noProof="0" dirty="0"/>
              <a:t> </a:t>
            </a:r>
            <a:r>
              <a:rPr lang="en-US" sz="1800" noProof="0" dirty="0" err="1"/>
              <a:t>ahli</a:t>
            </a:r>
            <a:r>
              <a:rPr lang="en-US" sz="1800" noProof="0" dirty="0"/>
              <a:t> </a:t>
            </a:r>
            <a:r>
              <a:rPr lang="en-US" sz="1800" noProof="0" dirty="0" err="1"/>
              <a:t>keuangan</a:t>
            </a:r>
            <a:r>
              <a:rPr lang="en-US" sz="1800" noProof="0" dirty="0"/>
              <a:t> </a:t>
            </a:r>
            <a:r>
              <a:rPr lang="en-US" sz="1800" noProof="0" dirty="0" err="1"/>
              <a:t>komite</a:t>
            </a:r>
            <a:r>
              <a:rPr lang="en-US" sz="1800" noProof="0" dirty="0"/>
              <a:t> audit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 err="1"/>
              <a:t>Mengharuskan</a:t>
            </a:r>
            <a:r>
              <a:rPr lang="en-US" sz="1800" noProof="0" dirty="0"/>
              <a:t> </a:t>
            </a:r>
            <a:r>
              <a:rPr lang="en-US" sz="1800" noProof="0" dirty="0" err="1"/>
              <a:t>mereka</a:t>
            </a:r>
            <a:r>
              <a:rPr lang="en-US" sz="1800" noProof="0" dirty="0"/>
              <a:t> </a:t>
            </a:r>
            <a:r>
              <a:rPr lang="en-US" sz="1800" noProof="0" dirty="0" err="1"/>
              <a:t>benar-benar</a:t>
            </a:r>
            <a:r>
              <a:rPr lang="en-US" sz="1800" noProof="0" dirty="0"/>
              <a:t> </a:t>
            </a:r>
            <a:r>
              <a:rPr lang="en-US" sz="1800" noProof="0" dirty="0" err="1"/>
              <a:t>memiliki</a:t>
            </a:r>
            <a:r>
              <a:rPr lang="en-US" sz="1800" noProof="0" dirty="0"/>
              <a:t> </a:t>
            </a:r>
            <a:r>
              <a:rPr lang="en-US" sz="1800" noProof="0" dirty="0" err="1"/>
              <a:t>seorang</a:t>
            </a:r>
            <a:r>
              <a:rPr lang="en-US" sz="1800" noProof="0" dirty="0"/>
              <a:t> </a:t>
            </a:r>
            <a:r>
              <a:rPr lang="en-US" sz="1800" noProof="0" dirty="0" err="1"/>
              <a:t>ahli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41C39DF-4257-4EDD-869D-8122ACE60748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4874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Internal Control Environment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12" y="1015181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noProof="0" dirty="0" err="1">
                <a:solidFill>
                  <a:srgbClr val="C00000"/>
                </a:solidFill>
              </a:rPr>
              <a:t>Mekanisme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pengendalian</a:t>
            </a:r>
            <a:r>
              <a:rPr lang="en-US" b="1" noProof="0" dirty="0">
                <a:solidFill>
                  <a:srgbClr val="C00000"/>
                </a:solidFill>
              </a:rPr>
              <a:t> internal </a:t>
            </a:r>
            <a:r>
              <a:rPr lang="en-US" noProof="0" dirty="0" err="1"/>
              <a:t>dibentuk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internal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mematuhi</a:t>
            </a:r>
            <a:r>
              <a:rPr lang="en-US" noProof="0" dirty="0"/>
              <a:t> </a:t>
            </a:r>
            <a:r>
              <a:rPr lang="en-US" noProof="0" dirty="0" err="1"/>
              <a:t>peraturan</a:t>
            </a:r>
            <a:r>
              <a:rPr lang="en-US" noProof="0" dirty="0"/>
              <a:t> </a:t>
            </a:r>
            <a:r>
              <a:rPr lang="en-US" noProof="0" dirty="0" err="1"/>
              <a:t>perundang-undangan</a:t>
            </a:r>
            <a:r>
              <a:rPr lang="en-US" noProof="0" dirty="0"/>
              <a:t> </a:t>
            </a:r>
            <a:r>
              <a:rPr lang="en-US" noProof="0" dirty="0" err="1"/>
              <a:t>pelaporan</a:t>
            </a:r>
            <a:r>
              <a:rPr lang="en-US" noProof="0" dirty="0"/>
              <a:t> </a:t>
            </a:r>
            <a:r>
              <a:rPr lang="en-US" noProof="0" dirty="0" err="1"/>
              <a:t>keuangan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Salah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cara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memastikan</a:t>
            </a:r>
            <a:r>
              <a:rPr lang="en-US" noProof="0" dirty="0"/>
              <a:t> </a:t>
            </a:r>
            <a:r>
              <a:rPr lang="en-US" noProof="0" dirty="0" err="1"/>
              <a:t>pengendalian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memanfaatkan</a:t>
            </a:r>
            <a:r>
              <a:rPr lang="en-US" noProof="0" dirty="0"/>
              <a:t> </a:t>
            </a:r>
            <a:r>
              <a:rPr lang="en-US" noProof="0" dirty="0" err="1"/>
              <a:t>kerangka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yang </a:t>
            </a:r>
            <a:r>
              <a:rPr lang="en-US" noProof="0" dirty="0" err="1"/>
              <a:t>dianjurkan</a:t>
            </a:r>
            <a:r>
              <a:rPr lang="en-US" noProof="0" dirty="0"/>
              <a:t> oleh </a:t>
            </a:r>
            <a:r>
              <a:rPr lang="en-US" b="1" noProof="0" dirty="0">
                <a:solidFill>
                  <a:srgbClr val="C00000"/>
                </a:solidFill>
              </a:rPr>
              <a:t>Committee of Sponsoring Organizations (COSO).</a:t>
            </a:r>
          </a:p>
          <a:p>
            <a:r>
              <a:rPr lang="nn-NO" sz="2000" b="1" noProof="0" dirty="0">
                <a:solidFill>
                  <a:srgbClr val="C00000"/>
                </a:solidFill>
              </a:rPr>
              <a:t>COSO: </a:t>
            </a:r>
            <a:r>
              <a:rPr lang="nn-NO" sz="2000" noProof="0" dirty="0"/>
              <a:t>Sekelompok organisasi audit dan akuntansi sukarela yang berupaya meningkatkan pelaporan melalui kombinasi standar pengendalian dan tata kelola yang disebut Kerangka Kerja Terintegrasi Pengendalian Internal.</a:t>
            </a: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CA7DFE-139F-401B-9640-483BA79566DD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FAB6-C770-436B-BBF0-7EAECFE49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Internal Control Environment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F95C-DCB9-4EC9-8F2D-449721E01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b="1" dirty="0" err="1"/>
              <a:t>Unsur-unsur</a:t>
            </a:r>
            <a:r>
              <a:rPr lang="en-US" b="1" dirty="0"/>
              <a:t> yang </a:t>
            </a:r>
            <a:r>
              <a:rPr lang="en-US" b="1" dirty="0" err="1"/>
              <a:t>menyusun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kendali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endParaRPr lang="en-US" b="1" dirty="0"/>
          </a:p>
          <a:p>
            <a:pPr marL="0" indent="0">
              <a:buNone/>
            </a:pPr>
            <a:endParaRPr lang="en-US" b="1" noProof="0" dirty="0">
              <a:solidFill>
                <a:srgbClr val="C00000"/>
              </a:solidFill>
            </a:endParaRPr>
          </a:p>
          <a:p>
            <a:pPr lvl="1">
              <a:buClr>
                <a:schemeClr val="tx1"/>
              </a:buClr>
            </a:pPr>
            <a:r>
              <a:rPr lang="en-US" sz="1800" b="1" noProof="0" dirty="0">
                <a:solidFill>
                  <a:srgbClr val="C00000"/>
                </a:solidFill>
              </a:rPr>
              <a:t>Control environment</a:t>
            </a:r>
            <a:r>
              <a:rPr lang="en-US" sz="1800" noProof="0" dirty="0"/>
              <a:t>.</a:t>
            </a:r>
          </a:p>
          <a:p>
            <a:pPr lvl="2">
              <a:buClr>
                <a:schemeClr val="tx1"/>
              </a:buClr>
            </a:pPr>
            <a:r>
              <a:rPr lang="en-US" noProof="0" dirty="0" err="1"/>
              <a:t>Lingkungan</a:t>
            </a:r>
            <a:r>
              <a:rPr lang="en-US" noProof="0" dirty="0"/>
              <a:t> </a:t>
            </a:r>
            <a:r>
              <a:rPr lang="en-US" noProof="0" dirty="0" err="1"/>
              <a:t>pengendalian</a:t>
            </a:r>
            <a:r>
              <a:rPr lang="en-US" noProof="0" dirty="0"/>
              <a:t>: </a:t>
            </a: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budaya</a:t>
            </a:r>
            <a:r>
              <a:rPr lang="en-US" noProof="0" dirty="0"/>
              <a:t> </a:t>
            </a:r>
            <a:r>
              <a:rPr lang="en-US" noProof="0" dirty="0" err="1"/>
              <a:t>seperti</a:t>
            </a:r>
            <a:r>
              <a:rPr lang="en-US" noProof="0" dirty="0"/>
              <a:t> </a:t>
            </a:r>
            <a:r>
              <a:rPr lang="en-US" noProof="0" dirty="0" err="1"/>
              <a:t>integritas</a:t>
            </a:r>
            <a:r>
              <a:rPr lang="en-US" noProof="0" dirty="0"/>
              <a:t>, </a:t>
            </a:r>
            <a:r>
              <a:rPr lang="en-US" noProof="0" dirty="0" err="1"/>
              <a:t>nilai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, </a:t>
            </a:r>
            <a:r>
              <a:rPr lang="en-US" noProof="0" dirty="0" err="1"/>
              <a:t>kompetensi</a:t>
            </a:r>
            <a:r>
              <a:rPr lang="en-US" noProof="0" dirty="0"/>
              <a:t>, </a:t>
            </a:r>
            <a:r>
              <a:rPr lang="en-US" noProof="0" dirty="0" err="1"/>
              <a:t>filosofi</a:t>
            </a:r>
            <a:r>
              <a:rPr lang="en-US" noProof="0" dirty="0"/>
              <a:t>, dan </a:t>
            </a:r>
            <a:r>
              <a:rPr lang="en-US" noProof="0" dirty="0" err="1"/>
              <a:t>gaya</a:t>
            </a:r>
            <a:r>
              <a:rPr lang="en-US" noProof="0" dirty="0"/>
              <a:t> </a:t>
            </a:r>
            <a:r>
              <a:rPr lang="en-US" noProof="0" dirty="0" err="1"/>
              <a:t>operasi</a:t>
            </a:r>
            <a:r>
              <a:rPr lang="en-US" noProof="0" dirty="0"/>
              <a:t>.</a:t>
            </a:r>
          </a:p>
          <a:p>
            <a:pPr lvl="1"/>
            <a:r>
              <a:rPr lang="en-US" sz="1800" b="1" noProof="0" dirty="0">
                <a:solidFill>
                  <a:srgbClr val="C00000"/>
                </a:solidFill>
              </a:rPr>
              <a:t>Risk assessment.</a:t>
            </a:r>
          </a:p>
          <a:p>
            <a:pPr lvl="1"/>
            <a:r>
              <a:rPr lang="en-US" sz="1800" b="1" noProof="0" dirty="0">
                <a:solidFill>
                  <a:srgbClr val="C00000"/>
                </a:solidFill>
              </a:rPr>
              <a:t>Control activities.</a:t>
            </a:r>
          </a:p>
          <a:p>
            <a:pPr lvl="1"/>
            <a:r>
              <a:rPr lang="en-US" sz="1800" b="1" noProof="0" dirty="0">
                <a:solidFill>
                  <a:srgbClr val="C00000"/>
                </a:solidFill>
              </a:rPr>
              <a:t>Information and communications.</a:t>
            </a:r>
          </a:p>
          <a:p>
            <a:pPr lvl="1"/>
            <a:r>
              <a:rPr lang="en-US" sz="1800" b="1" noProof="0" dirty="0">
                <a:solidFill>
                  <a:srgbClr val="C00000"/>
                </a:solidFill>
              </a:rPr>
              <a:t>Ongoing monitoring.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4786008-AC44-4F18-ABD7-4B9D94ACF66A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4266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F02598-FB67-4141-9D98-8CE9215B1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Internal Control Environment </a:t>
            </a:r>
            <a:r>
              <a:rPr lang="en-US" sz="1000" noProof="0" dirty="0"/>
              <a:t>3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8DEDFB-030F-47F2-A5DE-7F9F7C6D0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noProof="0" dirty="0" err="1"/>
              <a:t>Standar</a:t>
            </a:r>
            <a:r>
              <a:rPr lang="en-US" noProof="0" dirty="0"/>
              <a:t> COSO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pengendalian</a:t>
            </a:r>
            <a:r>
              <a:rPr lang="en-US" noProof="0" dirty="0"/>
              <a:t> internal </a:t>
            </a:r>
            <a:r>
              <a:rPr lang="en-US" noProof="0" dirty="0" err="1"/>
              <a:t>mengubah</a:t>
            </a:r>
            <a:r>
              <a:rPr lang="en-US" noProof="0" dirty="0"/>
              <a:t> audit, </a:t>
            </a:r>
            <a:r>
              <a:rPr lang="en-US" noProof="0" dirty="0" err="1"/>
              <a:t>kepatuhan</a:t>
            </a:r>
            <a:r>
              <a:rPr lang="en-US" noProof="0" dirty="0"/>
              <a:t>, dan tata </a:t>
            </a:r>
            <a:r>
              <a:rPr lang="en-US" noProof="0" dirty="0" err="1"/>
              <a:t>kelola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orientasi</a:t>
            </a:r>
            <a:r>
              <a:rPr lang="en-US" noProof="0" dirty="0"/>
              <a:t> </a:t>
            </a:r>
            <a:r>
              <a:rPr lang="en-US" noProof="0" dirty="0" err="1"/>
              <a:t>angka</a:t>
            </a:r>
            <a:r>
              <a:rPr lang="en-US" noProof="0" dirty="0"/>
              <a:t> </a:t>
            </a:r>
            <a:r>
              <a:rPr lang="en-US" noProof="0" dirty="0" err="1"/>
              <a:t>menjadi</a:t>
            </a:r>
            <a:r>
              <a:rPr lang="en-US" noProof="0" dirty="0"/>
              <a:t> </a:t>
            </a:r>
            <a:r>
              <a:rPr lang="en-US" noProof="0" dirty="0" err="1"/>
              <a:t>kepedulian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lingkungan</a:t>
            </a:r>
            <a:r>
              <a:rPr lang="en-US" noProof="0" dirty="0"/>
              <a:t> </a:t>
            </a:r>
            <a:r>
              <a:rPr lang="en-US" noProof="0" dirty="0" err="1"/>
              <a:t>organisasi</a:t>
            </a:r>
            <a:r>
              <a:rPr lang="en-US" noProof="0" dirty="0"/>
              <a:t>.</a:t>
            </a:r>
          </a:p>
          <a:p>
            <a:r>
              <a:rPr lang="en-US" noProof="0" dirty="0"/>
              <a:t>Baik </a:t>
            </a:r>
            <a:r>
              <a:rPr lang="en-US" noProof="0" dirty="0" err="1"/>
              <a:t>faktor</a:t>
            </a:r>
            <a:r>
              <a:rPr lang="en-US" noProof="0" dirty="0"/>
              <a:t> internal </a:t>
            </a:r>
            <a:r>
              <a:rPr lang="en-US" noProof="0" dirty="0" err="1"/>
              <a:t>seperti</a:t>
            </a:r>
            <a:r>
              <a:rPr lang="en-US" noProof="0" dirty="0"/>
              <a:t> </a:t>
            </a:r>
            <a:r>
              <a:rPr lang="en-US" noProof="0" dirty="0" err="1"/>
              <a:t>pengendalian</a:t>
            </a:r>
            <a:r>
              <a:rPr lang="en-US" noProof="0" dirty="0"/>
              <a:t> COSO </a:t>
            </a:r>
            <a:r>
              <a:rPr lang="en-US" noProof="0" dirty="0" err="1"/>
              <a:t>maupun</a:t>
            </a:r>
            <a:r>
              <a:rPr lang="en-US" noProof="0" dirty="0"/>
              <a:t> </a:t>
            </a:r>
            <a:r>
              <a:rPr lang="en-US" noProof="0" dirty="0" err="1"/>
              <a:t>faktor</a:t>
            </a:r>
            <a:r>
              <a:rPr lang="en-US" noProof="0" dirty="0"/>
              <a:t> </a:t>
            </a:r>
            <a:r>
              <a:rPr lang="en-US" noProof="0" dirty="0" err="1"/>
              <a:t>eksternal</a:t>
            </a:r>
            <a:r>
              <a:rPr lang="en-US" noProof="0" dirty="0"/>
              <a:t> </a:t>
            </a:r>
            <a:r>
              <a:rPr lang="en-US" noProof="0" dirty="0" err="1"/>
              <a:t>seperti</a:t>
            </a:r>
            <a:r>
              <a:rPr lang="en-US" noProof="0" dirty="0"/>
              <a:t> </a:t>
            </a:r>
            <a:r>
              <a:rPr lang="en-US" noProof="0" dirty="0" err="1"/>
              <a:t>persyaratan</a:t>
            </a:r>
            <a:r>
              <a:rPr lang="en-US" noProof="0" dirty="0"/>
              <a:t> Sarbanes-Oxley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didukung</a:t>
            </a:r>
            <a:r>
              <a:rPr lang="en-US" noProof="0" dirty="0"/>
              <a:t> oleh </a:t>
            </a:r>
            <a:r>
              <a:rPr lang="en-US" noProof="0" dirty="0" err="1"/>
              <a:t>budaya</a:t>
            </a:r>
            <a:r>
              <a:rPr lang="en-US" noProof="0" dirty="0"/>
              <a:t> </a:t>
            </a:r>
            <a:r>
              <a:rPr lang="en-US" noProof="0" dirty="0" err="1"/>
              <a:t>akuntabilitas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ACB5838-83BA-454E-B58E-DDA0524F22D4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34981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A8E85-9262-4392-9DC9-AABE6DAD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Internal Control Environment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06D6E-CCE6-4EBC-894A-FB1617B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noProof="0" dirty="0"/>
              <a:t>COSO </a:t>
            </a:r>
            <a:r>
              <a:rPr lang="en-US" noProof="0" dirty="0" err="1"/>
              <a:t>mengembangkan</a:t>
            </a:r>
            <a:r>
              <a:rPr lang="en-US" noProof="0" dirty="0"/>
              <a:t> </a:t>
            </a:r>
            <a:r>
              <a:rPr lang="en-US" noProof="0" dirty="0" err="1"/>
              <a:t>sistem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, </a:t>
            </a:r>
            <a:r>
              <a:rPr lang="en-US" noProof="0" dirty="0" err="1"/>
              <a:t>Kerangka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Terintegrasi</a:t>
            </a:r>
            <a:r>
              <a:rPr lang="en-US" noProof="0" dirty="0"/>
              <a:t> </a:t>
            </a:r>
            <a:r>
              <a:rPr lang="en-US" noProof="0" dirty="0" err="1"/>
              <a:t>Manajemen</a:t>
            </a:r>
            <a:r>
              <a:rPr lang="en-US" noProof="0" dirty="0"/>
              <a:t> </a:t>
            </a:r>
            <a:r>
              <a:rPr lang="en-US" noProof="0" dirty="0" err="1"/>
              <a:t>Risiko</a:t>
            </a:r>
            <a:r>
              <a:rPr lang="en-US" noProof="0" dirty="0"/>
              <a:t> Perusahaan pada </a:t>
            </a:r>
            <a:r>
              <a:rPr lang="en-US" noProof="0" dirty="0" err="1"/>
              <a:t>tahun</a:t>
            </a:r>
            <a:r>
              <a:rPr lang="en-US" noProof="0" dirty="0"/>
              <a:t> 2004</a:t>
            </a:r>
          </a:p>
          <a:p>
            <a:r>
              <a:rPr lang="en-US" sz="2000" noProof="0" dirty="0" err="1"/>
              <a:t>Berfungsi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kerangka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</a:t>
            </a:r>
            <a:r>
              <a:rPr lang="en-US" sz="2000" noProof="0" dirty="0" err="1"/>
              <a:t>bagi</a:t>
            </a:r>
            <a:r>
              <a:rPr lang="en-US" sz="2000" noProof="0" dirty="0"/>
              <a:t> </a:t>
            </a:r>
            <a:r>
              <a:rPr lang="en-US" sz="2000" noProof="0" dirty="0" err="1"/>
              <a:t>manajemen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mengevaluasi</a:t>
            </a:r>
            <a:r>
              <a:rPr lang="en-US" sz="2000" noProof="0" dirty="0"/>
              <a:t> dan </a:t>
            </a:r>
            <a:r>
              <a:rPr lang="en-US" sz="2000" noProof="0" dirty="0" err="1"/>
              <a:t>meningkatkan</a:t>
            </a:r>
            <a:r>
              <a:rPr lang="en-US" sz="2000" noProof="0" dirty="0"/>
              <a:t> </a:t>
            </a:r>
            <a:r>
              <a:rPr lang="en-US" sz="2000" noProof="0" dirty="0" err="1"/>
              <a:t>pencegahan</a:t>
            </a:r>
            <a:r>
              <a:rPr lang="en-US" sz="2000" noProof="0" dirty="0"/>
              <a:t>, </a:t>
            </a:r>
            <a:r>
              <a:rPr lang="en-US" sz="2000" noProof="0" dirty="0" err="1"/>
              <a:t>deteksi</a:t>
            </a:r>
            <a:r>
              <a:rPr lang="en-US" sz="2000" noProof="0" dirty="0"/>
              <a:t>, dan </a:t>
            </a:r>
            <a:r>
              <a:rPr lang="en-US" sz="2000" noProof="0" dirty="0" err="1"/>
              <a:t>pengelolaan</a:t>
            </a:r>
            <a:r>
              <a:rPr lang="en-US" sz="2000" noProof="0" dirty="0"/>
              <a:t> </a:t>
            </a:r>
            <a:r>
              <a:rPr lang="en-US" sz="2000" noProof="0" dirty="0" err="1"/>
              <a:t>risiko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mereka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Memperluas</a:t>
            </a:r>
            <a:r>
              <a:rPr lang="en-US" sz="2000" noProof="0" dirty="0"/>
              <a:t> </a:t>
            </a:r>
            <a:r>
              <a:rPr lang="en-US" sz="2000" noProof="0" dirty="0" err="1"/>
              <a:t>kerangka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</a:t>
            </a:r>
            <a:r>
              <a:rPr lang="en-US" sz="2000" noProof="0" dirty="0" err="1"/>
              <a:t>sebelumnya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menyertakan</a:t>
            </a:r>
            <a:r>
              <a:rPr lang="en-US" sz="2000" noProof="0" dirty="0"/>
              <a:t> "</a:t>
            </a:r>
            <a:r>
              <a:rPr lang="en-US" sz="2000" noProof="0" dirty="0" err="1"/>
              <a:t>pengaturan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".</a:t>
            </a:r>
          </a:p>
          <a:p>
            <a:r>
              <a:rPr lang="en-US" sz="2000" noProof="0" dirty="0" err="1"/>
              <a:t>Membantu</a:t>
            </a:r>
            <a:r>
              <a:rPr lang="en-US" sz="2000" noProof="0" dirty="0"/>
              <a:t> </a:t>
            </a:r>
            <a:r>
              <a:rPr lang="en-US" sz="2000" noProof="0" dirty="0" err="1"/>
              <a:t>organisasi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menyelesaikan</a:t>
            </a:r>
            <a:r>
              <a:rPr lang="en-US" sz="2000" noProof="0" dirty="0"/>
              <a:t> </a:t>
            </a:r>
            <a:r>
              <a:rPr lang="en-US" sz="2000" noProof="0" dirty="0" err="1"/>
              <a:t>dilema</a:t>
            </a:r>
            <a:r>
              <a:rPr lang="en-US" sz="2000" noProof="0" dirty="0"/>
              <a:t> </a:t>
            </a:r>
            <a:r>
              <a:rPr lang="en-US" sz="2000" noProof="0" dirty="0" err="1"/>
              <a:t>etika</a:t>
            </a:r>
            <a:r>
              <a:rPr lang="en-US" sz="2000" noProof="0" dirty="0"/>
              <a:t> </a:t>
            </a:r>
            <a:r>
              <a:rPr lang="en-US" sz="2000" noProof="0" dirty="0" err="1"/>
              <a:t>berdasarkan</a:t>
            </a:r>
            <a:r>
              <a:rPr lang="en-US" sz="2000" noProof="0" dirty="0"/>
              <a:t> </a:t>
            </a:r>
            <a:r>
              <a:rPr lang="en-US" sz="2000" noProof="0" dirty="0" err="1"/>
              <a:t>misi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, </a:t>
            </a:r>
            <a:r>
              <a:rPr lang="en-US" sz="2000" noProof="0" dirty="0" err="1"/>
              <a:t>budayanya</a:t>
            </a:r>
            <a:r>
              <a:rPr lang="en-US" sz="2000" noProof="0" dirty="0"/>
              <a:t>, dan </a:t>
            </a:r>
            <a:r>
              <a:rPr lang="en-US" sz="2000" noProof="0" dirty="0" err="1"/>
              <a:t>toleransi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risiko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1A27CB-799F-447E-AC16-32D10A064674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695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Decision Making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noProof="0" dirty="0" err="1"/>
              <a:t>Kapanpun</a:t>
            </a:r>
            <a:r>
              <a:rPr lang="en-US" noProof="0" dirty="0"/>
              <a:t> </a:t>
            </a:r>
            <a:r>
              <a:rPr lang="en-US" noProof="0" dirty="0" err="1"/>
              <a:t>suatu</a:t>
            </a:r>
            <a:r>
              <a:rPr lang="en-US" noProof="0" dirty="0"/>
              <a:t> </a:t>
            </a:r>
            <a:r>
              <a:rPr lang="en-US" noProof="0" dirty="0" err="1"/>
              <a:t>lembaga</a:t>
            </a:r>
            <a:r>
              <a:rPr lang="en-US" noProof="0" dirty="0"/>
              <a:t> </a:t>
            </a:r>
            <a:r>
              <a:rPr lang="en-US" noProof="0" dirty="0" err="1"/>
              <a:t>mengalami</a:t>
            </a:r>
            <a:r>
              <a:rPr lang="en-US" noProof="0" dirty="0"/>
              <a:t> </a:t>
            </a:r>
            <a:r>
              <a:rPr lang="en-US" noProof="0" dirty="0" err="1"/>
              <a:t>kegagalan</a:t>
            </a:r>
            <a:r>
              <a:rPr lang="en-US" noProof="0" dirty="0"/>
              <a:t> </a:t>
            </a:r>
            <a:r>
              <a:rPr lang="en-US" noProof="0" dirty="0" err="1"/>
              <a:t>fungsi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konsisten</a:t>
            </a:r>
            <a:r>
              <a:rPr lang="en-US" noProof="0" dirty="0"/>
              <a:t> </a:t>
            </a:r>
            <a:r>
              <a:rPr lang="en-US" noProof="0" dirty="0" err="1"/>
              <a:t>seperti</a:t>
            </a:r>
            <a:r>
              <a:rPr lang="en-US" noProof="0" dirty="0"/>
              <a:t> yang </a:t>
            </a:r>
            <a:r>
              <a:rPr lang="en-US" noProof="0" dirty="0" err="1"/>
              <a:t>dialami</a:t>
            </a:r>
            <a:r>
              <a:rPr lang="en-US" noProof="0" dirty="0"/>
              <a:t> oleh dewan </a:t>
            </a:r>
            <a:r>
              <a:rPr lang="en-US" noProof="0" dirty="0" err="1"/>
              <a:t>direksi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hampir</a:t>
            </a:r>
            <a:r>
              <a:rPr lang="en-US" noProof="0" dirty="0"/>
              <a:t>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kegagalan</a:t>
            </a:r>
            <a:r>
              <a:rPr lang="en-US" noProof="0" dirty="0"/>
              <a:t>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selama</a:t>
            </a:r>
            <a:r>
              <a:rPr lang="en-US" noProof="0" dirty="0"/>
              <a:t> </a:t>
            </a:r>
            <a:r>
              <a:rPr lang="en-US" noProof="0" dirty="0" err="1"/>
              <a:t>empat</a:t>
            </a:r>
            <a:r>
              <a:rPr lang="en-US" noProof="0" dirty="0"/>
              <a:t> </a:t>
            </a:r>
            <a:r>
              <a:rPr lang="en-US" noProof="0" dirty="0" err="1"/>
              <a:t>puluh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lima </a:t>
            </a:r>
            <a:r>
              <a:rPr lang="en-US" noProof="0" dirty="0" err="1"/>
              <a:t>puluh</a:t>
            </a:r>
            <a:r>
              <a:rPr lang="en-US" noProof="0" dirty="0"/>
              <a:t> </a:t>
            </a:r>
            <a:r>
              <a:rPr lang="en-US" noProof="0" dirty="0" err="1"/>
              <a:t>tahun</a:t>
            </a:r>
            <a:r>
              <a:rPr lang="en-US" noProof="0" dirty="0"/>
              <a:t> </a:t>
            </a:r>
            <a:r>
              <a:rPr lang="en-US" noProof="0" dirty="0" err="1"/>
              <a:t>terakhir</a:t>
            </a:r>
            <a:r>
              <a:rPr lang="en-US" noProof="0" dirty="0"/>
              <a:t>, </a:t>
            </a:r>
            <a:r>
              <a:rPr lang="en-US" noProof="0" dirty="0" err="1"/>
              <a:t>maka</a:t>
            </a:r>
            <a:r>
              <a:rPr lang="en-US" noProof="0" dirty="0"/>
              <a:t> </a:t>
            </a:r>
            <a:r>
              <a:rPr lang="en-US" noProof="0" dirty="0" err="1"/>
              <a:t>sia-sialah</a:t>
            </a:r>
            <a:r>
              <a:rPr lang="en-US" noProof="0" dirty="0"/>
              <a:t>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menyalahkan</a:t>
            </a:r>
            <a:r>
              <a:rPr lang="en-US" noProof="0" dirty="0"/>
              <a:t> </a:t>
            </a:r>
            <a:r>
              <a:rPr lang="en-US" noProof="0" dirty="0" err="1"/>
              <a:t>laki-laki</a:t>
            </a:r>
            <a:r>
              <a:rPr lang="en-US" noProof="0" dirty="0"/>
              <a:t>. Yang salah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institusinya</a:t>
            </a:r>
            <a:r>
              <a:rPr lang="en-US" noProof="0" dirty="0"/>
              <a:t>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i="1" noProof="0" dirty="0"/>
              <a:t>				Peter Drucker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71A3B6-C8FD-4C84-88B7-FBD36FB47129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noProof="0" dirty="0"/>
              <a:t>After reading this chapter, you will be able to:</a:t>
            </a:r>
            <a:endParaRPr lang="en-US" sz="2000" noProof="0" dirty="0"/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peran</a:t>
            </a:r>
            <a:r>
              <a:rPr lang="en-US" sz="2000" noProof="0" dirty="0"/>
              <a:t> </a:t>
            </a:r>
            <a:r>
              <a:rPr lang="en-US" sz="2000" noProof="0" dirty="0" err="1"/>
              <a:t>akuntan</a:t>
            </a:r>
            <a:r>
              <a:rPr lang="en-US" sz="2000" noProof="0" dirty="0"/>
              <a:t> dan </a:t>
            </a:r>
            <a:r>
              <a:rPr lang="en-US" sz="2000" noProof="0" dirty="0" err="1"/>
              <a:t>profesional</a:t>
            </a:r>
            <a:r>
              <a:rPr lang="en-US" sz="2000" noProof="0" dirty="0"/>
              <a:t> </a:t>
            </a:r>
            <a:r>
              <a:rPr lang="en-US" sz="2000" noProof="0" dirty="0" err="1"/>
              <a:t>lainnya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"</a:t>
            </a:r>
            <a:r>
              <a:rPr lang="en-US" sz="2000" noProof="0" dirty="0" err="1"/>
              <a:t>penjaga</a:t>
            </a:r>
            <a:r>
              <a:rPr lang="en-US" sz="2000" noProof="0" dirty="0"/>
              <a:t> </a:t>
            </a:r>
            <a:r>
              <a:rPr lang="en-US" sz="2000" noProof="0" dirty="0" err="1"/>
              <a:t>gerbang</a:t>
            </a:r>
            <a:r>
              <a:rPr lang="en-US" sz="2000" noProof="0" dirty="0"/>
              <a:t>".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bagaimana</a:t>
            </a:r>
            <a:r>
              <a:rPr lang="en-US" sz="2000" noProof="0" dirty="0"/>
              <a:t>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timbul</a:t>
            </a:r>
            <a:r>
              <a:rPr lang="en-US" sz="2000" noProof="0" dirty="0"/>
              <a:t> </a:t>
            </a:r>
            <a:r>
              <a:rPr lang="en-US" sz="2000" noProof="0" dirty="0" err="1"/>
              <a:t>bagi</a:t>
            </a:r>
            <a:r>
              <a:rPr lang="en-US" sz="2000" noProof="0" dirty="0"/>
              <a:t> para </a:t>
            </a:r>
            <a:r>
              <a:rPr lang="en-US" sz="2000" noProof="0" dirty="0" err="1"/>
              <a:t>profesional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Uraikan</a:t>
            </a:r>
            <a:r>
              <a:rPr lang="en-US" sz="2000" noProof="0" dirty="0"/>
              <a:t> </a:t>
            </a:r>
            <a:r>
              <a:rPr lang="en-US" sz="2000" noProof="0" dirty="0" err="1"/>
              <a:t>persyaratan</a:t>
            </a:r>
            <a:r>
              <a:rPr lang="en-US" sz="2000" noProof="0" dirty="0"/>
              <a:t> </a:t>
            </a:r>
            <a:r>
              <a:rPr lang="en-US" sz="2000" noProof="0" dirty="0" err="1"/>
              <a:t>Undang-Undang</a:t>
            </a:r>
            <a:r>
              <a:rPr lang="en-US" sz="2000" noProof="0" dirty="0"/>
              <a:t> Sarbanes-Oxley.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kerangka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COSO.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Definisikan</a:t>
            </a:r>
            <a:r>
              <a:rPr lang="en-US" sz="2000" noProof="0" dirty="0"/>
              <a:t> "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pengendalian</a:t>
            </a:r>
            <a:r>
              <a:rPr lang="en-US" sz="2000" noProof="0" dirty="0"/>
              <a:t>" dan </a:t>
            </a:r>
            <a:r>
              <a:rPr lang="en-US" sz="2000" noProof="0" dirty="0" err="1"/>
              <a:t>cara</a:t>
            </a:r>
            <a:r>
              <a:rPr lang="en-US" sz="2000" noProof="0" dirty="0"/>
              <a:t> </a:t>
            </a:r>
            <a:r>
              <a:rPr lang="en-US" sz="2000" noProof="0" dirty="0" err="1"/>
              <a:t>etika</a:t>
            </a:r>
            <a:r>
              <a:rPr lang="en-US" sz="2000" noProof="0" dirty="0"/>
              <a:t> dan </a:t>
            </a:r>
            <a:r>
              <a:rPr lang="en-US" sz="2000" noProof="0" dirty="0" err="1"/>
              <a:t>budaya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mempengaruhi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tersebut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Diskusikan</a:t>
            </a:r>
            <a:r>
              <a:rPr lang="en-US" sz="2000" noProof="0" dirty="0"/>
              <a:t> </a:t>
            </a:r>
            <a:r>
              <a:rPr lang="en-US" sz="2000" noProof="0" dirty="0" err="1"/>
              <a:t>kewajiban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</a:t>
            </a:r>
            <a:r>
              <a:rPr lang="en-US" sz="2000" noProof="0" dirty="0" err="1"/>
              <a:t>seorang</a:t>
            </a:r>
            <a:r>
              <a:rPr lang="en-US" sz="2000" noProof="0" dirty="0"/>
              <a:t> </a:t>
            </a:r>
            <a:r>
              <a:rPr lang="en-US" sz="2000" noProof="0" dirty="0" err="1"/>
              <a:t>anggota</a:t>
            </a:r>
            <a:r>
              <a:rPr lang="en-US" sz="2000" noProof="0" dirty="0"/>
              <a:t> dewan </a:t>
            </a:r>
            <a:r>
              <a:rPr lang="en-US" sz="2000" noProof="0" dirty="0" err="1"/>
              <a:t>direksi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Going Beyond the Law: Ethical Board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/>
              <a:t>Kegagalan</a:t>
            </a:r>
            <a:r>
              <a:rPr lang="en-US" b="1" noProof="0" dirty="0"/>
              <a:t> </a:t>
            </a:r>
            <a:r>
              <a:rPr lang="en-US" b="1" noProof="0" dirty="0" err="1"/>
              <a:t>perusahaan</a:t>
            </a:r>
            <a:r>
              <a:rPr lang="en-US" b="1" noProof="0" dirty="0"/>
              <a:t> </a:t>
            </a:r>
            <a:r>
              <a:rPr lang="en-US" b="1" noProof="0" dirty="0" err="1"/>
              <a:t>dalam</a:t>
            </a:r>
            <a:r>
              <a:rPr lang="en-US" b="1" noProof="0" dirty="0"/>
              <a:t> </a:t>
            </a:r>
            <a:r>
              <a:rPr lang="en-US" b="1" noProof="0" dirty="0" err="1"/>
              <a:t>beberapa</a:t>
            </a:r>
            <a:r>
              <a:rPr lang="en-US" b="1" noProof="0" dirty="0"/>
              <a:t> </a:t>
            </a:r>
            <a:r>
              <a:rPr lang="en-US" b="1" noProof="0" dirty="0" err="1"/>
              <a:t>tahun</a:t>
            </a:r>
            <a:r>
              <a:rPr lang="en-US" b="1" noProof="0" dirty="0"/>
              <a:t> </a:t>
            </a:r>
            <a:r>
              <a:rPr lang="en-US" b="1" noProof="0" dirty="0" err="1"/>
              <a:t>terakhir</a:t>
            </a:r>
            <a:r>
              <a:rPr lang="en-US" b="1" noProof="0" dirty="0"/>
              <a:t> </a:t>
            </a:r>
            <a:r>
              <a:rPr lang="en-US" b="1" noProof="0" dirty="0" err="1"/>
              <a:t>menunjukkan</a:t>
            </a:r>
            <a:r>
              <a:rPr lang="en-US" b="1" noProof="0" dirty="0"/>
              <a:t>:</a:t>
            </a:r>
          </a:p>
          <a:p>
            <a:r>
              <a:rPr lang="en-US" sz="2000" noProof="0" dirty="0" err="1"/>
              <a:t>Kegagalan</a:t>
            </a:r>
            <a:r>
              <a:rPr lang="en-US" sz="2000" noProof="0" dirty="0"/>
              <a:t> di </a:t>
            </a:r>
            <a:r>
              <a:rPr lang="en-US" sz="2000" noProof="0" dirty="0" err="1"/>
              <a:t>pihak</a:t>
            </a:r>
            <a:r>
              <a:rPr lang="en-US" sz="2000" noProof="0" dirty="0"/>
              <a:t> dewan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Kegagalan</a:t>
            </a:r>
            <a:r>
              <a:rPr lang="en-US" sz="2000" noProof="0" dirty="0"/>
              <a:t> </a:t>
            </a:r>
            <a:r>
              <a:rPr lang="en-US" sz="2000" noProof="0" dirty="0" err="1"/>
              <a:t>pemerintah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memaksakan</a:t>
            </a:r>
            <a:r>
              <a:rPr lang="en-US" sz="2000" noProof="0" dirty="0"/>
              <a:t> </a:t>
            </a:r>
            <a:r>
              <a:rPr lang="en-US" sz="2000" noProof="0" dirty="0" err="1"/>
              <a:t>ekspektasi</a:t>
            </a:r>
            <a:r>
              <a:rPr lang="en-US" sz="2000" noProof="0" dirty="0"/>
              <a:t> </a:t>
            </a:r>
            <a:r>
              <a:rPr lang="en-US" sz="2000" noProof="0" dirty="0" err="1"/>
              <a:t>akuntabilitas</a:t>
            </a:r>
            <a:r>
              <a:rPr lang="en-US" sz="2000" noProof="0" dirty="0"/>
              <a:t> yang </a:t>
            </a:r>
            <a:r>
              <a:rPr lang="en-US" sz="2000" noProof="0" dirty="0" err="1"/>
              <a:t>tinggi</a:t>
            </a:r>
            <a:r>
              <a:rPr lang="en-US" sz="2000" noProof="0" dirty="0"/>
              <a:t> </a:t>
            </a:r>
            <a:r>
              <a:rPr lang="en-US" sz="2000" noProof="0" dirty="0" err="1"/>
              <a:t>kepada</a:t>
            </a:r>
            <a:r>
              <a:rPr lang="en-US" sz="2000" noProof="0" dirty="0"/>
              <a:t> dewan </a:t>
            </a:r>
            <a:r>
              <a:rPr lang="en-US" sz="2000" noProof="0" dirty="0" err="1"/>
              <a:t>direksi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3399"/>
                </a:solidFill>
              </a:rPr>
              <a:t>Dalam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banyak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kasus</a:t>
            </a:r>
            <a:r>
              <a:rPr lang="en-US" b="1" noProof="0" dirty="0">
                <a:solidFill>
                  <a:srgbClr val="003399"/>
                </a:solidFill>
              </a:rPr>
              <a:t>, dewan dan </a:t>
            </a:r>
            <a:r>
              <a:rPr lang="en-US" b="1" noProof="0" dirty="0" err="1">
                <a:solidFill>
                  <a:srgbClr val="003399"/>
                </a:solidFill>
              </a:rPr>
              <a:t>eksekutif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bertindak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sesuai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hukum</a:t>
            </a:r>
            <a:r>
              <a:rPr lang="en-US" b="1" noProof="0" dirty="0">
                <a:solidFill>
                  <a:srgbClr val="003399"/>
                </a:solidFill>
              </a:rPr>
              <a:t>.</a:t>
            </a:r>
          </a:p>
          <a:p>
            <a:r>
              <a:rPr lang="en-US" sz="2000" noProof="0" dirty="0" err="1"/>
              <a:t>Beberapa</a:t>
            </a:r>
            <a:r>
              <a:rPr lang="en-US" sz="2000" noProof="0" dirty="0"/>
              <a:t> </a:t>
            </a:r>
            <a:r>
              <a:rPr lang="en-US" sz="2000" noProof="0" dirty="0" err="1"/>
              <a:t>tindakan</a:t>
            </a:r>
            <a:r>
              <a:rPr lang="en-US" sz="2000" noProof="0" dirty="0"/>
              <a:t> </a:t>
            </a:r>
            <a:r>
              <a:rPr lang="en-US" sz="2000" noProof="0" dirty="0" err="1"/>
              <a:t>mungkin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etis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memberikan</a:t>
            </a:r>
            <a:r>
              <a:rPr lang="en-US" sz="2000" noProof="0" dirty="0"/>
              <a:t> </a:t>
            </a:r>
            <a:r>
              <a:rPr lang="en-US" sz="2000" noProof="0" dirty="0" err="1"/>
              <a:t>manfaat</a:t>
            </a:r>
            <a:r>
              <a:rPr lang="en-US" sz="2000" noProof="0" dirty="0"/>
              <a:t> </a:t>
            </a:r>
            <a:r>
              <a:rPr lang="en-US" sz="2000" noProof="0" dirty="0" err="1"/>
              <a:t>terbaik</a:t>
            </a:r>
            <a:r>
              <a:rPr lang="en-US" sz="2000" noProof="0" dirty="0"/>
              <a:t> </a:t>
            </a:r>
            <a:r>
              <a:rPr lang="en-US" sz="2000" noProof="0" dirty="0" err="1"/>
              <a:t>bagi</a:t>
            </a:r>
            <a:r>
              <a:rPr lang="en-US" sz="2000" noProof="0" dirty="0"/>
              <a:t> </a:t>
            </a:r>
            <a:r>
              <a:rPr lang="en-US" sz="2000" noProof="0" dirty="0" err="1"/>
              <a:t>pemangku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, </a:t>
            </a:r>
            <a:r>
              <a:rPr lang="en-US" sz="2000" noProof="0" dirty="0" err="1"/>
              <a:t>namun</a:t>
            </a:r>
            <a:r>
              <a:rPr lang="en-US" sz="2000" noProof="0" dirty="0"/>
              <a:t> </a:t>
            </a:r>
            <a:r>
              <a:rPr lang="en-US" sz="2000" noProof="0" dirty="0" err="1"/>
              <a:t>tindakan</a:t>
            </a:r>
            <a:r>
              <a:rPr lang="en-US" sz="2000" noProof="0" dirty="0"/>
              <a:t>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sah</a:t>
            </a:r>
            <a:r>
              <a:rPr lang="en-US" sz="2000" noProof="0" dirty="0"/>
              <a:t> </a:t>
            </a:r>
            <a:r>
              <a:rPr lang="en-US" sz="2000" noProof="0" dirty="0" err="1"/>
              <a:t>menurut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660033"/>
                </a:solidFill>
              </a:rPr>
              <a:t>Undang-undang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tersebut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memberikan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beberapa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panduan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mengenai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standar</a:t>
            </a:r>
            <a:r>
              <a:rPr lang="en-US" b="1" noProof="0" dirty="0">
                <a:solidFill>
                  <a:srgbClr val="660033"/>
                </a:solidFill>
              </a:rPr>
              <a:t> minimum </a:t>
            </a:r>
            <a:r>
              <a:rPr lang="en-US" b="1" noProof="0" dirty="0" err="1">
                <a:solidFill>
                  <a:srgbClr val="660033"/>
                </a:solidFill>
              </a:rPr>
              <a:t>perilaku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anggota</a:t>
            </a:r>
            <a:r>
              <a:rPr lang="en-US" b="1" noProof="0" dirty="0">
                <a:solidFill>
                  <a:srgbClr val="660033"/>
                </a:solidFill>
              </a:rPr>
              <a:t> dewan, </a:t>
            </a:r>
            <a:r>
              <a:rPr lang="en-US" b="1" noProof="0" dirty="0" err="1">
                <a:solidFill>
                  <a:srgbClr val="660033"/>
                </a:solidFill>
              </a:rPr>
              <a:t>namun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apakah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undang-undang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tersebut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cukup</a:t>
            </a:r>
            <a:r>
              <a:rPr lang="en-US" b="1" noProof="0" dirty="0">
                <a:solidFill>
                  <a:srgbClr val="660033"/>
                </a:solidFill>
              </a:rPr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8CE8AE4-D261-4254-BF68-C97C87224C10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Duties of Board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noProof="0" dirty="0" err="1">
                <a:solidFill>
                  <a:srgbClr val="008000"/>
                </a:solidFill>
              </a:rPr>
              <a:t>Undang-undang</a:t>
            </a:r>
            <a:r>
              <a:rPr lang="en-US" sz="2200" b="1" noProof="0" dirty="0">
                <a:solidFill>
                  <a:srgbClr val="008000"/>
                </a:solidFill>
              </a:rPr>
              <a:t> AS </a:t>
            </a:r>
            <a:r>
              <a:rPr lang="en-US" sz="2200" b="1" noProof="0" dirty="0" err="1">
                <a:solidFill>
                  <a:srgbClr val="008000"/>
                </a:solidFill>
              </a:rPr>
              <a:t>menetapkan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tiga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tugas</a:t>
            </a:r>
            <a:r>
              <a:rPr lang="en-US" sz="2200" b="1" noProof="0" dirty="0">
                <a:solidFill>
                  <a:srgbClr val="008000"/>
                </a:solidFill>
              </a:rPr>
              <a:t> yang </a:t>
            </a:r>
            <a:r>
              <a:rPr lang="en-US" sz="2200" b="1" noProof="0" dirty="0" err="1">
                <a:solidFill>
                  <a:srgbClr val="008000"/>
                </a:solidFill>
              </a:rPr>
              <a:t>jelas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kepada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anggota</a:t>
            </a:r>
            <a:r>
              <a:rPr lang="en-US" sz="2200" b="1" noProof="0" dirty="0">
                <a:solidFill>
                  <a:srgbClr val="008000"/>
                </a:solidFill>
              </a:rPr>
              <a:t> dewan.</a:t>
            </a:r>
          </a:p>
          <a:p>
            <a:r>
              <a:rPr lang="en-US" sz="1800" b="1" noProof="0" dirty="0" err="1">
                <a:solidFill>
                  <a:srgbClr val="C00000"/>
                </a:solidFill>
              </a:rPr>
              <a:t>Tugas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kehati-hatian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pelaksanaan</a:t>
            </a:r>
            <a:r>
              <a:rPr lang="en-US" sz="1800" noProof="0" dirty="0"/>
              <a:t> </a:t>
            </a:r>
            <a:r>
              <a:rPr lang="en-US" sz="1800" noProof="0" dirty="0" err="1"/>
              <a:t>kehati-hatian</a:t>
            </a:r>
            <a:r>
              <a:rPr lang="en-US" sz="1800" noProof="0" dirty="0"/>
              <a:t> yang </a:t>
            </a:r>
            <a:r>
              <a:rPr lang="en-US" sz="1800" noProof="0" dirty="0" err="1"/>
              <a:t>wajar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memastikan</a:t>
            </a:r>
            <a:r>
              <a:rPr lang="en-US" sz="1800" noProof="0" dirty="0"/>
              <a:t> </a:t>
            </a:r>
            <a:r>
              <a:rPr lang="en-US" sz="1800" noProof="0" dirty="0" err="1"/>
              <a:t>bahwa</a:t>
            </a:r>
            <a:r>
              <a:rPr lang="en-US" sz="1800" noProof="0" dirty="0"/>
              <a:t> para </a:t>
            </a:r>
            <a:r>
              <a:rPr lang="en-US" sz="1800" noProof="0" dirty="0" err="1"/>
              <a:t>eksekutif</a:t>
            </a:r>
            <a:r>
              <a:rPr lang="en-US" sz="1800" noProof="0" dirty="0"/>
              <a:t> </a:t>
            </a:r>
            <a:r>
              <a:rPr lang="en-US" sz="1800" noProof="0" dirty="0" err="1"/>
              <a:t>melaksanakan</a:t>
            </a:r>
            <a:r>
              <a:rPr lang="en-US" sz="1800" noProof="0" dirty="0"/>
              <a:t>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dan </a:t>
            </a:r>
            <a:r>
              <a:rPr lang="en-US" sz="1800" noProof="0" dirty="0" err="1"/>
              <a:t>mematuhi</a:t>
            </a:r>
            <a:r>
              <a:rPr lang="en-US" sz="1800" noProof="0" dirty="0"/>
              <a:t> </a:t>
            </a:r>
            <a:r>
              <a:rPr lang="en-US" sz="1800" noProof="0" dirty="0" err="1"/>
              <a:t>hukum</a:t>
            </a:r>
            <a:r>
              <a:rPr lang="en-US" sz="1800" noProof="0" dirty="0"/>
              <a:t>.</a:t>
            </a:r>
          </a:p>
          <a:p>
            <a:r>
              <a:rPr lang="en-US" sz="1800" b="1" noProof="0" dirty="0" err="1">
                <a:solidFill>
                  <a:srgbClr val="C00000"/>
                </a:solidFill>
              </a:rPr>
              <a:t>Kewajiban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dengan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itikad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baik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ketaatan</a:t>
            </a:r>
            <a:r>
              <a:rPr lang="en-US" sz="1800" noProof="0" dirty="0"/>
              <a:t>, yang </a:t>
            </a:r>
            <a:r>
              <a:rPr lang="en-US" sz="1800" noProof="0" dirty="0" err="1"/>
              <a:t>menuntut</a:t>
            </a:r>
            <a:r>
              <a:rPr lang="en-US" sz="1800" noProof="0" dirty="0"/>
              <a:t> </a:t>
            </a:r>
            <a:r>
              <a:rPr lang="en-US" sz="1800" noProof="0" dirty="0" err="1"/>
              <a:t>kesetiaan</a:t>
            </a:r>
            <a:r>
              <a:rPr lang="en-US" sz="1800" noProof="0" dirty="0"/>
              <a:t>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noProof="0" dirty="0" err="1"/>
              <a:t>misi</a:t>
            </a:r>
            <a:r>
              <a:rPr lang="en-US" sz="1800" noProof="0" dirty="0"/>
              <a:t> </a:t>
            </a:r>
            <a:r>
              <a:rPr lang="en-US" sz="1800" noProof="0" dirty="0" err="1"/>
              <a:t>organisasi</a:t>
            </a:r>
            <a:r>
              <a:rPr lang="en-US" sz="1800" noProof="0" dirty="0"/>
              <a:t>.</a:t>
            </a:r>
          </a:p>
          <a:p>
            <a:r>
              <a:rPr lang="en-US" sz="1800" b="1" noProof="0" dirty="0" err="1">
                <a:solidFill>
                  <a:srgbClr val="C00000"/>
                </a:solidFill>
              </a:rPr>
              <a:t>Tugas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loyalitas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/>
              <a:t>memerlukan</a:t>
            </a:r>
            <a:r>
              <a:rPr lang="en-US" sz="1800" noProof="0" dirty="0"/>
              <a:t> </a:t>
            </a:r>
            <a:r>
              <a:rPr lang="en-US" sz="1800" noProof="0" dirty="0" err="1"/>
              <a:t>kesetiaan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anggota</a:t>
            </a:r>
            <a:r>
              <a:rPr lang="en-US" sz="1800" noProof="0" dirty="0"/>
              <a:t> dewan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memberikan</a:t>
            </a:r>
            <a:r>
              <a:rPr lang="en-US" sz="1800" noProof="0" dirty="0"/>
              <a:t> </a:t>
            </a:r>
            <a:r>
              <a:rPr lang="en-US" sz="1800" noProof="0" dirty="0" err="1"/>
              <a:t>kesetiaan</a:t>
            </a:r>
            <a:r>
              <a:rPr lang="en-US" sz="1800" noProof="0" dirty="0"/>
              <a:t> </a:t>
            </a:r>
            <a:r>
              <a:rPr lang="en-US" sz="1800" noProof="0" dirty="0" err="1"/>
              <a:t>penuh</a:t>
            </a:r>
            <a:r>
              <a:rPr lang="en-US" sz="1800" noProof="0" dirty="0"/>
              <a:t> </a:t>
            </a:r>
            <a:r>
              <a:rPr lang="en-US" sz="1800" noProof="0" dirty="0" err="1"/>
              <a:t>ketika</a:t>
            </a:r>
            <a:r>
              <a:rPr lang="en-US" sz="1800" noProof="0" dirty="0"/>
              <a:t> </a:t>
            </a:r>
            <a:r>
              <a:rPr lang="en-US" sz="1800" noProof="0" dirty="0" err="1"/>
              <a:t>mengambil</a:t>
            </a:r>
            <a:r>
              <a:rPr lang="en-US" sz="1800" noProof="0" dirty="0"/>
              <a:t> </a:t>
            </a:r>
            <a:r>
              <a:rPr lang="en-US" sz="1800" noProof="0" dirty="0" err="1"/>
              <a:t>keputusan</a:t>
            </a:r>
            <a:r>
              <a:rPr lang="en-US" sz="1800" noProof="0" dirty="0"/>
              <a:t> yang </a:t>
            </a:r>
            <a:r>
              <a:rPr lang="en-US" sz="1800" noProof="0" dirty="0" err="1"/>
              <a:t>mempengaruhi</a:t>
            </a:r>
            <a:r>
              <a:rPr lang="en-US" sz="1800" noProof="0" dirty="0"/>
              <a:t> </a:t>
            </a:r>
            <a:r>
              <a:rPr lang="en-US" sz="1800" noProof="0" dirty="0" err="1"/>
              <a:t>organisasi</a:t>
            </a:r>
            <a:r>
              <a:rPr lang="en-US" sz="1800" noProof="0" dirty="0"/>
              <a:t>.</a:t>
            </a:r>
          </a:p>
          <a:p>
            <a:pPr lvl="1"/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Konflik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kepentingan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selalu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diselesaikan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 demi </a:t>
            </a:r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kepentingan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600" b="1" noProof="0" dirty="0" err="1">
                <a:solidFill>
                  <a:schemeClr val="bg2">
                    <a:lumMod val="75000"/>
                  </a:schemeClr>
                </a:solidFill>
              </a:rPr>
              <a:t>organisasi</a:t>
            </a:r>
            <a:r>
              <a:rPr lang="en-US" sz="1600" b="1" noProof="0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b="1" noProof="0" dirty="0" err="1">
                <a:solidFill>
                  <a:srgbClr val="008000"/>
                </a:solidFill>
              </a:rPr>
              <a:t>Pedoman</a:t>
            </a:r>
            <a:r>
              <a:rPr lang="en-US" sz="2000" b="1" noProof="0" dirty="0">
                <a:solidFill>
                  <a:srgbClr val="008000"/>
                </a:solidFill>
              </a:rPr>
              <a:t> </a:t>
            </a:r>
            <a:r>
              <a:rPr lang="en-US" sz="2000" b="1" noProof="0" dirty="0" err="1">
                <a:solidFill>
                  <a:srgbClr val="008000"/>
                </a:solidFill>
              </a:rPr>
              <a:t>Hukuman</a:t>
            </a:r>
            <a:r>
              <a:rPr lang="en-US" sz="2000" b="1" noProof="0" dirty="0">
                <a:solidFill>
                  <a:srgbClr val="008000"/>
                </a:solidFill>
              </a:rPr>
              <a:t> Federal </a:t>
            </a:r>
            <a:r>
              <a:rPr lang="en-US" sz="2000" b="1" noProof="0" dirty="0" err="1">
                <a:solidFill>
                  <a:srgbClr val="008000"/>
                </a:solidFill>
              </a:rPr>
              <a:t>menyarankan</a:t>
            </a:r>
            <a:r>
              <a:rPr lang="en-US" sz="2000" b="1" noProof="0" dirty="0">
                <a:solidFill>
                  <a:srgbClr val="008000"/>
                </a:solidFill>
              </a:rPr>
              <a:t> dewan </a:t>
            </a:r>
            <a:r>
              <a:rPr lang="en-US" sz="2000" b="1" noProof="0" dirty="0" err="1">
                <a:solidFill>
                  <a:srgbClr val="008000"/>
                </a:solidFill>
              </a:rPr>
              <a:t>melakukan</a:t>
            </a:r>
            <a:r>
              <a:rPr lang="en-US" sz="2000" b="1" noProof="0" dirty="0">
                <a:solidFill>
                  <a:srgbClr val="008000"/>
                </a:solidFill>
              </a:rPr>
              <a:t> "</a:t>
            </a:r>
            <a:r>
              <a:rPr lang="en-US" sz="2000" b="1" noProof="0" dirty="0" err="1">
                <a:solidFill>
                  <a:srgbClr val="008000"/>
                </a:solidFill>
              </a:rPr>
              <a:t>pengawasan</a:t>
            </a:r>
            <a:r>
              <a:rPr lang="en-US" sz="2000" b="1" noProof="0" dirty="0">
                <a:solidFill>
                  <a:srgbClr val="008000"/>
                </a:solidFill>
              </a:rPr>
              <a:t> yang </a:t>
            </a:r>
            <a:r>
              <a:rPr lang="en-US" sz="2000" b="1" noProof="0" dirty="0" err="1">
                <a:solidFill>
                  <a:srgbClr val="008000"/>
                </a:solidFill>
              </a:rPr>
              <a:t>wajar</a:t>
            </a:r>
            <a:r>
              <a:rPr lang="en-US" sz="2000" b="1" noProof="0" dirty="0">
                <a:solidFill>
                  <a:srgbClr val="008000"/>
                </a:solidFill>
              </a:rPr>
              <a:t>" </a:t>
            </a:r>
            <a:r>
              <a:rPr lang="en-US" sz="2000" b="1" noProof="0" dirty="0" err="1">
                <a:solidFill>
                  <a:srgbClr val="008000"/>
                </a:solidFill>
              </a:rPr>
              <a:t>sehubungan</a:t>
            </a:r>
            <a:r>
              <a:rPr lang="en-US" sz="2000" b="1" noProof="0" dirty="0">
                <a:solidFill>
                  <a:srgbClr val="008000"/>
                </a:solidFill>
              </a:rPr>
              <a:t> </a:t>
            </a:r>
            <a:r>
              <a:rPr lang="en-US" sz="2000" b="1" noProof="0" dirty="0" err="1">
                <a:solidFill>
                  <a:srgbClr val="008000"/>
                </a:solidFill>
              </a:rPr>
              <a:t>dengan</a:t>
            </a:r>
            <a:r>
              <a:rPr lang="en-US" sz="2000" b="1" noProof="0" dirty="0">
                <a:solidFill>
                  <a:srgbClr val="008000"/>
                </a:solidFill>
              </a:rPr>
              <a:t> </a:t>
            </a:r>
            <a:r>
              <a:rPr lang="en-US" sz="2000" b="1" noProof="0" dirty="0" err="1">
                <a:solidFill>
                  <a:srgbClr val="008000"/>
                </a:solidFill>
              </a:rPr>
              <a:t>penerapan</a:t>
            </a:r>
            <a:r>
              <a:rPr lang="en-US" sz="2000" b="1" noProof="0" dirty="0">
                <a:solidFill>
                  <a:srgbClr val="008000"/>
                </a:solidFill>
              </a:rPr>
              <a:t> dan </a:t>
            </a:r>
            <a:r>
              <a:rPr lang="en-US" sz="2000" b="1" noProof="0" dirty="0" err="1">
                <a:solidFill>
                  <a:srgbClr val="008000"/>
                </a:solidFill>
              </a:rPr>
              <a:t>efektivitas</a:t>
            </a:r>
            <a:r>
              <a:rPr lang="en-US" sz="2000" b="1" noProof="0" dirty="0">
                <a:solidFill>
                  <a:srgbClr val="008000"/>
                </a:solidFill>
              </a:rPr>
              <a:t> program </a:t>
            </a:r>
            <a:r>
              <a:rPr lang="en-US" sz="2000" b="1" noProof="0" dirty="0" err="1">
                <a:solidFill>
                  <a:srgbClr val="008000"/>
                </a:solidFill>
              </a:rPr>
              <a:t>etika</a:t>
            </a:r>
            <a:r>
              <a:rPr lang="en-US" sz="2000" b="1" noProof="0" dirty="0">
                <a:solidFill>
                  <a:srgbClr val="008000"/>
                </a:solidFill>
              </a:rPr>
              <a:t>/</a:t>
            </a:r>
            <a:r>
              <a:rPr lang="en-US" sz="2000" b="1" noProof="0" dirty="0" err="1">
                <a:solidFill>
                  <a:srgbClr val="008000"/>
                </a:solidFill>
              </a:rPr>
              <a:t>kepatuhan</a:t>
            </a:r>
            <a:r>
              <a:rPr lang="en-US" sz="2000" b="1" noProof="0" dirty="0">
                <a:solidFill>
                  <a:srgbClr val="008000"/>
                </a:solidFill>
              </a:rPr>
              <a:t>.</a:t>
            </a:r>
          </a:p>
          <a:p>
            <a:pPr lvl="1"/>
            <a:r>
              <a:rPr lang="en-US" sz="1800" b="1" noProof="0" dirty="0">
                <a:solidFill>
                  <a:srgbClr val="003399"/>
                </a:solidFill>
              </a:rPr>
              <a:t>Program </a:t>
            </a:r>
            <a:r>
              <a:rPr lang="en-US" sz="1800" b="1" noProof="0" dirty="0" err="1">
                <a:solidFill>
                  <a:srgbClr val="003399"/>
                </a:solidFill>
              </a:rPr>
              <a:t>tersebut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harus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memiliki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sumber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daya</a:t>
            </a:r>
            <a:r>
              <a:rPr lang="en-US" sz="1800" b="1" noProof="0" dirty="0">
                <a:solidFill>
                  <a:srgbClr val="003399"/>
                </a:solidFill>
              </a:rPr>
              <a:t> yang </a:t>
            </a:r>
            <a:r>
              <a:rPr lang="en-US" sz="1800" b="1" noProof="0" dirty="0" err="1">
                <a:solidFill>
                  <a:srgbClr val="003399"/>
                </a:solidFill>
              </a:rPr>
              <a:t>memadai</a:t>
            </a:r>
            <a:r>
              <a:rPr lang="en-US" sz="1800" b="1" noProof="0" dirty="0">
                <a:solidFill>
                  <a:srgbClr val="003399"/>
                </a:solidFill>
              </a:rPr>
              <a:t>, </a:t>
            </a:r>
            <a:r>
              <a:rPr lang="en-US" sz="1800" b="1" noProof="0" dirty="0" err="1">
                <a:solidFill>
                  <a:srgbClr val="003399"/>
                </a:solidFill>
              </a:rPr>
              <a:t>tingkat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kewenangan</a:t>
            </a:r>
            <a:r>
              <a:rPr lang="en-US" sz="1800" b="1" noProof="0" dirty="0">
                <a:solidFill>
                  <a:srgbClr val="003399"/>
                </a:solidFill>
              </a:rPr>
              <a:t>, dan </a:t>
            </a:r>
            <a:r>
              <a:rPr lang="en-US" sz="1800" b="1" noProof="0" dirty="0" err="1">
                <a:solidFill>
                  <a:srgbClr val="003399"/>
                </a:solidFill>
              </a:rPr>
              <a:t>akses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langsung</a:t>
            </a:r>
            <a:r>
              <a:rPr lang="en-US" sz="1800" b="1" noProof="0" dirty="0">
                <a:solidFill>
                  <a:srgbClr val="003399"/>
                </a:solidFill>
              </a:rPr>
              <a:t> </a:t>
            </a:r>
            <a:r>
              <a:rPr lang="en-US" sz="1800" b="1" noProof="0" dirty="0" err="1">
                <a:solidFill>
                  <a:srgbClr val="003399"/>
                </a:solidFill>
              </a:rPr>
              <a:t>ke</a:t>
            </a:r>
            <a:r>
              <a:rPr lang="en-US" sz="1800" b="1" noProof="0" dirty="0">
                <a:solidFill>
                  <a:srgbClr val="003399"/>
                </a:solidFill>
              </a:rPr>
              <a:t> dewan.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B2E9F3-291F-45F1-ADB2-27536AF1EFE6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Beyond the Law, There is Ethics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200" b="1" noProof="0" dirty="0"/>
          </a:p>
          <a:p>
            <a:pPr marL="0" indent="0">
              <a:buNone/>
            </a:pPr>
            <a:r>
              <a:rPr lang="en-US" sz="2200" b="1" noProof="0" dirty="0" err="1"/>
              <a:t>Pertanyaan-pertanyaan</a:t>
            </a:r>
            <a:r>
              <a:rPr lang="en-US" sz="2200" b="1" noProof="0" dirty="0"/>
              <a:t> yang kami </a:t>
            </a:r>
            <a:r>
              <a:rPr lang="en-US" sz="2200" b="1" noProof="0" dirty="0" err="1"/>
              <a:t>harapkan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dapat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dijawab</a:t>
            </a:r>
            <a:r>
              <a:rPr lang="en-US" sz="2200" b="1" noProof="0" dirty="0"/>
              <a:t> oleh </a:t>
            </a:r>
            <a:r>
              <a:rPr lang="en-US" sz="2200" b="1" noProof="0" dirty="0" err="1"/>
              <a:t>undang-undang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namun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masih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belum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jelas</a:t>
            </a:r>
            <a:r>
              <a:rPr lang="en-US" sz="2200" b="1" noProof="0" dirty="0"/>
              <a:t>.</a:t>
            </a:r>
          </a:p>
          <a:p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Siapa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diwakili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oleh dewan? </a:t>
            </a:r>
          </a:p>
          <a:p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Secara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etika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siapakah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pemangku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kepentingan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utamanya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?</a:t>
            </a:r>
          </a:p>
          <a:p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Jika dewan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mengetahui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adanya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praktik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tidak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etis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namun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legal—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atas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dasar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apa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dewan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dapat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meminta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praktik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tersebut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75000"/>
                  </a:schemeClr>
                </a:solidFill>
              </a:rPr>
              <a:t>dihentikan</a:t>
            </a:r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?</a:t>
            </a:r>
          </a:p>
          <a:p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9C5091A-B719-49EC-8C04-8044AC155564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ABD3E-F84E-452E-93A7-434AB5B7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Beyond the Law, There is Ethics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991E-8A57-4764-A30F-C00521E8C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606" y="990600"/>
            <a:ext cx="8229600" cy="5562600"/>
          </a:xfrm>
        </p:spPr>
        <p:txBody>
          <a:bodyPr/>
          <a:lstStyle/>
          <a:p>
            <a:pPr marL="0" indent="0">
              <a:buNone/>
            </a:pPr>
            <a:endParaRPr lang="en-US" b="1" noProof="0" dirty="0">
              <a:solidFill>
                <a:srgbClr val="660033"/>
              </a:solidFill>
            </a:endParaRPr>
          </a:p>
          <a:p>
            <a:pPr marL="0" indent="0">
              <a:buNone/>
            </a:pPr>
            <a:r>
              <a:rPr lang="en-US" b="1" noProof="0" dirty="0" err="1">
                <a:solidFill>
                  <a:srgbClr val="660033"/>
                </a:solidFill>
              </a:rPr>
              <a:t>Beberapa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pihak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berpendapat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bahwa</a:t>
            </a:r>
            <a:r>
              <a:rPr lang="en-US" b="1" noProof="0" dirty="0">
                <a:solidFill>
                  <a:srgbClr val="660033"/>
                </a:solidFill>
              </a:rPr>
              <a:t> dewan </a:t>
            </a:r>
            <a:r>
              <a:rPr lang="en-US" b="1" noProof="0" dirty="0" err="1">
                <a:solidFill>
                  <a:srgbClr val="660033"/>
                </a:solidFill>
              </a:rPr>
              <a:t>mempunyai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tanggung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jawab</a:t>
            </a:r>
            <a:r>
              <a:rPr lang="en-US" b="1" noProof="0" dirty="0">
                <a:solidFill>
                  <a:srgbClr val="660033"/>
                </a:solidFill>
              </a:rPr>
              <a:t> di </a:t>
            </a:r>
            <a:r>
              <a:rPr lang="en-US" b="1" noProof="0" dirty="0" err="1">
                <a:solidFill>
                  <a:srgbClr val="660033"/>
                </a:solidFill>
              </a:rPr>
              <a:t>luar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hukum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untuk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menyelidiki</a:t>
            </a:r>
            <a:r>
              <a:rPr lang="en-US" b="1" noProof="0" dirty="0">
                <a:solidFill>
                  <a:srgbClr val="660033"/>
                </a:solidFill>
              </a:rPr>
              <a:t> dan </a:t>
            </a:r>
            <a:r>
              <a:rPr lang="en-US" b="1" noProof="0" dirty="0" err="1">
                <a:solidFill>
                  <a:srgbClr val="660033"/>
                </a:solidFill>
              </a:rPr>
              <a:t>menyelidiki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organisasi</a:t>
            </a:r>
            <a:r>
              <a:rPr lang="en-US" b="1" noProof="0" dirty="0">
                <a:solidFill>
                  <a:srgbClr val="660033"/>
                </a:solidFill>
              </a:rPr>
              <a:t> yang </a:t>
            </a:r>
            <a:r>
              <a:rPr lang="en-US" b="1" noProof="0" dirty="0" err="1">
                <a:solidFill>
                  <a:srgbClr val="660033"/>
                </a:solidFill>
              </a:rPr>
              <a:t>mereka</a:t>
            </a:r>
            <a:r>
              <a:rPr lang="en-US" b="1" noProof="0" dirty="0">
                <a:solidFill>
                  <a:srgbClr val="660033"/>
                </a:solidFill>
              </a:rPr>
              <a:t> </a:t>
            </a:r>
            <a:r>
              <a:rPr lang="en-US" b="1" noProof="0" dirty="0" err="1">
                <a:solidFill>
                  <a:srgbClr val="660033"/>
                </a:solidFill>
              </a:rPr>
              <a:t>wakili</a:t>
            </a:r>
            <a:r>
              <a:rPr lang="en-US" b="1" noProof="0" dirty="0">
                <a:solidFill>
                  <a:srgbClr val="660033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Apa yang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dapat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menyeret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perusahaan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tersebut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ke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bawah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dan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apa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yang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dapat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dilakukan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pesaing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untuk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membantunya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menempuh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jalur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tersebut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sz="2200" b="1" noProof="0" dirty="0" err="1">
                <a:solidFill>
                  <a:srgbClr val="008000"/>
                </a:solidFill>
              </a:rPr>
              <a:t>Merupakan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tugas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utama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anggota</a:t>
            </a:r>
            <a:r>
              <a:rPr lang="en-US" sz="2200" b="1" noProof="0" dirty="0">
                <a:solidFill>
                  <a:srgbClr val="008000"/>
                </a:solidFill>
              </a:rPr>
              <a:t> dewan </a:t>
            </a:r>
            <a:r>
              <a:rPr lang="en-US" sz="2200" b="1" noProof="0" dirty="0" err="1">
                <a:solidFill>
                  <a:srgbClr val="008000"/>
                </a:solidFill>
              </a:rPr>
              <a:t>untuk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memberikan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pengawasan</a:t>
            </a:r>
            <a:r>
              <a:rPr lang="en-US" sz="2200" b="1" noProof="0" dirty="0">
                <a:solidFill>
                  <a:srgbClr val="008000"/>
                </a:solidFill>
              </a:rPr>
              <a:t>, yang </a:t>
            </a:r>
            <a:r>
              <a:rPr lang="en-US" sz="2200" b="1" noProof="0" dirty="0" err="1">
                <a:solidFill>
                  <a:srgbClr val="008000"/>
                </a:solidFill>
              </a:rPr>
              <a:t>tidak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mungkin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dilakukan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tanpa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mengetahui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jawaban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atas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pertanyaan-pertanyaan</a:t>
            </a:r>
            <a:r>
              <a:rPr lang="en-US" sz="2200" b="1" noProof="0" dirty="0">
                <a:solidFill>
                  <a:srgbClr val="008000"/>
                </a:solidFill>
              </a:rPr>
              <a:t> </a:t>
            </a:r>
            <a:r>
              <a:rPr lang="en-US" sz="2200" b="1" noProof="0" dirty="0" err="1">
                <a:solidFill>
                  <a:srgbClr val="008000"/>
                </a:solidFill>
              </a:rPr>
              <a:t>ini</a:t>
            </a:r>
            <a:r>
              <a:rPr lang="en-US" sz="2200" b="1" noProof="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88E80C-A1E8-4BE6-95B1-CD9281749EF1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0399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noProof="0" dirty="0"/>
              <a:t>Conflicts of Interest in Accounting and the Financial Markets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noProof="0" dirty="0" err="1"/>
              <a:t>Konflik</a:t>
            </a:r>
            <a:r>
              <a:rPr lang="en-US" sz="2200" noProof="0" dirty="0"/>
              <a:t> </a:t>
            </a:r>
            <a:r>
              <a:rPr lang="en-US" sz="2200" noProof="0" dirty="0" err="1"/>
              <a:t>kepentingan</a:t>
            </a:r>
            <a:r>
              <a:rPr lang="en-US" sz="2200" noProof="0" dirty="0"/>
              <a:t> </a:t>
            </a:r>
            <a:r>
              <a:rPr lang="en-US" sz="2200" noProof="0" dirty="0" err="1"/>
              <a:t>tidak</a:t>
            </a:r>
            <a:r>
              <a:rPr lang="en-US" sz="2200" noProof="0" dirty="0"/>
              <a:t> </a:t>
            </a:r>
            <a:r>
              <a:rPr lang="en-US" sz="2200" noProof="0" dirty="0" err="1"/>
              <a:t>hanya</a:t>
            </a:r>
            <a:r>
              <a:rPr lang="en-US" sz="2200" noProof="0" dirty="0"/>
              <a:t> </a:t>
            </a:r>
            <a:r>
              <a:rPr lang="en-US" sz="2200" noProof="0" dirty="0" err="1"/>
              <a:t>terjadi</a:t>
            </a:r>
            <a:r>
              <a:rPr lang="en-US" sz="2200" noProof="0" dirty="0"/>
              <a:t> di </a:t>
            </a:r>
            <a:r>
              <a:rPr lang="en-US" sz="2200" noProof="0" dirty="0" err="1"/>
              <a:t>ruang</a:t>
            </a:r>
            <a:r>
              <a:rPr lang="en-US" sz="2200" noProof="0" dirty="0"/>
              <a:t> dewan, </a:t>
            </a:r>
            <a:r>
              <a:rPr lang="en-US" sz="2200" noProof="0" dirty="0" err="1"/>
              <a:t>tetapi</a:t>
            </a:r>
            <a:r>
              <a:rPr lang="en-US" sz="2200" noProof="0" dirty="0"/>
              <a:t> juga di </a:t>
            </a:r>
            <a:r>
              <a:rPr lang="en-US" sz="2200" noProof="0" dirty="0" err="1"/>
              <a:t>bidang</a:t>
            </a:r>
            <a:r>
              <a:rPr lang="en-US" sz="2200" noProof="0" dirty="0"/>
              <a:t> </a:t>
            </a:r>
            <a:r>
              <a:rPr lang="en-US" sz="2200" noProof="0" dirty="0" err="1"/>
              <a:t>keuangan</a:t>
            </a:r>
            <a:r>
              <a:rPr lang="en-US" sz="2200" noProof="0" dirty="0"/>
              <a:t>—</a:t>
            </a:r>
            <a:r>
              <a:rPr lang="en-US" sz="2200" noProof="0" dirty="0" err="1"/>
              <a:t>kepercayaan</a:t>
            </a:r>
            <a:r>
              <a:rPr lang="en-US" sz="2200" noProof="0" dirty="0"/>
              <a:t> dan </a:t>
            </a:r>
            <a:r>
              <a:rPr lang="en-US" sz="2200" noProof="0" dirty="0" err="1"/>
              <a:t>struktur</a:t>
            </a:r>
            <a:r>
              <a:rPr lang="en-US" sz="2200" noProof="0" dirty="0"/>
              <a:t> yang </a:t>
            </a:r>
            <a:r>
              <a:rPr lang="en-US" sz="2200" noProof="0" dirty="0" err="1"/>
              <a:t>mendukung</a:t>
            </a:r>
            <a:r>
              <a:rPr lang="en-US" sz="2200" noProof="0" dirty="0"/>
              <a:t> </a:t>
            </a:r>
            <a:r>
              <a:rPr lang="en-US" sz="2200" noProof="0" dirty="0" err="1"/>
              <a:t>hal</a:t>
            </a:r>
            <a:r>
              <a:rPr lang="en-US" sz="2200" noProof="0" dirty="0"/>
              <a:t> </a:t>
            </a:r>
            <a:r>
              <a:rPr lang="en-US" sz="2200" noProof="0" dirty="0" err="1"/>
              <a:t>tersebut</a:t>
            </a:r>
            <a:r>
              <a:rPr lang="en-US" sz="2200" noProof="0" dirty="0"/>
              <a:t> </a:t>
            </a:r>
            <a:r>
              <a:rPr lang="en-US" sz="2200" noProof="0" dirty="0" err="1"/>
              <a:t>merupakan</a:t>
            </a:r>
            <a:r>
              <a:rPr lang="en-US" sz="2200" noProof="0" dirty="0"/>
              <a:t> </a:t>
            </a:r>
            <a:r>
              <a:rPr lang="en-US" sz="2200" noProof="0" dirty="0" err="1"/>
              <a:t>isu</a:t>
            </a:r>
            <a:r>
              <a:rPr lang="en-US" sz="2200" noProof="0" dirty="0"/>
              <a:t> integral </a:t>
            </a:r>
            <a:r>
              <a:rPr lang="en-US" sz="2200" noProof="0" dirty="0" err="1"/>
              <a:t>bagi</a:t>
            </a:r>
            <a:r>
              <a:rPr lang="en-US" sz="2200" noProof="0" dirty="0"/>
              <a:t> </a:t>
            </a:r>
            <a:r>
              <a:rPr lang="en-US" sz="2200" noProof="0" dirty="0" err="1"/>
              <a:t>semua</a:t>
            </a:r>
            <a:r>
              <a:rPr lang="en-US" sz="2200" noProof="0" dirty="0"/>
              <a:t> yang </a:t>
            </a:r>
            <a:r>
              <a:rPr lang="en-US" sz="2200" noProof="0" dirty="0" err="1"/>
              <a:t>terlibat</a:t>
            </a:r>
            <a:r>
              <a:rPr lang="en-US" sz="2200" noProof="0" dirty="0"/>
              <a:t> </a:t>
            </a:r>
            <a:r>
              <a:rPr lang="en-US" sz="2200" noProof="0" dirty="0" err="1"/>
              <a:t>dalam</a:t>
            </a:r>
            <a:r>
              <a:rPr lang="en-US" sz="2200" noProof="0" dirty="0"/>
              <a:t> </a:t>
            </a:r>
            <a:r>
              <a:rPr lang="en-US" sz="2200" noProof="0" dirty="0" err="1"/>
              <a:t>industri</a:t>
            </a:r>
            <a:r>
              <a:rPr lang="en-US" sz="2200" noProof="0" dirty="0"/>
              <a:t> </a:t>
            </a:r>
            <a:r>
              <a:rPr lang="en-US" sz="2200" noProof="0" dirty="0" err="1"/>
              <a:t>keuangan</a:t>
            </a:r>
            <a:r>
              <a:rPr lang="en-US" sz="2200" noProof="0" dirty="0"/>
              <a:t>.</a:t>
            </a:r>
          </a:p>
          <a:p>
            <a:r>
              <a:rPr lang="en-US" sz="1800" b="1" noProof="0" dirty="0">
                <a:solidFill>
                  <a:srgbClr val="008000"/>
                </a:solidFill>
              </a:rPr>
              <a:t>Baik </a:t>
            </a:r>
            <a:r>
              <a:rPr lang="en-US" sz="1800" b="1" noProof="0" dirty="0" err="1">
                <a:solidFill>
                  <a:srgbClr val="008000"/>
                </a:solidFill>
              </a:rPr>
              <a:t>nyata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maupun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hanya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persepsi</a:t>
            </a:r>
            <a:r>
              <a:rPr lang="en-US" sz="1800" b="1" noProof="0" dirty="0">
                <a:solidFill>
                  <a:srgbClr val="008000"/>
                </a:solidFill>
              </a:rPr>
              <a:t>, </a:t>
            </a:r>
            <a:r>
              <a:rPr lang="en-US" sz="1800" b="1" noProof="0" dirty="0" err="1">
                <a:solidFill>
                  <a:srgbClr val="008000"/>
                </a:solidFill>
              </a:rPr>
              <a:t>konflik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dapat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mengikis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kepercayaan</a:t>
            </a:r>
            <a:r>
              <a:rPr lang="en-US" sz="1800" b="1" noProof="0" dirty="0">
                <a:solidFill>
                  <a:srgbClr val="008000"/>
                </a:solidFill>
              </a:rPr>
              <a:t> dan </a:t>
            </a:r>
            <a:r>
              <a:rPr lang="en-US" sz="1800" b="1" noProof="0" dirty="0" err="1">
                <a:solidFill>
                  <a:srgbClr val="008000"/>
                </a:solidFill>
              </a:rPr>
              <a:t>sering</a:t>
            </a:r>
            <a:r>
              <a:rPr lang="en-US" sz="1800" b="1" noProof="0" dirty="0">
                <a:solidFill>
                  <a:srgbClr val="008000"/>
                </a:solidFill>
              </a:rPr>
              <a:t> kali </a:t>
            </a:r>
            <a:r>
              <a:rPr lang="en-US" sz="1800" b="1" noProof="0" dirty="0" err="1">
                <a:solidFill>
                  <a:srgbClr val="008000"/>
                </a:solidFill>
              </a:rPr>
              <a:t>timbul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akibat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perbedaan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kepentingan</a:t>
            </a:r>
            <a:r>
              <a:rPr lang="en-US" sz="1800" b="1" noProof="0" dirty="0">
                <a:solidFill>
                  <a:srgbClr val="008000"/>
                </a:solidFill>
              </a:rPr>
              <a:t> para </a:t>
            </a:r>
            <a:r>
              <a:rPr lang="en-US" sz="1800" b="1" noProof="0" dirty="0" err="1">
                <a:solidFill>
                  <a:srgbClr val="008000"/>
                </a:solidFill>
              </a:rPr>
              <a:t>pemangku</a:t>
            </a:r>
            <a:r>
              <a:rPr lang="en-US" sz="1800" b="1" noProof="0" dirty="0">
                <a:solidFill>
                  <a:srgbClr val="008000"/>
                </a:solidFill>
              </a:rPr>
              <a:t> </a:t>
            </a:r>
            <a:r>
              <a:rPr lang="en-US" sz="1800" b="1" noProof="0" dirty="0" err="1">
                <a:solidFill>
                  <a:srgbClr val="008000"/>
                </a:solidFill>
              </a:rPr>
              <a:t>kepentingan</a:t>
            </a:r>
            <a:r>
              <a:rPr lang="en-US" sz="1800" b="1" noProof="0" dirty="0">
                <a:solidFill>
                  <a:srgbClr val="008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noProof="0" dirty="0" err="1"/>
              <a:t>Akuntansi</a:t>
            </a:r>
            <a:r>
              <a:rPr lang="en-US" sz="2200" noProof="0" dirty="0"/>
              <a:t>, pada </a:t>
            </a:r>
            <a:r>
              <a:rPr lang="en-US" sz="2200" noProof="0" dirty="0" err="1"/>
              <a:t>dasarnya</a:t>
            </a:r>
            <a:r>
              <a:rPr lang="en-US" sz="2200" noProof="0" dirty="0"/>
              <a:t>, </a:t>
            </a:r>
            <a:r>
              <a:rPr lang="en-US" sz="2200" noProof="0" dirty="0" err="1"/>
              <a:t>adalah</a:t>
            </a:r>
            <a:r>
              <a:rPr lang="en-US" sz="2200" noProof="0" dirty="0"/>
              <a:t> </a:t>
            </a:r>
            <a:r>
              <a:rPr lang="en-US" sz="2200" noProof="0" dirty="0" err="1"/>
              <a:t>suatu</a:t>
            </a:r>
            <a:r>
              <a:rPr lang="en-US" sz="2200" noProof="0" dirty="0"/>
              <a:t> </a:t>
            </a:r>
            <a:r>
              <a:rPr lang="en-US" sz="2200" noProof="0" dirty="0" err="1"/>
              <a:t>sistem</a:t>
            </a:r>
            <a:r>
              <a:rPr lang="en-US" sz="2200" noProof="0" dirty="0"/>
              <a:t> </a:t>
            </a:r>
            <a:r>
              <a:rPr lang="en-US" sz="2200" noProof="0" dirty="0" err="1"/>
              <a:t>prinsip</a:t>
            </a:r>
            <a:r>
              <a:rPr lang="en-US" sz="2200" noProof="0" dirty="0"/>
              <a:t> yang </a:t>
            </a:r>
            <a:r>
              <a:rPr lang="en-US" sz="2200" noProof="0" dirty="0" err="1"/>
              <a:t>diterapkan</a:t>
            </a:r>
            <a:r>
              <a:rPr lang="en-US" sz="2200" noProof="0" dirty="0"/>
              <a:t> </a:t>
            </a:r>
            <a:r>
              <a:rPr lang="en-US" sz="2200" noProof="0" dirty="0" err="1"/>
              <a:t>untuk</a:t>
            </a:r>
            <a:r>
              <a:rPr lang="en-US" sz="2200" noProof="0" dirty="0"/>
              <a:t> </a:t>
            </a:r>
            <a:r>
              <a:rPr lang="en-US" sz="2200" noProof="0" dirty="0" err="1"/>
              <a:t>menyajikan</a:t>
            </a:r>
            <a:r>
              <a:rPr lang="en-US" sz="2200" noProof="0" dirty="0"/>
              <a:t> </a:t>
            </a:r>
            <a:r>
              <a:rPr lang="en-US" sz="2200" noProof="0" dirty="0" err="1"/>
              <a:t>posisi</a:t>
            </a:r>
            <a:r>
              <a:rPr lang="en-US" sz="2200" noProof="0" dirty="0"/>
              <a:t> </a:t>
            </a:r>
            <a:r>
              <a:rPr lang="en-US" sz="2200" noProof="0" dirty="0" err="1"/>
              <a:t>keuangan</a:t>
            </a:r>
            <a:r>
              <a:rPr lang="en-US" sz="2200" noProof="0" dirty="0"/>
              <a:t> </a:t>
            </a:r>
            <a:r>
              <a:rPr lang="en-US" sz="2200" noProof="0" dirty="0" err="1"/>
              <a:t>suatu</a:t>
            </a:r>
            <a:r>
              <a:rPr lang="en-US" sz="2200" noProof="0" dirty="0"/>
              <a:t> </a:t>
            </a:r>
            <a:r>
              <a:rPr lang="en-US" sz="2200" noProof="0" dirty="0" err="1"/>
              <a:t>bisnis</a:t>
            </a:r>
            <a:r>
              <a:rPr lang="en-US" sz="2200" noProof="0" dirty="0"/>
              <a:t> dan </a:t>
            </a:r>
            <a:r>
              <a:rPr lang="en-US" sz="2200" noProof="0" dirty="0" err="1"/>
              <a:t>hasil</a:t>
            </a:r>
            <a:r>
              <a:rPr lang="en-US" sz="2200" noProof="0" dirty="0"/>
              <a:t> </a:t>
            </a:r>
            <a:r>
              <a:rPr lang="en-US" sz="2200" noProof="0" dirty="0" err="1"/>
              <a:t>operasi</a:t>
            </a:r>
            <a:r>
              <a:rPr lang="en-US" sz="2200" noProof="0" dirty="0"/>
              <a:t> </a:t>
            </a:r>
            <a:r>
              <a:rPr lang="en-US" sz="2200" noProof="0" dirty="0" err="1"/>
              <a:t>serta</a:t>
            </a:r>
            <a:r>
              <a:rPr lang="en-US" sz="2200" noProof="0" dirty="0"/>
              <a:t> </a:t>
            </a:r>
            <a:r>
              <a:rPr lang="en-US" sz="2200" noProof="0" dirty="0" err="1"/>
              <a:t>arus</a:t>
            </a:r>
            <a:r>
              <a:rPr lang="en-US" sz="2200" noProof="0" dirty="0"/>
              <a:t> </a:t>
            </a:r>
            <a:r>
              <a:rPr lang="en-US" sz="2200" noProof="0" dirty="0" err="1"/>
              <a:t>kasnya</a:t>
            </a:r>
            <a:r>
              <a:rPr lang="en-US" sz="2200" noProof="0" dirty="0"/>
              <a:t>.</a:t>
            </a:r>
          </a:p>
          <a:p>
            <a:r>
              <a:rPr lang="en-US" sz="1800" b="1" noProof="0" dirty="0" err="1">
                <a:solidFill>
                  <a:srgbClr val="E66618"/>
                </a:solidFill>
              </a:rPr>
              <a:t>Kepatuhan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terhadap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prinsip-prinsip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ini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diharapkan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akan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menghasilkan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pelaporan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informasi</a:t>
            </a:r>
            <a:r>
              <a:rPr lang="en-US" sz="1800" b="1" noProof="0" dirty="0">
                <a:solidFill>
                  <a:srgbClr val="E66618"/>
                </a:solidFill>
              </a:rPr>
              <a:t> yang </a:t>
            </a:r>
            <a:r>
              <a:rPr lang="en-US" sz="1800" b="1" noProof="0" dirty="0" err="1">
                <a:solidFill>
                  <a:srgbClr val="E66618"/>
                </a:solidFill>
              </a:rPr>
              <a:t>adil</a:t>
            </a:r>
            <a:r>
              <a:rPr lang="en-US" sz="1800" b="1" noProof="0" dirty="0">
                <a:solidFill>
                  <a:srgbClr val="E66618"/>
                </a:solidFill>
              </a:rPr>
              <a:t> dan </a:t>
            </a:r>
            <a:r>
              <a:rPr lang="en-US" sz="1800" b="1" noProof="0" dirty="0" err="1">
                <a:solidFill>
                  <a:srgbClr val="E66618"/>
                </a:solidFill>
              </a:rPr>
              <a:t>akurat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dalam</a:t>
            </a:r>
            <a:r>
              <a:rPr lang="en-US" sz="1800" b="1" noProof="0" dirty="0">
                <a:solidFill>
                  <a:srgbClr val="E66618"/>
                </a:solidFill>
              </a:rPr>
              <a:t> format yang </a:t>
            </a:r>
            <a:r>
              <a:rPr lang="en-US" sz="1800" b="1" noProof="0" dirty="0" err="1">
                <a:solidFill>
                  <a:srgbClr val="E66618"/>
                </a:solidFill>
              </a:rPr>
              <a:t>mudah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ditafsirkan</a:t>
            </a:r>
            <a:r>
              <a:rPr lang="en-US" sz="1800" b="1" noProof="0" dirty="0">
                <a:solidFill>
                  <a:srgbClr val="E66618"/>
                </a:solidFill>
              </a:rPr>
              <a:t> oleh orang lain.</a:t>
            </a:r>
          </a:p>
          <a:p>
            <a:r>
              <a:rPr lang="en-US" sz="1800" b="1" noProof="0" dirty="0" err="1">
                <a:solidFill>
                  <a:srgbClr val="E66618"/>
                </a:solidFill>
              </a:rPr>
              <a:t>Apakah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seorang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akuntan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dianggap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sebagai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anjing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penjaga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atau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anjing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pelacak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bergantung</a:t>
            </a:r>
            <a:r>
              <a:rPr lang="en-US" sz="1800" b="1" noProof="0" dirty="0">
                <a:solidFill>
                  <a:srgbClr val="E66618"/>
                </a:solidFill>
              </a:rPr>
              <a:t> pada </a:t>
            </a:r>
            <a:r>
              <a:rPr lang="en-US" sz="1800" b="1" noProof="0" dirty="0" err="1">
                <a:solidFill>
                  <a:srgbClr val="E66618"/>
                </a:solidFill>
              </a:rPr>
              <a:t>apakah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mereka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dipekerjakan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secara</a:t>
            </a:r>
            <a:r>
              <a:rPr lang="en-US" sz="1800" b="1" noProof="0" dirty="0">
                <a:solidFill>
                  <a:srgbClr val="E66618"/>
                </a:solidFill>
              </a:rPr>
              <a:t> internal </a:t>
            </a:r>
            <a:r>
              <a:rPr lang="en-US" sz="1800" b="1" noProof="0" dirty="0" err="1">
                <a:solidFill>
                  <a:srgbClr val="E66618"/>
                </a:solidFill>
              </a:rPr>
              <a:t>atau</a:t>
            </a:r>
            <a:r>
              <a:rPr lang="en-US" sz="1800" b="1" noProof="0" dirty="0">
                <a:solidFill>
                  <a:srgbClr val="E66618"/>
                </a:solidFill>
              </a:rPr>
              <a:t> </a:t>
            </a:r>
            <a:r>
              <a:rPr lang="en-US" sz="1800" b="1" noProof="0" dirty="0" err="1">
                <a:solidFill>
                  <a:srgbClr val="E66618"/>
                </a:solidFill>
              </a:rPr>
              <a:t>eksternal</a:t>
            </a:r>
            <a:r>
              <a:rPr lang="en-US" sz="1800" b="1" noProof="0" dirty="0">
                <a:solidFill>
                  <a:srgbClr val="E66618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1B46126-4F5E-4ABA-BDCA-7C9497482655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D4F08-5A36-4523-BE87-864AB167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noProof="0" dirty="0"/>
              <a:t>Conflicts of Interest in Accounting and the Financial Markets </a:t>
            </a:r>
            <a:r>
              <a:rPr lang="en-US" sz="1000" noProof="0" dirty="0"/>
              <a:t>2</a:t>
            </a:r>
            <a:endParaRPr lang="en-US" sz="28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F6B79-4933-4269-9CE9-96EBCCB96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noProof="0" dirty="0"/>
              <a:t>American Institute of Certified Public Accountants (AICPA) </a:t>
            </a:r>
            <a:r>
              <a:rPr lang="en-US" sz="2200" noProof="0" dirty="0" err="1"/>
              <a:t>menerbitkan</a:t>
            </a:r>
            <a:r>
              <a:rPr lang="en-US" sz="2200" noProof="0" dirty="0"/>
              <a:t> </a:t>
            </a:r>
            <a:r>
              <a:rPr lang="en-US" sz="2200" noProof="0" dirty="0" err="1"/>
              <a:t>peraturan</a:t>
            </a:r>
            <a:r>
              <a:rPr lang="en-US" sz="2200" noProof="0" dirty="0"/>
              <a:t> </a:t>
            </a:r>
            <a:r>
              <a:rPr lang="en-US" sz="2200" noProof="0" dirty="0" err="1"/>
              <a:t>profesional</a:t>
            </a:r>
            <a:r>
              <a:rPr lang="en-US" sz="2200" noProof="0" dirty="0"/>
              <a:t> </a:t>
            </a:r>
            <a:r>
              <a:rPr lang="en-US" sz="2200" noProof="0" dirty="0" err="1"/>
              <a:t>untuk</a:t>
            </a:r>
            <a:r>
              <a:rPr lang="en-US" sz="2200" noProof="0" dirty="0"/>
              <a:t> </a:t>
            </a:r>
            <a:r>
              <a:rPr lang="en-US" sz="2200" noProof="0" dirty="0" err="1"/>
              <a:t>mencegah</a:t>
            </a:r>
            <a:r>
              <a:rPr lang="en-US" sz="2200" noProof="0" dirty="0"/>
              <a:t> </a:t>
            </a:r>
            <a:r>
              <a:rPr lang="en-US" sz="2200" noProof="0" dirty="0" err="1"/>
              <a:t>akuntan</a:t>
            </a:r>
            <a:r>
              <a:rPr lang="en-US" sz="2200" noProof="0" dirty="0"/>
              <a:t> </a:t>
            </a:r>
            <a:r>
              <a:rPr lang="en-US" sz="2200" noProof="0" dirty="0" err="1"/>
              <a:t>terlibat</a:t>
            </a:r>
            <a:r>
              <a:rPr lang="en-US" sz="2200" noProof="0" dirty="0"/>
              <a:t> </a:t>
            </a:r>
            <a:r>
              <a:rPr lang="en-US" sz="2200" noProof="0" dirty="0" err="1"/>
              <a:t>dalam</a:t>
            </a:r>
            <a:r>
              <a:rPr lang="en-US" sz="2200" noProof="0" dirty="0"/>
              <a:t> </a:t>
            </a:r>
            <a:r>
              <a:rPr lang="en-US" sz="2200" noProof="0" dirty="0" err="1"/>
              <a:t>konflik</a:t>
            </a:r>
            <a:r>
              <a:rPr lang="en-US" sz="2200" noProof="0" dirty="0"/>
              <a:t>.</a:t>
            </a:r>
          </a:p>
          <a:p>
            <a:r>
              <a:rPr lang="en-US" sz="2000" noProof="0" dirty="0"/>
              <a:t>GAAP,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prinsip</a:t>
            </a:r>
            <a:r>
              <a:rPr lang="en-US" sz="2000" noProof="0" dirty="0"/>
              <a:t> </a:t>
            </a:r>
            <a:r>
              <a:rPr lang="en-US" sz="2000" noProof="0" dirty="0" err="1"/>
              <a:t>akuntansi</a:t>
            </a:r>
            <a:r>
              <a:rPr lang="en-US" sz="2000" noProof="0" dirty="0"/>
              <a:t> yang </a:t>
            </a:r>
            <a:r>
              <a:rPr lang="en-US" sz="2000" noProof="0" dirty="0" err="1"/>
              <a:t>berlaku</a:t>
            </a:r>
            <a:r>
              <a:rPr lang="en-US" sz="2000" noProof="0" dirty="0"/>
              <a:t> </a:t>
            </a:r>
            <a:r>
              <a:rPr lang="en-US" sz="2000" noProof="0" dirty="0" err="1"/>
              <a:t>umum</a:t>
            </a:r>
            <a:r>
              <a:rPr lang="en-US" sz="2000" noProof="0" dirty="0"/>
              <a:t>, yang </a:t>
            </a:r>
            <a:r>
              <a:rPr lang="en-US" sz="2000" noProof="0" dirty="0" err="1"/>
              <a:t>ditetapkan</a:t>
            </a:r>
            <a:r>
              <a:rPr lang="en-US" sz="2000" noProof="0" dirty="0"/>
              <a:t> oleh Dewan </a:t>
            </a:r>
            <a:r>
              <a:rPr lang="en-US" sz="2000" noProof="0" dirty="0" err="1"/>
              <a:t>Standar</a:t>
            </a:r>
            <a:r>
              <a:rPr lang="en-US" sz="2000" noProof="0" dirty="0"/>
              <a:t> </a:t>
            </a:r>
            <a:r>
              <a:rPr lang="en-US" sz="2000" noProof="0" dirty="0" err="1"/>
              <a:t>Akuntansi</a:t>
            </a:r>
            <a:r>
              <a:rPr lang="en-US" sz="2000" noProof="0" dirty="0"/>
              <a:t> </a:t>
            </a:r>
            <a:r>
              <a:rPr lang="en-US" sz="2000" noProof="0" dirty="0" err="1"/>
              <a:t>Keuangan</a:t>
            </a:r>
            <a:r>
              <a:rPr lang="en-US" sz="2000" noProof="0" dirty="0"/>
              <a:t> </a:t>
            </a:r>
            <a:r>
              <a:rPr lang="en-US" sz="2000" noProof="0" dirty="0" err="1"/>
              <a:t>menetapkan</a:t>
            </a:r>
            <a:r>
              <a:rPr lang="en-US" sz="2000" noProof="0" dirty="0"/>
              <a:t> </a:t>
            </a:r>
            <a:r>
              <a:rPr lang="en-US" sz="2000" noProof="0" dirty="0" err="1"/>
              <a:t>metode</a:t>
            </a:r>
            <a:r>
              <a:rPr lang="en-US" sz="2000" noProof="0" dirty="0"/>
              <a:t> </a:t>
            </a:r>
            <a:r>
              <a:rPr lang="en-US" sz="2000" noProof="0" dirty="0" err="1"/>
              <a:t>pengumpulan</a:t>
            </a:r>
            <a:r>
              <a:rPr lang="en-US" sz="2000" noProof="0" dirty="0"/>
              <a:t> dan </a:t>
            </a:r>
            <a:r>
              <a:rPr lang="en-US" sz="2000" noProof="0" dirty="0" err="1"/>
              <a:t>pelaporan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Akuntan</a:t>
            </a:r>
            <a:r>
              <a:rPr lang="en-US" sz="2000" noProof="0" dirty="0"/>
              <a:t> juga </a:t>
            </a:r>
            <a:r>
              <a:rPr lang="en-US" sz="2000" noProof="0" dirty="0" err="1"/>
              <a:t>diatur</a:t>
            </a:r>
            <a:r>
              <a:rPr lang="en-US" sz="2000" noProof="0" dirty="0"/>
              <a:t> oleh Kode </a:t>
            </a:r>
            <a:r>
              <a:rPr lang="en-US" sz="2000" noProof="0" dirty="0" err="1"/>
              <a:t>Etik</a:t>
            </a:r>
            <a:r>
              <a:rPr lang="en-US" sz="2000" noProof="0" dirty="0"/>
              <a:t> </a:t>
            </a:r>
            <a:r>
              <a:rPr lang="en-US" sz="2000" noProof="0" dirty="0" err="1"/>
              <a:t>Profesional</a:t>
            </a:r>
            <a:r>
              <a:rPr lang="en-US" sz="2000" noProof="0" dirty="0"/>
              <a:t> AICPA.</a:t>
            </a:r>
          </a:p>
          <a:p>
            <a:pPr marL="0" indent="0">
              <a:buNone/>
            </a:pPr>
            <a:r>
              <a:rPr lang="en-US" sz="2200" noProof="0" dirty="0" err="1"/>
              <a:t>Dapatkah</a:t>
            </a:r>
            <a:r>
              <a:rPr lang="en-US" sz="2200" noProof="0" dirty="0"/>
              <a:t> </a:t>
            </a:r>
            <a:r>
              <a:rPr lang="en-US" sz="2200" noProof="0" dirty="0" err="1"/>
              <a:t>standar-standar</a:t>
            </a:r>
            <a:r>
              <a:rPr lang="en-US" sz="2200" noProof="0" dirty="0"/>
              <a:t> </a:t>
            </a:r>
            <a:r>
              <a:rPr lang="en-US" sz="2200" noProof="0" dirty="0" err="1"/>
              <a:t>ini</a:t>
            </a:r>
            <a:r>
              <a:rPr lang="en-US" sz="2200" noProof="0" dirty="0"/>
              <a:t> </a:t>
            </a:r>
            <a:r>
              <a:rPr lang="en-US" sz="2200" noProof="0" dirty="0" err="1"/>
              <a:t>mengikuti</a:t>
            </a:r>
            <a:r>
              <a:rPr lang="en-US" sz="2200" noProof="0" dirty="0"/>
              <a:t> </a:t>
            </a:r>
            <a:r>
              <a:rPr lang="en-US" sz="2200" noProof="0" dirty="0" err="1"/>
              <a:t>perubahan</a:t>
            </a:r>
            <a:r>
              <a:rPr lang="en-US" sz="2200" noProof="0" dirty="0"/>
              <a:t> </a:t>
            </a:r>
            <a:r>
              <a:rPr lang="en-US" sz="2200" noProof="0" dirty="0" err="1"/>
              <a:t>aktivitas</a:t>
            </a:r>
            <a:r>
              <a:rPr lang="en-US" sz="2200" noProof="0" dirty="0"/>
              <a:t> </a:t>
            </a:r>
            <a:r>
              <a:rPr lang="en-US" sz="2200" noProof="0" dirty="0" err="1"/>
              <a:t>akuntansi</a:t>
            </a:r>
            <a:r>
              <a:rPr lang="en-US" sz="2200" noProof="0" dirty="0"/>
              <a:t> dan </a:t>
            </a:r>
            <a:r>
              <a:rPr lang="en-US" sz="2200" noProof="0" dirty="0" err="1"/>
              <a:t>pendanaan</a:t>
            </a:r>
            <a:r>
              <a:rPr lang="en-US" sz="2200" noProof="0" dirty="0"/>
              <a:t> di </a:t>
            </a:r>
            <a:r>
              <a:rPr lang="en-US" sz="2200" noProof="0" dirty="0" err="1"/>
              <a:t>perusahaan-perusahaan</a:t>
            </a:r>
            <a:r>
              <a:rPr lang="en-US" sz="2200" noProof="0" dirty="0"/>
              <a:t> </a:t>
            </a:r>
            <a:r>
              <a:rPr lang="en-US" sz="2200" noProof="0" dirty="0" err="1"/>
              <a:t>baru</a:t>
            </a:r>
            <a:r>
              <a:rPr lang="en-US" sz="2200" noProof="0" dirty="0"/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0426AC6-5333-4D6A-B057-02E2EA18C3E4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461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Executive Compensation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Few areas of corporate governance and finance have received as much public scrutiny as executive compensation.</a:t>
            </a:r>
          </a:p>
          <a:p>
            <a:r>
              <a:rPr lang="en-US" sz="2000" noProof="0" dirty="0"/>
              <a:t>In 1965, the average CEO pay was 20 times as much as the average worker pay.</a:t>
            </a:r>
          </a:p>
          <a:p>
            <a:r>
              <a:rPr lang="en-US" sz="2000" noProof="0" dirty="0"/>
              <a:t>By 2000, CEO pay had risen to 376 times as much as the average worker’s pay.</a:t>
            </a:r>
          </a:p>
          <a:p>
            <a:r>
              <a:rPr lang="en-US" sz="2000" noProof="0" dirty="0"/>
              <a:t>Even after a decline the ratio remained high—in 2020—351 times.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Skyrocketing executive compensation packages raise numerous ethical questions.</a:t>
            </a:r>
          </a:p>
          <a:p>
            <a:r>
              <a:rPr lang="en-US" sz="2000" noProof="0" dirty="0"/>
              <a:t>Greed and avarice are the most apt descriptive terms for the moral character of such people from a virtue ethics perspective.</a:t>
            </a:r>
          </a:p>
          <a:p>
            <a:r>
              <a:rPr lang="en-US" sz="2000" noProof="0" dirty="0"/>
              <a:t>Give rise to fundamental questions of distributive justice and fairness.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875811-3B59-4BF9-AE76-0EEFCBB3ACD1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Executive Compensation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noProof="0" dirty="0"/>
              <a:t>Serious ethical challenges arise against these practices even from within the business perspective.</a:t>
            </a:r>
          </a:p>
          <a:p>
            <a:r>
              <a:rPr lang="en-US" noProof="0" dirty="0"/>
              <a:t>Beyond issues of personal morality and economic fairness, excessive compensation raises ethical issues of corporate governance and finance.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4D25EB0-759A-4CA7-B922-862A8696C767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CFB96-D204-43B7-9AA0-2EFD3E65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Executive Compensation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1F33E-6C60-48AB-87C4-3DCFCF89B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219" y="1162505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teori</a:t>
            </a:r>
            <a:r>
              <a:rPr lang="en-US" noProof="0" dirty="0"/>
              <a:t>, </a:t>
            </a:r>
            <a:r>
              <a:rPr lang="en-US" noProof="0" dirty="0" err="1"/>
              <a:t>paket</a:t>
            </a:r>
            <a:r>
              <a:rPr lang="en-US" noProof="0" dirty="0"/>
              <a:t> </a:t>
            </a:r>
            <a:r>
              <a:rPr lang="en-US" noProof="0" dirty="0" err="1"/>
              <a:t>kompensasi</a:t>
            </a:r>
            <a:r>
              <a:rPr lang="en-US" noProof="0" dirty="0"/>
              <a:t> </a:t>
            </a:r>
            <a:r>
              <a:rPr lang="en-US" noProof="0" dirty="0" err="1"/>
              <a:t>melayani</a:t>
            </a:r>
            <a:r>
              <a:rPr lang="en-US" noProof="0" dirty="0"/>
              <a:t> </a:t>
            </a:r>
            <a:r>
              <a:rPr lang="en-US" noProof="0" dirty="0" err="1"/>
              <a:t>kepentingan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dua </a:t>
            </a:r>
            <a:r>
              <a:rPr lang="en-US" noProof="0" dirty="0" err="1"/>
              <a:t>cara</a:t>
            </a:r>
            <a:r>
              <a:rPr lang="en-US" noProof="0" dirty="0"/>
              <a:t>:</a:t>
            </a:r>
          </a:p>
          <a:p>
            <a:r>
              <a:rPr lang="en-US" sz="2000" noProof="0" dirty="0" err="1"/>
              <a:t>Mereka</a:t>
            </a:r>
            <a:r>
              <a:rPr lang="en-US" sz="2000" noProof="0" dirty="0"/>
              <a:t> </a:t>
            </a:r>
            <a:r>
              <a:rPr lang="en-US" sz="2000" noProof="0" dirty="0" err="1"/>
              <a:t>memberikan</a:t>
            </a:r>
            <a:r>
              <a:rPr lang="en-US" sz="2000" noProof="0" dirty="0"/>
              <a:t> </a:t>
            </a:r>
            <a:r>
              <a:rPr lang="en-US" sz="2000" noProof="0" dirty="0" err="1"/>
              <a:t>insentif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kinerja</a:t>
            </a:r>
            <a:r>
              <a:rPr lang="en-US" sz="2000" noProof="0" dirty="0"/>
              <a:t> </a:t>
            </a:r>
            <a:r>
              <a:rPr lang="en-US" sz="2000" noProof="0" dirty="0" err="1"/>
              <a:t>eksekutif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Mereka</a:t>
            </a:r>
            <a:r>
              <a:rPr lang="en-US" sz="2000" noProof="0" dirty="0"/>
              <a:t> </a:t>
            </a:r>
            <a:r>
              <a:rPr lang="en-US" sz="2000" noProof="0" dirty="0" err="1"/>
              <a:t>berfungsi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penghargaan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pencapaian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praktiknya</a:t>
            </a:r>
            <a:r>
              <a:rPr lang="en-US" noProof="0" dirty="0"/>
              <a:t>, </a:t>
            </a:r>
            <a:r>
              <a:rPr lang="en-US" noProof="0" dirty="0" err="1"/>
              <a:t>terdapat</a:t>
            </a:r>
            <a:r>
              <a:rPr lang="en-US" noProof="0" dirty="0"/>
              <a:t> </a:t>
            </a:r>
            <a:r>
              <a:rPr lang="en-US" noProof="0" dirty="0" err="1"/>
              <a:t>keraguan</a:t>
            </a:r>
            <a:r>
              <a:rPr lang="en-US" noProof="0" dirty="0"/>
              <a:t> yang </a:t>
            </a:r>
            <a:r>
              <a:rPr lang="en-US" noProof="0" dirty="0" err="1"/>
              <a:t>masuk</a:t>
            </a:r>
            <a:r>
              <a:rPr lang="en-US" noProof="0" dirty="0"/>
              <a:t> </a:t>
            </a:r>
            <a:r>
              <a:rPr lang="en-US" noProof="0" dirty="0" err="1"/>
              <a:t>akal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kedua</a:t>
            </a:r>
            <a:r>
              <a:rPr lang="en-US" noProof="0" dirty="0"/>
              <a:t> </a:t>
            </a:r>
            <a:r>
              <a:rPr lang="en-US" noProof="0" dirty="0" err="1"/>
              <a:t>alasan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banyak</a:t>
            </a:r>
            <a:r>
              <a:rPr lang="en-US" sz="2000" noProof="0" dirty="0"/>
              <a:t> </a:t>
            </a:r>
            <a:r>
              <a:rPr lang="en-US" sz="2000" noProof="0" dirty="0" err="1"/>
              <a:t>kasus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ada</a:t>
            </a:r>
            <a:r>
              <a:rPr lang="en-US" sz="2000" noProof="0" dirty="0"/>
              <a:t> </a:t>
            </a:r>
            <a:r>
              <a:rPr lang="en-US" sz="2000" noProof="0" dirty="0" err="1"/>
              <a:t>korelasi</a:t>
            </a:r>
            <a:r>
              <a:rPr lang="en-US" sz="2000" noProof="0" dirty="0"/>
              <a:t> </a:t>
            </a:r>
            <a:r>
              <a:rPr lang="en-US" sz="2000" noProof="0" dirty="0" err="1"/>
              <a:t>antara</a:t>
            </a:r>
            <a:r>
              <a:rPr lang="en-US" sz="2000" noProof="0" dirty="0"/>
              <a:t> </a:t>
            </a:r>
            <a:r>
              <a:rPr lang="en-US" sz="2000" noProof="0" dirty="0" err="1"/>
              <a:t>kompensasi</a:t>
            </a:r>
            <a:r>
              <a:rPr lang="en-US" sz="2000" noProof="0" dirty="0"/>
              <a:t> dan </a:t>
            </a:r>
            <a:r>
              <a:rPr lang="en-US" sz="2000" noProof="0" dirty="0" err="1"/>
              <a:t>kinerja</a:t>
            </a:r>
            <a:r>
              <a:rPr lang="en-US" sz="2000" noProof="0" dirty="0"/>
              <a:t>.</a:t>
            </a:r>
          </a:p>
          <a:p>
            <a:r>
              <a:rPr lang="en-US" sz="2000" noProof="0" dirty="0"/>
              <a:t>Ada </a:t>
            </a:r>
            <a:r>
              <a:rPr lang="en-US" sz="2000" noProof="0" dirty="0" err="1"/>
              <a:t>tingkat</a:t>
            </a:r>
            <a:r>
              <a:rPr lang="en-US" sz="2000" noProof="0" dirty="0"/>
              <a:t> </a:t>
            </a:r>
            <a:r>
              <a:rPr lang="en-US" sz="2000" noProof="0" dirty="0" err="1"/>
              <a:t>pengembalian</a:t>
            </a:r>
            <a:r>
              <a:rPr lang="en-US" sz="2000" noProof="0" dirty="0"/>
              <a:t> </a:t>
            </a:r>
            <a:r>
              <a:rPr lang="en-US" sz="2000" noProof="0" dirty="0" err="1"/>
              <a:t>insentif</a:t>
            </a:r>
            <a:r>
              <a:rPr lang="en-US" sz="2000" noProof="0" dirty="0"/>
              <a:t> yang </a:t>
            </a:r>
            <a:r>
              <a:rPr lang="en-US" sz="2000" noProof="0" dirty="0" err="1"/>
              <a:t>semakin</a:t>
            </a:r>
            <a:r>
              <a:rPr lang="en-US" sz="2000" noProof="0" dirty="0"/>
              <a:t> </a:t>
            </a:r>
            <a:r>
              <a:rPr lang="en-US" sz="2000" noProof="0" dirty="0" err="1"/>
              <a:t>berkurang</a:t>
            </a:r>
            <a:r>
              <a:rPr lang="en-US" sz="2000" noProof="0" dirty="0"/>
              <a:t> </a:t>
            </a:r>
            <a:r>
              <a:rPr lang="en-US" sz="2000" noProof="0" dirty="0" err="1"/>
              <a:t>melebihi</a:t>
            </a:r>
            <a:r>
              <a:rPr lang="en-US" sz="2000" noProof="0" dirty="0"/>
              <a:t> </a:t>
            </a:r>
            <a:r>
              <a:rPr lang="en-US" sz="2000" noProof="0" dirty="0" err="1"/>
              <a:t>tingkat</a:t>
            </a:r>
            <a:r>
              <a:rPr lang="en-US" sz="2000" noProof="0" dirty="0"/>
              <a:t> </a:t>
            </a:r>
            <a:r>
              <a:rPr lang="en-US" sz="2000" noProof="0" dirty="0" err="1"/>
              <a:t>tertentu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4157BE-C610-4B29-BDF5-CD6B3F2F32C0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801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Executive Compensation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>
                <a:solidFill>
                  <a:srgbClr val="CC0066"/>
                </a:solidFill>
              </a:rPr>
              <a:t>Masalah</a:t>
            </a:r>
            <a:r>
              <a:rPr lang="en-US" noProof="0" dirty="0">
                <a:solidFill>
                  <a:srgbClr val="CC0066"/>
                </a:solidFill>
              </a:rPr>
              <a:t> tata </a:t>
            </a:r>
            <a:r>
              <a:rPr lang="en-US" noProof="0" dirty="0" err="1">
                <a:solidFill>
                  <a:srgbClr val="CC0066"/>
                </a:solidFill>
              </a:rPr>
              <a:t>kelola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penting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lainnya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adalah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disinsentif</a:t>
            </a:r>
            <a:r>
              <a:rPr lang="en-US" noProof="0" dirty="0">
                <a:solidFill>
                  <a:srgbClr val="CC0066"/>
                </a:solidFill>
              </a:rPr>
              <a:t> yang </a:t>
            </a:r>
            <a:r>
              <a:rPr lang="en-US" noProof="0" dirty="0" err="1">
                <a:solidFill>
                  <a:srgbClr val="CC0066"/>
                </a:solidFill>
              </a:rPr>
              <a:t>diberikan</a:t>
            </a:r>
            <a:r>
              <a:rPr lang="en-US" noProof="0" dirty="0">
                <a:solidFill>
                  <a:srgbClr val="CC0066"/>
                </a:solidFill>
              </a:rPr>
              <a:t> oleh </a:t>
            </a:r>
            <a:r>
              <a:rPr lang="en-US" noProof="0" dirty="0" err="1">
                <a:solidFill>
                  <a:srgbClr val="CC0066"/>
                </a:solidFill>
              </a:rPr>
              <a:t>paket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kompensasi</a:t>
            </a:r>
            <a:r>
              <a:rPr lang="en-US" noProof="0" dirty="0">
                <a:solidFill>
                  <a:srgbClr val="CC0066"/>
                </a:solidFill>
              </a:rPr>
              <a:t> dan </a:t>
            </a:r>
            <a:r>
              <a:rPr lang="en-US" noProof="0" dirty="0" err="1">
                <a:solidFill>
                  <a:srgbClr val="CC0066"/>
                </a:solidFill>
              </a:rPr>
              <a:t>ketergantungan</a:t>
            </a:r>
            <a:r>
              <a:rPr lang="en-US" noProof="0" dirty="0">
                <a:solidFill>
                  <a:srgbClr val="CC0066"/>
                </a:solidFill>
              </a:rPr>
              <a:t> pada </a:t>
            </a:r>
            <a:r>
              <a:rPr lang="en-US" noProof="0" dirty="0" err="1">
                <a:solidFill>
                  <a:srgbClr val="CC0066"/>
                </a:solidFill>
              </a:rPr>
              <a:t>opsi</a:t>
            </a:r>
            <a:r>
              <a:rPr lang="en-US" noProof="0" dirty="0">
                <a:solidFill>
                  <a:srgbClr val="CC0066"/>
                </a:solidFill>
              </a:rPr>
              <a:t> </a:t>
            </a:r>
            <a:r>
              <a:rPr lang="en-US" noProof="0" dirty="0" err="1">
                <a:solidFill>
                  <a:srgbClr val="CC0066"/>
                </a:solidFill>
              </a:rPr>
              <a:t>saham</a:t>
            </a:r>
            <a:r>
              <a:rPr lang="en-US" noProof="0" dirty="0">
                <a:solidFill>
                  <a:srgbClr val="CC0066"/>
                </a:solidFill>
              </a:rPr>
              <a:t>.</a:t>
            </a:r>
          </a:p>
          <a:p>
            <a:r>
              <a:rPr lang="en-US" sz="2000" noProof="0" dirty="0">
                <a:solidFill>
                  <a:srgbClr val="3333CC"/>
                </a:solidFill>
              </a:rPr>
              <a:t>Para </a:t>
            </a:r>
            <a:r>
              <a:rPr lang="en-US" sz="2000" noProof="0" dirty="0" err="1">
                <a:solidFill>
                  <a:srgbClr val="3333CC"/>
                </a:solidFill>
              </a:rPr>
              <a:t>eksekutif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mempunyai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insentif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untuk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fokus</a:t>
            </a:r>
            <a:r>
              <a:rPr lang="en-US" sz="2000" noProof="0" dirty="0">
                <a:solidFill>
                  <a:srgbClr val="3333CC"/>
                </a:solidFill>
              </a:rPr>
              <a:t> pada </a:t>
            </a:r>
            <a:r>
              <a:rPr lang="en-US" sz="2000" noProof="0" dirty="0" err="1">
                <a:solidFill>
                  <a:srgbClr val="3333CC"/>
                </a:solidFill>
              </a:rPr>
              <a:t>harga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saham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jangka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pendek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dibandingkan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kepentingan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perusahaan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jangka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panjang</a:t>
            </a:r>
            <a:r>
              <a:rPr lang="en-US" sz="2000" noProof="0" dirty="0">
                <a:solidFill>
                  <a:srgbClr val="3333CC"/>
                </a:solidFill>
              </a:rPr>
              <a:t>.</a:t>
            </a:r>
          </a:p>
          <a:p>
            <a:r>
              <a:rPr lang="en-US" sz="2000" noProof="0" dirty="0" err="1">
                <a:solidFill>
                  <a:srgbClr val="3333CC"/>
                </a:solidFill>
              </a:rPr>
              <a:t>Dapat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dikemukakan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bahwa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opsi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saham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mungkin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menjadi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penyebab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korupsi</a:t>
            </a:r>
            <a:r>
              <a:rPr lang="en-US" sz="2000" noProof="0" dirty="0">
                <a:solidFill>
                  <a:srgbClr val="3333CC"/>
                </a:solidFill>
              </a:rPr>
              <a:t> yang </a:t>
            </a:r>
            <a:r>
              <a:rPr lang="en-US" sz="2000" noProof="0" dirty="0" err="1">
                <a:solidFill>
                  <a:srgbClr val="3333CC"/>
                </a:solidFill>
              </a:rPr>
              <a:t>melibatkan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pendapatan</a:t>
            </a:r>
            <a:r>
              <a:rPr lang="en-US" sz="2000" noProof="0" dirty="0">
                <a:solidFill>
                  <a:srgbClr val="3333CC"/>
                </a:solidFill>
              </a:rPr>
              <a:t> yang </a:t>
            </a:r>
            <a:r>
              <a:rPr lang="en-US" sz="2000" noProof="0" dirty="0" err="1">
                <a:solidFill>
                  <a:srgbClr val="3333CC"/>
                </a:solidFill>
              </a:rPr>
              <a:t>dikelola</a:t>
            </a:r>
            <a:r>
              <a:rPr lang="en-US" sz="2000" noProof="0" dirty="0">
                <a:solidFill>
                  <a:srgbClr val="3333CC"/>
                </a:solidFill>
              </a:rPr>
              <a:t>.</a:t>
            </a:r>
          </a:p>
          <a:p>
            <a:r>
              <a:rPr lang="en-US" sz="2000" noProof="0" dirty="0" err="1">
                <a:solidFill>
                  <a:srgbClr val="3333CC"/>
                </a:solidFill>
              </a:rPr>
              <a:t>Kompensasi</a:t>
            </a:r>
            <a:r>
              <a:rPr lang="en-US" sz="2000" noProof="0" dirty="0">
                <a:solidFill>
                  <a:srgbClr val="3333CC"/>
                </a:solidFill>
              </a:rPr>
              <a:t> yang </a:t>
            </a:r>
            <a:r>
              <a:rPr lang="en-US" sz="2000" noProof="0" dirty="0" err="1">
                <a:solidFill>
                  <a:srgbClr val="3333CC"/>
                </a:solidFill>
              </a:rPr>
              <a:t>berlebihan</a:t>
            </a:r>
            <a:r>
              <a:rPr lang="en-US" sz="2000" noProof="0" dirty="0">
                <a:solidFill>
                  <a:srgbClr val="3333CC"/>
                </a:solidFill>
              </a:rPr>
              <a:t> juga </a:t>
            </a:r>
            <a:r>
              <a:rPr lang="en-US" sz="2000" noProof="0" dirty="0" err="1">
                <a:solidFill>
                  <a:srgbClr val="3333CC"/>
                </a:solidFill>
              </a:rPr>
              <a:t>dapat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melibatkan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berbagai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konflik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kepentingan</a:t>
            </a:r>
            <a:r>
              <a:rPr lang="en-US" sz="2000" noProof="0" dirty="0">
                <a:solidFill>
                  <a:srgbClr val="3333CC"/>
                </a:solidFill>
              </a:rPr>
              <a:t> dan </a:t>
            </a:r>
            <a:r>
              <a:rPr lang="en-US" sz="2000" noProof="0" dirty="0" err="1">
                <a:solidFill>
                  <a:srgbClr val="3333CC"/>
                </a:solidFill>
              </a:rPr>
              <a:t>kronisme</a:t>
            </a:r>
            <a:r>
              <a:rPr lang="en-US" sz="2000" noProof="0" dirty="0">
                <a:solidFill>
                  <a:srgbClr val="3333CC"/>
                </a:solidFill>
              </a:rPr>
              <a:t>.</a:t>
            </a:r>
          </a:p>
          <a:p>
            <a:pPr marL="0" indent="0">
              <a:buNone/>
            </a:pPr>
            <a:r>
              <a:rPr lang="sv-SE" noProof="0" dirty="0">
                <a:solidFill>
                  <a:srgbClr val="CC0066"/>
                </a:solidFill>
              </a:rPr>
              <a:t>Kekhawatiran besar lainnya adalah pemupukan silang pada papan</a:t>
            </a:r>
            <a:r>
              <a:rPr lang="sv-SE" noProof="0" dirty="0"/>
              <a:t>.</a:t>
            </a: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C9FFCF-D74C-47BE-B33E-37121FF7B14D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693E5-7A63-4890-B99D-7ADFA16A7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4E48A-A77A-41B5-AF4C-D363CA1BD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7"/>
            </a:pPr>
            <a:r>
              <a:rPr lang="en-US" sz="2000" noProof="0" dirty="0" err="1">
                <a:solidFill>
                  <a:prstClr val="black"/>
                </a:solidFill>
              </a:rPr>
              <a:t>Jelaskan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kewajiban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etis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anggota</a:t>
            </a:r>
            <a:r>
              <a:rPr lang="en-US" sz="2000" noProof="0" dirty="0">
                <a:solidFill>
                  <a:prstClr val="black"/>
                </a:solidFill>
              </a:rPr>
              <a:t> dewan </a:t>
            </a:r>
            <a:r>
              <a:rPr lang="en-US" sz="2000" noProof="0" dirty="0" err="1">
                <a:solidFill>
                  <a:prstClr val="black"/>
                </a:solidFill>
              </a:rPr>
              <a:t>direksi</a:t>
            </a:r>
            <a:r>
              <a:rPr lang="en-US" sz="2000" noProof="0" dirty="0">
                <a:solidFill>
                  <a:prstClr val="black"/>
                </a:solidFill>
              </a:rPr>
              <a:t>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en-US" sz="2000" noProof="0" dirty="0">
                <a:solidFill>
                  <a:prstClr val="black"/>
                </a:solidFill>
              </a:rPr>
              <a:t>Soroti </a:t>
            </a:r>
            <a:r>
              <a:rPr lang="en-US" sz="2000" noProof="0" dirty="0" err="1">
                <a:solidFill>
                  <a:prstClr val="black"/>
                </a:solidFill>
              </a:rPr>
              <a:t>konflik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kepentingan</a:t>
            </a:r>
            <a:r>
              <a:rPr lang="en-US" sz="2000" noProof="0" dirty="0">
                <a:solidFill>
                  <a:prstClr val="black"/>
                </a:solidFill>
              </a:rPr>
              <a:t> di pasar </a:t>
            </a:r>
            <a:r>
              <a:rPr lang="en-US" sz="2000" noProof="0" dirty="0" err="1">
                <a:solidFill>
                  <a:prstClr val="black"/>
                </a:solidFill>
              </a:rPr>
              <a:t>keuangan</a:t>
            </a:r>
            <a:r>
              <a:rPr lang="en-US" sz="2000" noProof="0" dirty="0">
                <a:solidFill>
                  <a:prstClr val="black"/>
                </a:solidFill>
              </a:rPr>
              <a:t> dan </a:t>
            </a:r>
            <a:r>
              <a:rPr lang="en-US" sz="2000" noProof="0" dirty="0" err="1">
                <a:solidFill>
                  <a:prstClr val="black"/>
                </a:solidFill>
              </a:rPr>
              <a:t>diskusikan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cara-cara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untuk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mengatasinya</a:t>
            </a:r>
            <a:r>
              <a:rPr lang="en-US" sz="2000" noProof="0" dirty="0">
                <a:solidFill>
                  <a:prstClr val="black"/>
                </a:solidFill>
              </a:rPr>
              <a:t>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en-US" sz="2000" noProof="0" dirty="0" err="1">
                <a:solidFill>
                  <a:prstClr val="black"/>
                </a:solidFill>
              </a:rPr>
              <a:t>Jelaskan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konflik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kepentingan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dalam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pemerintahan</a:t>
            </a:r>
            <a:r>
              <a:rPr lang="en-US" sz="2000" noProof="0" dirty="0">
                <a:solidFill>
                  <a:prstClr val="black"/>
                </a:solidFill>
              </a:rPr>
              <a:t> yang </a:t>
            </a:r>
            <a:r>
              <a:rPr lang="en-US" sz="2000" noProof="0" dirty="0" err="1">
                <a:solidFill>
                  <a:prstClr val="black"/>
                </a:solidFill>
              </a:rPr>
              <a:t>disebabkan</a:t>
            </a:r>
            <a:r>
              <a:rPr lang="en-US" sz="2000" noProof="0" dirty="0">
                <a:solidFill>
                  <a:prstClr val="black"/>
                </a:solidFill>
              </a:rPr>
              <a:t> oleh </a:t>
            </a:r>
            <a:r>
              <a:rPr lang="en-US" sz="2000" noProof="0" dirty="0" err="1">
                <a:solidFill>
                  <a:prstClr val="black"/>
                </a:solidFill>
              </a:rPr>
              <a:t>kompensasi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eksekutif</a:t>
            </a:r>
            <a:r>
              <a:rPr lang="en-US" sz="2000" noProof="0" dirty="0">
                <a:solidFill>
                  <a:prstClr val="black"/>
                </a:solidFill>
              </a:rPr>
              <a:t> yang </a:t>
            </a:r>
            <a:r>
              <a:rPr lang="en-US" sz="2000" noProof="0" dirty="0" err="1">
                <a:solidFill>
                  <a:prstClr val="black"/>
                </a:solidFill>
              </a:rPr>
              <a:t>berlebihan</a:t>
            </a:r>
            <a:r>
              <a:rPr lang="en-US" sz="2000" noProof="0" dirty="0">
                <a:solidFill>
                  <a:prstClr val="black"/>
                </a:solidFill>
              </a:rPr>
              <a:t>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en-US" sz="2000" noProof="0" dirty="0" err="1">
                <a:solidFill>
                  <a:prstClr val="black"/>
                </a:solidFill>
              </a:rPr>
              <a:t>Definisikan</a:t>
            </a:r>
            <a:r>
              <a:rPr lang="en-US" sz="2000" noProof="0" dirty="0">
                <a:solidFill>
                  <a:prstClr val="black"/>
                </a:solidFill>
              </a:rPr>
              <a:t> insider trading dan </a:t>
            </a:r>
            <a:r>
              <a:rPr lang="en-US" sz="2000" noProof="0" dirty="0" err="1">
                <a:solidFill>
                  <a:prstClr val="black"/>
                </a:solidFill>
              </a:rPr>
              <a:t>evaluasi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potensi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perilaku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tidak</a:t>
            </a:r>
            <a:r>
              <a:rPr lang="en-US" sz="2000" noProof="0" dirty="0">
                <a:solidFill>
                  <a:prstClr val="black"/>
                </a:solidFill>
              </a:rPr>
              <a:t> </a:t>
            </a:r>
            <a:r>
              <a:rPr lang="en-US" sz="2000" noProof="0" dirty="0" err="1">
                <a:solidFill>
                  <a:prstClr val="black"/>
                </a:solidFill>
              </a:rPr>
              <a:t>etisnya</a:t>
            </a:r>
            <a:r>
              <a:rPr lang="en-US" sz="2000" noProof="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59A4F1-DCA5-45EC-AF80-0DC365CE9293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3990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E0F3C5-9A05-465B-AF3C-3FE1F82B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noProof="0" dirty="0"/>
              <a:t>Figure 10.2: Duties of the Board and Senior Executives That May Give Rise to Conflicts of Interest</a:t>
            </a:r>
          </a:p>
        </p:txBody>
      </p:sp>
      <p:pic>
        <p:nvPicPr>
          <p:cNvPr id="4" name="Picture 3" descr="The figure provides a list of the duties of board members and senior executives that may give rise to conflicts of interest.">
            <a:extLst>
              <a:ext uri="{FF2B5EF4-FFF2-40B4-BE49-F238E27FC236}">
                <a16:creationId xmlns:a16="http://schemas.microsoft.com/office/drawing/2014/main" id="{F2C4E4F6-567C-4D25-819E-568A8D65A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1488093"/>
            <a:ext cx="8477250" cy="419100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4DF4690-808B-41E3-A415-514A8A119F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00400" y="6248400"/>
            <a:ext cx="2743200" cy="228600"/>
          </a:xfrm>
        </p:spPr>
        <p:txBody>
          <a:bodyPr/>
          <a:lstStyle/>
          <a:p>
            <a:r>
              <a:rPr lang="en-US" sz="1000" noProof="0" dirty="0">
                <a:hlinkClick r:id="rId4" action="ppaction://hlinksldjump"/>
              </a:rPr>
              <a:t>Access the text alternative for slide image.</a:t>
            </a:r>
            <a:endParaRPr lang="en-US" sz="10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7EC43D-EAF0-4290-AF92-DF5B1AB66419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9259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02EA2C5-D690-406A-9239-3F32775BF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Insider Trading </a:t>
            </a:r>
            <a:r>
              <a:rPr lang="en-US" sz="1000" noProof="0" dirty="0"/>
              <a:t>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12EC0D-23C5-409B-B0AF-93733364A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noProof="0" dirty="0" err="1"/>
              <a:t>Perdagangan</a:t>
            </a:r>
            <a:r>
              <a:rPr lang="en-US" sz="2300" noProof="0" dirty="0"/>
              <a:t> </a:t>
            </a:r>
            <a:r>
              <a:rPr lang="en-US" sz="2300" noProof="0" dirty="0" err="1"/>
              <a:t>sekuritas</a:t>
            </a:r>
            <a:r>
              <a:rPr lang="en-US" sz="2300" noProof="0" dirty="0"/>
              <a:t> oleh </a:t>
            </a:r>
            <a:r>
              <a:rPr lang="en-US" sz="2300" noProof="0" dirty="0" err="1"/>
              <a:t>mereka</a:t>
            </a:r>
            <a:r>
              <a:rPr lang="en-US" sz="2300" noProof="0" dirty="0"/>
              <a:t> yang </a:t>
            </a:r>
            <a:r>
              <a:rPr lang="en-US" sz="2300" noProof="0" dirty="0" err="1"/>
              <a:t>memiliki</a:t>
            </a:r>
            <a:r>
              <a:rPr lang="en-US" sz="2300" noProof="0" dirty="0"/>
              <a:t> </a:t>
            </a:r>
            <a:r>
              <a:rPr lang="en-US" sz="2300" noProof="0" dirty="0" err="1"/>
              <a:t>informasi</a:t>
            </a:r>
            <a:r>
              <a:rPr lang="en-US" sz="2300" noProof="0" dirty="0"/>
              <a:t> </a:t>
            </a:r>
            <a:r>
              <a:rPr lang="en-US" sz="2300" noProof="0" dirty="0" err="1"/>
              <a:t>pribadi</a:t>
            </a:r>
            <a:r>
              <a:rPr lang="en-US" sz="2300" noProof="0" dirty="0"/>
              <a:t> orang </a:t>
            </a:r>
            <a:r>
              <a:rPr lang="en-US" sz="2300" noProof="0" dirty="0" err="1"/>
              <a:t>dalam</a:t>
            </a:r>
            <a:r>
              <a:rPr lang="en-US" sz="2300" noProof="0" dirty="0"/>
              <a:t> yang </a:t>
            </a:r>
            <a:r>
              <a:rPr lang="en-US" sz="2300" noProof="0" dirty="0" err="1"/>
              <a:t>akan</a:t>
            </a:r>
            <a:r>
              <a:rPr lang="en-US" sz="2300" noProof="0" dirty="0"/>
              <a:t> </a:t>
            </a:r>
            <a:r>
              <a:rPr lang="en-US" sz="2300" noProof="0" dirty="0" err="1"/>
              <a:t>berdampak</a:t>
            </a:r>
            <a:r>
              <a:rPr lang="en-US" sz="2300" noProof="0" dirty="0"/>
              <a:t> </a:t>
            </a:r>
            <a:r>
              <a:rPr lang="en-US" sz="2300" noProof="0" dirty="0" err="1"/>
              <a:t>signifikan</a:t>
            </a:r>
            <a:r>
              <a:rPr lang="en-US" sz="2300" noProof="0" dirty="0"/>
              <a:t> pada </a:t>
            </a:r>
            <a:r>
              <a:rPr lang="en-US" sz="2300" noProof="0" dirty="0" err="1"/>
              <a:t>nilai</a:t>
            </a:r>
            <a:r>
              <a:rPr lang="en-US" sz="2300" noProof="0" dirty="0"/>
              <a:t> </a:t>
            </a:r>
            <a:r>
              <a:rPr lang="en-US" sz="2300" noProof="0" dirty="0" err="1"/>
              <a:t>saham</a:t>
            </a:r>
            <a:r>
              <a:rPr lang="en-US" sz="2300" noProof="0" dirty="0"/>
              <a:t> dan </a:t>
            </a:r>
            <a:r>
              <a:rPr lang="en-US" sz="2300" noProof="0" dirty="0" err="1"/>
              <a:t>memungkinkan</a:t>
            </a:r>
            <a:r>
              <a:rPr lang="en-US" sz="2300" noProof="0" dirty="0"/>
              <a:t> </a:t>
            </a:r>
            <a:r>
              <a:rPr lang="en-US" sz="2300" noProof="0" dirty="0" err="1"/>
              <a:t>mereka</a:t>
            </a:r>
            <a:r>
              <a:rPr lang="en-US" sz="2300" noProof="0" dirty="0"/>
              <a:t> </a:t>
            </a:r>
            <a:r>
              <a:rPr lang="en-US" sz="2300" noProof="0" dirty="0" err="1"/>
              <a:t>memperoleh</a:t>
            </a:r>
            <a:r>
              <a:rPr lang="en-US" sz="2300" noProof="0" dirty="0"/>
              <a:t> </a:t>
            </a:r>
            <a:r>
              <a:rPr lang="en-US" sz="2300" noProof="0" dirty="0" err="1"/>
              <a:t>keuntungan</a:t>
            </a:r>
            <a:r>
              <a:rPr lang="en-US" sz="2300" noProof="0" dirty="0"/>
              <a:t> </a:t>
            </a:r>
            <a:r>
              <a:rPr lang="en-US" sz="2300" noProof="0" dirty="0" err="1"/>
              <a:t>dari</a:t>
            </a:r>
            <a:r>
              <a:rPr lang="en-US" sz="2300" noProof="0" dirty="0"/>
              <a:t> </a:t>
            </a:r>
            <a:r>
              <a:rPr lang="en-US" sz="2300" noProof="0" dirty="0" err="1"/>
              <a:t>pembelian</a:t>
            </a:r>
            <a:r>
              <a:rPr lang="en-US" sz="2300" noProof="0" dirty="0"/>
              <a:t> </a:t>
            </a:r>
            <a:r>
              <a:rPr lang="en-US" sz="2300" noProof="0" dirty="0" err="1"/>
              <a:t>atau</a:t>
            </a:r>
            <a:r>
              <a:rPr lang="en-US" sz="2300" noProof="0" dirty="0"/>
              <a:t> </a:t>
            </a:r>
            <a:r>
              <a:rPr lang="en-US" sz="2300" noProof="0" dirty="0" err="1"/>
              <a:t>penjualan</a:t>
            </a:r>
            <a:r>
              <a:rPr lang="en-US" sz="2300" noProof="0" dirty="0"/>
              <a:t> </a:t>
            </a:r>
            <a:r>
              <a:rPr lang="en-US" sz="2300" noProof="0" dirty="0" err="1"/>
              <a:t>saham</a:t>
            </a:r>
            <a:r>
              <a:rPr lang="en-US" sz="2300" noProof="0" dirty="0"/>
              <a:t>.</a:t>
            </a:r>
          </a:p>
          <a:p>
            <a:r>
              <a:rPr lang="en-US" sz="2300" noProof="0" dirty="0" err="1"/>
              <a:t>Perdagangan</a:t>
            </a:r>
            <a:r>
              <a:rPr lang="en-US" sz="2300" noProof="0" dirty="0"/>
              <a:t> orang </a:t>
            </a:r>
            <a:r>
              <a:rPr lang="en-US" sz="2300" noProof="0" dirty="0" err="1"/>
              <a:t>dalam</a:t>
            </a:r>
            <a:r>
              <a:rPr lang="en-US" sz="2300" noProof="0" dirty="0"/>
              <a:t> </a:t>
            </a:r>
            <a:r>
              <a:rPr lang="en-US" sz="2300" noProof="0" dirty="0" err="1"/>
              <a:t>secara</a:t>
            </a:r>
            <a:r>
              <a:rPr lang="en-US" sz="2300" noProof="0" dirty="0"/>
              <a:t> </a:t>
            </a:r>
            <a:r>
              <a:rPr lang="en-US" sz="2300" noProof="0" dirty="0" err="1"/>
              <a:t>ilegal</a:t>
            </a:r>
            <a:r>
              <a:rPr lang="en-US" sz="2300" noProof="0" dirty="0"/>
              <a:t> </a:t>
            </a:r>
            <a:r>
              <a:rPr lang="en-US" sz="2300" noProof="0" dirty="0" err="1"/>
              <a:t>terjadi</a:t>
            </a:r>
            <a:r>
              <a:rPr lang="en-US" sz="2300" noProof="0" dirty="0"/>
              <a:t> </a:t>
            </a:r>
            <a:r>
              <a:rPr lang="en-US" sz="2300" noProof="0" dirty="0" err="1"/>
              <a:t>kemudian</a:t>
            </a:r>
            <a:r>
              <a:rPr lang="en-US" sz="2300" noProof="0" dirty="0"/>
              <a:t> orang </a:t>
            </a:r>
            <a:r>
              <a:rPr lang="en-US" sz="2300" noProof="0" dirty="0" err="1"/>
              <a:t>dalam</a:t>
            </a:r>
            <a:r>
              <a:rPr lang="en-US" sz="2300" noProof="0" dirty="0"/>
              <a:t> </a:t>
            </a:r>
            <a:r>
              <a:rPr lang="en-US" sz="2300" noProof="0" dirty="0" err="1"/>
              <a:t>perusahaan</a:t>
            </a:r>
            <a:r>
              <a:rPr lang="en-US" sz="2300" noProof="0" dirty="0"/>
              <a:t> </a:t>
            </a:r>
            <a:r>
              <a:rPr lang="en-US" sz="2300" noProof="0" dirty="0" err="1"/>
              <a:t>memberikan</a:t>
            </a:r>
            <a:r>
              <a:rPr lang="en-US" sz="2300" noProof="0" dirty="0"/>
              <a:t> “tips” </a:t>
            </a:r>
            <a:r>
              <a:rPr lang="en-US" sz="2300" noProof="0" dirty="0" err="1"/>
              <a:t>kepada</a:t>
            </a:r>
            <a:r>
              <a:rPr lang="en-US" sz="2300" noProof="0" dirty="0"/>
              <a:t> </a:t>
            </a:r>
            <a:r>
              <a:rPr lang="en-US" sz="2300" noProof="0" dirty="0" err="1"/>
              <a:t>anggota</a:t>
            </a:r>
            <a:r>
              <a:rPr lang="en-US" sz="2300" noProof="0" dirty="0"/>
              <a:t> </a:t>
            </a:r>
            <a:r>
              <a:rPr lang="en-US" sz="2300" noProof="0" dirty="0" err="1"/>
              <a:t>keluarga</a:t>
            </a:r>
            <a:r>
              <a:rPr lang="en-US" sz="2300" noProof="0" dirty="0"/>
              <a:t>, </a:t>
            </a:r>
            <a:r>
              <a:rPr lang="en-US" sz="2300" noProof="0" dirty="0" err="1"/>
              <a:t>teman</a:t>
            </a:r>
            <a:r>
              <a:rPr lang="en-US" sz="2300" noProof="0" dirty="0"/>
              <a:t>, </a:t>
            </a:r>
            <a:r>
              <a:rPr lang="en-US" sz="2300" noProof="0" dirty="0" err="1"/>
              <a:t>atau</a:t>
            </a:r>
            <a:r>
              <a:rPr lang="en-US" sz="2300" noProof="0" dirty="0"/>
              <a:t> orang lain </a:t>
            </a:r>
            <a:r>
              <a:rPr lang="en-US" sz="2300" noProof="0" dirty="0" err="1"/>
              <a:t>untuk</a:t>
            </a:r>
            <a:r>
              <a:rPr lang="en-US" sz="2300" noProof="0" dirty="0"/>
              <a:t> </a:t>
            </a:r>
            <a:r>
              <a:rPr lang="en-US" sz="2300" noProof="0" dirty="0" err="1"/>
              <a:t>membeli</a:t>
            </a:r>
            <a:r>
              <a:rPr lang="en-US" sz="2300" noProof="0" dirty="0"/>
              <a:t> </a:t>
            </a:r>
            <a:r>
              <a:rPr lang="en-US" sz="2300" noProof="0" dirty="0" err="1"/>
              <a:t>atau</a:t>
            </a:r>
            <a:r>
              <a:rPr lang="en-US" sz="2300" noProof="0" dirty="0"/>
              <a:t> </a:t>
            </a:r>
            <a:r>
              <a:rPr lang="en-US" sz="2300" noProof="0" dirty="0" err="1"/>
              <a:t>menjual</a:t>
            </a:r>
            <a:r>
              <a:rPr lang="en-US" sz="2300" noProof="0" dirty="0"/>
              <a:t> </a:t>
            </a:r>
            <a:r>
              <a:rPr lang="en-US" sz="2300" noProof="0" dirty="0" err="1"/>
              <a:t>saham</a:t>
            </a:r>
            <a:r>
              <a:rPr lang="en-US" sz="2300" noProof="0" dirty="0"/>
              <a:t> </a:t>
            </a:r>
            <a:r>
              <a:rPr lang="en-US" sz="2300" noProof="0" dirty="0" err="1"/>
              <a:t>perusahaan</a:t>
            </a:r>
            <a:r>
              <a:rPr lang="en-US" sz="2300" noProof="0" dirty="0"/>
              <a:t> </a:t>
            </a:r>
            <a:r>
              <a:rPr lang="en-US" sz="2300" noProof="0" dirty="0" err="1"/>
              <a:t>berdasarkan</a:t>
            </a:r>
            <a:r>
              <a:rPr lang="en-US" sz="2300" noProof="0" dirty="0"/>
              <a:t> </a:t>
            </a:r>
            <a:r>
              <a:rPr lang="en-US" sz="2300" noProof="0" dirty="0" err="1"/>
              <a:t>informasi</a:t>
            </a:r>
            <a:r>
              <a:rPr lang="en-US" sz="2300" noProof="0" dirty="0"/>
              <a:t> </a:t>
            </a:r>
            <a:r>
              <a:rPr lang="en-US" sz="2300" noProof="0" dirty="0" err="1"/>
              <a:t>tersebut</a:t>
            </a:r>
            <a:r>
              <a:rPr lang="en-US" sz="2300" noProof="0" dirty="0"/>
              <a:t>.</a:t>
            </a:r>
          </a:p>
          <a:p>
            <a:r>
              <a:rPr lang="en-US" sz="2300" noProof="0" dirty="0"/>
              <a:t>"</a:t>
            </a:r>
            <a:r>
              <a:rPr lang="en-US" sz="2300" noProof="0" dirty="0" err="1"/>
              <a:t>Informasi</a:t>
            </a:r>
            <a:r>
              <a:rPr lang="en-US" sz="2300" noProof="0" dirty="0"/>
              <a:t> </a:t>
            </a:r>
            <a:r>
              <a:rPr lang="en-US" sz="2300" noProof="0" dirty="0" err="1"/>
              <a:t>Pribadi</a:t>
            </a:r>
            <a:r>
              <a:rPr lang="en-US" sz="2300" noProof="0" dirty="0"/>
              <a:t>" </a:t>
            </a:r>
            <a:r>
              <a:rPr lang="en-US" sz="2300" noProof="0" dirty="0" err="1"/>
              <a:t>mencakup</a:t>
            </a:r>
            <a:r>
              <a:rPr lang="en-US" sz="2300" noProof="0" dirty="0"/>
              <a:t> </a:t>
            </a:r>
            <a:r>
              <a:rPr lang="en-US" sz="2300" noProof="0" dirty="0" err="1"/>
              <a:t>informasi</a:t>
            </a:r>
            <a:r>
              <a:rPr lang="en-US" sz="2300" noProof="0" dirty="0"/>
              <a:t> </a:t>
            </a:r>
            <a:r>
              <a:rPr lang="en-US" sz="2300" noProof="0" dirty="0" err="1"/>
              <a:t>istimewa</a:t>
            </a:r>
            <a:r>
              <a:rPr lang="en-US" sz="2300" noProof="0" dirty="0"/>
              <a:t> yang </a:t>
            </a:r>
            <a:r>
              <a:rPr lang="en-US" sz="2300" noProof="0" dirty="0" err="1"/>
              <a:t>belum</a:t>
            </a:r>
            <a:r>
              <a:rPr lang="en-US" sz="2300" noProof="0" dirty="0"/>
              <a:t> </a:t>
            </a:r>
            <a:r>
              <a:rPr lang="en-US" sz="2300" noProof="0" dirty="0" err="1"/>
              <a:t>diumumkan</a:t>
            </a:r>
            <a:r>
              <a:rPr lang="en-US" sz="2300" noProof="0" dirty="0"/>
              <a:t> </a:t>
            </a:r>
            <a:r>
              <a:rPr lang="en-US" sz="2300" noProof="0" dirty="0" err="1"/>
              <a:t>ke</a:t>
            </a:r>
            <a:r>
              <a:rPr lang="en-US" sz="2300" noProof="0" dirty="0"/>
              <a:t> </a:t>
            </a:r>
            <a:r>
              <a:rPr lang="en-US" sz="2300" noProof="0" dirty="0" err="1"/>
              <a:t>publik</a:t>
            </a:r>
            <a:r>
              <a:rPr lang="en-US" sz="2300" noProof="0" dirty="0"/>
              <a:t>.</a:t>
            </a:r>
          </a:p>
          <a:p>
            <a:r>
              <a:rPr lang="en-US" sz="2300" noProof="0" dirty="0" err="1"/>
              <a:t>Komisi</a:t>
            </a:r>
            <a:r>
              <a:rPr lang="en-US" sz="2300" noProof="0" dirty="0"/>
              <a:t> </a:t>
            </a:r>
            <a:r>
              <a:rPr lang="en-US" sz="2300" noProof="0" dirty="0" err="1"/>
              <a:t>Sekuritas</a:t>
            </a:r>
            <a:r>
              <a:rPr lang="en-US" sz="2300" noProof="0" dirty="0"/>
              <a:t> dan Bursa </a:t>
            </a:r>
            <a:r>
              <a:rPr lang="en-US" sz="2300" noProof="0" dirty="0" err="1"/>
              <a:t>telah</a:t>
            </a:r>
            <a:r>
              <a:rPr lang="en-US" sz="2300" noProof="0" dirty="0"/>
              <a:t> </a:t>
            </a:r>
            <a:r>
              <a:rPr lang="en-US" sz="2300" noProof="0" dirty="0" err="1"/>
              <a:t>menjadikan</a:t>
            </a:r>
            <a:r>
              <a:rPr lang="en-US" sz="2300" noProof="0" dirty="0"/>
              <a:t> </a:t>
            </a:r>
            <a:r>
              <a:rPr lang="en-US" sz="2300" noProof="0" dirty="0" err="1"/>
              <a:t>deteksi</a:t>
            </a:r>
            <a:r>
              <a:rPr lang="en-US" sz="2300" noProof="0" dirty="0"/>
              <a:t> dan </a:t>
            </a:r>
            <a:r>
              <a:rPr lang="en-US" sz="2300" noProof="0" dirty="0" err="1"/>
              <a:t>penuntutan</a:t>
            </a:r>
            <a:r>
              <a:rPr lang="en-US" sz="2300" noProof="0" dirty="0"/>
              <a:t> </a:t>
            </a:r>
            <a:r>
              <a:rPr lang="en-US" sz="2300" noProof="0" dirty="0" err="1"/>
              <a:t>pelanggaran</a:t>
            </a:r>
            <a:r>
              <a:rPr lang="en-US" sz="2300" noProof="0" dirty="0"/>
              <a:t> insider trading </a:t>
            </a:r>
            <a:r>
              <a:rPr lang="en-US" sz="2300" noProof="0" dirty="0" err="1"/>
              <a:t>sebagai</a:t>
            </a:r>
            <a:r>
              <a:rPr lang="en-US" sz="2300" noProof="0" dirty="0"/>
              <a:t> salah </a:t>
            </a:r>
            <a:r>
              <a:rPr lang="en-US" sz="2300" noProof="0" dirty="0" err="1"/>
              <a:t>satu</a:t>
            </a:r>
            <a:r>
              <a:rPr lang="en-US" sz="2300" noProof="0" dirty="0"/>
              <a:t> </a:t>
            </a:r>
            <a:r>
              <a:rPr lang="en-US" sz="2300" noProof="0" dirty="0" err="1"/>
              <a:t>prioritas</a:t>
            </a:r>
            <a:r>
              <a:rPr lang="en-US" sz="2300" noProof="0" dirty="0"/>
              <a:t> </a:t>
            </a:r>
            <a:r>
              <a:rPr lang="en-US" sz="2300" noProof="0" dirty="0" err="1"/>
              <a:t>penegakan</a:t>
            </a:r>
            <a:r>
              <a:rPr lang="en-US" sz="2300" noProof="0" dirty="0"/>
              <a:t> </a:t>
            </a:r>
            <a:r>
              <a:rPr lang="en-US" sz="2300" noProof="0" dirty="0" err="1"/>
              <a:t>hukumnya</a:t>
            </a:r>
            <a:r>
              <a:rPr lang="en-US" sz="2300" noProof="0" dirty="0"/>
              <a:t>.</a:t>
            </a:r>
          </a:p>
          <a:p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D04A71B-245A-4545-9BA5-0576C76F81CE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5759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319E-AD30-4DC6-BC0E-AFE56FC84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Insider Trading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21D13-093A-4ED7-8A9D-B0F9C8C1A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Perdagangan</a:t>
            </a:r>
            <a:r>
              <a:rPr lang="en-US" noProof="0" dirty="0"/>
              <a:t> orang </a:t>
            </a:r>
            <a:r>
              <a:rPr lang="en-US" noProof="0" dirty="0" err="1"/>
              <a:t>dalam</a:t>
            </a:r>
            <a:r>
              <a:rPr lang="en-US" noProof="0" dirty="0"/>
              <a:t> juga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didasarkan</a:t>
            </a:r>
            <a:r>
              <a:rPr lang="en-US" noProof="0" dirty="0"/>
              <a:t> pada </a:t>
            </a:r>
            <a:r>
              <a:rPr lang="en-US" noProof="0" dirty="0" err="1"/>
              <a:t>klaim</a:t>
            </a:r>
            <a:r>
              <a:rPr lang="en-US" noProof="0" dirty="0"/>
              <a:t> </a:t>
            </a:r>
            <a:r>
              <a:rPr lang="en-US" noProof="0" dirty="0" err="1"/>
              <a:t>penyalahgunaan</a:t>
            </a:r>
            <a:r>
              <a:rPr lang="en-US" noProof="0" dirty="0"/>
              <a:t> </a:t>
            </a:r>
            <a:r>
              <a:rPr lang="en-US" noProof="0" dirty="0" err="1"/>
              <a:t>pengetahuan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milik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chemeClr val="accent2"/>
                </a:solidFill>
              </a:rPr>
              <a:t>Pengetahuan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kepemilikan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mengacu</a:t>
            </a:r>
            <a:r>
              <a:rPr lang="en-US" sz="2000" b="1" noProof="0" dirty="0">
                <a:solidFill>
                  <a:schemeClr val="accent2"/>
                </a:solidFill>
              </a:rPr>
              <a:t> pada </a:t>
            </a:r>
            <a:r>
              <a:rPr lang="en-US" sz="2000" b="1" noProof="0" dirty="0" err="1">
                <a:solidFill>
                  <a:schemeClr val="accent2"/>
                </a:solidFill>
              </a:rPr>
              <a:t>pengetahuan</a:t>
            </a:r>
            <a:r>
              <a:rPr lang="en-US" sz="2000" b="1" noProof="0" dirty="0">
                <a:solidFill>
                  <a:schemeClr val="accent2"/>
                </a:solidFill>
              </a:rPr>
              <a:t> yang </a:t>
            </a:r>
            <a:r>
              <a:rPr lang="en-US" sz="2000" b="1" noProof="0" dirty="0" err="1">
                <a:solidFill>
                  <a:schemeClr val="accent2"/>
                </a:solidFill>
              </a:rPr>
              <a:t>hanya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dimiliki</a:t>
            </a:r>
            <a:r>
              <a:rPr lang="en-US" sz="2000" b="1" noProof="0" dirty="0">
                <a:solidFill>
                  <a:schemeClr val="accent2"/>
                </a:solidFill>
              </a:rPr>
              <a:t> oleh </a:t>
            </a:r>
            <a:r>
              <a:rPr lang="en-US" sz="2000" b="1" noProof="0" dirty="0" err="1">
                <a:solidFill>
                  <a:schemeClr val="accent2"/>
                </a:solidFill>
              </a:rPr>
              <a:t>mereka</a:t>
            </a:r>
            <a:r>
              <a:rPr lang="en-US" sz="2000" b="1" noProof="0" dirty="0">
                <a:solidFill>
                  <a:schemeClr val="accent2"/>
                </a:solidFill>
              </a:rPr>
              <a:t> yang </a:t>
            </a:r>
            <a:r>
              <a:rPr lang="en-US" sz="2000" b="1" noProof="0" dirty="0" err="1">
                <a:solidFill>
                  <a:schemeClr val="accent2"/>
                </a:solidFill>
              </a:rPr>
              <a:t>berada</a:t>
            </a:r>
            <a:r>
              <a:rPr lang="en-US" sz="2000" b="1" noProof="0" dirty="0">
                <a:solidFill>
                  <a:schemeClr val="accent2"/>
                </a:solidFill>
              </a:rPr>
              <a:t> di </a:t>
            </a:r>
            <a:r>
              <a:rPr lang="en-US" sz="2000" b="1" noProof="0" dirty="0" err="1">
                <a:solidFill>
                  <a:schemeClr val="accent2"/>
                </a:solidFill>
              </a:rPr>
              <a:t>perusahaan</a:t>
            </a:r>
            <a:r>
              <a:rPr lang="en-US" sz="2000" b="1" noProof="0" dirty="0">
                <a:solidFill>
                  <a:schemeClr val="accent2"/>
                </a:solidFill>
              </a:rPr>
              <a:t>, </a:t>
            </a:r>
            <a:r>
              <a:rPr lang="en-US" sz="2000" b="1" noProof="0" dirty="0" err="1">
                <a:solidFill>
                  <a:schemeClr val="accent2"/>
                </a:solidFill>
              </a:rPr>
              <a:t>pengetahuan</a:t>
            </a:r>
            <a:r>
              <a:rPr lang="en-US" sz="2000" b="1" noProof="0" dirty="0">
                <a:solidFill>
                  <a:schemeClr val="accent2"/>
                </a:solidFill>
              </a:rPr>
              <a:t> yang </a:t>
            </a:r>
            <a:r>
              <a:rPr lang="en-US" sz="2000" b="1" noProof="0" dirty="0" err="1">
                <a:solidFill>
                  <a:schemeClr val="accent2"/>
                </a:solidFill>
              </a:rPr>
              <a:t>dimiliki</a:t>
            </a:r>
            <a:r>
              <a:rPr lang="en-US" sz="2000" b="1" noProof="0" dirty="0">
                <a:solidFill>
                  <a:schemeClr val="accent2"/>
                </a:solidFill>
              </a:rPr>
              <a:t> oleh </a:t>
            </a:r>
            <a:r>
              <a:rPr lang="en-US" sz="2000" b="1" noProof="0" dirty="0" err="1">
                <a:solidFill>
                  <a:schemeClr val="accent2"/>
                </a:solidFill>
              </a:rPr>
              <a:t>perusahaan</a:t>
            </a:r>
            <a:r>
              <a:rPr lang="en-US" sz="2000" b="1" noProof="0" dirty="0">
                <a:solidFill>
                  <a:schemeClr val="accent2"/>
                </a:solidFill>
              </a:rPr>
              <a:t> dan </a:t>
            </a:r>
            <a:r>
              <a:rPr lang="en-US" sz="2000" b="1" noProof="0" dirty="0" err="1">
                <a:solidFill>
                  <a:schemeClr val="accent2"/>
                </a:solidFill>
              </a:rPr>
              <a:t>tidak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digunakan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dengan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menyalahgunakan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tanggung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jawab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fidusia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seseorang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kepada</a:t>
            </a:r>
            <a:r>
              <a:rPr lang="en-US" sz="2000" b="1" noProof="0" dirty="0">
                <a:solidFill>
                  <a:schemeClr val="accent2"/>
                </a:solidFill>
              </a:rPr>
              <a:t> </a:t>
            </a:r>
            <a:r>
              <a:rPr lang="en-US" sz="2000" b="1" noProof="0" dirty="0" err="1">
                <a:solidFill>
                  <a:schemeClr val="accent2"/>
                </a:solidFill>
              </a:rPr>
              <a:t>perusahaan</a:t>
            </a:r>
            <a:r>
              <a:rPr lang="en-US" sz="2000" b="1" noProof="0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Dianggap</a:t>
            </a:r>
            <a:r>
              <a:rPr lang="en-US" noProof="0" dirty="0"/>
              <a:t> sangat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adil</a:t>
            </a:r>
            <a:r>
              <a:rPr lang="en-US" noProof="0" dirty="0"/>
              <a:t> dan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menghalangi</a:t>
            </a:r>
            <a:r>
              <a:rPr lang="en-US" noProof="0" dirty="0"/>
              <a:t> </a:t>
            </a:r>
            <a:r>
              <a:rPr lang="en-US" noProof="0" dirty="0" err="1"/>
              <a:t>penetapan</a:t>
            </a:r>
            <a:r>
              <a:rPr lang="en-US" noProof="0" dirty="0"/>
              <a:t> </a:t>
            </a:r>
            <a:r>
              <a:rPr lang="en-US" noProof="0" dirty="0" err="1"/>
              <a:t>harga</a:t>
            </a:r>
            <a:r>
              <a:rPr lang="en-US" noProof="0" dirty="0"/>
              <a:t> yang </a:t>
            </a:r>
            <a:r>
              <a:rPr lang="en-US" noProof="0" dirty="0" err="1"/>
              <a:t>adil</a:t>
            </a:r>
            <a:r>
              <a:rPr lang="en-US" noProof="0" dirty="0"/>
              <a:t> </a:t>
            </a:r>
            <a:r>
              <a:rPr lang="en-US" noProof="0" dirty="0" err="1"/>
              <a:t>berdasarkan</a:t>
            </a:r>
            <a:r>
              <a:rPr lang="en-US" noProof="0" dirty="0"/>
              <a:t> </a:t>
            </a:r>
            <a:r>
              <a:rPr lang="en-US" noProof="0" dirty="0" err="1"/>
              <a:t>akses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yang </a:t>
            </a:r>
            <a:r>
              <a:rPr lang="en-US" noProof="0" dirty="0" err="1"/>
              <a:t>setara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Apakah</a:t>
            </a:r>
            <a:r>
              <a:rPr lang="en-US" noProof="0" dirty="0"/>
              <a:t> </a:t>
            </a:r>
            <a:r>
              <a:rPr lang="en-US" noProof="0" dirty="0" err="1"/>
              <a:t>terdapat</a:t>
            </a:r>
            <a:r>
              <a:rPr lang="en-US" noProof="0" dirty="0"/>
              <a:t> </a:t>
            </a:r>
            <a:r>
              <a:rPr lang="en-US" noProof="0" dirty="0" err="1"/>
              <a:t>cukup</a:t>
            </a:r>
            <a:r>
              <a:rPr lang="en-US" noProof="0" dirty="0"/>
              <a:t> </a:t>
            </a:r>
            <a:r>
              <a:rPr lang="en-US" noProof="0" dirty="0" err="1"/>
              <a:t>pencegahan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mencegah</a:t>
            </a:r>
            <a:r>
              <a:rPr lang="en-US" noProof="0" dirty="0"/>
              <a:t> insider trading di pasar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noProof="0" dirty="0" err="1"/>
              <a:t>ini</a:t>
            </a:r>
            <a:r>
              <a:rPr lang="en-US" noProof="0" dirty="0"/>
              <a:t>?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7B1C7-7679-4F6E-A6EF-EB563AE41332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6050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BFFA9BA-0515-4AB2-88BA-2331BFB1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066800"/>
          </a:xfrm>
          <a:effectLst/>
        </p:spPr>
        <p:txBody>
          <a:bodyPr/>
          <a:lstStyle/>
          <a:p>
            <a:r>
              <a:rPr lang="en-US" sz="3200" noProof="0" dirty="0"/>
              <a:t>Accessibility Content: Text Alternatives for Images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64915-A3D9-4066-AF6E-1BFE7C6AB9CB}"/>
              </a:ext>
            </a:extLst>
          </p:cNvPr>
          <p:cNvSpPr txBox="1">
            <a:spLocks/>
          </p:cNvSpPr>
          <p:nvPr/>
        </p:nvSpPr>
        <p:spPr>
          <a:xfrm>
            <a:off x="8601012" y="67056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998450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noProof="0" dirty="0"/>
              <a:t>Figure 10.1: Conflicts of Interest in Public CPA Activity - Text Alternative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noProof="0" dirty="0"/>
              <a:t>Dewan </a:t>
            </a:r>
            <a:r>
              <a:rPr lang="en-US" sz="2200" b="1" noProof="0" dirty="0" err="1"/>
              <a:t>direksi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bekerja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secara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langsung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</a:t>
            </a:r>
            <a:r>
              <a:rPr lang="en-US" sz="2200" b="1" noProof="0" dirty="0"/>
              <a:t> dan </a:t>
            </a:r>
            <a:r>
              <a:rPr lang="en-US" sz="2200" b="1" noProof="0" dirty="0" err="1"/>
              <a:t>mempunyai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kemungkinan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konflik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tim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manajemen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</a:t>
            </a:r>
            <a:r>
              <a:rPr lang="en-US" sz="2200" b="1" noProof="0" dirty="0"/>
              <a:t>.</a:t>
            </a:r>
          </a:p>
          <a:p>
            <a:pPr marL="0" indent="0">
              <a:buNone/>
            </a:pPr>
            <a:r>
              <a:rPr lang="en-US" sz="2200" b="1" noProof="0" dirty="0"/>
              <a:t>Klien </a:t>
            </a:r>
            <a:r>
              <a:rPr lang="en-US" sz="2200" b="1" noProof="0" dirty="0" err="1"/>
              <a:t>bekerja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tim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manajemennya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sendiri</a:t>
            </a:r>
            <a:r>
              <a:rPr lang="en-US" sz="2200" b="1" noProof="0" dirty="0"/>
              <a:t> dan </a:t>
            </a:r>
            <a:r>
              <a:rPr lang="en-US" sz="2200" b="1" noProof="0" dirty="0" err="1"/>
              <a:t>menyewa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firma</a:t>
            </a:r>
            <a:r>
              <a:rPr lang="en-US" sz="2200" b="1" noProof="0" dirty="0"/>
              <a:t> CPA dan </a:t>
            </a:r>
            <a:r>
              <a:rPr lang="en-US" sz="2200" b="1" noProof="0" dirty="0" err="1"/>
              <a:t>bekerja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dengannya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setiap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hari</a:t>
            </a:r>
            <a:r>
              <a:rPr lang="en-US" sz="2200" b="1" noProof="0" dirty="0"/>
              <a:t>.</a:t>
            </a:r>
          </a:p>
          <a:p>
            <a:pPr marL="0" indent="0">
              <a:buNone/>
            </a:pPr>
            <a:r>
              <a:rPr lang="en-US" sz="2200" b="1" noProof="0" dirty="0"/>
              <a:t>Klien </a:t>
            </a:r>
            <a:r>
              <a:rPr lang="en-US" sz="2200" b="1" noProof="0" dirty="0" err="1"/>
              <a:t>membayar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perusahaan</a:t>
            </a:r>
            <a:r>
              <a:rPr lang="en-US" sz="2200" b="1" noProof="0" dirty="0"/>
              <a:t> CPA dan </a:t>
            </a:r>
            <a:r>
              <a:rPr lang="en-US" sz="2200" b="1" noProof="0" dirty="0" err="1"/>
              <a:t>mempunyai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kepentingan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dalam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laporan</a:t>
            </a:r>
            <a:r>
              <a:rPr lang="en-US" sz="2200" b="1" noProof="0" dirty="0"/>
              <a:t> CPA </a:t>
            </a:r>
            <a:r>
              <a:rPr lang="en-US" sz="2200" b="1" noProof="0" dirty="0" err="1"/>
              <a:t>kepada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publik</a:t>
            </a:r>
            <a:r>
              <a:rPr lang="en-US" sz="2200" b="1" noProof="0" dirty="0"/>
              <a:t>.</a:t>
            </a:r>
          </a:p>
          <a:p>
            <a:pPr marL="0" indent="0">
              <a:buNone/>
            </a:pPr>
            <a:r>
              <a:rPr lang="en-US" sz="2200" b="1" noProof="0" dirty="0"/>
              <a:t>Klien </a:t>
            </a:r>
            <a:r>
              <a:rPr lang="en-US" sz="2200" b="1" noProof="0" dirty="0" err="1"/>
              <a:t>mempunyai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kewajiban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keuangan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kepada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kantor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akuntan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publik</a:t>
            </a:r>
            <a:r>
              <a:rPr lang="en-US" sz="2200" b="1" noProof="0" dirty="0"/>
              <a:t>, dan </a:t>
            </a:r>
            <a:r>
              <a:rPr lang="en-US" sz="2200" b="1" noProof="0" dirty="0" err="1"/>
              <a:t>perusahaan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akuntan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publik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mempunyai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kewajiban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kontraktual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kepada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</a:t>
            </a:r>
            <a:r>
              <a:rPr lang="en-US" sz="2200" b="1" noProof="0" dirty="0"/>
              <a:t>.</a:t>
            </a:r>
          </a:p>
          <a:p>
            <a:pPr marL="0" indent="0">
              <a:buNone/>
            </a:pPr>
            <a:r>
              <a:rPr lang="en-US" sz="2200" b="1" noProof="0" dirty="0"/>
              <a:t>Perusahaan CPA </a:t>
            </a:r>
            <a:r>
              <a:rPr lang="en-US" sz="2200" b="1" noProof="0" dirty="0" err="1"/>
              <a:t>mempunyai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kewajiban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fidusia</a:t>
            </a:r>
            <a:r>
              <a:rPr lang="en-US" sz="2200" b="1" noProof="0" dirty="0"/>
              <a:t> dan </a:t>
            </a:r>
            <a:r>
              <a:rPr lang="en-US" sz="2200" b="1" noProof="0" dirty="0" err="1"/>
              <a:t>etis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kepada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publik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untuk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melaporkan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informasi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akuntansi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kliennya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jujur</a:t>
            </a:r>
            <a:r>
              <a:rPr lang="en-US" sz="2200" b="1" noProof="0" dirty="0"/>
              <a:t>.</a:t>
            </a:r>
          </a:p>
          <a:p>
            <a:pPr marL="0" indent="0">
              <a:buNone/>
            </a:pPr>
            <a:r>
              <a:rPr lang="en-US" sz="2200" b="1" noProof="0" dirty="0"/>
              <a:t>Perusahaan CPA </a:t>
            </a:r>
            <a:r>
              <a:rPr lang="en-US" sz="2200" b="1" noProof="0" dirty="0" err="1"/>
              <a:t>memiliki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kewajiban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kontrak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dengan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tim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manajemen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klien</a:t>
            </a:r>
            <a:r>
              <a:rPr lang="en-US" sz="2200" b="1" noProof="0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124200" y="6324600"/>
            <a:ext cx="2667000" cy="228600"/>
          </a:xfrm>
        </p:spPr>
        <p:txBody>
          <a:bodyPr/>
          <a:lstStyle/>
          <a:p>
            <a:r>
              <a:rPr lang="en-US" sz="1000" noProof="0" dirty="0">
                <a:hlinkClick r:id="rId2" action="ppaction://hlinksldjump"/>
              </a:rPr>
              <a:t>Return to parent-slide containing images.</a:t>
            </a:r>
            <a:endParaRPr lang="en-US" sz="10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C2FAD93-A217-4611-99CD-821ECF17008C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6A160-EC61-4329-A83A-315082DFD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noProof="0" dirty="0"/>
              <a:t>Figure 10.2: Duties of the Board and Senior Executive That May Give Rise to Conflicts of Interest - Text Alternative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693FE-5067-4F04-9E1C-9DAF0513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091301"/>
            <a:ext cx="8229600" cy="5562600"/>
          </a:xfrm>
        </p:spPr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b="1" noProof="0" dirty="0" err="1">
                <a:solidFill>
                  <a:srgbClr val="002060"/>
                </a:solidFill>
              </a:rPr>
              <a:t>Tugas</a:t>
            </a:r>
            <a:r>
              <a:rPr lang="en-US" b="1" noProof="0" dirty="0">
                <a:solidFill>
                  <a:srgbClr val="002060"/>
                </a:solidFill>
              </a:rPr>
              <a:t> </a:t>
            </a:r>
            <a:r>
              <a:rPr lang="en-US" b="1" noProof="0" dirty="0" err="1">
                <a:solidFill>
                  <a:srgbClr val="002060"/>
                </a:solidFill>
              </a:rPr>
              <a:t>anggota</a:t>
            </a:r>
            <a:r>
              <a:rPr lang="en-US" b="1" noProof="0" dirty="0">
                <a:solidFill>
                  <a:srgbClr val="002060"/>
                </a:solidFill>
              </a:rPr>
              <a:t> dewan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memastikan</a:t>
            </a:r>
            <a:r>
              <a:rPr lang="en-US" noProof="0" dirty="0"/>
              <a:t> para </a:t>
            </a:r>
            <a:r>
              <a:rPr lang="en-US" noProof="0" dirty="0" err="1"/>
              <a:t>eksekutif</a:t>
            </a:r>
            <a:r>
              <a:rPr lang="en-US" noProof="0" dirty="0"/>
              <a:t> </a:t>
            </a:r>
            <a:r>
              <a:rPr lang="en-US" noProof="0" dirty="0" err="1"/>
              <a:t>mendapat</a:t>
            </a:r>
            <a:r>
              <a:rPr lang="en-US" noProof="0" dirty="0"/>
              <a:t> </a:t>
            </a:r>
            <a:r>
              <a:rPr lang="en-US" noProof="0" dirty="0" err="1"/>
              <a:t>gaji</a:t>
            </a:r>
            <a:r>
              <a:rPr lang="en-US" noProof="0" dirty="0"/>
              <a:t> yang </a:t>
            </a:r>
            <a:r>
              <a:rPr lang="en-US" noProof="0" dirty="0" err="1"/>
              <a:t>adil</a:t>
            </a:r>
            <a:r>
              <a:rPr lang="en-US" noProof="0" dirty="0"/>
              <a:t> dan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berlebihan</a:t>
            </a:r>
            <a:r>
              <a:rPr lang="en-US" noProof="0" dirty="0"/>
              <a:t> dan </a:t>
            </a:r>
            <a:r>
              <a:rPr lang="en-US" noProof="0" dirty="0" err="1"/>
              <a:t>mengevaluasi</a:t>
            </a:r>
            <a:r>
              <a:rPr lang="en-US" noProof="0" dirty="0"/>
              <a:t> </a:t>
            </a:r>
            <a:r>
              <a:rPr lang="en-US" noProof="0" dirty="0" err="1"/>
              <a:t>kinerja</a:t>
            </a:r>
            <a:r>
              <a:rPr lang="en-US" noProof="0" dirty="0"/>
              <a:t> </a:t>
            </a:r>
            <a:r>
              <a:rPr lang="en-US" noProof="0" dirty="0" err="1"/>
              <a:t>eksekutif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2060"/>
                </a:solidFill>
              </a:rPr>
              <a:t>Tugas</a:t>
            </a:r>
            <a:r>
              <a:rPr lang="en-US" b="1" noProof="0" dirty="0">
                <a:solidFill>
                  <a:srgbClr val="002060"/>
                </a:solidFill>
              </a:rPr>
              <a:t> </a:t>
            </a:r>
            <a:r>
              <a:rPr lang="en-US" b="1" noProof="0" dirty="0" err="1">
                <a:solidFill>
                  <a:srgbClr val="002060"/>
                </a:solidFill>
              </a:rPr>
              <a:t>eksekutif</a:t>
            </a:r>
            <a:r>
              <a:rPr lang="en-US" b="1" noProof="0" dirty="0">
                <a:solidFill>
                  <a:srgbClr val="002060"/>
                </a:solidFill>
              </a:rPr>
              <a:t> senior </a:t>
            </a:r>
            <a:r>
              <a:rPr lang="en-US" b="1" noProof="0" dirty="0" err="1">
                <a:solidFill>
                  <a:srgbClr val="002060"/>
                </a:solidFill>
              </a:rPr>
              <a:t>adalah</a:t>
            </a:r>
            <a:r>
              <a:rPr lang="en-US" b="1" noProof="0" dirty="0">
                <a:solidFill>
                  <a:srgbClr val="002060"/>
                </a:solidFill>
              </a:rPr>
              <a:t> </a:t>
            </a:r>
            <a:r>
              <a:rPr lang="en-US" b="1" noProof="0" dirty="0" err="1">
                <a:solidFill>
                  <a:srgbClr val="002060"/>
                </a:solidFill>
              </a:rPr>
              <a:t>sebagai</a:t>
            </a:r>
            <a:r>
              <a:rPr lang="en-US" b="1" noProof="0" dirty="0">
                <a:solidFill>
                  <a:srgbClr val="002060"/>
                </a:solidFill>
              </a:rPr>
              <a:t> </a:t>
            </a:r>
            <a:r>
              <a:rPr lang="en-US" b="1" noProof="0" dirty="0" err="1">
                <a:solidFill>
                  <a:srgbClr val="002060"/>
                </a:solidFill>
              </a:rPr>
              <a:t>berikut</a:t>
            </a:r>
            <a:r>
              <a:rPr lang="en-US" b="1" noProof="0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n-US" noProof="0" dirty="0"/>
              <a:t>CEO </a:t>
            </a:r>
            <a:r>
              <a:rPr lang="en-US" noProof="0" dirty="0" err="1"/>
              <a:t>sering</a:t>
            </a:r>
            <a:r>
              <a:rPr lang="en-US" noProof="0" dirty="0"/>
              <a:t> </a:t>
            </a:r>
            <a:r>
              <a:rPr lang="en-US" noProof="0" dirty="0" err="1"/>
              <a:t>menjabat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ketua</a:t>
            </a:r>
            <a:r>
              <a:rPr lang="en-US" noProof="0" dirty="0"/>
              <a:t> dewan </a:t>
            </a:r>
            <a:r>
              <a:rPr lang="en-US" noProof="0" dirty="0" err="1"/>
              <a:t>direksi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Seringkali</a:t>
            </a:r>
            <a:r>
              <a:rPr lang="en-US" noProof="0" dirty="0"/>
              <a:t> </a:t>
            </a:r>
            <a:r>
              <a:rPr lang="en-US" noProof="0" dirty="0" err="1"/>
              <a:t>memilih</a:t>
            </a:r>
            <a:r>
              <a:rPr lang="en-US" noProof="0" dirty="0"/>
              <a:t> </a:t>
            </a:r>
            <a:r>
              <a:rPr lang="en-US" noProof="0" dirty="0" err="1"/>
              <a:t>sendiri</a:t>
            </a:r>
            <a:r>
              <a:rPr lang="en-US" noProof="0" dirty="0"/>
              <a:t> </a:t>
            </a:r>
            <a:r>
              <a:rPr lang="en-US" noProof="0" dirty="0" err="1"/>
              <a:t>anggota</a:t>
            </a:r>
            <a:r>
              <a:rPr lang="en-US" noProof="0" dirty="0"/>
              <a:t> dewan </a:t>
            </a:r>
            <a:r>
              <a:rPr lang="en-US" noProof="0" dirty="0" err="1"/>
              <a:t>direksi</a:t>
            </a:r>
            <a:r>
              <a:rPr lang="en-US" noProof="0" dirty="0"/>
              <a:t>. </a:t>
            </a:r>
          </a:p>
          <a:p>
            <a:pPr marL="0" indent="0">
              <a:buNone/>
            </a:pPr>
            <a:r>
              <a:rPr lang="en-US" noProof="0" dirty="0" err="1"/>
              <a:t>Kompensasi</a:t>
            </a:r>
            <a:r>
              <a:rPr lang="en-US" noProof="0" dirty="0"/>
              <a:t> yang </a:t>
            </a:r>
            <a:r>
              <a:rPr lang="en-US" noProof="0" dirty="0" err="1"/>
              <a:t>diterima</a:t>
            </a:r>
            <a:r>
              <a:rPr lang="en-US" noProof="0" dirty="0"/>
              <a:t> oleh </a:t>
            </a:r>
            <a:r>
              <a:rPr lang="en-US" noProof="0" dirty="0" err="1"/>
              <a:t>anggota</a:t>
            </a:r>
            <a:r>
              <a:rPr lang="en-US" noProof="0" dirty="0"/>
              <a:t> dewan </a:t>
            </a:r>
            <a:r>
              <a:rPr lang="en-US" noProof="0" dirty="0" err="1"/>
              <a:t>ditentukan</a:t>
            </a:r>
            <a:r>
              <a:rPr lang="en-US" noProof="0" dirty="0"/>
              <a:t> oleh CEO.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4FFFA-A353-4CB2-9C93-9F667ED64D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05200" y="6096000"/>
            <a:ext cx="2514600" cy="228600"/>
          </a:xfrm>
        </p:spPr>
        <p:txBody>
          <a:bodyPr/>
          <a:lstStyle/>
          <a:p>
            <a:r>
              <a:rPr lang="en-US" sz="1000" noProof="0" dirty="0">
                <a:hlinkClick r:id="rId2" action="ppaction://hlinksldjump"/>
              </a:rPr>
              <a:t>Return to parent-slide containing images.</a:t>
            </a:r>
            <a:endParaRPr lang="en-US" sz="10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FBE27C-1D53-444F-A2F6-FC339B1B9421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4707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Decision Making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3366"/>
                </a:solidFill>
              </a:rPr>
              <a:t>Di </a:t>
            </a:r>
            <a:r>
              <a:rPr lang="en-US" dirty="0" err="1">
                <a:solidFill>
                  <a:srgbClr val="003366"/>
                </a:solidFill>
              </a:rPr>
              <a:t>hampir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setiap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profesi</a:t>
            </a:r>
            <a:r>
              <a:rPr lang="en-US" dirty="0">
                <a:solidFill>
                  <a:srgbClr val="003366"/>
                </a:solidFill>
              </a:rPr>
              <a:t>—</a:t>
            </a:r>
            <a:r>
              <a:rPr lang="en-US" dirty="0" err="1">
                <a:solidFill>
                  <a:srgbClr val="003366"/>
                </a:solidFill>
              </a:rPr>
              <a:t>baik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hukum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atau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jurnalisme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keuangan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atau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kedokteran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akademisi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atau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menjalankan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usaha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kecil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pebisnis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mengandalkan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komunikasi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rahasia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untuk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melakukan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pekerjaannya</a:t>
            </a:r>
            <a:r>
              <a:rPr lang="en-US" dirty="0">
                <a:solidFill>
                  <a:srgbClr val="003366"/>
                </a:solidFill>
              </a:rPr>
              <a:t>. Kami </a:t>
            </a:r>
            <a:r>
              <a:rPr lang="en-US" dirty="0" err="1">
                <a:solidFill>
                  <a:srgbClr val="003366"/>
                </a:solidFill>
              </a:rPr>
              <a:t>mengandalkan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ruang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kepercayaan</a:t>
            </a:r>
            <a:r>
              <a:rPr lang="en-US" dirty="0">
                <a:solidFill>
                  <a:srgbClr val="003366"/>
                </a:solidFill>
              </a:rPr>
              <a:t> yang </a:t>
            </a:r>
            <a:r>
              <a:rPr lang="en-US" dirty="0" err="1">
                <a:solidFill>
                  <a:srgbClr val="003366"/>
                </a:solidFill>
              </a:rPr>
              <a:t>diberikan</a:t>
            </a:r>
            <a:r>
              <a:rPr lang="en-US" dirty="0">
                <a:solidFill>
                  <a:srgbClr val="003366"/>
                </a:solidFill>
              </a:rPr>
              <a:t> oleh </a:t>
            </a:r>
            <a:r>
              <a:rPr lang="en-US" dirty="0" err="1">
                <a:solidFill>
                  <a:srgbClr val="003366"/>
                </a:solidFill>
              </a:rPr>
              <a:t>kerahasiaan</a:t>
            </a:r>
            <a:r>
              <a:rPr lang="en-US" dirty="0">
                <a:solidFill>
                  <a:srgbClr val="003366"/>
                </a:solidFill>
              </a:rPr>
              <a:t>. Ketika </a:t>
            </a:r>
            <a:r>
              <a:rPr lang="en-US" dirty="0" err="1">
                <a:solidFill>
                  <a:srgbClr val="003366"/>
                </a:solidFill>
              </a:rPr>
              <a:t>seseorang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melanggar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kepercayaan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itu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kita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semua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akan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terkena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dampaknya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marL="0" indent="0" algn="ctr">
              <a:buNone/>
            </a:pPr>
            <a:endParaRPr lang="en-US" i="1" noProof="0" dirty="0">
              <a:solidFill>
                <a:srgbClr val="003366"/>
              </a:solidFill>
            </a:endParaRPr>
          </a:p>
          <a:p>
            <a:pPr marL="0" indent="0" algn="ctr">
              <a:buNone/>
            </a:pPr>
            <a:r>
              <a:rPr lang="en-US" i="1" noProof="0" dirty="0"/>
              <a:t>	</a:t>
            </a:r>
          </a:p>
          <a:p>
            <a:pPr marL="0" indent="0" algn="ctr">
              <a:buNone/>
            </a:pPr>
            <a:r>
              <a:rPr lang="en-US" i="1" noProof="0" dirty="0"/>
              <a:t>Hillary Clinton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9A1CDD-1262-4CAA-9146-0E6ADE578D43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1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noProof="0" dirty="0" err="1"/>
              <a:t>Skandal</a:t>
            </a:r>
            <a:r>
              <a:rPr lang="en-US" noProof="0" dirty="0"/>
              <a:t> di </a:t>
            </a:r>
            <a:r>
              <a:rPr lang="en-US" noProof="0" dirty="0" err="1"/>
              <a:t>awal</a:t>
            </a:r>
            <a:r>
              <a:rPr lang="en-US" noProof="0" dirty="0"/>
              <a:t> </a:t>
            </a:r>
            <a:r>
              <a:rPr lang="en-US" noProof="0" dirty="0" err="1"/>
              <a:t>tahun</a:t>
            </a:r>
            <a:r>
              <a:rPr lang="en-US" noProof="0" dirty="0"/>
              <a:t> 2000an </a:t>
            </a:r>
            <a:r>
              <a:rPr lang="en-US" noProof="0" dirty="0" err="1"/>
              <a:t>melibatkan</a:t>
            </a:r>
            <a:r>
              <a:rPr lang="en-US" noProof="0" dirty="0"/>
              <a:t> </a:t>
            </a: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mendasar</a:t>
            </a:r>
            <a:r>
              <a:rPr lang="en-US" noProof="0" dirty="0"/>
              <a:t> </a:t>
            </a:r>
            <a:r>
              <a:rPr lang="en-US" noProof="0" dirty="0" err="1"/>
              <a:t>mengenai</a:t>
            </a:r>
            <a:r>
              <a:rPr lang="en-US" noProof="0" dirty="0"/>
              <a:t> tata </a:t>
            </a:r>
            <a:r>
              <a:rPr lang="en-US" noProof="0" dirty="0" err="1"/>
              <a:t>kelola</a:t>
            </a:r>
            <a:r>
              <a:rPr lang="en-US" noProof="0" dirty="0"/>
              <a:t> dan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</a:t>
            </a:r>
            <a:r>
              <a:rPr lang="en-US" noProof="0" dirty="0" err="1"/>
              <a:t>perusahaan</a:t>
            </a:r>
            <a:r>
              <a:rPr lang="en-US" noProof="0" dirty="0"/>
              <a:t>.</a:t>
            </a:r>
          </a:p>
          <a:p>
            <a:r>
              <a:rPr lang="en-US" noProof="0" dirty="0"/>
              <a:t>Ada </a:t>
            </a:r>
            <a:r>
              <a:rPr lang="en-US" noProof="0" dirty="0" err="1"/>
              <a:t>banyak</a:t>
            </a:r>
            <a:r>
              <a:rPr lang="en-US" noProof="0" dirty="0"/>
              <a:t> </a:t>
            </a:r>
            <a:r>
              <a:rPr lang="en-US" noProof="0" dirty="0" err="1"/>
              <a:t>masalah</a:t>
            </a:r>
            <a:r>
              <a:rPr lang="en-US" noProof="0" dirty="0"/>
              <a:t> yang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krisis</a:t>
            </a:r>
            <a:r>
              <a:rPr lang="en-US" noProof="0" dirty="0"/>
              <a:t> </a:t>
            </a:r>
            <a:r>
              <a:rPr lang="en-US" noProof="0" dirty="0" err="1"/>
              <a:t>keuangan</a:t>
            </a:r>
            <a:r>
              <a:rPr lang="en-US" noProof="0" dirty="0"/>
              <a:t> pada </a:t>
            </a:r>
            <a:r>
              <a:rPr lang="en-US" noProof="0" dirty="0" err="1"/>
              <a:t>tahun</a:t>
            </a:r>
            <a:r>
              <a:rPr lang="en-US" noProof="0" dirty="0"/>
              <a:t> 2007 </a:t>
            </a:r>
            <a:r>
              <a:rPr lang="en-US" noProof="0" dirty="0" err="1"/>
              <a:t>hingga</a:t>
            </a:r>
            <a:r>
              <a:rPr lang="en-US" noProof="0" dirty="0"/>
              <a:t> </a:t>
            </a:r>
            <a:r>
              <a:rPr lang="en-US" dirty="0" err="1"/>
              <a:t>sekarang</a:t>
            </a:r>
            <a:r>
              <a:rPr lang="en-US" noProof="0" dirty="0"/>
              <a:t>.</a:t>
            </a:r>
          </a:p>
          <a:p>
            <a:r>
              <a:rPr lang="en-US" noProof="0" dirty="0"/>
              <a:t>Etika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bidang</a:t>
            </a:r>
            <a:r>
              <a:rPr lang="en-US" noProof="0" dirty="0"/>
              <a:t> </a:t>
            </a:r>
            <a:r>
              <a:rPr lang="en-US" noProof="0" dirty="0" err="1"/>
              <a:t>pemerintahan</a:t>
            </a:r>
            <a:r>
              <a:rPr lang="en-US" noProof="0" dirty="0"/>
              <a:t> dan </a:t>
            </a:r>
            <a:r>
              <a:rPr lang="en-US" noProof="0" dirty="0" err="1"/>
              <a:t>keuangan</a:t>
            </a:r>
            <a:r>
              <a:rPr lang="en-US" noProof="0" dirty="0"/>
              <a:t> </a:t>
            </a:r>
            <a:r>
              <a:rPr lang="en-US" noProof="0" dirty="0" err="1"/>
              <a:t>kini</a:t>
            </a:r>
            <a:r>
              <a:rPr lang="en-US" noProof="0" dirty="0"/>
              <a:t> </a:t>
            </a:r>
            <a:r>
              <a:rPr lang="en-US" noProof="0" dirty="0" err="1"/>
              <a:t>menjadi</a:t>
            </a:r>
            <a:r>
              <a:rPr lang="en-US" noProof="0" dirty="0"/>
              <a:t> </a:t>
            </a:r>
            <a:r>
              <a:rPr lang="en-US" noProof="0" dirty="0" err="1"/>
              <a:t>isu</a:t>
            </a:r>
            <a:r>
              <a:rPr lang="en-US" noProof="0" dirty="0"/>
              <a:t> yang paling </a:t>
            </a:r>
            <a:r>
              <a:rPr lang="en-US" noProof="0" dirty="0" err="1"/>
              <a:t>terlihat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sesuatu</a:t>
            </a:r>
            <a:r>
              <a:rPr lang="en-US" noProof="0" dirty="0"/>
              <a:t> yang </a:t>
            </a:r>
            <a:r>
              <a:rPr lang="en-US" noProof="0" dirty="0" err="1"/>
              <a:t>penting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sebagian</a:t>
            </a:r>
            <a:r>
              <a:rPr lang="en-US" noProof="0" dirty="0"/>
              <a:t>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hubungan</a:t>
            </a:r>
            <a:r>
              <a:rPr lang="en-US" noProof="0" dirty="0"/>
              <a:t> </a:t>
            </a:r>
            <a:r>
              <a:rPr lang="en-US" noProof="0" dirty="0" err="1"/>
              <a:t>sosial</a:t>
            </a:r>
            <a:r>
              <a:rPr lang="en-US" b="1" noProof="0" dirty="0">
                <a:solidFill>
                  <a:srgbClr val="FF0000"/>
                </a:solidFill>
              </a:rPr>
              <a:t>, </a:t>
            </a:r>
            <a:r>
              <a:rPr lang="en-US" b="1" noProof="0" dirty="0" err="1">
                <a:solidFill>
                  <a:srgbClr val="FF0000"/>
                </a:solidFill>
              </a:rPr>
              <a:t>kepercayaan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ketergantungan</a:t>
            </a:r>
            <a:r>
              <a:rPr lang="en-US" noProof="0" dirty="0"/>
              <a:t> yang </a:t>
            </a:r>
            <a:r>
              <a:rPr lang="en-US" noProof="0" dirty="0" err="1"/>
              <a:t>dibenarkan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pada orang lain.</a:t>
            </a:r>
          </a:p>
          <a:p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91E9707-4704-45E4-97C9-64F30E186E4F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60C08-6794-4BFA-83C6-92A406A8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09D98-22D8-414A-A8CC-DCAF5D2A6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noProof="0" dirty="0"/>
              <a:t>Para </a:t>
            </a:r>
            <a:r>
              <a:rPr lang="en-US" noProof="0" dirty="0" err="1"/>
              <a:t>analis</a:t>
            </a:r>
            <a:r>
              <a:rPr lang="en-US" noProof="0" dirty="0"/>
              <a:t> </a:t>
            </a:r>
            <a:r>
              <a:rPr lang="en-US" noProof="0" dirty="0" err="1"/>
              <a:t>berpendapat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korupsi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bukti</a:t>
            </a:r>
            <a:r>
              <a:rPr lang="en-US" noProof="0" dirty="0"/>
              <a:t> </a:t>
            </a:r>
            <a:r>
              <a:rPr lang="en-US" noProof="0" dirty="0" err="1"/>
              <a:t>kegagalan</a:t>
            </a:r>
            <a:r>
              <a:rPr lang="en-US" noProof="0" dirty="0"/>
              <a:t> total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b="1" noProof="0" dirty="0">
                <a:solidFill>
                  <a:srgbClr val="C00000"/>
                </a:solidFill>
              </a:rPr>
              <a:t>Corporate governance </a:t>
            </a:r>
            <a:r>
              <a:rPr lang="en-US" noProof="0" dirty="0" err="1"/>
              <a:t>perusahaan</a:t>
            </a:r>
            <a:r>
              <a:rPr lang="en-US" noProof="0" dirty="0"/>
              <a:t>.</a:t>
            </a:r>
          </a:p>
          <a:p>
            <a:r>
              <a:rPr lang="en-US" sz="2200" b="1" noProof="0" dirty="0">
                <a:solidFill>
                  <a:srgbClr val="C00000"/>
                </a:solidFill>
              </a:rPr>
              <a:t>Corporate governance /Tata </a:t>
            </a:r>
            <a:r>
              <a:rPr lang="en-US" sz="2200" b="1" noProof="0" dirty="0" err="1">
                <a:solidFill>
                  <a:srgbClr val="C00000"/>
                </a:solidFill>
              </a:rPr>
              <a:t>kelola</a:t>
            </a:r>
            <a:r>
              <a:rPr lang="en-US" sz="2200" b="1" noProof="0" dirty="0">
                <a:solidFill>
                  <a:srgbClr val="C00000"/>
                </a:solidFill>
              </a:rPr>
              <a:t> </a:t>
            </a:r>
            <a:r>
              <a:rPr lang="en-US" sz="2200" b="1" noProof="0" dirty="0" err="1">
                <a:solidFill>
                  <a:srgbClr val="C00000"/>
                </a:solidFill>
              </a:rPr>
              <a:t>perusahaan</a:t>
            </a:r>
            <a:r>
              <a:rPr lang="en-US" sz="2200" noProof="0" dirty="0"/>
              <a:t>: </a:t>
            </a:r>
            <a:r>
              <a:rPr lang="en-US" sz="2200" noProof="0" dirty="0" err="1"/>
              <a:t>Struktur</a:t>
            </a:r>
            <a:r>
              <a:rPr lang="en-US" sz="2200" noProof="0" dirty="0"/>
              <a:t> </a:t>
            </a:r>
            <a:r>
              <a:rPr lang="en-US" sz="2200" noProof="0" dirty="0" err="1"/>
              <a:t>dimana</a:t>
            </a:r>
            <a:r>
              <a:rPr lang="en-US" sz="2200" noProof="0" dirty="0"/>
              <a:t> </a:t>
            </a:r>
            <a:r>
              <a:rPr lang="en-US" sz="2200" noProof="0" dirty="0" err="1"/>
              <a:t>perusahaan</a:t>
            </a:r>
            <a:r>
              <a:rPr lang="en-US" sz="2200" noProof="0" dirty="0"/>
              <a:t> </a:t>
            </a:r>
            <a:r>
              <a:rPr lang="en-US" sz="2200" noProof="0" dirty="0" err="1"/>
              <a:t>dikelola</a:t>
            </a:r>
            <a:r>
              <a:rPr lang="en-US" sz="2200" noProof="0" dirty="0"/>
              <a:t>, </a:t>
            </a:r>
            <a:r>
              <a:rPr lang="en-US" sz="2200" noProof="0" dirty="0" err="1"/>
              <a:t>diarahkan</a:t>
            </a:r>
            <a:r>
              <a:rPr lang="en-US" sz="2200" noProof="0" dirty="0"/>
              <a:t>, dan </a:t>
            </a:r>
            <a:r>
              <a:rPr lang="en-US" sz="2200" noProof="0" dirty="0" err="1"/>
              <a:t>dikendalikan</a:t>
            </a:r>
            <a:r>
              <a:rPr lang="en-US" sz="2200" noProof="0" dirty="0"/>
              <a:t> </a:t>
            </a:r>
            <a:r>
              <a:rPr lang="en-US" sz="2200" noProof="0" dirty="0" err="1"/>
              <a:t>menuju</a:t>
            </a:r>
            <a:r>
              <a:rPr lang="en-US" sz="2200" noProof="0" dirty="0"/>
              <a:t> </a:t>
            </a:r>
            <a:r>
              <a:rPr lang="en-US" sz="2200" noProof="0" dirty="0" err="1"/>
              <a:t>tujuan</a:t>
            </a:r>
            <a:r>
              <a:rPr lang="en-US" sz="2200" noProof="0" dirty="0"/>
              <a:t> </a:t>
            </a:r>
            <a:r>
              <a:rPr lang="en-US" sz="2200" noProof="0" dirty="0" err="1"/>
              <a:t>keadilan</a:t>
            </a:r>
            <a:r>
              <a:rPr lang="en-US" sz="2200" noProof="0" dirty="0"/>
              <a:t>, </a:t>
            </a:r>
            <a:r>
              <a:rPr lang="en-US" sz="2200" noProof="0" dirty="0" err="1"/>
              <a:t>akuntabilitas</a:t>
            </a:r>
            <a:r>
              <a:rPr lang="en-US" sz="2200" noProof="0" dirty="0"/>
              <a:t>, dan </a:t>
            </a:r>
            <a:r>
              <a:rPr lang="en-US" sz="2200" noProof="0" dirty="0" err="1"/>
              <a:t>transparansi</a:t>
            </a:r>
            <a:r>
              <a:rPr lang="en-US" sz="2200" noProof="0" dirty="0"/>
              <a:t>.</a:t>
            </a:r>
          </a:p>
          <a:p>
            <a:r>
              <a:rPr lang="en-US" sz="2200" noProof="0" dirty="0" err="1"/>
              <a:t>Struktur</a:t>
            </a:r>
            <a:r>
              <a:rPr lang="en-US" sz="2200" noProof="0" dirty="0"/>
              <a:t> </a:t>
            </a:r>
            <a:r>
              <a:rPr lang="en-US" sz="2200" noProof="0" dirty="0" err="1"/>
              <a:t>tersebut</a:t>
            </a:r>
            <a:r>
              <a:rPr lang="en-US" sz="2200" noProof="0" dirty="0"/>
              <a:t> </a:t>
            </a:r>
            <a:r>
              <a:rPr lang="en-US" sz="2200" noProof="0" dirty="0" err="1"/>
              <a:t>umumnya</a:t>
            </a:r>
            <a:r>
              <a:rPr lang="en-US" sz="2200" noProof="0" dirty="0"/>
              <a:t> </a:t>
            </a:r>
            <a:r>
              <a:rPr lang="en-US" sz="2200" noProof="0" dirty="0" err="1"/>
              <a:t>akan</a:t>
            </a:r>
            <a:r>
              <a:rPr lang="en-US" sz="2200" noProof="0" dirty="0"/>
              <a:t> </a:t>
            </a:r>
            <a:r>
              <a:rPr lang="en-US" sz="2200" noProof="0" dirty="0" err="1"/>
              <a:t>menentukan</a:t>
            </a:r>
            <a:r>
              <a:rPr lang="en-US" sz="2200" noProof="0" dirty="0"/>
              <a:t> </a:t>
            </a:r>
            <a:r>
              <a:rPr lang="en-US" sz="2200" noProof="0" dirty="0" err="1"/>
              <a:t>hubungan</a:t>
            </a:r>
            <a:r>
              <a:rPr lang="en-US" sz="2200" noProof="0" dirty="0"/>
              <a:t> </a:t>
            </a:r>
            <a:r>
              <a:rPr lang="en-US" sz="2200" noProof="0" dirty="0" err="1"/>
              <a:t>antara</a:t>
            </a:r>
            <a:r>
              <a:rPr lang="en-US" sz="2200" noProof="0" dirty="0"/>
              <a:t> dewan </a:t>
            </a:r>
            <a:r>
              <a:rPr lang="en-US" sz="2200" noProof="0" dirty="0" err="1"/>
              <a:t>direksi</a:t>
            </a:r>
            <a:r>
              <a:rPr lang="en-US" sz="2200" noProof="0" dirty="0"/>
              <a:t>, </a:t>
            </a:r>
            <a:r>
              <a:rPr lang="en-US" sz="2200" noProof="0" dirty="0" err="1"/>
              <a:t>pemegang</a:t>
            </a:r>
            <a:r>
              <a:rPr lang="en-US" sz="2200" noProof="0" dirty="0"/>
              <a:t> </a:t>
            </a:r>
            <a:r>
              <a:rPr lang="en-US" sz="2200" noProof="0" dirty="0" err="1"/>
              <a:t>saham</a:t>
            </a:r>
            <a:r>
              <a:rPr lang="en-US" sz="2200" noProof="0" dirty="0"/>
              <a:t> </a:t>
            </a:r>
            <a:r>
              <a:rPr lang="en-US" sz="2200" noProof="0" dirty="0" err="1"/>
              <a:t>atau</a:t>
            </a:r>
            <a:r>
              <a:rPr lang="en-US" sz="2200" noProof="0" dirty="0"/>
              <a:t> </a:t>
            </a:r>
            <a:r>
              <a:rPr lang="en-US" sz="2200" noProof="0" dirty="0" err="1"/>
              <a:t>pemilik</a:t>
            </a:r>
            <a:r>
              <a:rPr lang="en-US" sz="2200" noProof="0" dirty="0"/>
              <a:t> </a:t>
            </a:r>
            <a:r>
              <a:rPr lang="en-US" sz="2200" noProof="0" dirty="0" err="1"/>
              <a:t>perusahaan</a:t>
            </a:r>
            <a:r>
              <a:rPr lang="en-US" sz="2200" noProof="0" dirty="0"/>
              <a:t>, dan </a:t>
            </a:r>
            <a:r>
              <a:rPr lang="en-US" sz="2200" noProof="0" dirty="0" err="1"/>
              <a:t>eksekutif</a:t>
            </a:r>
            <a:r>
              <a:rPr lang="en-US" sz="2200" noProof="0" dirty="0"/>
              <a:t> </a:t>
            </a:r>
            <a:r>
              <a:rPr lang="en-US" sz="2200" noProof="0" dirty="0" err="1"/>
              <a:t>atau</a:t>
            </a:r>
            <a:r>
              <a:rPr lang="en-US" sz="2200" noProof="0" dirty="0"/>
              <a:t> </a:t>
            </a:r>
            <a:r>
              <a:rPr lang="en-US" sz="2200" noProof="0" dirty="0" err="1"/>
              <a:t>manajemen</a:t>
            </a:r>
            <a:r>
              <a:rPr lang="en-US" sz="2200" noProof="0" dirty="0"/>
              <a:t> </a:t>
            </a:r>
            <a:r>
              <a:rPr lang="en-US" sz="2200" noProof="0" dirty="0" err="1"/>
              <a:t>perusahaan</a:t>
            </a:r>
            <a:r>
              <a:rPr lang="en-US" sz="22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3D4656D-9BF8-41D1-880F-9E489B63FE38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28985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4F48962-ACCE-4428-AC6B-26A2CF72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Professional Duties and Conflicts of Interest </a:t>
            </a:r>
            <a:r>
              <a:rPr lang="en-US" sz="1000" noProof="0" dirty="0"/>
              <a:t>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597043-D76C-4006-93EE-175466970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tx1"/>
              </a:buClr>
              <a:buNone/>
            </a:pPr>
            <a:r>
              <a:rPr lang="en-US" noProof="0" dirty="0" err="1"/>
              <a:t>Runtuhnya</a:t>
            </a:r>
            <a:r>
              <a:rPr lang="en-US" noProof="0" dirty="0"/>
              <a:t> Enron Corporation </a:t>
            </a:r>
            <a:r>
              <a:rPr lang="en-US" noProof="0" dirty="0" err="1"/>
              <a:t>menyebabkan</a:t>
            </a:r>
            <a:r>
              <a:rPr lang="en-US" noProof="0" dirty="0"/>
              <a:t> 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keuangan</a:t>
            </a:r>
            <a:r>
              <a:rPr lang="en-US" noProof="0" dirty="0"/>
              <a:t> </a:t>
            </a:r>
            <a:r>
              <a:rPr lang="en-US" noProof="0" dirty="0" err="1"/>
              <a:t>menjadi</a:t>
            </a:r>
            <a:r>
              <a:rPr lang="en-US" noProof="0" dirty="0"/>
              <a:t> </a:t>
            </a:r>
            <a:r>
              <a:rPr lang="en-US" noProof="0" dirty="0" err="1"/>
              <a:t>menonjol</a:t>
            </a:r>
            <a:r>
              <a:rPr lang="en-US" noProof="0" dirty="0"/>
              <a:t> pada </a:t>
            </a:r>
            <a:r>
              <a:rPr lang="en-US" noProof="0" dirty="0" err="1"/>
              <a:t>awal</a:t>
            </a:r>
            <a:r>
              <a:rPr lang="en-US" noProof="0" dirty="0"/>
              <a:t> </a:t>
            </a:r>
            <a:r>
              <a:rPr lang="en-US" noProof="0" dirty="0" err="1"/>
              <a:t>abad</a:t>
            </a:r>
            <a:r>
              <a:rPr lang="en-US" noProof="0" dirty="0"/>
              <a:t> ke-21.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b="1" noProof="0" dirty="0" err="1"/>
              <a:t>Beberapa</a:t>
            </a:r>
            <a:r>
              <a:rPr lang="en-US" b="1" noProof="0" dirty="0"/>
              <a:t> </a:t>
            </a:r>
            <a:r>
              <a:rPr lang="en-US" b="1" noProof="0" dirty="0" err="1"/>
              <a:t>kategori</a:t>
            </a:r>
            <a:r>
              <a:rPr lang="en-US" b="1" noProof="0" dirty="0"/>
              <a:t> </a:t>
            </a:r>
            <a:r>
              <a:rPr lang="en-US" b="1" noProof="0" dirty="0" err="1"/>
              <a:t>penting</a:t>
            </a:r>
            <a:r>
              <a:rPr lang="en-US" b="1" noProof="0" dirty="0"/>
              <a:t> </a:t>
            </a:r>
            <a:r>
              <a:rPr lang="en-US" b="1" noProof="0" dirty="0" err="1"/>
              <a:t>profesional</a:t>
            </a:r>
            <a:r>
              <a:rPr lang="en-US" b="1" noProof="0" dirty="0"/>
              <a:t> </a:t>
            </a:r>
            <a:r>
              <a:rPr lang="en-US" b="1" noProof="0" dirty="0" err="1"/>
              <a:t>bisnis</a:t>
            </a:r>
            <a:r>
              <a:rPr lang="en-US" b="1" noProof="0" dirty="0"/>
              <a:t>—</a:t>
            </a:r>
            <a:r>
              <a:rPr lang="en-US" b="1" noProof="0" dirty="0" err="1"/>
              <a:t>misalnya</a:t>
            </a:r>
            <a:r>
              <a:rPr lang="en-US" b="1" noProof="0" dirty="0"/>
              <a:t>, </a:t>
            </a:r>
            <a:r>
              <a:rPr lang="en-US" b="1" noProof="0" dirty="0" err="1"/>
              <a:t>pengacara</a:t>
            </a:r>
            <a:r>
              <a:rPr lang="en-US" b="1" noProof="0" dirty="0"/>
              <a:t>, auditor, </a:t>
            </a:r>
            <a:r>
              <a:rPr lang="en-US" b="1" noProof="0" dirty="0" err="1"/>
              <a:t>akuntan</a:t>
            </a:r>
            <a:r>
              <a:rPr lang="en-US" b="1" noProof="0" dirty="0"/>
              <a:t>, dan </a:t>
            </a:r>
            <a:r>
              <a:rPr lang="en-US" b="1" noProof="0" dirty="0" err="1"/>
              <a:t>analis</a:t>
            </a:r>
            <a:r>
              <a:rPr lang="en-US" b="1" noProof="0" dirty="0"/>
              <a:t> </a:t>
            </a:r>
            <a:r>
              <a:rPr lang="en-US" b="1" noProof="0" dirty="0" err="1"/>
              <a:t>keuangan</a:t>
            </a:r>
            <a:r>
              <a:rPr lang="en-US" noProof="0" dirty="0"/>
              <a:t>—</a:t>
            </a:r>
            <a:r>
              <a:rPr lang="en-US" b="1" noProof="0" dirty="0" err="1">
                <a:solidFill>
                  <a:srgbClr val="0070C0"/>
                </a:solidFill>
              </a:rPr>
              <a:t>berfungsi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berdasarkan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pengendalian</a:t>
            </a:r>
            <a:r>
              <a:rPr lang="en-US" b="1" noProof="0" dirty="0">
                <a:solidFill>
                  <a:srgbClr val="0070C0"/>
                </a:solidFill>
              </a:rPr>
              <a:t> internal yang </a:t>
            </a:r>
            <a:r>
              <a:rPr lang="en-US" b="1" noProof="0" dirty="0" err="1">
                <a:solidFill>
                  <a:srgbClr val="0070C0"/>
                </a:solidFill>
              </a:rPr>
              <a:t>ada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dalam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sistem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ekonomi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berbasis</a:t>
            </a:r>
            <a:r>
              <a:rPr lang="en-US" b="1" noProof="0" dirty="0">
                <a:solidFill>
                  <a:srgbClr val="0070C0"/>
                </a:solidFill>
              </a:rPr>
              <a:t> pasar.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Identitas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peran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menentukan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tugas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etis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dan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menyediakan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sumber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peraturan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menentukan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bagaimana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profesional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harus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bertindak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>
              <a:buClr>
                <a:schemeClr val="tx1"/>
              </a:buClr>
            </a:pPr>
            <a:r>
              <a:rPr lang="en-US" sz="2000" b="1" noProof="0" dirty="0">
                <a:solidFill>
                  <a:schemeClr val="bg2"/>
                </a:solidFill>
              </a:rPr>
              <a:t>Gatekeepers</a:t>
            </a:r>
            <a:r>
              <a:rPr lang="en-US" sz="2000" noProof="0" dirty="0">
                <a:solidFill>
                  <a:schemeClr val="bg2"/>
                </a:solidFill>
              </a:rPr>
              <a:t>:</a:t>
            </a:r>
            <a:r>
              <a:rPr lang="en-US" sz="2000" b="1" noProof="0" dirty="0">
                <a:solidFill>
                  <a:schemeClr val="bg2"/>
                </a:solidFill>
              </a:rPr>
              <a:t> </a:t>
            </a:r>
            <a:r>
              <a:rPr lang="en-US" sz="2000" noProof="0" dirty="0" err="1"/>
              <a:t>Bertindak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"</a:t>
            </a:r>
            <a:r>
              <a:rPr lang="en-US" sz="2000" noProof="0" dirty="0" err="1"/>
              <a:t>anjing</a:t>
            </a:r>
            <a:r>
              <a:rPr lang="en-US" sz="2000" noProof="0" dirty="0"/>
              <a:t> </a:t>
            </a:r>
            <a:r>
              <a:rPr lang="en-US" sz="2000" noProof="0" dirty="0" err="1"/>
              <a:t>pengawas</a:t>
            </a:r>
            <a:r>
              <a:rPr lang="en-US" sz="2000" noProof="0" dirty="0"/>
              <a:t>"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memastikan</a:t>
            </a:r>
            <a:r>
              <a:rPr lang="en-US" sz="2000" noProof="0" dirty="0"/>
              <a:t> orang-orang di pasar </a:t>
            </a:r>
            <a:r>
              <a:rPr lang="en-US" sz="2000" noProof="0" dirty="0" err="1"/>
              <a:t>bertindak</a:t>
            </a:r>
            <a:r>
              <a:rPr lang="en-US" sz="2000" noProof="0" dirty="0"/>
              <a:t> </a:t>
            </a:r>
            <a:r>
              <a:rPr lang="en-US" sz="2000" noProof="0" dirty="0" err="1"/>
              <a:t>sesuai</a:t>
            </a:r>
            <a:r>
              <a:rPr lang="en-US" sz="2000" noProof="0" dirty="0"/>
              <a:t> </a:t>
            </a:r>
            <a:r>
              <a:rPr lang="en-US" sz="2000" noProof="0" dirty="0" err="1"/>
              <a:t>aturan</a:t>
            </a:r>
            <a:r>
              <a:rPr lang="en-US" sz="2000" noProof="0" dirty="0"/>
              <a:t> dan </a:t>
            </a:r>
            <a:r>
              <a:rPr lang="en-US" sz="2000" noProof="0" dirty="0" err="1"/>
              <a:t>mematuhi</a:t>
            </a:r>
            <a:r>
              <a:rPr lang="en-US" sz="2000" noProof="0" dirty="0"/>
              <a:t> </a:t>
            </a:r>
            <a:r>
              <a:rPr lang="en-US" sz="2000" noProof="0" dirty="0" err="1"/>
              <a:t>fungsi</a:t>
            </a:r>
            <a:r>
              <a:rPr lang="en-US" sz="2000" noProof="0" dirty="0"/>
              <a:t> pasar </a:t>
            </a:r>
            <a:r>
              <a:rPr lang="en-US" sz="2000" noProof="0" dirty="0" err="1"/>
              <a:t>sebagaimana</a:t>
            </a:r>
            <a:r>
              <a:rPr lang="en-US" sz="2000" noProof="0" dirty="0"/>
              <a:t> </a:t>
            </a:r>
            <a:r>
              <a:rPr lang="en-US" sz="2000" noProof="0" dirty="0" err="1"/>
              <a:t>mestinya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E6A4D9A-6894-4C22-9EEB-121AFC7CED22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1693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rgbClr val="1119B3"/>
                </a:solidFill>
              </a:rPr>
              <a:t>Professional Duties and Conflicts of Interest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 paling </a:t>
            </a:r>
            <a:r>
              <a:rPr lang="en-US" noProof="0" dirty="0" err="1"/>
              <a:t>mendasar</a:t>
            </a:r>
            <a:r>
              <a:rPr lang="en-US" noProof="0" dirty="0"/>
              <a:t> yang </a:t>
            </a:r>
            <a:r>
              <a:rPr lang="en-US" noProof="0" dirty="0" err="1"/>
              <a:t>dihadapi</a:t>
            </a:r>
            <a:r>
              <a:rPr lang="en-US" noProof="0" dirty="0"/>
              <a:t> para </a:t>
            </a:r>
            <a:r>
              <a:rPr lang="en-US" noProof="0" dirty="0" err="1"/>
              <a:t>penjaga</a:t>
            </a:r>
            <a:r>
              <a:rPr lang="en-US" noProof="0" dirty="0"/>
              <a:t> </a:t>
            </a:r>
            <a:r>
              <a:rPr lang="en-US" noProof="0" dirty="0" err="1"/>
              <a:t>gerbang</a:t>
            </a:r>
            <a:r>
              <a:rPr lang="en-US" noProof="0" dirty="0"/>
              <a:t> </a:t>
            </a:r>
            <a:r>
              <a:rPr lang="en-US" noProof="0" dirty="0" err="1"/>
              <a:t>melibatkan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konflik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kepentingan</a:t>
            </a:r>
            <a:r>
              <a:rPr lang="en-US" noProof="0" dirty="0"/>
              <a:t>.</a:t>
            </a:r>
          </a:p>
          <a:p>
            <a:r>
              <a:rPr lang="en-US" sz="2000" noProof="0" dirty="0"/>
              <a:t>Hal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terjadi</a:t>
            </a:r>
            <a:r>
              <a:rPr lang="en-US" sz="2000" noProof="0" dirty="0"/>
              <a:t> </a:t>
            </a:r>
            <a:r>
              <a:rPr lang="en-US" sz="2000" noProof="0" dirty="0" err="1"/>
              <a:t>ketika</a:t>
            </a:r>
            <a:r>
              <a:rPr lang="en-US" sz="2000" noProof="0" dirty="0"/>
              <a:t> </a:t>
            </a:r>
            <a:r>
              <a:rPr lang="en-US" sz="2000" noProof="0" dirty="0" err="1"/>
              <a:t>seseorang</a:t>
            </a:r>
            <a:r>
              <a:rPr lang="en-US" sz="2000" noProof="0" dirty="0"/>
              <a:t> </a:t>
            </a:r>
            <a:r>
              <a:rPr lang="en-US" sz="2000" noProof="0" dirty="0" err="1"/>
              <a:t>memegang</a:t>
            </a:r>
            <a:r>
              <a:rPr lang="en-US" sz="2000" noProof="0" dirty="0"/>
              <a:t> </a:t>
            </a:r>
            <a:r>
              <a:rPr lang="en-US" sz="2000" noProof="0" dirty="0" err="1"/>
              <a:t>posisi</a:t>
            </a:r>
            <a:r>
              <a:rPr lang="en-US" sz="2000" noProof="0" dirty="0"/>
              <a:t> </a:t>
            </a:r>
            <a:r>
              <a:rPr lang="en-US" sz="2000" noProof="0" dirty="0" err="1"/>
              <a:t>kepercayaan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mengharuskan</a:t>
            </a:r>
            <a:r>
              <a:rPr lang="en-US" sz="2000" noProof="0" dirty="0"/>
              <a:t> </a:t>
            </a:r>
            <a:r>
              <a:rPr lang="en-US" sz="2000" noProof="0" dirty="0" err="1"/>
              <a:t>dia</a:t>
            </a:r>
            <a:r>
              <a:rPr lang="en-US" sz="2000" noProof="0" dirty="0"/>
              <a:t> </a:t>
            </a:r>
            <a:r>
              <a:rPr lang="en-US" sz="2000" noProof="0" dirty="0" err="1"/>
              <a:t>melakukan</a:t>
            </a:r>
            <a:r>
              <a:rPr lang="en-US" sz="2000" noProof="0" dirty="0"/>
              <a:t> </a:t>
            </a:r>
            <a:r>
              <a:rPr lang="en-US" sz="2000" noProof="0" dirty="0" err="1"/>
              <a:t>penilaian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nama orang lain, </a:t>
            </a:r>
            <a:r>
              <a:rPr lang="en-US" sz="2000" noProof="0" dirty="0" err="1"/>
              <a:t>namun</a:t>
            </a:r>
            <a:r>
              <a:rPr lang="en-US" sz="2000" noProof="0" dirty="0"/>
              <a:t> </a:t>
            </a:r>
            <a:r>
              <a:rPr lang="en-US" sz="2000" noProof="0" dirty="0" err="1"/>
              <a:t>jika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dan/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kewajiban</a:t>
            </a:r>
            <a:r>
              <a:rPr lang="en-US" sz="2000" noProof="0" dirty="0"/>
              <a:t> </a:t>
            </a:r>
            <a:r>
              <a:rPr lang="en-US" sz="2000" noProof="0" dirty="0" err="1"/>
              <a:t>pribadinya</a:t>
            </a:r>
            <a:r>
              <a:rPr lang="en-US" sz="2000" noProof="0" dirty="0"/>
              <a:t> </a:t>
            </a:r>
            <a:r>
              <a:rPr lang="en-US" sz="2000" noProof="0" dirty="0" err="1"/>
              <a:t>bertentangan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pelaksanaan</a:t>
            </a:r>
            <a:r>
              <a:rPr lang="en-US" sz="2000" noProof="0" dirty="0"/>
              <a:t> </a:t>
            </a:r>
            <a:r>
              <a:rPr lang="en-US" sz="2000" noProof="0" dirty="0" err="1"/>
              <a:t>penilaian</a:t>
            </a:r>
            <a:r>
              <a:rPr lang="en-US" sz="2000" noProof="0" dirty="0"/>
              <a:t>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benar</a:t>
            </a:r>
            <a:r>
              <a:rPr lang="en-US" sz="2000" noProof="0" dirty="0"/>
              <a:t>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Konflik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muncul</a:t>
            </a:r>
            <a:r>
              <a:rPr lang="en-US" noProof="0" dirty="0"/>
              <a:t> </a:t>
            </a:r>
            <a:r>
              <a:rPr lang="en-US" noProof="0" dirty="0" err="1"/>
              <a:t>ketika</a:t>
            </a:r>
            <a:r>
              <a:rPr lang="en-US" noProof="0" dirty="0"/>
              <a:t> </a:t>
            </a:r>
            <a:r>
              <a:rPr lang="en-US" noProof="0" dirty="0" err="1"/>
              <a:t>kewajiban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seseorang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tugas</a:t>
            </a:r>
            <a:r>
              <a:rPr lang="en-US" noProof="0" dirty="0"/>
              <a:t> </a:t>
            </a:r>
            <a:r>
              <a:rPr lang="en-US" noProof="0" dirty="0" err="1"/>
              <a:t>profesionalnya</a:t>
            </a:r>
            <a:r>
              <a:rPr lang="en-US" noProof="0" dirty="0"/>
              <a:t> </a:t>
            </a:r>
            <a:r>
              <a:rPr lang="en-US" noProof="0" dirty="0" err="1"/>
              <a:t>berbenturan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kepentingan</a:t>
            </a:r>
            <a:r>
              <a:rPr lang="en-US" noProof="0" dirty="0"/>
              <a:t> </a:t>
            </a:r>
            <a:r>
              <a:rPr lang="en-US" noProof="0" dirty="0" err="1"/>
              <a:t>pribadi</a:t>
            </a:r>
            <a:r>
              <a:rPr lang="en-US" noProof="0" dirty="0"/>
              <a:t>.</a:t>
            </a:r>
          </a:p>
          <a:p>
            <a:r>
              <a:rPr lang="en-US" sz="2000" noProof="0" dirty="0"/>
              <a:t>Para </a:t>
            </a:r>
            <a:r>
              <a:rPr lang="en-US" sz="2000" noProof="0" dirty="0" err="1"/>
              <a:t>profesional</a:t>
            </a:r>
            <a:r>
              <a:rPr lang="en-US" sz="2000" noProof="0" dirty="0"/>
              <a:t>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dikatakan</a:t>
            </a:r>
            <a:r>
              <a:rPr lang="en-US" sz="2000" noProof="0" dirty="0"/>
              <a:t> </a:t>
            </a:r>
            <a:r>
              <a:rPr lang="en-US" sz="2000" noProof="0" dirty="0" err="1"/>
              <a:t>memiliki</a:t>
            </a:r>
            <a:r>
              <a:rPr lang="en-US" sz="2000" noProof="0" dirty="0"/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kewajiban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fidusia</a:t>
            </a:r>
            <a:r>
              <a:rPr lang="en-US" sz="2000" b="1" noProof="0" dirty="0">
                <a:solidFill>
                  <a:srgbClr val="C00000"/>
                </a:solidFill>
              </a:rPr>
              <a:t> /fiduciary duties </a:t>
            </a:r>
            <a:r>
              <a:rPr lang="en-US" sz="2000" noProof="0" dirty="0"/>
              <a:t>—</a:t>
            </a:r>
            <a:r>
              <a:rPr lang="en-US" sz="2000" noProof="0" dirty="0" err="1"/>
              <a:t>kewajiban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, yang </a:t>
            </a:r>
            <a:r>
              <a:rPr lang="en-US" sz="2000" noProof="0" dirty="0" err="1"/>
              <a:t>didasarkan</a:t>
            </a:r>
            <a:r>
              <a:rPr lang="en-US" sz="2000" noProof="0" dirty="0"/>
              <a:t> pada </a:t>
            </a:r>
            <a:r>
              <a:rPr lang="en-US" sz="2000" noProof="0" dirty="0" err="1"/>
              <a:t>kepercayaan</a:t>
            </a:r>
            <a:r>
              <a:rPr lang="en-US" sz="2000" noProof="0" dirty="0"/>
              <a:t>,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bertindak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nama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orang lain—</a:t>
            </a:r>
            <a:r>
              <a:rPr lang="en-US" sz="2000" noProof="0" dirty="0" err="1"/>
              <a:t>kepada</a:t>
            </a:r>
            <a:r>
              <a:rPr lang="en-US" sz="2000" noProof="0" dirty="0"/>
              <a:t> </a:t>
            </a:r>
            <a:r>
              <a:rPr lang="en-US" sz="2000" noProof="0" dirty="0" err="1"/>
              <a:t>klien</a:t>
            </a:r>
            <a:r>
              <a:rPr lang="en-US" sz="2000" noProof="0" dirty="0"/>
              <a:t> </a:t>
            </a:r>
            <a:r>
              <a:rPr lang="en-US" sz="2000" noProof="0" dirty="0" err="1"/>
              <a:t>mereka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39B1D12-1800-48A0-AE37-A425024117CE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E0F3C5-9A05-465B-AF3C-3FE1F82B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noProof="0" dirty="0"/>
              <a:t>Figure 10.1: Conflicts of Interest in Public CPA Activity</a:t>
            </a:r>
          </a:p>
        </p:txBody>
      </p:sp>
      <p:pic>
        <p:nvPicPr>
          <p:cNvPr id="4" name="Picture 3" descr="The figure depicts an overview of the conflicts of interest in public CPA activity.">
            <a:extLst>
              <a:ext uri="{FF2B5EF4-FFF2-40B4-BE49-F238E27FC236}">
                <a16:creationId xmlns:a16="http://schemas.microsoft.com/office/drawing/2014/main" id="{875E0722-AAC0-42BD-BB4A-B4FBC12B3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662" y="1002782"/>
            <a:ext cx="6162675" cy="523875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4DF4690-808B-41E3-A415-514A8A119F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14600" y="6473595"/>
            <a:ext cx="3200400" cy="232005"/>
          </a:xfrm>
        </p:spPr>
        <p:txBody>
          <a:bodyPr/>
          <a:lstStyle/>
          <a:p>
            <a:r>
              <a:rPr lang="en-US" sz="1000" noProof="0" dirty="0">
                <a:hlinkClick r:id="rId3" action="ppaction://hlinksldjump"/>
              </a:rPr>
              <a:t>Access the text alternative for slide image.</a:t>
            </a:r>
            <a:endParaRPr lang="en-US" sz="10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BC25956-1D1C-4543-83D1-755D95750318}"/>
              </a:ext>
            </a:extLst>
          </p:cNvPr>
          <p:cNvSpPr txBox="1">
            <a:spLocks/>
          </p:cNvSpPr>
          <p:nvPr/>
        </p:nvSpPr>
        <p:spPr>
          <a:xfrm>
            <a:off x="8601012" y="65532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712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Red bar footer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RED FOOTER Section Divider, Quotes, Callouts">
  <a:themeElements>
    <a:clrScheme name="Custom 3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Props1.xml><?xml version="1.0" encoding="utf-8"?>
<ds:datastoreItem xmlns:ds="http://schemas.openxmlformats.org/officeDocument/2006/customXml" ds:itemID="{A296142C-ACAC-4C5B-9796-333468153C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44113C-A82A-4E3C-B182-B402DBD810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88D25E-F2A3-4C0B-856E-A7F1667EF1F4}">
  <ds:schemaRefs>
    <ds:schemaRef ds:uri="http://schemas.microsoft.com/office/infopath/2007/PartnerControls"/>
    <ds:schemaRef ds:uri="3b891efd-a537-4e57-a9a6-7bde74ae8a20"/>
    <ds:schemaRef ds:uri="http://purl.org/dc/elements/1.1/"/>
    <ds:schemaRef ds:uri="http://schemas.microsoft.com/office/2006/metadata/properties"/>
    <ds:schemaRef ds:uri="b7fbc176-c5f2-4fe2-83e2-528516b9f35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5686</TotalTime>
  <Words>2472</Words>
  <Application>Microsoft Office PowerPoint</Application>
  <PresentationFormat>Tampilan Layar (4:3)</PresentationFormat>
  <Paragraphs>237</Paragraphs>
  <Slides>36</Slides>
  <Notes>2</Notes>
  <HiddenSlides>3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5</vt:i4>
      </vt:variant>
      <vt:variant>
        <vt:lpstr>Judul Slide</vt:lpstr>
      </vt:variant>
      <vt:variant>
        <vt:i4>36</vt:i4>
      </vt:variant>
    </vt:vector>
  </HeadingPairs>
  <TitlesOfParts>
    <vt:vector size="47" baseType="lpstr">
      <vt:lpstr>Arial</vt:lpstr>
      <vt:lpstr>ArumSans Bold</vt:lpstr>
      <vt:lpstr>ArumSans Regular</vt:lpstr>
      <vt:lpstr>Calibri</vt:lpstr>
      <vt:lpstr>Vectipede Rg</vt:lpstr>
      <vt:lpstr>Wingdings</vt:lpstr>
      <vt:lpstr>RED FOOTER Section Divider, Quotes, Callouts</vt:lpstr>
      <vt:lpstr>Plain_APPENDIX</vt:lpstr>
      <vt:lpstr>1_Red bar footer BODY/MAIN CONTENT</vt:lpstr>
      <vt:lpstr>1_MHHE_Accessible_PPT_Template-v3</vt:lpstr>
      <vt:lpstr>1_RED FOOTER Section Divider, Quotes, Callouts</vt:lpstr>
      <vt:lpstr>Chapter Ten: Ethical Decision Making: Trust in Corporate Governance, Accounting, and Finance</vt:lpstr>
      <vt:lpstr>Chapter Objectives 1</vt:lpstr>
      <vt:lpstr>Chapter Objectives 2</vt:lpstr>
      <vt:lpstr>Ethical Decision Making 1</vt:lpstr>
      <vt:lpstr>Introduction 1</vt:lpstr>
      <vt:lpstr>Introduction 2</vt:lpstr>
      <vt:lpstr>Professional Duties and Conflicts of Interest 1</vt:lpstr>
      <vt:lpstr>Professional Duties and Conflicts of Interest 2</vt:lpstr>
      <vt:lpstr>Figure 10.1: Conflicts of Interest in Public CPA Activity</vt:lpstr>
      <vt:lpstr>Professional Duties and Conflicts of Interest 3</vt:lpstr>
      <vt:lpstr>Professional Duties and Conflicts of Interest 4</vt:lpstr>
      <vt:lpstr>The Sarbanes-Oxley Act of 2002 1</vt:lpstr>
      <vt:lpstr>The Sarbanes-Oxley Act of 2002 2</vt:lpstr>
      <vt:lpstr>The Sarbanes-Oxley Act of 2002 3</vt:lpstr>
      <vt:lpstr>The Internal Control Environment 1</vt:lpstr>
      <vt:lpstr>The Internal Control Environment 2</vt:lpstr>
      <vt:lpstr>The Internal Control Environment 3</vt:lpstr>
      <vt:lpstr>The Internal Control Environment 4</vt:lpstr>
      <vt:lpstr>Ethical Decision Making 2</vt:lpstr>
      <vt:lpstr>Going Beyond the Law: Ethical Board Members</vt:lpstr>
      <vt:lpstr>Legal Duties of Board Members</vt:lpstr>
      <vt:lpstr>Beyond the Law, There is Ethics 1</vt:lpstr>
      <vt:lpstr>Beyond the Law, There is Ethics 2</vt:lpstr>
      <vt:lpstr>Conflicts of Interest in Accounting and the Financial Markets 1</vt:lpstr>
      <vt:lpstr>Conflicts of Interest in Accounting and the Financial Markets 2</vt:lpstr>
      <vt:lpstr>Executive Compensation 1</vt:lpstr>
      <vt:lpstr>Executive Compensation 2</vt:lpstr>
      <vt:lpstr>Executive Compensation 3</vt:lpstr>
      <vt:lpstr>Executive Compensation 4</vt:lpstr>
      <vt:lpstr>Figure 10.2: Duties of the Board and Senior Executives That May Give Rise to Conflicts of Interest</vt:lpstr>
      <vt:lpstr>Insider Trading 1</vt:lpstr>
      <vt:lpstr>Insider Trading 2</vt:lpstr>
      <vt:lpstr>End of Main Content</vt:lpstr>
      <vt:lpstr>Accessibility Content: Text Alternatives for Images</vt:lpstr>
      <vt:lpstr>Figure 10.1: Conflicts of Interest in Public CPA Activity - Text Alternative</vt:lpstr>
      <vt:lpstr>Figure 10.2: Duties of the Board and Senior Executive That May Give Rise to Conflicts of Interest - Text Alternative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Ten: Ethical Decision Making: Trust in Corporate Governance, Accounting, and Finance</dc:title>
  <dc:creator/>
  <cp:lastModifiedBy>YHI Yusmita Hawari</cp:lastModifiedBy>
  <cp:revision>507</cp:revision>
  <dcterms:created xsi:type="dcterms:W3CDTF">2016-05-11T22:43:56Z</dcterms:created>
  <dcterms:modified xsi:type="dcterms:W3CDTF">2025-06-12T10:42:28Z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