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5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  <p:sldMasterId id="2147483780" r:id="rId5"/>
    <p:sldMasterId id="2147483713" r:id="rId6"/>
    <p:sldMasterId id="2147483897" r:id="rId7"/>
    <p:sldMasterId id="2147483971" r:id="rId8"/>
    <p:sldMasterId id="2147483990" r:id="rId9"/>
  </p:sldMasterIdLst>
  <p:notesMasterIdLst>
    <p:notesMasterId r:id="rId50"/>
  </p:notesMasterIdLst>
  <p:handoutMasterIdLst>
    <p:handoutMasterId r:id="rId51"/>
  </p:handoutMasterIdLst>
  <p:sldIdLst>
    <p:sldId id="297" r:id="rId10"/>
    <p:sldId id="257" r:id="rId11"/>
    <p:sldId id="276" r:id="rId12"/>
    <p:sldId id="272" r:id="rId13"/>
    <p:sldId id="264" r:id="rId14"/>
    <p:sldId id="298" r:id="rId15"/>
    <p:sldId id="311" r:id="rId16"/>
    <p:sldId id="299" r:id="rId17"/>
    <p:sldId id="300" r:id="rId18"/>
    <p:sldId id="301" r:id="rId19"/>
    <p:sldId id="266" r:id="rId20"/>
    <p:sldId id="273" r:id="rId21"/>
    <p:sldId id="260" r:id="rId22"/>
    <p:sldId id="302" r:id="rId23"/>
    <p:sldId id="263" r:id="rId24"/>
    <p:sldId id="303" r:id="rId25"/>
    <p:sldId id="268" r:id="rId26"/>
    <p:sldId id="304" r:id="rId27"/>
    <p:sldId id="269" r:id="rId28"/>
    <p:sldId id="305" r:id="rId29"/>
    <p:sldId id="306" r:id="rId30"/>
    <p:sldId id="282" r:id="rId31"/>
    <p:sldId id="312" r:id="rId32"/>
    <p:sldId id="280" r:id="rId33"/>
    <p:sldId id="313" r:id="rId34"/>
    <p:sldId id="287" r:id="rId35"/>
    <p:sldId id="288" r:id="rId36"/>
    <p:sldId id="307" r:id="rId37"/>
    <p:sldId id="290" r:id="rId38"/>
    <p:sldId id="308" r:id="rId39"/>
    <p:sldId id="309" r:id="rId40"/>
    <p:sldId id="294" r:id="rId41"/>
    <p:sldId id="295" r:id="rId42"/>
    <p:sldId id="310" r:id="rId43"/>
    <p:sldId id="296" r:id="rId44"/>
    <p:sldId id="345" r:id="rId45"/>
    <p:sldId id="315" r:id="rId46"/>
    <p:sldId id="314" r:id="rId47"/>
    <p:sldId id="284" r:id="rId48"/>
    <p:sldId id="286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 Content" id="{ADBBAB60-69AB-41F5-90BE-664221B7FED2}">
          <p14:sldIdLst>
            <p14:sldId id="297"/>
            <p14:sldId id="257"/>
            <p14:sldId id="276"/>
            <p14:sldId id="272"/>
            <p14:sldId id="264"/>
            <p14:sldId id="298"/>
            <p14:sldId id="311"/>
            <p14:sldId id="299"/>
            <p14:sldId id="300"/>
            <p14:sldId id="301"/>
            <p14:sldId id="266"/>
            <p14:sldId id="273"/>
            <p14:sldId id="260"/>
            <p14:sldId id="302"/>
            <p14:sldId id="263"/>
            <p14:sldId id="303"/>
            <p14:sldId id="268"/>
            <p14:sldId id="304"/>
            <p14:sldId id="269"/>
            <p14:sldId id="305"/>
            <p14:sldId id="306"/>
            <p14:sldId id="282"/>
            <p14:sldId id="312"/>
            <p14:sldId id="280"/>
            <p14:sldId id="313"/>
            <p14:sldId id="287"/>
            <p14:sldId id="288"/>
            <p14:sldId id="307"/>
            <p14:sldId id="290"/>
            <p14:sldId id="308"/>
            <p14:sldId id="309"/>
            <p14:sldId id="294"/>
            <p14:sldId id="295"/>
            <p14:sldId id="310"/>
            <p14:sldId id="296"/>
            <p14:sldId id="345"/>
          </p14:sldIdLst>
        </p14:section>
        <p14:section name="Appendix: Image Descriptions for Unsighted Students" id="{9335FD90-2C41-4395-A2B8-201FA1F2996C}">
          <p14:sldIdLst>
            <p14:sldId id="315"/>
            <p14:sldId id="314"/>
            <p14:sldId id="284"/>
            <p14:sldId id="2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orient="horz" pos="3600">
          <p15:clr>
            <a:srgbClr val="A4A3A4"/>
          </p15:clr>
        </p15:guide>
        <p15:guide id="3" orient="horz" pos="912" userDrawn="1">
          <p15:clr>
            <a:srgbClr val="A4A3A4"/>
          </p15:clr>
        </p15:guide>
        <p15:guide id="4" orient="horz" pos="3360">
          <p15:clr>
            <a:srgbClr val="A4A3A4"/>
          </p15:clr>
        </p15:guide>
        <p15:guide id="5" pos="5616">
          <p15:clr>
            <a:srgbClr val="A4A3A4"/>
          </p15:clr>
        </p15:guide>
        <p15:guide id="6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36E50FC-2AB3-D9E0-505C-1714AE47009F}" name="Susan Schanne" initials="SS" userId="7d601095b1433916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htami Devi" initials="A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307077"/>
    <a:srgbClr val="008080"/>
    <a:srgbClr val="003399"/>
    <a:srgbClr val="7D435C"/>
    <a:srgbClr val="CC0099"/>
    <a:srgbClr val="2D2F93"/>
    <a:srgbClr val="CC0066"/>
    <a:srgbClr val="8F4175"/>
    <a:srgbClr val="6A6A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94249" autoAdjust="0"/>
  </p:normalViewPr>
  <p:slideViewPr>
    <p:cSldViewPr>
      <p:cViewPr>
        <p:scale>
          <a:sx n="79" d="100"/>
          <a:sy n="79" d="100"/>
        </p:scale>
        <p:origin x="888" y="-528"/>
      </p:cViewPr>
      <p:guideLst>
        <p:guide orient="horz" pos="3408"/>
        <p:guide orient="horz" pos="3600"/>
        <p:guide orient="horz" pos="912"/>
        <p:guide orient="horz" pos="3360"/>
        <p:guide pos="5616"/>
        <p:guide pos="4320"/>
      </p:guideLst>
    </p:cSldViewPr>
  </p:slideViewPr>
  <p:outlineViewPr>
    <p:cViewPr>
      <p:scale>
        <a:sx n="33" d="100"/>
        <a:sy n="33" d="100"/>
      </p:scale>
      <p:origin x="0" y="-178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slide" Target="slides/slide30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42" Type="http://schemas.openxmlformats.org/officeDocument/2006/relationships/slide" Target="slides/slide33.xml"/><Relationship Id="rId47" Type="http://schemas.openxmlformats.org/officeDocument/2006/relationships/slide" Target="slides/slide38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9" Type="http://schemas.openxmlformats.org/officeDocument/2006/relationships/slide" Target="slides/slide20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40" Type="http://schemas.openxmlformats.org/officeDocument/2006/relationships/slide" Target="slides/slide31.xml"/><Relationship Id="rId45" Type="http://schemas.openxmlformats.org/officeDocument/2006/relationships/slide" Target="slides/slide36.xml"/><Relationship Id="rId53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slide" Target="slides/slide34.xml"/><Relationship Id="rId48" Type="http://schemas.openxmlformats.org/officeDocument/2006/relationships/slide" Target="slides/slide39.xml"/><Relationship Id="rId56" Type="http://schemas.openxmlformats.org/officeDocument/2006/relationships/tableStyles" Target="tableStyles.xml"/><Relationship Id="rId8" Type="http://schemas.openxmlformats.org/officeDocument/2006/relationships/slideMaster" Target="slideMasters/slideMaster5.xml"/><Relationship Id="rId51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slide" Target="slides/slide37.xml"/><Relationship Id="rId20" Type="http://schemas.openxmlformats.org/officeDocument/2006/relationships/slide" Target="slides/slide11.xml"/><Relationship Id="rId41" Type="http://schemas.openxmlformats.org/officeDocument/2006/relationships/slide" Target="slides/slide32.xml"/><Relationship Id="rId54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49" Type="http://schemas.openxmlformats.org/officeDocument/2006/relationships/slide" Target="slides/slide40.xml"/><Relationship Id="rId57" Type="http://schemas.microsoft.com/office/2018/10/relationships/authors" Target="authors.xml"/><Relationship Id="rId10" Type="http://schemas.openxmlformats.org/officeDocument/2006/relationships/slide" Target="slides/slide1.xml"/><Relationship Id="rId31" Type="http://schemas.openxmlformats.org/officeDocument/2006/relationships/slide" Target="slides/slide22.xml"/><Relationship Id="rId44" Type="http://schemas.openxmlformats.org/officeDocument/2006/relationships/slide" Target="slides/slide35.xml"/><Relationship Id="rId5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4CCBF-31CF-4FCA-A5B4-50142834420A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95618-5249-4F12-80E4-2F3A0FD184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10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4B720-C9F6-4BFC-BC5C-B1B8D70204DA}" type="datetimeFigureOut">
              <a:rPr lang="en-US" smtClean="0"/>
              <a:pPr/>
              <a:t>2/25/2025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03D02-7E89-4EBF-B123-9C334E1BF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0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Corporate average fuel economy (CAFE) standards  = </a:t>
            </a:r>
            <a:r>
              <a:rPr lang="sv-SE" dirty="0"/>
              <a:t>Standar penghematan bahan bakar rata-rata perusahaan (CAFE) </a:t>
            </a:r>
            <a:endParaRPr lang="en-US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67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002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0574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80104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DCF1-2DFC-473E-9280-36B85D535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705600"/>
            <a:ext cx="9144000" cy="15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6014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386265536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3319401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1750556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ctr"/>
          <a:lstStyle>
            <a:lvl1pPr algn="ctr">
              <a:defRPr sz="3200" b="1">
                <a:solidFill>
                  <a:srgbClr val="00B0F0"/>
                </a:solidFill>
                <a:latin typeface="+mj-lt"/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85390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ctr"/>
          <a:lstStyle>
            <a:lvl1pPr algn="ctr">
              <a:defRPr sz="3200" b="1">
                <a:solidFill>
                  <a:srgbClr val="00B0F0"/>
                </a:solidFill>
                <a:latin typeface="+mj-lt"/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9164351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4692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049732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848148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6916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Six Content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39762"/>
          </a:xfrm>
          <a:prstGeom prst="rect">
            <a:avLst/>
          </a:prstGeom>
        </p:spPr>
        <p:txBody>
          <a:bodyPr/>
          <a:lstStyle>
            <a:lvl1pPr>
              <a:defRPr lang="en-US" sz="360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sz="quarter" idx="12"/>
          </p:nvPr>
        </p:nvSpPr>
        <p:spPr>
          <a:xfrm>
            <a:off x="533400" y="1066800"/>
            <a:ext cx="8153400" cy="838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2011680"/>
            <a:ext cx="8153400" cy="7620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4"/>
          </p:nvPr>
        </p:nvSpPr>
        <p:spPr>
          <a:xfrm>
            <a:off x="533400" y="2880360"/>
            <a:ext cx="8153400" cy="6858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4"/>
          <p:cNvSpPr>
            <a:spLocks noGrp="1"/>
          </p:cNvSpPr>
          <p:nvPr>
            <p:ph sz="quarter" idx="15"/>
          </p:nvPr>
        </p:nvSpPr>
        <p:spPr>
          <a:xfrm>
            <a:off x="533400" y="3672840"/>
            <a:ext cx="8153400" cy="838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quarter" idx="10"/>
          </p:nvPr>
        </p:nvSpPr>
        <p:spPr>
          <a:xfrm>
            <a:off x="533400" y="4617720"/>
            <a:ext cx="8153400" cy="9144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6"/>
          <p:cNvSpPr>
            <a:spLocks noGrp="1"/>
          </p:cNvSpPr>
          <p:nvPr>
            <p:ph sz="quarter" idx="11"/>
          </p:nvPr>
        </p:nvSpPr>
        <p:spPr>
          <a:xfrm>
            <a:off x="533400" y="5638800"/>
            <a:ext cx="8153400" cy="7620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5620235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76172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355271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294791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6955695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1755575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2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457200" y="1600200"/>
            <a:ext cx="40386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4648200" y="1600200"/>
            <a:ext cx="41148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92145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648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57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5"/>
          </p:nvPr>
        </p:nvSpPr>
        <p:spPr>
          <a:xfrm>
            <a:off x="4648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6"/>
          </p:nvPr>
        </p:nvSpPr>
        <p:spPr>
          <a:xfrm>
            <a:off x="457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648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62608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4565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1636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55991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1187976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0AB4FD9-289C-4BD7-B02A-17E6F7E2A2A6}"/>
              </a:ext>
            </a:extLst>
          </p:cNvPr>
          <p:cNvSpPr txBox="1">
            <a:spLocks/>
          </p:cNvSpPr>
          <p:nvPr userDrawn="1"/>
        </p:nvSpPr>
        <p:spPr>
          <a:xfrm>
            <a:off x="14177" y="6677890"/>
            <a:ext cx="1357423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90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McGraw Hill LLC.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6726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2463876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1515380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3240825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23509138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3286216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793572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04725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524000"/>
            <a:ext cx="7048500" cy="1470025"/>
          </a:xfrm>
          <a:prstGeom prst="rect">
            <a:avLst/>
          </a:prstGeom>
        </p:spPr>
        <p:txBody>
          <a:bodyPr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9718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6590667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rgbClr val="6A6A6A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710711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87407346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270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7776915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DCF1-2DFC-473E-9280-36B85D535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477000"/>
            <a:ext cx="9144000" cy="15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73611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685800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>
              <a:spcAft>
                <a:spcPts val="800"/>
              </a:spcAft>
              <a:defRPr sz="1800"/>
            </a:lvl3pPr>
            <a:lvl4pPr marL="16002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0574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2590800" y="6019800"/>
            <a:ext cx="2590800" cy="1524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29E82B3-0477-4A85-B362-ABCF07A5DCA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33400" y="2504954"/>
            <a:ext cx="5715000" cy="23824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10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48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Six Content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39762"/>
          </a:xfrm>
          <a:prstGeom prst="rect">
            <a:avLst/>
          </a:prstGeom>
        </p:spPr>
        <p:txBody>
          <a:bodyPr/>
          <a:lstStyle>
            <a:lvl1pPr>
              <a:defRPr lang="en-US" sz="360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sz="quarter" idx="12"/>
          </p:nvPr>
        </p:nvSpPr>
        <p:spPr>
          <a:xfrm>
            <a:off x="533400" y="1066800"/>
            <a:ext cx="8153400" cy="838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2011680"/>
            <a:ext cx="8153400" cy="7620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4"/>
          </p:nvPr>
        </p:nvSpPr>
        <p:spPr>
          <a:xfrm>
            <a:off x="533400" y="2880360"/>
            <a:ext cx="8153400" cy="6858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4"/>
          <p:cNvSpPr>
            <a:spLocks noGrp="1"/>
          </p:cNvSpPr>
          <p:nvPr>
            <p:ph sz="quarter" idx="15"/>
          </p:nvPr>
        </p:nvSpPr>
        <p:spPr>
          <a:xfrm>
            <a:off x="533400" y="3672840"/>
            <a:ext cx="8153400" cy="838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quarter" idx="10"/>
          </p:nvPr>
        </p:nvSpPr>
        <p:spPr>
          <a:xfrm>
            <a:off x="533400" y="4617720"/>
            <a:ext cx="8153400" cy="9144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6"/>
          <p:cNvSpPr>
            <a:spLocks noGrp="1"/>
          </p:cNvSpPr>
          <p:nvPr>
            <p:ph sz="quarter" idx="11"/>
          </p:nvPr>
        </p:nvSpPr>
        <p:spPr>
          <a:xfrm>
            <a:off x="533400" y="5638800"/>
            <a:ext cx="8153400" cy="7620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80760026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74264691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259333867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648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4191000"/>
            <a:ext cx="4040188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15"/>
          </p:nvPr>
        </p:nvSpPr>
        <p:spPr>
          <a:xfrm>
            <a:off x="4645025" y="4191000"/>
            <a:ext cx="4041775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17620" y="59960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57512334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4195209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109700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648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4191000"/>
            <a:ext cx="4040188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15"/>
          </p:nvPr>
        </p:nvSpPr>
        <p:spPr>
          <a:xfrm>
            <a:off x="4645025" y="4191000"/>
            <a:ext cx="4041775" cy="175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000"/>
            </a:lvl1pPr>
            <a:lvl2pPr>
              <a:spcAft>
                <a:spcPts val="800"/>
              </a:spcAft>
              <a:defRPr sz="1800"/>
            </a:lvl2pPr>
            <a:lvl3pPr>
              <a:spcAft>
                <a:spcPts val="800"/>
              </a:spcAft>
              <a:defRPr sz="1600"/>
            </a:lvl3pPr>
            <a:lvl4pPr>
              <a:spcAft>
                <a:spcPts val="800"/>
              </a:spcAft>
              <a:defRPr sz="1400"/>
            </a:lvl4pPr>
            <a:lvl5pPr>
              <a:spcAft>
                <a:spcPts val="800"/>
              </a:spcAft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17620" y="59960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58737704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253037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895975"/>
            <a:ext cx="5486400" cy="60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28700" y="128650"/>
            <a:ext cx="7086600" cy="49446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508165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50461018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927448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975049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91004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253037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895975"/>
            <a:ext cx="5486400" cy="60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28700" y="128650"/>
            <a:ext cx="7086600" cy="49446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508165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32661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987417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 descr="©McGraw-Hill Education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rgbClr val="6A6A6A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119257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896" r:id="rId2"/>
    <p:sldLayoutId id="2147483753" r:id="rId3"/>
    <p:sldLayoutId id="2147483908" r:id="rId4"/>
    <p:sldLayoutId id="2147483950" r:id="rId5"/>
    <p:sldLayoutId id="2147483757" r:id="rId6"/>
    <p:sldLayoutId id="2147483877" r:id="rId7"/>
    <p:sldLayoutId id="2147483761" r:id="rId8"/>
    <p:sldLayoutId id="2147483800" r:id="rId9"/>
    <p:sldLayoutId id="2147483989" r:id="rId10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0" name="Text Placeholder 2" descr="©McGraw-Hill Education&#10;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128330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3" r:id="rId2"/>
    <p:sldLayoutId id="2147483954" r:id="rId3"/>
    <p:sldLayoutId id="2147483956" r:id="rId4"/>
    <p:sldLayoutId id="2147483957" r:id="rId5"/>
    <p:sldLayoutId id="2147483959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5" name="TextBox 4" descr="©McGraw-Hill Education."/>
          <p:cNvSpPr txBox="1"/>
          <p:nvPr/>
        </p:nvSpPr>
        <p:spPr>
          <a:xfrm>
            <a:off x="0" y="6629400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5201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Vectipede Rg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 descr="©McGraw-Hill Education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rgbClr val="6A6A6A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78273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6" r:id="rId2"/>
    <p:sldLayoutId id="2147483755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: McGraw-Hill Education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" cy="762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172200"/>
            <a:ext cx="9144000" cy="50376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12" name="Picture 11" descr="Tagline: Because learning changes everything.™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1" y="6351925"/>
            <a:ext cx="3223119" cy="27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284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  <p:sldLayoutId id="2147483983" r:id="rId12"/>
    <p:sldLayoutId id="2147483984" r:id="rId13"/>
    <p:sldLayoutId id="2147483985" r:id="rId14"/>
    <p:sldLayoutId id="2147483986" r:id="rId15"/>
    <p:sldLayoutId id="2147483987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 descr="©McGraw-Hill Education&#10;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D86C93-8A83-435A-9675-A1272A00F05C}"/>
              </a:ext>
            </a:extLst>
          </p:cNvPr>
          <p:cNvSpPr txBox="1">
            <a:spLocks/>
          </p:cNvSpPr>
          <p:nvPr userDrawn="1"/>
        </p:nvSpPr>
        <p:spPr>
          <a:xfrm>
            <a:off x="14177" y="6629400"/>
            <a:ext cx="1357423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90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McGraw Hill LLC.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818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4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4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4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effectLst/>
        </p:spPr>
        <p:txBody>
          <a:bodyPr/>
          <a:lstStyle/>
          <a:p>
            <a:r>
              <a:rPr lang="en-US" noProof="0" dirty="0"/>
              <a:t>Chapter Nine: Business and Environmental Sustainability </a:t>
            </a:r>
          </a:p>
        </p:txBody>
      </p:sp>
      <p:pic>
        <p:nvPicPr>
          <p:cNvPr id="5" name="Picture 4" descr="Business Ethics: Decision Making for Personal Integrity &amp; Social Responsibility, Sixth edition. By Laura Hartman, Joseph Desjardins, Chris MacDonald.">
            <a:extLst>
              <a:ext uri="{FF2B5EF4-FFF2-40B4-BE49-F238E27FC236}">
                <a16:creationId xmlns:a16="http://schemas.microsoft.com/office/drawing/2014/main" id="{72D8D302-B12F-4B7B-A4BA-8B05F701ED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0933" y="804706"/>
            <a:ext cx="4219575" cy="5038725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277095-605F-4B2F-92AC-AA01B769610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6200" y="6629400"/>
            <a:ext cx="9144000" cy="152400"/>
          </a:xfrm>
        </p:spPr>
        <p:txBody>
          <a:bodyPr/>
          <a:lstStyle/>
          <a:p>
            <a:pPr algn="ctr"/>
            <a:r>
              <a:rPr lang="en-US" noProof="0" dirty="0"/>
              <a:t>© McGraw Hill LLC. All rights reserved. No reproduction or distribution without the prior written consent of McGraw Hill LLC.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AAB2296-8654-4200-A283-F8379929C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Business Ethics and Environmental Values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219AF5F-4B07-4E65-B811-C65CDE5638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200" noProof="0" dirty="0"/>
              <a:t>Kepentingan pribadi manusia adalah alasan utama mengapa dunia usaha perlu peduli dan menghargai alam.</a:t>
            </a:r>
            <a:endParaRPr lang="en-US" sz="2200" noProof="0" dirty="0"/>
          </a:p>
          <a:p>
            <a:pPr marL="0" indent="0">
              <a:buNone/>
            </a:pPr>
            <a:r>
              <a:rPr lang="en-US" sz="2200" b="1" noProof="0" dirty="0">
                <a:solidFill>
                  <a:srgbClr val="0070C0"/>
                </a:solidFill>
              </a:rPr>
              <a:t>Gerakan </a:t>
            </a:r>
            <a:r>
              <a:rPr lang="en-US" sz="2200" b="1" noProof="0" dirty="0" err="1">
                <a:solidFill>
                  <a:srgbClr val="0070C0"/>
                </a:solidFill>
              </a:rPr>
              <a:t>konservasi</a:t>
            </a:r>
            <a:r>
              <a:rPr lang="en-US" sz="2200" b="1" noProof="0" dirty="0">
                <a:solidFill>
                  <a:srgbClr val="0070C0"/>
                </a:solidFill>
              </a:rPr>
              <a:t> </a:t>
            </a:r>
            <a:r>
              <a:rPr lang="en-US" sz="2200" b="1" noProof="0" dirty="0" err="1">
                <a:solidFill>
                  <a:srgbClr val="0070C0"/>
                </a:solidFill>
              </a:rPr>
              <a:t>menganjurkan</a:t>
            </a:r>
            <a:r>
              <a:rPr lang="en-US" sz="2200" b="1" noProof="0" dirty="0">
                <a:solidFill>
                  <a:srgbClr val="0070C0"/>
                </a:solidFill>
              </a:rPr>
              <a:t> </a:t>
            </a:r>
            <a:r>
              <a:rPr lang="en-US" sz="2200" b="1" noProof="0" dirty="0" err="1">
                <a:solidFill>
                  <a:srgbClr val="0070C0"/>
                </a:solidFill>
              </a:rPr>
              <a:t>pendekatan</a:t>
            </a:r>
            <a:r>
              <a:rPr lang="en-US" sz="2200" b="1" noProof="0" dirty="0">
                <a:solidFill>
                  <a:srgbClr val="0070C0"/>
                </a:solidFill>
              </a:rPr>
              <a:t> yang </a:t>
            </a:r>
            <a:r>
              <a:rPr lang="en-US" sz="2200" b="1" noProof="0" dirty="0" err="1">
                <a:solidFill>
                  <a:srgbClr val="0070C0"/>
                </a:solidFill>
              </a:rPr>
              <a:t>terkendali</a:t>
            </a:r>
            <a:r>
              <a:rPr lang="en-US" sz="2200" b="1" noProof="0" dirty="0">
                <a:solidFill>
                  <a:srgbClr val="0070C0"/>
                </a:solidFill>
              </a:rPr>
              <a:t> dan </a:t>
            </a:r>
            <a:r>
              <a:rPr lang="en-US" sz="2200" b="1" noProof="0" dirty="0" err="1">
                <a:solidFill>
                  <a:srgbClr val="0070C0"/>
                </a:solidFill>
              </a:rPr>
              <a:t>bijaksana</a:t>
            </a:r>
            <a:r>
              <a:rPr lang="en-US" sz="2200" b="1" noProof="0" dirty="0">
                <a:solidFill>
                  <a:srgbClr val="0070C0"/>
                </a:solidFill>
              </a:rPr>
              <a:t> </a:t>
            </a:r>
            <a:r>
              <a:rPr lang="en-US" sz="2200" b="1" noProof="0" dirty="0" err="1">
                <a:solidFill>
                  <a:srgbClr val="0070C0"/>
                </a:solidFill>
              </a:rPr>
              <a:t>terhadap</a:t>
            </a:r>
            <a:r>
              <a:rPr lang="en-US" sz="2200" b="1" noProof="0" dirty="0">
                <a:solidFill>
                  <a:srgbClr val="0070C0"/>
                </a:solidFill>
              </a:rPr>
              <a:t> </a:t>
            </a:r>
            <a:r>
              <a:rPr lang="en-US" sz="2200" b="1" noProof="0" dirty="0" err="1">
                <a:solidFill>
                  <a:srgbClr val="0070C0"/>
                </a:solidFill>
              </a:rPr>
              <a:t>alam</a:t>
            </a:r>
            <a:r>
              <a:rPr lang="en-US" sz="2200" b="1" noProof="0" dirty="0">
                <a:solidFill>
                  <a:srgbClr val="0070C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000" noProof="0" dirty="0"/>
              <a:t>Kepentingan pribadi manusia adalah alasan utama mengapa dunia usaha perlu peduli dan menghargai alam.</a:t>
            </a:r>
            <a:endParaRPr lang="en-US" sz="2000" noProof="0" dirty="0"/>
          </a:p>
          <a:p>
            <a:pPr lvl="1"/>
            <a:r>
              <a:rPr lang="en-US" sz="1800" b="1" noProof="0" dirty="0" err="1">
                <a:solidFill>
                  <a:srgbClr val="8F4175"/>
                </a:solidFill>
              </a:rPr>
              <a:t>Perubahan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iklim</a:t>
            </a:r>
            <a:r>
              <a:rPr lang="en-US" sz="1800" b="1" noProof="0" dirty="0">
                <a:solidFill>
                  <a:srgbClr val="8F4175"/>
                </a:solidFill>
              </a:rPr>
              <a:t> global, </a:t>
            </a:r>
            <a:r>
              <a:rPr lang="en-US" sz="1800" b="1" noProof="0" dirty="0" err="1">
                <a:solidFill>
                  <a:srgbClr val="8F4175"/>
                </a:solidFill>
              </a:rPr>
              <a:t>kepunahan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spesies</a:t>
            </a:r>
            <a:r>
              <a:rPr lang="en-US" sz="1800" b="1" noProof="0" dirty="0">
                <a:solidFill>
                  <a:srgbClr val="8F4175"/>
                </a:solidFill>
              </a:rPr>
              <a:t>, </a:t>
            </a:r>
            <a:r>
              <a:rPr lang="en-US" sz="1800" b="1" noProof="0" dirty="0" err="1">
                <a:solidFill>
                  <a:srgbClr val="8F4175"/>
                </a:solidFill>
              </a:rPr>
              <a:t>erosi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tanah</a:t>
            </a:r>
            <a:r>
              <a:rPr lang="en-US" sz="1800" b="1" noProof="0" dirty="0">
                <a:solidFill>
                  <a:srgbClr val="8F4175"/>
                </a:solidFill>
              </a:rPr>
              <a:t> dan </a:t>
            </a:r>
            <a:r>
              <a:rPr lang="en-US" sz="1800" b="1" noProof="0" dirty="0" err="1">
                <a:solidFill>
                  <a:srgbClr val="8F4175"/>
                </a:solidFill>
              </a:rPr>
              <a:t>limbah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nuklir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mengancam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generasi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mendatang</a:t>
            </a:r>
            <a:r>
              <a:rPr lang="en-US" sz="1800" b="1" noProof="0" dirty="0">
                <a:solidFill>
                  <a:srgbClr val="8F4175"/>
                </a:solidFill>
              </a:rPr>
              <a:t>.</a:t>
            </a:r>
          </a:p>
          <a:p>
            <a:pPr lvl="1"/>
            <a:r>
              <a:rPr lang="en-US" sz="1800" b="1" noProof="0" dirty="0" err="1">
                <a:solidFill>
                  <a:srgbClr val="8F4175"/>
                </a:solidFill>
              </a:rPr>
              <a:t>Ilmu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pengetahuan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ekologi</a:t>
            </a:r>
            <a:r>
              <a:rPr lang="en-US" sz="1800" b="1" noProof="0" dirty="0">
                <a:solidFill>
                  <a:srgbClr val="8F4175"/>
                </a:solidFill>
              </a:rPr>
              <a:t> dan </a:t>
            </a:r>
            <a:r>
              <a:rPr lang="en-US" sz="1800" b="1" noProof="0" dirty="0" err="1">
                <a:solidFill>
                  <a:srgbClr val="8F4175"/>
                </a:solidFill>
              </a:rPr>
              <a:t>pemahamannya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mengenai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keterkaitan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sistem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alam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menunjukkan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betapa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luasnya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ketergantungan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manusia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terhadap</a:t>
            </a:r>
            <a:r>
              <a:rPr lang="en-US" sz="1800" b="1" noProof="0" dirty="0">
                <a:solidFill>
                  <a:srgbClr val="8F4175"/>
                </a:solidFill>
              </a:rPr>
              <a:t> </a:t>
            </a:r>
            <a:r>
              <a:rPr lang="en-US" sz="1800" b="1" noProof="0" dirty="0" err="1">
                <a:solidFill>
                  <a:srgbClr val="8F4175"/>
                </a:solidFill>
              </a:rPr>
              <a:t>ekosistem</a:t>
            </a:r>
            <a:r>
              <a:rPr lang="en-US" sz="1800" b="1" noProof="0" dirty="0">
                <a:solidFill>
                  <a:srgbClr val="8F4175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000" noProof="0" dirty="0"/>
              <a:t>Kepentingan pribadi manusia adalah alasan utama mengapa dunia usaha perlu peduli dan menghargai alam.</a:t>
            </a:r>
            <a:endParaRPr lang="en-US" sz="2000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8287860-8E9C-4387-BEB6-8A5EE6195762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10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47739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Business Ethics and Environmental Values </a:t>
            </a:r>
            <a:r>
              <a:rPr lang="en-US" sz="1000" noProof="0" dirty="0"/>
              <a:t>3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 err="1">
                <a:solidFill>
                  <a:schemeClr val="bg2"/>
                </a:solidFill>
              </a:rPr>
              <a:t>Pendekatan</a:t>
            </a:r>
            <a:r>
              <a:rPr lang="en-US" b="1" noProof="0" dirty="0">
                <a:solidFill>
                  <a:schemeClr val="bg2"/>
                </a:solidFill>
              </a:rPr>
              <a:t> </a:t>
            </a:r>
            <a:r>
              <a:rPr lang="en-US" b="1" noProof="0" dirty="0" err="1">
                <a:solidFill>
                  <a:schemeClr val="bg2"/>
                </a:solidFill>
              </a:rPr>
              <a:t>pelestarian</a:t>
            </a:r>
            <a:r>
              <a:rPr lang="en-US" b="1" noProof="0" dirty="0">
                <a:solidFill>
                  <a:schemeClr val="bg2"/>
                </a:solidFill>
              </a:rPr>
              <a:t> </a:t>
            </a:r>
            <a:r>
              <a:rPr lang="en-US" noProof="0" dirty="0" err="1"/>
              <a:t>memandang</a:t>
            </a:r>
            <a:r>
              <a:rPr lang="en-US" noProof="0" dirty="0"/>
              <a:t> </a:t>
            </a:r>
            <a:r>
              <a:rPr lang="en-US" noProof="0" dirty="0" err="1"/>
              <a:t>lingkungan</a:t>
            </a:r>
            <a:r>
              <a:rPr lang="en-US" noProof="0" dirty="0"/>
              <a:t> </a:t>
            </a:r>
            <a:r>
              <a:rPr lang="en-US" noProof="0" dirty="0" err="1"/>
              <a:t>alam</a:t>
            </a:r>
            <a:r>
              <a:rPr lang="en-US" noProof="0" dirty="0"/>
              <a:t> </a:t>
            </a:r>
            <a:r>
              <a:rPr lang="en-US" noProof="0" dirty="0" err="1"/>
              <a:t>sebagai</a:t>
            </a:r>
            <a:r>
              <a:rPr lang="en-US" noProof="0" dirty="0"/>
              <a:t> </a:t>
            </a:r>
            <a:r>
              <a:rPr lang="en-US" noProof="0" dirty="0" err="1"/>
              <a:t>sesuatu</a:t>
            </a:r>
            <a:r>
              <a:rPr lang="en-US" noProof="0" dirty="0"/>
              <a:t> yang </a:t>
            </a:r>
            <a:r>
              <a:rPr lang="en-US" noProof="0" dirty="0" err="1"/>
              <a:t>penting</a:t>
            </a:r>
            <a:r>
              <a:rPr lang="en-US" noProof="0" dirty="0"/>
              <a:t> dan </a:t>
            </a:r>
            <a:r>
              <a:rPr lang="en-US" noProof="0" dirty="0" err="1"/>
              <a:t>berharga</a:t>
            </a:r>
            <a:r>
              <a:rPr lang="en-US" noProof="0" dirty="0"/>
              <a:t> </a:t>
            </a:r>
            <a:r>
              <a:rPr lang="en-US" noProof="0" dirty="0" err="1"/>
              <a:t>karena</a:t>
            </a:r>
            <a:r>
              <a:rPr lang="en-US" noProof="0" dirty="0"/>
              <a:t> </a:t>
            </a:r>
            <a:r>
              <a:rPr lang="en-US" noProof="0" dirty="0" err="1"/>
              <a:t>alasan</a:t>
            </a:r>
            <a:r>
              <a:rPr lang="en-US" noProof="0" dirty="0"/>
              <a:t> lain.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Nilai-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nilai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lain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ini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seringkali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bertentangan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dengan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nilai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langsung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yang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muncul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dari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perlakuan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terhadap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alam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sebagai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sumber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daya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/>
            <a:r>
              <a:rPr lang="en-US" sz="1800" b="1" noProof="0" dirty="0" err="1"/>
              <a:t>Keindahan</a:t>
            </a:r>
            <a:r>
              <a:rPr lang="en-US" sz="1800" b="1" noProof="0" dirty="0"/>
              <a:t> dan </a:t>
            </a:r>
            <a:r>
              <a:rPr lang="en-US" sz="1800" b="1" noProof="0" dirty="0" err="1"/>
              <a:t>kemegahan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alam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memberikan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nilai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estetika</a:t>
            </a:r>
            <a:r>
              <a:rPr lang="en-US" sz="1800" b="1" noProof="0" dirty="0"/>
              <a:t>, spiritual, dan </a:t>
            </a:r>
            <a:r>
              <a:rPr lang="en-US" sz="1800" b="1" noProof="0" dirty="0" err="1"/>
              <a:t>inspiratif</a:t>
            </a:r>
            <a:r>
              <a:rPr lang="en-US" sz="1800" b="1" noProof="0" dirty="0"/>
              <a:t> yang </a:t>
            </a:r>
            <a:r>
              <a:rPr lang="en-US" sz="1800" b="1" noProof="0" dirty="0" err="1"/>
              <a:t>luar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biasa</a:t>
            </a:r>
            <a:r>
              <a:rPr lang="en-US" sz="1800" b="1" noProof="0" dirty="0"/>
              <a:t>.</a:t>
            </a:r>
          </a:p>
          <a:p>
            <a:pPr lvl="1"/>
            <a:r>
              <a:rPr lang="en-US" sz="1800" b="1" noProof="0" dirty="0"/>
              <a:t>Banyak orang </a:t>
            </a:r>
            <a:r>
              <a:rPr lang="en-US" sz="1800" b="1" noProof="0" dirty="0" err="1"/>
              <a:t>memandang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alam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sebagai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perwujudan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nilai-nilai</a:t>
            </a:r>
            <a:r>
              <a:rPr lang="en-US" sz="1800" b="1" noProof="0" dirty="0"/>
              <a:t> agama </a:t>
            </a:r>
            <a:r>
              <a:rPr lang="en-US" sz="1800" b="1" noProof="0" dirty="0" err="1"/>
              <a:t>atau</a:t>
            </a:r>
            <a:r>
              <a:rPr lang="en-US" sz="1800" b="1" noProof="0" dirty="0"/>
              <a:t> spiritual.</a:t>
            </a:r>
          </a:p>
          <a:p>
            <a:pPr lvl="1"/>
            <a:r>
              <a:rPr lang="en-US" sz="1800" b="1" noProof="0" dirty="0"/>
              <a:t>Bagian </a:t>
            </a:r>
            <a:r>
              <a:rPr lang="en-US" sz="1800" b="1" noProof="0" dirty="0" err="1"/>
              <a:t>dari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alam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dapat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memiliki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nilai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simbolis</a:t>
            </a:r>
            <a:r>
              <a:rPr lang="en-US" sz="1800" b="1" noProof="0" dirty="0"/>
              <a:t>, </a:t>
            </a:r>
            <a:r>
              <a:rPr lang="en-US" sz="1800" b="1" noProof="0" dirty="0" err="1"/>
              <a:t>nilai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sejarah</a:t>
            </a:r>
            <a:r>
              <a:rPr lang="en-US" sz="1800" b="1" noProof="0" dirty="0"/>
              <a:t>, dan </a:t>
            </a:r>
            <a:r>
              <a:rPr lang="en-US" sz="1800" b="1" noProof="0" dirty="0" err="1"/>
              <a:t>nilai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psikologis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seperti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ketenangan</a:t>
            </a:r>
            <a:r>
              <a:rPr lang="en-US" sz="1800" b="1" noProof="0" dirty="0"/>
              <a:t> dan </a:t>
            </a:r>
            <a:r>
              <a:rPr lang="en-US" sz="1800" b="1" noProof="0" dirty="0" err="1"/>
              <a:t>kegembiraan</a:t>
            </a:r>
            <a:r>
              <a:rPr lang="en-US" sz="1800" b="1" noProof="0" dirty="0"/>
              <a:t>.</a:t>
            </a:r>
          </a:p>
          <a:p>
            <a:pPr lvl="1"/>
            <a:r>
              <a:rPr lang="en-US" sz="1800" b="1" noProof="0" dirty="0"/>
              <a:t>Gerakan </a:t>
            </a:r>
            <a:r>
              <a:rPr lang="en-US" sz="1800" b="1" noProof="0" dirty="0" err="1"/>
              <a:t>hak-hak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hewan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mengaitkan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kedudukan</a:t>
            </a:r>
            <a:r>
              <a:rPr lang="en-US" sz="1800" b="1" noProof="0" dirty="0"/>
              <a:t> moral </a:t>
            </a:r>
            <a:r>
              <a:rPr lang="en-US" sz="1800" b="1" noProof="0" dirty="0" err="1"/>
              <a:t>dengan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hewan</a:t>
            </a:r>
            <a:r>
              <a:rPr lang="en-US" sz="1800" b="1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681788D-586F-4884-8E86-3326A787E741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11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Business and Environmental Sustainability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b="1" dirty="0" err="1"/>
              <a:t>Pertumbuhan</a:t>
            </a:r>
            <a:r>
              <a:rPr lang="en-US" b="1" dirty="0"/>
              <a:t> demi </a:t>
            </a:r>
            <a:r>
              <a:rPr lang="en-US" b="1" dirty="0" err="1"/>
              <a:t>pertumbuhan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ideologi</a:t>
            </a:r>
            <a:r>
              <a:rPr lang="en-US" b="1" dirty="0"/>
              <a:t> </a:t>
            </a:r>
            <a:r>
              <a:rPr lang="en-US" b="1" dirty="0" err="1"/>
              <a:t>sel</a:t>
            </a:r>
            <a:r>
              <a:rPr lang="en-US" b="1" dirty="0"/>
              <a:t> </a:t>
            </a:r>
            <a:r>
              <a:rPr lang="en-US" b="1" dirty="0" err="1"/>
              <a:t>kanker</a:t>
            </a:r>
            <a:r>
              <a:rPr lang="en-US" b="1" dirty="0"/>
              <a:t>.</a:t>
            </a:r>
          </a:p>
          <a:p>
            <a:pPr marL="0" indent="0" algn="ctr">
              <a:buNone/>
            </a:pPr>
            <a:endParaRPr lang="en-US" b="1" noProof="0" dirty="0"/>
          </a:p>
          <a:p>
            <a:pPr marL="0" indent="0" algn="ctr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i="1" noProof="0" dirty="0"/>
              <a:t>						Edward Abbey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0EE6496-8673-4A09-8680-F81014698E67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Market Approach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300" b="1" noProof="0" dirty="0" err="1">
                <a:solidFill>
                  <a:schemeClr val="accent2"/>
                </a:solidFill>
              </a:rPr>
              <a:t>Perdebatan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terus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berlanjut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mengenai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apakah</a:t>
            </a:r>
            <a:r>
              <a:rPr lang="en-US" sz="2300" b="1" noProof="0" dirty="0">
                <a:solidFill>
                  <a:schemeClr val="accent2"/>
                </a:solidFill>
              </a:rPr>
              <a:t> pasar yang </a:t>
            </a:r>
            <a:r>
              <a:rPr lang="en-US" sz="2300" b="1" noProof="0" dirty="0" err="1">
                <a:solidFill>
                  <a:schemeClr val="accent2"/>
                </a:solidFill>
              </a:rPr>
              <a:t>efisien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atau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peraturan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pemerintah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merupakan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pilihan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terbaik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dalam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memenuhi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tanggung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jawab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bisnis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terhadap</a:t>
            </a:r>
            <a:r>
              <a:rPr lang="en-US" sz="2300" b="1" noProof="0" dirty="0">
                <a:solidFill>
                  <a:schemeClr val="accent2"/>
                </a:solidFill>
              </a:rPr>
              <a:t> </a:t>
            </a:r>
            <a:r>
              <a:rPr lang="en-US" sz="2300" b="1" noProof="0" dirty="0" err="1">
                <a:solidFill>
                  <a:schemeClr val="accent2"/>
                </a:solidFill>
              </a:rPr>
              <a:t>lingkungan</a:t>
            </a:r>
            <a:r>
              <a:rPr lang="en-US" sz="2300" b="1" noProof="0" dirty="0">
                <a:solidFill>
                  <a:schemeClr val="accent2"/>
                </a:solidFill>
              </a:rPr>
              <a:t>.</a:t>
            </a:r>
          </a:p>
          <a:p>
            <a:r>
              <a:rPr lang="en-US" sz="2000" b="1" noProof="0" dirty="0" err="1">
                <a:solidFill>
                  <a:srgbClr val="3333CC"/>
                </a:solidFill>
              </a:rPr>
              <a:t>Setiap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pendekatan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mempunyai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implikasi</a:t>
            </a:r>
            <a:r>
              <a:rPr lang="en-US" sz="2000" b="1" noProof="0" dirty="0">
                <a:solidFill>
                  <a:srgbClr val="3333CC"/>
                </a:solidFill>
              </a:rPr>
              <a:t> yang </a:t>
            </a:r>
            <a:r>
              <a:rPr lang="en-US" sz="2000" b="1" noProof="0" dirty="0" err="1">
                <a:solidFill>
                  <a:srgbClr val="3333CC"/>
                </a:solidFill>
              </a:rPr>
              <a:t>signifikan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terhadap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bisnis</a:t>
            </a:r>
            <a:r>
              <a:rPr lang="en-US" sz="2000" b="1" noProof="0" dirty="0">
                <a:solidFill>
                  <a:srgbClr val="3333CC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noProof="0" dirty="0"/>
              <a:t>Jika </a:t>
            </a:r>
            <a:r>
              <a:rPr lang="en-US" sz="1800" b="1" noProof="0" dirty="0" err="1"/>
              <a:t>pendekatan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terbaik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terhadap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masalah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lingkungan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hidup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adalah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dengan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mempercayakan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mereka</a:t>
            </a:r>
            <a:r>
              <a:rPr lang="en-US" sz="1800" b="1" noProof="0" dirty="0"/>
              <a:t> pada pasar yang </a:t>
            </a:r>
            <a:r>
              <a:rPr lang="en-US" sz="1800" b="1" noProof="0" dirty="0" err="1"/>
              <a:t>efisien</a:t>
            </a:r>
            <a:r>
              <a:rPr lang="en-US" sz="1800" b="1" noProof="0" dirty="0"/>
              <a:t>, </a:t>
            </a:r>
            <a:r>
              <a:rPr lang="en-US" sz="1800" b="1" noProof="0" dirty="0" err="1"/>
              <a:t>maka</a:t>
            </a:r>
            <a:r>
              <a:rPr lang="en-US" sz="1800" b="1" noProof="0" dirty="0"/>
              <a:t> dunia </a:t>
            </a:r>
            <a:r>
              <a:rPr lang="en-US" sz="1800" b="1" noProof="0" dirty="0" err="1"/>
              <a:t>usaha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harus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mencari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keuntungan</a:t>
            </a:r>
            <a:r>
              <a:rPr lang="en-US" sz="1800" b="1" noProof="0" dirty="0"/>
              <a:t> dan </a:t>
            </a:r>
            <a:r>
              <a:rPr lang="en-US" sz="1800" b="1" noProof="0" dirty="0" err="1"/>
              <a:t>membiarkan</a:t>
            </a:r>
            <a:r>
              <a:rPr lang="en-US" sz="1800" b="1" noProof="0" dirty="0"/>
              <a:t> pasar </a:t>
            </a:r>
            <a:r>
              <a:rPr lang="en-US" sz="1800" b="1" noProof="0" dirty="0" err="1"/>
              <a:t>mengalokasikan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sumber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daya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secara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efisien</a:t>
            </a:r>
            <a:r>
              <a:rPr lang="en-US" sz="1800" b="1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noProof="0" dirty="0"/>
              <a:t>Jika </a:t>
            </a:r>
            <a:r>
              <a:rPr lang="en-US" sz="1800" b="1" noProof="0" dirty="0" err="1"/>
              <a:t>peraturan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pemerintah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merupakan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pendekatan</a:t>
            </a:r>
            <a:r>
              <a:rPr lang="en-US" sz="1800" b="1" noProof="0" dirty="0"/>
              <a:t> yang </a:t>
            </a:r>
            <a:r>
              <a:rPr lang="en-US" sz="1800" b="1" noProof="0" dirty="0" err="1"/>
              <a:t>lebih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memadai</a:t>
            </a:r>
            <a:r>
              <a:rPr lang="en-US" sz="1800" b="1" noProof="0" dirty="0"/>
              <a:t>, </a:t>
            </a:r>
            <a:r>
              <a:rPr lang="en-US" sz="1800" b="1" noProof="0" dirty="0" err="1"/>
              <a:t>maka</a:t>
            </a:r>
            <a:r>
              <a:rPr lang="en-US" sz="1800" b="1" noProof="0" dirty="0"/>
              <a:t> dunia </a:t>
            </a:r>
            <a:r>
              <a:rPr lang="en-US" sz="1800" b="1" noProof="0" dirty="0" err="1"/>
              <a:t>usaha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harus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mematuhi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persyaratan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peraturan</a:t>
            </a:r>
            <a:r>
              <a:rPr lang="en-US" sz="1800" b="1" noProof="0" dirty="0"/>
              <a:t>.</a:t>
            </a:r>
          </a:p>
          <a:p>
            <a:r>
              <a:rPr lang="en-US" sz="2000" b="1" noProof="0" dirty="0">
                <a:solidFill>
                  <a:srgbClr val="3333CC"/>
                </a:solidFill>
              </a:rPr>
              <a:t>Para </a:t>
            </a:r>
            <a:r>
              <a:rPr lang="en-US" sz="2000" b="1" noProof="0" dirty="0" err="1">
                <a:solidFill>
                  <a:srgbClr val="3333CC"/>
                </a:solidFill>
              </a:rPr>
              <a:t>pendukung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pendekatan</a:t>
            </a:r>
            <a:r>
              <a:rPr lang="en-US" sz="2000" b="1" noProof="0" dirty="0">
                <a:solidFill>
                  <a:srgbClr val="3333CC"/>
                </a:solidFill>
              </a:rPr>
              <a:t> pasar </a:t>
            </a:r>
            <a:r>
              <a:rPr lang="en-US" sz="2000" b="1" noProof="0" dirty="0" err="1">
                <a:solidFill>
                  <a:srgbClr val="3333CC"/>
                </a:solidFill>
              </a:rPr>
              <a:t>berpendapat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bahwa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permasalahan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lingkungan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hidup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merupakan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permasalahan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ekonomi</a:t>
            </a:r>
            <a:r>
              <a:rPr lang="en-US" sz="2000" b="1" noProof="0" dirty="0">
                <a:solidFill>
                  <a:srgbClr val="3333CC"/>
                </a:solidFill>
              </a:rPr>
              <a:t> yang </a:t>
            </a:r>
            <a:r>
              <a:rPr lang="en-US" sz="2000" b="1" noProof="0" dirty="0" err="1">
                <a:solidFill>
                  <a:srgbClr val="3333CC"/>
                </a:solidFill>
              </a:rPr>
              <a:t>memerlukan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solusi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ekonomi</a:t>
            </a:r>
            <a:r>
              <a:rPr lang="en-US" sz="2000" b="1" noProof="0" dirty="0">
                <a:solidFill>
                  <a:srgbClr val="3333CC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48968E3-18B4-470C-8DB7-6A0D10E55024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13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8006142-BCA2-4B1D-B7A6-F235B626C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Market Approach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992ACEE-9A1E-4CDD-B5B0-3504471DE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noProof="0" dirty="0">
                <a:solidFill>
                  <a:srgbClr val="3333CC"/>
                </a:solidFill>
              </a:rPr>
              <a:t>William Baxter </a:t>
            </a:r>
            <a:r>
              <a:rPr lang="en-US" sz="2000" b="1" noProof="0" dirty="0" err="1">
                <a:solidFill>
                  <a:srgbClr val="3333CC"/>
                </a:solidFill>
              </a:rPr>
              <a:t>berpendapat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bahwa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tingkat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polusi</a:t>
            </a:r>
            <a:r>
              <a:rPr lang="en-US" sz="2000" b="1" noProof="0" dirty="0">
                <a:solidFill>
                  <a:srgbClr val="3333CC"/>
                </a:solidFill>
              </a:rPr>
              <a:t> yang optimal paling </a:t>
            </a:r>
            <a:r>
              <a:rPr lang="en-US" sz="2000" b="1" noProof="0" dirty="0" err="1">
                <a:solidFill>
                  <a:srgbClr val="3333CC"/>
                </a:solidFill>
              </a:rPr>
              <a:t>baik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dicapai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dengan</a:t>
            </a:r>
            <a:r>
              <a:rPr lang="en-US" sz="2000" b="1" noProof="0" dirty="0">
                <a:solidFill>
                  <a:srgbClr val="3333CC"/>
                </a:solidFill>
              </a:rPr>
              <a:t> </a:t>
            </a:r>
            <a:r>
              <a:rPr lang="en-US" sz="2000" b="1" noProof="0" dirty="0" err="1">
                <a:solidFill>
                  <a:srgbClr val="3333CC"/>
                </a:solidFill>
              </a:rPr>
              <a:t>menyerahkannya</a:t>
            </a:r>
            <a:r>
              <a:rPr lang="en-US" sz="2000" b="1" noProof="0" dirty="0">
                <a:solidFill>
                  <a:srgbClr val="3333CC"/>
                </a:solidFill>
              </a:rPr>
              <a:t> pada pasar yang </a:t>
            </a:r>
            <a:r>
              <a:rPr lang="en-US" sz="2000" b="1" noProof="0" dirty="0" err="1">
                <a:solidFill>
                  <a:srgbClr val="3333CC"/>
                </a:solidFill>
              </a:rPr>
              <a:t>kompetitif</a:t>
            </a:r>
            <a:r>
              <a:rPr lang="en-US" sz="2000" b="1" noProof="0" dirty="0">
                <a:solidFill>
                  <a:srgbClr val="3333CC"/>
                </a:solidFill>
              </a:rPr>
              <a:t>.</a:t>
            </a:r>
          </a:p>
          <a:p>
            <a:r>
              <a:rPr lang="en-US" sz="1800" b="1" noProof="0" dirty="0">
                <a:solidFill>
                  <a:schemeClr val="accent2"/>
                </a:solidFill>
              </a:rPr>
              <a:t>Masyarakat </a:t>
            </a:r>
            <a:r>
              <a:rPr lang="en-US" sz="1800" b="1" noProof="0" dirty="0" err="1">
                <a:solidFill>
                  <a:schemeClr val="accent2"/>
                </a:solidFill>
              </a:rPr>
              <a:t>bisa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saja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mengupayakan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udara</a:t>
            </a:r>
            <a:r>
              <a:rPr lang="en-US" sz="1800" b="1" noProof="0" dirty="0">
                <a:solidFill>
                  <a:schemeClr val="accent2"/>
                </a:solidFill>
              </a:rPr>
              <a:t> dan air </a:t>
            </a:r>
            <a:r>
              <a:rPr lang="en-US" sz="1800" b="1" noProof="0" dirty="0" err="1">
                <a:solidFill>
                  <a:schemeClr val="accent2"/>
                </a:solidFill>
              </a:rPr>
              <a:t>bersih</a:t>
            </a:r>
            <a:r>
              <a:rPr lang="en-US" sz="1800" b="1" noProof="0" dirty="0">
                <a:solidFill>
                  <a:schemeClr val="accent2"/>
                </a:solidFill>
              </a:rPr>
              <a:t>, </a:t>
            </a:r>
            <a:r>
              <a:rPr lang="en-US" sz="1800" b="1" noProof="0" dirty="0" err="1">
                <a:solidFill>
                  <a:schemeClr val="accent2"/>
                </a:solidFill>
              </a:rPr>
              <a:t>namun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biaya</a:t>
            </a:r>
            <a:r>
              <a:rPr lang="en-US" sz="1800" b="1" noProof="0" dirty="0">
                <a:solidFill>
                  <a:schemeClr val="accent2"/>
                </a:solidFill>
              </a:rPr>
              <a:t> yang </a:t>
            </a:r>
            <a:r>
              <a:rPr lang="en-US" sz="1800" b="1" noProof="0" dirty="0" err="1">
                <a:solidFill>
                  <a:schemeClr val="accent2"/>
                </a:solidFill>
              </a:rPr>
              <a:t>harus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ditanggung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untuk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hal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ini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terlalu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tinggi</a:t>
            </a:r>
            <a:r>
              <a:rPr lang="en-US" sz="1800" b="1" noProof="0" dirty="0">
                <a:solidFill>
                  <a:schemeClr val="accent2"/>
                </a:solidFill>
              </a:rPr>
              <a:t>.</a:t>
            </a:r>
          </a:p>
          <a:p>
            <a:r>
              <a:rPr lang="en-US" sz="1800" b="1" noProof="0" dirty="0" err="1">
                <a:solidFill>
                  <a:schemeClr val="accent2"/>
                </a:solidFill>
              </a:rPr>
              <a:t>Pendekatan</a:t>
            </a:r>
            <a:r>
              <a:rPr lang="en-US" sz="1800" b="1" noProof="0" dirty="0">
                <a:solidFill>
                  <a:schemeClr val="accent2"/>
                </a:solidFill>
              </a:rPr>
              <a:t> yang </a:t>
            </a:r>
            <a:r>
              <a:rPr lang="en-US" sz="1800" b="1" noProof="0" dirty="0" err="1">
                <a:solidFill>
                  <a:schemeClr val="accent2"/>
                </a:solidFill>
              </a:rPr>
              <a:t>masuk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akal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adalah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dengan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mengupayakan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kualitas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udara</a:t>
            </a:r>
            <a:r>
              <a:rPr lang="en-US" sz="1800" b="1" noProof="0" dirty="0">
                <a:solidFill>
                  <a:schemeClr val="accent2"/>
                </a:solidFill>
              </a:rPr>
              <a:t> dan air yang </a:t>
            </a:r>
            <a:r>
              <a:rPr lang="en-US" sz="1800" b="1" noProof="0" dirty="0" err="1">
                <a:solidFill>
                  <a:schemeClr val="accent2"/>
                </a:solidFill>
              </a:rPr>
              <a:t>cukup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aman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untuk</a:t>
            </a:r>
            <a:r>
              <a:rPr lang="en-US" sz="1800" b="1" noProof="0" dirty="0">
                <a:solidFill>
                  <a:schemeClr val="accent2"/>
                </a:solidFill>
              </a:rPr>
              <a:t> </a:t>
            </a:r>
            <a:r>
              <a:rPr lang="en-US" sz="1800" b="1" noProof="0" dirty="0" err="1">
                <a:solidFill>
                  <a:schemeClr val="accent2"/>
                </a:solidFill>
              </a:rPr>
              <a:t>dihirup</a:t>
            </a:r>
            <a:r>
              <a:rPr lang="en-US" sz="1800" b="1" noProof="0" dirty="0">
                <a:solidFill>
                  <a:schemeClr val="accent2"/>
                </a:solidFill>
              </a:rPr>
              <a:t> dan </a:t>
            </a:r>
            <a:r>
              <a:rPr lang="en-US" sz="1800" b="1" noProof="0" dirty="0" err="1">
                <a:solidFill>
                  <a:schemeClr val="accent2"/>
                </a:solidFill>
              </a:rPr>
              <a:t>diminum</a:t>
            </a:r>
            <a:r>
              <a:rPr lang="en-US" sz="1800" noProof="0" dirty="0"/>
              <a:t>.</a:t>
            </a:r>
          </a:p>
          <a:p>
            <a:pPr marL="0" indent="0">
              <a:buNone/>
            </a:pPr>
            <a:r>
              <a:rPr lang="en-US" sz="2000" b="1" noProof="0" dirty="0">
                <a:solidFill>
                  <a:srgbClr val="00B050"/>
                </a:solidFill>
              </a:rPr>
              <a:t>Dari </a:t>
            </a:r>
            <a:r>
              <a:rPr lang="en-US" sz="2000" b="1" noProof="0" dirty="0" err="1">
                <a:solidFill>
                  <a:srgbClr val="00B050"/>
                </a:solidFill>
              </a:rPr>
              <a:t>perspektif</a:t>
            </a:r>
            <a:r>
              <a:rPr lang="en-US" sz="2000" b="1" noProof="0" dirty="0">
                <a:solidFill>
                  <a:srgbClr val="00B050"/>
                </a:solidFill>
              </a:rPr>
              <a:t> pasar, </a:t>
            </a:r>
            <a:r>
              <a:rPr lang="en-US" sz="2000" b="1" noProof="0" dirty="0" err="1">
                <a:solidFill>
                  <a:srgbClr val="00B050"/>
                </a:solidFill>
              </a:rPr>
              <a:t>sumber</a:t>
            </a:r>
            <a:r>
              <a:rPr lang="en-US" sz="2000" b="1" noProof="0" dirty="0">
                <a:solidFill>
                  <a:srgbClr val="00B050"/>
                </a:solidFill>
              </a:rPr>
              <a:t> </a:t>
            </a:r>
            <a:r>
              <a:rPr lang="en-US" sz="2000" b="1" noProof="0" dirty="0" err="1">
                <a:solidFill>
                  <a:srgbClr val="00B050"/>
                </a:solidFill>
              </a:rPr>
              <a:t>daya</a:t>
            </a:r>
            <a:r>
              <a:rPr lang="en-US" sz="2000" b="1" noProof="0" dirty="0">
                <a:solidFill>
                  <a:srgbClr val="00B050"/>
                </a:solidFill>
              </a:rPr>
              <a:t> </a:t>
            </a:r>
            <a:r>
              <a:rPr lang="en-US" sz="2000" b="1" noProof="0" dirty="0" err="1">
                <a:solidFill>
                  <a:srgbClr val="00B050"/>
                </a:solidFill>
              </a:rPr>
              <a:t>bersifat</a:t>
            </a:r>
            <a:r>
              <a:rPr lang="en-US" sz="2000" b="1" noProof="0" dirty="0">
                <a:solidFill>
                  <a:srgbClr val="00B050"/>
                </a:solidFill>
              </a:rPr>
              <a:t> "</a:t>
            </a:r>
            <a:r>
              <a:rPr lang="en-US" sz="2000" b="1" noProof="0" dirty="0" err="1">
                <a:solidFill>
                  <a:srgbClr val="00B050"/>
                </a:solidFill>
              </a:rPr>
              <a:t>tidak</a:t>
            </a:r>
            <a:r>
              <a:rPr lang="en-US" sz="2000" b="1" noProof="0" dirty="0">
                <a:solidFill>
                  <a:srgbClr val="00B050"/>
                </a:solidFill>
              </a:rPr>
              <a:t> </a:t>
            </a:r>
            <a:r>
              <a:rPr lang="en-US" sz="2000" b="1" noProof="0" dirty="0" err="1">
                <a:solidFill>
                  <a:srgbClr val="00B050"/>
                </a:solidFill>
              </a:rPr>
              <a:t>terbatas</a:t>
            </a:r>
            <a:r>
              <a:rPr lang="en-US" sz="2000" b="1" noProof="0" dirty="0">
                <a:solidFill>
                  <a:srgbClr val="00B050"/>
                </a:solidFill>
              </a:rPr>
              <a:t>".</a:t>
            </a:r>
          </a:p>
          <a:p>
            <a:pPr marL="0" indent="0">
              <a:buNone/>
            </a:pPr>
            <a:r>
              <a:rPr lang="en-US" sz="2000" b="1" noProof="0" dirty="0"/>
              <a:t>Sejarah </a:t>
            </a:r>
            <a:r>
              <a:rPr lang="en-US" sz="2000" b="1" noProof="0" dirty="0" err="1"/>
              <a:t>menunjukkan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bahwa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kecerdikan</a:t>
            </a:r>
            <a:r>
              <a:rPr lang="en-US" sz="2000" b="1" noProof="0" dirty="0"/>
              <a:t> dan </a:t>
            </a:r>
            <a:r>
              <a:rPr lang="en-US" sz="2000" b="1" noProof="0" dirty="0" err="1"/>
              <a:t>insentif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manusia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selalu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mampu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menggantikan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kekurangan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apa</a:t>
            </a:r>
            <a:r>
              <a:rPr lang="en-US" sz="2000" b="1" noProof="0" dirty="0"/>
              <a:t> pun.</a:t>
            </a:r>
          </a:p>
          <a:p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Semua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sumber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daya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bersifat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“fungible” (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dapat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dipertukarkan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)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karena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dapat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digantikan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dengan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sumber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daya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pengganti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sehingga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tidak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terbatas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Sumber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daya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yang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tidak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digunakan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untuk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memenuhi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permintaan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konsumen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terbuang</a:t>
            </a:r>
            <a:r>
              <a:rPr lang="en-US" sz="18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noProof="0" dirty="0" err="1">
                <a:solidFill>
                  <a:schemeClr val="accent5">
                    <a:lumMod val="75000"/>
                  </a:schemeClr>
                </a:solidFill>
              </a:rPr>
              <a:t>percuma</a:t>
            </a:r>
            <a:r>
              <a:rPr lang="en-US" sz="18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E6DE564-3F52-414B-ACE6-DB8A7AC8E0FE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14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130061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Market Approach </a:t>
            </a:r>
            <a:r>
              <a:rPr lang="en-US" sz="1000" noProof="0" dirty="0"/>
              <a:t>3</a:t>
            </a:r>
            <a:endParaRPr lang="en-US" b="1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700" b="1" noProof="0" dirty="0" err="1">
                <a:solidFill>
                  <a:srgbClr val="3333CC"/>
                </a:solidFill>
              </a:rPr>
              <a:t>Semua</a:t>
            </a:r>
            <a:r>
              <a:rPr lang="en-US" sz="1700" b="1" noProof="0" dirty="0">
                <a:solidFill>
                  <a:srgbClr val="3333CC"/>
                </a:solidFill>
              </a:rPr>
              <a:t> </a:t>
            </a:r>
            <a:r>
              <a:rPr lang="en-US" sz="1700" b="1" noProof="0" dirty="0" err="1">
                <a:solidFill>
                  <a:srgbClr val="3333CC"/>
                </a:solidFill>
              </a:rPr>
              <a:t>sumber</a:t>
            </a:r>
            <a:r>
              <a:rPr lang="en-US" sz="1700" b="1" noProof="0" dirty="0">
                <a:solidFill>
                  <a:srgbClr val="3333CC"/>
                </a:solidFill>
              </a:rPr>
              <a:t> </a:t>
            </a:r>
            <a:r>
              <a:rPr lang="en-US" sz="1700" b="1" noProof="0" dirty="0" err="1">
                <a:solidFill>
                  <a:srgbClr val="3333CC"/>
                </a:solidFill>
              </a:rPr>
              <a:t>daya</a:t>
            </a:r>
            <a:r>
              <a:rPr lang="en-US" sz="1700" b="1" noProof="0" dirty="0">
                <a:solidFill>
                  <a:srgbClr val="3333CC"/>
                </a:solidFill>
              </a:rPr>
              <a:t> </a:t>
            </a:r>
            <a:r>
              <a:rPr lang="en-US" sz="1700" b="1" noProof="0" dirty="0" err="1">
                <a:solidFill>
                  <a:srgbClr val="3333CC"/>
                </a:solidFill>
              </a:rPr>
              <a:t>bersifat</a:t>
            </a:r>
            <a:r>
              <a:rPr lang="en-US" sz="1700" b="1" noProof="0" dirty="0">
                <a:solidFill>
                  <a:srgbClr val="3333CC"/>
                </a:solidFill>
              </a:rPr>
              <a:t> “fungible” (</a:t>
            </a:r>
            <a:r>
              <a:rPr lang="en-US" sz="1700" b="1" noProof="0" dirty="0" err="1">
                <a:solidFill>
                  <a:srgbClr val="3333CC"/>
                </a:solidFill>
              </a:rPr>
              <a:t>dapat</a:t>
            </a:r>
            <a:r>
              <a:rPr lang="en-US" sz="1700" b="1" noProof="0" dirty="0">
                <a:solidFill>
                  <a:srgbClr val="3333CC"/>
                </a:solidFill>
              </a:rPr>
              <a:t> </a:t>
            </a:r>
            <a:r>
              <a:rPr lang="en-US" sz="1700" b="1" noProof="0" dirty="0" err="1">
                <a:solidFill>
                  <a:srgbClr val="3333CC"/>
                </a:solidFill>
              </a:rPr>
              <a:t>dipertukarkan</a:t>
            </a:r>
            <a:r>
              <a:rPr lang="en-US" sz="1700" b="1" noProof="0" dirty="0">
                <a:solidFill>
                  <a:srgbClr val="3333CC"/>
                </a:solidFill>
              </a:rPr>
              <a:t>) </a:t>
            </a:r>
            <a:r>
              <a:rPr lang="en-US" sz="1700" b="1" noProof="0" dirty="0" err="1">
                <a:solidFill>
                  <a:srgbClr val="3333CC"/>
                </a:solidFill>
              </a:rPr>
              <a:t>karena</a:t>
            </a:r>
            <a:r>
              <a:rPr lang="en-US" sz="1700" b="1" noProof="0" dirty="0">
                <a:solidFill>
                  <a:srgbClr val="3333CC"/>
                </a:solidFill>
              </a:rPr>
              <a:t> </a:t>
            </a:r>
            <a:r>
              <a:rPr lang="en-US" sz="1700" b="1" noProof="0" dirty="0" err="1">
                <a:solidFill>
                  <a:srgbClr val="3333CC"/>
                </a:solidFill>
              </a:rPr>
              <a:t>dapat</a:t>
            </a:r>
            <a:r>
              <a:rPr lang="en-US" sz="1700" b="1" noProof="0" dirty="0">
                <a:solidFill>
                  <a:srgbClr val="3333CC"/>
                </a:solidFill>
              </a:rPr>
              <a:t> </a:t>
            </a:r>
            <a:r>
              <a:rPr lang="en-US" sz="1700" b="1" noProof="0" dirty="0" err="1">
                <a:solidFill>
                  <a:srgbClr val="3333CC"/>
                </a:solidFill>
              </a:rPr>
              <a:t>digantikan</a:t>
            </a:r>
            <a:r>
              <a:rPr lang="en-US" sz="1700" b="1" noProof="0" dirty="0">
                <a:solidFill>
                  <a:srgbClr val="3333CC"/>
                </a:solidFill>
              </a:rPr>
              <a:t> </a:t>
            </a:r>
            <a:r>
              <a:rPr lang="en-US" sz="1700" b="1" noProof="0" dirty="0" err="1">
                <a:solidFill>
                  <a:srgbClr val="3333CC"/>
                </a:solidFill>
              </a:rPr>
              <a:t>dengan</a:t>
            </a:r>
            <a:r>
              <a:rPr lang="en-US" sz="1700" b="1" noProof="0" dirty="0">
                <a:solidFill>
                  <a:srgbClr val="3333CC"/>
                </a:solidFill>
              </a:rPr>
              <a:t> </a:t>
            </a:r>
            <a:r>
              <a:rPr lang="en-US" sz="1700" b="1" noProof="0" dirty="0" err="1">
                <a:solidFill>
                  <a:srgbClr val="3333CC"/>
                </a:solidFill>
              </a:rPr>
              <a:t>sumber</a:t>
            </a:r>
            <a:r>
              <a:rPr lang="en-US" sz="1700" b="1" noProof="0" dirty="0">
                <a:solidFill>
                  <a:srgbClr val="3333CC"/>
                </a:solidFill>
              </a:rPr>
              <a:t> </a:t>
            </a:r>
            <a:r>
              <a:rPr lang="en-US" sz="1700" b="1" noProof="0" dirty="0" err="1">
                <a:solidFill>
                  <a:srgbClr val="3333CC"/>
                </a:solidFill>
              </a:rPr>
              <a:t>daya</a:t>
            </a:r>
            <a:r>
              <a:rPr lang="en-US" sz="1700" b="1" noProof="0" dirty="0">
                <a:solidFill>
                  <a:srgbClr val="3333CC"/>
                </a:solidFill>
              </a:rPr>
              <a:t> </a:t>
            </a:r>
            <a:r>
              <a:rPr lang="en-US" sz="1700" b="1" noProof="0" dirty="0" err="1">
                <a:solidFill>
                  <a:srgbClr val="3333CC"/>
                </a:solidFill>
              </a:rPr>
              <a:t>pengganti</a:t>
            </a:r>
            <a:r>
              <a:rPr lang="en-US" sz="1700" b="1" noProof="0" dirty="0">
                <a:solidFill>
                  <a:srgbClr val="3333CC"/>
                </a:solidFill>
              </a:rPr>
              <a:t>, </a:t>
            </a:r>
            <a:r>
              <a:rPr lang="en-US" sz="1700" b="1" noProof="0" dirty="0" err="1">
                <a:solidFill>
                  <a:srgbClr val="3333CC"/>
                </a:solidFill>
              </a:rPr>
              <a:t>sehingga</a:t>
            </a:r>
            <a:r>
              <a:rPr lang="en-US" sz="1700" b="1" noProof="0" dirty="0">
                <a:solidFill>
                  <a:srgbClr val="3333CC"/>
                </a:solidFill>
              </a:rPr>
              <a:t> </a:t>
            </a:r>
            <a:r>
              <a:rPr lang="en-US" sz="1700" b="1" noProof="0" dirty="0" err="1">
                <a:solidFill>
                  <a:srgbClr val="3333CC"/>
                </a:solidFill>
              </a:rPr>
              <a:t>tidak</a:t>
            </a:r>
            <a:r>
              <a:rPr lang="en-US" sz="1700" b="1" noProof="0" dirty="0">
                <a:solidFill>
                  <a:srgbClr val="3333CC"/>
                </a:solidFill>
              </a:rPr>
              <a:t> </a:t>
            </a:r>
            <a:r>
              <a:rPr lang="en-US" sz="1700" b="1" noProof="0" dirty="0" err="1">
                <a:solidFill>
                  <a:srgbClr val="3333CC"/>
                </a:solidFill>
              </a:rPr>
              <a:t>terbatas</a:t>
            </a:r>
            <a:r>
              <a:rPr lang="en-US" sz="1700" b="1" noProof="0" dirty="0">
                <a:solidFill>
                  <a:srgbClr val="3333CC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1700" b="1" noProof="0" dirty="0" err="1"/>
              <a:t>Sumber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daya</a:t>
            </a:r>
            <a:r>
              <a:rPr lang="en-US" sz="1700" b="1" noProof="0" dirty="0"/>
              <a:t> yang </a:t>
            </a:r>
            <a:r>
              <a:rPr lang="en-US" sz="1700" b="1" noProof="0" dirty="0" err="1"/>
              <a:t>tidak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digunakan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untuk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memenuhi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permintaan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konsumen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terbuang</a:t>
            </a:r>
            <a:r>
              <a:rPr lang="en-US" sz="1700" b="1" noProof="0" dirty="0"/>
              <a:t> </a:t>
            </a:r>
            <a:r>
              <a:rPr lang="en-US" sz="1700" b="1" noProof="0" dirty="0" err="1"/>
              <a:t>percuma</a:t>
            </a:r>
            <a:r>
              <a:rPr lang="en-US" sz="1700" b="1" noProof="0" dirty="0"/>
              <a:t>.</a:t>
            </a:r>
          </a:p>
          <a:p>
            <a:r>
              <a:rPr lang="en-US" sz="1800" b="1" noProof="0" dirty="0">
                <a:solidFill>
                  <a:srgbClr val="CC0099"/>
                </a:solidFill>
              </a:rPr>
              <a:t>Salah </a:t>
            </a:r>
            <a:r>
              <a:rPr lang="en-US" sz="1800" b="1" noProof="0" dirty="0" err="1">
                <a:solidFill>
                  <a:srgbClr val="CC0099"/>
                </a:solidFill>
              </a:rPr>
              <a:t>satu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contohnya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adalah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adanya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eksternalitas</a:t>
            </a:r>
            <a:r>
              <a:rPr lang="en-US" sz="1800" b="1" noProof="0" dirty="0">
                <a:solidFill>
                  <a:srgbClr val="CC0099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noProof="0" dirty="0"/>
              <a:t>“</a:t>
            </a:r>
            <a:r>
              <a:rPr lang="en-US" sz="1800" b="1" noProof="0" dirty="0" err="1"/>
              <a:t>Kerugian</a:t>
            </a:r>
            <a:r>
              <a:rPr lang="en-US" sz="1800" b="1" noProof="0" dirty="0"/>
              <a:t>” </a:t>
            </a:r>
            <a:r>
              <a:rPr lang="en-US" sz="1800" b="1" noProof="0" dirty="0" err="1"/>
              <a:t>dari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degradasi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lingkungan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ditanggung</a:t>
            </a:r>
            <a:r>
              <a:rPr lang="en-US" sz="1800" b="1" noProof="0" dirty="0"/>
              <a:t> oleh </a:t>
            </a:r>
            <a:r>
              <a:rPr lang="en-US" sz="1800" b="1" noProof="0" dirty="0" err="1"/>
              <a:t>pihak-pihak</a:t>
            </a:r>
            <a:r>
              <a:rPr lang="en-US" sz="1800" b="1" noProof="0" dirty="0"/>
              <a:t> “</a:t>
            </a:r>
            <a:r>
              <a:rPr lang="en-US" sz="1800" b="1" noProof="0" dirty="0" err="1"/>
              <a:t>eksternal</a:t>
            </a:r>
            <a:r>
              <a:rPr lang="en-US" sz="1800" b="1" noProof="0" dirty="0"/>
              <a:t>” </a:t>
            </a:r>
            <a:r>
              <a:rPr lang="en-US" sz="1800" b="1" noProof="0" dirty="0" err="1"/>
              <a:t>dalam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pertukaran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ekonomi</a:t>
            </a:r>
            <a:r>
              <a:rPr lang="en-US" sz="1800" b="1" noProof="0" dirty="0"/>
              <a:t>, </a:t>
            </a:r>
            <a:r>
              <a:rPr lang="en-US" sz="1800" b="1" noProof="0" dirty="0" err="1"/>
              <a:t>seperti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generasi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mendatang</a:t>
            </a:r>
            <a:r>
              <a:rPr lang="en-US" sz="1800" b="1" noProof="0" dirty="0"/>
              <a:t> .</a:t>
            </a:r>
          </a:p>
          <a:p>
            <a:r>
              <a:rPr lang="en-US" sz="1800" b="1" noProof="0" dirty="0" err="1">
                <a:solidFill>
                  <a:srgbClr val="CC0099"/>
                </a:solidFill>
              </a:rPr>
              <a:t>Jenis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kegagalan</a:t>
            </a:r>
            <a:r>
              <a:rPr lang="en-US" sz="1800" b="1" noProof="0" dirty="0">
                <a:solidFill>
                  <a:srgbClr val="CC0099"/>
                </a:solidFill>
              </a:rPr>
              <a:t> pasar yang </a:t>
            </a:r>
            <a:r>
              <a:rPr lang="en-US" sz="1800" b="1" noProof="0" dirty="0" err="1">
                <a:solidFill>
                  <a:srgbClr val="CC0099"/>
                </a:solidFill>
              </a:rPr>
              <a:t>kedua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terjadi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ketika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tidak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ada</a:t>
            </a:r>
            <a:r>
              <a:rPr lang="en-US" sz="1800" b="1" noProof="0" dirty="0">
                <a:solidFill>
                  <a:srgbClr val="CC0099"/>
                </a:solidFill>
              </a:rPr>
              <a:t> pasar yang </a:t>
            </a:r>
            <a:r>
              <a:rPr lang="en-US" sz="1800" b="1" noProof="0" dirty="0" err="1">
                <a:solidFill>
                  <a:srgbClr val="CC0099"/>
                </a:solidFill>
              </a:rPr>
              <a:t>menciptakan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harga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barang-barang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sosial</a:t>
            </a:r>
            <a:r>
              <a:rPr lang="en-US" sz="1800" b="1" noProof="0" dirty="0">
                <a:solidFill>
                  <a:srgbClr val="CC0099"/>
                </a:solidFill>
              </a:rPr>
              <a:t> yang </a:t>
            </a:r>
            <a:r>
              <a:rPr lang="en-US" sz="1800" b="1" noProof="0" dirty="0" err="1">
                <a:solidFill>
                  <a:srgbClr val="CC0099"/>
                </a:solidFill>
              </a:rPr>
              <a:t>penting</a:t>
            </a:r>
            <a:r>
              <a:rPr lang="en-US" sz="1800" b="1" noProof="0" dirty="0">
                <a:solidFill>
                  <a:srgbClr val="CC0099"/>
                </a:solidFill>
              </a:rPr>
              <a:t>, </a:t>
            </a:r>
            <a:r>
              <a:rPr lang="en-US" sz="1800" b="1" noProof="0" dirty="0" err="1">
                <a:solidFill>
                  <a:srgbClr val="CC0099"/>
                </a:solidFill>
              </a:rPr>
              <a:t>seperti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pemandangan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indah</a:t>
            </a:r>
            <a:r>
              <a:rPr lang="en-US" sz="18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noProof="0" dirty="0"/>
              <a:t>Pasar </a:t>
            </a:r>
            <a:r>
              <a:rPr lang="en-US" sz="1800" b="1" noProof="0" dirty="0" err="1"/>
              <a:t>sendiri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tidak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dapat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menjamin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bahwa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hal-hal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tersebut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dilestarikan</a:t>
            </a:r>
            <a:r>
              <a:rPr lang="en-US" sz="1800" b="1" noProof="0" dirty="0"/>
              <a:t> dan </a:t>
            </a:r>
            <a:r>
              <a:rPr lang="en-US" sz="1800" b="1" noProof="0" dirty="0" err="1"/>
              <a:t>dilindungi</a:t>
            </a:r>
            <a:r>
              <a:rPr lang="en-US" sz="1800" b="1" noProof="0" dirty="0"/>
              <a:t>.</a:t>
            </a:r>
          </a:p>
          <a:p>
            <a:r>
              <a:rPr lang="en-US" sz="1800" b="1" noProof="0" dirty="0" err="1">
                <a:solidFill>
                  <a:srgbClr val="CC0099"/>
                </a:solidFill>
              </a:rPr>
              <a:t>Kegagalan</a:t>
            </a:r>
            <a:r>
              <a:rPr lang="en-US" sz="1800" b="1" noProof="0" dirty="0">
                <a:solidFill>
                  <a:srgbClr val="CC0099"/>
                </a:solidFill>
              </a:rPr>
              <a:t> pasar </a:t>
            </a:r>
            <a:r>
              <a:rPr lang="en-US" sz="1800" b="1" noProof="0" dirty="0" err="1">
                <a:solidFill>
                  <a:srgbClr val="CC0099"/>
                </a:solidFill>
              </a:rPr>
              <a:t>ketiga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melibatkan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pembedaan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antara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keputusan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individu</a:t>
            </a:r>
            <a:r>
              <a:rPr lang="en-US" sz="1800" b="1" noProof="0" dirty="0">
                <a:solidFill>
                  <a:srgbClr val="CC0099"/>
                </a:solidFill>
              </a:rPr>
              <a:t> dan </a:t>
            </a:r>
            <a:r>
              <a:rPr lang="en-US" sz="1800" b="1" noProof="0" dirty="0" err="1">
                <a:solidFill>
                  <a:srgbClr val="CC0099"/>
                </a:solidFill>
              </a:rPr>
              <a:t>konsekuensi</a:t>
            </a:r>
            <a:r>
              <a:rPr lang="en-US" sz="1800" b="1" noProof="0" dirty="0">
                <a:solidFill>
                  <a:srgbClr val="CC0099"/>
                </a:solidFill>
              </a:rPr>
              <a:t> </a:t>
            </a:r>
            <a:r>
              <a:rPr lang="en-US" sz="1800" b="1" noProof="0" dirty="0" err="1">
                <a:solidFill>
                  <a:srgbClr val="CC0099"/>
                </a:solidFill>
              </a:rPr>
              <a:t>kelompok</a:t>
            </a:r>
            <a:r>
              <a:rPr lang="en-US" sz="1800" b="1" noProof="0" dirty="0">
                <a:solidFill>
                  <a:srgbClr val="CC0099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noProof="0" dirty="0" err="1"/>
              <a:t>Permasalahan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etika</a:t>
            </a:r>
            <a:r>
              <a:rPr lang="en-US" sz="1800" b="1" noProof="0" dirty="0"/>
              <a:t> yang </a:t>
            </a:r>
            <a:r>
              <a:rPr lang="en-US" sz="1800" b="1" noProof="0" dirty="0" err="1"/>
              <a:t>penting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mungkin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terlewatkan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jika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keputusan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kebijakan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semata-mata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merupakan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hasil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keputusan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individu</a:t>
            </a:r>
            <a:r>
              <a:rPr lang="en-US" sz="1800" b="1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3D4D44F-317F-48CD-A170-412D85CF9198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15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6866F09-8FDE-43CF-A3A8-65B791E78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Market Approach </a:t>
            </a:r>
            <a:r>
              <a:rPr lang="en-US" sz="1000" noProof="0" dirty="0"/>
              <a:t>4</a:t>
            </a:r>
            <a:endParaRPr lang="en-US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0B4580C-CE42-47E8-97D5-9E31C0727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Standar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penghematan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bahan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bakar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rata-rata </a:t>
            </a:r>
            <a:r>
              <a:rPr lang="en-US" b="1" noProof="0" dirty="0" err="1">
                <a:solidFill>
                  <a:schemeClr val="bg2">
                    <a:lumMod val="75000"/>
                  </a:schemeClr>
                </a:solidFill>
              </a:rPr>
              <a:t>perusahaan</a:t>
            </a:r>
            <a:r>
              <a:rPr lang="en-US" b="1" noProof="0" dirty="0">
                <a:solidFill>
                  <a:schemeClr val="bg2">
                    <a:lumMod val="75000"/>
                  </a:schemeClr>
                </a:solidFill>
              </a:rPr>
              <a:t> (CAFE) </a:t>
            </a:r>
            <a:r>
              <a:rPr lang="en-US" b="1" noProof="0" dirty="0" err="1"/>
              <a:t>tidak</a:t>
            </a:r>
            <a:r>
              <a:rPr lang="en-US" b="1" noProof="0" dirty="0"/>
              <a:t> </a:t>
            </a:r>
            <a:r>
              <a:rPr lang="en-US" b="1" noProof="0" dirty="0" err="1"/>
              <a:t>akan</a:t>
            </a:r>
            <a:r>
              <a:rPr lang="en-US" b="1" noProof="0" dirty="0"/>
              <a:t> </a:t>
            </a:r>
            <a:r>
              <a:rPr lang="en-US" b="1" noProof="0" dirty="0" err="1"/>
              <a:t>terjadi</a:t>
            </a:r>
            <a:r>
              <a:rPr lang="en-US" b="1" noProof="0" dirty="0"/>
              <a:t> </a:t>
            </a:r>
            <a:r>
              <a:rPr lang="en-US" b="1" noProof="0" dirty="0" err="1"/>
              <a:t>dalam</a:t>
            </a:r>
            <a:r>
              <a:rPr lang="en-US" b="1" noProof="0" dirty="0"/>
              <a:t> </a:t>
            </a:r>
            <a:r>
              <a:rPr lang="en-US" b="1" noProof="0" dirty="0" err="1"/>
              <a:t>pendekatan</a:t>
            </a:r>
            <a:r>
              <a:rPr lang="en-US" b="1" noProof="0" dirty="0"/>
              <a:t> pasar.</a:t>
            </a:r>
          </a:p>
          <a:p>
            <a:r>
              <a:rPr lang="en-US" sz="2000" noProof="0" dirty="0" err="1">
                <a:solidFill>
                  <a:srgbClr val="3333CC"/>
                </a:solidFill>
              </a:rPr>
              <a:t>Didirikan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berdasarkan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Undang-Undang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Konservasi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Kebijakan</a:t>
            </a:r>
            <a:r>
              <a:rPr lang="en-US" sz="2000" noProof="0" dirty="0">
                <a:solidFill>
                  <a:srgbClr val="3333CC"/>
                </a:solidFill>
              </a:rPr>
              <a:t> Energi AS </a:t>
            </a:r>
            <a:r>
              <a:rPr lang="en-US" sz="2000" noProof="0" dirty="0" err="1">
                <a:solidFill>
                  <a:srgbClr val="3333CC"/>
                </a:solidFill>
              </a:rPr>
              <a:t>tahun</a:t>
            </a:r>
            <a:r>
              <a:rPr lang="en-US" sz="2000" noProof="0" dirty="0">
                <a:solidFill>
                  <a:srgbClr val="3333CC"/>
                </a:solidFill>
              </a:rPr>
              <a:t> 1975, CAFE </a:t>
            </a:r>
            <a:r>
              <a:rPr lang="en-US" sz="2000" noProof="0" dirty="0" err="1">
                <a:solidFill>
                  <a:srgbClr val="3333CC"/>
                </a:solidFill>
              </a:rPr>
              <a:t>adalah</a:t>
            </a:r>
            <a:r>
              <a:rPr lang="en-US" sz="2000" noProof="0" dirty="0">
                <a:solidFill>
                  <a:srgbClr val="3333CC"/>
                </a:solidFill>
              </a:rPr>
              <a:t> rata-rata </a:t>
            </a:r>
            <a:r>
              <a:rPr lang="en-US" sz="2000" noProof="0" dirty="0" err="1">
                <a:solidFill>
                  <a:srgbClr val="3333CC"/>
                </a:solidFill>
              </a:rPr>
              <a:t>penghematan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bahan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bakar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tertimbang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penjualan</a:t>
            </a:r>
            <a:r>
              <a:rPr lang="en-US" sz="2000" noProof="0" dirty="0">
                <a:solidFill>
                  <a:srgbClr val="3333CC"/>
                </a:solidFill>
              </a:rPr>
              <a:t>, yang </a:t>
            </a:r>
            <a:r>
              <a:rPr lang="en-US" sz="2000" noProof="0" dirty="0" err="1">
                <a:solidFill>
                  <a:srgbClr val="3333CC"/>
                </a:solidFill>
              </a:rPr>
              <a:t>dinyatakan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dalam</a:t>
            </a:r>
            <a:r>
              <a:rPr lang="en-US" sz="2000" noProof="0" dirty="0">
                <a:solidFill>
                  <a:srgbClr val="3333CC"/>
                </a:solidFill>
              </a:rPr>
              <a:t> mil per </a:t>
            </a:r>
            <a:r>
              <a:rPr lang="en-US" sz="2000" noProof="0" dirty="0" err="1">
                <a:solidFill>
                  <a:srgbClr val="3333CC"/>
                </a:solidFill>
              </a:rPr>
              <a:t>galon</a:t>
            </a:r>
            <a:r>
              <a:rPr lang="en-US" sz="2000" noProof="0" dirty="0">
                <a:solidFill>
                  <a:srgbClr val="3333CC"/>
                </a:solidFill>
              </a:rPr>
              <a:t> (mpg), </a:t>
            </a:r>
            <a:r>
              <a:rPr lang="en-US" sz="2000" noProof="0" dirty="0" err="1">
                <a:solidFill>
                  <a:srgbClr val="3333CC"/>
                </a:solidFill>
              </a:rPr>
              <a:t>dari</a:t>
            </a:r>
            <a:r>
              <a:rPr lang="en-US" sz="2000" noProof="0" dirty="0">
                <a:solidFill>
                  <a:srgbClr val="3333CC"/>
                </a:solidFill>
              </a:rPr>
              <a:t> armada </a:t>
            </a:r>
            <a:r>
              <a:rPr lang="en-US" sz="2000" noProof="0" dirty="0" err="1">
                <a:solidFill>
                  <a:srgbClr val="3333CC"/>
                </a:solidFill>
              </a:rPr>
              <a:t>mobil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penumpang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atau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truk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ringan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milik</a:t>
            </a:r>
            <a:r>
              <a:rPr lang="en-US" sz="2000" noProof="0" dirty="0">
                <a:solidFill>
                  <a:srgbClr val="3333CC"/>
                </a:solidFill>
              </a:rPr>
              <a:t> </a:t>
            </a:r>
            <a:r>
              <a:rPr lang="en-US" sz="2000" noProof="0" dirty="0" err="1">
                <a:solidFill>
                  <a:srgbClr val="3333CC"/>
                </a:solidFill>
              </a:rPr>
              <a:t>produsen</a:t>
            </a:r>
            <a:r>
              <a:rPr lang="en-US" sz="2000" noProof="0" dirty="0">
                <a:solidFill>
                  <a:srgbClr val="3333CC"/>
                </a:solidFill>
              </a:rPr>
              <a:t>.</a:t>
            </a:r>
            <a:endParaRPr lang="en-US" sz="2000" dirty="0">
              <a:solidFill>
                <a:srgbClr val="3333CC"/>
              </a:solidFill>
            </a:endParaRPr>
          </a:p>
          <a:p>
            <a:pPr marL="0" indent="0">
              <a:buNone/>
            </a:pPr>
            <a:r>
              <a:rPr lang="en-US" sz="2200" noProof="0" dirty="0"/>
              <a:t> </a:t>
            </a:r>
            <a:r>
              <a:rPr lang="en-US" sz="2200" b="1" noProof="0" dirty="0" err="1"/>
              <a:t>Respon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terhadap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tantangan</a:t>
            </a:r>
            <a:r>
              <a:rPr lang="en-US" sz="2200" b="1" noProof="0" dirty="0"/>
              <a:t> yang </a:t>
            </a:r>
            <a:r>
              <a:rPr lang="en-US" sz="2200" b="1" noProof="0" dirty="0" err="1"/>
              <a:t>dihadapi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akibat</a:t>
            </a:r>
            <a:r>
              <a:rPr lang="en-US" sz="2200" b="1" noProof="0" dirty="0"/>
              <a:t> </a:t>
            </a:r>
            <a:r>
              <a:rPr lang="en-US" sz="2200" b="1" noProof="0" dirty="0" err="1"/>
              <a:t>pendekatan</a:t>
            </a:r>
            <a:r>
              <a:rPr lang="en-US" sz="2200" b="1" noProof="0" dirty="0"/>
              <a:t> pasar.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noProof="0" dirty="0" err="1"/>
              <a:t>Internalisasi</a:t>
            </a:r>
            <a:r>
              <a:rPr lang="en-US" sz="2000" noProof="0" dirty="0"/>
              <a:t> </a:t>
            </a:r>
            <a:r>
              <a:rPr lang="en-US" sz="2000" noProof="0" dirty="0" err="1"/>
              <a:t>biaya</a:t>
            </a:r>
            <a:r>
              <a:rPr lang="en-US" sz="2000" noProof="0" dirty="0"/>
              <a:t> </a:t>
            </a:r>
            <a:r>
              <a:rPr lang="en-US" sz="2000" noProof="0" dirty="0" err="1"/>
              <a:t>eksternal</a:t>
            </a:r>
            <a:r>
              <a:rPr lang="en-US" sz="2000" noProof="0" dirty="0"/>
              <a:t> dan </a:t>
            </a:r>
            <a:r>
              <a:rPr lang="en-US" sz="2000" noProof="0" dirty="0" err="1"/>
              <a:t>pemberian</a:t>
            </a:r>
            <a:r>
              <a:rPr lang="en-US" sz="2000" noProof="0" dirty="0"/>
              <a:t> </a:t>
            </a:r>
            <a:r>
              <a:rPr lang="en-US" sz="2000" noProof="0" dirty="0" err="1"/>
              <a:t>hak</a:t>
            </a:r>
            <a:r>
              <a:rPr lang="en-US" sz="2000" noProof="0" dirty="0"/>
              <a:t> </a:t>
            </a:r>
            <a:r>
              <a:rPr lang="en-US" sz="2000" noProof="0" dirty="0" err="1"/>
              <a:t>milik</a:t>
            </a:r>
            <a:r>
              <a:rPr lang="en-US" sz="2000" noProof="0" dirty="0"/>
              <a:t> </a:t>
            </a:r>
            <a:r>
              <a:rPr lang="en-US" sz="2000" noProof="0" dirty="0" err="1"/>
              <a:t>atas</a:t>
            </a:r>
            <a:r>
              <a:rPr lang="en-US" sz="2000" noProof="0" dirty="0"/>
              <a:t> </a:t>
            </a:r>
            <a:r>
              <a:rPr lang="en-US" sz="2000" noProof="0" dirty="0" err="1"/>
              <a:t>barang</a:t>
            </a:r>
            <a:r>
              <a:rPr lang="en-US" sz="2000" noProof="0" dirty="0"/>
              <a:t> yang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dimiliki</a:t>
            </a:r>
            <a:r>
              <a:rPr lang="en-US" sz="2000" noProof="0" dirty="0"/>
              <a:t> </a:t>
            </a:r>
            <a:r>
              <a:rPr lang="en-US" sz="2000" noProof="0" dirty="0" err="1"/>
              <a:t>adalah</a:t>
            </a:r>
            <a:r>
              <a:rPr lang="en-US" sz="2000" noProof="0" dirty="0"/>
              <a:t> dua </a:t>
            </a:r>
            <a:r>
              <a:rPr lang="en-US" sz="2000" noProof="0" dirty="0" err="1"/>
              <a:t>respons</a:t>
            </a:r>
            <a:r>
              <a:rPr lang="en-US" sz="2000" noProof="0" dirty="0"/>
              <a:t> </a:t>
            </a:r>
            <a:r>
              <a:rPr lang="en-US" sz="2000" noProof="0" dirty="0" err="1"/>
              <a:t>terhadap</a:t>
            </a:r>
            <a:r>
              <a:rPr lang="en-US" sz="2000" noProof="0" dirty="0"/>
              <a:t> </a:t>
            </a:r>
            <a:r>
              <a:rPr lang="en-US" sz="2000" noProof="0" dirty="0" err="1"/>
              <a:t>kegagalan</a:t>
            </a:r>
            <a:r>
              <a:rPr lang="en-US" sz="2000" noProof="0" dirty="0"/>
              <a:t> pasar.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noProof="0" dirty="0"/>
              <a:t>Pasar </a:t>
            </a:r>
            <a:r>
              <a:rPr lang="en-US" sz="2000" noProof="0" dirty="0" err="1"/>
              <a:t>dapat</a:t>
            </a:r>
            <a:r>
              <a:rPr lang="en-US" sz="2000" noProof="0" dirty="0"/>
              <a:t> </a:t>
            </a:r>
            <a:r>
              <a:rPr lang="en-US" sz="2000" noProof="0" dirty="0" err="1"/>
              <a:t>mencegah</a:t>
            </a:r>
            <a:r>
              <a:rPr lang="en-US" sz="2000" noProof="0" dirty="0"/>
              <a:t> </a:t>
            </a:r>
            <a:r>
              <a:rPr lang="en-US" sz="2000" noProof="0" dirty="0" err="1"/>
              <a:t>kerugian</a:t>
            </a:r>
            <a:r>
              <a:rPr lang="en-US" sz="2000" noProof="0" dirty="0"/>
              <a:t> </a:t>
            </a:r>
            <a:r>
              <a:rPr lang="en-US" sz="2000" noProof="0" dirty="0" err="1"/>
              <a:t>melalui</a:t>
            </a:r>
            <a:r>
              <a:rPr lang="en-US" sz="2000" noProof="0" dirty="0"/>
              <a:t> </a:t>
            </a:r>
            <a:r>
              <a:rPr lang="en-US" sz="2000" noProof="0" dirty="0" err="1"/>
              <a:t>informasi</a:t>
            </a:r>
            <a:r>
              <a:rPr lang="en-US" sz="2000" noProof="0" dirty="0"/>
              <a:t> yang </a:t>
            </a:r>
            <a:r>
              <a:rPr lang="en-US" sz="2000" noProof="0" dirty="0" err="1"/>
              <a:t>diberikan</a:t>
            </a:r>
            <a:r>
              <a:rPr lang="en-US" sz="2000" noProof="0" dirty="0"/>
              <a:t> oleh </a:t>
            </a:r>
            <a:r>
              <a:rPr lang="en-US" sz="2000" noProof="0" dirty="0" err="1"/>
              <a:t>adanya</a:t>
            </a:r>
            <a:r>
              <a:rPr lang="en-US" sz="2000" noProof="0" dirty="0"/>
              <a:t> </a:t>
            </a:r>
            <a:r>
              <a:rPr lang="en-US" sz="2000" noProof="0" dirty="0" err="1"/>
              <a:t>kegagalan</a:t>
            </a:r>
            <a:r>
              <a:rPr lang="en-US" sz="2000" noProof="0" dirty="0"/>
              <a:t> pasar.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1800" noProof="0" dirty="0"/>
              <a:t>Dikenal sebagai masalah generasi pertama.</a:t>
            </a:r>
            <a:endParaRPr lang="en-US" sz="1800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0B8948B-0E27-4A59-95F4-CD1600FA35A6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64497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Regulatory Approach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Sebagian </a:t>
            </a:r>
            <a:r>
              <a:rPr lang="en-US" noProof="0" dirty="0" err="1"/>
              <a:t>besar</a:t>
            </a:r>
            <a:r>
              <a:rPr lang="en-US" noProof="0" dirty="0"/>
              <a:t> </a:t>
            </a:r>
            <a:r>
              <a:rPr lang="en-US" noProof="0" dirty="0" err="1"/>
              <a:t>undang-undang</a:t>
            </a:r>
            <a:r>
              <a:rPr lang="en-US" noProof="0" dirty="0"/>
              <a:t> </a:t>
            </a:r>
            <a:r>
              <a:rPr lang="en-US" noProof="0" dirty="0" err="1"/>
              <a:t>lingkungan</a:t>
            </a:r>
            <a:r>
              <a:rPr lang="en-US" noProof="0" dirty="0"/>
              <a:t> </a:t>
            </a:r>
            <a:r>
              <a:rPr lang="en-US" noProof="0" dirty="0" err="1"/>
              <a:t>hidup</a:t>
            </a:r>
            <a:r>
              <a:rPr lang="en-US" noProof="0" dirty="0"/>
              <a:t> yang paling </a:t>
            </a:r>
            <a:r>
              <a:rPr lang="en-US" noProof="0" dirty="0" err="1"/>
              <a:t>penting</a:t>
            </a:r>
            <a:r>
              <a:rPr lang="en-US" noProof="0" dirty="0"/>
              <a:t> di AS </a:t>
            </a:r>
            <a:r>
              <a:rPr lang="en-US" noProof="0" dirty="0" err="1"/>
              <a:t>disahkan</a:t>
            </a:r>
            <a:r>
              <a:rPr lang="en-US" noProof="0" dirty="0"/>
              <a:t> pada </a:t>
            </a:r>
            <a:r>
              <a:rPr lang="en-US" noProof="0" dirty="0" err="1"/>
              <a:t>tahun</a:t>
            </a:r>
            <a:r>
              <a:rPr lang="en-US" noProof="0" dirty="0"/>
              <a:t> 1970an.</a:t>
            </a:r>
          </a:p>
          <a:p>
            <a:r>
              <a:rPr lang="en-US" sz="2000" noProof="0" dirty="0" err="1"/>
              <a:t>Sebelum</a:t>
            </a:r>
            <a:r>
              <a:rPr lang="en-US" sz="2000" noProof="0" dirty="0"/>
              <a:t> </a:t>
            </a:r>
            <a:r>
              <a:rPr lang="en-US" sz="2000" noProof="0" dirty="0" err="1"/>
              <a:t>adanya</a:t>
            </a:r>
            <a:r>
              <a:rPr lang="en-US" sz="2000" noProof="0" dirty="0"/>
              <a:t> </a:t>
            </a:r>
            <a:r>
              <a:rPr lang="en-US" sz="2000" noProof="0" dirty="0" err="1"/>
              <a:t>undang-undang</a:t>
            </a:r>
            <a:r>
              <a:rPr lang="en-US" sz="2000" noProof="0" dirty="0"/>
              <a:t> </a:t>
            </a:r>
            <a:r>
              <a:rPr lang="en-US" sz="2000" noProof="0" dirty="0" err="1"/>
              <a:t>ini</a:t>
            </a:r>
            <a:r>
              <a:rPr lang="en-US" sz="2000" noProof="0" dirty="0"/>
              <a:t>, </a:t>
            </a:r>
            <a:r>
              <a:rPr lang="en-US" sz="2000" noProof="0" dirty="0" err="1"/>
              <a:t>jalur</a:t>
            </a:r>
            <a:r>
              <a:rPr lang="en-US" sz="2000" noProof="0" dirty="0"/>
              <a:t> </a:t>
            </a:r>
            <a:r>
              <a:rPr lang="en-US" sz="2000" noProof="0" dirty="0" err="1"/>
              <a:t>hukum</a:t>
            </a:r>
            <a:r>
              <a:rPr lang="en-US" sz="2000" noProof="0" dirty="0"/>
              <a:t> </a:t>
            </a:r>
            <a:r>
              <a:rPr lang="en-US" sz="2000" noProof="0" dirty="0" err="1"/>
              <a:t>utama</a:t>
            </a:r>
            <a:r>
              <a:rPr lang="en-US" sz="2000" noProof="0" dirty="0"/>
              <a:t> yang </a:t>
            </a:r>
            <a:r>
              <a:rPr lang="en-US" sz="2000" noProof="0" dirty="0" err="1"/>
              <a:t>terbuka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mengatasi</a:t>
            </a:r>
            <a:r>
              <a:rPr lang="en-US" sz="2000" noProof="0" dirty="0"/>
              <a:t> </a:t>
            </a:r>
            <a:r>
              <a:rPr lang="en-US" sz="2000" noProof="0" dirty="0" err="1"/>
              <a:t>masalah</a:t>
            </a:r>
            <a:r>
              <a:rPr lang="en-US" sz="2000" noProof="0" dirty="0"/>
              <a:t> </a:t>
            </a:r>
            <a:r>
              <a:rPr lang="en-US" sz="2000" noProof="0" dirty="0" err="1"/>
              <a:t>lingkungan</a:t>
            </a:r>
            <a:r>
              <a:rPr lang="en-US" sz="2000" noProof="0" dirty="0"/>
              <a:t> </a:t>
            </a:r>
            <a:r>
              <a:rPr lang="en-US" sz="2000" noProof="0" dirty="0" err="1"/>
              <a:t>hidup</a:t>
            </a:r>
            <a:r>
              <a:rPr lang="en-US" sz="2000" noProof="0" dirty="0"/>
              <a:t> </a:t>
            </a:r>
            <a:r>
              <a:rPr lang="en-US" sz="2000" noProof="0" dirty="0" err="1"/>
              <a:t>adalah</a:t>
            </a:r>
            <a:r>
              <a:rPr lang="en-US" sz="2000" noProof="0" dirty="0"/>
              <a:t> </a:t>
            </a:r>
            <a:r>
              <a:rPr lang="en-US" sz="2000" noProof="0" dirty="0" err="1"/>
              <a:t>hukum</a:t>
            </a:r>
            <a:r>
              <a:rPr lang="en-US" sz="2000" noProof="0" dirty="0"/>
              <a:t> </a:t>
            </a:r>
            <a:r>
              <a:rPr lang="en-US" sz="2000" noProof="0" dirty="0" err="1"/>
              <a:t>gugatan</a:t>
            </a:r>
            <a:r>
              <a:rPr lang="en-US" sz="2000" noProof="0" dirty="0"/>
              <a:t> </a:t>
            </a:r>
            <a:r>
              <a:rPr lang="en-US" sz="2000" noProof="0" dirty="0" err="1"/>
              <a:t>hukum</a:t>
            </a:r>
            <a:r>
              <a:rPr lang="en-US" sz="2000" noProof="0" dirty="0"/>
              <a:t>.</a:t>
            </a:r>
          </a:p>
          <a:p>
            <a:pPr lvl="1"/>
            <a:r>
              <a:rPr lang="en-US" sz="1800" noProof="0" dirty="0" err="1"/>
              <a:t>Undang-undang</a:t>
            </a:r>
            <a:r>
              <a:rPr lang="en-US" sz="1800" noProof="0" dirty="0"/>
              <a:t> </a:t>
            </a:r>
            <a:r>
              <a:rPr lang="en-US" sz="1800" noProof="0" dirty="0" err="1"/>
              <a:t>tersebut</a:t>
            </a:r>
            <a:r>
              <a:rPr lang="en-US" sz="1800" noProof="0" dirty="0"/>
              <a:t> </a:t>
            </a:r>
            <a:r>
              <a:rPr lang="en-US" sz="1800" noProof="0" dirty="0" err="1"/>
              <a:t>menetapkan</a:t>
            </a:r>
            <a:r>
              <a:rPr lang="en-US" sz="1800" noProof="0" dirty="0"/>
              <a:t> </a:t>
            </a:r>
            <a:r>
              <a:rPr lang="en-US" sz="1800" noProof="0" dirty="0" err="1"/>
              <a:t>standar</a:t>
            </a:r>
            <a:r>
              <a:rPr lang="en-US" sz="1800" noProof="0" dirty="0"/>
              <a:t> yang </a:t>
            </a:r>
            <a:r>
              <a:rPr lang="en-US" sz="1800" noProof="0" dirty="0" err="1"/>
              <a:t>mengalihkan</a:t>
            </a:r>
            <a:r>
              <a:rPr lang="en-US" sz="1800" noProof="0" dirty="0"/>
              <a:t> </a:t>
            </a:r>
            <a:r>
              <a:rPr lang="en-US" sz="1800" noProof="0" dirty="0" err="1"/>
              <a:t>beban</a:t>
            </a:r>
            <a:r>
              <a:rPr lang="en-US" sz="1800" noProof="0" dirty="0"/>
              <a:t> </a:t>
            </a:r>
            <a:r>
              <a:rPr lang="en-US" sz="1800" noProof="0" dirty="0" err="1"/>
              <a:t>dari</a:t>
            </a:r>
            <a:r>
              <a:rPr lang="en-US" sz="1800" noProof="0" dirty="0"/>
              <a:t> </a:t>
            </a:r>
            <a:r>
              <a:rPr lang="en-US" sz="1800" noProof="0" dirty="0" err="1"/>
              <a:t>pihak</a:t>
            </a:r>
            <a:r>
              <a:rPr lang="en-US" sz="1800" noProof="0" dirty="0"/>
              <a:t> yang </a:t>
            </a:r>
            <a:r>
              <a:rPr lang="en-US" sz="1800" noProof="0" dirty="0" err="1"/>
              <a:t>dirugikan</a:t>
            </a:r>
            <a:r>
              <a:rPr lang="en-US" sz="1800" noProof="0" dirty="0"/>
              <a:t> </a:t>
            </a:r>
            <a:r>
              <a:rPr lang="en-US" sz="1800" noProof="0" dirty="0" err="1"/>
              <a:t>ke</a:t>
            </a:r>
            <a:r>
              <a:rPr lang="en-US" sz="1800" noProof="0" dirty="0"/>
              <a:t> </a:t>
            </a:r>
            <a:r>
              <a:rPr lang="en-US" sz="1800" noProof="0" dirty="0" err="1"/>
              <a:t>pihak</a:t>
            </a:r>
            <a:r>
              <a:rPr lang="en-US" sz="1800" noProof="0" dirty="0"/>
              <a:t> yang </a:t>
            </a:r>
            <a:r>
              <a:rPr lang="en-US" sz="1800" noProof="0" dirty="0" err="1"/>
              <a:t>dirugikan</a:t>
            </a:r>
            <a:r>
              <a:rPr lang="en-US" sz="1800" noProof="0" dirty="0"/>
              <a:t>.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noProof="0" dirty="0"/>
              <a:t>Satu-</a:t>
            </a:r>
            <a:r>
              <a:rPr lang="en-US" noProof="0" dirty="0" err="1"/>
              <a:t>satunya</a:t>
            </a:r>
            <a:r>
              <a:rPr lang="en-US" noProof="0" dirty="0"/>
              <a:t> </a:t>
            </a:r>
            <a:r>
              <a:rPr lang="en-US" noProof="0" dirty="0" err="1"/>
              <a:t>insentif</a:t>
            </a:r>
            <a:r>
              <a:rPr lang="en-US" noProof="0" dirty="0"/>
              <a:t> yang </a:t>
            </a:r>
            <a:r>
              <a:rPr lang="en-US" noProof="0" dirty="0" err="1"/>
              <a:t>diberikan</a:t>
            </a:r>
            <a:r>
              <a:rPr lang="en-US" noProof="0" dirty="0"/>
              <a:t> oleh </a:t>
            </a:r>
            <a:r>
              <a:rPr lang="en-US" noProof="0" dirty="0" err="1"/>
              <a:t>kebijakan</a:t>
            </a:r>
            <a:r>
              <a:rPr lang="en-US" noProof="0" dirty="0"/>
              <a:t> AS </a:t>
            </a:r>
            <a:r>
              <a:rPr lang="en-US" noProof="0" dirty="0" err="1"/>
              <a:t>adalah</a:t>
            </a:r>
            <a:r>
              <a:rPr lang="en-US" noProof="0" dirty="0"/>
              <a:t> </a:t>
            </a:r>
            <a:r>
              <a:rPr lang="en-US" noProof="0" dirty="0" err="1"/>
              <a:t>kompensasi</a:t>
            </a:r>
            <a:endParaRPr lang="en-US" noProof="0" dirty="0"/>
          </a:p>
          <a:p>
            <a:pPr lvl="1"/>
            <a:r>
              <a:rPr lang="en-US" sz="1800" noProof="0" dirty="0"/>
              <a:t>Dunia </a:t>
            </a:r>
            <a:r>
              <a:rPr lang="en-US" sz="1800" noProof="0" dirty="0" err="1"/>
              <a:t>usaha</a:t>
            </a:r>
            <a:r>
              <a:rPr lang="en-US" sz="1800" noProof="0" dirty="0"/>
              <a:t> </a:t>
            </a:r>
            <a:r>
              <a:rPr lang="en-US" sz="1800" noProof="0" dirty="0" err="1"/>
              <a:t>bebas</a:t>
            </a:r>
            <a:r>
              <a:rPr lang="en-US" sz="1800" noProof="0" dirty="0"/>
              <a:t> </a:t>
            </a:r>
            <a:r>
              <a:rPr lang="en-US" sz="1800" noProof="0" dirty="0" err="1"/>
              <a:t>untuk</a:t>
            </a:r>
            <a:r>
              <a:rPr lang="en-US" sz="1800" noProof="0" dirty="0"/>
              <a:t> </a:t>
            </a:r>
            <a:r>
              <a:rPr lang="en-US" sz="1800" noProof="0" dirty="0" err="1"/>
              <a:t>mengejar</a:t>
            </a:r>
            <a:r>
              <a:rPr lang="en-US" sz="1800" noProof="0" dirty="0"/>
              <a:t> </a:t>
            </a:r>
            <a:r>
              <a:rPr lang="en-US" sz="1800" noProof="0" dirty="0" err="1"/>
              <a:t>tujuannya</a:t>
            </a:r>
            <a:r>
              <a:rPr lang="en-US" sz="1800" noProof="0" dirty="0"/>
              <a:t> </a:t>
            </a:r>
            <a:r>
              <a:rPr lang="en-US" sz="1800" noProof="0" dirty="0" err="1"/>
              <a:t>sendiri</a:t>
            </a:r>
            <a:r>
              <a:rPr lang="en-US" sz="1800" noProof="0" dirty="0"/>
              <a:t> </a:t>
            </a:r>
            <a:r>
              <a:rPr lang="en-US" sz="1800" noProof="0" dirty="0" err="1"/>
              <a:t>sepanjang</a:t>
            </a:r>
            <a:r>
              <a:rPr lang="en-US" sz="1800" noProof="0" dirty="0"/>
              <a:t> </a:t>
            </a:r>
            <a:r>
              <a:rPr lang="en-US" sz="1800" noProof="0" dirty="0" err="1"/>
              <a:t>memenuhi</a:t>
            </a:r>
            <a:r>
              <a:rPr lang="en-US" sz="1800" noProof="0" dirty="0"/>
              <a:t> </a:t>
            </a:r>
            <a:r>
              <a:rPr lang="en-US" sz="1800" noProof="0" dirty="0" err="1"/>
              <a:t>batasan-batasan</a:t>
            </a:r>
            <a:r>
              <a:rPr lang="en-US" sz="1800" noProof="0" dirty="0"/>
              <a:t> </a:t>
            </a:r>
            <a:r>
              <a:rPr lang="en-US" sz="1800" noProof="0" dirty="0" err="1"/>
              <a:t>sampingan</a:t>
            </a:r>
            <a:r>
              <a:rPr lang="en-US" sz="1800" noProof="0" dirty="0"/>
              <a:t> yang </a:t>
            </a:r>
            <a:r>
              <a:rPr lang="en-US" sz="1800" noProof="0" dirty="0" err="1"/>
              <a:t>ditetapkan</a:t>
            </a:r>
            <a:r>
              <a:rPr lang="en-US" sz="1800" noProof="0" dirty="0"/>
              <a:t> oleh </a:t>
            </a:r>
            <a:r>
              <a:rPr lang="en-US" sz="1800" noProof="0" dirty="0" err="1"/>
              <a:t>standar</a:t>
            </a:r>
            <a:r>
              <a:rPr lang="en-US" sz="1800" noProof="0" dirty="0"/>
              <a:t> minimum </a:t>
            </a:r>
            <a:r>
              <a:rPr lang="en-US" sz="1800" noProof="0" dirty="0" err="1"/>
              <a:t>ini</a:t>
            </a:r>
            <a:r>
              <a:rPr lang="en-US" sz="18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A7470FB-49D9-4653-AF01-63F105DD2C09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17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4D6D66B-E5B7-4256-9ED8-A0C88966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Regulatory Approach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418E25F-6BFC-47F6-89D1-A9B70E0D3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3333CC"/>
                </a:solidFill>
              </a:rPr>
              <a:t>Masyarakat </a:t>
            </a:r>
            <a:r>
              <a:rPr lang="en-US" b="1" dirty="0" err="1">
                <a:solidFill>
                  <a:srgbClr val="3333CC"/>
                </a:solidFill>
              </a:rPr>
              <a:t>memiliki</a:t>
            </a:r>
            <a:r>
              <a:rPr lang="en-US" b="1" dirty="0">
                <a:solidFill>
                  <a:srgbClr val="3333CC"/>
                </a:solidFill>
              </a:rPr>
              <a:t> dua </a:t>
            </a:r>
            <a:r>
              <a:rPr lang="en-US" b="1" dirty="0" err="1">
                <a:solidFill>
                  <a:srgbClr val="3333CC"/>
                </a:solidFill>
              </a:rPr>
              <a:t>peluang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untuk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menetapkan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tanggung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jawab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bisnis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terhadap</a:t>
            </a:r>
            <a:r>
              <a:rPr lang="en-US" b="1" dirty="0">
                <a:solidFill>
                  <a:srgbClr val="3333CC"/>
                </a:solidFill>
              </a:rPr>
              <a:t> </a:t>
            </a:r>
            <a:r>
              <a:rPr lang="en-US" b="1" dirty="0" err="1">
                <a:solidFill>
                  <a:srgbClr val="3333CC"/>
                </a:solidFill>
              </a:rPr>
              <a:t>lingkungan</a:t>
            </a:r>
            <a:r>
              <a:rPr lang="en-US" b="1" dirty="0">
                <a:solidFill>
                  <a:srgbClr val="3333CC"/>
                </a:solidFill>
              </a:rPr>
              <a:t>.</a:t>
            </a:r>
          </a:p>
          <a:p>
            <a:pPr marL="0" indent="0">
              <a:buNone/>
            </a:pPr>
            <a:endParaRPr lang="en-US" b="1" noProof="0" dirty="0">
              <a:solidFill>
                <a:srgbClr val="3333CC"/>
              </a:solidFill>
            </a:endParaRPr>
          </a:p>
          <a:p>
            <a:r>
              <a:rPr lang="en-US" sz="2000" b="1" noProof="0" dirty="0" err="1"/>
              <a:t>Sebagai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konsumen</a:t>
            </a:r>
            <a:r>
              <a:rPr lang="en-US" sz="2000" b="1" noProof="0" dirty="0"/>
              <a:t>, </a:t>
            </a:r>
            <a:r>
              <a:rPr lang="en-US" sz="2000" b="1" noProof="0" dirty="0" err="1"/>
              <a:t>individu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dapat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menuntut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produk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ramah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lingkungan</a:t>
            </a:r>
            <a:r>
              <a:rPr lang="en-US" sz="2000" b="1" noProof="0" dirty="0"/>
              <a:t> di pasar.</a:t>
            </a:r>
          </a:p>
          <a:p>
            <a:r>
              <a:rPr lang="en-US" sz="2000" b="1" noProof="0" dirty="0" err="1"/>
              <a:t>Sebagai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warga</a:t>
            </a:r>
            <a:r>
              <a:rPr lang="en-US" sz="2000" b="1" noProof="0" dirty="0"/>
              <a:t> negara, </a:t>
            </a:r>
            <a:r>
              <a:rPr lang="en-US" sz="2000" b="1" noProof="0" dirty="0" err="1"/>
              <a:t>individu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dapat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mendukung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undang-undang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lingkungan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hidup</a:t>
            </a:r>
            <a:r>
              <a:rPr lang="en-US" sz="2000" b="1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55862E1-D4C7-438C-B74E-259E52EC20F1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18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29733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Regulatory Approach </a:t>
            </a:r>
            <a:r>
              <a:rPr lang="en-US" sz="1000" noProof="0" dirty="0"/>
              <a:t>3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Beberapa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permasalahan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menunjukkan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bahwa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pendekatan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regulasi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terbukti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tidak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memadai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dalam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jangka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noProof="0" dirty="0" err="1">
                <a:solidFill>
                  <a:schemeClr val="accent5">
                    <a:lumMod val="75000"/>
                  </a:schemeClr>
                </a:solidFill>
              </a:rPr>
              <a:t>panjang</a:t>
            </a:r>
            <a:r>
              <a:rPr lang="en-US" sz="2000" b="1" noProof="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r>
              <a:rPr lang="sv-SE" sz="2000" b="1" noProof="0" dirty="0">
                <a:solidFill>
                  <a:schemeClr val="bg2"/>
                </a:solidFill>
              </a:rPr>
              <a:t>Pertama</a:t>
            </a:r>
            <a:r>
              <a:rPr lang="sv-SE" sz="2000" noProof="0" dirty="0">
                <a:solidFill>
                  <a:schemeClr val="bg2"/>
                </a:solidFill>
              </a:rPr>
              <a:t>, </a:t>
            </a:r>
            <a:r>
              <a:rPr lang="sv-SE" sz="2000" noProof="0" dirty="0"/>
              <a:t>pendekatan ini meremehkan pengaruh bisnis terhadap penetapan undang-undang.</a:t>
            </a:r>
            <a:endParaRPr lang="en-US" sz="2000" noProof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/>
              <a:t>Industri </a:t>
            </a:r>
            <a:r>
              <a:rPr lang="en-US" sz="1800" noProof="0" dirty="0" err="1"/>
              <a:t>otomotif</a:t>
            </a:r>
            <a:r>
              <a:rPr lang="en-US" sz="1800" noProof="0" dirty="0"/>
              <a:t> </a:t>
            </a:r>
            <a:r>
              <a:rPr lang="en-US" sz="1800" noProof="0" dirty="0" err="1"/>
              <a:t>menggunakan</a:t>
            </a:r>
            <a:r>
              <a:rPr lang="en-US" sz="1800" noProof="0" dirty="0"/>
              <a:t> </a:t>
            </a:r>
            <a:r>
              <a:rPr lang="en-US" sz="1800" noProof="0" dirty="0" err="1"/>
              <a:t>pengaruh</a:t>
            </a:r>
            <a:r>
              <a:rPr lang="en-US" sz="1800" noProof="0" dirty="0"/>
              <a:t> </a:t>
            </a:r>
            <a:r>
              <a:rPr lang="en-US" sz="1800" noProof="0" dirty="0" err="1"/>
              <a:t>lobi</a:t>
            </a:r>
            <a:r>
              <a:rPr lang="en-US" sz="1800" noProof="0" dirty="0"/>
              <a:t> </a:t>
            </a:r>
            <a:r>
              <a:rPr lang="en-US" sz="1800" noProof="0" dirty="0" err="1"/>
              <a:t>untuk</a:t>
            </a:r>
            <a:r>
              <a:rPr lang="en-US" sz="1800" noProof="0" dirty="0"/>
              <a:t> </a:t>
            </a:r>
            <a:r>
              <a:rPr lang="en-US" sz="1800" noProof="0" dirty="0" err="1"/>
              <a:t>mengecualikan</a:t>
            </a:r>
            <a:r>
              <a:rPr lang="en-US" sz="1800" noProof="0" dirty="0"/>
              <a:t> </a:t>
            </a:r>
            <a:r>
              <a:rPr lang="en-US" sz="1800" noProof="0" dirty="0" err="1"/>
              <a:t>truk</a:t>
            </a:r>
            <a:r>
              <a:rPr lang="en-US" sz="1800" noProof="0" dirty="0"/>
              <a:t> </a:t>
            </a:r>
            <a:r>
              <a:rPr lang="en-US" sz="1800" noProof="0" dirty="0" err="1"/>
              <a:t>ringan</a:t>
            </a:r>
            <a:r>
              <a:rPr lang="en-US" sz="1800" noProof="0" dirty="0"/>
              <a:t> dan SUV </a:t>
            </a:r>
            <a:r>
              <a:rPr lang="en-US" sz="1800" noProof="0" dirty="0" err="1"/>
              <a:t>dari</a:t>
            </a:r>
            <a:r>
              <a:rPr lang="en-US" sz="1800" noProof="0" dirty="0"/>
              <a:t> </a:t>
            </a:r>
            <a:r>
              <a:rPr lang="en-US" sz="1800" noProof="0" dirty="0" err="1"/>
              <a:t>standar</a:t>
            </a:r>
            <a:r>
              <a:rPr lang="en-US" sz="1800" noProof="0" dirty="0"/>
              <a:t> CAFE</a:t>
            </a:r>
          </a:p>
          <a:p>
            <a:r>
              <a:rPr lang="sv-SE" sz="2000" b="1" noProof="0" dirty="0">
                <a:solidFill>
                  <a:schemeClr val="bg2"/>
                </a:solidFill>
              </a:rPr>
              <a:t>Kedua</a:t>
            </a:r>
            <a:r>
              <a:rPr lang="sv-SE" sz="2000" noProof="0" dirty="0"/>
              <a:t>, pendekatan ini juga meremehkan kemampuan bisnis dalam mempengaruhi pilihan konsumen.</a:t>
            </a:r>
            <a:endParaRPr lang="en-US" sz="2000" noProof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 err="1"/>
              <a:t>Adalah</a:t>
            </a:r>
            <a:r>
              <a:rPr lang="en-US" sz="1800" noProof="0" dirty="0"/>
              <a:t> </a:t>
            </a:r>
            <a:r>
              <a:rPr lang="en-US" sz="1800" noProof="0" dirty="0" err="1"/>
              <a:t>menyesatkan</a:t>
            </a:r>
            <a:r>
              <a:rPr lang="en-US" sz="1800" noProof="0" dirty="0"/>
              <a:t> </a:t>
            </a:r>
            <a:r>
              <a:rPr lang="en-US" sz="1800" noProof="0" dirty="0" err="1"/>
              <a:t>untuk</a:t>
            </a:r>
            <a:r>
              <a:rPr lang="en-US" sz="1800" noProof="0" dirty="0"/>
              <a:t> </a:t>
            </a:r>
            <a:r>
              <a:rPr lang="en-US" sz="1800" noProof="0" dirty="0" err="1"/>
              <a:t>menyatakan</a:t>
            </a:r>
            <a:r>
              <a:rPr lang="en-US" sz="1800" noProof="0" dirty="0"/>
              <a:t> </a:t>
            </a:r>
            <a:r>
              <a:rPr lang="en-US" sz="1800" noProof="0" dirty="0" err="1"/>
              <a:t>bahwa</a:t>
            </a:r>
            <a:r>
              <a:rPr lang="en-US" sz="1800" noProof="0" dirty="0"/>
              <a:t> </a:t>
            </a:r>
            <a:r>
              <a:rPr lang="en-US" sz="1800" noProof="0" dirty="0" err="1"/>
              <a:t>bisnis</a:t>
            </a:r>
            <a:r>
              <a:rPr lang="en-US" sz="1800" noProof="0" dirty="0"/>
              <a:t> </a:t>
            </a:r>
            <a:r>
              <a:rPr lang="en-US" sz="1800" noProof="0" dirty="0" err="1"/>
              <a:t>secara</a:t>
            </a:r>
            <a:r>
              <a:rPr lang="en-US" sz="1800" noProof="0" dirty="0"/>
              <a:t> </a:t>
            </a:r>
            <a:r>
              <a:rPr lang="en-US" sz="1800" noProof="0" dirty="0" err="1"/>
              <a:t>pasif</a:t>
            </a:r>
            <a:r>
              <a:rPr lang="en-US" sz="1800" noProof="0" dirty="0"/>
              <a:t> </a:t>
            </a:r>
            <a:r>
              <a:rPr lang="en-US" sz="1800" noProof="0" dirty="0" err="1"/>
              <a:t>menanggapi</a:t>
            </a:r>
            <a:r>
              <a:rPr lang="en-US" sz="1800" noProof="0" dirty="0"/>
              <a:t> </a:t>
            </a:r>
            <a:r>
              <a:rPr lang="en-US" sz="1800" noProof="0" dirty="0" err="1"/>
              <a:t>keinginan</a:t>
            </a:r>
            <a:r>
              <a:rPr lang="en-US" sz="1800" noProof="0" dirty="0"/>
              <a:t> </a:t>
            </a:r>
            <a:r>
              <a:rPr lang="en-US" sz="1800" noProof="0" dirty="0" err="1"/>
              <a:t>konsumen</a:t>
            </a:r>
            <a:r>
              <a:rPr lang="en-US" sz="1800" noProof="0" dirty="0"/>
              <a:t> dan </a:t>
            </a:r>
            <a:r>
              <a:rPr lang="en-US" sz="1800" noProof="0" dirty="0" err="1"/>
              <a:t>bahwa</a:t>
            </a:r>
            <a:r>
              <a:rPr lang="en-US" sz="1800" noProof="0" dirty="0"/>
              <a:t> </a:t>
            </a:r>
            <a:r>
              <a:rPr lang="en-US" sz="1800" noProof="0" dirty="0" err="1"/>
              <a:t>konsumen</a:t>
            </a:r>
            <a:r>
              <a:rPr lang="en-US" sz="1800" noProof="0" dirty="0"/>
              <a:t> </a:t>
            </a:r>
            <a:r>
              <a:rPr lang="en-US" sz="1800" noProof="0" dirty="0" err="1"/>
              <a:t>tidak</a:t>
            </a:r>
            <a:r>
              <a:rPr lang="en-US" sz="1800" noProof="0" dirty="0"/>
              <a:t> </a:t>
            </a:r>
            <a:r>
              <a:rPr lang="en-US" sz="1800" noProof="0" dirty="0" err="1"/>
              <a:t>terpengaruh</a:t>
            </a:r>
            <a:r>
              <a:rPr lang="en-US" sz="1800" noProof="0" dirty="0"/>
              <a:t> oleh </a:t>
            </a:r>
            <a:r>
              <a:rPr lang="en-US" sz="1800" noProof="0" dirty="0" err="1"/>
              <a:t>iklan</a:t>
            </a:r>
            <a:r>
              <a:rPr lang="en-US" sz="1800" noProof="0" dirty="0"/>
              <a:t> yang </a:t>
            </a:r>
            <a:r>
              <a:rPr lang="en-US" sz="1800" noProof="0" dirty="0" err="1"/>
              <a:t>disampaikan</a:t>
            </a:r>
            <a:r>
              <a:rPr lang="en-US" sz="1800" noProof="0" dirty="0"/>
              <a:t> oleh </a:t>
            </a:r>
            <a:r>
              <a:rPr lang="en-US" sz="1800" noProof="0" dirty="0" err="1"/>
              <a:t>bisnis</a:t>
            </a:r>
            <a:r>
              <a:rPr lang="en-US" sz="1800" noProof="0" dirty="0"/>
              <a:t>.</a:t>
            </a:r>
          </a:p>
          <a:p>
            <a:r>
              <a:rPr lang="en-US" sz="2000" b="1" noProof="0" dirty="0" err="1">
                <a:solidFill>
                  <a:schemeClr val="bg2"/>
                </a:solidFill>
              </a:rPr>
              <a:t>Terakhir</a:t>
            </a:r>
            <a:r>
              <a:rPr lang="en-US" sz="2000" b="1" noProof="0" dirty="0">
                <a:solidFill>
                  <a:schemeClr val="bg2"/>
                </a:solidFill>
              </a:rPr>
              <a:t>, </a:t>
            </a:r>
            <a:r>
              <a:rPr lang="en-US" sz="2000" noProof="0" dirty="0"/>
              <a:t>model </a:t>
            </a:r>
            <a:r>
              <a:rPr lang="en-US" sz="2000" noProof="0" dirty="0" err="1"/>
              <a:t>ini</a:t>
            </a:r>
            <a:r>
              <a:rPr lang="en-US" sz="2000" noProof="0" dirty="0"/>
              <a:t> </a:t>
            </a:r>
            <a:r>
              <a:rPr lang="en-US" sz="2000" noProof="0" dirty="0" err="1"/>
              <a:t>mengasumsikan</a:t>
            </a:r>
            <a:r>
              <a:rPr lang="en-US" sz="2000" noProof="0" dirty="0"/>
              <a:t> </a:t>
            </a:r>
            <a:r>
              <a:rPr lang="en-US" sz="2000" noProof="0" dirty="0" err="1"/>
              <a:t>bahwa</a:t>
            </a:r>
            <a:r>
              <a:rPr lang="en-US" sz="2000" noProof="0" dirty="0"/>
              <a:t> </a:t>
            </a:r>
            <a:r>
              <a:rPr lang="en-US" sz="2000" noProof="0" dirty="0" err="1"/>
              <a:t>pertumbuhan</a:t>
            </a:r>
            <a:r>
              <a:rPr lang="en-US" sz="2000" noProof="0" dirty="0"/>
              <a:t> </a:t>
            </a:r>
            <a:r>
              <a:rPr lang="en-US" sz="2000" noProof="0" dirty="0" err="1"/>
              <a:t>ekonomi</a:t>
            </a:r>
            <a:r>
              <a:rPr lang="en-US" sz="2000" noProof="0" dirty="0"/>
              <a:t> </a:t>
            </a:r>
            <a:r>
              <a:rPr lang="en-US" sz="2000" noProof="0" dirty="0" err="1"/>
              <a:t>ramah</a:t>
            </a:r>
            <a:r>
              <a:rPr lang="en-US" sz="2000" noProof="0" dirty="0"/>
              <a:t> </a:t>
            </a:r>
            <a:r>
              <a:rPr lang="en-US" sz="2000" noProof="0" dirty="0" err="1"/>
              <a:t>lingkungan</a:t>
            </a:r>
            <a:r>
              <a:rPr lang="en-US" sz="2000" noProof="0" dirty="0"/>
              <a:t> dan </a:t>
            </a:r>
            <a:r>
              <a:rPr lang="en-US" sz="2000" noProof="0" dirty="0" err="1"/>
              <a:t>etis</a:t>
            </a:r>
            <a:r>
              <a:rPr lang="en-US" sz="20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/>
              <a:t>Ada </a:t>
            </a:r>
            <a:r>
              <a:rPr lang="en-US" sz="1800" noProof="0" dirty="0" err="1"/>
              <a:t>banyak</a:t>
            </a:r>
            <a:r>
              <a:rPr lang="en-US" sz="1800" noProof="0" dirty="0"/>
              <a:t> </a:t>
            </a:r>
            <a:r>
              <a:rPr lang="en-US" sz="1800" noProof="0" dirty="0" err="1"/>
              <a:t>jalan</a:t>
            </a:r>
            <a:r>
              <a:rPr lang="en-US" sz="1800" noProof="0" dirty="0"/>
              <a:t> </a:t>
            </a:r>
            <a:r>
              <a:rPr lang="en-US" sz="1800" noProof="0" dirty="0" err="1"/>
              <a:t>untuk</a:t>
            </a:r>
            <a:r>
              <a:rPr lang="en-US" sz="1800" noProof="0" dirty="0"/>
              <a:t> </a:t>
            </a:r>
            <a:r>
              <a:rPr lang="en-US" sz="1800" noProof="0" dirty="0" err="1"/>
              <a:t>mendapatkan</a:t>
            </a:r>
            <a:r>
              <a:rPr lang="en-US" sz="1800" noProof="0" dirty="0"/>
              <a:t> </a:t>
            </a:r>
            <a:r>
              <a:rPr lang="en-US" sz="1800" noProof="0" dirty="0" err="1"/>
              <a:t>keuntungan</a:t>
            </a:r>
            <a:r>
              <a:rPr lang="en-US" sz="1800" noProof="0" dirty="0"/>
              <a:t> dan </a:t>
            </a:r>
            <a:r>
              <a:rPr lang="en-US" sz="1800" noProof="0" dirty="0" err="1"/>
              <a:t>jalan</a:t>
            </a:r>
            <a:r>
              <a:rPr lang="en-US" sz="1800" noProof="0" dirty="0"/>
              <a:t> yang </a:t>
            </a:r>
            <a:r>
              <a:rPr lang="en-US" sz="1800" noProof="0" dirty="0" err="1"/>
              <a:t>berbeda</a:t>
            </a:r>
            <a:r>
              <a:rPr lang="en-US" sz="1800" noProof="0" dirty="0"/>
              <a:t> </a:t>
            </a:r>
            <a:r>
              <a:rPr lang="en-US" sz="1800" noProof="0" dirty="0" err="1"/>
              <a:t>dapat</a:t>
            </a:r>
            <a:r>
              <a:rPr lang="en-US" sz="1800" noProof="0" dirty="0"/>
              <a:t> </a:t>
            </a:r>
            <a:r>
              <a:rPr lang="en-US" sz="1800" noProof="0" dirty="0" err="1"/>
              <a:t>menimbulkan</a:t>
            </a:r>
            <a:r>
              <a:rPr lang="en-US" sz="1800" noProof="0" dirty="0"/>
              <a:t> </a:t>
            </a:r>
            <a:r>
              <a:rPr lang="en-US" sz="1800" noProof="0" dirty="0" err="1"/>
              <a:t>dampak</a:t>
            </a:r>
            <a:r>
              <a:rPr lang="en-US" sz="1800" noProof="0" dirty="0"/>
              <a:t> </a:t>
            </a:r>
            <a:r>
              <a:rPr lang="en-US" sz="1800" noProof="0" dirty="0" err="1"/>
              <a:t>lingkungan</a:t>
            </a:r>
            <a:r>
              <a:rPr lang="en-US" sz="1800" noProof="0" dirty="0"/>
              <a:t> yang sangat </a:t>
            </a:r>
            <a:r>
              <a:rPr lang="en-US" sz="1800" noProof="0" dirty="0" err="1"/>
              <a:t>berbeda</a:t>
            </a:r>
            <a:r>
              <a:rPr lang="en-US" sz="18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B13934E-8BF2-4E7D-80A8-5085649D9398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19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Chapter Objectives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After reading this chapter, you will be able to:</a:t>
            </a:r>
            <a:endParaRPr lang="en-US" sz="2000" noProof="0" dirty="0"/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Jelaskan</a:t>
            </a:r>
            <a:r>
              <a:rPr lang="en-US" sz="2000" noProof="0" dirty="0"/>
              <a:t> </a:t>
            </a:r>
            <a:r>
              <a:rPr lang="en-US" sz="2000" noProof="0" dirty="0" err="1"/>
              <a:t>bagaimana</a:t>
            </a:r>
            <a:r>
              <a:rPr lang="en-US" sz="2000" noProof="0" dirty="0"/>
              <a:t> </a:t>
            </a:r>
            <a:r>
              <a:rPr lang="en-US" sz="2000" noProof="0" dirty="0" err="1"/>
              <a:t>tantangan</a:t>
            </a:r>
            <a:r>
              <a:rPr lang="en-US" sz="2000" noProof="0" dirty="0"/>
              <a:t> </a:t>
            </a:r>
            <a:r>
              <a:rPr lang="en-US" sz="2000" noProof="0" dirty="0" err="1"/>
              <a:t>lingkungan</a:t>
            </a:r>
            <a:r>
              <a:rPr lang="en-US" sz="2000" noProof="0" dirty="0"/>
              <a:t> </a:t>
            </a:r>
            <a:r>
              <a:rPr lang="en-US" sz="2000" noProof="0" dirty="0" err="1"/>
              <a:t>dapat</a:t>
            </a:r>
            <a:r>
              <a:rPr lang="en-US" sz="2000" noProof="0" dirty="0"/>
              <a:t> </a:t>
            </a:r>
            <a:r>
              <a:rPr lang="en-US" sz="2000" noProof="0" dirty="0" err="1"/>
              <a:t>menciptakan</a:t>
            </a:r>
            <a:r>
              <a:rPr lang="en-US" sz="2000" noProof="0" dirty="0"/>
              <a:t> </a:t>
            </a:r>
            <a:r>
              <a:rPr lang="en-US" sz="2000" noProof="0" dirty="0" err="1"/>
              <a:t>peluang</a:t>
            </a:r>
            <a:r>
              <a:rPr lang="en-US" sz="2000" noProof="0" dirty="0"/>
              <a:t> </a:t>
            </a:r>
            <a:r>
              <a:rPr lang="en-US" sz="2000" noProof="0" dirty="0" err="1"/>
              <a:t>bisnis</a:t>
            </a:r>
            <a:r>
              <a:rPr lang="en-US" sz="2000" noProof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Jelaskan</a:t>
            </a:r>
            <a:r>
              <a:rPr lang="en-US" sz="2000" noProof="0" dirty="0"/>
              <a:t> </a:t>
            </a:r>
            <a:r>
              <a:rPr lang="en-US" sz="2000" noProof="0" dirty="0" err="1"/>
              <a:t>serangkaian</a:t>
            </a:r>
            <a:r>
              <a:rPr lang="en-US" sz="2000" noProof="0" dirty="0"/>
              <a:t> </a:t>
            </a:r>
            <a:r>
              <a:rPr lang="en-US" sz="2000" noProof="0" dirty="0" err="1"/>
              <a:t>nilai</a:t>
            </a:r>
            <a:r>
              <a:rPr lang="en-US" sz="2000" noProof="0" dirty="0"/>
              <a:t> yang </a:t>
            </a:r>
            <a:r>
              <a:rPr lang="en-US" sz="2000" noProof="0" dirty="0" err="1"/>
              <a:t>berperan</a:t>
            </a:r>
            <a:r>
              <a:rPr lang="en-US" sz="2000" noProof="0" dirty="0"/>
              <a:t> </a:t>
            </a:r>
            <a:r>
              <a:rPr lang="en-US" sz="2000" noProof="0" dirty="0" err="1"/>
              <a:t>dalam</a:t>
            </a:r>
            <a:r>
              <a:rPr lang="en-US" sz="2000" noProof="0" dirty="0"/>
              <a:t> </a:t>
            </a:r>
            <a:r>
              <a:rPr lang="en-US" sz="2000" noProof="0" dirty="0" err="1"/>
              <a:t>pengambilan</a:t>
            </a:r>
            <a:r>
              <a:rPr lang="en-US" sz="2000" noProof="0" dirty="0"/>
              <a:t> </a:t>
            </a:r>
            <a:r>
              <a:rPr lang="en-US" sz="2000" noProof="0" dirty="0" err="1"/>
              <a:t>keputusan</a:t>
            </a:r>
            <a:r>
              <a:rPr lang="en-US" sz="2000" noProof="0" dirty="0"/>
              <a:t> </a:t>
            </a:r>
            <a:r>
              <a:rPr lang="en-US" sz="2000" noProof="0" dirty="0" err="1"/>
              <a:t>lingkungan</a:t>
            </a:r>
            <a:r>
              <a:rPr lang="en-US" sz="2000" noProof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Jelaskan</a:t>
            </a:r>
            <a:r>
              <a:rPr lang="en-US" sz="2000" noProof="0" dirty="0"/>
              <a:t> </a:t>
            </a:r>
            <a:r>
              <a:rPr lang="en-US" sz="2000" noProof="0" dirty="0" err="1"/>
              <a:t>perbedaan</a:t>
            </a:r>
            <a:r>
              <a:rPr lang="en-US" sz="2000" noProof="0" dirty="0"/>
              <a:t> </a:t>
            </a:r>
            <a:r>
              <a:rPr lang="en-US" sz="2000" noProof="0" dirty="0" err="1"/>
              <a:t>antara</a:t>
            </a:r>
            <a:r>
              <a:rPr lang="en-US" sz="2000" noProof="0" dirty="0"/>
              <a:t> </a:t>
            </a:r>
            <a:r>
              <a:rPr lang="en-US" sz="2000" noProof="0" dirty="0" err="1"/>
              <a:t>kebijakan</a:t>
            </a:r>
            <a:r>
              <a:rPr lang="en-US" sz="2000" noProof="0" dirty="0"/>
              <a:t> </a:t>
            </a:r>
            <a:r>
              <a:rPr lang="en-US" sz="2000" noProof="0" dirty="0" err="1"/>
              <a:t>lingkungan</a:t>
            </a:r>
            <a:r>
              <a:rPr lang="en-US" sz="2000" noProof="0" dirty="0"/>
              <a:t> </a:t>
            </a:r>
            <a:r>
              <a:rPr lang="en-US" sz="2000" noProof="0" dirty="0" err="1"/>
              <a:t>berbasis</a:t>
            </a:r>
            <a:r>
              <a:rPr lang="en-US" sz="2000" noProof="0" dirty="0"/>
              <a:t> pasar dan </a:t>
            </a:r>
            <a:r>
              <a:rPr lang="en-US" sz="2000" noProof="0" dirty="0" err="1"/>
              <a:t>berbasis</a:t>
            </a:r>
            <a:r>
              <a:rPr lang="en-US" sz="2000" noProof="0" dirty="0"/>
              <a:t> </a:t>
            </a:r>
            <a:r>
              <a:rPr lang="en-US" sz="2000" noProof="0" dirty="0" err="1"/>
              <a:t>peraturan</a:t>
            </a:r>
            <a:r>
              <a:rPr lang="en-US" sz="2000" noProof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Jelaskan</a:t>
            </a:r>
            <a:r>
              <a:rPr lang="en-US" sz="2000" noProof="0" dirty="0"/>
              <a:t> </a:t>
            </a:r>
            <a:r>
              <a:rPr lang="en-US" sz="2000" noProof="0" dirty="0" err="1"/>
              <a:t>tanggung</a:t>
            </a:r>
            <a:r>
              <a:rPr lang="en-US" sz="2000" noProof="0" dirty="0"/>
              <a:t> </a:t>
            </a:r>
            <a:r>
              <a:rPr lang="en-US" sz="2000" noProof="0" dirty="0" err="1"/>
              <a:t>jawab</a:t>
            </a:r>
            <a:r>
              <a:rPr lang="en-US" sz="2000" noProof="0" dirty="0"/>
              <a:t> </a:t>
            </a:r>
            <a:r>
              <a:rPr lang="en-US" sz="2000" noProof="0" dirty="0" err="1"/>
              <a:t>lingkungan</a:t>
            </a:r>
            <a:r>
              <a:rPr lang="en-US" sz="2000" noProof="0" dirty="0"/>
              <a:t> </a:t>
            </a:r>
            <a:r>
              <a:rPr lang="en-US" sz="2000" noProof="0" dirty="0" err="1"/>
              <a:t>bisnis</a:t>
            </a:r>
            <a:r>
              <a:rPr lang="en-US" sz="2000" noProof="0" dirty="0"/>
              <a:t> yang </a:t>
            </a:r>
            <a:r>
              <a:rPr lang="en-US" sz="2000" noProof="0" dirty="0" err="1"/>
              <a:t>mengalir</a:t>
            </a:r>
            <a:r>
              <a:rPr lang="en-US" sz="2000" noProof="0" dirty="0"/>
              <a:t> </a:t>
            </a:r>
            <a:r>
              <a:rPr lang="en-US" sz="2000" noProof="0" dirty="0" err="1"/>
              <a:t>dari</a:t>
            </a:r>
            <a:r>
              <a:rPr lang="en-US" sz="2000" noProof="0" dirty="0"/>
              <a:t> </a:t>
            </a:r>
            <a:r>
              <a:rPr lang="en-US" sz="2000" noProof="0" dirty="0" err="1"/>
              <a:t>setiap</a:t>
            </a:r>
            <a:r>
              <a:rPr lang="en-US" sz="2000" noProof="0" dirty="0"/>
              <a:t> </a:t>
            </a:r>
            <a:r>
              <a:rPr lang="en-US" sz="2000" noProof="0" dirty="0" err="1"/>
              <a:t>pendekatan</a:t>
            </a:r>
            <a:r>
              <a:rPr lang="en-US" sz="2000" noProof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Identifikasi</a:t>
            </a:r>
            <a:r>
              <a:rPr lang="en-US" sz="2000" noProof="0" dirty="0"/>
              <a:t> </a:t>
            </a:r>
            <a:r>
              <a:rPr lang="en-US" sz="2000" noProof="0" dirty="0" err="1"/>
              <a:t>kelemahan-kelemahan</a:t>
            </a:r>
            <a:r>
              <a:rPr lang="en-US" sz="2000" noProof="0" dirty="0"/>
              <a:t> yang </a:t>
            </a:r>
            <a:r>
              <a:rPr lang="en-US" sz="2000" noProof="0" dirty="0" err="1"/>
              <a:t>hanya</a:t>
            </a:r>
            <a:r>
              <a:rPr lang="en-US" sz="2000" noProof="0" dirty="0"/>
              <a:t> </a:t>
            </a:r>
            <a:r>
              <a:rPr lang="en-US" sz="2000" noProof="0" dirty="0" err="1"/>
              <a:t>bergantung</a:t>
            </a:r>
            <a:r>
              <a:rPr lang="en-US" sz="2000" noProof="0" dirty="0"/>
              <a:t> pada </a:t>
            </a:r>
            <a:r>
              <a:rPr lang="en-US" sz="2000" noProof="0" dirty="0" err="1"/>
              <a:t>pendekatan</a:t>
            </a:r>
            <a:r>
              <a:rPr lang="en-US" sz="2000" noProof="0" dirty="0"/>
              <a:t> </a:t>
            </a:r>
            <a:r>
              <a:rPr lang="en-US" sz="2000" noProof="0" dirty="0" err="1"/>
              <a:t>berbasis</a:t>
            </a:r>
            <a:r>
              <a:rPr lang="en-US" sz="2000" noProof="0" dirty="0"/>
              <a:t> pasar.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noProof="0" dirty="0" err="1"/>
              <a:t>Identifikasi</a:t>
            </a:r>
            <a:r>
              <a:rPr lang="en-US" sz="2000" noProof="0" dirty="0"/>
              <a:t> </a:t>
            </a:r>
            <a:r>
              <a:rPr lang="en-US" sz="2000" noProof="0" dirty="0" err="1"/>
              <a:t>kelemahan</a:t>
            </a:r>
            <a:r>
              <a:rPr lang="en-US" sz="2000" noProof="0" dirty="0"/>
              <a:t> </a:t>
            </a:r>
            <a:r>
              <a:rPr lang="en-US" sz="2000" noProof="0" dirty="0" err="1"/>
              <a:t>kebijakan</a:t>
            </a:r>
            <a:r>
              <a:rPr lang="en-US" sz="2000" noProof="0" dirty="0"/>
              <a:t> </a:t>
            </a:r>
            <a:r>
              <a:rPr lang="en-US" sz="2000" noProof="0" dirty="0" err="1"/>
              <a:t>lingkungan</a:t>
            </a:r>
            <a:r>
              <a:rPr lang="en-US" sz="2000" noProof="0" dirty="0"/>
              <a:t> </a:t>
            </a:r>
            <a:r>
              <a:rPr lang="en-US" sz="2000" noProof="0" dirty="0" err="1"/>
              <a:t>berbasis</a:t>
            </a:r>
            <a:r>
              <a:rPr lang="en-US" sz="2000" noProof="0" dirty="0"/>
              <a:t> </a:t>
            </a:r>
            <a:r>
              <a:rPr lang="en-US" sz="2000" noProof="0" dirty="0" err="1"/>
              <a:t>peraturan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1BEB4EA-ED31-43B4-9611-834EA70B983F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EBCC3B8-519B-420F-97D9-42E34C6D3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Sustainability Approach </a:t>
            </a:r>
            <a:r>
              <a:rPr lang="en-US" sz="1000" noProof="0" dirty="0"/>
              <a:t>1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636149-3288-4EAA-8825-D068DB97B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noProof="0" dirty="0" err="1"/>
              <a:t>Tahun</a:t>
            </a:r>
            <a:r>
              <a:rPr lang="en-US" sz="2200" noProof="0" dirty="0"/>
              <a:t> 1980an </a:t>
            </a:r>
            <a:r>
              <a:rPr lang="en-US" sz="2200" noProof="0" dirty="0" err="1"/>
              <a:t>membawa</a:t>
            </a:r>
            <a:r>
              <a:rPr lang="en-US" sz="2200" noProof="0" dirty="0"/>
              <a:t> model </a:t>
            </a:r>
            <a:r>
              <a:rPr lang="en-US" sz="2200" noProof="0" dirty="0" err="1"/>
              <a:t>baru</a:t>
            </a:r>
            <a:r>
              <a:rPr lang="en-US" sz="2200" noProof="0" dirty="0"/>
              <a:t> yang </a:t>
            </a:r>
            <a:r>
              <a:rPr lang="en-US" sz="2200" noProof="0" dirty="0" err="1"/>
              <a:t>menggabungkan</a:t>
            </a:r>
            <a:r>
              <a:rPr lang="en-US" sz="2200" noProof="0" dirty="0"/>
              <a:t> </a:t>
            </a:r>
            <a:r>
              <a:rPr lang="en-US" sz="2200" noProof="0" dirty="0" err="1"/>
              <a:t>peluang</a:t>
            </a:r>
            <a:r>
              <a:rPr lang="en-US" sz="2200" noProof="0" dirty="0"/>
              <a:t> </a:t>
            </a:r>
            <a:r>
              <a:rPr lang="en-US" sz="2200" noProof="0" dirty="0" err="1"/>
              <a:t>finansial</a:t>
            </a:r>
            <a:r>
              <a:rPr lang="en-US" sz="2200" noProof="0" dirty="0"/>
              <a:t> </a:t>
            </a:r>
            <a:r>
              <a:rPr lang="en-US" sz="2200" noProof="0" dirty="0" err="1"/>
              <a:t>dengan</a:t>
            </a:r>
            <a:r>
              <a:rPr lang="en-US" sz="2200" noProof="0" dirty="0"/>
              <a:t> </a:t>
            </a:r>
            <a:r>
              <a:rPr lang="en-US" sz="2200" noProof="0" dirty="0" err="1"/>
              <a:t>tanggung</a:t>
            </a:r>
            <a:r>
              <a:rPr lang="en-US" sz="2200" noProof="0" dirty="0"/>
              <a:t> </a:t>
            </a:r>
            <a:r>
              <a:rPr lang="en-US" sz="2200" noProof="0" dirty="0" err="1"/>
              <a:t>jawab</a:t>
            </a:r>
            <a:r>
              <a:rPr lang="en-US" sz="2200" noProof="0" dirty="0"/>
              <a:t> </a:t>
            </a:r>
            <a:r>
              <a:rPr lang="en-US" sz="2200" noProof="0" dirty="0" err="1"/>
              <a:t>lingkungan</a:t>
            </a:r>
            <a:r>
              <a:rPr lang="en-US" sz="2200" noProof="0" dirty="0"/>
              <a:t> dan </a:t>
            </a:r>
            <a:r>
              <a:rPr lang="en-US" sz="2200" noProof="0" dirty="0" err="1"/>
              <a:t>etika</a:t>
            </a:r>
            <a:r>
              <a:rPr lang="en-US" sz="2200" noProof="0" dirty="0"/>
              <a:t>.</a:t>
            </a:r>
          </a:p>
          <a:p>
            <a:pPr lvl="0">
              <a:buClr>
                <a:schemeClr val="tx1"/>
              </a:buClr>
            </a:pPr>
            <a:r>
              <a:rPr lang="en-US" b="1" noProof="0" dirty="0">
                <a:solidFill>
                  <a:schemeClr val="bg2"/>
                </a:solidFill>
              </a:rPr>
              <a:t>Sustainable development.</a:t>
            </a:r>
          </a:p>
          <a:p>
            <a:pPr lvl="1">
              <a:buClr>
                <a:schemeClr val="tx1"/>
              </a:buClr>
            </a:pPr>
            <a:r>
              <a:rPr lang="en-US" noProof="0" dirty="0" err="1"/>
              <a:t>Memenuhi</a:t>
            </a:r>
            <a:r>
              <a:rPr lang="en-US" noProof="0" dirty="0"/>
              <a:t> </a:t>
            </a:r>
            <a:r>
              <a:rPr lang="en-US" noProof="0" dirty="0" err="1"/>
              <a:t>kebutuhan</a:t>
            </a:r>
            <a:r>
              <a:rPr lang="en-US" noProof="0" dirty="0"/>
              <a:t> </a:t>
            </a:r>
            <a:r>
              <a:rPr lang="en-US" noProof="0" dirty="0" err="1"/>
              <a:t>saat</a:t>
            </a:r>
            <a:r>
              <a:rPr lang="en-US" noProof="0" dirty="0"/>
              <a:t> </a:t>
            </a:r>
            <a:r>
              <a:rPr lang="en-US" noProof="0" dirty="0" err="1"/>
              <a:t>ini</a:t>
            </a:r>
            <a:r>
              <a:rPr lang="en-US" noProof="0" dirty="0"/>
              <a:t> </a:t>
            </a:r>
            <a:r>
              <a:rPr lang="en-US" noProof="0" dirty="0" err="1"/>
              <a:t>tanpa</a:t>
            </a:r>
            <a:r>
              <a:rPr lang="en-US" noProof="0" dirty="0"/>
              <a:t> </a:t>
            </a:r>
            <a:r>
              <a:rPr lang="en-US" noProof="0" dirty="0" err="1"/>
              <a:t>mengorbankan</a:t>
            </a:r>
            <a:r>
              <a:rPr lang="en-US" noProof="0" dirty="0"/>
              <a:t> </a:t>
            </a:r>
            <a:r>
              <a:rPr lang="en-US" noProof="0" dirty="0" err="1"/>
              <a:t>kebutuhan</a:t>
            </a:r>
            <a:r>
              <a:rPr lang="en-US" noProof="0" dirty="0"/>
              <a:t> </a:t>
            </a:r>
            <a:r>
              <a:rPr lang="en-US" noProof="0" dirty="0" err="1"/>
              <a:t>generasi</a:t>
            </a:r>
            <a:r>
              <a:rPr lang="en-US" noProof="0" dirty="0"/>
              <a:t> </a:t>
            </a:r>
            <a:r>
              <a:rPr lang="en-US" noProof="0" dirty="0" err="1"/>
              <a:t>mendatang</a:t>
            </a:r>
            <a:r>
              <a:rPr lang="en-US" noProof="0" dirty="0"/>
              <a:t>.</a:t>
            </a:r>
          </a:p>
          <a:p>
            <a:pPr lvl="0">
              <a:buClr>
                <a:schemeClr val="tx1"/>
              </a:buClr>
            </a:pPr>
            <a:r>
              <a:rPr lang="en-US" b="1" noProof="0" dirty="0">
                <a:solidFill>
                  <a:schemeClr val="bg2"/>
                </a:solidFill>
              </a:rPr>
              <a:t>Sustainable business practices.</a:t>
            </a:r>
          </a:p>
          <a:p>
            <a:pPr lvl="1">
              <a:buClr>
                <a:schemeClr val="tx1"/>
              </a:buClr>
            </a:pPr>
            <a:r>
              <a:rPr lang="en-US" noProof="0" dirty="0" err="1"/>
              <a:t>Sebuah</a:t>
            </a:r>
            <a:r>
              <a:rPr lang="en-US" noProof="0" dirty="0"/>
              <a:t> model </a:t>
            </a:r>
            <a:r>
              <a:rPr lang="en-US" noProof="0" dirty="0" err="1"/>
              <a:t>dimana</a:t>
            </a:r>
            <a:r>
              <a:rPr lang="en-US" noProof="0" dirty="0"/>
              <a:t> </a:t>
            </a:r>
            <a:r>
              <a:rPr lang="en-US" noProof="0" dirty="0" err="1"/>
              <a:t>aktivitas</a:t>
            </a:r>
            <a:r>
              <a:rPr lang="en-US" noProof="0" dirty="0"/>
              <a:t> </a:t>
            </a:r>
            <a:r>
              <a:rPr lang="en-US" noProof="0" dirty="0" err="1"/>
              <a:t>bisnis</a:t>
            </a:r>
            <a:r>
              <a:rPr lang="en-US" noProof="0" dirty="0"/>
              <a:t> </a:t>
            </a:r>
            <a:r>
              <a:rPr lang="en-US" noProof="0" dirty="0" err="1"/>
              <a:t>memenuhi</a:t>
            </a:r>
            <a:r>
              <a:rPr lang="en-US" noProof="0" dirty="0"/>
              <a:t> </a:t>
            </a:r>
            <a:r>
              <a:rPr lang="en-US" noProof="0" dirty="0" err="1"/>
              <a:t>standar</a:t>
            </a:r>
            <a:r>
              <a:rPr lang="en-US" noProof="0" dirty="0"/>
              <a:t> </a:t>
            </a:r>
            <a:r>
              <a:rPr lang="en-US" noProof="0" dirty="0" err="1"/>
              <a:t>keberlanjutan</a:t>
            </a:r>
            <a:r>
              <a:rPr lang="en-US" noProof="0" dirty="0"/>
              <a:t>.</a:t>
            </a:r>
          </a:p>
          <a:p>
            <a:pPr lvl="0">
              <a:buClr>
                <a:schemeClr val="tx1"/>
              </a:buClr>
            </a:pPr>
            <a:r>
              <a:rPr lang="en-US" b="1" noProof="0" dirty="0">
                <a:solidFill>
                  <a:schemeClr val="bg2"/>
                </a:solidFill>
              </a:rPr>
              <a:t>Three pillars of sustainability</a:t>
            </a:r>
          </a:p>
          <a:p>
            <a:pPr lvl="1">
              <a:buClr>
                <a:schemeClr val="tx1"/>
              </a:buClr>
            </a:pPr>
            <a:r>
              <a:rPr lang="en-US" noProof="0" dirty="0"/>
              <a:t>Tiga </a:t>
            </a:r>
            <a:r>
              <a:rPr lang="en-US" noProof="0" dirty="0" err="1"/>
              <a:t>faktor</a:t>
            </a:r>
            <a:r>
              <a:rPr lang="en-US" noProof="0" dirty="0"/>
              <a:t> yang </a:t>
            </a:r>
            <a:r>
              <a:rPr lang="en-US" noProof="0" dirty="0" err="1"/>
              <a:t>digunakan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menilai</a:t>
            </a:r>
            <a:r>
              <a:rPr lang="en-US" noProof="0" dirty="0"/>
              <a:t> </a:t>
            </a:r>
            <a:r>
              <a:rPr lang="en-US" noProof="0" dirty="0" err="1"/>
              <a:t>kecukupan</a:t>
            </a:r>
            <a:r>
              <a:rPr lang="en-US" noProof="0" dirty="0"/>
              <a:t> </a:t>
            </a:r>
            <a:r>
              <a:rPr lang="en-US" noProof="0" dirty="0" err="1"/>
              <a:t>pembangunan</a:t>
            </a:r>
            <a:r>
              <a:rPr lang="en-US" noProof="0" dirty="0"/>
              <a:t> </a:t>
            </a:r>
            <a:r>
              <a:rPr lang="en-US" noProof="0" dirty="0" err="1"/>
              <a:t>berkelanjutan</a:t>
            </a:r>
            <a:r>
              <a:rPr lang="en-US" noProof="0" dirty="0"/>
              <a:t>.</a:t>
            </a:r>
          </a:p>
          <a:p>
            <a:pPr lvl="1">
              <a:buClr>
                <a:schemeClr val="tx1"/>
              </a:buClr>
            </a:pPr>
            <a:r>
              <a:rPr lang="en-US" noProof="0" dirty="0"/>
              <a:t>Pembangunan </a:t>
            </a:r>
            <a:r>
              <a:rPr lang="en-US" noProof="0" dirty="0" err="1"/>
              <a:t>berkelanjutan</a:t>
            </a:r>
            <a:r>
              <a:rPr lang="en-US" noProof="0" dirty="0"/>
              <a:t> </a:t>
            </a:r>
            <a:r>
              <a:rPr lang="en-US" noProof="0" dirty="0" err="1"/>
              <a:t>harus</a:t>
            </a:r>
            <a:r>
              <a:rPr lang="en-US" noProof="0" dirty="0"/>
              <a:t> </a:t>
            </a:r>
            <a:r>
              <a:rPr lang="en-US" noProof="0" dirty="0" err="1"/>
              <a:t>memuaskan</a:t>
            </a:r>
            <a:r>
              <a:rPr lang="en-US" noProof="0" dirty="0"/>
              <a:t> </a:t>
            </a:r>
            <a:r>
              <a:rPr lang="en-US" noProof="0" dirty="0" err="1"/>
              <a:t>secara</a:t>
            </a:r>
            <a:r>
              <a:rPr lang="en-US" noProof="0" dirty="0"/>
              <a:t> </a:t>
            </a:r>
            <a:r>
              <a:rPr lang="en-US" noProof="0" dirty="0" err="1"/>
              <a:t>ekonomi</a:t>
            </a:r>
            <a:r>
              <a:rPr lang="en-US" noProof="0" dirty="0"/>
              <a:t>, </a:t>
            </a:r>
            <a:r>
              <a:rPr lang="en-US" noProof="0" dirty="0" err="1"/>
              <a:t>lingkungan</a:t>
            </a:r>
            <a:r>
              <a:rPr lang="en-US" noProof="0" dirty="0"/>
              <a:t>, dan </a:t>
            </a:r>
            <a:r>
              <a:rPr lang="en-US" noProof="0" dirty="0" err="1"/>
              <a:t>etika</a:t>
            </a:r>
            <a:r>
              <a:rPr lang="en-US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E93EFB5-9B38-43E1-B1B7-5312519B381F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20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92883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8A708E2E-E892-4E33-AF6C-639FBC1F7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Sustainability Approach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DF51FCB5-0A5A-4D56-A988-B5D18DE0C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noProof="0" dirty="0" err="1"/>
              <a:t>Konsep</a:t>
            </a:r>
            <a:r>
              <a:rPr lang="en-US" sz="2200" noProof="0" dirty="0"/>
              <a:t> </a:t>
            </a:r>
            <a:r>
              <a:rPr lang="en-US" sz="2200" noProof="0" dirty="0" err="1"/>
              <a:t>pembangunan</a:t>
            </a:r>
            <a:r>
              <a:rPr lang="en-US" sz="2200" noProof="0" dirty="0"/>
              <a:t> </a:t>
            </a:r>
            <a:r>
              <a:rPr lang="en-US" sz="2200" noProof="0" dirty="0" err="1"/>
              <a:t>berkelanjutan</a:t>
            </a:r>
            <a:r>
              <a:rPr lang="en-US" sz="2200" noProof="0" dirty="0"/>
              <a:t> </a:t>
            </a:r>
            <a:r>
              <a:rPr lang="en-US" sz="2200" noProof="0" dirty="0" err="1"/>
              <a:t>dapat</a:t>
            </a:r>
            <a:r>
              <a:rPr lang="en-US" sz="2200" noProof="0" dirty="0"/>
              <a:t> </a:t>
            </a:r>
            <a:r>
              <a:rPr lang="en-US" sz="2200" noProof="0" dirty="0" err="1"/>
              <a:t>ditelusuri</a:t>
            </a:r>
            <a:r>
              <a:rPr lang="en-US" sz="2200" noProof="0" dirty="0"/>
              <a:t> </a:t>
            </a:r>
            <a:r>
              <a:rPr lang="en-US" sz="2200" noProof="0" dirty="0" err="1"/>
              <a:t>dari</a:t>
            </a:r>
            <a:r>
              <a:rPr lang="en-US" sz="2200" noProof="0" dirty="0"/>
              <a:t> </a:t>
            </a:r>
            <a:r>
              <a:rPr lang="en-US" sz="2200" noProof="0" dirty="0" err="1"/>
              <a:t>laporan</a:t>
            </a:r>
            <a:r>
              <a:rPr lang="en-US" sz="2200" noProof="0" dirty="0"/>
              <a:t> </a:t>
            </a:r>
            <a:r>
              <a:rPr lang="en-US" sz="2200" noProof="0" dirty="0" err="1"/>
              <a:t>Komisi</a:t>
            </a:r>
            <a:r>
              <a:rPr lang="en-US" sz="2200" noProof="0" dirty="0"/>
              <a:t> Brundtland pada </a:t>
            </a:r>
            <a:r>
              <a:rPr lang="en-US" sz="2200" noProof="0" dirty="0" err="1"/>
              <a:t>tahun</a:t>
            </a:r>
            <a:r>
              <a:rPr lang="en-US" sz="2200" noProof="0" dirty="0"/>
              <a:t> 1987.</a:t>
            </a:r>
          </a:p>
          <a:p>
            <a:r>
              <a:rPr lang="en-US" sz="2000" b="1" noProof="0" dirty="0" err="1">
                <a:solidFill>
                  <a:srgbClr val="307077"/>
                </a:solidFill>
              </a:rPr>
              <a:t>Komisi</a:t>
            </a:r>
            <a:r>
              <a:rPr lang="en-US" sz="2000" b="1" noProof="0" dirty="0">
                <a:solidFill>
                  <a:srgbClr val="307077"/>
                </a:solidFill>
              </a:rPr>
              <a:t> </a:t>
            </a:r>
            <a:r>
              <a:rPr lang="en-US" sz="2000" b="1" noProof="0" dirty="0" err="1">
                <a:solidFill>
                  <a:srgbClr val="307077"/>
                </a:solidFill>
              </a:rPr>
              <a:t>tersebut</a:t>
            </a:r>
            <a:r>
              <a:rPr lang="en-US" sz="2000" b="1" noProof="0" dirty="0">
                <a:solidFill>
                  <a:srgbClr val="307077"/>
                </a:solidFill>
              </a:rPr>
              <a:t> </a:t>
            </a:r>
            <a:r>
              <a:rPr lang="en-US" sz="2000" b="1" noProof="0" dirty="0" err="1">
                <a:solidFill>
                  <a:srgbClr val="307077"/>
                </a:solidFill>
              </a:rPr>
              <a:t>memberikan</a:t>
            </a:r>
            <a:r>
              <a:rPr lang="en-US" sz="2000" b="1" noProof="0" dirty="0">
                <a:solidFill>
                  <a:srgbClr val="307077"/>
                </a:solidFill>
              </a:rPr>
              <a:t> </a:t>
            </a:r>
            <a:r>
              <a:rPr lang="en-US" sz="2000" b="1" noProof="0" dirty="0" err="1">
                <a:solidFill>
                  <a:srgbClr val="307077"/>
                </a:solidFill>
              </a:rPr>
              <a:t>definisi</a:t>
            </a:r>
            <a:r>
              <a:rPr lang="en-US" sz="2000" b="1" noProof="0" dirty="0">
                <a:solidFill>
                  <a:srgbClr val="307077"/>
                </a:solidFill>
              </a:rPr>
              <a:t> </a:t>
            </a:r>
            <a:r>
              <a:rPr lang="en-US" sz="2000" b="1" noProof="0" dirty="0" err="1">
                <a:solidFill>
                  <a:srgbClr val="307077"/>
                </a:solidFill>
              </a:rPr>
              <a:t>standar</a:t>
            </a:r>
            <a:r>
              <a:rPr lang="en-US" sz="2000" b="1" noProof="0" dirty="0">
                <a:solidFill>
                  <a:srgbClr val="307077"/>
                </a:solidFill>
              </a:rPr>
              <a:t> </a:t>
            </a:r>
            <a:r>
              <a:rPr lang="en-US" sz="2000" b="1" noProof="0" dirty="0" err="1">
                <a:solidFill>
                  <a:srgbClr val="307077"/>
                </a:solidFill>
              </a:rPr>
              <a:t>pembangunan</a:t>
            </a:r>
            <a:r>
              <a:rPr lang="en-US" sz="2000" b="1" noProof="0" dirty="0">
                <a:solidFill>
                  <a:srgbClr val="307077"/>
                </a:solidFill>
              </a:rPr>
              <a:t> </a:t>
            </a:r>
            <a:r>
              <a:rPr lang="en-US" sz="2000" b="1" noProof="0" dirty="0" err="1">
                <a:solidFill>
                  <a:srgbClr val="307077"/>
                </a:solidFill>
              </a:rPr>
              <a:t>berkelanjutan</a:t>
            </a:r>
            <a:r>
              <a:rPr lang="en-US" sz="2000" b="1" noProof="0" dirty="0">
                <a:solidFill>
                  <a:srgbClr val="307077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200" noProof="0" dirty="0" err="1"/>
              <a:t>Ekonom</a:t>
            </a:r>
            <a:r>
              <a:rPr lang="en-US" sz="2200" noProof="0" dirty="0"/>
              <a:t> Herman Daly </a:t>
            </a:r>
            <a:r>
              <a:rPr lang="en-US" sz="2200" noProof="0" dirty="0" err="1"/>
              <a:t>adalah</a:t>
            </a:r>
            <a:r>
              <a:rPr lang="en-US" sz="2200" noProof="0" dirty="0"/>
              <a:t> salah </a:t>
            </a:r>
            <a:r>
              <a:rPr lang="en-US" sz="2200" noProof="0" dirty="0" err="1"/>
              <a:t>satu</a:t>
            </a:r>
            <a:r>
              <a:rPr lang="en-US" sz="2200" noProof="0" dirty="0"/>
              <a:t> </a:t>
            </a:r>
            <a:r>
              <a:rPr lang="en-US" sz="2200" noProof="0" dirty="0" err="1"/>
              <a:t>pemikir</a:t>
            </a:r>
            <a:r>
              <a:rPr lang="en-US" sz="2200" noProof="0" dirty="0"/>
              <a:t> </a:t>
            </a:r>
            <a:r>
              <a:rPr lang="en-US" sz="2200" noProof="0" dirty="0" err="1"/>
              <a:t>terkemuka</a:t>
            </a:r>
            <a:r>
              <a:rPr lang="en-US" sz="2200" noProof="0" dirty="0"/>
              <a:t> yang </a:t>
            </a:r>
            <a:r>
              <a:rPr lang="en-US" sz="2200" noProof="0" dirty="0" err="1"/>
              <a:t>menganjurkan</a:t>
            </a:r>
            <a:r>
              <a:rPr lang="en-US" sz="2200" noProof="0" dirty="0"/>
              <a:t> </a:t>
            </a:r>
            <a:r>
              <a:rPr lang="en-US" sz="2200" noProof="0" dirty="0" err="1"/>
              <a:t>pendekatan</a:t>
            </a:r>
            <a:r>
              <a:rPr lang="en-US" sz="2200" noProof="0" dirty="0"/>
              <a:t> </a:t>
            </a:r>
            <a:r>
              <a:rPr lang="en-US" sz="2200" noProof="0" dirty="0" err="1"/>
              <a:t>inovatif</a:t>
            </a:r>
            <a:r>
              <a:rPr lang="en-US" sz="2200" noProof="0" dirty="0"/>
              <a:t> </a:t>
            </a:r>
            <a:r>
              <a:rPr lang="en-US" sz="2200" noProof="0" dirty="0" err="1"/>
              <a:t>terhadap</a:t>
            </a:r>
            <a:r>
              <a:rPr lang="en-US" sz="2200" noProof="0" dirty="0"/>
              <a:t> </a:t>
            </a:r>
            <a:r>
              <a:rPr lang="en-US" sz="2200" noProof="0" dirty="0" err="1"/>
              <a:t>teori</a:t>
            </a:r>
            <a:r>
              <a:rPr lang="en-US" sz="2200" noProof="0" dirty="0"/>
              <a:t> </a:t>
            </a:r>
            <a:r>
              <a:rPr lang="en-US" sz="2200" noProof="0" dirty="0" err="1"/>
              <a:t>ekonomi</a:t>
            </a:r>
            <a:r>
              <a:rPr lang="en-US" sz="2200" noProof="0" dirty="0"/>
              <a:t> </a:t>
            </a:r>
            <a:r>
              <a:rPr lang="en-US" sz="2200" noProof="0" dirty="0" err="1"/>
              <a:t>berdasarkan</a:t>
            </a:r>
            <a:r>
              <a:rPr lang="en-US" sz="2200" noProof="0" dirty="0"/>
              <a:t> </a:t>
            </a:r>
            <a:r>
              <a:rPr lang="en-US" sz="2200" noProof="0" dirty="0" err="1"/>
              <a:t>konsep</a:t>
            </a:r>
            <a:r>
              <a:rPr lang="en-US" sz="2200" noProof="0" dirty="0"/>
              <a:t> </a:t>
            </a:r>
            <a:r>
              <a:rPr lang="en-US" sz="2200" noProof="0" dirty="0" err="1"/>
              <a:t>pembangunan</a:t>
            </a:r>
            <a:r>
              <a:rPr lang="en-US" sz="2200" noProof="0" dirty="0"/>
              <a:t> </a:t>
            </a:r>
            <a:r>
              <a:rPr lang="en-US" sz="2200" noProof="0" dirty="0" err="1"/>
              <a:t>berkelanjutan</a:t>
            </a:r>
            <a:r>
              <a:rPr lang="en-US" sz="2200" noProof="0" dirty="0"/>
              <a:t>.</a:t>
            </a:r>
          </a:p>
          <a:p>
            <a:r>
              <a:rPr lang="en-US" sz="2000" b="1" noProof="0" dirty="0" err="1">
                <a:solidFill>
                  <a:srgbClr val="008080"/>
                </a:solidFill>
              </a:rPr>
              <a:t>Ia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memberikan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alasan</a:t>
            </a:r>
            <a:r>
              <a:rPr lang="en-US" sz="2000" b="1" noProof="0" dirty="0">
                <a:solidFill>
                  <a:srgbClr val="008080"/>
                </a:solidFill>
              </a:rPr>
              <a:t> yang </a:t>
            </a:r>
            <a:r>
              <a:rPr lang="en-US" sz="2000" b="1" noProof="0" dirty="0" err="1">
                <a:solidFill>
                  <a:srgbClr val="008080"/>
                </a:solidFill>
              </a:rPr>
              <a:t>meyakinkan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mengenai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pemahaman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pembangunan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ekonomi</a:t>
            </a:r>
            <a:r>
              <a:rPr lang="en-US" sz="2000" b="1" noProof="0" dirty="0">
                <a:solidFill>
                  <a:srgbClr val="008080"/>
                </a:solidFill>
              </a:rPr>
              <a:t> yang </a:t>
            </a:r>
            <a:r>
              <a:rPr lang="en-US" sz="2000" b="1" noProof="0" dirty="0" err="1">
                <a:solidFill>
                  <a:srgbClr val="008080"/>
                </a:solidFill>
              </a:rPr>
              <a:t>melampaui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standar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pertumbuhan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ekonomi</a:t>
            </a:r>
            <a:r>
              <a:rPr lang="en-US" sz="2000" b="1" noProof="0" dirty="0">
                <a:solidFill>
                  <a:srgbClr val="008080"/>
                </a:solidFill>
              </a:rPr>
              <a:t> yang </a:t>
            </a:r>
            <a:r>
              <a:rPr lang="en-US" sz="2000" b="1" noProof="0" dirty="0" err="1">
                <a:solidFill>
                  <a:srgbClr val="008080"/>
                </a:solidFill>
              </a:rPr>
              <a:t>lebih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umum</a:t>
            </a:r>
            <a:r>
              <a:rPr lang="en-US" sz="2000" b="1" noProof="0" dirty="0">
                <a:solidFill>
                  <a:srgbClr val="008080"/>
                </a:solidFill>
              </a:rPr>
              <a:t>.</a:t>
            </a:r>
          </a:p>
          <a:p>
            <a:r>
              <a:rPr lang="en-US" sz="2000" b="1" noProof="0" dirty="0" err="1">
                <a:solidFill>
                  <a:srgbClr val="008080"/>
                </a:solidFill>
              </a:rPr>
              <a:t>Menurutnya</a:t>
            </a:r>
            <a:r>
              <a:rPr lang="en-US" sz="2000" b="1" noProof="0" dirty="0">
                <a:solidFill>
                  <a:srgbClr val="008080"/>
                </a:solidFill>
              </a:rPr>
              <a:t>, </a:t>
            </a:r>
            <a:r>
              <a:rPr lang="en-US" sz="2000" b="1" noProof="0" dirty="0" err="1">
                <a:solidFill>
                  <a:srgbClr val="008080"/>
                </a:solidFill>
              </a:rPr>
              <a:t>kita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memerlukan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perubahan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paradigma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besar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dalam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cara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kita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memahami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aktivitas</a:t>
            </a:r>
            <a:r>
              <a:rPr lang="en-US" sz="2000" b="1" noProof="0" dirty="0">
                <a:solidFill>
                  <a:srgbClr val="008080"/>
                </a:solidFill>
              </a:rPr>
              <a:t> </a:t>
            </a:r>
            <a:r>
              <a:rPr lang="en-US" sz="2000" b="1" noProof="0" dirty="0" err="1">
                <a:solidFill>
                  <a:srgbClr val="008080"/>
                </a:solidFill>
              </a:rPr>
              <a:t>ekonomi</a:t>
            </a:r>
            <a:r>
              <a:rPr lang="en-US" sz="2000" b="1" noProof="0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B814B9A-A63A-4B8D-BF29-B7A981FB5455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21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77061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Sustainability Approach </a:t>
            </a:r>
            <a:r>
              <a:rPr lang="en-US" sz="1000" noProof="0" dirty="0"/>
              <a:t>3</a:t>
            </a:r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dirty="0"/>
              <a:t>Model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melingkar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kaitannya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dan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307077"/>
                </a:solidFill>
              </a:rPr>
              <a:t>Dua </a:t>
            </a:r>
            <a:r>
              <a:rPr lang="en-US" b="1" dirty="0" err="1">
                <a:solidFill>
                  <a:srgbClr val="307077"/>
                </a:solidFill>
              </a:rPr>
              <a:t>aspek</a:t>
            </a:r>
            <a:r>
              <a:rPr lang="en-US" b="1" dirty="0">
                <a:solidFill>
                  <a:srgbClr val="307077"/>
                </a:solidFill>
              </a:rPr>
              <a:t> </a:t>
            </a:r>
            <a:r>
              <a:rPr lang="en-US" b="1" dirty="0" err="1">
                <a:solidFill>
                  <a:srgbClr val="307077"/>
                </a:solidFill>
              </a:rPr>
              <a:t>dari</a:t>
            </a:r>
            <a:r>
              <a:rPr lang="en-US" b="1" dirty="0">
                <a:solidFill>
                  <a:srgbClr val="307077"/>
                </a:solidFill>
              </a:rPr>
              <a:t> model </a:t>
            </a:r>
            <a:r>
              <a:rPr lang="en-US" b="1" dirty="0" err="1">
                <a:solidFill>
                  <a:srgbClr val="307077"/>
                </a:solidFill>
              </a:rPr>
              <a:t>aliran</a:t>
            </a:r>
            <a:r>
              <a:rPr lang="en-US" b="1" dirty="0">
                <a:solidFill>
                  <a:srgbClr val="307077"/>
                </a:solidFill>
              </a:rPr>
              <a:t> </a:t>
            </a:r>
            <a:r>
              <a:rPr lang="en-US" b="1" dirty="0" err="1">
                <a:solidFill>
                  <a:srgbClr val="307077"/>
                </a:solidFill>
              </a:rPr>
              <a:t>melingkar</a:t>
            </a:r>
            <a:r>
              <a:rPr lang="en-US" b="1" dirty="0">
                <a:solidFill>
                  <a:srgbClr val="307077"/>
                </a:solidFill>
              </a:rPr>
              <a:t> </a:t>
            </a:r>
            <a:r>
              <a:rPr lang="en-US" b="1" dirty="0" err="1">
                <a:solidFill>
                  <a:srgbClr val="307077"/>
                </a:solidFill>
              </a:rPr>
              <a:t>ini</a:t>
            </a:r>
            <a:r>
              <a:rPr lang="en-US" b="1" dirty="0">
                <a:solidFill>
                  <a:srgbClr val="307077"/>
                </a:solidFill>
              </a:rPr>
              <a:t> </a:t>
            </a:r>
            <a:r>
              <a:rPr lang="en-US" b="1" dirty="0" err="1">
                <a:solidFill>
                  <a:srgbClr val="307077"/>
                </a:solidFill>
              </a:rPr>
              <a:t>adalah</a:t>
            </a:r>
            <a:r>
              <a:rPr lang="en-US" b="1" dirty="0">
                <a:solidFill>
                  <a:srgbClr val="307077"/>
                </a:solidFill>
              </a:rPr>
              <a:t>:</a:t>
            </a:r>
          </a:p>
          <a:p>
            <a:r>
              <a:rPr lang="en-US" sz="2000" noProof="0" dirty="0" err="1"/>
              <a:t>Itu</a:t>
            </a:r>
            <a:r>
              <a:rPr lang="en-US" sz="2000" noProof="0" dirty="0"/>
              <a:t>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menjelaskan</a:t>
            </a:r>
            <a:r>
              <a:rPr lang="en-US" sz="2000" noProof="0" dirty="0"/>
              <a:t> </a:t>
            </a:r>
            <a:r>
              <a:rPr lang="en-US" sz="2000" noProof="0" dirty="0" err="1"/>
              <a:t>asal</a:t>
            </a:r>
            <a:r>
              <a:rPr lang="en-US" sz="2000" noProof="0" dirty="0"/>
              <a:t> </a:t>
            </a:r>
            <a:r>
              <a:rPr lang="en-US" sz="2000" noProof="0" dirty="0" err="1"/>
              <a:t>usul</a:t>
            </a:r>
            <a:r>
              <a:rPr lang="en-US" sz="2000" noProof="0" dirty="0"/>
              <a:t> </a:t>
            </a:r>
            <a:r>
              <a:rPr lang="en-US" sz="2000" noProof="0" dirty="0" err="1"/>
              <a:t>sumber</a:t>
            </a:r>
            <a:r>
              <a:rPr lang="en-US" sz="2000" noProof="0" dirty="0"/>
              <a:t> </a:t>
            </a:r>
            <a:r>
              <a:rPr lang="en-US" sz="2000" noProof="0" dirty="0" err="1"/>
              <a:t>daya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Pandangan</a:t>
            </a:r>
            <a:r>
              <a:rPr lang="en-US" sz="2000" noProof="0" dirty="0"/>
              <a:t> </a:t>
            </a:r>
            <a:r>
              <a:rPr lang="en-US" sz="2000" noProof="0" dirty="0" err="1"/>
              <a:t>ini</a:t>
            </a:r>
            <a:r>
              <a:rPr lang="en-US" sz="2000" noProof="0" dirty="0"/>
              <a:t> </a:t>
            </a:r>
            <a:r>
              <a:rPr lang="en-US" sz="2000" noProof="0" dirty="0" err="1"/>
              <a:t>memandang</a:t>
            </a:r>
            <a:r>
              <a:rPr lang="en-US" sz="2000" noProof="0" dirty="0"/>
              <a:t> </a:t>
            </a:r>
            <a:r>
              <a:rPr lang="en-US" sz="2000" noProof="0" dirty="0" err="1"/>
              <a:t>pertumbuhan</a:t>
            </a:r>
            <a:r>
              <a:rPr lang="en-US" sz="2000" noProof="0" dirty="0"/>
              <a:t> </a:t>
            </a:r>
            <a:r>
              <a:rPr lang="en-US" sz="2000" noProof="0" dirty="0" err="1"/>
              <a:t>ekonomi</a:t>
            </a:r>
            <a:r>
              <a:rPr lang="en-US" sz="2000" noProof="0" dirty="0"/>
              <a:t> </a:t>
            </a:r>
            <a:r>
              <a:rPr lang="en-US" sz="2000" noProof="0" dirty="0" err="1"/>
              <a:t>sebagai</a:t>
            </a:r>
            <a:r>
              <a:rPr lang="en-US" sz="2000" noProof="0" dirty="0"/>
              <a:t> </a:t>
            </a:r>
            <a:r>
              <a:rPr lang="en-US" sz="2000" noProof="0" dirty="0" err="1"/>
              <a:t>solusi</a:t>
            </a:r>
            <a:r>
              <a:rPr lang="en-US" sz="2000" noProof="0" dirty="0"/>
              <a:t> </a:t>
            </a:r>
            <a:r>
              <a:rPr lang="en-US" sz="2000" noProof="0" dirty="0" err="1"/>
              <a:t>terhadap</a:t>
            </a:r>
            <a:r>
              <a:rPr lang="en-US" sz="2000" noProof="0" dirty="0"/>
              <a:t> </a:t>
            </a:r>
            <a:r>
              <a:rPr lang="en-US" sz="2000" noProof="0" dirty="0" err="1"/>
              <a:t>semua</a:t>
            </a:r>
            <a:r>
              <a:rPr lang="en-US" sz="2000" noProof="0" dirty="0"/>
              <a:t> </a:t>
            </a:r>
            <a:r>
              <a:rPr lang="en-US" sz="2000" noProof="0" dirty="0" err="1"/>
              <a:t>penyakit</a:t>
            </a:r>
            <a:r>
              <a:rPr lang="en-US" sz="2000" noProof="0" dirty="0"/>
              <a:t> </a:t>
            </a:r>
            <a:r>
              <a:rPr lang="en-US" sz="2000" noProof="0" dirty="0" err="1"/>
              <a:t>sosial</a:t>
            </a:r>
            <a:r>
              <a:rPr lang="en-US" sz="2000" noProof="0" dirty="0"/>
              <a:t> dan juga </a:t>
            </a:r>
            <a:r>
              <a:rPr lang="en-US" sz="2000" noProof="0" dirty="0" err="1"/>
              <a:t>sebagai</a:t>
            </a:r>
            <a:r>
              <a:rPr lang="en-US" sz="2000" noProof="0" dirty="0"/>
              <a:t> </a:t>
            </a:r>
            <a:r>
              <a:rPr lang="en-US" sz="2000" noProof="0" dirty="0" err="1"/>
              <a:t>solusi</a:t>
            </a:r>
            <a:r>
              <a:rPr lang="en-US" sz="2000" noProof="0" dirty="0"/>
              <a:t> yang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terbatas</a:t>
            </a:r>
            <a:r>
              <a:rPr lang="en-US" sz="2000" noProof="0" dirty="0"/>
              <a:t>.</a:t>
            </a:r>
          </a:p>
          <a:p>
            <a:endParaRPr lang="en-US" sz="2000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1573B7C-53C9-40CB-932A-4A97328CA644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25A977A-356E-48D7-92ED-EAB1F4B70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Figure 9.2: The Circular Flow Model</a:t>
            </a:r>
          </a:p>
        </p:txBody>
      </p:sp>
      <p:pic>
        <p:nvPicPr>
          <p:cNvPr id="4" name="Picture 3" descr="The circular flow model explains the nature of economic transactions in terms of a flow of resources from businesses to households and back again.">
            <a:extLst>
              <a:ext uri="{FF2B5EF4-FFF2-40B4-BE49-F238E27FC236}">
                <a16:creationId xmlns:a16="http://schemas.microsoft.com/office/drawing/2014/main" id="{F557344E-B27A-4CDF-84B5-6496FF0DAB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" y="1227530"/>
            <a:ext cx="7879080" cy="4641533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F553A02-03DF-4CD2-9D88-2511C4B925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352800" y="6248400"/>
            <a:ext cx="2209800" cy="152400"/>
          </a:xfrm>
        </p:spPr>
        <p:txBody>
          <a:bodyPr/>
          <a:lstStyle/>
          <a:p>
            <a:r>
              <a:rPr lang="en-US" sz="900" noProof="0" dirty="0">
                <a:hlinkClick r:id="rId3" action="ppaction://hlinksldjump"/>
              </a:rPr>
              <a:t>Access the text alternative for slide image.</a:t>
            </a:r>
            <a:endParaRPr lang="en-US" sz="900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F958053-929E-44A2-BAF6-ED0710EC8169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23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6672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Sustainability Approach </a:t>
            </a:r>
            <a:r>
              <a:rPr lang="en-US" sz="1000" noProof="0" dirty="0"/>
              <a:t>4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Daly </a:t>
            </a:r>
            <a:r>
              <a:rPr lang="en-US" noProof="0" dirty="0" err="1"/>
              <a:t>menyatakan</a:t>
            </a:r>
            <a:r>
              <a:rPr lang="en-US" noProof="0" dirty="0"/>
              <a:t> </a:t>
            </a:r>
            <a:r>
              <a:rPr lang="en-US" noProof="0" dirty="0" err="1"/>
              <a:t>bahwa</a:t>
            </a:r>
            <a:r>
              <a:rPr lang="en-US" noProof="0" dirty="0"/>
              <a:t> </a:t>
            </a:r>
            <a:r>
              <a:rPr lang="en-US" noProof="0" dirty="0" err="1"/>
              <a:t>ekonomi</a:t>
            </a:r>
            <a:r>
              <a:rPr lang="en-US" noProof="0" dirty="0"/>
              <a:t> </a:t>
            </a:r>
            <a:r>
              <a:rPr lang="en-US" noProof="0" dirty="0" err="1"/>
              <a:t>neoklasik</a:t>
            </a:r>
            <a:r>
              <a:rPr lang="en-US" noProof="0" dirty="0"/>
              <a:t> </a:t>
            </a:r>
            <a:r>
              <a:rPr lang="en-US" noProof="0" dirty="0" err="1"/>
              <a:t>pasti</a:t>
            </a:r>
            <a:r>
              <a:rPr lang="en-US" noProof="0" dirty="0"/>
              <a:t> </a:t>
            </a:r>
            <a:r>
              <a:rPr lang="en-US" noProof="0" dirty="0" err="1"/>
              <a:t>akan</a:t>
            </a:r>
            <a:r>
              <a:rPr lang="en-US" noProof="0" dirty="0"/>
              <a:t> </a:t>
            </a:r>
            <a:r>
              <a:rPr lang="en-US" noProof="0" dirty="0" err="1"/>
              <a:t>gagal</a:t>
            </a:r>
            <a:r>
              <a:rPr lang="en-US" noProof="0" dirty="0"/>
              <a:t> </a:t>
            </a:r>
            <a:r>
              <a:rPr lang="en-US" noProof="0" dirty="0" err="1"/>
              <a:t>menjawab</a:t>
            </a:r>
            <a:r>
              <a:rPr lang="en-US" noProof="0" dirty="0"/>
              <a:t> </a:t>
            </a:r>
            <a:r>
              <a:rPr lang="en-US" noProof="0" dirty="0" err="1"/>
              <a:t>tantangan</a:t>
            </a:r>
            <a:r>
              <a:rPr lang="en-US" noProof="0" dirty="0"/>
              <a:t> </a:t>
            </a:r>
            <a:r>
              <a:rPr lang="en-US" noProof="0" dirty="0" err="1"/>
              <a:t>pendekatan</a:t>
            </a:r>
            <a:r>
              <a:rPr lang="en-US" noProof="0" dirty="0"/>
              <a:t> </a:t>
            </a:r>
            <a:r>
              <a:rPr lang="en-US" noProof="0" dirty="0" err="1"/>
              <a:t>keberlanjutan</a:t>
            </a:r>
            <a:r>
              <a:rPr lang="en-US" noProof="0" dirty="0"/>
              <a:t> </a:t>
            </a:r>
            <a:r>
              <a:rPr lang="en-US" noProof="0" dirty="0" err="1"/>
              <a:t>kecuali</a:t>
            </a:r>
            <a:r>
              <a:rPr lang="en-US" noProof="0" dirty="0"/>
              <a:t> </a:t>
            </a:r>
            <a:r>
              <a:rPr lang="en-US" noProof="0" dirty="0" err="1"/>
              <a:t>jika</a:t>
            </a:r>
            <a:r>
              <a:rPr lang="en-US" noProof="0" dirty="0"/>
              <a:t> </a:t>
            </a:r>
            <a:r>
              <a:rPr lang="en-US" noProof="0" dirty="0" err="1"/>
              <a:t>ekonomi</a:t>
            </a:r>
            <a:r>
              <a:rPr lang="en-US" noProof="0" dirty="0"/>
              <a:t> </a:t>
            </a:r>
            <a:r>
              <a:rPr lang="en-US" noProof="0" dirty="0" err="1"/>
              <a:t>neoklasik</a:t>
            </a:r>
            <a:r>
              <a:rPr lang="en-US" noProof="0" dirty="0"/>
              <a:t> </a:t>
            </a:r>
            <a:r>
              <a:rPr lang="en-US" noProof="0" dirty="0" err="1"/>
              <a:t>mengakui</a:t>
            </a:r>
            <a:r>
              <a:rPr lang="en-US" noProof="0" dirty="0"/>
              <a:t> </a:t>
            </a:r>
            <a:r>
              <a:rPr lang="en-US" noProof="0" dirty="0" err="1"/>
              <a:t>bahwa</a:t>
            </a:r>
            <a:r>
              <a:rPr lang="en-US" noProof="0" dirty="0"/>
              <a:t> </a:t>
            </a:r>
            <a:r>
              <a:rPr lang="en-US" noProof="0" dirty="0" err="1"/>
              <a:t>ekonomi</a:t>
            </a:r>
            <a:r>
              <a:rPr lang="en-US" noProof="0" dirty="0"/>
              <a:t> </a:t>
            </a:r>
            <a:r>
              <a:rPr lang="en-US" noProof="0" dirty="0" err="1"/>
              <a:t>hanyalah</a:t>
            </a:r>
            <a:r>
              <a:rPr lang="en-US" noProof="0" dirty="0"/>
              <a:t> </a:t>
            </a:r>
            <a:r>
              <a:rPr lang="en-US" noProof="0" dirty="0" err="1"/>
              <a:t>sebuah</a:t>
            </a:r>
            <a:r>
              <a:rPr lang="en-US" noProof="0" dirty="0"/>
              <a:t> </a:t>
            </a:r>
            <a:r>
              <a:rPr lang="en-US" noProof="0" dirty="0" err="1"/>
              <a:t>subsistem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biosfer</a:t>
            </a:r>
            <a:r>
              <a:rPr lang="en-US" noProof="0" dirty="0"/>
              <a:t> </a:t>
            </a:r>
            <a:r>
              <a:rPr lang="en-US" noProof="0" dirty="0" err="1"/>
              <a:t>bumi</a:t>
            </a:r>
            <a:r>
              <a:rPr lang="en-US" noProof="0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noProof="0" dirty="0" err="1"/>
              <a:t>Dalam</a:t>
            </a:r>
            <a:r>
              <a:rPr lang="en-US" sz="2000" noProof="0" dirty="0"/>
              <a:t> </a:t>
            </a:r>
            <a:r>
              <a:rPr lang="en-US" sz="2000" noProof="0" dirty="0" err="1"/>
              <a:t>jangka</a:t>
            </a:r>
            <a:r>
              <a:rPr lang="en-US" sz="2000" noProof="0" dirty="0"/>
              <a:t> </a:t>
            </a:r>
            <a:r>
              <a:rPr lang="en-US" sz="2000" noProof="0" dirty="0" err="1"/>
              <a:t>panjang</a:t>
            </a:r>
            <a:r>
              <a:rPr lang="en-US" sz="2000" noProof="0" dirty="0"/>
              <a:t>, </a:t>
            </a:r>
            <a:r>
              <a:rPr lang="en-US" sz="2000" noProof="0" dirty="0" err="1"/>
              <a:t>sumber</a:t>
            </a:r>
            <a:r>
              <a:rPr lang="en-US" sz="2000" noProof="0" dirty="0"/>
              <a:t> </a:t>
            </a:r>
            <a:r>
              <a:rPr lang="en-US" sz="2000" noProof="0" dirty="0" err="1"/>
              <a:t>daya</a:t>
            </a:r>
            <a:r>
              <a:rPr lang="en-US" sz="2000" noProof="0" dirty="0"/>
              <a:t> dan </a:t>
            </a:r>
            <a:r>
              <a:rPr lang="en-US" sz="2000" noProof="0" dirty="0" err="1"/>
              <a:t>energi</a:t>
            </a:r>
            <a:r>
              <a:rPr lang="en-US" sz="2000" noProof="0" dirty="0"/>
              <a:t>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dapat</a:t>
            </a:r>
            <a:r>
              <a:rPr lang="en-US" sz="2000" noProof="0" dirty="0"/>
              <a:t> </a:t>
            </a:r>
            <a:r>
              <a:rPr lang="en-US" sz="2000" noProof="0" dirty="0" err="1"/>
              <a:t>digunakan</a:t>
            </a:r>
            <a:r>
              <a:rPr lang="en-US" sz="2000" noProof="0" dirty="0"/>
              <a:t>, </a:t>
            </a:r>
            <a:r>
              <a:rPr lang="en-US" sz="2000" noProof="0" dirty="0" err="1"/>
              <a:t>begitu</a:t>
            </a:r>
            <a:r>
              <a:rPr lang="en-US" sz="2000" noProof="0" dirty="0"/>
              <a:t> pula </a:t>
            </a:r>
            <a:r>
              <a:rPr lang="en-US" sz="2000" noProof="0" dirty="0" err="1"/>
              <a:t>limbah</a:t>
            </a:r>
            <a:r>
              <a:rPr lang="en-US" sz="2000" noProof="0" dirty="0"/>
              <a:t> yang </a:t>
            </a:r>
            <a:r>
              <a:rPr lang="en-US" sz="2000" noProof="0" dirty="0" err="1"/>
              <a:t>dihasilkan</a:t>
            </a:r>
            <a:r>
              <a:rPr lang="en-US" sz="2000" noProof="0" dirty="0"/>
              <a:t>, pada </a:t>
            </a:r>
            <a:r>
              <a:rPr lang="en-US" sz="2000" noProof="0" dirty="0" err="1"/>
              <a:t>tingkat</a:t>
            </a:r>
            <a:r>
              <a:rPr lang="en-US" sz="2000" noProof="0" dirty="0"/>
              <a:t> yang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dapat</a:t>
            </a:r>
            <a:r>
              <a:rPr lang="en-US" sz="2000" noProof="0" dirty="0"/>
              <a:t> </a:t>
            </a:r>
            <a:r>
              <a:rPr lang="en-US" sz="2000" noProof="0" dirty="0" err="1"/>
              <a:t>digantikan</a:t>
            </a:r>
            <a:r>
              <a:rPr lang="en-US" sz="2000" noProof="0" dirty="0"/>
              <a:t> </a:t>
            </a:r>
            <a:r>
              <a:rPr lang="en-US" sz="2000" noProof="0" dirty="0" err="1"/>
              <a:t>atau</a:t>
            </a:r>
            <a:r>
              <a:rPr lang="en-US" sz="2000" noProof="0" dirty="0"/>
              <a:t> </a:t>
            </a:r>
            <a:r>
              <a:rPr lang="en-US" sz="2000" noProof="0" dirty="0" err="1"/>
              <a:t>diserap</a:t>
            </a:r>
            <a:r>
              <a:rPr lang="en-US" sz="2000" noProof="0" dirty="0"/>
              <a:t> oleh </a:t>
            </a:r>
            <a:r>
              <a:rPr lang="en-US" sz="2000" noProof="0" dirty="0" err="1"/>
              <a:t>biosfer</a:t>
            </a:r>
            <a:r>
              <a:rPr lang="en-US" sz="2000" noProof="0" dirty="0"/>
              <a:t> </a:t>
            </a:r>
            <a:r>
              <a:rPr lang="en-US" sz="2000" noProof="0" dirty="0" err="1"/>
              <a:t>tanpa</a:t>
            </a:r>
            <a:r>
              <a:rPr lang="en-US" sz="2000" noProof="0" dirty="0"/>
              <a:t> </a:t>
            </a:r>
            <a:r>
              <a:rPr lang="en-US" sz="2000" noProof="0" dirty="0" err="1"/>
              <a:t>membahayakan</a:t>
            </a:r>
            <a:r>
              <a:rPr lang="en-US" sz="2000" noProof="0" dirty="0"/>
              <a:t> </a:t>
            </a:r>
            <a:r>
              <a:rPr lang="en-US" sz="2000" noProof="0" dirty="0" err="1"/>
              <a:t>kemampuannya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menopang</a:t>
            </a:r>
            <a:r>
              <a:rPr lang="en-US" sz="2000" noProof="0" dirty="0"/>
              <a:t> </a:t>
            </a:r>
            <a:r>
              <a:rPr lang="en-US" sz="2000" noProof="0" dirty="0" err="1"/>
              <a:t>kehidupan</a:t>
            </a:r>
            <a:r>
              <a:rPr lang="en-US" sz="2000" noProof="0" dirty="0"/>
              <a:t> </a:t>
            </a:r>
            <a:r>
              <a:rPr lang="en-US" sz="2000" noProof="0" dirty="0" err="1"/>
              <a:t>manusia</a:t>
            </a:r>
            <a:r>
              <a:rPr lang="en-US" sz="2000" noProof="0" dirty="0"/>
              <a:t>.</a:t>
            </a:r>
          </a:p>
          <a:p>
            <a:pPr lvl="1"/>
            <a:r>
              <a:rPr lang="en-US" sz="1800" noProof="0" dirty="0"/>
              <a:t>Hal </a:t>
            </a:r>
            <a:r>
              <a:rPr lang="en-US" sz="1800" noProof="0" dirty="0" err="1"/>
              <a:t>ini</a:t>
            </a:r>
            <a:r>
              <a:rPr lang="en-US" sz="1800" noProof="0" dirty="0"/>
              <a:t> </a:t>
            </a:r>
            <a:r>
              <a:rPr lang="en-US" sz="1800" noProof="0" dirty="0" err="1"/>
              <a:t>dikenal</a:t>
            </a:r>
            <a:r>
              <a:rPr lang="en-US" sz="1800" noProof="0" dirty="0"/>
              <a:t> </a:t>
            </a:r>
            <a:r>
              <a:rPr lang="en-US" sz="1800" noProof="0" dirty="0" err="1"/>
              <a:t>sebagai</a:t>
            </a:r>
            <a:r>
              <a:rPr lang="en-US" sz="1800" noProof="0" dirty="0"/>
              <a:t> batas </a:t>
            </a:r>
            <a:r>
              <a:rPr lang="en-US" sz="1800" noProof="0" dirty="0" err="1"/>
              <a:t>biofisik</a:t>
            </a:r>
            <a:r>
              <a:rPr lang="en-US" sz="1800" noProof="0" dirty="0"/>
              <a:t> </a:t>
            </a:r>
            <a:r>
              <a:rPr lang="en-US" sz="1800" noProof="0" dirty="0" err="1"/>
              <a:t>pertumbuhan</a:t>
            </a:r>
            <a:r>
              <a:rPr lang="en-US" sz="1800" noProof="0" dirty="0"/>
              <a:t>.</a:t>
            </a:r>
          </a:p>
          <a:p>
            <a:pPr lvl="1"/>
            <a:r>
              <a:rPr lang="en-US" sz="1800" noProof="0" dirty="0" err="1"/>
              <a:t>Biosfer</a:t>
            </a:r>
            <a:r>
              <a:rPr lang="en-US" sz="1800" noProof="0" dirty="0"/>
              <a:t> </a:t>
            </a:r>
            <a:r>
              <a:rPr lang="en-US" sz="1800" noProof="0" dirty="0" err="1"/>
              <a:t>dapat</a:t>
            </a:r>
            <a:r>
              <a:rPr lang="en-US" sz="1800" noProof="0" dirty="0"/>
              <a:t> </a:t>
            </a:r>
            <a:r>
              <a:rPr lang="en-US" sz="1800" noProof="0" dirty="0" err="1"/>
              <a:t>menghasilkan</a:t>
            </a:r>
            <a:r>
              <a:rPr lang="en-US" sz="1800" noProof="0" dirty="0"/>
              <a:t> </a:t>
            </a:r>
            <a:r>
              <a:rPr lang="en-US" sz="1800" noProof="0" dirty="0" err="1"/>
              <a:t>sumber</a:t>
            </a:r>
            <a:r>
              <a:rPr lang="en-US" sz="1800" noProof="0" dirty="0"/>
              <a:t> </a:t>
            </a:r>
            <a:r>
              <a:rPr lang="en-US" sz="1800" noProof="0" dirty="0" err="1"/>
              <a:t>daya</a:t>
            </a:r>
            <a:r>
              <a:rPr lang="en-US" sz="1800" noProof="0" dirty="0"/>
              <a:t> </a:t>
            </a:r>
            <a:r>
              <a:rPr lang="en-US" sz="1800" noProof="0" dirty="0" err="1"/>
              <a:t>tanpa</a:t>
            </a:r>
            <a:r>
              <a:rPr lang="en-US" sz="1800" noProof="0" dirty="0"/>
              <a:t> batas </a:t>
            </a:r>
            <a:r>
              <a:rPr lang="en-US" sz="1800" noProof="0" dirty="0" err="1"/>
              <a:t>waktu</a:t>
            </a:r>
            <a:r>
              <a:rPr lang="en-US" sz="1800" noProof="0" dirty="0"/>
              <a:t>, dan </a:t>
            </a:r>
            <a:r>
              <a:rPr lang="en-US" sz="1800" noProof="0" dirty="0" err="1"/>
              <a:t>dapat</a:t>
            </a:r>
            <a:r>
              <a:rPr lang="en-US" sz="1800" noProof="0" dirty="0"/>
              <a:t> </a:t>
            </a:r>
            <a:r>
              <a:rPr lang="en-US" sz="1800" noProof="0" dirty="0" err="1"/>
              <a:t>menyerap</a:t>
            </a:r>
            <a:r>
              <a:rPr lang="en-US" sz="1800" noProof="0" dirty="0"/>
              <a:t> </a:t>
            </a:r>
            <a:r>
              <a:rPr lang="en-US" sz="1800" noProof="0" dirty="0" err="1"/>
              <a:t>limbah</a:t>
            </a:r>
            <a:r>
              <a:rPr lang="en-US" sz="1800" noProof="0" dirty="0"/>
              <a:t> </a:t>
            </a:r>
            <a:r>
              <a:rPr lang="en-US" sz="1800" noProof="0" dirty="0" err="1"/>
              <a:t>tanpa</a:t>
            </a:r>
            <a:r>
              <a:rPr lang="en-US" sz="1800" noProof="0" dirty="0"/>
              <a:t> batas </a:t>
            </a:r>
            <a:r>
              <a:rPr lang="en-US" sz="1800" noProof="0" dirty="0" err="1"/>
              <a:t>waktu</a:t>
            </a:r>
            <a:r>
              <a:rPr lang="en-US" sz="1800" noProof="0" dirty="0"/>
              <a:t>, </a:t>
            </a:r>
            <a:r>
              <a:rPr lang="en-US" sz="1800" noProof="0" dirty="0" err="1"/>
              <a:t>namun</a:t>
            </a:r>
            <a:r>
              <a:rPr lang="en-US" sz="1800" noProof="0" dirty="0"/>
              <a:t> </a:t>
            </a:r>
            <a:r>
              <a:rPr lang="en-US" sz="1800" noProof="0" dirty="0" err="1"/>
              <a:t>hanya</a:t>
            </a:r>
            <a:r>
              <a:rPr lang="en-US" sz="1800" noProof="0" dirty="0"/>
              <a:t> pada </a:t>
            </a:r>
            <a:r>
              <a:rPr lang="en-US" sz="1800" noProof="0" dirty="0" err="1"/>
              <a:t>tingkat</a:t>
            </a:r>
            <a:r>
              <a:rPr lang="en-US" sz="1800" noProof="0" dirty="0"/>
              <a:t> </a:t>
            </a:r>
            <a:r>
              <a:rPr lang="en-US" sz="1800" noProof="0" dirty="0" err="1"/>
              <a:t>tertentu</a:t>
            </a:r>
            <a:r>
              <a:rPr lang="en-US" sz="1800" noProof="0" dirty="0"/>
              <a:t> dan </a:t>
            </a:r>
            <a:r>
              <a:rPr lang="en-US" sz="1800" noProof="0" dirty="0" err="1"/>
              <a:t>dengan</a:t>
            </a:r>
            <a:r>
              <a:rPr lang="en-US" sz="1800" noProof="0" dirty="0"/>
              <a:t> </a:t>
            </a:r>
            <a:r>
              <a:rPr lang="en-US" sz="1800" noProof="0" dirty="0" err="1"/>
              <a:t>jenis</a:t>
            </a:r>
            <a:r>
              <a:rPr lang="en-US" sz="1800" noProof="0" dirty="0"/>
              <a:t> </a:t>
            </a:r>
            <a:r>
              <a:rPr lang="en-US" sz="1800" noProof="0" dirty="0" err="1"/>
              <a:t>kegiatan</a:t>
            </a:r>
            <a:r>
              <a:rPr lang="en-US" sz="1800" noProof="0" dirty="0"/>
              <a:t> </a:t>
            </a:r>
            <a:r>
              <a:rPr lang="en-US" sz="1800" noProof="0" dirty="0" err="1"/>
              <a:t>ekonomi</a:t>
            </a:r>
            <a:r>
              <a:rPr lang="en-US" sz="1800" noProof="0" dirty="0"/>
              <a:t> </a:t>
            </a:r>
            <a:r>
              <a:rPr lang="en-US" sz="1800" noProof="0" dirty="0" err="1"/>
              <a:t>tertentu</a:t>
            </a:r>
            <a:r>
              <a:rPr lang="en-US" sz="1800" noProof="0" dirty="0"/>
              <a:t>.</a:t>
            </a:r>
          </a:p>
          <a:p>
            <a:pPr lvl="1"/>
            <a:endParaRPr lang="en-US" sz="1800" noProof="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1800" noProof="0" dirty="0" err="1"/>
              <a:t>Tujuan</a:t>
            </a:r>
            <a:r>
              <a:rPr lang="en-US" sz="1800" noProof="0" dirty="0"/>
              <a:t> </a:t>
            </a:r>
            <a:r>
              <a:rPr lang="en-US" sz="1800" noProof="0" dirty="0" err="1"/>
              <a:t>pembangunan</a:t>
            </a:r>
            <a:r>
              <a:rPr lang="en-US" sz="1800" noProof="0" dirty="0"/>
              <a:t> </a:t>
            </a:r>
            <a:r>
              <a:rPr lang="en-US" sz="1800" noProof="0" dirty="0" err="1"/>
              <a:t>berkelanjutan</a:t>
            </a:r>
            <a:r>
              <a:rPr lang="en-US" sz="1800" noProof="0" dirty="0"/>
              <a:t> </a:t>
            </a:r>
            <a:r>
              <a:rPr lang="en-US" sz="1800" noProof="0" dirty="0" err="1"/>
              <a:t>adalah</a:t>
            </a:r>
            <a:r>
              <a:rPr lang="en-US" sz="1800" noProof="0" dirty="0"/>
              <a:t> </a:t>
            </a:r>
            <a:r>
              <a:rPr lang="en-US" sz="1800" noProof="0" dirty="0" err="1"/>
              <a:t>menemukan</a:t>
            </a:r>
            <a:r>
              <a:rPr lang="en-US" sz="1800" noProof="0" dirty="0"/>
              <a:t> </a:t>
            </a:r>
            <a:r>
              <a:rPr lang="en-US" sz="1800" noProof="0" dirty="0" err="1"/>
              <a:t>laju</a:t>
            </a:r>
            <a:r>
              <a:rPr lang="en-US" sz="1800" noProof="0" dirty="0"/>
              <a:t> dan </a:t>
            </a:r>
            <a:r>
              <a:rPr lang="en-US" sz="1800" noProof="0" dirty="0" err="1"/>
              <a:t>jenis</a:t>
            </a:r>
            <a:r>
              <a:rPr lang="en-US" sz="1800" noProof="0" dirty="0"/>
              <a:t> </a:t>
            </a:r>
            <a:r>
              <a:rPr lang="en-US" sz="1800" noProof="0" dirty="0" err="1"/>
              <a:t>kegiatan</a:t>
            </a:r>
            <a:r>
              <a:rPr lang="en-US" sz="1800" noProof="0" dirty="0"/>
              <a:t> </a:t>
            </a:r>
            <a:r>
              <a:rPr lang="en-US" sz="1800" noProof="0" dirty="0" err="1"/>
              <a:t>tersebut</a:t>
            </a:r>
            <a:r>
              <a:rPr lang="en-US" sz="1800" noProof="0" dirty="0"/>
              <a:t>, </a:t>
            </a:r>
            <a:r>
              <a:rPr lang="en-US" sz="1800" noProof="0" dirty="0" err="1"/>
              <a:t>sehingga</a:t>
            </a:r>
            <a:r>
              <a:rPr lang="en-US" sz="1800" noProof="0" dirty="0"/>
              <a:t> </a:t>
            </a:r>
            <a:r>
              <a:rPr lang="en-US" sz="1800" noProof="0" dirty="0" err="1"/>
              <a:t>menciptakan</a:t>
            </a:r>
            <a:r>
              <a:rPr lang="en-US" sz="1800" noProof="0" dirty="0"/>
              <a:t> </a:t>
            </a:r>
            <a:r>
              <a:rPr lang="en-US" sz="1800" noProof="0" dirty="0" err="1"/>
              <a:t>praktik</a:t>
            </a:r>
            <a:r>
              <a:rPr lang="en-US" sz="1800" noProof="0" dirty="0"/>
              <a:t> </a:t>
            </a:r>
            <a:r>
              <a:rPr lang="en-US" sz="1800" noProof="0" dirty="0" err="1"/>
              <a:t>bisnis</a:t>
            </a:r>
            <a:r>
              <a:rPr lang="en-US" sz="1800" noProof="0" dirty="0"/>
              <a:t> </a:t>
            </a:r>
            <a:r>
              <a:rPr lang="en-US" sz="1800" noProof="0" dirty="0" err="1"/>
              <a:t>berkelanjutan</a:t>
            </a:r>
            <a:r>
              <a:rPr lang="en-US" sz="1800" noProof="0" dirty="0"/>
              <a:t>, yang </a:t>
            </a:r>
            <a:r>
              <a:rPr lang="en-US" sz="1800" noProof="0" dirty="0" err="1"/>
              <a:t>merupakan</a:t>
            </a:r>
            <a:r>
              <a:rPr lang="en-US" sz="1800" noProof="0" dirty="0"/>
              <a:t> </a:t>
            </a:r>
            <a:r>
              <a:rPr lang="en-US" sz="1800" noProof="0" dirty="0" err="1"/>
              <a:t>tanggung</a:t>
            </a:r>
            <a:r>
              <a:rPr lang="en-US" sz="1800" noProof="0" dirty="0"/>
              <a:t> </a:t>
            </a:r>
            <a:r>
              <a:rPr lang="en-US" sz="1800" noProof="0" dirty="0" err="1"/>
              <a:t>jawab</a:t>
            </a:r>
            <a:r>
              <a:rPr lang="en-US" sz="1800" noProof="0" dirty="0"/>
              <a:t> </a:t>
            </a:r>
            <a:r>
              <a:rPr lang="en-US" sz="1800" noProof="0" dirty="0" err="1"/>
              <a:t>utama</a:t>
            </a:r>
            <a:r>
              <a:rPr lang="en-US" sz="1800" noProof="0" dirty="0"/>
              <a:t> </a:t>
            </a:r>
            <a:r>
              <a:rPr lang="en-US" sz="1800" noProof="0" dirty="0" err="1"/>
              <a:t>bisnis</a:t>
            </a:r>
            <a:r>
              <a:rPr lang="en-US" sz="1800" noProof="0" dirty="0"/>
              <a:t> </a:t>
            </a:r>
            <a:r>
              <a:rPr lang="en-US" sz="1800" noProof="0" dirty="0" err="1"/>
              <a:t>terhadap</a:t>
            </a:r>
            <a:r>
              <a:rPr lang="en-US" sz="1800" noProof="0" dirty="0"/>
              <a:t> </a:t>
            </a:r>
            <a:r>
              <a:rPr lang="en-US" sz="1800" noProof="0" dirty="0" err="1"/>
              <a:t>lingkungan</a:t>
            </a:r>
            <a:r>
              <a:rPr lang="en-US" sz="18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2F53D8-47C5-4B2B-B099-1E7ADEF691F0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24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216225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89C3CD8-A9AF-4380-B444-6FB827C84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noProof="0" dirty="0"/>
              <a:t>Figure 9.3: A Model of the Economy (or Economic System) as a Subset of the Biosphere (or Ecosystem)</a:t>
            </a:r>
          </a:p>
        </p:txBody>
      </p:sp>
      <p:pic>
        <p:nvPicPr>
          <p:cNvPr id="4" name="Picture 3" descr="The figure depicts a model of the economy as a subset of the biosphere.">
            <a:extLst>
              <a:ext uri="{FF2B5EF4-FFF2-40B4-BE49-F238E27FC236}">
                <a16:creationId xmlns:a16="http://schemas.microsoft.com/office/drawing/2014/main" id="{22341368-EE7B-4C6C-9796-AC61B3020E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483042"/>
            <a:ext cx="8528685" cy="4536758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F5465E7-0983-429A-8F84-7F27A634ECF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124200" y="6324600"/>
            <a:ext cx="2743200" cy="228601"/>
          </a:xfrm>
        </p:spPr>
        <p:txBody>
          <a:bodyPr/>
          <a:lstStyle/>
          <a:p>
            <a:r>
              <a:rPr lang="en-US" noProof="0" dirty="0">
                <a:hlinkClick r:id="rId3" action="ppaction://hlinksldjump"/>
              </a:rPr>
              <a:t>Access the text alternative for slide image.</a:t>
            </a:r>
            <a:endParaRPr lang="en-US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D826171-5110-42F3-8455-0A3A7D468D6F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25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019070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“Business Case” for a Sustainable Economy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noProof="0" dirty="0" err="1"/>
              <a:t>Meskipun</a:t>
            </a:r>
            <a:r>
              <a:rPr lang="en-US" sz="2000" b="1" noProof="0" dirty="0"/>
              <a:t> model </a:t>
            </a:r>
            <a:r>
              <a:rPr lang="en-US" sz="2000" b="1" noProof="0" dirty="0" err="1"/>
              <a:t>peraturan</a:t>
            </a:r>
            <a:r>
              <a:rPr lang="en-US" sz="2000" b="1" noProof="0" dirty="0"/>
              <a:t> dan </a:t>
            </a:r>
            <a:r>
              <a:rPr lang="en-US" sz="2000" b="1" noProof="0" dirty="0" err="1"/>
              <a:t>kepatuhan</a:t>
            </a:r>
            <a:r>
              <a:rPr lang="en-US" sz="2000" b="1" noProof="0" dirty="0"/>
              <a:t>, model </a:t>
            </a:r>
            <a:r>
              <a:rPr lang="en-US" sz="2000" b="1" noProof="0" dirty="0" err="1"/>
              <a:t>keberlanjutan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mungkin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menghadirkan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peluang</a:t>
            </a:r>
            <a:r>
              <a:rPr lang="en-US" sz="2000" b="1" noProof="0" dirty="0"/>
              <a:t> yang </a:t>
            </a:r>
            <a:r>
              <a:rPr lang="en-US" sz="2000" b="1" noProof="0" dirty="0" err="1"/>
              <a:t>lebih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besar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daripada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beban</a:t>
            </a:r>
            <a:endParaRPr lang="en-US" sz="2000" b="1" noProof="0" dirty="0"/>
          </a:p>
          <a:p>
            <a:r>
              <a:rPr lang="nn-NO" sz="1800" b="1" noProof="0" dirty="0">
                <a:solidFill>
                  <a:srgbClr val="3333CC"/>
                </a:solidFill>
              </a:rPr>
              <a:t>Pertama</a:t>
            </a:r>
            <a:r>
              <a:rPr lang="nn-NO" sz="1800" noProof="0" dirty="0"/>
              <a:t>, keberlanjutan adalah strategi jangka panjang yang bijaksana.</a:t>
            </a:r>
            <a:endParaRPr lang="en-US" sz="1800" noProof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600" noProof="0" dirty="0"/>
              <a:t>Dunia </a:t>
            </a:r>
            <a:r>
              <a:rPr lang="en-US" sz="1600" noProof="0" dirty="0" err="1"/>
              <a:t>usaha</a:t>
            </a:r>
            <a:r>
              <a:rPr lang="en-US" sz="1600" noProof="0" dirty="0"/>
              <a:t> </a:t>
            </a:r>
            <a:r>
              <a:rPr lang="en-US" sz="1600" noProof="0" dirty="0" err="1"/>
              <a:t>perlu</a:t>
            </a:r>
            <a:r>
              <a:rPr lang="en-US" sz="1600" noProof="0" dirty="0"/>
              <a:t> </a:t>
            </a:r>
            <a:r>
              <a:rPr lang="en-US" sz="1600" noProof="0" dirty="0" err="1"/>
              <a:t>mengadopsi</a:t>
            </a:r>
            <a:r>
              <a:rPr lang="en-US" sz="1600" noProof="0" dirty="0"/>
              <a:t> </a:t>
            </a:r>
            <a:r>
              <a:rPr lang="en-US" sz="1600" noProof="0" dirty="0" err="1"/>
              <a:t>praktik-praktik</a:t>
            </a:r>
            <a:r>
              <a:rPr lang="en-US" sz="1600" noProof="0" dirty="0"/>
              <a:t> </a:t>
            </a:r>
            <a:r>
              <a:rPr lang="en-US" sz="1600" noProof="0" dirty="0" err="1"/>
              <a:t>berkelanjutan</a:t>
            </a:r>
            <a:r>
              <a:rPr lang="en-US" sz="1600" noProof="0" dirty="0"/>
              <a:t> </a:t>
            </a:r>
            <a:r>
              <a:rPr lang="en-US" sz="1600" noProof="0" dirty="0" err="1"/>
              <a:t>untuk</a:t>
            </a:r>
            <a:r>
              <a:rPr lang="en-US" sz="1600" noProof="0" dirty="0"/>
              <a:t> </a:t>
            </a:r>
            <a:r>
              <a:rPr lang="en-US" sz="1600" noProof="0" dirty="0" err="1"/>
              <a:t>memastikan</a:t>
            </a:r>
            <a:r>
              <a:rPr lang="en-US" sz="1600" noProof="0" dirty="0"/>
              <a:t> </a:t>
            </a:r>
            <a:r>
              <a:rPr lang="en-US" sz="1600" noProof="0" dirty="0" err="1"/>
              <a:t>kelangsungan</a:t>
            </a:r>
            <a:r>
              <a:rPr lang="en-US" sz="1600" noProof="0" dirty="0"/>
              <a:t> </a:t>
            </a:r>
            <a:r>
              <a:rPr lang="en-US" sz="1600" noProof="0" dirty="0" err="1"/>
              <a:t>hidup</a:t>
            </a:r>
            <a:r>
              <a:rPr lang="en-US" sz="1600" noProof="0" dirty="0"/>
              <a:t> </a:t>
            </a:r>
            <a:r>
              <a:rPr lang="en-US" sz="1600" noProof="0" dirty="0" err="1"/>
              <a:t>jangka</a:t>
            </a:r>
            <a:r>
              <a:rPr lang="en-US" sz="1600" noProof="0" dirty="0"/>
              <a:t> </a:t>
            </a:r>
            <a:r>
              <a:rPr lang="en-US" sz="1600" noProof="0" dirty="0" err="1"/>
              <a:t>panjang</a:t>
            </a:r>
            <a:r>
              <a:rPr lang="en-US" sz="1600" noProof="0" dirty="0"/>
              <a:t>.</a:t>
            </a:r>
          </a:p>
          <a:p>
            <a:r>
              <a:rPr lang="en-US" sz="1800" b="1" noProof="0" dirty="0" err="1">
                <a:solidFill>
                  <a:srgbClr val="3333CC"/>
                </a:solidFill>
              </a:rPr>
              <a:t>Kedua</a:t>
            </a:r>
            <a:r>
              <a:rPr lang="en-US" sz="1800" b="1" noProof="0" dirty="0">
                <a:solidFill>
                  <a:srgbClr val="3333CC"/>
                </a:solidFill>
              </a:rPr>
              <a:t>, </a:t>
            </a:r>
            <a:r>
              <a:rPr lang="en-US" sz="1800" noProof="0" dirty="0" err="1"/>
              <a:t>besarnya</a:t>
            </a:r>
            <a:r>
              <a:rPr lang="en-US" sz="1800" noProof="0" dirty="0"/>
              <a:t> </a:t>
            </a:r>
            <a:r>
              <a:rPr lang="en-US" sz="1800" noProof="0" dirty="0" err="1"/>
              <a:t>potensi</a:t>
            </a:r>
            <a:r>
              <a:rPr lang="en-US" sz="1800" noProof="0" dirty="0"/>
              <a:t> pasar yang </a:t>
            </a:r>
            <a:r>
              <a:rPr lang="en-US" sz="1800" noProof="0" dirty="0" err="1"/>
              <a:t>belum</a:t>
            </a:r>
            <a:r>
              <a:rPr lang="en-US" sz="1800" noProof="0" dirty="0"/>
              <a:t> </a:t>
            </a:r>
            <a:r>
              <a:rPr lang="en-US" sz="1800" noProof="0" dirty="0" err="1"/>
              <a:t>terpenuhi</a:t>
            </a:r>
            <a:r>
              <a:rPr lang="en-US" sz="1800" noProof="0" dirty="0"/>
              <a:t> di negara-negara </a:t>
            </a:r>
            <a:r>
              <a:rPr lang="en-US" sz="1800" noProof="0" dirty="0" err="1"/>
              <a:t>berkembang</a:t>
            </a:r>
            <a:r>
              <a:rPr lang="en-US" sz="1800" noProof="0" dirty="0"/>
              <a:t> </a:t>
            </a:r>
            <a:r>
              <a:rPr lang="en-US" sz="1800" noProof="0" dirty="0" err="1"/>
              <a:t>hanya</a:t>
            </a:r>
            <a:r>
              <a:rPr lang="en-US" sz="1800" noProof="0" dirty="0"/>
              <a:t> </a:t>
            </a:r>
            <a:r>
              <a:rPr lang="en-US" sz="1800" noProof="0" dirty="0" err="1"/>
              <a:t>dapat</a:t>
            </a:r>
            <a:r>
              <a:rPr lang="en-US" sz="1800" noProof="0" dirty="0"/>
              <a:t> </a:t>
            </a:r>
            <a:r>
              <a:rPr lang="en-US" sz="1800" noProof="0" dirty="0" err="1"/>
              <a:t>dipenuhi</a:t>
            </a:r>
            <a:r>
              <a:rPr lang="en-US" sz="1800" noProof="0" dirty="0"/>
              <a:t> </a:t>
            </a:r>
            <a:r>
              <a:rPr lang="en-US" sz="1800" noProof="0" dirty="0" err="1"/>
              <a:t>melalui</a:t>
            </a:r>
            <a:r>
              <a:rPr lang="en-US" sz="1800" noProof="0" dirty="0"/>
              <a:t> </a:t>
            </a:r>
            <a:r>
              <a:rPr lang="en-US" sz="1800" noProof="0" dirty="0" err="1"/>
              <a:t>cara-cara</a:t>
            </a:r>
            <a:r>
              <a:rPr lang="en-US" sz="1800" noProof="0" dirty="0"/>
              <a:t> yang </a:t>
            </a:r>
            <a:r>
              <a:rPr lang="en-US" sz="1800" noProof="0" dirty="0" err="1"/>
              <a:t>berkelanjutan</a:t>
            </a:r>
            <a:r>
              <a:rPr lang="en-US" sz="18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600" noProof="0" dirty="0"/>
              <a:t>Dasar </a:t>
            </a:r>
            <a:r>
              <a:rPr lang="en-US" sz="1600" noProof="0" dirty="0" err="1"/>
              <a:t>piramida</a:t>
            </a:r>
            <a:r>
              <a:rPr lang="en-US" sz="1600" noProof="0" dirty="0"/>
              <a:t> </a:t>
            </a:r>
            <a:r>
              <a:rPr lang="en-US" sz="1600" noProof="0" dirty="0" err="1"/>
              <a:t>ekonomi</a:t>
            </a:r>
            <a:r>
              <a:rPr lang="en-US" sz="1600" noProof="0" dirty="0"/>
              <a:t> </a:t>
            </a:r>
            <a:r>
              <a:rPr lang="en-US" sz="1600" noProof="0" dirty="0" err="1"/>
              <a:t>mewakili</a:t>
            </a:r>
            <a:r>
              <a:rPr lang="en-US" sz="1600" noProof="0" dirty="0"/>
              <a:t> pasar </a:t>
            </a:r>
            <a:r>
              <a:rPr lang="en-US" sz="1600" noProof="0" dirty="0" err="1"/>
              <a:t>ekonomi</a:t>
            </a:r>
            <a:r>
              <a:rPr lang="en-US" sz="1600" noProof="0" dirty="0"/>
              <a:t> </a:t>
            </a:r>
            <a:r>
              <a:rPr lang="en-US" sz="1600" noProof="0" dirty="0" err="1"/>
              <a:t>terbesar</a:t>
            </a:r>
            <a:r>
              <a:rPr lang="en-US" sz="1600" noProof="0" dirty="0"/>
              <a:t> dan paling </a:t>
            </a:r>
            <a:r>
              <a:rPr lang="en-US" sz="1600" noProof="0" dirty="0" err="1"/>
              <a:t>cepat</a:t>
            </a:r>
            <a:r>
              <a:rPr lang="en-US" sz="1600" noProof="0" dirty="0"/>
              <a:t> </a:t>
            </a:r>
            <a:r>
              <a:rPr lang="en-US" sz="1600" noProof="0" dirty="0" err="1"/>
              <a:t>berkembang</a:t>
            </a:r>
            <a:r>
              <a:rPr lang="en-US" sz="1600" noProof="0" dirty="0"/>
              <a:t> </a:t>
            </a:r>
            <a:r>
              <a:rPr lang="en-US" sz="1600" noProof="0" dirty="0" err="1"/>
              <a:t>dalam</a:t>
            </a:r>
            <a:r>
              <a:rPr lang="en-US" sz="1600" noProof="0" dirty="0"/>
              <a:t> </a:t>
            </a:r>
            <a:r>
              <a:rPr lang="en-US" sz="1600" noProof="0" dirty="0" err="1"/>
              <a:t>sejarah</a:t>
            </a:r>
            <a:r>
              <a:rPr lang="en-US" sz="1600" noProof="0" dirty="0"/>
              <a:t> </a:t>
            </a:r>
            <a:r>
              <a:rPr lang="en-US" sz="1600" noProof="0" dirty="0" err="1"/>
              <a:t>umat</a:t>
            </a:r>
            <a:r>
              <a:rPr lang="en-US" sz="1600" noProof="0" dirty="0"/>
              <a:t> </a:t>
            </a:r>
            <a:r>
              <a:rPr lang="en-US" sz="1600" noProof="0" dirty="0" err="1"/>
              <a:t>manusia</a:t>
            </a:r>
            <a:r>
              <a:rPr lang="en-US" sz="1600" noProof="0" dirty="0"/>
              <a:t>.</a:t>
            </a:r>
          </a:p>
          <a:p>
            <a:r>
              <a:rPr lang="en-US" sz="1800" b="1" noProof="0" dirty="0" err="1">
                <a:solidFill>
                  <a:srgbClr val="3333CC"/>
                </a:solidFill>
              </a:rPr>
              <a:t>Ketiga</a:t>
            </a:r>
            <a:r>
              <a:rPr lang="en-US" sz="1800" b="1" noProof="0" dirty="0">
                <a:solidFill>
                  <a:srgbClr val="3333CC"/>
                </a:solidFill>
              </a:rPr>
              <a:t>, </a:t>
            </a:r>
            <a:r>
              <a:rPr lang="en-US" sz="1800" noProof="0" dirty="0" err="1"/>
              <a:t>penghematan</a:t>
            </a:r>
            <a:r>
              <a:rPr lang="en-US" sz="1800" noProof="0" dirty="0"/>
              <a:t> </a:t>
            </a:r>
            <a:r>
              <a:rPr lang="en-US" sz="1800" noProof="0" dirty="0" err="1"/>
              <a:t>biaya</a:t>
            </a:r>
            <a:r>
              <a:rPr lang="en-US" sz="1800" noProof="0" dirty="0"/>
              <a:t> yang </a:t>
            </a:r>
            <a:r>
              <a:rPr lang="en-US" sz="1800" noProof="0" dirty="0" err="1"/>
              <a:t>signifikan</a:t>
            </a:r>
            <a:r>
              <a:rPr lang="en-US" sz="1800" noProof="0" dirty="0"/>
              <a:t> </a:t>
            </a:r>
            <a:r>
              <a:rPr lang="en-US" sz="1800" noProof="0" dirty="0" err="1"/>
              <a:t>dapat</a:t>
            </a:r>
            <a:r>
              <a:rPr lang="en-US" sz="1800" noProof="0" dirty="0"/>
              <a:t> </a:t>
            </a:r>
            <a:r>
              <a:rPr lang="en-US" sz="1800" noProof="0" dirty="0" err="1"/>
              <a:t>dicapai</a:t>
            </a:r>
            <a:r>
              <a:rPr lang="en-US" sz="1800" noProof="0" dirty="0"/>
              <a:t> </a:t>
            </a:r>
            <a:r>
              <a:rPr lang="en-US" sz="1800" noProof="0" dirty="0" err="1"/>
              <a:t>melalui</a:t>
            </a:r>
            <a:r>
              <a:rPr lang="en-US" sz="1800" noProof="0" dirty="0"/>
              <a:t> </a:t>
            </a:r>
            <a:r>
              <a:rPr lang="en-US" sz="1800" noProof="0" dirty="0" err="1"/>
              <a:t>praktik</a:t>
            </a:r>
            <a:r>
              <a:rPr lang="en-US" sz="1800" noProof="0" dirty="0"/>
              <a:t> </a:t>
            </a:r>
            <a:r>
              <a:rPr lang="en-US" sz="1800" noProof="0" dirty="0" err="1"/>
              <a:t>berkelanjutan</a:t>
            </a:r>
            <a:r>
              <a:rPr lang="en-US" sz="1800" noProof="0" dirty="0"/>
              <a:t>.</a:t>
            </a:r>
          </a:p>
          <a:p>
            <a:r>
              <a:rPr lang="en-US" sz="1800" b="1" noProof="0" dirty="0" err="1">
                <a:solidFill>
                  <a:srgbClr val="3333CC"/>
                </a:solidFill>
              </a:rPr>
              <a:t>Keempat</a:t>
            </a:r>
            <a:r>
              <a:rPr lang="en-US" sz="1800" noProof="0" dirty="0"/>
              <a:t>, </a:t>
            </a:r>
            <a:r>
              <a:rPr lang="en-US" sz="1800" noProof="0" dirty="0" err="1"/>
              <a:t>keunggulan</a:t>
            </a:r>
            <a:r>
              <a:rPr lang="en-US" sz="1800" noProof="0" dirty="0"/>
              <a:t> </a:t>
            </a:r>
            <a:r>
              <a:rPr lang="en-US" sz="1800" noProof="0" dirty="0" err="1"/>
              <a:t>kompetitif</a:t>
            </a:r>
            <a:r>
              <a:rPr lang="en-US" sz="1800" noProof="0" dirty="0"/>
              <a:t> </a:t>
            </a:r>
            <a:r>
              <a:rPr lang="en-US" sz="1800" noProof="0" dirty="0" err="1"/>
              <a:t>ada</a:t>
            </a:r>
            <a:r>
              <a:rPr lang="en-US" sz="1800" noProof="0" dirty="0"/>
              <a:t> </a:t>
            </a:r>
            <a:r>
              <a:rPr lang="en-US" sz="1800" noProof="0" dirty="0" err="1"/>
              <a:t>untuk</a:t>
            </a:r>
            <a:r>
              <a:rPr lang="en-US" sz="1800" noProof="0" dirty="0"/>
              <a:t> </a:t>
            </a:r>
            <a:r>
              <a:rPr lang="en-US" sz="1800" noProof="0" dirty="0" err="1"/>
              <a:t>bisnis</a:t>
            </a:r>
            <a:r>
              <a:rPr lang="en-US" sz="1800" noProof="0" dirty="0"/>
              <a:t> yang </a:t>
            </a:r>
            <a:r>
              <a:rPr lang="en-US" sz="1800" noProof="0" dirty="0" err="1"/>
              <a:t>berkelanjutan</a:t>
            </a:r>
            <a:r>
              <a:rPr lang="en-US" sz="1800" noProof="0" dirty="0"/>
              <a:t>.</a:t>
            </a:r>
          </a:p>
          <a:p>
            <a:r>
              <a:rPr lang="en-US" sz="1800" b="1" noProof="0" dirty="0" err="1">
                <a:solidFill>
                  <a:srgbClr val="3333CC"/>
                </a:solidFill>
              </a:rPr>
              <a:t>Terakhir</a:t>
            </a:r>
            <a:r>
              <a:rPr lang="en-US" sz="1800" b="1" noProof="0" dirty="0">
                <a:solidFill>
                  <a:srgbClr val="3333CC"/>
                </a:solidFill>
              </a:rPr>
              <a:t>, </a:t>
            </a:r>
            <a:r>
              <a:rPr lang="en-US" sz="1800" noProof="0" dirty="0" err="1"/>
              <a:t>keberlanjutan</a:t>
            </a:r>
            <a:r>
              <a:rPr lang="en-US" sz="1800" noProof="0" dirty="0"/>
              <a:t> </a:t>
            </a:r>
            <a:r>
              <a:rPr lang="en-US" sz="1800" noProof="0" dirty="0" err="1"/>
              <a:t>adalah</a:t>
            </a:r>
            <a:r>
              <a:rPr lang="en-US" sz="1800" noProof="0" dirty="0"/>
              <a:t> strategi </a:t>
            </a:r>
            <a:r>
              <a:rPr lang="en-US" sz="1800" noProof="0" dirty="0" err="1"/>
              <a:t>manajemen</a:t>
            </a:r>
            <a:r>
              <a:rPr lang="en-US" sz="1800" noProof="0" dirty="0"/>
              <a:t> </a:t>
            </a:r>
            <a:r>
              <a:rPr lang="en-US" sz="1800" noProof="0" dirty="0" err="1"/>
              <a:t>risiko</a:t>
            </a:r>
            <a:r>
              <a:rPr lang="en-US" sz="1800" noProof="0" dirty="0"/>
              <a:t> yang </a:t>
            </a:r>
            <a:r>
              <a:rPr lang="en-US" sz="1800" noProof="0" dirty="0" err="1"/>
              <a:t>baik</a:t>
            </a:r>
            <a:r>
              <a:rPr lang="en-US" sz="18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600" noProof="0" dirty="0" err="1"/>
              <a:t>Menghindari</a:t>
            </a:r>
            <a:r>
              <a:rPr lang="en-US" sz="1600" noProof="0" dirty="0"/>
              <a:t> </a:t>
            </a:r>
            <a:r>
              <a:rPr lang="en-US" sz="1600" noProof="0" dirty="0" err="1"/>
              <a:t>peraturan</a:t>
            </a:r>
            <a:r>
              <a:rPr lang="en-US" sz="1600" noProof="0" dirty="0"/>
              <a:t> </a:t>
            </a:r>
            <a:r>
              <a:rPr lang="en-US" sz="1600" noProof="0" dirty="0" err="1"/>
              <a:t>pemerintah</a:t>
            </a:r>
            <a:r>
              <a:rPr lang="en-US" sz="1600" noProof="0" dirty="0"/>
              <a:t> di masa </a:t>
            </a:r>
            <a:r>
              <a:rPr lang="en-US" sz="1600" noProof="0" dirty="0" err="1"/>
              <a:t>depan</a:t>
            </a:r>
            <a:r>
              <a:rPr lang="en-US" sz="1600" noProof="0" dirty="0"/>
              <a:t> dan </a:t>
            </a:r>
            <a:r>
              <a:rPr lang="en-US" sz="1600" noProof="0" dirty="0" err="1"/>
              <a:t>menghindari</a:t>
            </a:r>
            <a:r>
              <a:rPr lang="en-US" sz="1600" noProof="0" dirty="0"/>
              <a:t> </a:t>
            </a:r>
            <a:r>
              <a:rPr lang="en-US" sz="1600" noProof="0" dirty="0" err="1"/>
              <a:t>tanggung</a:t>
            </a:r>
            <a:r>
              <a:rPr lang="en-US" sz="1600" noProof="0" dirty="0"/>
              <a:t> </a:t>
            </a:r>
            <a:r>
              <a:rPr lang="en-US" sz="1600" noProof="0" dirty="0" err="1"/>
              <a:t>jawab</a:t>
            </a:r>
            <a:r>
              <a:rPr lang="en-US" sz="1600" noProof="0" dirty="0"/>
              <a:t> </a:t>
            </a:r>
            <a:r>
              <a:rPr lang="en-US" sz="1600" noProof="0" dirty="0" err="1"/>
              <a:t>hukum</a:t>
            </a:r>
            <a:r>
              <a:rPr lang="en-US" sz="1600" noProof="0" dirty="0"/>
              <a:t> </a:t>
            </a:r>
            <a:r>
              <a:rPr lang="en-US" sz="1600" noProof="0" dirty="0" err="1"/>
              <a:t>merupakan</a:t>
            </a:r>
            <a:r>
              <a:rPr lang="en-US" sz="1600" noProof="0" dirty="0"/>
              <a:t> </a:t>
            </a:r>
            <a:r>
              <a:rPr lang="en-US" sz="1600" noProof="0" dirty="0" err="1"/>
              <a:t>manfaat</a:t>
            </a:r>
            <a:r>
              <a:rPr lang="en-US" sz="1600" noProof="0" dirty="0"/>
              <a:t> </a:t>
            </a:r>
            <a:r>
              <a:rPr lang="en-US" sz="1600" noProof="0" dirty="0" err="1"/>
              <a:t>potensial</a:t>
            </a:r>
            <a:r>
              <a:rPr lang="en-US" sz="1600" noProof="0" dirty="0"/>
              <a:t> </a:t>
            </a:r>
            <a:r>
              <a:rPr lang="en-US" sz="1600" noProof="0" dirty="0" err="1"/>
              <a:t>dari</a:t>
            </a:r>
            <a:r>
              <a:rPr lang="en-US" sz="1600" noProof="0" dirty="0"/>
              <a:t> </a:t>
            </a:r>
            <a:r>
              <a:rPr lang="en-US" sz="1600" noProof="0" dirty="0" err="1"/>
              <a:t>produk</a:t>
            </a:r>
            <a:r>
              <a:rPr lang="en-US" sz="1600" noProof="0" dirty="0"/>
              <a:t> dan </a:t>
            </a:r>
            <a:r>
              <a:rPr lang="en-US" sz="1600" noProof="0" dirty="0" err="1"/>
              <a:t>praktik</a:t>
            </a:r>
            <a:r>
              <a:rPr lang="en-US" sz="1600" noProof="0" dirty="0"/>
              <a:t> </a:t>
            </a:r>
            <a:r>
              <a:rPr lang="en-US" sz="1600" noProof="0" dirty="0" err="1"/>
              <a:t>berkelanjutan</a:t>
            </a:r>
            <a:r>
              <a:rPr lang="en-US" sz="16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9543B23-F95D-4B86-B3B6-7D519776FE27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26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Principles for a Sustainable Business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906" y="1017798"/>
            <a:ext cx="8229600" cy="5562600"/>
          </a:xfrm>
        </p:spPr>
        <p:txBody>
          <a:bodyPr/>
          <a:lstStyle/>
          <a:p>
            <a:pPr marL="0" indent="0">
              <a:buNone/>
            </a:pPr>
            <a:r>
              <a:rPr lang="en-US" sz="2200" noProof="0" dirty="0" err="1"/>
              <a:t>Sumber</a:t>
            </a:r>
            <a:r>
              <a:rPr lang="en-US" sz="2200" noProof="0" dirty="0"/>
              <a:t> </a:t>
            </a:r>
            <a:r>
              <a:rPr lang="en-US" sz="2200" noProof="0" dirty="0" err="1"/>
              <a:t>daya</a:t>
            </a:r>
            <a:r>
              <a:rPr lang="en-US" sz="2200" noProof="0" dirty="0"/>
              <a:t> </a:t>
            </a:r>
            <a:r>
              <a:rPr lang="en-US" sz="2200" noProof="0" dirty="0" err="1"/>
              <a:t>tidak</a:t>
            </a:r>
            <a:r>
              <a:rPr lang="en-US" sz="2200" noProof="0" dirty="0"/>
              <a:t> </a:t>
            </a:r>
            <a:r>
              <a:rPr lang="en-US" sz="2200" noProof="0" dirty="0" err="1"/>
              <a:t>boleh</a:t>
            </a:r>
            <a:r>
              <a:rPr lang="en-US" sz="2200" noProof="0" dirty="0"/>
              <a:t> </a:t>
            </a:r>
            <a:r>
              <a:rPr lang="en-US" sz="2200" noProof="0" dirty="0" err="1"/>
              <a:t>masuk</a:t>
            </a:r>
            <a:r>
              <a:rPr lang="en-US" sz="2200" noProof="0" dirty="0"/>
              <a:t> </a:t>
            </a:r>
            <a:r>
              <a:rPr lang="en-US" sz="2200" noProof="0" dirty="0" err="1"/>
              <a:t>ke</a:t>
            </a:r>
            <a:r>
              <a:rPr lang="en-US" sz="2200" noProof="0" dirty="0"/>
              <a:t> </a:t>
            </a:r>
            <a:r>
              <a:rPr lang="en-US" sz="2200" noProof="0" dirty="0" err="1"/>
              <a:t>dalam</a:t>
            </a:r>
            <a:r>
              <a:rPr lang="en-US" sz="2200" noProof="0" dirty="0"/>
              <a:t> </a:t>
            </a:r>
            <a:r>
              <a:rPr lang="en-US" sz="2200" noProof="0" dirty="0" err="1"/>
              <a:t>siklus</a:t>
            </a:r>
            <a:r>
              <a:rPr lang="en-US" sz="2200" noProof="0" dirty="0"/>
              <a:t> </a:t>
            </a:r>
            <a:r>
              <a:rPr lang="en-US" sz="2200" noProof="0" dirty="0" err="1"/>
              <a:t>ekonomi</a:t>
            </a:r>
            <a:r>
              <a:rPr lang="en-US" sz="2200" noProof="0" dirty="0"/>
              <a:t> </a:t>
            </a:r>
            <a:r>
              <a:rPr lang="en-US" sz="2200" noProof="0" dirty="0" err="1"/>
              <a:t>dari</a:t>
            </a:r>
            <a:r>
              <a:rPr lang="en-US" sz="2200" noProof="0" dirty="0"/>
              <a:t> </a:t>
            </a:r>
            <a:r>
              <a:rPr lang="en-US" sz="2200" noProof="0" dirty="0" err="1"/>
              <a:t>biosfer</a:t>
            </a:r>
            <a:r>
              <a:rPr lang="en-US" sz="2200" noProof="0" dirty="0"/>
              <a:t> </a:t>
            </a:r>
            <a:r>
              <a:rPr lang="en-US" sz="2200" noProof="0" dirty="0" err="1"/>
              <a:t>dengan</a:t>
            </a:r>
            <a:r>
              <a:rPr lang="en-US" sz="2200" noProof="0" dirty="0"/>
              <a:t> </a:t>
            </a:r>
            <a:r>
              <a:rPr lang="en-US" sz="2200" noProof="0" dirty="0" err="1"/>
              <a:t>kecepatan</a:t>
            </a:r>
            <a:r>
              <a:rPr lang="en-US" sz="2200" noProof="0" dirty="0"/>
              <a:t> yang </a:t>
            </a:r>
            <a:r>
              <a:rPr lang="en-US" sz="2200" noProof="0" dirty="0" err="1"/>
              <a:t>lebih</a:t>
            </a:r>
            <a:r>
              <a:rPr lang="en-US" sz="2200" noProof="0" dirty="0"/>
              <a:t> </a:t>
            </a:r>
            <a:r>
              <a:rPr lang="en-US" sz="2200" noProof="0" dirty="0" err="1"/>
              <a:t>cepat</a:t>
            </a:r>
            <a:r>
              <a:rPr lang="en-US" sz="2200" noProof="0" dirty="0"/>
              <a:t> </a:t>
            </a:r>
            <a:r>
              <a:rPr lang="en-US" sz="2200" noProof="0" dirty="0" err="1"/>
              <a:t>dibandingkan</a:t>
            </a:r>
            <a:r>
              <a:rPr lang="en-US" sz="2200" noProof="0" dirty="0"/>
              <a:t> </a:t>
            </a:r>
            <a:r>
              <a:rPr lang="en-US" sz="2200" noProof="0" dirty="0" err="1"/>
              <a:t>dengan</a:t>
            </a:r>
            <a:r>
              <a:rPr lang="en-US" sz="2200" noProof="0" dirty="0"/>
              <a:t> </a:t>
            </a:r>
            <a:r>
              <a:rPr lang="en-US" sz="2200" noProof="0" dirty="0" err="1"/>
              <a:t>ketersediaannya</a:t>
            </a:r>
            <a:r>
              <a:rPr lang="en-US" sz="2200" noProof="0" dirty="0"/>
              <a:t> </a:t>
            </a:r>
            <a:r>
              <a:rPr lang="en-US" sz="2200" noProof="0" dirty="0" err="1"/>
              <a:t>kembali</a:t>
            </a:r>
            <a:r>
              <a:rPr lang="en-US" sz="2200" noProof="0" dirty="0"/>
              <a:t>.</a:t>
            </a:r>
          </a:p>
          <a:p>
            <a:r>
              <a:rPr lang="en-US" sz="1800" noProof="0" dirty="0" err="1"/>
              <a:t>Idealnya</a:t>
            </a:r>
            <a:r>
              <a:rPr lang="en-US" sz="1800" noProof="0" dirty="0"/>
              <a:t>, </a:t>
            </a:r>
            <a:r>
              <a:rPr lang="en-US" sz="1800" noProof="0" dirty="0" err="1"/>
              <a:t>limbah</a:t>
            </a:r>
            <a:r>
              <a:rPr lang="en-US" sz="1800" noProof="0" dirty="0"/>
              <a:t> </a:t>
            </a:r>
            <a:r>
              <a:rPr lang="en-US" sz="1800" noProof="0" dirty="0" err="1"/>
              <a:t>harus</a:t>
            </a:r>
            <a:r>
              <a:rPr lang="en-US" sz="1800" noProof="0" dirty="0"/>
              <a:t> </a:t>
            </a:r>
            <a:r>
              <a:rPr lang="en-US" sz="1800" noProof="0" dirty="0" err="1"/>
              <a:t>dihilangkan</a:t>
            </a:r>
            <a:r>
              <a:rPr lang="en-US" sz="1800" noProof="0" dirty="0"/>
              <a:t>, </a:t>
            </a:r>
            <a:r>
              <a:rPr lang="en-US" sz="1800" noProof="0" dirty="0" err="1"/>
              <a:t>atau</a:t>
            </a:r>
            <a:r>
              <a:rPr lang="en-US" sz="1800" noProof="0" dirty="0"/>
              <a:t> </a:t>
            </a:r>
            <a:r>
              <a:rPr lang="en-US" sz="1800" noProof="0" dirty="0" err="1"/>
              <a:t>tidak</a:t>
            </a:r>
            <a:r>
              <a:rPr lang="en-US" sz="1800" noProof="0" dirty="0"/>
              <a:t> </a:t>
            </a:r>
            <a:r>
              <a:rPr lang="en-US" sz="1800" noProof="0" dirty="0" err="1"/>
              <a:t>diproduksi</a:t>
            </a:r>
            <a:r>
              <a:rPr lang="en-US" sz="1800" noProof="0" dirty="0"/>
              <a:t> </a:t>
            </a:r>
            <a:r>
              <a:rPr lang="en-US" sz="1800" noProof="0" dirty="0" err="1"/>
              <a:t>dengan</a:t>
            </a:r>
            <a:r>
              <a:rPr lang="en-US" sz="1800" noProof="0" dirty="0"/>
              <a:t> </a:t>
            </a:r>
            <a:r>
              <a:rPr lang="en-US" sz="1800" noProof="0" dirty="0" err="1"/>
              <a:t>kecepatan</a:t>
            </a:r>
            <a:r>
              <a:rPr lang="en-US" sz="1800" noProof="0" dirty="0"/>
              <a:t> yang </a:t>
            </a:r>
            <a:r>
              <a:rPr lang="en-US" sz="1800" noProof="0" dirty="0" err="1"/>
              <a:t>lebih</a:t>
            </a:r>
            <a:r>
              <a:rPr lang="en-US" sz="1800" noProof="0" dirty="0"/>
              <a:t> </a:t>
            </a:r>
            <a:r>
              <a:rPr lang="en-US" sz="1800" noProof="0" dirty="0" err="1"/>
              <a:t>cepat</a:t>
            </a:r>
            <a:r>
              <a:rPr lang="en-US" sz="1800" noProof="0" dirty="0"/>
              <a:t> </a:t>
            </a:r>
            <a:r>
              <a:rPr lang="en-US" sz="1800" noProof="0" dirty="0" err="1"/>
              <a:t>daripada</a:t>
            </a:r>
            <a:r>
              <a:rPr lang="en-US" sz="1800" noProof="0" dirty="0"/>
              <a:t> </a:t>
            </a:r>
            <a:r>
              <a:rPr lang="en-US" sz="1800" noProof="0" dirty="0" err="1"/>
              <a:t>kemampuan</a:t>
            </a:r>
            <a:r>
              <a:rPr lang="en-US" sz="1800" noProof="0" dirty="0"/>
              <a:t> </a:t>
            </a:r>
            <a:r>
              <a:rPr lang="en-US" sz="1800" noProof="0" dirty="0" err="1"/>
              <a:t>biosfer</a:t>
            </a:r>
            <a:r>
              <a:rPr lang="en-US" sz="1800" noProof="0" dirty="0"/>
              <a:t> </a:t>
            </a:r>
            <a:r>
              <a:rPr lang="en-US" sz="1800" noProof="0" dirty="0" err="1"/>
              <a:t>untuk</a:t>
            </a:r>
            <a:r>
              <a:rPr lang="en-US" sz="1800" noProof="0" dirty="0"/>
              <a:t> </a:t>
            </a:r>
            <a:r>
              <a:rPr lang="en-US" sz="1800" noProof="0" dirty="0" err="1"/>
              <a:t>menyerapnya</a:t>
            </a:r>
            <a:r>
              <a:rPr lang="en-US" sz="1800" noProof="0" dirty="0"/>
              <a:t>.</a:t>
            </a:r>
          </a:p>
          <a:p>
            <a:r>
              <a:rPr lang="en-US" sz="1800" noProof="0" dirty="0" err="1"/>
              <a:t>Terakhir</a:t>
            </a:r>
            <a:r>
              <a:rPr lang="en-US" sz="1800" noProof="0" dirty="0"/>
              <a:t>, </a:t>
            </a:r>
            <a:r>
              <a:rPr lang="en-US" sz="1800" noProof="0" dirty="0" err="1"/>
              <a:t>energi</a:t>
            </a:r>
            <a:r>
              <a:rPr lang="en-US" sz="1800" noProof="0" dirty="0"/>
              <a:t> </a:t>
            </a:r>
            <a:r>
              <a:rPr lang="en-US" sz="1800" noProof="0" dirty="0" err="1"/>
              <a:t>untuk</a:t>
            </a:r>
            <a:r>
              <a:rPr lang="en-US" sz="1800" noProof="0" dirty="0"/>
              <a:t> </a:t>
            </a:r>
            <a:r>
              <a:rPr lang="en-US" sz="1800" noProof="0" dirty="0" err="1"/>
              <a:t>menggerakkan</a:t>
            </a:r>
            <a:r>
              <a:rPr lang="en-US" sz="1800" noProof="0" dirty="0"/>
              <a:t> </a:t>
            </a:r>
            <a:r>
              <a:rPr lang="en-US" sz="1800" noProof="0" dirty="0" err="1"/>
              <a:t>sistem</a:t>
            </a:r>
            <a:r>
              <a:rPr lang="en-US" sz="1800" noProof="0" dirty="0"/>
              <a:t> </a:t>
            </a:r>
            <a:r>
              <a:rPr lang="en-US" sz="1800" noProof="0" dirty="0" err="1"/>
              <a:t>perekonomian</a:t>
            </a:r>
            <a:r>
              <a:rPr lang="en-US" sz="1800" noProof="0" dirty="0"/>
              <a:t> </a:t>
            </a:r>
            <a:r>
              <a:rPr lang="en-US" sz="1800" noProof="0" dirty="0" err="1"/>
              <a:t>harus</a:t>
            </a:r>
            <a:r>
              <a:rPr lang="en-US" sz="1800" noProof="0" dirty="0"/>
              <a:t> </a:t>
            </a:r>
            <a:r>
              <a:rPr lang="en-US" sz="1800" noProof="0" dirty="0" err="1"/>
              <a:t>terbarukan</a:t>
            </a:r>
            <a:r>
              <a:rPr lang="en-US" sz="1800" noProof="0" dirty="0"/>
              <a:t>, dan pada </a:t>
            </a:r>
            <a:r>
              <a:rPr lang="en-US" sz="1800" noProof="0" dirty="0" err="1"/>
              <a:t>akhirnya</a:t>
            </a:r>
            <a:r>
              <a:rPr lang="en-US" sz="1800" noProof="0" dirty="0"/>
              <a:t> </a:t>
            </a:r>
            <a:r>
              <a:rPr lang="en-US" sz="1800" noProof="0" dirty="0" err="1"/>
              <a:t>bergantung</a:t>
            </a:r>
            <a:r>
              <a:rPr lang="en-US" sz="1800" noProof="0" dirty="0"/>
              <a:t> pada </a:t>
            </a:r>
            <a:r>
              <a:rPr lang="en-US" sz="1800" noProof="0" dirty="0" err="1"/>
              <a:t>matahari</a:t>
            </a:r>
            <a:r>
              <a:rPr lang="en-US" sz="1800" noProof="0" dirty="0"/>
              <a:t> </a:t>
            </a:r>
            <a:r>
              <a:rPr lang="en-US" sz="1800" noProof="0" dirty="0" err="1"/>
              <a:t>atau</a:t>
            </a:r>
            <a:r>
              <a:rPr lang="en-US" sz="1800" noProof="0" dirty="0"/>
              <a:t> </a:t>
            </a:r>
            <a:r>
              <a:rPr lang="en-US" sz="1800" noProof="0" dirty="0" err="1"/>
              <a:t>angin</a:t>
            </a:r>
            <a:r>
              <a:rPr lang="en-US" sz="1800" noProof="0" dirty="0"/>
              <a:t>.</a:t>
            </a:r>
          </a:p>
          <a:p>
            <a:pPr marL="0" indent="0">
              <a:buNone/>
            </a:pPr>
            <a:r>
              <a:rPr lang="en-US" sz="2200" noProof="0" dirty="0"/>
              <a:t>Tiga </a:t>
            </a:r>
            <a:r>
              <a:rPr lang="en-US" sz="2200" noProof="0" dirty="0" err="1"/>
              <a:t>prinsip</a:t>
            </a:r>
            <a:r>
              <a:rPr lang="en-US" sz="2200" noProof="0" dirty="0"/>
              <a:t> </a:t>
            </a:r>
            <a:r>
              <a:rPr lang="en-US" sz="2200" noProof="0" dirty="0" err="1"/>
              <a:t>umum</a:t>
            </a:r>
            <a:r>
              <a:rPr lang="en-US" sz="2200" noProof="0" dirty="0"/>
              <a:t> yang </a:t>
            </a:r>
            <a:r>
              <a:rPr lang="en-US" sz="2200" noProof="0" dirty="0" err="1"/>
              <a:t>harus</a:t>
            </a:r>
            <a:r>
              <a:rPr lang="en-US" sz="2200" noProof="0" dirty="0"/>
              <a:t> </a:t>
            </a:r>
            <a:r>
              <a:rPr lang="en-US" sz="2200" noProof="0" dirty="0" err="1"/>
              <a:t>dilakukan</a:t>
            </a:r>
            <a:r>
              <a:rPr lang="en-US" sz="2200" noProof="0" dirty="0"/>
              <a:t> oleh </a:t>
            </a:r>
            <a:r>
              <a:rPr lang="en-US" sz="2200" noProof="0" dirty="0" err="1"/>
              <a:t>perusahaan</a:t>
            </a:r>
            <a:r>
              <a:rPr lang="en-US" sz="2200" noProof="0" dirty="0"/>
              <a:t> dan </a:t>
            </a:r>
            <a:r>
              <a:rPr lang="en-US" sz="2200" noProof="0" dirty="0" err="1"/>
              <a:t>industri</a:t>
            </a:r>
            <a:r>
              <a:rPr lang="en-US" sz="2200" noProof="0" dirty="0"/>
              <a:t> yang </a:t>
            </a:r>
            <a:r>
              <a:rPr lang="en-US" sz="2200" noProof="0" dirty="0" err="1"/>
              <a:t>akan</a:t>
            </a:r>
            <a:r>
              <a:rPr lang="en-US" sz="2200" noProof="0" dirty="0"/>
              <a:t> </a:t>
            </a:r>
            <a:r>
              <a:rPr lang="en-US" sz="2200" noProof="0" dirty="0" err="1"/>
              <a:t>memandu</a:t>
            </a:r>
            <a:r>
              <a:rPr lang="en-US" sz="2200" noProof="0" dirty="0"/>
              <a:t> </a:t>
            </a:r>
            <a:r>
              <a:rPr lang="en-US" sz="2200" noProof="0" dirty="0" err="1"/>
              <a:t>langkah</a:t>
            </a:r>
            <a:r>
              <a:rPr lang="en-US" sz="2200" noProof="0" dirty="0"/>
              <a:t> </a:t>
            </a:r>
            <a:r>
              <a:rPr lang="en-US" sz="2200" noProof="0" dirty="0" err="1"/>
              <a:t>menuju</a:t>
            </a:r>
            <a:r>
              <a:rPr lang="en-US" sz="2200" noProof="0" dirty="0"/>
              <a:t> </a:t>
            </a:r>
            <a:r>
              <a:rPr lang="en-US" sz="2200" noProof="0" dirty="0" err="1"/>
              <a:t>keberlanjutan</a:t>
            </a:r>
            <a:r>
              <a:rPr lang="en-US" sz="2200" noProof="0" dirty="0"/>
              <a:t>.</a:t>
            </a:r>
          </a:p>
          <a:p>
            <a:r>
              <a:rPr lang="en-US" sz="2000" noProof="0" dirty="0"/>
              <a:t>Harus </a:t>
            </a:r>
            <a:r>
              <a:rPr lang="en-US" sz="2000" noProof="0" dirty="0" err="1"/>
              <a:t>lebih</a:t>
            </a:r>
            <a:r>
              <a:rPr lang="en-US" sz="2000" noProof="0" dirty="0"/>
              <a:t> </a:t>
            </a:r>
            <a:r>
              <a:rPr lang="en-US" sz="2000" noProof="0" dirty="0" err="1"/>
              <a:t>efisien</a:t>
            </a:r>
            <a:r>
              <a:rPr lang="en-US" sz="2000" noProof="0" dirty="0"/>
              <a:t> </a:t>
            </a:r>
            <a:r>
              <a:rPr lang="en-US" sz="2000" noProof="0" dirty="0" err="1"/>
              <a:t>dalam</a:t>
            </a:r>
            <a:r>
              <a:rPr lang="en-US" sz="2000" noProof="0" dirty="0"/>
              <a:t> </a:t>
            </a:r>
            <a:r>
              <a:rPr lang="en-US" sz="2000" noProof="0" dirty="0" err="1"/>
              <a:t>menggunakan</a:t>
            </a:r>
            <a:r>
              <a:rPr lang="en-US" sz="2000" noProof="0" dirty="0"/>
              <a:t> </a:t>
            </a:r>
            <a:r>
              <a:rPr lang="en-US" sz="2000" noProof="0" dirty="0" err="1"/>
              <a:t>sumber</a:t>
            </a:r>
            <a:r>
              <a:rPr lang="en-US" sz="2000" noProof="0" dirty="0"/>
              <a:t> </a:t>
            </a:r>
            <a:r>
              <a:rPr lang="en-US" sz="2000" noProof="0" dirty="0" err="1"/>
              <a:t>daya</a:t>
            </a:r>
            <a:r>
              <a:rPr lang="en-US" sz="2000" noProof="0" dirty="0"/>
              <a:t> </a:t>
            </a:r>
            <a:r>
              <a:rPr lang="en-US" sz="2000" noProof="0" dirty="0" err="1"/>
              <a:t>alam</a:t>
            </a:r>
            <a:r>
              <a:rPr lang="en-US" sz="2000" noProof="0" dirty="0"/>
              <a:t>.</a:t>
            </a:r>
          </a:p>
          <a:p>
            <a:r>
              <a:rPr lang="en-US" sz="2000" noProof="0" dirty="0"/>
              <a:t>Harus </a:t>
            </a:r>
            <a:r>
              <a:rPr lang="en-US" sz="2000" noProof="0" dirty="0" err="1"/>
              <a:t>memodelkan</a:t>
            </a:r>
            <a:r>
              <a:rPr lang="en-US" sz="2000" noProof="0" dirty="0"/>
              <a:t> </a:t>
            </a:r>
            <a:r>
              <a:rPr lang="en-US" sz="2000" noProof="0" dirty="0" err="1"/>
              <a:t>seluruh</a:t>
            </a:r>
            <a:r>
              <a:rPr lang="en-US" sz="2000" noProof="0" dirty="0"/>
              <a:t> proses </a:t>
            </a:r>
            <a:r>
              <a:rPr lang="en-US" sz="2000" noProof="0" dirty="0" err="1"/>
              <a:t>produksinya</a:t>
            </a:r>
            <a:r>
              <a:rPr lang="en-US" sz="2000" noProof="0" dirty="0"/>
              <a:t> pada proses </a:t>
            </a:r>
            <a:r>
              <a:rPr lang="en-US" sz="2000" noProof="0" dirty="0" err="1"/>
              <a:t>biologis</a:t>
            </a:r>
            <a:endParaRPr lang="en-US" sz="2000" noProof="0" dirty="0"/>
          </a:p>
          <a:p>
            <a:r>
              <a:rPr lang="en-US" sz="2000" noProof="0" dirty="0"/>
              <a:t>Harus </a:t>
            </a:r>
            <a:r>
              <a:rPr lang="en-US" sz="2000" noProof="0" dirty="0" err="1"/>
              <a:t>menekankan</a:t>
            </a:r>
            <a:r>
              <a:rPr lang="en-US" sz="2000" noProof="0" dirty="0"/>
              <a:t> </a:t>
            </a:r>
            <a:r>
              <a:rPr lang="en-US" sz="2000" noProof="0" dirty="0" err="1"/>
              <a:t>produksi</a:t>
            </a:r>
            <a:r>
              <a:rPr lang="en-US" sz="2000" noProof="0" dirty="0"/>
              <a:t> </a:t>
            </a:r>
            <a:r>
              <a:rPr lang="en-US" sz="2000" noProof="0" dirty="0" err="1"/>
              <a:t>jasa</a:t>
            </a:r>
            <a:r>
              <a:rPr lang="en-US" sz="2000" noProof="0" dirty="0"/>
              <a:t> </a:t>
            </a:r>
            <a:r>
              <a:rPr lang="en-US" sz="2000" noProof="0" dirty="0" err="1"/>
              <a:t>daripada</a:t>
            </a:r>
            <a:r>
              <a:rPr lang="en-US" sz="2000" noProof="0" dirty="0"/>
              <a:t> </a:t>
            </a:r>
            <a:r>
              <a:rPr lang="en-US" sz="2000" noProof="0" dirty="0" err="1"/>
              <a:t>produk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5A7858D-4345-446E-BC20-7481032E4F5C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27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F504B81-34F5-4F27-BA1E-509910233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Principles for a Sustainable Business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CAA103-236E-43A6-8A99-A76ABCF23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b="1" noProof="0" dirty="0">
                <a:solidFill>
                  <a:schemeClr val="bg2"/>
                </a:solidFill>
              </a:rPr>
              <a:t>Eco-efficiency</a:t>
            </a:r>
            <a:r>
              <a:rPr lang="en-US" sz="2000" b="1" noProof="0" dirty="0">
                <a:solidFill>
                  <a:schemeClr val="bg2"/>
                </a:solidFill>
              </a:rPr>
              <a:t>: </a:t>
            </a:r>
            <a:r>
              <a:rPr lang="en-US" sz="2000" b="1" noProof="0" dirty="0" err="1"/>
              <a:t>Diperkenalkan</a:t>
            </a:r>
            <a:r>
              <a:rPr lang="en-US" sz="2000" b="1" noProof="0" dirty="0"/>
              <a:t> pada KTT </a:t>
            </a:r>
            <a:r>
              <a:rPr lang="en-US" sz="2000" b="1" noProof="0" dirty="0" err="1"/>
              <a:t>Bumi</a:t>
            </a:r>
            <a:r>
              <a:rPr lang="en-US" sz="2000" b="1" noProof="0" dirty="0"/>
              <a:t> Rio pada </a:t>
            </a:r>
            <a:r>
              <a:rPr lang="en-US" sz="2000" b="1" noProof="0" dirty="0" err="1"/>
              <a:t>tahun</a:t>
            </a:r>
            <a:r>
              <a:rPr lang="en-US" sz="2000" b="1" noProof="0" dirty="0"/>
              <a:t> 1992, </a:t>
            </a:r>
            <a:r>
              <a:rPr lang="en-US" sz="2000" b="1" noProof="0" dirty="0" err="1"/>
              <a:t>konsep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ini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adalah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cara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bisnis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berkontribusi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terhadap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keberlanjutan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dengan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mengurangi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penggunaan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sumber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daya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dalam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siklus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produksinya</a:t>
            </a:r>
            <a:r>
              <a:rPr lang="en-US" sz="2000" b="1" noProof="0" dirty="0"/>
              <a:t>.</a:t>
            </a:r>
          </a:p>
          <a:p>
            <a:r>
              <a:rPr lang="en-US" sz="1800" noProof="0" dirty="0"/>
              <a:t>“</a:t>
            </a:r>
            <a:r>
              <a:rPr lang="en-US" sz="1800" noProof="0" dirty="0" err="1"/>
              <a:t>Melakukan</a:t>
            </a:r>
            <a:r>
              <a:rPr lang="en-US" sz="1800" noProof="0" dirty="0"/>
              <a:t> </a:t>
            </a:r>
            <a:r>
              <a:rPr lang="en-US" sz="1800" noProof="0" dirty="0" err="1"/>
              <a:t>lebih</a:t>
            </a:r>
            <a:r>
              <a:rPr lang="en-US" sz="1800" noProof="0" dirty="0"/>
              <a:t> </a:t>
            </a:r>
            <a:r>
              <a:rPr lang="en-US" sz="1800" noProof="0" dirty="0" err="1"/>
              <a:t>banyak</a:t>
            </a:r>
            <a:r>
              <a:rPr lang="en-US" sz="1800" noProof="0" dirty="0"/>
              <a:t> </a:t>
            </a:r>
            <a:r>
              <a:rPr lang="en-US" sz="1800" noProof="0" dirty="0" err="1"/>
              <a:t>dengan</a:t>
            </a:r>
            <a:r>
              <a:rPr lang="en-US" sz="1800" noProof="0" dirty="0"/>
              <a:t> </a:t>
            </a:r>
            <a:r>
              <a:rPr lang="en-US" sz="1800" noProof="0" dirty="0" err="1"/>
              <a:t>lebih</a:t>
            </a:r>
            <a:r>
              <a:rPr lang="en-US" sz="1800" noProof="0" dirty="0"/>
              <a:t> </a:t>
            </a:r>
            <a:r>
              <a:rPr lang="en-US" sz="1800" noProof="0" dirty="0" err="1"/>
              <a:t>sedikit</a:t>
            </a:r>
            <a:r>
              <a:rPr lang="en-US" sz="1800" noProof="0" dirty="0"/>
              <a:t>” </a:t>
            </a:r>
            <a:r>
              <a:rPr lang="en-US" sz="1800" noProof="0" dirty="0" err="1"/>
              <a:t>adalah</a:t>
            </a:r>
            <a:r>
              <a:rPr lang="en-US" sz="1800" noProof="0" dirty="0"/>
              <a:t> </a:t>
            </a:r>
            <a:r>
              <a:rPr lang="en-US" sz="1800" noProof="0" dirty="0" err="1"/>
              <a:t>pedoman</a:t>
            </a:r>
            <a:r>
              <a:rPr lang="en-US" sz="1800" noProof="0" dirty="0"/>
              <a:t> </a:t>
            </a:r>
            <a:r>
              <a:rPr lang="en-US" sz="1800" noProof="0" dirty="0" err="1"/>
              <a:t>lingkungan</a:t>
            </a:r>
            <a:r>
              <a:rPr lang="en-US" sz="1800" noProof="0" dirty="0"/>
              <a:t> </a:t>
            </a:r>
            <a:r>
              <a:rPr lang="en-US" sz="1800" noProof="0" dirty="0" err="1"/>
              <a:t>hidup</a:t>
            </a:r>
            <a:r>
              <a:rPr lang="en-US" sz="1800" noProof="0" dirty="0"/>
              <a:t> yang </a:t>
            </a:r>
            <a:r>
              <a:rPr lang="en-US" sz="1800" noProof="0" dirty="0" err="1"/>
              <a:t>sudah</a:t>
            </a:r>
            <a:r>
              <a:rPr lang="en-US" sz="1800" noProof="0" dirty="0"/>
              <a:t> lama </a:t>
            </a:r>
            <a:r>
              <a:rPr lang="en-US" sz="1800" noProof="0" dirty="0" err="1"/>
              <a:t>ada</a:t>
            </a:r>
            <a:r>
              <a:rPr lang="en-US" sz="1800" noProof="0" dirty="0"/>
              <a:t> dan </a:t>
            </a:r>
            <a:r>
              <a:rPr lang="en-US" sz="1800" noProof="0" dirty="0" err="1"/>
              <a:t>merupakan</a:t>
            </a:r>
            <a:r>
              <a:rPr lang="en-US" sz="1800" noProof="0" dirty="0"/>
              <a:t> </a:t>
            </a:r>
            <a:r>
              <a:rPr lang="en-US" sz="1800" noProof="0" dirty="0" err="1"/>
              <a:t>praktik</a:t>
            </a:r>
            <a:r>
              <a:rPr lang="en-US" sz="1800" noProof="0" dirty="0"/>
              <a:t> </a:t>
            </a:r>
            <a:r>
              <a:rPr lang="en-US" sz="1800" noProof="0" dirty="0" err="1"/>
              <a:t>pengelolaan</a:t>
            </a:r>
            <a:r>
              <a:rPr lang="en-US" sz="1800" noProof="0" dirty="0"/>
              <a:t> yang </a:t>
            </a:r>
            <a:r>
              <a:rPr lang="en-US" sz="1800" noProof="0" dirty="0" err="1"/>
              <a:t>baik</a:t>
            </a:r>
            <a:r>
              <a:rPr lang="en-US" sz="1800" noProof="0" dirty="0"/>
              <a:t>.</a:t>
            </a:r>
          </a:p>
          <a:p>
            <a:r>
              <a:rPr lang="en-US" sz="1800" noProof="0" dirty="0"/>
              <a:t>Perusahaan </a:t>
            </a:r>
            <a:r>
              <a:rPr lang="en-US" sz="1800" noProof="0" dirty="0" err="1"/>
              <a:t>dapat</a:t>
            </a:r>
            <a:r>
              <a:rPr lang="en-US" sz="1800" noProof="0" dirty="0"/>
              <a:t> </a:t>
            </a:r>
            <a:r>
              <a:rPr lang="en-US" sz="1800" noProof="0" dirty="0" err="1"/>
              <a:t>meningkatkan</a:t>
            </a:r>
            <a:r>
              <a:rPr lang="en-US" sz="1800" noProof="0" dirty="0"/>
              <a:t> </a:t>
            </a:r>
            <a:r>
              <a:rPr lang="en-US" sz="1800" noProof="0" dirty="0" err="1"/>
              <a:t>efisiensi</a:t>
            </a:r>
            <a:r>
              <a:rPr lang="en-US" sz="1800" noProof="0" dirty="0"/>
              <a:t> </a:t>
            </a:r>
            <a:r>
              <a:rPr lang="en-US" sz="1800" noProof="0" dirty="0" err="1"/>
              <a:t>energi</a:t>
            </a:r>
            <a:r>
              <a:rPr lang="en-US" sz="1800" noProof="0" dirty="0"/>
              <a:t> dan material </a:t>
            </a:r>
            <a:r>
              <a:rPr lang="en-US" sz="1800" noProof="0" dirty="0" err="1"/>
              <a:t>seperti</a:t>
            </a:r>
            <a:r>
              <a:rPr lang="en-US" sz="1800" noProof="0" dirty="0"/>
              <a:t> </a:t>
            </a:r>
            <a:r>
              <a:rPr lang="en-US" sz="1800" noProof="0" dirty="0" err="1"/>
              <a:t>pencahayaan</a:t>
            </a:r>
            <a:r>
              <a:rPr lang="en-US" sz="1800" noProof="0" dirty="0"/>
              <a:t>, </a:t>
            </a:r>
            <a:r>
              <a:rPr lang="en-US" sz="1800" noProof="0" dirty="0" err="1"/>
              <a:t>desain</a:t>
            </a:r>
            <a:r>
              <a:rPr lang="en-US" sz="1800" noProof="0" dirty="0"/>
              <a:t> </a:t>
            </a:r>
            <a:r>
              <a:rPr lang="en-US" sz="1800" noProof="0" dirty="0" err="1"/>
              <a:t>bangunan</a:t>
            </a:r>
            <a:r>
              <a:rPr lang="en-US" sz="1800" noProof="0" dirty="0"/>
              <a:t>, </a:t>
            </a:r>
            <a:r>
              <a:rPr lang="en-US" sz="1800" noProof="0" dirty="0" err="1"/>
              <a:t>desain</a:t>
            </a:r>
            <a:r>
              <a:rPr lang="en-US" sz="1800" noProof="0" dirty="0"/>
              <a:t> </a:t>
            </a:r>
            <a:r>
              <a:rPr lang="en-US" sz="1800" noProof="0" dirty="0" err="1"/>
              <a:t>produk</a:t>
            </a:r>
            <a:r>
              <a:rPr lang="en-US" sz="1800" noProof="0" dirty="0"/>
              <a:t>, dan </a:t>
            </a:r>
            <a:r>
              <a:rPr lang="en-US" sz="1800" noProof="0" dirty="0" err="1"/>
              <a:t>saluran</a:t>
            </a:r>
            <a:r>
              <a:rPr lang="en-US" sz="1800" noProof="0" dirty="0"/>
              <a:t> </a:t>
            </a:r>
            <a:r>
              <a:rPr lang="en-US" sz="1800" noProof="0" dirty="0" err="1"/>
              <a:t>distribusi</a:t>
            </a:r>
            <a:r>
              <a:rPr lang="en-US" sz="18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600" noProof="0" dirty="0" err="1"/>
              <a:t>Peningkatan</a:t>
            </a:r>
            <a:r>
              <a:rPr lang="en-US" sz="1600" noProof="0" dirty="0"/>
              <a:t> </a:t>
            </a:r>
            <a:r>
              <a:rPr lang="en-US" sz="1600" noProof="0" dirty="0" err="1"/>
              <a:t>efisiensi</a:t>
            </a:r>
            <a:r>
              <a:rPr lang="en-US" sz="1600" noProof="0" dirty="0"/>
              <a:t> “Faktor </a:t>
            </a:r>
            <a:r>
              <a:rPr lang="en-US" sz="1600" noProof="0" dirty="0" err="1"/>
              <a:t>Empat</a:t>
            </a:r>
            <a:r>
              <a:rPr lang="en-US" sz="1600" noProof="0" dirty="0"/>
              <a:t>” </a:t>
            </a:r>
            <a:r>
              <a:rPr lang="en-US" sz="1600" noProof="0" dirty="0" err="1"/>
              <a:t>akan</a:t>
            </a:r>
            <a:r>
              <a:rPr lang="en-US" sz="1600" noProof="0" dirty="0"/>
              <a:t> </a:t>
            </a:r>
            <a:r>
              <a:rPr lang="en-US" sz="1600" noProof="0" dirty="0" err="1"/>
              <a:t>menghasilkan</a:t>
            </a:r>
            <a:r>
              <a:rPr lang="en-US" sz="1600" noProof="0" dirty="0"/>
              <a:t> </a:t>
            </a:r>
            <a:r>
              <a:rPr lang="en-US" sz="1600" noProof="0" dirty="0" err="1"/>
              <a:t>produktivitas</a:t>
            </a:r>
            <a:r>
              <a:rPr lang="en-US" sz="1600" noProof="0" dirty="0"/>
              <a:t> dua kali </a:t>
            </a:r>
            <a:r>
              <a:rPr lang="en-US" sz="1600" noProof="0" dirty="0" err="1"/>
              <a:t>lipat</a:t>
            </a:r>
            <a:r>
              <a:rPr lang="en-US" sz="1600" noProof="0" dirty="0"/>
              <a:t> </a:t>
            </a:r>
            <a:r>
              <a:rPr lang="en-US" sz="1600" noProof="0" dirty="0" err="1"/>
              <a:t>dari</a:t>
            </a:r>
            <a:r>
              <a:rPr lang="en-US" sz="1600" noProof="0" dirty="0"/>
              <a:t> </a:t>
            </a:r>
            <a:r>
              <a:rPr lang="en-US" sz="1600" noProof="0" dirty="0" err="1"/>
              <a:t>separuh</a:t>
            </a:r>
            <a:r>
              <a:rPr lang="en-US" sz="1600" noProof="0" dirty="0"/>
              <a:t> </a:t>
            </a:r>
            <a:r>
              <a:rPr lang="en-US" sz="1600" noProof="0" dirty="0" err="1"/>
              <a:t>sumber</a:t>
            </a:r>
            <a:r>
              <a:rPr lang="en-US" sz="1600" noProof="0" dirty="0"/>
              <a:t> </a:t>
            </a:r>
            <a:r>
              <a:rPr lang="en-US" sz="1600" noProof="0" dirty="0" err="1"/>
              <a:t>daya</a:t>
            </a:r>
            <a:r>
              <a:rPr lang="en-US" sz="1600" noProof="0" dirty="0"/>
              <a:t>.</a:t>
            </a:r>
          </a:p>
          <a:p>
            <a:pPr marL="0" lvl="0" indent="0">
              <a:buNone/>
            </a:pPr>
            <a:r>
              <a:rPr lang="en-US" b="1" noProof="0" dirty="0">
                <a:solidFill>
                  <a:schemeClr val="bg2"/>
                </a:solidFill>
              </a:rPr>
              <a:t>Closed loop production:  </a:t>
            </a:r>
            <a:r>
              <a:rPr lang="en-US" sz="2000" b="1" noProof="0" dirty="0" err="1"/>
              <a:t>Berusaha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untuk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mengintegrasikan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kembali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limbah</a:t>
            </a:r>
            <a:r>
              <a:rPr lang="en-US" sz="2000" b="1" noProof="0" dirty="0"/>
              <a:t> yang </a:t>
            </a:r>
            <a:r>
              <a:rPr lang="en-US" sz="2000" b="1" noProof="0" dirty="0" err="1"/>
              <a:t>ada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ke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dalam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produksi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seperti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halnya</a:t>
            </a:r>
            <a:r>
              <a:rPr lang="en-US" sz="2000" b="1" noProof="0" dirty="0"/>
              <a:t> proses </a:t>
            </a:r>
            <a:r>
              <a:rPr lang="en-US" sz="2000" b="1" noProof="0" dirty="0" err="1"/>
              <a:t>biologis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mengubah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limbah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menjadi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makanan</a:t>
            </a:r>
            <a:r>
              <a:rPr lang="en-US" sz="2200" b="1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71AA4AC-3F59-419B-8D07-D2BEBD0E081B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28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487277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Principles for a Sustainable Business </a:t>
            </a:r>
            <a:r>
              <a:rPr lang="en-US" sz="1000" noProof="0" dirty="0"/>
              <a:t>3</a:t>
            </a:r>
            <a:endParaRPr lang="en-US" noProof="0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DCCB7CF-7F84-4B17-9538-D475526B2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noProof="0" dirty="0" err="1"/>
              <a:t>Tujuan</a:t>
            </a:r>
            <a:r>
              <a:rPr lang="en-US" sz="1800" noProof="0" dirty="0"/>
              <a:t> </a:t>
            </a:r>
            <a:r>
              <a:rPr lang="en-US" sz="1800" noProof="0" dirty="0" err="1"/>
              <a:t>akhir</a:t>
            </a:r>
            <a:r>
              <a:rPr lang="en-US" sz="1800" noProof="0" dirty="0"/>
              <a:t> </a:t>
            </a:r>
            <a:r>
              <a:rPr lang="en-US" sz="1800" noProof="0" dirty="0" err="1"/>
              <a:t>dari</a:t>
            </a:r>
            <a:r>
              <a:rPr lang="en-US" sz="1800" noProof="0" dirty="0"/>
              <a:t> </a:t>
            </a:r>
            <a:r>
              <a:rPr lang="en-US" sz="1800" noProof="0" dirty="0" err="1"/>
              <a:t>biomimikri</a:t>
            </a:r>
            <a:r>
              <a:rPr lang="en-US" sz="1800" noProof="0" dirty="0"/>
              <a:t> </a:t>
            </a:r>
            <a:r>
              <a:rPr lang="en-US" sz="1800" noProof="0" dirty="0" err="1"/>
              <a:t>adalah</a:t>
            </a:r>
            <a:r>
              <a:rPr lang="en-US" sz="1800" noProof="0" dirty="0"/>
              <a:t> </a:t>
            </a:r>
            <a:r>
              <a:rPr lang="en-US" sz="1800" noProof="0" dirty="0" err="1"/>
              <a:t>menghilangkan</a:t>
            </a:r>
            <a:r>
              <a:rPr lang="en-US" sz="1800" noProof="0" dirty="0"/>
              <a:t> </a:t>
            </a:r>
            <a:r>
              <a:rPr lang="en-US" sz="1800" noProof="0" dirty="0" err="1"/>
              <a:t>limbah</a:t>
            </a:r>
            <a:r>
              <a:rPr lang="en-US" sz="1800" noProof="0" dirty="0"/>
              <a:t> </a:t>
            </a:r>
            <a:r>
              <a:rPr lang="en-US" sz="1800" noProof="0" dirty="0" err="1"/>
              <a:t>secara</a:t>
            </a:r>
            <a:r>
              <a:rPr lang="en-US" sz="1800" noProof="0" dirty="0"/>
              <a:t> </a:t>
            </a:r>
            <a:r>
              <a:rPr lang="en-US" sz="1800" noProof="0" dirty="0" err="1"/>
              <a:t>keseluruhan</a:t>
            </a:r>
            <a:r>
              <a:rPr lang="en-US" sz="1800" noProof="0" dirty="0"/>
              <a:t>, </a:t>
            </a:r>
            <a:r>
              <a:rPr lang="en-US" sz="1800" noProof="0" dirty="0" err="1"/>
              <a:t>bukan</a:t>
            </a:r>
            <a:r>
              <a:rPr lang="en-US" sz="1800" noProof="0" dirty="0"/>
              <a:t> </a:t>
            </a:r>
            <a:r>
              <a:rPr lang="en-US" sz="1800" noProof="0" dirty="0" err="1"/>
              <a:t>menguranginya</a:t>
            </a:r>
            <a:r>
              <a:rPr lang="en-US" sz="1800" noProof="0" dirty="0"/>
              <a:t>.</a:t>
            </a:r>
          </a:p>
          <a:p>
            <a:r>
              <a:rPr lang="en-US" sz="1800" noProof="0" dirty="0" err="1"/>
              <a:t>Evolusi</a:t>
            </a:r>
            <a:r>
              <a:rPr lang="en-US" sz="1800" noProof="0" dirty="0"/>
              <a:t> </a:t>
            </a:r>
            <a:r>
              <a:rPr lang="en-US" sz="1800" noProof="0" dirty="0" err="1"/>
              <a:t>biomimikri</a:t>
            </a:r>
            <a:r>
              <a:rPr lang="en-US" sz="1800" noProof="0" dirty="0"/>
              <a:t> </a:t>
            </a:r>
            <a:r>
              <a:rPr lang="en-US" sz="1800" noProof="0" dirty="0" err="1"/>
              <a:t>dapat</a:t>
            </a:r>
            <a:r>
              <a:rPr lang="en-US" sz="1800" noProof="0" dirty="0"/>
              <a:t> </a:t>
            </a:r>
            <a:r>
              <a:rPr lang="en-US" sz="1800" noProof="0" dirty="0" err="1"/>
              <a:t>dijelaskan</a:t>
            </a:r>
            <a:r>
              <a:rPr lang="en-US" sz="1800" noProof="0" dirty="0"/>
              <a:t> </a:t>
            </a:r>
            <a:r>
              <a:rPr lang="en-US" sz="1800" noProof="0" dirty="0" err="1"/>
              <a:t>dalam</a:t>
            </a:r>
            <a:r>
              <a:rPr lang="en-US" sz="1800" noProof="0" dirty="0"/>
              <a:t> dua </a:t>
            </a:r>
            <a:r>
              <a:rPr lang="en-US" sz="1800" noProof="0" dirty="0" err="1"/>
              <a:t>fase</a:t>
            </a:r>
            <a:r>
              <a:rPr lang="en-US" sz="1800" noProof="0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/>
              <a:t>Ambil-</a:t>
            </a:r>
            <a:r>
              <a:rPr lang="en-US" sz="1800" noProof="0" dirty="0" err="1"/>
              <a:t>buat</a:t>
            </a:r>
            <a:r>
              <a:rPr lang="en-US" sz="1800" noProof="0" dirty="0"/>
              <a:t>-</a:t>
            </a:r>
            <a:r>
              <a:rPr lang="en-US" sz="1800" noProof="0" dirty="0" err="1"/>
              <a:t>buang</a:t>
            </a:r>
            <a:r>
              <a:rPr lang="en-US" sz="1800" noProof="0" dirty="0"/>
              <a:t>: </a:t>
            </a:r>
            <a:r>
              <a:rPr lang="en-US" sz="1800" noProof="0" dirty="0" err="1"/>
              <a:t>Bisnis</a:t>
            </a:r>
            <a:r>
              <a:rPr lang="en-US" sz="1800" noProof="0" dirty="0"/>
              <a:t> </a:t>
            </a:r>
            <a:r>
              <a:rPr lang="en-US" sz="1800" noProof="0" dirty="0" err="1"/>
              <a:t>mengambil</a:t>
            </a:r>
            <a:r>
              <a:rPr lang="en-US" sz="1800" noProof="0" dirty="0"/>
              <a:t> </a:t>
            </a:r>
            <a:r>
              <a:rPr lang="en-US" sz="1800" noProof="0" dirty="0" err="1"/>
              <a:t>sumber</a:t>
            </a:r>
            <a:r>
              <a:rPr lang="en-US" sz="1800" noProof="0" dirty="0"/>
              <a:t> </a:t>
            </a:r>
            <a:r>
              <a:rPr lang="en-US" sz="1800" noProof="0" dirty="0" err="1"/>
              <a:t>daya</a:t>
            </a:r>
            <a:r>
              <a:rPr lang="en-US" sz="1800" noProof="0" dirty="0"/>
              <a:t>, </a:t>
            </a:r>
            <a:r>
              <a:rPr lang="en-US" sz="1800" noProof="0" dirty="0" err="1"/>
              <a:t>membuat</a:t>
            </a:r>
            <a:r>
              <a:rPr lang="en-US" sz="1800" noProof="0" dirty="0"/>
              <a:t> </a:t>
            </a:r>
            <a:r>
              <a:rPr lang="en-US" sz="1800" noProof="0" dirty="0" err="1"/>
              <a:t>produk</a:t>
            </a:r>
            <a:r>
              <a:rPr lang="en-US" sz="1800" noProof="0" dirty="0"/>
              <a:t> </a:t>
            </a:r>
            <a:r>
              <a:rPr lang="en-US" sz="1800" noProof="0" dirty="0" err="1"/>
              <a:t>dari</a:t>
            </a:r>
            <a:r>
              <a:rPr lang="en-US" sz="1800" noProof="0" dirty="0"/>
              <a:t> </a:t>
            </a:r>
            <a:r>
              <a:rPr lang="en-US" sz="1800" noProof="0" dirty="0" err="1"/>
              <a:t>sumber</a:t>
            </a:r>
            <a:r>
              <a:rPr lang="en-US" sz="1800" noProof="0" dirty="0"/>
              <a:t> </a:t>
            </a:r>
            <a:r>
              <a:rPr lang="en-US" sz="1800" noProof="0" dirty="0" err="1"/>
              <a:t>daya</a:t>
            </a:r>
            <a:r>
              <a:rPr lang="en-US" sz="1800" noProof="0" dirty="0"/>
              <a:t> </a:t>
            </a:r>
            <a:r>
              <a:rPr lang="en-US" sz="1800" noProof="0" dirty="0" err="1"/>
              <a:t>tersebut</a:t>
            </a:r>
            <a:r>
              <a:rPr lang="en-US" sz="1800" noProof="0" dirty="0"/>
              <a:t>, dan </a:t>
            </a:r>
            <a:r>
              <a:rPr lang="en-US" sz="1800" noProof="0" dirty="0" err="1"/>
              <a:t>membuang</a:t>
            </a:r>
            <a:r>
              <a:rPr lang="en-US" sz="1800" noProof="0" dirty="0"/>
              <a:t> </a:t>
            </a:r>
            <a:r>
              <a:rPr lang="en-US" sz="1800" noProof="0" dirty="0" err="1"/>
              <a:t>sisanya</a:t>
            </a:r>
            <a:r>
              <a:rPr lang="en-US" sz="18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 err="1"/>
              <a:t>Tanggung</a:t>
            </a:r>
            <a:r>
              <a:rPr lang="en-US" sz="1800" noProof="0" dirty="0"/>
              <a:t> </a:t>
            </a:r>
            <a:r>
              <a:rPr lang="en-US" sz="1800" noProof="0" dirty="0" err="1"/>
              <a:t>jawab</a:t>
            </a:r>
            <a:r>
              <a:rPr lang="en-US" sz="1800" noProof="0" dirty="0"/>
              <a:t> </a:t>
            </a:r>
            <a:r>
              <a:rPr lang="en-US" sz="1800" noProof="0" dirty="0" err="1"/>
              <a:t>dari</a:t>
            </a:r>
            <a:r>
              <a:rPr lang="en-US" sz="1800" noProof="0" dirty="0"/>
              <a:t> </a:t>
            </a:r>
            <a:r>
              <a:rPr lang="en-US" sz="1800" noProof="0" dirty="0" err="1"/>
              <a:t>awal</a:t>
            </a:r>
            <a:r>
              <a:rPr lang="en-US" sz="1800" noProof="0" dirty="0"/>
              <a:t> </a:t>
            </a:r>
            <a:r>
              <a:rPr lang="en-US" sz="1800" noProof="0" dirty="0" err="1"/>
              <a:t>hingga</a:t>
            </a:r>
            <a:r>
              <a:rPr lang="en-US" sz="1800" noProof="0" dirty="0"/>
              <a:t> </a:t>
            </a:r>
            <a:r>
              <a:rPr lang="en-US" sz="1800" noProof="0" dirty="0" err="1"/>
              <a:t>akhir</a:t>
            </a:r>
            <a:r>
              <a:rPr lang="en-US" sz="1800" noProof="0" dirty="0"/>
              <a:t>: </a:t>
            </a:r>
            <a:r>
              <a:rPr lang="en-US" sz="1800" noProof="0" dirty="0" err="1"/>
              <a:t>Tanggung</a:t>
            </a:r>
            <a:r>
              <a:rPr lang="en-US" sz="1800" noProof="0" dirty="0"/>
              <a:t> </a:t>
            </a:r>
            <a:r>
              <a:rPr lang="en-US" sz="1800" noProof="0" dirty="0" err="1"/>
              <a:t>jawab</a:t>
            </a:r>
            <a:r>
              <a:rPr lang="en-US" sz="1800" noProof="0" dirty="0"/>
              <a:t> </a:t>
            </a:r>
            <a:r>
              <a:rPr lang="en-US" sz="1800" noProof="0" dirty="0" err="1"/>
              <a:t>dari</a:t>
            </a:r>
            <a:r>
              <a:rPr lang="en-US" sz="1800" noProof="0" dirty="0"/>
              <a:t> </a:t>
            </a:r>
            <a:r>
              <a:rPr lang="en-US" sz="1800" noProof="0" dirty="0" err="1"/>
              <a:t>awal</a:t>
            </a:r>
            <a:r>
              <a:rPr lang="en-US" sz="1800" noProof="0" dirty="0"/>
              <a:t> </a:t>
            </a:r>
            <a:r>
              <a:rPr lang="en-US" sz="1800" noProof="0" dirty="0" err="1"/>
              <a:t>hingga</a:t>
            </a:r>
            <a:r>
              <a:rPr lang="en-US" sz="1800" noProof="0" dirty="0"/>
              <a:t> </a:t>
            </a:r>
            <a:r>
              <a:rPr lang="en-US" sz="1800" noProof="0" dirty="0" err="1"/>
              <a:t>akhir</a:t>
            </a:r>
            <a:r>
              <a:rPr lang="en-US" sz="1800" noProof="0" dirty="0"/>
              <a:t> </a:t>
            </a:r>
            <a:r>
              <a:rPr lang="en-US" sz="1800" noProof="0" dirty="0" err="1"/>
              <a:t>atau</a:t>
            </a:r>
            <a:r>
              <a:rPr lang="en-US" sz="1800" noProof="0" dirty="0"/>
              <a:t> </a:t>
            </a:r>
            <a:r>
              <a:rPr lang="en-US" sz="1800" noProof="0" dirty="0" err="1"/>
              <a:t>tanggung</a:t>
            </a:r>
            <a:r>
              <a:rPr lang="en-US" sz="1800" noProof="0" dirty="0"/>
              <a:t> </a:t>
            </a:r>
            <a:r>
              <a:rPr lang="en-US" sz="1800" noProof="0" dirty="0" err="1"/>
              <a:t>jawab</a:t>
            </a:r>
            <a:r>
              <a:rPr lang="en-US" sz="1800" noProof="0" dirty="0"/>
              <a:t> </a:t>
            </a:r>
            <a:r>
              <a:rPr lang="en-US" sz="1800" noProof="0" dirty="0" err="1"/>
              <a:t>siklus</a:t>
            </a:r>
            <a:r>
              <a:rPr lang="en-US" sz="1800" noProof="0" dirty="0"/>
              <a:t> </a:t>
            </a:r>
            <a:r>
              <a:rPr lang="en-US" sz="1800" noProof="0" dirty="0" err="1"/>
              <a:t>hidup</a:t>
            </a:r>
            <a:r>
              <a:rPr lang="en-US" sz="1800" noProof="0" dirty="0"/>
              <a:t> </a:t>
            </a:r>
            <a:r>
              <a:rPr lang="en-US" sz="1800" noProof="0" dirty="0" err="1"/>
              <a:t>menyatakan</a:t>
            </a:r>
            <a:r>
              <a:rPr lang="en-US" sz="1800" noProof="0" dirty="0"/>
              <a:t> </a:t>
            </a:r>
            <a:r>
              <a:rPr lang="en-US" sz="1800" noProof="0" dirty="0" err="1"/>
              <a:t>bahwa</a:t>
            </a:r>
            <a:r>
              <a:rPr lang="en-US" sz="1800" noProof="0" dirty="0"/>
              <a:t> </a:t>
            </a:r>
            <a:r>
              <a:rPr lang="en-US" sz="1800" noProof="0" dirty="0" err="1"/>
              <a:t>bisnis</a:t>
            </a:r>
            <a:r>
              <a:rPr lang="en-US" sz="1800" noProof="0" dirty="0"/>
              <a:t> </a:t>
            </a:r>
            <a:r>
              <a:rPr lang="en-US" sz="1800" noProof="0" dirty="0" err="1"/>
              <a:t>bertanggung</a:t>
            </a:r>
            <a:r>
              <a:rPr lang="en-US" sz="1800" noProof="0" dirty="0"/>
              <a:t> </a:t>
            </a:r>
            <a:r>
              <a:rPr lang="en-US" sz="1800" noProof="0" dirty="0" err="1"/>
              <a:t>jawab</a:t>
            </a:r>
            <a:r>
              <a:rPr lang="en-US" sz="1800" noProof="0" dirty="0"/>
              <a:t> </a:t>
            </a:r>
            <a:r>
              <a:rPr lang="en-US" sz="1800" noProof="0" dirty="0" err="1"/>
              <a:t>atas</a:t>
            </a:r>
            <a:r>
              <a:rPr lang="en-US" sz="1800" noProof="0" dirty="0"/>
              <a:t> </a:t>
            </a:r>
            <a:r>
              <a:rPr lang="en-US" sz="1800" noProof="0" dirty="0" err="1"/>
              <a:t>seluruh</a:t>
            </a:r>
            <a:r>
              <a:rPr lang="en-US" sz="1800" noProof="0" dirty="0"/>
              <a:t> masa </a:t>
            </a:r>
            <a:r>
              <a:rPr lang="en-US" sz="1800" noProof="0" dirty="0" err="1"/>
              <a:t>pakai</a:t>
            </a:r>
            <a:r>
              <a:rPr lang="en-US" sz="1800" noProof="0" dirty="0"/>
              <a:t> </a:t>
            </a:r>
            <a:r>
              <a:rPr lang="en-US" sz="1800" noProof="0" dirty="0" err="1"/>
              <a:t>produknya</a:t>
            </a:r>
            <a:r>
              <a:rPr lang="en-US" sz="1800" noProof="0" dirty="0"/>
              <a:t>, </a:t>
            </a:r>
            <a:r>
              <a:rPr lang="en-US" sz="1800" noProof="0" dirty="0" err="1"/>
              <a:t>termasuk</a:t>
            </a:r>
            <a:r>
              <a:rPr lang="en-US" sz="1800" noProof="0" dirty="0"/>
              <a:t> </a:t>
            </a:r>
            <a:r>
              <a:rPr lang="en-US" sz="1800" noProof="0" dirty="0" err="1"/>
              <a:t>pembuangan</a:t>
            </a:r>
            <a:r>
              <a:rPr lang="en-US" sz="1800" noProof="0" dirty="0"/>
              <a:t> </a:t>
            </a:r>
            <a:r>
              <a:rPr lang="en-US" sz="1800" noProof="0" dirty="0" err="1"/>
              <a:t>akhir</a:t>
            </a:r>
            <a:r>
              <a:rPr lang="en-US" sz="1800" noProof="0" dirty="0"/>
              <a:t> </a:t>
            </a:r>
            <a:r>
              <a:rPr lang="en-US" sz="1800" noProof="0" dirty="0" err="1"/>
              <a:t>bahkan</a:t>
            </a:r>
            <a:r>
              <a:rPr lang="en-US" sz="1800" noProof="0" dirty="0"/>
              <a:t> </a:t>
            </a:r>
            <a:r>
              <a:rPr lang="en-US" sz="1800" noProof="0" dirty="0" err="1"/>
              <a:t>setelah</a:t>
            </a:r>
            <a:r>
              <a:rPr lang="en-US" sz="1800" noProof="0" dirty="0"/>
              <a:t> </a:t>
            </a:r>
            <a:r>
              <a:rPr lang="en-US" sz="1800" noProof="0" dirty="0" err="1"/>
              <a:t>penjualan</a:t>
            </a:r>
            <a:r>
              <a:rPr lang="en-US" sz="1800" noProof="0" dirty="0"/>
              <a:t>.</a:t>
            </a:r>
          </a:p>
          <a:p>
            <a:r>
              <a:rPr lang="en-US" sz="2000" noProof="0" dirty="0"/>
              <a:t>A </a:t>
            </a:r>
            <a:r>
              <a:rPr lang="en-US" sz="2000" b="1" noProof="0" dirty="0">
                <a:solidFill>
                  <a:schemeClr val="bg2"/>
                </a:solidFill>
              </a:rPr>
              <a:t>cradle-to-cradle responsibility /</a:t>
            </a:r>
            <a:r>
              <a:rPr lang="en-US" sz="2000" b="1" noProof="0" dirty="0" err="1">
                <a:solidFill>
                  <a:srgbClr val="C00000"/>
                </a:solidFill>
              </a:rPr>
              <a:t>Tanggung</a:t>
            </a:r>
            <a:r>
              <a:rPr lang="en-US" sz="2000" b="1" noProof="0" dirty="0">
                <a:solidFill>
                  <a:srgbClr val="C00000"/>
                </a:solidFill>
              </a:rPr>
              <a:t> </a:t>
            </a:r>
            <a:r>
              <a:rPr lang="en-US" sz="2000" b="1" noProof="0" dirty="0" err="1">
                <a:solidFill>
                  <a:srgbClr val="C00000"/>
                </a:solidFill>
              </a:rPr>
              <a:t>jawab</a:t>
            </a:r>
            <a:r>
              <a:rPr lang="en-US" sz="2000" b="1" noProof="0" dirty="0">
                <a:solidFill>
                  <a:srgbClr val="C00000"/>
                </a:solidFill>
              </a:rPr>
              <a:t> cradle-to-cradle </a:t>
            </a:r>
            <a:r>
              <a:rPr lang="en-US" sz="2000" noProof="0" dirty="0" err="1"/>
              <a:t>menyatakan</a:t>
            </a:r>
            <a:r>
              <a:rPr lang="en-US" sz="2000" noProof="0" dirty="0"/>
              <a:t> </a:t>
            </a:r>
            <a:r>
              <a:rPr lang="en-US" sz="2000" noProof="0" dirty="0" err="1"/>
              <a:t>bahwa</a:t>
            </a:r>
            <a:r>
              <a:rPr lang="en-US" sz="2000" noProof="0" dirty="0"/>
              <a:t> </a:t>
            </a:r>
            <a:r>
              <a:rPr lang="en-US" sz="2000" noProof="0" dirty="0" err="1"/>
              <a:t>suatu</a:t>
            </a:r>
            <a:r>
              <a:rPr lang="en-US" sz="2000" noProof="0" dirty="0"/>
              <a:t> </a:t>
            </a:r>
            <a:r>
              <a:rPr lang="en-US" sz="2000" noProof="0" dirty="0" err="1"/>
              <a:t>bisnis</a:t>
            </a:r>
            <a:r>
              <a:rPr lang="en-US" sz="2000" noProof="0" dirty="0"/>
              <a:t> </a:t>
            </a:r>
            <a:r>
              <a:rPr lang="en-US" sz="2000" noProof="0" dirty="0" err="1"/>
              <a:t>harus</a:t>
            </a:r>
            <a:r>
              <a:rPr lang="en-US" sz="2000" noProof="0" dirty="0"/>
              <a:t> </a:t>
            </a:r>
            <a:r>
              <a:rPr lang="en-US" sz="2000" noProof="0" dirty="0" err="1"/>
              <a:t>bertanggung</a:t>
            </a:r>
            <a:r>
              <a:rPr lang="en-US" sz="2000" noProof="0" dirty="0"/>
              <a:t> </a:t>
            </a:r>
            <a:r>
              <a:rPr lang="en-US" sz="2000" noProof="0" dirty="0" err="1"/>
              <a:t>jawab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memasukkan</a:t>
            </a:r>
            <a:r>
              <a:rPr lang="en-US" sz="2000" noProof="0" dirty="0"/>
              <a:t> </a:t>
            </a:r>
            <a:r>
              <a:rPr lang="en-US" sz="2000" noProof="0" dirty="0" err="1"/>
              <a:t>hasil</a:t>
            </a:r>
            <a:r>
              <a:rPr lang="en-US" sz="2000" noProof="0" dirty="0"/>
              <a:t> </a:t>
            </a:r>
            <a:r>
              <a:rPr lang="en-US" sz="2000" noProof="0" dirty="0" err="1"/>
              <a:t>akhir</a:t>
            </a:r>
            <a:r>
              <a:rPr lang="en-US" sz="2000" noProof="0" dirty="0"/>
              <a:t> </a:t>
            </a:r>
            <a:r>
              <a:rPr lang="en-US" sz="2000" noProof="0" dirty="0" err="1"/>
              <a:t>produknya</a:t>
            </a:r>
            <a:r>
              <a:rPr lang="en-US" sz="2000" noProof="0" dirty="0"/>
              <a:t> </a:t>
            </a:r>
            <a:r>
              <a:rPr lang="en-US" sz="2000" noProof="0" dirty="0" err="1"/>
              <a:t>kembali</a:t>
            </a:r>
            <a:r>
              <a:rPr lang="en-US" sz="2000" noProof="0" dirty="0"/>
              <a:t> </a:t>
            </a:r>
            <a:r>
              <a:rPr lang="en-US" sz="2000" noProof="0" dirty="0" err="1"/>
              <a:t>ke</a:t>
            </a:r>
            <a:r>
              <a:rPr lang="en-US" sz="2000" noProof="0" dirty="0"/>
              <a:t> </a:t>
            </a:r>
            <a:r>
              <a:rPr lang="en-US" sz="2000" noProof="0" dirty="0" err="1"/>
              <a:t>dalam</a:t>
            </a:r>
            <a:r>
              <a:rPr lang="en-US" sz="2000" noProof="0" dirty="0"/>
              <a:t> </a:t>
            </a:r>
            <a:r>
              <a:rPr lang="en-US" sz="2000" noProof="0" dirty="0" err="1"/>
              <a:t>siklus</a:t>
            </a:r>
            <a:r>
              <a:rPr lang="en-US" sz="2000" noProof="0" dirty="0"/>
              <a:t> </a:t>
            </a:r>
            <a:r>
              <a:rPr lang="en-US" sz="2000" noProof="0" dirty="0" err="1"/>
              <a:t>produktif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BC625FC-6A78-4D0A-856F-5455C92DA3B5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29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Chapter Objectives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After reading this chapter, you will be able to:</a:t>
            </a:r>
            <a:endParaRPr lang="en-US" sz="2000" noProof="0" dirty="0"/>
          </a:p>
          <a:p>
            <a:pPr marL="457200" indent="-457200">
              <a:buFont typeface="+mj-lt"/>
              <a:buAutoNum type="arabicPeriod" startAt="7"/>
            </a:pPr>
            <a:r>
              <a:rPr lang="en-US" sz="2000" noProof="0" dirty="0" err="1"/>
              <a:t>Mendefinisikan</a:t>
            </a:r>
            <a:r>
              <a:rPr lang="en-US" sz="2000" noProof="0" dirty="0"/>
              <a:t> dan </a:t>
            </a:r>
            <a:r>
              <a:rPr lang="en-US" sz="2000" noProof="0" dirty="0" err="1"/>
              <a:t>menjelaskan</a:t>
            </a:r>
            <a:r>
              <a:rPr lang="en-US" sz="2000" noProof="0" dirty="0"/>
              <a:t> </a:t>
            </a:r>
            <a:r>
              <a:rPr lang="en-US" sz="2000" noProof="0" dirty="0" err="1"/>
              <a:t>pembangunan</a:t>
            </a:r>
            <a:r>
              <a:rPr lang="en-US" sz="2000" noProof="0" dirty="0"/>
              <a:t> </a:t>
            </a:r>
            <a:r>
              <a:rPr lang="en-US" sz="2000" noProof="0" dirty="0" err="1"/>
              <a:t>berkelanjutan</a:t>
            </a:r>
            <a:r>
              <a:rPr lang="en-US" sz="2000" noProof="0" dirty="0"/>
              <a:t> dan </a:t>
            </a:r>
            <a:r>
              <a:rPr lang="en-US" sz="2000" noProof="0" dirty="0" err="1"/>
              <a:t>bisnis</a:t>
            </a:r>
            <a:r>
              <a:rPr lang="en-US" sz="2000" noProof="0" dirty="0"/>
              <a:t> </a:t>
            </a:r>
            <a:r>
              <a:rPr lang="en-US" sz="2000" noProof="0" dirty="0" err="1"/>
              <a:t>berkelanjutan</a:t>
            </a:r>
            <a:r>
              <a:rPr lang="en-US" sz="2000" noProof="0" dirty="0"/>
              <a:t>.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sz="2000" noProof="0" dirty="0"/>
              <a:t>Soroti </a:t>
            </a:r>
            <a:r>
              <a:rPr lang="en-US" sz="2000" noProof="0" dirty="0" err="1"/>
              <a:t>peluang</a:t>
            </a:r>
            <a:r>
              <a:rPr lang="en-US" sz="2000" noProof="0" dirty="0"/>
              <a:t> </a:t>
            </a:r>
            <a:r>
              <a:rPr lang="en-US" sz="2000" noProof="0" dirty="0" err="1"/>
              <a:t>bisnis</a:t>
            </a:r>
            <a:r>
              <a:rPr lang="en-US" sz="2000" noProof="0" dirty="0"/>
              <a:t> yang </a:t>
            </a:r>
            <a:r>
              <a:rPr lang="en-US" sz="2000" noProof="0" dirty="0" err="1"/>
              <a:t>terkait</a:t>
            </a:r>
            <a:r>
              <a:rPr lang="en-US" sz="2000" noProof="0" dirty="0"/>
              <a:t> </a:t>
            </a:r>
            <a:r>
              <a:rPr lang="en-US" sz="2000" noProof="0" dirty="0" err="1"/>
              <a:t>dengan</a:t>
            </a:r>
            <a:r>
              <a:rPr lang="en-US" sz="2000" noProof="0" dirty="0"/>
              <a:t> </a:t>
            </a:r>
            <a:r>
              <a:rPr lang="en-US" sz="2000" noProof="0" dirty="0" err="1"/>
              <a:t>gerakan</a:t>
            </a:r>
            <a:r>
              <a:rPr lang="en-US" sz="2000" noProof="0" dirty="0"/>
              <a:t> </a:t>
            </a:r>
            <a:r>
              <a:rPr lang="en-US" sz="2000" noProof="0" dirty="0" err="1"/>
              <a:t>menuju</a:t>
            </a:r>
            <a:r>
              <a:rPr lang="en-US" sz="2000" noProof="0" dirty="0"/>
              <a:t> </a:t>
            </a:r>
            <a:r>
              <a:rPr lang="en-US" sz="2000" noProof="0" dirty="0" err="1"/>
              <a:t>keberlanjutan</a:t>
            </a:r>
            <a:r>
              <a:rPr lang="en-US" sz="2000" noProof="0" dirty="0"/>
              <a:t>.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sz="2000" noProof="0" dirty="0" err="1"/>
              <a:t>Jelaskan</a:t>
            </a:r>
            <a:r>
              <a:rPr lang="en-US" sz="2000" noProof="0" dirty="0"/>
              <a:t> </a:t>
            </a:r>
            <a:r>
              <a:rPr lang="en-US" sz="2000" noProof="0" dirty="0" err="1"/>
              <a:t>prinsip-prinsip</a:t>
            </a:r>
            <a:r>
              <a:rPr lang="en-US" sz="2000" noProof="0" dirty="0"/>
              <a:t> </a:t>
            </a:r>
            <a:r>
              <a:rPr lang="en-US" sz="2000" noProof="0" dirty="0" err="1"/>
              <a:t>berkelanjutan</a:t>
            </a:r>
            <a:r>
              <a:rPr lang="en-US" sz="2000" noProof="0" dirty="0"/>
              <a:t> </a:t>
            </a:r>
            <a:r>
              <a:rPr lang="en-US" sz="2000" noProof="0" dirty="0" err="1"/>
              <a:t>dari</a:t>
            </a:r>
            <a:r>
              <a:rPr lang="en-US" sz="2000" noProof="0" dirty="0"/>
              <a:t> </a:t>
            </a:r>
            <a:r>
              <a:rPr lang="en-US" sz="2000" noProof="0" dirty="0" err="1"/>
              <a:t>eko-efisiensi</a:t>
            </a:r>
            <a:r>
              <a:rPr lang="en-US" sz="2000" noProof="0" dirty="0"/>
              <a:t>, </a:t>
            </a:r>
            <a:r>
              <a:rPr lang="en-US" sz="2000" noProof="0" dirty="0" err="1"/>
              <a:t>biomimikri</a:t>
            </a:r>
            <a:r>
              <a:rPr lang="en-US" sz="2000" noProof="0" dirty="0"/>
              <a:t>, dan </a:t>
            </a:r>
            <a:r>
              <a:rPr lang="en-US" sz="2000" noProof="0" dirty="0" err="1"/>
              <a:t>layanan</a:t>
            </a:r>
            <a:r>
              <a:rPr lang="en-US" sz="2000" noProof="0" dirty="0"/>
              <a:t>.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sz="2000" noProof="0" dirty="0" err="1"/>
              <a:t>Jelaskan</a:t>
            </a:r>
            <a:r>
              <a:rPr lang="en-US" sz="2000" noProof="0" dirty="0"/>
              <a:t> </a:t>
            </a:r>
            <a:r>
              <a:rPr lang="en-US" sz="2000" noProof="0" dirty="0" err="1"/>
              <a:t>bagaimana</a:t>
            </a:r>
            <a:r>
              <a:rPr lang="en-US" sz="2000" noProof="0" dirty="0"/>
              <a:t> </a:t>
            </a:r>
            <a:r>
              <a:rPr lang="en-US" sz="2000" noProof="0" dirty="0" err="1"/>
              <a:t>pemasaran</a:t>
            </a:r>
            <a:r>
              <a:rPr lang="en-US" sz="2000" noProof="0" dirty="0"/>
              <a:t> </a:t>
            </a:r>
            <a:r>
              <a:rPr lang="en-US" sz="2000" noProof="0" dirty="0" err="1"/>
              <a:t>dapat</a:t>
            </a:r>
            <a:r>
              <a:rPr lang="en-US" sz="2000" noProof="0" dirty="0"/>
              <a:t> </a:t>
            </a:r>
            <a:r>
              <a:rPr lang="en-US" sz="2000" noProof="0" dirty="0" err="1"/>
              <a:t>digunakan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mendukung</a:t>
            </a:r>
            <a:r>
              <a:rPr lang="en-US" sz="2000" noProof="0" dirty="0"/>
              <a:t> dan </a:t>
            </a:r>
            <a:r>
              <a:rPr lang="en-US" sz="2000" noProof="0" dirty="0" err="1"/>
              <a:t>mengalihkan</a:t>
            </a:r>
            <a:r>
              <a:rPr lang="en-US" sz="2000" noProof="0" dirty="0"/>
              <a:t> </a:t>
            </a:r>
            <a:r>
              <a:rPr lang="en-US" sz="2000" noProof="0" dirty="0" err="1"/>
              <a:t>tujuan</a:t>
            </a:r>
            <a:r>
              <a:rPr lang="en-US" sz="2000" noProof="0" dirty="0"/>
              <a:t> </a:t>
            </a:r>
            <a:r>
              <a:rPr lang="en-US" sz="2000" noProof="0" dirty="0" err="1"/>
              <a:t>bisnis</a:t>
            </a:r>
            <a:r>
              <a:rPr lang="en-US" sz="2000" noProof="0" dirty="0"/>
              <a:t> </a:t>
            </a:r>
            <a:r>
              <a:rPr lang="en-US" sz="2000" noProof="0" dirty="0" err="1"/>
              <a:t>berkelanjutan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F59BAC7-0811-44C6-A99F-E96C0258EA60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3E5DC-3B41-4A0D-BACE-3F8836875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Principles for a Sustainable Business </a:t>
            </a:r>
            <a:r>
              <a:rPr lang="en-US" sz="1000" noProof="0" dirty="0"/>
              <a:t>4</a:t>
            </a:r>
            <a:endParaRPr lang="en-US" noProof="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0848F4E-30B8-47E0-ABD8-C791F3A67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noProof="0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en-US" b="1" noProof="0" dirty="0" err="1">
                <a:solidFill>
                  <a:schemeClr val="bg2"/>
                </a:solidFill>
              </a:rPr>
              <a:t>Prinsip</a:t>
            </a:r>
            <a:r>
              <a:rPr lang="en-US" b="1" noProof="0" dirty="0">
                <a:solidFill>
                  <a:schemeClr val="bg2"/>
                </a:solidFill>
              </a:rPr>
              <a:t> </a:t>
            </a:r>
            <a:r>
              <a:rPr lang="en-US" b="1" noProof="0" dirty="0" err="1">
                <a:solidFill>
                  <a:schemeClr val="bg2"/>
                </a:solidFill>
              </a:rPr>
              <a:t>bisnis</a:t>
            </a:r>
            <a:r>
              <a:rPr lang="en-US" b="1" noProof="0" dirty="0">
                <a:solidFill>
                  <a:schemeClr val="bg2"/>
                </a:solidFill>
              </a:rPr>
              <a:t> </a:t>
            </a:r>
            <a:r>
              <a:rPr lang="en-US" b="1" noProof="0" dirty="0" err="1">
                <a:solidFill>
                  <a:schemeClr val="bg2"/>
                </a:solidFill>
              </a:rPr>
              <a:t>berkelanjutan</a:t>
            </a:r>
            <a:r>
              <a:rPr lang="en-US" b="1" noProof="0" dirty="0">
                <a:solidFill>
                  <a:schemeClr val="bg2"/>
                </a:solidFill>
              </a:rPr>
              <a:t> yang </a:t>
            </a:r>
            <a:r>
              <a:rPr lang="en-US" b="1" noProof="0" dirty="0" err="1">
                <a:solidFill>
                  <a:schemeClr val="bg2"/>
                </a:solidFill>
              </a:rPr>
              <a:t>ketiga</a:t>
            </a:r>
            <a:r>
              <a:rPr lang="en-US" b="1" noProof="0" dirty="0">
                <a:solidFill>
                  <a:schemeClr val="bg2"/>
                </a:solidFill>
              </a:rPr>
              <a:t> </a:t>
            </a:r>
            <a:r>
              <a:rPr lang="en-US" noProof="0" dirty="0" err="1"/>
              <a:t>melibatkan</a:t>
            </a:r>
            <a:r>
              <a:rPr lang="en-US" noProof="0" dirty="0"/>
              <a:t> </a:t>
            </a:r>
            <a:r>
              <a:rPr lang="en-US" noProof="0" dirty="0" err="1"/>
              <a:t>peralihan</a:t>
            </a:r>
            <a:r>
              <a:rPr lang="en-US" noProof="0" dirty="0"/>
              <a:t> </a:t>
            </a:r>
            <a:r>
              <a:rPr lang="en-US" noProof="0" dirty="0" err="1"/>
              <a:t>dari</a:t>
            </a:r>
            <a:r>
              <a:rPr lang="en-US" noProof="0" dirty="0"/>
              <a:t> </a:t>
            </a:r>
            <a:r>
              <a:rPr lang="en-US" noProof="0" dirty="0" err="1"/>
              <a:t>produk</a:t>
            </a:r>
            <a:r>
              <a:rPr lang="en-US" noProof="0" dirty="0"/>
              <a:t> </a:t>
            </a:r>
            <a:r>
              <a:rPr lang="en-US" noProof="0" dirty="0" err="1"/>
              <a:t>ke</a:t>
            </a:r>
            <a:r>
              <a:rPr lang="en-US" noProof="0" dirty="0"/>
              <a:t> </a:t>
            </a:r>
            <a:r>
              <a:rPr lang="en-US" noProof="0" dirty="0" err="1"/>
              <a:t>layanan</a:t>
            </a:r>
            <a:r>
              <a:rPr lang="en-US" noProof="0" dirty="0"/>
              <a:t>.</a:t>
            </a:r>
          </a:p>
          <a:p>
            <a:r>
              <a:rPr lang="en-US" sz="2000" b="1" noProof="0" dirty="0">
                <a:solidFill>
                  <a:schemeClr val="bg2"/>
                </a:solidFill>
              </a:rPr>
              <a:t>Service-based economy:  </a:t>
            </a:r>
            <a:r>
              <a:rPr lang="en-US" sz="2000" noProof="0" dirty="0" err="1"/>
              <a:t>Mengartikan</a:t>
            </a:r>
            <a:r>
              <a:rPr lang="en-US" sz="2000" noProof="0" dirty="0"/>
              <a:t> </a:t>
            </a:r>
            <a:r>
              <a:rPr lang="en-US" sz="2000" noProof="0" dirty="0" err="1"/>
              <a:t>permintaan</a:t>
            </a:r>
            <a:r>
              <a:rPr lang="en-US" sz="2000" noProof="0" dirty="0"/>
              <a:t> </a:t>
            </a:r>
            <a:r>
              <a:rPr lang="en-US" sz="2000" noProof="0" dirty="0" err="1"/>
              <a:t>konsumen</a:t>
            </a:r>
            <a:r>
              <a:rPr lang="en-US" sz="2000" noProof="0" dirty="0"/>
              <a:t> </a:t>
            </a:r>
            <a:r>
              <a:rPr lang="en-US" sz="2000" noProof="0" dirty="0" err="1"/>
              <a:t>sebagai</a:t>
            </a:r>
            <a:r>
              <a:rPr lang="en-US" sz="2000" noProof="0" dirty="0"/>
              <a:t> </a:t>
            </a:r>
            <a:r>
              <a:rPr lang="en-US" sz="2000" noProof="0" dirty="0" err="1"/>
              <a:t>permintaan</a:t>
            </a:r>
            <a:r>
              <a:rPr lang="en-US" sz="2000" noProof="0" dirty="0"/>
              <a:t> </a:t>
            </a:r>
            <a:r>
              <a:rPr lang="en-US" sz="2000" noProof="0" dirty="0" err="1"/>
              <a:t>terhadap</a:t>
            </a:r>
            <a:r>
              <a:rPr lang="en-US" sz="2000" noProof="0" dirty="0"/>
              <a:t> </a:t>
            </a:r>
            <a:r>
              <a:rPr lang="en-US" sz="2000" noProof="0" dirty="0" err="1"/>
              <a:t>jasa</a:t>
            </a:r>
            <a:r>
              <a:rPr lang="en-US" sz="2000" noProof="0" dirty="0"/>
              <a:t> </a:t>
            </a:r>
            <a:r>
              <a:rPr lang="en-US" sz="2000" noProof="0" dirty="0" err="1"/>
              <a:t>seperti</a:t>
            </a:r>
            <a:r>
              <a:rPr lang="en-US" sz="2000" noProof="0" dirty="0"/>
              <a:t> </a:t>
            </a:r>
            <a:r>
              <a:rPr lang="en-US" sz="2000" noProof="0" dirty="0" err="1"/>
              <a:t>pembersihan</a:t>
            </a:r>
            <a:r>
              <a:rPr lang="en-US" sz="2000" noProof="0" dirty="0"/>
              <a:t> </a:t>
            </a:r>
            <a:r>
              <a:rPr lang="en-US" sz="2000" noProof="0" dirty="0" err="1"/>
              <a:t>pakaian</a:t>
            </a:r>
            <a:r>
              <a:rPr lang="en-US" sz="2000" noProof="0" dirty="0"/>
              <a:t>, </a:t>
            </a:r>
            <a:r>
              <a:rPr lang="en-US" sz="2000" noProof="0" dirty="0" err="1"/>
              <a:t>bukan</a:t>
            </a:r>
            <a:r>
              <a:rPr lang="en-US" sz="2000" noProof="0" dirty="0"/>
              <a:t> </a:t>
            </a:r>
            <a:r>
              <a:rPr lang="en-US" sz="2000" noProof="0" dirty="0" err="1"/>
              <a:t>permintaan</a:t>
            </a:r>
            <a:r>
              <a:rPr lang="en-US" sz="2000" noProof="0" dirty="0"/>
              <a:t> </a:t>
            </a:r>
            <a:r>
              <a:rPr lang="en-US" sz="2000" noProof="0" dirty="0" err="1"/>
              <a:t>terhadap</a:t>
            </a:r>
            <a:r>
              <a:rPr lang="en-US" sz="2000" noProof="0" dirty="0"/>
              <a:t> </a:t>
            </a:r>
            <a:r>
              <a:rPr lang="en-US" sz="2000" noProof="0" dirty="0" err="1"/>
              <a:t>produk</a:t>
            </a:r>
            <a:r>
              <a:rPr lang="en-US" sz="2000" noProof="0" dirty="0"/>
              <a:t> </a:t>
            </a:r>
            <a:r>
              <a:rPr lang="en-US" sz="2000" noProof="0" dirty="0" err="1"/>
              <a:t>seperti</a:t>
            </a:r>
            <a:r>
              <a:rPr lang="en-US" sz="2000" noProof="0" dirty="0"/>
              <a:t> </a:t>
            </a:r>
            <a:r>
              <a:rPr lang="en-US" sz="2000" noProof="0" dirty="0" err="1"/>
              <a:t>mesin</a:t>
            </a:r>
            <a:r>
              <a:rPr lang="en-US" sz="2000" noProof="0" dirty="0"/>
              <a:t> </a:t>
            </a:r>
            <a:r>
              <a:rPr lang="en-US" sz="2000" noProof="0" dirty="0" err="1"/>
              <a:t>cuci</a:t>
            </a:r>
            <a:r>
              <a:rPr lang="en-US" sz="2000" noProof="0" dirty="0"/>
              <a:t>.</a:t>
            </a:r>
          </a:p>
          <a:p>
            <a:r>
              <a:rPr lang="en-US" sz="2000" noProof="0" dirty="0" err="1"/>
              <a:t>Perubahan</a:t>
            </a:r>
            <a:r>
              <a:rPr lang="en-US" sz="2000" noProof="0" dirty="0"/>
              <a:t> </a:t>
            </a:r>
            <a:r>
              <a:rPr lang="en-US" sz="2000" noProof="0" dirty="0" err="1"/>
              <a:t>ini</a:t>
            </a:r>
            <a:r>
              <a:rPr lang="en-US" sz="2000" noProof="0" dirty="0"/>
              <a:t> </a:t>
            </a:r>
            <a:r>
              <a:rPr lang="en-US" sz="2000" noProof="0" dirty="0" err="1"/>
              <a:t>menghasilkan</a:t>
            </a:r>
            <a:r>
              <a:rPr lang="en-US" sz="2000" noProof="0" dirty="0"/>
              <a:t> </a:t>
            </a:r>
            <a:r>
              <a:rPr lang="en-US" sz="2000" noProof="0" dirty="0" err="1"/>
              <a:t>insentif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desain</a:t>
            </a:r>
            <a:r>
              <a:rPr lang="en-US" sz="2000" noProof="0" dirty="0"/>
              <a:t> </a:t>
            </a:r>
            <a:r>
              <a:rPr lang="en-US" sz="2000" noProof="0" dirty="0" err="1"/>
              <a:t>ulang</a:t>
            </a:r>
            <a:r>
              <a:rPr lang="en-US" sz="2000" noProof="0" dirty="0"/>
              <a:t> </a:t>
            </a:r>
            <a:r>
              <a:rPr lang="en-US" sz="2000" noProof="0" dirty="0" err="1"/>
              <a:t>produk</a:t>
            </a:r>
            <a:r>
              <a:rPr lang="en-US" sz="2000" noProof="0" dirty="0"/>
              <a:t> yang </a:t>
            </a:r>
            <a:r>
              <a:rPr lang="en-US" sz="2000" noProof="0" dirty="0" err="1"/>
              <a:t>menghasilkan</a:t>
            </a:r>
            <a:r>
              <a:rPr lang="en-US" sz="2000" noProof="0" dirty="0"/>
              <a:t> </a:t>
            </a:r>
            <a:r>
              <a:rPr lang="en-US" sz="2000" noProof="0" dirty="0" err="1"/>
              <a:t>produk</a:t>
            </a:r>
            <a:r>
              <a:rPr lang="en-US" sz="2000" noProof="0" dirty="0"/>
              <a:t> yang </a:t>
            </a:r>
            <a:r>
              <a:rPr lang="en-US" sz="2000" noProof="0" dirty="0" err="1"/>
              <a:t>lebih</a:t>
            </a:r>
            <a:r>
              <a:rPr lang="en-US" sz="2000" noProof="0" dirty="0"/>
              <a:t> </a:t>
            </a:r>
            <a:r>
              <a:rPr lang="en-US" sz="2000" noProof="0" dirty="0" err="1"/>
              <a:t>tahan</a:t>
            </a:r>
            <a:r>
              <a:rPr lang="en-US" sz="2000" noProof="0" dirty="0"/>
              <a:t> lama dan </a:t>
            </a:r>
            <a:r>
              <a:rPr lang="en-US" sz="2000" noProof="0" dirty="0" err="1"/>
              <a:t>lebih</a:t>
            </a:r>
            <a:r>
              <a:rPr lang="en-US" sz="2000" noProof="0" dirty="0"/>
              <a:t> </a:t>
            </a:r>
            <a:r>
              <a:rPr lang="en-US" sz="2000" noProof="0" dirty="0" err="1"/>
              <a:t>mudah</a:t>
            </a:r>
            <a:r>
              <a:rPr lang="en-US" sz="2000" noProof="0" dirty="0"/>
              <a:t> </a:t>
            </a:r>
            <a:r>
              <a:rPr lang="en-US" sz="2000" noProof="0" dirty="0" err="1"/>
              <a:t>didaur</a:t>
            </a:r>
            <a:r>
              <a:rPr lang="en-US" sz="2000" noProof="0" dirty="0"/>
              <a:t> </a:t>
            </a:r>
            <a:r>
              <a:rPr lang="en-US" sz="2000" noProof="0" dirty="0" err="1"/>
              <a:t>ulang</a:t>
            </a:r>
            <a:r>
              <a:rPr lang="en-US" sz="20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/>
              <a:t>Salah </a:t>
            </a:r>
            <a:r>
              <a:rPr lang="en-US" sz="1800" noProof="0" dirty="0" err="1"/>
              <a:t>satu</a:t>
            </a:r>
            <a:r>
              <a:rPr lang="en-US" sz="1800" noProof="0" dirty="0"/>
              <a:t> </a:t>
            </a:r>
            <a:r>
              <a:rPr lang="en-US" sz="1800" noProof="0" dirty="0" err="1"/>
              <a:t>inovator</a:t>
            </a:r>
            <a:r>
              <a:rPr lang="en-US" sz="1800" noProof="0" dirty="0"/>
              <a:t> </a:t>
            </a:r>
            <a:r>
              <a:rPr lang="en-US" sz="1800" noProof="0" dirty="0" err="1"/>
              <a:t>terkenal</a:t>
            </a:r>
            <a:r>
              <a:rPr lang="en-US" sz="1800" noProof="0" dirty="0"/>
              <a:t> di </a:t>
            </a:r>
            <a:r>
              <a:rPr lang="en-US" sz="1800" noProof="0" dirty="0" err="1"/>
              <a:t>bidang</a:t>
            </a:r>
            <a:r>
              <a:rPr lang="en-US" sz="1800" noProof="0" dirty="0"/>
              <a:t> </a:t>
            </a:r>
            <a:r>
              <a:rPr lang="en-US" sz="1800" noProof="0" dirty="0" err="1"/>
              <a:t>ini</a:t>
            </a:r>
            <a:r>
              <a:rPr lang="en-US" sz="1800" noProof="0" dirty="0"/>
              <a:t>, The Interface Corporation, </a:t>
            </a:r>
            <a:r>
              <a:rPr lang="en-US" sz="1800" noProof="0" dirty="0" err="1"/>
              <a:t>melakukan</a:t>
            </a:r>
            <a:r>
              <a:rPr lang="en-US" sz="1800" noProof="0" dirty="0"/>
              <a:t> </a:t>
            </a:r>
            <a:r>
              <a:rPr lang="en-US" sz="1800" noProof="0" dirty="0" err="1"/>
              <a:t>transisi</a:t>
            </a:r>
            <a:r>
              <a:rPr lang="en-US" sz="1800" noProof="0" dirty="0"/>
              <a:t> </a:t>
            </a:r>
            <a:r>
              <a:rPr lang="en-US" sz="1800" noProof="0" dirty="0" err="1"/>
              <a:t>dari</a:t>
            </a:r>
            <a:r>
              <a:rPr lang="en-US" sz="1800" noProof="0" dirty="0"/>
              <a:t> </a:t>
            </a:r>
            <a:r>
              <a:rPr lang="en-US" sz="1800" noProof="0" dirty="0" err="1"/>
              <a:t>penjualan</a:t>
            </a:r>
            <a:r>
              <a:rPr lang="en-US" sz="1800" noProof="0" dirty="0"/>
              <a:t> </a:t>
            </a:r>
            <a:r>
              <a:rPr lang="en-US" sz="1800" noProof="0" dirty="0" err="1"/>
              <a:t>karpet</a:t>
            </a:r>
            <a:r>
              <a:rPr lang="en-US" sz="1800" noProof="0" dirty="0"/>
              <a:t> </a:t>
            </a:r>
            <a:r>
              <a:rPr lang="en-US" sz="1800" noProof="0" dirty="0" err="1"/>
              <a:t>ke</a:t>
            </a:r>
            <a:r>
              <a:rPr lang="en-US" sz="1800" noProof="0" dirty="0"/>
              <a:t> </a:t>
            </a:r>
            <a:r>
              <a:rPr lang="en-US" sz="1800" noProof="0" dirty="0" err="1"/>
              <a:t>layanan</a:t>
            </a:r>
            <a:r>
              <a:rPr lang="en-US" sz="1800" noProof="0" dirty="0"/>
              <a:t> </a:t>
            </a:r>
            <a:r>
              <a:rPr lang="en-US" sz="1800" noProof="0" dirty="0" err="1"/>
              <a:t>penyewaan</a:t>
            </a:r>
            <a:r>
              <a:rPr lang="en-US" sz="1800" noProof="0" dirty="0"/>
              <a:t> </a:t>
            </a:r>
            <a:r>
              <a:rPr lang="en-US" sz="1800" noProof="0" dirty="0" err="1"/>
              <a:t>penutup</a:t>
            </a:r>
            <a:r>
              <a:rPr lang="en-US" sz="1800" noProof="0" dirty="0"/>
              <a:t> </a:t>
            </a:r>
            <a:r>
              <a:rPr lang="en-US" sz="1800" noProof="0" dirty="0" err="1"/>
              <a:t>lantai</a:t>
            </a:r>
            <a:r>
              <a:rPr lang="en-US" sz="18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E934337-88D4-4163-88E9-719488295378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30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154234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6C6B0AB-C685-4549-99B0-630744908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Sustainable Marketing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885BF65-FB7A-4947-A021-4265329C4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noProof="0" dirty="0" err="1"/>
              <a:t>Pemasaran</a:t>
            </a:r>
            <a:r>
              <a:rPr lang="en-US" sz="2200" noProof="0" dirty="0"/>
              <a:t> </a:t>
            </a:r>
            <a:r>
              <a:rPr lang="en-US" sz="2200" noProof="0" dirty="0" err="1"/>
              <a:t>produk</a:t>
            </a:r>
            <a:r>
              <a:rPr lang="en-US" sz="2200" noProof="0" dirty="0"/>
              <a:t> yang </a:t>
            </a:r>
            <a:r>
              <a:rPr lang="en-US" sz="2200" b="1" noProof="0" dirty="0" err="1">
                <a:solidFill>
                  <a:schemeClr val="bg2"/>
                </a:solidFill>
              </a:rPr>
              <a:t>berkelanjutan</a:t>
            </a:r>
            <a:r>
              <a:rPr lang="en-US" sz="2200" noProof="0" dirty="0"/>
              <a:t> </a:t>
            </a:r>
            <a:r>
              <a:rPr lang="en-US" sz="2200" noProof="0" dirty="0" err="1"/>
              <a:t>atau</a:t>
            </a:r>
            <a:r>
              <a:rPr lang="en-US" sz="2200" noProof="0" dirty="0"/>
              <a:t> </a:t>
            </a:r>
            <a:r>
              <a:rPr lang="en-US" sz="2200" b="1" noProof="0" dirty="0" err="1">
                <a:solidFill>
                  <a:schemeClr val="bg2"/>
                </a:solidFill>
              </a:rPr>
              <a:t>ramah</a:t>
            </a:r>
            <a:r>
              <a:rPr lang="en-US" sz="2200" b="1" noProof="0" dirty="0">
                <a:solidFill>
                  <a:schemeClr val="bg2"/>
                </a:solidFill>
              </a:rPr>
              <a:t> </a:t>
            </a:r>
            <a:r>
              <a:rPr lang="en-US" sz="2200" b="1" noProof="0" dirty="0" err="1">
                <a:solidFill>
                  <a:schemeClr val="bg2"/>
                </a:solidFill>
              </a:rPr>
              <a:t>lingkungan</a:t>
            </a:r>
            <a:r>
              <a:rPr lang="en-US" sz="2200" b="1" noProof="0" dirty="0">
                <a:solidFill>
                  <a:schemeClr val="bg2"/>
                </a:solidFill>
              </a:rPr>
              <a:t> </a:t>
            </a:r>
            <a:r>
              <a:rPr lang="en-US" sz="2200" noProof="0" dirty="0" err="1"/>
              <a:t>didasarkan</a:t>
            </a:r>
            <a:r>
              <a:rPr lang="en-US" sz="2200" noProof="0" dirty="0"/>
              <a:t> pada </a:t>
            </a:r>
            <a:r>
              <a:rPr lang="en-US" sz="2200" noProof="0" dirty="0" err="1"/>
              <a:t>sifatnya</a:t>
            </a:r>
            <a:r>
              <a:rPr lang="en-US" sz="2200" noProof="0" dirty="0"/>
              <a:t> yang </a:t>
            </a:r>
            <a:r>
              <a:rPr lang="en-US" sz="2200" noProof="0" dirty="0" err="1"/>
              <a:t>ramah</a:t>
            </a:r>
            <a:r>
              <a:rPr lang="en-US" sz="2200" noProof="0" dirty="0"/>
              <a:t> </a:t>
            </a:r>
            <a:r>
              <a:rPr lang="en-US" sz="2200" noProof="0" dirty="0" err="1"/>
              <a:t>lingkungan</a:t>
            </a:r>
            <a:r>
              <a:rPr lang="en-US" sz="2200" noProof="0" dirty="0"/>
              <a:t>.</a:t>
            </a:r>
          </a:p>
          <a:p>
            <a:r>
              <a:rPr lang="en-US" sz="2000" noProof="0" dirty="0" err="1"/>
              <a:t>Empat</a:t>
            </a:r>
            <a:r>
              <a:rPr lang="en-US" sz="2000" noProof="0" dirty="0"/>
              <a:t> </a:t>
            </a:r>
            <a:r>
              <a:rPr lang="en-US" sz="2000" noProof="0" dirty="0" err="1"/>
              <a:t>karakteristik</a:t>
            </a:r>
            <a:r>
              <a:rPr lang="en-US" sz="2000" noProof="0" dirty="0"/>
              <a:t> </a:t>
            </a:r>
            <a:r>
              <a:rPr lang="en-US" sz="2000" noProof="0" dirty="0" err="1"/>
              <a:t>pemasaran</a:t>
            </a:r>
            <a:r>
              <a:rPr lang="en-US" sz="2000" noProof="0" dirty="0"/>
              <a:t>—</a:t>
            </a:r>
            <a:r>
              <a:rPr lang="en-US" sz="2000" b="1" noProof="0" dirty="0" err="1">
                <a:solidFill>
                  <a:srgbClr val="3333CC"/>
                </a:solidFill>
              </a:rPr>
              <a:t>produk</a:t>
            </a:r>
            <a:r>
              <a:rPr lang="en-US" sz="2000" b="1" noProof="0" dirty="0">
                <a:solidFill>
                  <a:srgbClr val="3333CC"/>
                </a:solidFill>
              </a:rPr>
              <a:t>, </a:t>
            </a:r>
            <a:r>
              <a:rPr lang="en-US" sz="2000" b="1" noProof="0" dirty="0" err="1">
                <a:solidFill>
                  <a:srgbClr val="3333CC"/>
                </a:solidFill>
              </a:rPr>
              <a:t>harga</a:t>
            </a:r>
            <a:r>
              <a:rPr lang="en-US" sz="2000" b="1" noProof="0" dirty="0">
                <a:solidFill>
                  <a:srgbClr val="3333CC"/>
                </a:solidFill>
              </a:rPr>
              <a:t>, </a:t>
            </a:r>
            <a:r>
              <a:rPr lang="en-US" sz="2000" b="1" noProof="0" dirty="0" err="1">
                <a:solidFill>
                  <a:srgbClr val="3333CC"/>
                </a:solidFill>
              </a:rPr>
              <a:t>promosi</a:t>
            </a:r>
            <a:r>
              <a:rPr lang="en-US" sz="2000" b="1" noProof="0" dirty="0">
                <a:solidFill>
                  <a:srgbClr val="3333CC"/>
                </a:solidFill>
              </a:rPr>
              <a:t>, dan </a:t>
            </a:r>
            <a:r>
              <a:rPr lang="en-US" sz="2000" b="1" noProof="0" dirty="0" err="1">
                <a:solidFill>
                  <a:srgbClr val="3333CC"/>
                </a:solidFill>
              </a:rPr>
              <a:t>penempatan</a:t>
            </a:r>
            <a:r>
              <a:rPr lang="en-US" sz="2000" noProof="0" dirty="0"/>
              <a:t>—</a:t>
            </a:r>
            <a:r>
              <a:rPr lang="en-US" sz="2000" noProof="0" dirty="0" err="1"/>
              <a:t>membantu</a:t>
            </a:r>
            <a:r>
              <a:rPr lang="en-US" sz="2000" noProof="0" dirty="0"/>
              <a:t> </a:t>
            </a:r>
            <a:r>
              <a:rPr lang="en-US" sz="2000" noProof="0" dirty="0" err="1"/>
              <a:t>dalam</a:t>
            </a:r>
            <a:r>
              <a:rPr lang="en-US" sz="2000" noProof="0" dirty="0"/>
              <a:t> </a:t>
            </a:r>
            <a:r>
              <a:rPr lang="en-US" sz="2000" noProof="0" dirty="0" err="1"/>
              <a:t>memahami</a:t>
            </a:r>
            <a:r>
              <a:rPr lang="en-US" sz="2000" noProof="0" dirty="0"/>
              <a:t> </a:t>
            </a:r>
            <a:r>
              <a:rPr lang="en-US" sz="2000" noProof="0" dirty="0" err="1"/>
              <a:t>pemasaran</a:t>
            </a:r>
            <a:r>
              <a:rPr lang="en-US" sz="2000" noProof="0" dirty="0"/>
              <a:t> </a:t>
            </a:r>
            <a:r>
              <a:rPr lang="en-US" sz="2000" noProof="0" dirty="0" err="1"/>
              <a:t>ramah</a:t>
            </a:r>
            <a:r>
              <a:rPr lang="en-US" sz="2000" noProof="0" dirty="0"/>
              <a:t> </a:t>
            </a:r>
            <a:r>
              <a:rPr lang="en-US" sz="2000" noProof="0" dirty="0" err="1"/>
              <a:t>lingkungan</a:t>
            </a:r>
            <a:r>
              <a:rPr lang="en-US" sz="2000" noProof="0" dirty="0"/>
              <a:t> dan </a:t>
            </a:r>
            <a:r>
              <a:rPr lang="en-US" sz="2000" noProof="0" dirty="0" err="1"/>
              <a:t>berkelanjutan</a:t>
            </a:r>
            <a:r>
              <a:rPr lang="en-US" sz="2000" noProof="0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noProof="0" dirty="0"/>
              <a:t>Product.</a:t>
            </a:r>
          </a:p>
          <a:p>
            <a:r>
              <a:rPr lang="en-US" sz="1800" noProof="0" dirty="0" err="1"/>
              <a:t>Kemajuan</a:t>
            </a:r>
            <a:r>
              <a:rPr lang="en-US" sz="1800" noProof="0" dirty="0"/>
              <a:t> paling </a:t>
            </a:r>
            <a:r>
              <a:rPr lang="en-US" sz="1800" noProof="0" dirty="0" err="1"/>
              <a:t>signifikan</a:t>
            </a:r>
            <a:r>
              <a:rPr lang="en-US" sz="1800" noProof="0" dirty="0"/>
              <a:t> </a:t>
            </a:r>
            <a:r>
              <a:rPr lang="en-US" sz="1800" noProof="0" dirty="0" err="1"/>
              <a:t>menuju</a:t>
            </a:r>
            <a:r>
              <a:rPr lang="en-US" sz="1800" noProof="0" dirty="0"/>
              <a:t> </a:t>
            </a:r>
            <a:r>
              <a:rPr lang="en-US" sz="1800" noProof="0" dirty="0" err="1"/>
              <a:t>keberlanjutan</a:t>
            </a:r>
            <a:r>
              <a:rPr lang="en-US" sz="1800" noProof="0" dirty="0"/>
              <a:t> </a:t>
            </a:r>
            <a:r>
              <a:rPr lang="en-US" sz="1800" noProof="0" dirty="0" err="1"/>
              <a:t>akan</a:t>
            </a:r>
            <a:r>
              <a:rPr lang="en-US" sz="1800" noProof="0" dirty="0"/>
              <a:t> </a:t>
            </a:r>
            <a:r>
              <a:rPr lang="en-US" sz="1800" noProof="0" dirty="0" err="1"/>
              <a:t>bergantung</a:t>
            </a:r>
            <a:r>
              <a:rPr lang="en-US" sz="1800" noProof="0" dirty="0"/>
              <a:t> pada </a:t>
            </a:r>
            <a:r>
              <a:rPr lang="en-US" sz="1800" noProof="0" dirty="0" err="1"/>
              <a:t>keberlanjutan</a:t>
            </a:r>
            <a:r>
              <a:rPr lang="en-US" sz="1800" noProof="0" dirty="0"/>
              <a:t> </a:t>
            </a:r>
            <a:r>
              <a:rPr lang="en-US" sz="1800" noProof="0" dirty="0" err="1"/>
              <a:t>produk</a:t>
            </a:r>
            <a:r>
              <a:rPr lang="en-US" sz="1800" noProof="0" dirty="0"/>
              <a:t> </a:t>
            </a:r>
            <a:r>
              <a:rPr lang="en-US" sz="1800" noProof="0" dirty="0" err="1"/>
              <a:t>itu</a:t>
            </a:r>
            <a:r>
              <a:rPr lang="en-US" sz="1800" noProof="0" dirty="0"/>
              <a:t> </a:t>
            </a:r>
            <a:r>
              <a:rPr lang="en-US" sz="1800" noProof="0" dirty="0" err="1"/>
              <a:t>sendiri</a:t>
            </a:r>
            <a:r>
              <a:rPr lang="en-US" sz="18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600" noProof="0" dirty="0" err="1"/>
              <a:t>Pemasaran</a:t>
            </a:r>
            <a:r>
              <a:rPr lang="en-US" sz="1600" noProof="0" dirty="0"/>
              <a:t> </a:t>
            </a:r>
            <a:r>
              <a:rPr lang="en-US" sz="1600" noProof="0" dirty="0" err="1"/>
              <a:t>harus</a:t>
            </a:r>
            <a:r>
              <a:rPr lang="en-US" sz="1600" noProof="0" dirty="0"/>
              <a:t> </a:t>
            </a:r>
            <a:r>
              <a:rPr lang="en-US" sz="1600" noProof="0" dirty="0" err="1"/>
              <a:t>dilibatkan</a:t>
            </a:r>
            <a:r>
              <a:rPr lang="en-US" sz="1600" noProof="0" dirty="0"/>
              <a:t> </a:t>
            </a:r>
            <a:r>
              <a:rPr lang="en-US" sz="1600" noProof="0" dirty="0" err="1"/>
              <a:t>dalam</a:t>
            </a:r>
            <a:r>
              <a:rPr lang="en-US" sz="1600" noProof="0" dirty="0"/>
              <a:t> </a:t>
            </a:r>
            <a:r>
              <a:rPr lang="en-US" sz="1600" noProof="0" dirty="0" err="1"/>
              <a:t>mengidentifikasi</a:t>
            </a:r>
            <a:r>
              <a:rPr lang="en-US" sz="1600" noProof="0" dirty="0"/>
              <a:t> </a:t>
            </a:r>
            <a:r>
              <a:rPr lang="en-US" sz="1600" noProof="0" dirty="0" err="1"/>
              <a:t>kebutuhan</a:t>
            </a:r>
            <a:r>
              <a:rPr lang="en-US" sz="1600" noProof="0" dirty="0"/>
              <a:t> </a:t>
            </a:r>
            <a:r>
              <a:rPr lang="en-US" sz="1600" noProof="0" dirty="0" err="1"/>
              <a:t>nyata</a:t>
            </a:r>
            <a:r>
              <a:rPr lang="en-US" sz="1600" noProof="0" dirty="0"/>
              <a:t> </a:t>
            </a:r>
            <a:r>
              <a:rPr lang="en-US" sz="1600" noProof="0" dirty="0" err="1"/>
              <a:t>konsumen</a:t>
            </a:r>
            <a:r>
              <a:rPr lang="en-US" sz="1600" noProof="0" dirty="0"/>
              <a:t>.</a:t>
            </a:r>
          </a:p>
          <a:p>
            <a:r>
              <a:rPr lang="en-US" sz="2000" noProof="0" dirty="0" err="1"/>
              <a:t>Aspek</a:t>
            </a:r>
            <a:r>
              <a:rPr lang="en-US" sz="2000" noProof="0" dirty="0"/>
              <a:t> lain </a:t>
            </a:r>
            <a:r>
              <a:rPr lang="en-US" sz="2000" noProof="0" dirty="0" err="1"/>
              <a:t>dari</a:t>
            </a:r>
            <a:r>
              <a:rPr lang="en-US" sz="2000" noProof="0" dirty="0"/>
              <a:t> </a:t>
            </a:r>
            <a:r>
              <a:rPr lang="en-US" sz="2000" noProof="0" dirty="0" err="1"/>
              <a:t>pemasaran</a:t>
            </a:r>
            <a:r>
              <a:rPr lang="en-US" sz="2000" noProof="0" dirty="0"/>
              <a:t> </a:t>
            </a:r>
            <a:r>
              <a:rPr lang="en-US" sz="2000" noProof="0" dirty="0" err="1"/>
              <a:t>melibatkan</a:t>
            </a:r>
            <a:r>
              <a:rPr lang="en-US" sz="2000" noProof="0" dirty="0"/>
              <a:t> </a:t>
            </a:r>
            <a:r>
              <a:rPr lang="en-US" sz="2000" noProof="0" dirty="0" err="1"/>
              <a:t>desain</a:t>
            </a:r>
            <a:r>
              <a:rPr lang="en-US" sz="2000" noProof="0" dirty="0"/>
              <a:t> dan </a:t>
            </a:r>
            <a:r>
              <a:rPr lang="en-US" sz="2000" noProof="0" dirty="0" err="1"/>
              <a:t>penciptaan</a:t>
            </a:r>
            <a:r>
              <a:rPr lang="en-US" sz="2000" noProof="0" dirty="0"/>
              <a:t> </a:t>
            </a:r>
            <a:r>
              <a:rPr lang="en-US" sz="2000" noProof="0" dirty="0" err="1"/>
              <a:t>produk</a:t>
            </a:r>
            <a:r>
              <a:rPr lang="en-US" sz="20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 err="1"/>
              <a:t>Departemen</a:t>
            </a:r>
            <a:r>
              <a:rPr lang="en-US" sz="1800" noProof="0" dirty="0"/>
              <a:t> </a:t>
            </a:r>
            <a:r>
              <a:rPr lang="en-US" sz="1800" noProof="0" dirty="0" err="1"/>
              <a:t>pemasaran</a:t>
            </a:r>
            <a:r>
              <a:rPr lang="en-US" sz="1800" noProof="0" dirty="0"/>
              <a:t> </a:t>
            </a:r>
            <a:r>
              <a:rPr lang="en-US" sz="1800" noProof="0" dirty="0" err="1"/>
              <a:t>harus</a:t>
            </a:r>
            <a:r>
              <a:rPr lang="en-US" sz="1800" noProof="0" dirty="0"/>
              <a:t> </a:t>
            </a:r>
            <a:r>
              <a:rPr lang="en-US" sz="1800" noProof="0" dirty="0" err="1"/>
              <a:t>terlibat</a:t>
            </a:r>
            <a:r>
              <a:rPr lang="en-US" sz="1800" noProof="0" dirty="0"/>
              <a:t> </a:t>
            </a:r>
            <a:r>
              <a:rPr lang="en-US" sz="1800" noProof="0" dirty="0" err="1"/>
              <a:t>dalam</a:t>
            </a:r>
            <a:r>
              <a:rPr lang="en-US" sz="1800" noProof="0" dirty="0"/>
              <a:t> </a:t>
            </a:r>
            <a:r>
              <a:rPr lang="en-US" sz="1800" noProof="0" dirty="0" err="1"/>
              <a:t>desain</a:t>
            </a:r>
            <a:r>
              <a:rPr lang="en-US" sz="1800" noProof="0" dirty="0"/>
              <a:t> </a:t>
            </a:r>
            <a:r>
              <a:rPr lang="en-US" sz="1800" noProof="0" dirty="0" err="1"/>
              <a:t>produk</a:t>
            </a:r>
            <a:r>
              <a:rPr lang="en-US" sz="1800" noProof="0" dirty="0"/>
              <a:t>.</a:t>
            </a:r>
          </a:p>
          <a:p>
            <a:r>
              <a:rPr lang="en-US" sz="2000" noProof="0" dirty="0" err="1"/>
              <a:t>Terakhir</a:t>
            </a:r>
            <a:r>
              <a:rPr lang="en-US" sz="2000" noProof="0" dirty="0"/>
              <a:t>, </a:t>
            </a:r>
            <a:r>
              <a:rPr lang="en-US" sz="2000" noProof="0" dirty="0" err="1"/>
              <a:t>profesional</a:t>
            </a:r>
            <a:r>
              <a:rPr lang="en-US" sz="2000" noProof="0" dirty="0"/>
              <a:t> </a:t>
            </a:r>
            <a:r>
              <a:rPr lang="en-US" sz="2000" noProof="0" dirty="0" err="1"/>
              <a:t>pemasaran</a:t>
            </a:r>
            <a:r>
              <a:rPr lang="en-US" sz="2000" noProof="0" dirty="0"/>
              <a:t> </a:t>
            </a:r>
            <a:r>
              <a:rPr lang="en-US" sz="2000" noProof="0" dirty="0" err="1"/>
              <a:t>memiliki</a:t>
            </a:r>
            <a:r>
              <a:rPr lang="en-US" sz="2000" noProof="0" dirty="0"/>
              <a:t> </a:t>
            </a:r>
            <a:r>
              <a:rPr lang="en-US" sz="2000" noProof="0" dirty="0" err="1"/>
              <a:t>peluang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mempengaruhi</a:t>
            </a:r>
            <a:r>
              <a:rPr lang="en-US" sz="2000" noProof="0" dirty="0"/>
              <a:t> </a:t>
            </a:r>
            <a:r>
              <a:rPr lang="en-US" sz="2000" noProof="0" dirty="0" err="1"/>
              <a:t>pengemasan</a:t>
            </a:r>
            <a:r>
              <a:rPr lang="en-US" sz="2000" noProof="0" dirty="0"/>
              <a:t> </a:t>
            </a:r>
            <a:r>
              <a:rPr lang="en-US" sz="2000" noProof="0" dirty="0" err="1"/>
              <a:t>produk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CC15772-D549-44C8-A97A-91F3374325DB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31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192938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Sustainable Marketing: Price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Profesional</a:t>
            </a:r>
            <a:r>
              <a:rPr lang="en-US" noProof="0" dirty="0"/>
              <a:t> </a:t>
            </a:r>
            <a:r>
              <a:rPr lang="en-US" noProof="0" dirty="0" err="1"/>
              <a:t>pemasaran</a:t>
            </a:r>
            <a:r>
              <a:rPr lang="en-US" noProof="0" dirty="0"/>
              <a:t> </a:t>
            </a:r>
            <a:r>
              <a:rPr lang="en-US" noProof="0" dirty="0" err="1"/>
              <a:t>harus</a:t>
            </a:r>
            <a:r>
              <a:rPr lang="en-US" noProof="0" dirty="0"/>
              <a:t> </a:t>
            </a:r>
            <a:r>
              <a:rPr lang="en-US" noProof="0" dirty="0" err="1"/>
              <a:t>berperan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menetapkan</a:t>
            </a:r>
            <a:r>
              <a:rPr lang="en-US" noProof="0" dirty="0"/>
              <a:t> </a:t>
            </a:r>
            <a:r>
              <a:rPr lang="en-US" noProof="0" dirty="0" err="1"/>
              <a:t>harga</a:t>
            </a:r>
            <a:r>
              <a:rPr lang="en-US" noProof="0" dirty="0"/>
              <a:t> yang </a:t>
            </a:r>
            <a:r>
              <a:rPr lang="en-US" noProof="0" dirty="0" err="1"/>
              <a:t>mencerminkan</a:t>
            </a:r>
            <a:r>
              <a:rPr lang="en-US" noProof="0" dirty="0"/>
              <a:t> </a:t>
            </a:r>
            <a:r>
              <a:rPr lang="en-US" noProof="0" dirty="0" err="1"/>
              <a:t>biaya</a:t>
            </a:r>
            <a:r>
              <a:rPr lang="en-US" noProof="0" dirty="0"/>
              <a:t> </a:t>
            </a:r>
            <a:r>
              <a:rPr lang="en-US" noProof="0" dirty="0" err="1"/>
              <a:t>ekologis</a:t>
            </a:r>
            <a:r>
              <a:rPr lang="en-US" noProof="0" dirty="0"/>
              <a:t> </a:t>
            </a:r>
            <a:r>
              <a:rPr lang="en-US" noProof="0" dirty="0" err="1"/>
              <a:t>sebenarnya</a:t>
            </a:r>
            <a:r>
              <a:rPr lang="en-US" noProof="0" dirty="0"/>
              <a:t> </a:t>
            </a:r>
            <a:r>
              <a:rPr lang="en-US" noProof="0" dirty="0" err="1"/>
              <a:t>dari</a:t>
            </a:r>
            <a:r>
              <a:rPr lang="en-US" noProof="0" dirty="0"/>
              <a:t> </a:t>
            </a:r>
            <a:r>
              <a:rPr lang="en-US" noProof="0" dirty="0" err="1"/>
              <a:t>suatu</a:t>
            </a:r>
            <a:r>
              <a:rPr lang="en-US" noProof="0" dirty="0"/>
              <a:t> </a:t>
            </a:r>
            <a:r>
              <a:rPr lang="en-US" noProof="0" dirty="0" err="1"/>
              <a:t>produk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noProof="0" dirty="0" err="1"/>
              <a:t>Bisnis</a:t>
            </a:r>
            <a:r>
              <a:rPr lang="en-US" noProof="0" dirty="0"/>
              <a:t> </a:t>
            </a:r>
            <a:r>
              <a:rPr lang="en-US" noProof="0" dirty="0" err="1"/>
              <a:t>biasanya</a:t>
            </a:r>
            <a:r>
              <a:rPr lang="en-US" noProof="0" dirty="0"/>
              <a:t> </a:t>
            </a:r>
            <a:r>
              <a:rPr lang="en-US" noProof="0" dirty="0" err="1"/>
              <a:t>mengalami</a:t>
            </a:r>
            <a:r>
              <a:rPr lang="en-US" noProof="0" dirty="0"/>
              <a:t> </a:t>
            </a:r>
            <a:r>
              <a:rPr lang="en-US" noProof="0" dirty="0" err="1"/>
              <a:t>kerugian</a:t>
            </a:r>
            <a:r>
              <a:rPr lang="en-US" noProof="0" dirty="0"/>
              <a:t> pada </a:t>
            </a:r>
            <a:r>
              <a:rPr lang="en-US" noProof="0" dirty="0" err="1"/>
              <a:t>produk</a:t>
            </a:r>
            <a:r>
              <a:rPr lang="en-US" noProof="0" dirty="0"/>
              <a:t> </a:t>
            </a:r>
            <a:r>
              <a:rPr lang="en-US" noProof="0" dirty="0" err="1"/>
              <a:t>baru</a:t>
            </a:r>
            <a:r>
              <a:rPr lang="en-US" noProof="0" dirty="0"/>
              <a:t> </a:t>
            </a:r>
            <a:r>
              <a:rPr lang="en-US" noProof="0" dirty="0" err="1"/>
              <a:t>sampai</a:t>
            </a:r>
            <a:r>
              <a:rPr lang="en-US" noProof="0" dirty="0"/>
              <a:t> </a:t>
            </a:r>
            <a:r>
              <a:rPr lang="en-US" noProof="0" dirty="0" err="1"/>
              <a:t>skala</a:t>
            </a:r>
            <a:r>
              <a:rPr lang="en-US" noProof="0" dirty="0"/>
              <a:t> </a:t>
            </a:r>
            <a:r>
              <a:rPr lang="en-US" noProof="0" dirty="0" err="1"/>
              <a:t>ekonomi</a:t>
            </a:r>
            <a:r>
              <a:rPr lang="en-US" noProof="0" dirty="0"/>
              <a:t> </a:t>
            </a:r>
            <a:r>
              <a:rPr lang="en-US" noProof="0" dirty="0" err="1"/>
              <a:t>muncul</a:t>
            </a:r>
            <a:r>
              <a:rPr lang="en-US" noProof="0" dirty="0"/>
              <a:t> dan </a:t>
            </a:r>
            <a:r>
              <a:rPr lang="en-US" noProof="0" dirty="0" err="1"/>
              <a:t>menurunkan</a:t>
            </a:r>
            <a:r>
              <a:rPr lang="en-US" noProof="0" dirty="0"/>
              <a:t> </a:t>
            </a:r>
            <a:r>
              <a:rPr lang="en-US" noProof="0" dirty="0" err="1"/>
              <a:t>biaya</a:t>
            </a:r>
            <a:r>
              <a:rPr lang="en-US" noProof="0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b="1" noProof="0" dirty="0" err="1">
                <a:solidFill>
                  <a:srgbClr val="307077"/>
                </a:solidFill>
              </a:rPr>
              <a:t>Pemasar</a:t>
            </a:r>
            <a:r>
              <a:rPr lang="en-US" sz="1800" b="1" noProof="0" dirty="0">
                <a:solidFill>
                  <a:srgbClr val="307077"/>
                </a:solidFill>
              </a:rPr>
              <a:t> </a:t>
            </a:r>
            <a:r>
              <a:rPr lang="en-US" sz="1800" b="1" noProof="0" dirty="0" err="1">
                <a:solidFill>
                  <a:srgbClr val="307077"/>
                </a:solidFill>
              </a:rPr>
              <a:t>berkelanjutan</a:t>
            </a:r>
            <a:r>
              <a:rPr lang="en-US" sz="1800" b="1" noProof="0" dirty="0">
                <a:solidFill>
                  <a:srgbClr val="307077"/>
                </a:solidFill>
              </a:rPr>
              <a:t> </a:t>
            </a:r>
            <a:r>
              <a:rPr lang="en-US" sz="1800" b="1" noProof="0" dirty="0" err="1">
                <a:solidFill>
                  <a:srgbClr val="307077"/>
                </a:solidFill>
              </a:rPr>
              <a:t>berkontribusi</a:t>
            </a:r>
            <a:r>
              <a:rPr lang="en-US" sz="1800" b="1" noProof="0" dirty="0">
                <a:solidFill>
                  <a:srgbClr val="307077"/>
                </a:solidFill>
              </a:rPr>
              <a:t> </a:t>
            </a:r>
            <a:r>
              <a:rPr lang="en-US" sz="1800" b="1" noProof="0" dirty="0" err="1">
                <a:solidFill>
                  <a:srgbClr val="307077"/>
                </a:solidFill>
              </a:rPr>
              <a:t>dalam</a:t>
            </a:r>
            <a:r>
              <a:rPr lang="en-US" sz="1800" b="1" noProof="0" dirty="0">
                <a:solidFill>
                  <a:srgbClr val="307077"/>
                </a:solidFill>
              </a:rPr>
              <a:t> </a:t>
            </a:r>
            <a:r>
              <a:rPr lang="en-US" sz="1800" b="1" noProof="0" dirty="0" err="1">
                <a:solidFill>
                  <a:srgbClr val="307077"/>
                </a:solidFill>
              </a:rPr>
              <a:t>menetapkan</a:t>
            </a:r>
            <a:r>
              <a:rPr lang="en-US" sz="1800" b="1" noProof="0" dirty="0">
                <a:solidFill>
                  <a:srgbClr val="307077"/>
                </a:solidFill>
              </a:rPr>
              <a:t> </a:t>
            </a:r>
            <a:r>
              <a:rPr lang="en-US" sz="1800" b="1" noProof="0" dirty="0" err="1">
                <a:solidFill>
                  <a:srgbClr val="307077"/>
                </a:solidFill>
              </a:rPr>
              <a:t>harga</a:t>
            </a:r>
            <a:r>
              <a:rPr lang="en-US" sz="1800" b="1" noProof="0" dirty="0">
                <a:solidFill>
                  <a:srgbClr val="307077"/>
                </a:solidFill>
              </a:rPr>
              <a:t> yang </a:t>
            </a:r>
            <a:r>
              <a:rPr lang="en-US" sz="1800" b="1" noProof="0" dirty="0" err="1">
                <a:solidFill>
                  <a:srgbClr val="307077"/>
                </a:solidFill>
              </a:rPr>
              <a:t>melindungi</a:t>
            </a:r>
            <a:r>
              <a:rPr lang="en-US" sz="1800" b="1" noProof="0" dirty="0">
                <a:solidFill>
                  <a:srgbClr val="307077"/>
                </a:solidFill>
              </a:rPr>
              <a:t> </a:t>
            </a:r>
            <a:r>
              <a:rPr lang="en-US" sz="1800" b="1" noProof="0" dirty="0" err="1">
                <a:solidFill>
                  <a:srgbClr val="307077"/>
                </a:solidFill>
              </a:rPr>
              <a:t>produk</a:t>
            </a:r>
            <a:r>
              <a:rPr lang="en-US" sz="1800" b="1" noProof="0" dirty="0">
                <a:solidFill>
                  <a:srgbClr val="307077"/>
                </a:solidFill>
              </a:rPr>
              <a:t> </a:t>
            </a:r>
            <a:r>
              <a:rPr lang="en-US" sz="1800" b="1" noProof="0" dirty="0" err="1">
                <a:solidFill>
                  <a:srgbClr val="307077"/>
                </a:solidFill>
              </a:rPr>
              <a:t>berkelanjutan</a:t>
            </a:r>
            <a:r>
              <a:rPr lang="en-US" sz="1800" b="1" noProof="0" dirty="0">
                <a:solidFill>
                  <a:srgbClr val="307077"/>
                </a:solidFill>
              </a:rPr>
              <a:t> </a:t>
            </a:r>
            <a:r>
              <a:rPr lang="en-US" sz="1800" b="1" noProof="0" dirty="0" err="1">
                <a:solidFill>
                  <a:srgbClr val="307077"/>
                </a:solidFill>
              </a:rPr>
              <a:t>dari</a:t>
            </a:r>
            <a:r>
              <a:rPr lang="en-US" sz="1800" b="1" noProof="0" dirty="0">
                <a:solidFill>
                  <a:srgbClr val="307077"/>
                </a:solidFill>
              </a:rPr>
              <a:t> </a:t>
            </a:r>
            <a:r>
              <a:rPr lang="en-US" sz="1800" b="1" noProof="0" dirty="0" err="1">
                <a:solidFill>
                  <a:srgbClr val="307077"/>
                </a:solidFill>
              </a:rPr>
              <a:t>analisis</a:t>
            </a:r>
            <a:r>
              <a:rPr lang="en-US" sz="1800" b="1" noProof="0" dirty="0">
                <a:solidFill>
                  <a:srgbClr val="307077"/>
                </a:solidFill>
              </a:rPr>
              <a:t> </a:t>
            </a:r>
            <a:r>
              <a:rPr lang="en-US" sz="1800" b="1" noProof="0" dirty="0" err="1">
                <a:solidFill>
                  <a:srgbClr val="307077"/>
                </a:solidFill>
              </a:rPr>
              <a:t>biaya-manfaat</a:t>
            </a:r>
            <a:r>
              <a:rPr lang="en-US" sz="1800" b="1" noProof="0" dirty="0">
                <a:solidFill>
                  <a:srgbClr val="307077"/>
                </a:solidFill>
              </a:rPr>
              <a:t> </a:t>
            </a:r>
            <a:r>
              <a:rPr lang="en-US" sz="1800" b="1" noProof="0" dirty="0" err="1">
                <a:solidFill>
                  <a:srgbClr val="307077"/>
                </a:solidFill>
              </a:rPr>
              <a:t>jangka</a:t>
            </a:r>
            <a:r>
              <a:rPr lang="en-US" sz="1800" b="1" noProof="0" dirty="0">
                <a:solidFill>
                  <a:srgbClr val="307077"/>
                </a:solidFill>
              </a:rPr>
              <a:t> </a:t>
            </a:r>
            <a:r>
              <a:rPr lang="en-US" sz="1800" b="1" noProof="0" dirty="0" err="1">
                <a:solidFill>
                  <a:srgbClr val="307077"/>
                </a:solidFill>
              </a:rPr>
              <a:t>pendek</a:t>
            </a:r>
            <a:r>
              <a:rPr lang="en-US" sz="1800" noProof="0" dirty="0"/>
              <a:t>.</a:t>
            </a:r>
          </a:p>
          <a:p>
            <a:pPr marL="0" indent="0">
              <a:buNone/>
            </a:pPr>
            <a:r>
              <a:rPr lang="en-US" noProof="0" dirty="0"/>
              <a:t>Harga </a:t>
            </a:r>
            <a:r>
              <a:rPr lang="en-US" noProof="0" dirty="0" err="1"/>
              <a:t>dimanipulasi</a:t>
            </a:r>
            <a:r>
              <a:rPr lang="en-US" noProof="0" dirty="0"/>
              <a:t> </a:t>
            </a:r>
            <a:r>
              <a:rPr lang="en-US" noProof="0" dirty="0" err="1"/>
              <a:t>termasuk</a:t>
            </a:r>
            <a:r>
              <a:rPr lang="en-US" noProof="0" dirty="0"/>
              <a:t> </a:t>
            </a:r>
            <a:r>
              <a:rPr lang="en-US" noProof="0" dirty="0" err="1"/>
              <a:t>promosi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membantu</a:t>
            </a:r>
            <a:r>
              <a:rPr lang="en-US" noProof="0" dirty="0"/>
              <a:t> </a:t>
            </a:r>
            <a:r>
              <a:rPr lang="en-US" noProof="0" dirty="0" err="1"/>
              <a:t>mendapatkan</a:t>
            </a:r>
            <a:r>
              <a:rPr lang="en-US" noProof="0" dirty="0"/>
              <a:t> </a:t>
            </a:r>
            <a:r>
              <a:rPr lang="en-US" noProof="0" dirty="0" err="1"/>
              <a:t>pijakan</a:t>
            </a:r>
            <a:r>
              <a:rPr lang="en-US" noProof="0" dirty="0"/>
              <a:t> di pasar.</a:t>
            </a:r>
          </a:p>
          <a:p>
            <a:pPr marL="0" indent="0">
              <a:buNone/>
            </a:pPr>
            <a:r>
              <a:rPr lang="en-US" noProof="0" dirty="0"/>
              <a:t>Harga </a:t>
            </a:r>
            <a:r>
              <a:rPr lang="en-US" noProof="0" dirty="0" err="1"/>
              <a:t>merupakan</a:t>
            </a:r>
            <a:r>
              <a:rPr lang="en-US" noProof="0" dirty="0"/>
              <a:t> </a:t>
            </a:r>
            <a:r>
              <a:rPr lang="en-US" noProof="0" dirty="0" err="1"/>
              <a:t>hal</a:t>
            </a:r>
            <a:r>
              <a:rPr lang="en-US" noProof="0" dirty="0"/>
              <a:t> yang paling </a:t>
            </a:r>
            <a:r>
              <a:rPr lang="en-US" noProof="0" dirty="0" err="1"/>
              <a:t>penting</a:t>
            </a:r>
            <a:r>
              <a:rPr lang="en-US" noProof="0" dirty="0"/>
              <a:t> </a:t>
            </a:r>
            <a:r>
              <a:rPr lang="en-US" noProof="0" dirty="0" err="1"/>
              <a:t>ketika</a:t>
            </a:r>
            <a:r>
              <a:rPr lang="en-US" noProof="0" dirty="0"/>
              <a:t> </a:t>
            </a:r>
            <a:r>
              <a:rPr lang="en-US" noProof="0" dirty="0" err="1"/>
              <a:t>memasarkan</a:t>
            </a:r>
            <a:r>
              <a:rPr lang="en-US" noProof="0" dirty="0"/>
              <a:t> </a:t>
            </a:r>
            <a:r>
              <a:rPr lang="en-US" noProof="0" dirty="0" err="1"/>
              <a:t>produk</a:t>
            </a:r>
            <a:r>
              <a:rPr lang="en-US" noProof="0" dirty="0"/>
              <a:t> </a:t>
            </a:r>
            <a:r>
              <a:rPr lang="en-US" noProof="0" dirty="0" err="1"/>
              <a:t>ke</a:t>
            </a:r>
            <a:r>
              <a:rPr lang="en-US" noProof="0" dirty="0"/>
              <a:t> </a:t>
            </a:r>
            <a:r>
              <a:rPr lang="en-US" noProof="0" dirty="0" err="1"/>
              <a:t>dasar</a:t>
            </a:r>
            <a:r>
              <a:rPr lang="en-US" noProof="0" dirty="0"/>
              <a:t> </a:t>
            </a:r>
            <a:r>
              <a:rPr lang="en-US" noProof="0" dirty="0" err="1"/>
              <a:t>piramida</a:t>
            </a:r>
            <a:r>
              <a:rPr lang="en-US" noProof="0" dirty="0"/>
              <a:t> </a:t>
            </a:r>
            <a:r>
              <a:rPr lang="en-US" noProof="0" dirty="0" err="1"/>
              <a:t>ekonomi</a:t>
            </a:r>
            <a:r>
              <a:rPr lang="en-US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F5B6972-7B63-4D1C-BECC-1E0216E1AC9A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Sustainable Marketing: Promotion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noProof="0" dirty="0" err="1"/>
              <a:t>Pemasaran</a:t>
            </a:r>
            <a:r>
              <a:rPr lang="en-US" noProof="0" dirty="0"/>
              <a:t> </a:t>
            </a:r>
            <a:r>
              <a:rPr lang="en-US" noProof="0" dirty="0" err="1"/>
              <a:t>mempunyai</a:t>
            </a:r>
            <a:r>
              <a:rPr lang="en-US" noProof="0" dirty="0"/>
              <a:t> </a:t>
            </a:r>
            <a:r>
              <a:rPr lang="en-US" noProof="0" dirty="0" err="1"/>
              <a:t>tanggung</a:t>
            </a:r>
            <a:r>
              <a:rPr lang="en-US" noProof="0" dirty="0"/>
              <a:t> </a:t>
            </a:r>
            <a:r>
              <a:rPr lang="en-US" noProof="0" dirty="0" err="1"/>
              <a:t>jawab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membentuk</a:t>
            </a:r>
            <a:r>
              <a:rPr lang="en-US" noProof="0" dirty="0"/>
              <a:t> </a:t>
            </a:r>
            <a:r>
              <a:rPr lang="en-US" noProof="0" dirty="0" err="1"/>
              <a:t>permintaan</a:t>
            </a:r>
            <a:r>
              <a:rPr lang="en-US" noProof="0" dirty="0"/>
              <a:t> </a:t>
            </a:r>
            <a:r>
              <a:rPr lang="en-US" noProof="0" dirty="0" err="1"/>
              <a:t>konsumen</a:t>
            </a:r>
            <a:r>
              <a:rPr lang="en-US" noProof="0" dirty="0"/>
              <a:t>, </a:t>
            </a:r>
            <a:r>
              <a:rPr lang="en-US" noProof="0" dirty="0" err="1"/>
              <a:t>mendorong</a:t>
            </a:r>
            <a:r>
              <a:rPr lang="en-US" noProof="0" dirty="0"/>
              <a:t> </a:t>
            </a:r>
            <a:r>
              <a:rPr lang="en-US" noProof="0" dirty="0" err="1"/>
              <a:t>konsumen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meminta</a:t>
            </a:r>
            <a:r>
              <a:rPr lang="en-US" noProof="0" dirty="0"/>
              <a:t> </a:t>
            </a:r>
            <a:r>
              <a:rPr lang="en-US" noProof="0" dirty="0" err="1"/>
              <a:t>produk</a:t>
            </a:r>
            <a:r>
              <a:rPr lang="en-US" noProof="0" dirty="0"/>
              <a:t> yang </a:t>
            </a:r>
            <a:r>
              <a:rPr lang="en-US" noProof="0" dirty="0" err="1"/>
              <a:t>berkelanjutan</a:t>
            </a:r>
            <a:r>
              <a:rPr lang="en-US" noProof="0" dirty="0"/>
              <a:t>.</a:t>
            </a:r>
          </a:p>
          <a:p>
            <a:r>
              <a:rPr lang="en-US" noProof="0" dirty="0" err="1"/>
              <a:t>Pemasaran</a:t>
            </a:r>
            <a:r>
              <a:rPr lang="en-US" noProof="0" dirty="0"/>
              <a:t> </a:t>
            </a:r>
            <a:r>
              <a:rPr lang="en-US" noProof="0" dirty="0" err="1"/>
              <a:t>berkelanjutan</a:t>
            </a:r>
            <a:r>
              <a:rPr lang="en-US" noProof="0" dirty="0"/>
              <a:t> </a:t>
            </a:r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membantu</a:t>
            </a:r>
            <a:r>
              <a:rPr lang="en-US" noProof="0" dirty="0"/>
              <a:t> </a:t>
            </a:r>
            <a:r>
              <a:rPr lang="en-US" noProof="0" dirty="0" err="1"/>
              <a:t>menciptakan</a:t>
            </a:r>
            <a:r>
              <a:rPr lang="en-US" noProof="0" dirty="0"/>
              <a:t> </a:t>
            </a:r>
            <a:r>
              <a:rPr lang="en-US" noProof="0" dirty="0" err="1"/>
              <a:t>makna</a:t>
            </a:r>
            <a:r>
              <a:rPr lang="en-US" noProof="0" dirty="0"/>
              <a:t> </a:t>
            </a:r>
            <a:r>
              <a:rPr lang="en-US" noProof="0" dirty="0" err="1"/>
              <a:t>sosial</a:t>
            </a:r>
            <a:r>
              <a:rPr lang="en-US" noProof="0" dirty="0"/>
              <a:t> dan </a:t>
            </a:r>
            <a:r>
              <a:rPr lang="en-US" noProof="0" dirty="0" err="1"/>
              <a:t>harapan</a:t>
            </a:r>
            <a:r>
              <a:rPr lang="en-US" noProof="0" dirty="0"/>
              <a:t> </a:t>
            </a:r>
            <a:r>
              <a:rPr lang="en-US" noProof="0" dirty="0" err="1"/>
              <a:t>konsumen</a:t>
            </a:r>
            <a:r>
              <a:rPr lang="en-US" noProof="0" dirty="0"/>
              <a:t> yang </a:t>
            </a:r>
            <a:r>
              <a:rPr lang="en-US" noProof="0" dirty="0" err="1"/>
              <a:t>mendukung</a:t>
            </a:r>
            <a:r>
              <a:rPr lang="en-US" noProof="0" dirty="0"/>
              <a:t> </a:t>
            </a:r>
            <a:r>
              <a:rPr lang="en-US" noProof="0" dirty="0" err="1"/>
              <a:t>tujuan</a:t>
            </a:r>
            <a:r>
              <a:rPr lang="en-US" noProof="0" dirty="0"/>
              <a:t> </a:t>
            </a:r>
            <a:r>
              <a:rPr lang="en-US" noProof="0" dirty="0" err="1"/>
              <a:t>berkelanjutan</a:t>
            </a:r>
            <a:r>
              <a:rPr lang="en-US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C61219B-6DE1-4F13-9107-A92DBB38D79E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33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D353166-0C5B-4F47-95C5-C3A0CFD63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Sustainable Marketing: Promotion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F787A8E-C810-4983-8436-83C7314FB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periklanan</a:t>
            </a:r>
            <a:r>
              <a:rPr lang="en-US" dirty="0"/>
              <a:t> dan </a:t>
            </a:r>
            <a:r>
              <a:rPr lang="en-US" dirty="0" err="1"/>
              <a:t>pemasar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pendidik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yang </a:t>
            </a:r>
            <a:r>
              <a:rPr lang="en-US" dirty="0" err="1"/>
              <a:t>berkelanjutan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pelabelan</a:t>
            </a:r>
            <a:r>
              <a:rPr lang="en-US" dirty="0"/>
              <a:t> yang </a:t>
            </a:r>
            <a:r>
              <a:rPr lang="en-US" dirty="0" err="1"/>
              <a:t>ramah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dan </a:t>
            </a:r>
            <a:r>
              <a:rPr lang="en-US" dirty="0" err="1"/>
              <a:t>berkelanjutan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noProof="0" dirty="0"/>
          </a:p>
          <a:p>
            <a:r>
              <a:rPr lang="en-US" b="1" noProof="0" dirty="0">
                <a:solidFill>
                  <a:srgbClr val="307077"/>
                </a:solidFill>
              </a:rPr>
              <a:t>“Greenwashing” </a:t>
            </a:r>
            <a:r>
              <a:rPr lang="en-US" b="1" noProof="0" dirty="0" err="1">
                <a:solidFill>
                  <a:srgbClr val="307077"/>
                </a:solidFill>
              </a:rPr>
              <a:t>adalah</a:t>
            </a:r>
            <a:r>
              <a:rPr lang="en-US" b="1" noProof="0" dirty="0">
                <a:solidFill>
                  <a:srgbClr val="307077"/>
                </a:solidFill>
              </a:rPr>
              <a:t> </a:t>
            </a:r>
            <a:r>
              <a:rPr lang="en-US" b="1" noProof="0" dirty="0" err="1">
                <a:solidFill>
                  <a:srgbClr val="307077"/>
                </a:solidFill>
              </a:rPr>
              <a:t>praktik</a:t>
            </a:r>
            <a:r>
              <a:rPr lang="en-US" b="1" noProof="0" dirty="0">
                <a:solidFill>
                  <a:srgbClr val="307077"/>
                </a:solidFill>
              </a:rPr>
              <a:t> </a:t>
            </a:r>
            <a:r>
              <a:rPr lang="en-US" b="1" noProof="0" dirty="0" err="1">
                <a:solidFill>
                  <a:srgbClr val="307077"/>
                </a:solidFill>
              </a:rPr>
              <a:t>mempromosikan</a:t>
            </a:r>
            <a:r>
              <a:rPr lang="en-US" b="1" noProof="0" dirty="0">
                <a:solidFill>
                  <a:srgbClr val="307077"/>
                </a:solidFill>
              </a:rPr>
              <a:t> </a:t>
            </a:r>
            <a:r>
              <a:rPr lang="en-US" b="1" noProof="0" dirty="0" err="1">
                <a:solidFill>
                  <a:srgbClr val="307077"/>
                </a:solidFill>
              </a:rPr>
              <a:t>suatu</a:t>
            </a:r>
            <a:r>
              <a:rPr lang="en-US" b="1" noProof="0" dirty="0">
                <a:solidFill>
                  <a:srgbClr val="307077"/>
                </a:solidFill>
              </a:rPr>
              <a:t> </a:t>
            </a:r>
            <a:r>
              <a:rPr lang="en-US" b="1" noProof="0" dirty="0" err="1">
                <a:solidFill>
                  <a:srgbClr val="307077"/>
                </a:solidFill>
              </a:rPr>
              <a:t>produk</a:t>
            </a:r>
            <a:r>
              <a:rPr lang="en-US" b="1" noProof="0" dirty="0">
                <a:solidFill>
                  <a:srgbClr val="307077"/>
                </a:solidFill>
              </a:rPr>
              <a:t> </a:t>
            </a:r>
            <a:r>
              <a:rPr lang="en-US" b="1" noProof="0" dirty="0" err="1">
                <a:solidFill>
                  <a:srgbClr val="307077"/>
                </a:solidFill>
              </a:rPr>
              <a:t>dengan</a:t>
            </a:r>
            <a:r>
              <a:rPr lang="en-US" b="1" noProof="0" dirty="0">
                <a:solidFill>
                  <a:srgbClr val="307077"/>
                </a:solidFill>
              </a:rPr>
              <a:t> </a:t>
            </a:r>
            <a:r>
              <a:rPr lang="en-US" b="1" noProof="0" dirty="0" err="1">
                <a:solidFill>
                  <a:srgbClr val="307077"/>
                </a:solidFill>
              </a:rPr>
              <a:t>menyesatkan</a:t>
            </a:r>
            <a:r>
              <a:rPr lang="en-US" b="1" noProof="0" dirty="0">
                <a:solidFill>
                  <a:srgbClr val="307077"/>
                </a:solidFill>
              </a:rPr>
              <a:t> </a:t>
            </a:r>
            <a:r>
              <a:rPr lang="en-US" b="1" noProof="0" dirty="0" err="1">
                <a:solidFill>
                  <a:srgbClr val="307077"/>
                </a:solidFill>
              </a:rPr>
              <a:t>konsumen</a:t>
            </a:r>
            <a:r>
              <a:rPr lang="en-US" b="1" noProof="0" dirty="0">
                <a:solidFill>
                  <a:srgbClr val="307077"/>
                </a:solidFill>
              </a:rPr>
              <a:t> </a:t>
            </a:r>
            <a:r>
              <a:rPr lang="en-US" b="1" noProof="0" dirty="0" err="1">
                <a:solidFill>
                  <a:srgbClr val="307077"/>
                </a:solidFill>
              </a:rPr>
              <a:t>tentang</a:t>
            </a:r>
            <a:r>
              <a:rPr lang="en-US" b="1" noProof="0" dirty="0">
                <a:solidFill>
                  <a:srgbClr val="307077"/>
                </a:solidFill>
              </a:rPr>
              <a:t> </a:t>
            </a:r>
            <a:r>
              <a:rPr lang="en-US" b="1" noProof="0" dirty="0" err="1">
                <a:solidFill>
                  <a:srgbClr val="307077"/>
                </a:solidFill>
              </a:rPr>
              <a:t>aspek-aspek</a:t>
            </a:r>
            <a:r>
              <a:rPr lang="en-US" b="1" noProof="0" dirty="0">
                <a:solidFill>
                  <a:srgbClr val="307077"/>
                </a:solidFill>
              </a:rPr>
              <a:t> </a:t>
            </a:r>
            <a:r>
              <a:rPr lang="en-US" b="1" noProof="0" dirty="0" err="1">
                <a:solidFill>
                  <a:srgbClr val="307077"/>
                </a:solidFill>
              </a:rPr>
              <a:t>produk</a:t>
            </a:r>
            <a:r>
              <a:rPr lang="en-US" b="1" noProof="0" dirty="0">
                <a:solidFill>
                  <a:srgbClr val="307077"/>
                </a:solidFill>
              </a:rPr>
              <a:t> yang </a:t>
            </a:r>
            <a:r>
              <a:rPr lang="en-US" b="1" noProof="0" dirty="0" err="1">
                <a:solidFill>
                  <a:srgbClr val="307077"/>
                </a:solidFill>
              </a:rPr>
              <a:t>bermanfaat</a:t>
            </a:r>
            <a:r>
              <a:rPr lang="en-US" b="1" noProof="0" dirty="0">
                <a:solidFill>
                  <a:srgbClr val="307077"/>
                </a:solidFill>
              </a:rPr>
              <a:t> </a:t>
            </a:r>
            <a:r>
              <a:rPr lang="en-US" b="1" noProof="0" dirty="0" err="1">
                <a:solidFill>
                  <a:srgbClr val="307077"/>
                </a:solidFill>
              </a:rPr>
              <a:t>bagi</a:t>
            </a:r>
            <a:r>
              <a:rPr lang="en-US" b="1" noProof="0" dirty="0">
                <a:solidFill>
                  <a:srgbClr val="307077"/>
                </a:solidFill>
              </a:rPr>
              <a:t> </a:t>
            </a:r>
            <a:r>
              <a:rPr lang="en-US" b="1" noProof="0" dirty="0" err="1">
                <a:solidFill>
                  <a:srgbClr val="307077"/>
                </a:solidFill>
              </a:rPr>
              <a:t>lingkungan</a:t>
            </a:r>
            <a:r>
              <a:rPr lang="en-US" b="1" noProof="0" dirty="0">
                <a:solidFill>
                  <a:srgbClr val="307077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9825893-7827-468A-A511-5FBDF34DE97D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34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732179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Sustainable Marketing: Placement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300" noProof="0" dirty="0" err="1"/>
              <a:t>Profesor</a:t>
            </a:r>
            <a:r>
              <a:rPr lang="en-US" sz="2300" noProof="0" dirty="0"/>
              <a:t> Patrick Murphy </a:t>
            </a:r>
            <a:r>
              <a:rPr lang="en-US" sz="2300" noProof="0" dirty="0" err="1"/>
              <a:t>menyarankan</a:t>
            </a:r>
            <a:r>
              <a:rPr lang="en-US" sz="2300" noProof="0" dirty="0"/>
              <a:t> dua </a:t>
            </a:r>
            <a:r>
              <a:rPr lang="en-US" sz="2300" noProof="0" dirty="0" err="1"/>
              <a:t>arah</a:t>
            </a:r>
            <a:r>
              <a:rPr lang="en-US" sz="2300" noProof="0" dirty="0"/>
              <a:t> </a:t>
            </a:r>
            <a:r>
              <a:rPr lang="en-US" sz="2300" noProof="0" dirty="0" err="1"/>
              <a:t>pemasaran</a:t>
            </a:r>
            <a:r>
              <a:rPr lang="en-US" sz="2300" noProof="0" dirty="0"/>
              <a:t> yang </a:t>
            </a:r>
            <a:r>
              <a:rPr lang="en-US" sz="2300" noProof="0" dirty="0" err="1"/>
              <a:t>dapat</a:t>
            </a:r>
            <a:r>
              <a:rPr lang="en-US" sz="2300" noProof="0" dirty="0"/>
              <a:t> </a:t>
            </a:r>
            <a:r>
              <a:rPr lang="en-US" sz="2300" noProof="0" dirty="0" err="1"/>
              <a:t>mengembangkan</a:t>
            </a:r>
            <a:r>
              <a:rPr lang="en-US" sz="2300" noProof="0" dirty="0"/>
              <a:t> </a:t>
            </a:r>
            <a:r>
              <a:rPr lang="en-US" sz="2300" noProof="0" dirty="0" err="1"/>
              <a:t>saluran</a:t>
            </a:r>
            <a:r>
              <a:rPr lang="en-US" sz="2300" noProof="0" dirty="0"/>
              <a:t> </a:t>
            </a:r>
            <a:r>
              <a:rPr lang="en-US" sz="2300" noProof="0" dirty="0" err="1"/>
              <a:t>penempatan</a:t>
            </a:r>
            <a:r>
              <a:rPr lang="en-US" sz="2300" noProof="0" dirty="0"/>
              <a:t> yang </a:t>
            </a:r>
            <a:r>
              <a:rPr lang="en-US" sz="2300" noProof="0" dirty="0" err="1"/>
              <a:t>berkelanjutan</a:t>
            </a:r>
            <a:r>
              <a:rPr lang="en-US" sz="2300" noProof="0" dirty="0"/>
              <a:t>.</a:t>
            </a:r>
          </a:p>
          <a:p>
            <a:r>
              <a:rPr lang="en-US" sz="2000" noProof="0" dirty="0"/>
              <a:t>Murphy foresees new options which emphasize: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 err="1"/>
              <a:t>Efisiensi</a:t>
            </a:r>
            <a:r>
              <a:rPr lang="en-US" sz="1800" noProof="0" dirty="0"/>
              <a:t> </a:t>
            </a:r>
            <a:r>
              <a:rPr lang="en-US" sz="1800" noProof="0" dirty="0" err="1"/>
              <a:t>bahan</a:t>
            </a:r>
            <a:r>
              <a:rPr lang="en-US" sz="1800" noProof="0" dirty="0"/>
              <a:t> </a:t>
            </a:r>
            <a:r>
              <a:rPr lang="en-US" sz="1800" noProof="0" dirty="0" err="1"/>
              <a:t>bakar</a:t>
            </a:r>
            <a:r>
              <a:rPr lang="en-US" sz="1800" noProof="0" dirty="0"/>
              <a:t> dan </a:t>
            </a:r>
            <a:r>
              <a:rPr lang="en-US" sz="1800" noProof="0" dirty="0" err="1"/>
              <a:t>teknologi</a:t>
            </a:r>
            <a:r>
              <a:rPr lang="en-US" sz="1800" noProof="0" dirty="0"/>
              <a:t> </a:t>
            </a:r>
            <a:r>
              <a:rPr lang="en-US" sz="1800" noProof="0" dirty="0" err="1"/>
              <a:t>bahan</a:t>
            </a:r>
            <a:r>
              <a:rPr lang="en-US" sz="1800" noProof="0" dirty="0"/>
              <a:t> </a:t>
            </a:r>
            <a:r>
              <a:rPr lang="en-US" sz="1800" noProof="0" dirty="0" err="1"/>
              <a:t>bakar</a:t>
            </a:r>
            <a:r>
              <a:rPr lang="en-US" sz="1800" noProof="0" dirty="0"/>
              <a:t> </a:t>
            </a:r>
            <a:r>
              <a:rPr lang="en-US" sz="1800" noProof="0" dirty="0" err="1"/>
              <a:t>alternatif</a:t>
            </a:r>
            <a:r>
              <a:rPr lang="en-US" sz="18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 err="1"/>
              <a:t>Saluran</a:t>
            </a:r>
            <a:r>
              <a:rPr lang="en-US" sz="1800" noProof="0" dirty="0"/>
              <a:t> </a:t>
            </a:r>
            <a:r>
              <a:rPr lang="en-US" sz="1800" noProof="0" dirty="0" err="1"/>
              <a:t>distribusi</a:t>
            </a:r>
            <a:r>
              <a:rPr lang="en-US" sz="1800" noProof="0" dirty="0"/>
              <a:t> yang </a:t>
            </a:r>
            <a:r>
              <a:rPr lang="en-US" sz="1800" noProof="0" dirty="0" err="1"/>
              <a:t>lebih</a:t>
            </a:r>
            <a:r>
              <a:rPr lang="en-US" sz="1800" noProof="0" dirty="0"/>
              <a:t> </a:t>
            </a:r>
            <a:r>
              <a:rPr lang="en-US" sz="1800" noProof="0" dirty="0" err="1"/>
              <a:t>terlokalisasi</a:t>
            </a:r>
            <a:r>
              <a:rPr lang="en-US" sz="1800" noProof="0" dirty="0"/>
              <a:t> dan </a:t>
            </a:r>
            <a:r>
              <a:rPr lang="en-US" sz="1800" noProof="0" dirty="0" err="1"/>
              <a:t>efisien</a:t>
            </a:r>
            <a:r>
              <a:rPr lang="en-US" sz="18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 err="1"/>
              <a:t>Ketergantungan</a:t>
            </a:r>
            <a:r>
              <a:rPr lang="en-US" sz="1800" noProof="0" dirty="0"/>
              <a:t> yang </a:t>
            </a:r>
            <a:r>
              <a:rPr lang="en-US" sz="1800" noProof="0" dirty="0" err="1"/>
              <a:t>lebih</a:t>
            </a:r>
            <a:r>
              <a:rPr lang="en-US" sz="1800" noProof="0" dirty="0"/>
              <a:t> </a:t>
            </a:r>
            <a:r>
              <a:rPr lang="en-US" sz="1800" noProof="0" dirty="0" err="1"/>
              <a:t>besar</a:t>
            </a:r>
            <a:r>
              <a:rPr lang="en-US" sz="1800" noProof="0" dirty="0"/>
              <a:t> pada </a:t>
            </a:r>
            <a:r>
              <a:rPr lang="en-US" sz="1800" noProof="0" dirty="0" err="1"/>
              <a:t>distribusi</a:t>
            </a:r>
            <a:r>
              <a:rPr lang="en-US" sz="1800" noProof="0" dirty="0"/>
              <a:t> </a:t>
            </a:r>
            <a:r>
              <a:rPr lang="en-US" sz="1800" noProof="0" dirty="0" err="1"/>
              <a:t>elektronik</a:t>
            </a:r>
            <a:r>
              <a:rPr lang="en-US" sz="1800" noProof="0" dirty="0"/>
              <a:t> </a:t>
            </a:r>
            <a:r>
              <a:rPr lang="en-US" sz="1800" noProof="0" dirty="0" err="1"/>
              <a:t>dibandingkan</a:t>
            </a:r>
            <a:r>
              <a:rPr lang="en-US" sz="1800" noProof="0" dirty="0"/>
              <a:t> </a:t>
            </a:r>
            <a:r>
              <a:rPr lang="en-US" sz="1800" noProof="0" dirty="0" err="1"/>
              <a:t>distribusi</a:t>
            </a:r>
            <a:r>
              <a:rPr lang="en-US" sz="1800" noProof="0" dirty="0"/>
              <a:t> </a:t>
            </a:r>
            <a:r>
              <a:rPr lang="en-US" sz="1800" noProof="0" dirty="0" err="1"/>
              <a:t>fisik</a:t>
            </a:r>
            <a:r>
              <a:rPr lang="en-US" sz="1800" noProof="0" dirty="0"/>
              <a:t>.</a:t>
            </a:r>
          </a:p>
          <a:p>
            <a:r>
              <a:rPr lang="sv-SE" sz="2000" noProof="0" dirty="0"/>
              <a:t>Murphy juga menjelaskan variabel saluran lain dalam pemasaran yang menjanjikan imbalan keberlanjutan—"saluran terbalik".</a:t>
            </a:r>
            <a:endParaRPr lang="en-US" sz="2000" noProof="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/>
              <a:t>Hal </a:t>
            </a:r>
            <a:r>
              <a:rPr lang="en-US" sz="1800" noProof="0" dirty="0" err="1"/>
              <a:t>ini</a:t>
            </a:r>
            <a:r>
              <a:rPr lang="en-US" sz="1800" noProof="0" dirty="0"/>
              <a:t> </a:t>
            </a:r>
            <a:r>
              <a:rPr lang="en-US" sz="1800" noProof="0" dirty="0" err="1"/>
              <a:t>mengacu</a:t>
            </a:r>
            <a:r>
              <a:rPr lang="en-US" sz="1800" noProof="0" dirty="0"/>
              <a:t> pada </a:t>
            </a:r>
            <a:r>
              <a:rPr lang="en-US" sz="1800" noProof="0" dirty="0" err="1"/>
              <a:t>praktik</a:t>
            </a:r>
            <a:r>
              <a:rPr lang="en-US" sz="1800" noProof="0" dirty="0"/>
              <a:t> </a:t>
            </a:r>
            <a:r>
              <a:rPr lang="en-US" sz="1800" noProof="0" dirty="0" err="1"/>
              <a:t>pengambilan</a:t>
            </a:r>
            <a:r>
              <a:rPr lang="en-US" sz="1800" noProof="0" dirty="0"/>
              <a:t> </a:t>
            </a:r>
            <a:r>
              <a:rPr lang="en-US" sz="1800" noProof="0" dirty="0" err="1"/>
              <a:t>kembali</a:t>
            </a:r>
            <a:r>
              <a:rPr lang="en-US" sz="1800" noProof="0" dirty="0"/>
              <a:t> </a:t>
            </a:r>
            <a:r>
              <a:rPr lang="en-US" sz="1800" noProof="0" dirty="0" err="1"/>
              <a:t>produk</a:t>
            </a:r>
            <a:r>
              <a:rPr lang="en-US" sz="1800" noProof="0" dirty="0"/>
              <a:t> </a:t>
            </a:r>
            <a:r>
              <a:rPr lang="en-US" sz="1800" noProof="0" dirty="0" err="1"/>
              <a:t>seseorang</a:t>
            </a:r>
            <a:r>
              <a:rPr lang="en-US" sz="1800" noProof="0" dirty="0"/>
              <a:t> </a:t>
            </a:r>
            <a:r>
              <a:rPr lang="en-US" sz="1800" noProof="0" dirty="0" err="1"/>
              <a:t>setelah</a:t>
            </a:r>
            <a:r>
              <a:rPr lang="en-US" sz="1800" noProof="0" dirty="0"/>
              <a:t> masa </a:t>
            </a:r>
            <a:r>
              <a:rPr lang="en-US" sz="1800" noProof="0" dirty="0" err="1"/>
              <a:t>manfaatnya</a:t>
            </a:r>
            <a:r>
              <a:rPr lang="en-US" sz="18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 err="1"/>
              <a:t>Tanggung</a:t>
            </a:r>
            <a:r>
              <a:rPr lang="en-US" sz="1800" noProof="0" dirty="0"/>
              <a:t> </a:t>
            </a:r>
            <a:r>
              <a:rPr lang="en-US" sz="1800" noProof="0" dirty="0" err="1"/>
              <a:t>jawab</a:t>
            </a:r>
            <a:r>
              <a:rPr lang="en-US" sz="1800" noProof="0" dirty="0"/>
              <a:t> </a:t>
            </a:r>
            <a:r>
              <a:rPr lang="en-US" sz="1800" noProof="0" dirty="0" err="1"/>
              <a:t>siklus</a:t>
            </a:r>
            <a:r>
              <a:rPr lang="en-US" sz="1800" noProof="0" dirty="0"/>
              <a:t> </a:t>
            </a:r>
            <a:r>
              <a:rPr lang="en-US" sz="1800" noProof="0" dirty="0" err="1"/>
              <a:t>hidup</a:t>
            </a:r>
            <a:r>
              <a:rPr lang="en-US" sz="1800" noProof="0" dirty="0"/>
              <a:t> dan model “</a:t>
            </a:r>
            <a:r>
              <a:rPr lang="en-US" sz="1800" noProof="0" dirty="0" err="1"/>
              <a:t>pengambilan</a:t>
            </a:r>
            <a:r>
              <a:rPr lang="en-US" sz="1800" noProof="0" dirty="0"/>
              <a:t> </a:t>
            </a:r>
            <a:r>
              <a:rPr lang="en-US" sz="1800" noProof="0" dirty="0" err="1"/>
              <a:t>kembali</a:t>
            </a:r>
            <a:r>
              <a:rPr lang="en-US" sz="1800" noProof="0" dirty="0"/>
              <a:t>” </a:t>
            </a:r>
            <a:r>
              <a:rPr lang="en-US" sz="1800" noProof="0" dirty="0" err="1"/>
              <a:t>kemungkinan</a:t>
            </a:r>
            <a:r>
              <a:rPr lang="en-US" sz="1800" noProof="0" dirty="0"/>
              <a:t> </a:t>
            </a:r>
            <a:r>
              <a:rPr lang="en-US" sz="1800" noProof="0" dirty="0" err="1"/>
              <a:t>besar</a:t>
            </a:r>
            <a:r>
              <a:rPr lang="en-US" sz="1800" noProof="0" dirty="0"/>
              <a:t> </a:t>
            </a:r>
            <a:r>
              <a:rPr lang="en-US" sz="1800" noProof="0" dirty="0" err="1"/>
              <a:t>akan</a:t>
            </a:r>
            <a:r>
              <a:rPr lang="en-US" sz="1800" noProof="0" dirty="0"/>
              <a:t> </a:t>
            </a:r>
            <a:r>
              <a:rPr lang="en-US" sz="1800" noProof="0" dirty="0" err="1"/>
              <a:t>jatuh</a:t>
            </a:r>
            <a:r>
              <a:rPr lang="en-US" sz="1800" noProof="0" dirty="0"/>
              <a:t> </a:t>
            </a:r>
            <a:r>
              <a:rPr lang="en-US" sz="1800" noProof="0" dirty="0" err="1"/>
              <a:t>ke</a:t>
            </a:r>
            <a:r>
              <a:rPr lang="en-US" sz="1800" noProof="0" dirty="0"/>
              <a:t> </a:t>
            </a:r>
            <a:r>
              <a:rPr lang="en-US" sz="1800" noProof="0" dirty="0" err="1"/>
              <a:t>tangan</a:t>
            </a:r>
            <a:r>
              <a:rPr lang="en-US" sz="1800" noProof="0" dirty="0"/>
              <a:t> </a:t>
            </a:r>
            <a:r>
              <a:rPr lang="en-US" sz="1800" noProof="0" dirty="0" err="1"/>
              <a:t>departemen</a:t>
            </a:r>
            <a:r>
              <a:rPr lang="en-US" sz="1800" noProof="0" dirty="0"/>
              <a:t> </a:t>
            </a:r>
            <a:r>
              <a:rPr lang="en-US" sz="1800" noProof="0" dirty="0" err="1"/>
              <a:t>pemasaran</a:t>
            </a:r>
            <a:r>
              <a:rPr lang="en-US" sz="18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55C8E64-E797-4A16-A287-943290CCCF73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35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47800" y="2253414"/>
            <a:ext cx="6324600" cy="1055772"/>
          </a:xfrm>
          <a:effectLst/>
        </p:spPr>
        <p:txBody>
          <a:bodyPr/>
          <a:lstStyle/>
          <a:p>
            <a:r>
              <a:rPr lang="en-US" sz="3000" dirty="0"/>
              <a:t>End of Main Content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AA9E88-342E-420C-A94D-F98FDFAC646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644390"/>
            <a:ext cx="9144000" cy="152400"/>
          </a:xfrm>
        </p:spPr>
        <p:txBody>
          <a:bodyPr/>
          <a:lstStyle/>
          <a:p>
            <a:pPr algn="ctr"/>
            <a:r>
              <a:rPr lang="en-US" sz="900" dirty="0"/>
              <a:t>© McGraw Hill LLC. All rights reserved. No reproduction or distribution without the prior written consent of McGraw Hill LLC.</a:t>
            </a:r>
          </a:p>
        </p:txBody>
      </p:sp>
    </p:spTree>
    <p:extLst>
      <p:ext uri="{BB962C8B-B14F-4D97-AF65-F5344CB8AC3E}">
        <p14:creationId xmlns:p14="http://schemas.microsoft.com/office/powerpoint/2010/main" val="23441962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BFFA9BA-0515-4AB2-88BA-2331BFB144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effectLst/>
        </p:spPr>
        <p:txBody>
          <a:bodyPr/>
          <a:lstStyle/>
          <a:p>
            <a:r>
              <a:rPr lang="en-US" sz="3200" noProof="0" dirty="0"/>
              <a:t>Accessibility Content: Text Alternatives for Images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E437BE3-C1B8-41B6-AFA9-D13B5F44FFEB}"/>
              </a:ext>
            </a:extLst>
          </p:cNvPr>
          <p:cNvSpPr txBox="1">
            <a:spLocks/>
          </p:cNvSpPr>
          <p:nvPr/>
        </p:nvSpPr>
        <p:spPr>
          <a:xfrm>
            <a:off x="8625590" y="6674370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37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7998450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61AFC6C-F946-4743-8D65-700673368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noProof="0" dirty="0"/>
              <a:t>Figure 9.1: The Natural Step’s Funnel - Text Alternative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6B70B37-E98D-4656-933C-D99B5F00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736" y="1017798"/>
            <a:ext cx="8229600" cy="5562600"/>
          </a:xfrm>
        </p:spPr>
        <p:txBody>
          <a:bodyPr/>
          <a:lstStyle/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noProof="0" dirty="0" err="1"/>
              <a:t>Sudut</a:t>
            </a:r>
            <a:r>
              <a:rPr lang="en-US" noProof="0" dirty="0"/>
              <a:t> </a:t>
            </a:r>
            <a:r>
              <a:rPr lang="en-US" noProof="0" dirty="0" err="1"/>
              <a:t>kiri</a:t>
            </a:r>
            <a:r>
              <a:rPr lang="en-US" noProof="0" dirty="0"/>
              <a:t> </a:t>
            </a:r>
            <a:r>
              <a:rPr lang="en-US" noProof="0" dirty="0" err="1"/>
              <a:t>corong</a:t>
            </a:r>
            <a:r>
              <a:rPr lang="en-US" noProof="0" dirty="0"/>
              <a:t> </a:t>
            </a:r>
            <a:r>
              <a:rPr lang="en-US" noProof="0" dirty="0" err="1"/>
              <a:t>menggambarkan</a:t>
            </a:r>
            <a:r>
              <a:rPr lang="en-US" noProof="0" dirty="0"/>
              <a:t> </a:t>
            </a:r>
            <a:r>
              <a:rPr lang="en-US" noProof="0" dirty="0" err="1"/>
              <a:t>kesenjangan</a:t>
            </a:r>
            <a:r>
              <a:rPr lang="en-US" noProof="0" dirty="0"/>
              <a:t> </a:t>
            </a:r>
            <a:r>
              <a:rPr lang="en-US" noProof="0" dirty="0" err="1"/>
              <a:t>antara</a:t>
            </a:r>
            <a:r>
              <a:rPr lang="en-US" noProof="0" dirty="0"/>
              <a:t> </a:t>
            </a:r>
            <a:r>
              <a:rPr lang="en-US" noProof="0" dirty="0" err="1"/>
              <a:t>sumber</a:t>
            </a:r>
            <a:r>
              <a:rPr lang="en-US" noProof="0" dirty="0"/>
              <a:t> </a:t>
            </a:r>
            <a:r>
              <a:rPr lang="en-US" noProof="0" dirty="0" err="1"/>
              <a:t>daya</a:t>
            </a:r>
            <a:r>
              <a:rPr lang="en-US" noProof="0" dirty="0"/>
              <a:t> dan </a:t>
            </a:r>
            <a:r>
              <a:rPr lang="en-US" noProof="0" dirty="0" err="1"/>
              <a:t>permintaan</a:t>
            </a:r>
            <a:r>
              <a:rPr lang="en-US" noProof="0" dirty="0"/>
              <a:t>.  </a:t>
            </a:r>
            <a:r>
              <a:rPr lang="en-US" noProof="0" dirty="0" err="1"/>
              <a:t>Sumber</a:t>
            </a:r>
            <a:r>
              <a:rPr lang="en-US" noProof="0" dirty="0"/>
              <a:t> </a:t>
            </a:r>
            <a:r>
              <a:rPr lang="en-US" noProof="0" dirty="0" err="1"/>
              <a:t>daya</a:t>
            </a:r>
            <a:r>
              <a:rPr lang="en-US" noProof="0" dirty="0"/>
              <a:t> </a:t>
            </a:r>
            <a:r>
              <a:rPr lang="en-US" noProof="0" dirty="0" err="1"/>
              <a:t>pendukung</a:t>
            </a:r>
            <a:r>
              <a:rPr lang="en-US" noProof="0" dirty="0"/>
              <a:t> </a:t>
            </a:r>
            <a:r>
              <a:rPr lang="en-US" noProof="0" dirty="0" err="1"/>
              <a:t>kehidupan</a:t>
            </a:r>
            <a:r>
              <a:rPr lang="en-US" noProof="0" dirty="0"/>
              <a:t> </a:t>
            </a:r>
            <a:r>
              <a:rPr lang="en-US" noProof="0" dirty="0" err="1"/>
              <a:t>semakin</a:t>
            </a:r>
            <a:r>
              <a:rPr lang="en-US" noProof="0" dirty="0"/>
              <a:t> </a:t>
            </a:r>
            <a:r>
              <a:rPr lang="en-US" noProof="0" dirty="0" err="1"/>
              <a:t>berkurang</a:t>
            </a:r>
            <a:r>
              <a:rPr lang="en-US" noProof="0" dirty="0"/>
              <a:t>, </a:t>
            </a:r>
            <a:r>
              <a:rPr lang="en-US" noProof="0" dirty="0" err="1"/>
              <a:t>sedangkan</a:t>
            </a:r>
            <a:r>
              <a:rPr lang="en-US" noProof="0" dirty="0"/>
              <a:t> </a:t>
            </a:r>
            <a:r>
              <a:rPr lang="en-US" noProof="0" dirty="0" err="1"/>
              <a:t>kebutuhan</a:t>
            </a:r>
            <a:r>
              <a:rPr lang="en-US" noProof="0" dirty="0"/>
              <a:t> </a:t>
            </a:r>
            <a:r>
              <a:rPr lang="en-US" noProof="0" dirty="0" err="1"/>
              <a:t>akan</a:t>
            </a:r>
            <a:r>
              <a:rPr lang="en-US" noProof="0" dirty="0"/>
              <a:t> </a:t>
            </a:r>
            <a:r>
              <a:rPr lang="en-US" noProof="0" dirty="0" err="1"/>
              <a:t>sumber</a:t>
            </a:r>
            <a:r>
              <a:rPr lang="en-US" noProof="0" dirty="0"/>
              <a:t> </a:t>
            </a:r>
            <a:r>
              <a:rPr lang="en-US" noProof="0" dirty="0" err="1"/>
              <a:t>daya</a:t>
            </a:r>
            <a:r>
              <a:rPr lang="en-US" noProof="0" dirty="0"/>
              <a:t> </a:t>
            </a:r>
            <a:r>
              <a:rPr lang="en-US" noProof="0" dirty="0" err="1"/>
              <a:t>semakin</a:t>
            </a:r>
            <a:r>
              <a:rPr lang="en-US" noProof="0" dirty="0"/>
              <a:t> </a:t>
            </a:r>
            <a:r>
              <a:rPr lang="en-US" noProof="0" dirty="0" err="1"/>
              <a:t>meningkat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noProof="0" dirty="0" err="1"/>
              <a:t>Melalui</a:t>
            </a:r>
            <a:r>
              <a:rPr lang="en-US" noProof="0" dirty="0"/>
              <a:t> </a:t>
            </a:r>
            <a:r>
              <a:rPr lang="en-US" noProof="0" dirty="0" err="1"/>
              <a:t>inovasi</a:t>
            </a:r>
            <a:r>
              <a:rPr lang="en-US" noProof="0" dirty="0"/>
              <a:t>, </a:t>
            </a:r>
            <a:r>
              <a:rPr lang="en-US" noProof="0" dirty="0" err="1"/>
              <a:t>kreativitas</a:t>
            </a:r>
            <a:r>
              <a:rPr lang="en-US" noProof="0" dirty="0"/>
              <a:t>, dan </a:t>
            </a:r>
            <a:r>
              <a:rPr lang="en-US" noProof="0" dirty="0" err="1"/>
              <a:t>potensi</a:t>
            </a:r>
            <a:r>
              <a:rPr lang="en-US" noProof="0" dirty="0"/>
              <a:t> </a:t>
            </a:r>
            <a:r>
              <a:rPr lang="en-US" noProof="0" dirty="0" err="1"/>
              <a:t>perubahan</a:t>
            </a:r>
            <a:r>
              <a:rPr lang="en-US" noProof="0" dirty="0"/>
              <a:t> yang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terbatas</a:t>
            </a:r>
            <a:r>
              <a:rPr lang="en-US" noProof="0" dirty="0"/>
              <a:t>, </a:t>
            </a:r>
            <a:r>
              <a:rPr lang="en-US" noProof="0" dirty="0" err="1"/>
              <a:t>dinding</a:t>
            </a:r>
            <a:r>
              <a:rPr lang="en-US" noProof="0" dirty="0"/>
              <a:t> di </a:t>
            </a:r>
            <a:r>
              <a:rPr lang="en-US" noProof="0" dirty="0" err="1"/>
              <a:t>ujung</a:t>
            </a:r>
            <a:r>
              <a:rPr lang="en-US" noProof="0" dirty="0"/>
              <a:t> lain </a:t>
            </a:r>
            <a:r>
              <a:rPr lang="en-US" noProof="0" dirty="0" err="1"/>
              <a:t>saluran</a:t>
            </a:r>
            <a:r>
              <a:rPr lang="en-US" noProof="0" dirty="0"/>
              <a:t> </a:t>
            </a:r>
            <a:r>
              <a:rPr lang="en-US" noProof="0" dirty="0" err="1"/>
              <a:t>dapat</a:t>
            </a:r>
            <a:r>
              <a:rPr lang="en-US" noProof="0" dirty="0"/>
              <a:t> </a:t>
            </a:r>
            <a:r>
              <a:rPr lang="en-US" noProof="0" dirty="0" err="1"/>
              <a:t>dibuka</a:t>
            </a:r>
            <a:r>
              <a:rPr lang="en-US" noProof="0" dirty="0"/>
              <a:t>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FC6A8F-F879-4450-B4DF-DE993CE835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48000" y="6096000"/>
            <a:ext cx="2514600" cy="228600"/>
          </a:xfrm>
        </p:spPr>
        <p:txBody>
          <a:bodyPr/>
          <a:lstStyle/>
          <a:p>
            <a:r>
              <a:rPr lang="en-US" noProof="0" dirty="0">
                <a:hlinkClick r:id="rId2" action="ppaction://hlinksldjump"/>
              </a:rPr>
              <a:t>Return to parent-slide containing image.</a:t>
            </a:r>
            <a:endParaRPr lang="en-US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A43446A-0769-45D0-B0CF-2E1413F3E5EB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38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5318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noProof="0" dirty="0"/>
              <a:t>Figure 9.2: The Circular Flow Model - Text Alternative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Bisnis</a:t>
            </a:r>
            <a:r>
              <a:rPr lang="en-US" noProof="0" dirty="0"/>
              <a:t> </a:t>
            </a:r>
            <a:r>
              <a:rPr lang="en-US" noProof="0" dirty="0" err="1"/>
              <a:t>menghasilkan</a:t>
            </a:r>
            <a:r>
              <a:rPr lang="en-US" noProof="0" dirty="0"/>
              <a:t> </a:t>
            </a:r>
            <a:r>
              <a:rPr lang="en-US" noProof="0" dirty="0" err="1"/>
              <a:t>barang</a:t>
            </a:r>
            <a:r>
              <a:rPr lang="en-US" noProof="0" dirty="0"/>
              <a:t> dan </a:t>
            </a:r>
            <a:r>
              <a:rPr lang="en-US" noProof="0" dirty="0" err="1"/>
              <a:t>jasa</a:t>
            </a:r>
            <a:r>
              <a:rPr lang="en-US" noProof="0" dirty="0"/>
              <a:t> </a:t>
            </a:r>
            <a:r>
              <a:rPr lang="en-US" noProof="0" dirty="0" err="1"/>
              <a:t>konsumen</a:t>
            </a:r>
            <a:r>
              <a:rPr lang="en-US" noProof="0" dirty="0"/>
              <a:t> </a:t>
            </a:r>
            <a:r>
              <a:rPr lang="en-US" noProof="0" dirty="0" err="1"/>
              <a:t>sebagai</a:t>
            </a:r>
            <a:r>
              <a:rPr lang="en-US" noProof="0" dirty="0"/>
              <a:t> </a:t>
            </a:r>
            <a:r>
              <a:rPr lang="en-US" noProof="0" dirty="0" err="1"/>
              <a:t>respons</a:t>
            </a:r>
            <a:r>
              <a:rPr lang="en-US" noProof="0" dirty="0"/>
              <a:t> </a:t>
            </a:r>
            <a:r>
              <a:rPr lang="en-US" noProof="0" dirty="0" err="1"/>
              <a:t>terhadap</a:t>
            </a:r>
            <a:r>
              <a:rPr lang="en-US" noProof="0" dirty="0"/>
              <a:t> </a:t>
            </a:r>
            <a:r>
              <a:rPr lang="en-US" noProof="0" dirty="0" err="1"/>
              <a:t>permintaan</a:t>
            </a:r>
            <a:r>
              <a:rPr lang="en-US" noProof="0" dirty="0"/>
              <a:t> pasar </a:t>
            </a:r>
            <a:r>
              <a:rPr lang="en-US" noProof="0" dirty="0" err="1"/>
              <a:t>rumah</a:t>
            </a:r>
            <a:r>
              <a:rPr lang="en-US" noProof="0" dirty="0"/>
              <a:t> </a:t>
            </a:r>
            <a:r>
              <a:rPr lang="en-US" noProof="0" dirty="0" err="1"/>
              <a:t>tangga</a:t>
            </a:r>
            <a:r>
              <a:rPr lang="en-US" noProof="0" dirty="0"/>
              <a:t>. </a:t>
            </a:r>
            <a:r>
              <a:rPr lang="en-US" noProof="0" dirty="0" err="1"/>
              <a:t>Barang-barang</a:t>
            </a:r>
            <a:r>
              <a:rPr lang="en-US" noProof="0" dirty="0"/>
              <a:t> </a:t>
            </a:r>
            <a:r>
              <a:rPr lang="en-US" noProof="0" dirty="0" err="1"/>
              <a:t>tersebut</a:t>
            </a:r>
            <a:r>
              <a:rPr lang="en-US" noProof="0" dirty="0"/>
              <a:t> </a:t>
            </a:r>
            <a:r>
              <a:rPr lang="en-US" noProof="0" dirty="0" err="1"/>
              <a:t>kemudian</a:t>
            </a:r>
            <a:r>
              <a:rPr lang="en-US" noProof="0" dirty="0"/>
              <a:t> </a:t>
            </a:r>
            <a:r>
              <a:rPr lang="en-US" noProof="0" dirty="0" err="1"/>
              <a:t>dijual</a:t>
            </a:r>
            <a:r>
              <a:rPr lang="en-US" noProof="0" dirty="0"/>
              <a:t> </a:t>
            </a:r>
            <a:r>
              <a:rPr lang="en-US" noProof="0" dirty="0" err="1"/>
              <a:t>ke</a:t>
            </a:r>
            <a:r>
              <a:rPr lang="en-US" noProof="0" dirty="0"/>
              <a:t> </a:t>
            </a:r>
            <a:r>
              <a:rPr lang="en-US" noProof="0" dirty="0" err="1"/>
              <a:t>rumah</a:t>
            </a:r>
            <a:r>
              <a:rPr lang="en-US" noProof="0" dirty="0"/>
              <a:t> </a:t>
            </a:r>
            <a:r>
              <a:rPr lang="en-US" noProof="0" dirty="0" err="1"/>
              <a:t>tangga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imbalan</a:t>
            </a:r>
            <a:r>
              <a:rPr lang="en-US" noProof="0" dirty="0"/>
              <a:t> </a:t>
            </a:r>
            <a:r>
              <a:rPr lang="en-US" noProof="0" dirty="0" err="1"/>
              <a:t>pembayaran</a:t>
            </a:r>
            <a:r>
              <a:rPr lang="en-US" noProof="0" dirty="0"/>
              <a:t> </a:t>
            </a:r>
            <a:r>
              <a:rPr lang="en-US" noProof="0" dirty="0" err="1"/>
              <a:t>kembali</a:t>
            </a:r>
            <a:r>
              <a:rPr lang="en-US" noProof="0" dirty="0"/>
              <a:t> </a:t>
            </a:r>
            <a:r>
              <a:rPr lang="en-US" noProof="0" dirty="0" err="1"/>
              <a:t>ke</a:t>
            </a:r>
            <a:r>
              <a:rPr lang="en-US" noProof="0" dirty="0"/>
              <a:t> </a:t>
            </a:r>
            <a:r>
              <a:rPr lang="en-US" noProof="0" dirty="0" err="1"/>
              <a:t>bisnis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noProof="0" dirty="0" err="1"/>
              <a:t>Pembayaran</a:t>
            </a:r>
            <a:r>
              <a:rPr lang="en-US" noProof="0" dirty="0"/>
              <a:t> </a:t>
            </a:r>
            <a:r>
              <a:rPr lang="en-US" noProof="0" dirty="0" err="1"/>
              <a:t>ini</a:t>
            </a:r>
            <a:r>
              <a:rPr lang="en-US" noProof="0" dirty="0"/>
              <a:t> </a:t>
            </a:r>
            <a:r>
              <a:rPr lang="en-US" noProof="0" dirty="0" err="1"/>
              <a:t>digunakan</a:t>
            </a:r>
            <a:r>
              <a:rPr lang="en-US" noProof="0" dirty="0"/>
              <a:t> oleh </a:t>
            </a:r>
            <a:r>
              <a:rPr lang="en-US" noProof="0" dirty="0" err="1"/>
              <a:t>perusahaan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membayar</a:t>
            </a:r>
            <a:r>
              <a:rPr lang="en-US" noProof="0" dirty="0"/>
              <a:t> </a:t>
            </a:r>
            <a:r>
              <a:rPr lang="en-US" noProof="0" dirty="0" err="1"/>
              <a:t>karyawannya</a:t>
            </a:r>
            <a:r>
              <a:rPr lang="en-US" noProof="0" dirty="0"/>
              <a:t> dan </a:t>
            </a:r>
            <a:r>
              <a:rPr lang="en-US" noProof="0" dirty="0" err="1"/>
              <a:t>ditujukan</a:t>
            </a:r>
            <a:r>
              <a:rPr lang="en-US" noProof="0" dirty="0"/>
              <a:t> </a:t>
            </a:r>
            <a:r>
              <a:rPr lang="en-US" noProof="0" dirty="0" err="1"/>
              <a:t>kepada</a:t>
            </a:r>
            <a:r>
              <a:rPr lang="en-US" noProof="0" dirty="0"/>
              <a:t> </a:t>
            </a:r>
            <a:r>
              <a:rPr lang="en-US" noProof="0" dirty="0" err="1"/>
              <a:t>rumah</a:t>
            </a:r>
            <a:r>
              <a:rPr lang="en-US" noProof="0" dirty="0"/>
              <a:t> </a:t>
            </a:r>
            <a:r>
              <a:rPr lang="en-US" noProof="0" dirty="0" err="1"/>
              <a:t>tangga</a:t>
            </a:r>
            <a:r>
              <a:rPr lang="en-US" noProof="0" dirty="0"/>
              <a:t> </a:t>
            </a:r>
            <a:r>
              <a:rPr lang="en-US" noProof="0" dirty="0" err="1"/>
              <a:t>mereka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bentuk</a:t>
            </a:r>
            <a:r>
              <a:rPr lang="en-US" noProof="0" dirty="0"/>
              <a:t> </a:t>
            </a:r>
            <a:r>
              <a:rPr lang="en-US" noProof="0" dirty="0" err="1"/>
              <a:t>upah</a:t>
            </a:r>
            <a:r>
              <a:rPr lang="en-US" noProof="0" dirty="0"/>
              <a:t>, </a:t>
            </a:r>
            <a:r>
              <a:rPr lang="en-US" noProof="0" dirty="0" err="1"/>
              <a:t>gaji</a:t>
            </a:r>
            <a:r>
              <a:rPr lang="en-US" noProof="0" dirty="0"/>
              <a:t>, </a:t>
            </a:r>
            <a:r>
              <a:rPr lang="en-US" noProof="0" dirty="0" err="1"/>
              <a:t>sewa</a:t>
            </a:r>
            <a:r>
              <a:rPr lang="en-US" noProof="0" dirty="0"/>
              <a:t>, </a:t>
            </a:r>
            <a:r>
              <a:rPr lang="en-US" noProof="0" dirty="0" err="1"/>
              <a:t>keuntungan</a:t>
            </a:r>
            <a:r>
              <a:rPr lang="en-US" noProof="0" dirty="0"/>
              <a:t>, dan </a:t>
            </a:r>
            <a:r>
              <a:rPr lang="en-US" noProof="0" dirty="0" err="1"/>
              <a:t>bunga</a:t>
            </a:r>
            <a:r>
              <a:rPr lang="en-US" noProof="0" dirty="0"/>
              <a:t>.</a:t>
            </a:r>
          </a:p>
          <a:p>
            <a:pPr marL="0" indent="0">
              <a:buNone/>
            </a:pPr>
            <a:r>
              <a:rPr lang="en-US" noProof="0" dirty="0" err="1"/>
              <a:t>Rumah</a:t>
            </a:r>
            <a:r>
              <a:rPr lang="en-US" noProof="0" dirty="0"/>
              <a:t> </a:t>
            </a:r>
            <a:r>
              <a:rPr lang="en-US" noProof="0" dirty="0" err="1"/>
              <a:t>tangga</a:t>
            </a:r>
            <a:r>
              <a:rPr lang="en-US" noProof="0" dirty="0"/>
              <a:t> </a:t>
            </a:r>
            <a:r>
              <a:rPr lang="en-US" noProof="0" dirty="0" err="1"/>
              <a:t>menerima</a:t>
            </a:r>
            <a:r>
              <a:rPr lang="en-US" noProof="0" dirty="0"/>
              <a:t> </a:t>
            </a:r>
            <a:r>
              <a:rPr lang="en-US" noProof="0" dirty="0" err="1"/>
              <a:t>pembayaran</a:t>
            </a:r>
            <a:r>
              <a:rPr lang="en-US" noProof="0" dirty="0"/>
              <a:t> </a:t>
            </a:r>
            <a:r>
              <a:rPr lang="en-US" noProof="0" dirty="0" err="1"/>
              <a:t>sebagai</a:t>
            </a:r>
            <a:r>
              <a:rPr lang="en-US" noProof="0" dirty="0"/>
              <a:t> </a:t>
            </a:r>
            <a:r>
              <a:rPr lang="en-US" noProof="0" dirty="0" err="1"/>
              <a:t>imbalan</a:t>
            </a:r>
            <a:r>
              <a:rPr lang="en-US" noProof="0" dirty="0"/>
              <a:t> </a:t>
            </a:r>
            <a:r>
              <a:rPr lang="en-US" noProof="0" dirty="0" err="1"/>
              <a:t>atas</a:t>
            </a:r>
            <a:r>
              <a:rPr lang="en-US" noProof="0" dirty="0"/>
              <a:t> </a:t>
            </a:r>
            <a:r>
              <a:rPr lang="en-US" noProof="0" dirty="0" err="1"/>
              <a:t>tenaga</a:t>
            </a:r>
            <a:r>
              <a:rPr lang="en-US" noProof="0" dirty="0"/>
              <a:t> </a:t>
            </a:r>
            <a:r>
              <a:rPr lang="en-US" noProof="0" dirty="0" err="1"/>
              <a:t>kerja</a:t>
            </a:r>
            <a:r>
              <a:rPr lang="en-US" noProof="0" dirty="0"/>
              <a:t>, </a:t>
            </a:r>
            <a:r>
              <a:rPr lang="en-US" noProof="0" dirty="0" err="1"/>
              <a:t>tanah</a:t>
            </a:r>
            <a:r>
              <a:rPr lang="en-US" noProof="0" dirty="0"/>
              <a:t>, modal, dan </a:t>
            </a:r>
            <a:r>
              <a:rPr lang="en-US" noProof="0" dirty="0" err="1"/>
              <a:t>keterampilan</a:t>
            </a:r>
            <a:r>
              <a:rPr lang="en-US" noProof="0" dirty="0"/>
              <a:t> </a:t>
            </a:r>
            <a:r>
              <a:rPr lang="en-US" noProof="0" dirty="0" err="1"/>
              <a:t>kewirausahaan</a:t>
            </a:r>
            <a:r>
              <a:rPr lang="en-US" noProof="0" dirty="0"/>
              <a:t> yang </a:t>
            </a:r>
            <a:r>
              <a:rPr lang="en-US" noProof="0" dirty="0" err="1"/>
              <a:t>digunakan</a:t>
            </a:r>
            <a:r>
              <a:rPr lang="en-US" noProof="0" dirty="0"/>
              <a:t> </a:t>
            </a:r>
            <a:r>
              <a:rPr lang="en-US" noProof="0" dirty="0" err="1"/>
              <a:t>bisnis</a:t>
            </a:r>
            <a:r>
              <a:rPr lang="en-US" noProof="0" dirty="0"/>
              <a:t> </a:t>
            </a:r>
            <a:r>
              <a:rPr lang="en-US" noProof="0" dirty="0" err="1"/>
              <a:t>untuk</a:t>
            </a:r>
            <a:r>
              <a:rPr lang="en-US" noProof="0" dirty="0"/>
              <a:t> </a:t>
            </a:r>
            <a:r>
              <a:rPr lang="en-US" noProof="0" dirty="0" err="1"/>
              <a:t>memproduksi</a:t>
            </a:r>
            <a:r>
              <a:rPr lang="en-US" noProof="0" dirty="0"/>
              <a:t> </a:t>
            </a:r>
            <a:r>
              <a:rPr lang="en-US" noProof="0" dirty="0" err="1"/>
              <a:t>barang</a:t>
            </a:r>
            <a:r>
              <a:rPr lang="en-US" noProof="0" dirty="0"/>
              <a:t> dan </a:t>
            </a:r>
            <a:r>
              <a:rPr lang="en-US" noProof="0" dirty="0" err="1"/>
              <a:t>jasa</a:t>
            </a:r>
            <a:r>
              <a:rPr lang="en-US" noProof="0" dirty="0"/>
              <a:t>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276600" y="6019800"/>
            <a:ext cx="2819400" cy="215096"/>
          </a:xfrm>
        </p:spPr>
        <p:txBody>
          <a:bodyPr/>
          <a:lstStyle/>
          <a:p>
            <a:r>
              <a:rPr lang="en-US" noProof="0" dirty="0">
                <a:hlinkClick r:id="rId2" action="ppaction://hlinksldjump"/>
              </a:rPr>
              <a:t>Return to parent-slide containing image.</a:t>
            </a:r>
            <a:endParaRPr lang="en-US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1C5C64D-94AD-4132-AE18-D0B9A7477246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39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Business and Environmental Sustainability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noProof="0" dirty="0"/>
              <a:t>Kita </a:t>
            </a:r>
            <a:r>
              <a:rPr lang="en-US" noProof="0" dirty="0" err="1"/>
              <a:t>harus</a:t>
            </a:r>
            <a:r>
              <a:rPr lang="en-US" noProof="0" dirty="0"/>
              <a:t> </a:t>
            </a:r>
            <a:r>
              <a:rPr lang="en-US" noProof="0" dirty="0" err="1"/>
              <a:t>mengalihkan</a:t>
            </a:r>
            <a:r>
              <a:rPr lang="en-US" noProof="0" dirty="0"/>
              <a:t> </a:t>
            </a:r>
            <a:r>
              <a:rPr lang="en-US" noProof="0" dirty="0" err="1"/>
              <a:t>pemikiran</a:t>
            </a:r>
            <a:r>
              <a:rPr lang="en-US" noProof="0" dirty="0"/>
              <a:t> </a:t>
            </a:r>
            <a:r>
              <a:rPr lang="en-US" noProof="0" dirty="0" err="1"/>
              <a:t>kita</a:t>
            </a:r>
            <a:r>
              <a:rPr lang="en-US" noProof="0" dirty="0"/>
              <a:t> </a:t>
            </a:r>
            <a:r>
              <a:rPr lang="en-US" noProof="0" dirty="0" err="1"/>
              <a:t>dari</a:t>
            </a:r>
            <a:r>
              <a:rPr lang="en-US" noProof="0" dirty="0"/>
              <a:t> </a:t>
            </a:r>
            <a:r>
              <a:rPr lang="en-US" noProof="0" dirty="0" err="1"/>
              <a:t>keuntungan</a:t>
            </a:r>
            <a:r>
              <a:rPr lang="en-US" noProof="0" dirty="0"/>
              <a:t> </a:t>
            </a:r>
            <a:r>
              <a:rPr lang="en-US" noProof="0" dirty="0" err="1"/>
              <a:t>jangka</a:t>
            </a:r>
            <a:r>
              <a:rPr lang="en-US" noProof="0" dirty="0"/>
              <a:t> </a:t>
            </a:r>
            <a:r>
              <a:rPr lang="en-US" noProof="0" dirty="0" err="1"/>
              <a:t>pendek</a:t>
            </a:r>
            <a:r>
              <a:rPr lang="en-US" noProof="0" dirty="0"/>
              <a:t> </a:t>
            </a:r>
            <a:r>
              <a:rPr lang="en-US" noProof="0" dirty="0" err="1"/>
              <a:t>menuju</a:t>
            </a:r>
            <a:r>
              <a:rPr lang="en-US" noProof="0" dirty="0"/>
              <a:t> </a:t>
            </a:r>
            <a:r>
              <a:rPr lang="en-US" noProof="0" dirty="0" err="1"/>
              <a:t>investasi</a:t>
            </a:r>
            <a:r>
              <a:rPr lang="en-US" noProof="0" dirty="0"/>
              <a:t> </a:t>
            </a:r>
            <a:r>
              <a:rPr lang="en-US" noProof="0" dirty="0" err="1"/>
              <a:t>jangka</a:t>
            </a:r>
            <a:r>
              <a:rPr lang="en-US" noProof="0" dirty="0"/>
              <a:t> </a:t>
            </a:r>
            <a:r>
              <a:rPr lang="en-US" noProof="0" dirty="0" err="1"/>
              <a:t>panjang</a:t>
            </a:r>
            <a:r>
              <a:rPr lang="en-US" noProof="0" dirty="0"/>
              <a:t> dan </a:t>
            </a:r>
            <a:r>
              <a:rPr lang="en-US" noProof="0" dirty="0" err="1"/>
              <a:t>keberlanjutan</a:t>
            </a:r>
            <a:r>
              <a:rPr lang="en-US" noProof="0" dirty="0"/>
              <a:t>, dan </a:t>
            </a:r>
            <a:r>
              <a:rPr lang="en-US" noProof="0" dirty="0" err="1"/>
              <a:t>selalu</a:t>
            </a:r>
            <a:r>
              <a:rPr lang="en-US" noProof="0" dirty="0"/>
              <a:t> </a:t>
            </a:r>
            <a:r>
              <a:rPr lang="en-US" noProof="0" dirty="0" err="1"/>
              <a:t>memikirkan</a:t>
            </a:r>
            <a:r>
              <a:rPr lang="en-US" noProof="0" dirty="0"/>
              <a:t> </a:t>
            </a:r>
            <a:r>
              <a:rPr lang="en-US" noProof="0" dirty="0" err="1"/>
              <a:t>generasi</a:t>
            </a:r>
            <a:r>
              <a:rPr lang="en-US" noProof="0" dirty="0"/>
              <a:t> </a:t>
            </a:r>
            <a:r>
              <a:rPr lang="en-US" noProof="0" dirty="0" err="1"/>
              <a:t>berikutnya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setiap</a:t>
            </a:r>
            <a:r>
              <a:rPr lang="en-US" noProof="0" dirty="0"/>
              <a:t> </a:t>
            </a:r>
            <a:r>
              <a:rPr lang="en-US" noProof="0" dirty="0" err="1"/>
              <a:t>keputusan</a:t>
            </a:r>
            <a:r>
              <a:rPr lang="en-US" noProof="0" dirty="0"/>
              <a:t> yang </a:t>
            </a:r>
            <a:r>
              <a:rPr lang="en-US" noProof="0" dirty="0" err="1"/>
              <a:t>kita</a:t>
            </a:r>
            <a:r>
              <a:rPr lang="en-US" noProof="0" dirty="0"/>
              <a:t> </a:t>
            </a:r>
            <a:r>
              <a:rPr lang="en-US" noProof="0" dirty="0" err="1"/>
              <a:t>ambil</a:t>
            </a:r>
            <a:r>
              <a:rPr lang="en-US" noProof="0" dirty="0"/>
              <a:t>.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noProof="0" dirty="0"/>
          </a:p>
          <a:p>
            <a:pPr marL="0" indent="0" algn="ctr">
              <a:buNone/>
            </a:pPr>
            <a:r>
              <a:rPr lang="en-US" i="1" noProof="0" dirty="0">
                <a:solidFill>
                  <a:prstClr val="black"/>
                </a:solidFill>
                <a:latin typeface="Calibri"/>
              </a:rPr>
              <a:t>Deb </a:t>
            </a:r>
            <a:r>
              <a:rPr lang="en-US" i="1" noProof="0" dirty="0" err="1">
                <a:solidFill>
                  <a:prstClr val="black"/>
                </a:solidFill>
                <a:latin typeface="Calibri"/>
              </a:rPr>
              <a:t>Haaland</a:t>
            </a:r>
            <a:r>
              <a:rPr lang="en-US" i="1" noProof="0" dirty="0">
                <a:solidFill>
                  <a:prstClr val="black"/>
                </a:solidFill>
                <a:latin typeface="Calibri"/>
              </a:rPr>
              <a:t>, U.S. Secretary of the Interior</a:t>
            </a:r>
            <a:endParaRPr lang="en-US" i="1" noProof="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F1ED28-30F1-408E-8B6E-BAF37A99B2AE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noProof="0" dirty="0"/>
              <a:t>Figure 9.3: A Model of the Economy (or Economic System) as a Subset of the Biosphere (or Ecosystem) - Text Alternative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noProof="0" dirty="0"/>
              <a:t>Model </a:t>
            </a:r>
            <a:r>
              <a:rPr lang="en-US" sz="1800" b="1" noProof="0" dirty="0" err="1"/>
              <a:t>tersebut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menunjukkan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hal</a:t>
            </a:r>
            <a:r>
              <a:rPr lang="en-US" sz="1800" b="1" noProof="0" dirty="0"/>
              <a:t> </a:t>
            </a:r>
            <a:r>
              <a:rPr lang="en-US" sz="1800" b="1" noProof="0" dirty="0" err="1"/>
              <a:t>berikut</a:t>
            </a:r>
            <a:r>
              <a:rPr lang="en-US" sz="1800" b="1" noProof="0" dirty="0"/>
              <a:t>:</a:t>
            </a:r>
          </a:p>
          <a:p>
            <a:pPr marL="0" indent="0">
              <a:buNone/>
            </a:pPr>
            <a:r>
              <a:rPr lang="en-US" sz="1700" b="1" noProof="0" dirty="0">
                <a:solidFill>
                  <a:srgbClr val="003399"/>
                </a:solidFill>
              </a:rPr>
              <a:t>Energi </a:t>
            </a:r>
            <a:r>
              <a:rPr lang="en-US" sz="1700" b="1" noProof="0" dirty="0" err="1">
                <a:solidFill>
                  <a:srgbClr val="003399"/>
                </a:solidFill>
              </a:rPr>
              <a:t>matahari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masuk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ke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biosfer</a:t>
            </a:r>
            <a:r>
              <a:rPr lang="en-US" sz="1700" b="1" noProof="0" dirty="0">
                <a:solidFill>
                  <a:srgbClr val="003399"/>
                </a:solidFill>
              </a:rPr>
              <a:t> dan </a:t>
            </a:r>
            <a:r>
              <a:rPr lang="en-US" sz="1700" b="1" noProof="0" dirty="0" err="1">
                <a:solidFill>
                  <a:srgbClr val="003399"/>
                </a:solidFill>
              </a:rPr>
              <a:t>menghasilkan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energi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untuk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seluruh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elemen</a:t>
            </a:r>
            <a:r>
              <a:rPr lang="en-US" sz="1700" b="1" noProof="0" dirty="0">
                <a:solidFill>
                  <a:srgbClr val="003399"/>
                </a:solidFill>
              </a:rPr>
              <a:t> di </a:t>
            </a:r>
            <a:r>
              <a:rPr lang="en-US" sz="1700" b="1" noProof="0" dirty="0" err="1">
                <a:solidFill>
                  <a:srgbClr val="003399"/>
                </a:solidFill>
              </a:rPr>
              <a:t>biosfer</a:t>
            </a:r>
            <a:r>
              <a:rPr lang="en-US" sz="1700" b="1" noProof="0" dirty="0">
                <a:solidFill>
                  <a:srgbClr val="003399"/>
                </a:solidFill>
              </a:rPr>
              <a:t>. </a:t>
            </a:r>
            <a:r>
              <a:rPr lang="en-US" sz="1700" b="1" noProof="0" dirty="0" err="1">
                <a:solidFill>
                  <a:srgbClr val="003399"/>
                </a:solidFill>
              </a:rPr>
              <a:t>Seluruh</a:t>
            </a:r>
            <a:r>
              <a:rPr lang="en-US" sz="1700" b="1" noProof="0" dirty="0">
                <a:solidFill>
                  <a:srgbClr val="003399"/>
                </a:solidFill>
              </a:rPr>
              <a:t> model </a:t>
            </a:r>
            <a:r>
              <a:rPr lang="en-US" sz="1700" b="1" noProof="0" dirty="0" err="1">
                <a:solidFill>
                  <a:srgbClr val="003399"/>
                </a:solidFill>
              </a:rPr>
              <a:t>aliran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melingkar</a:t>
            </a:r>
            <a:r>
              <a:rPr lang="en-US" sz="1700" b="1" noProof="0" dirty="0">
                <a:solidFill>
                  <a:srgbClr val="003399"/>
                </a:solidFill>
              </a:rPr>
              <a:t> juga </a:t>
            </a:r>
            <a:r>
              <a:rPr lang="en-US" sz="1700" b="1" noProof="0" dirty="0" err="1">
                <a:solidFill>
                  <a:srgbClr val="003399"/>
                </a:solidFill>
              </a:rPr>
              <a:t>ada</a:t>
            </a:r>
            <a:r>
              <a:rPr lang="en-US" sz="1700" b="1" noProof="0" dirty="0">
                <a:solidFill>
                  <a:srgbClr val="003399"/>
                </a:solidFill>
              </a:rPr>
              <a:t> di </a:t>
            </a:r>
            <a:r>
              <a:rPr lang="en-US" sz="1700" b="1" noProof="0" dirty="0" err="1">
                <a:solidFill>
                  <a:srgbClr val="003399"/>
                </a:solidFill>
              </a:rPr>
              <a:t>dalam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biosfer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tersebut</a:t>
            </a:r>
            <a:r>
              <a:rPr lang="en-US" sz="1700" b="1" noProof="0" dirty="0">
                <a:solidFill>
                  <a:srgbClr val="003399"/>
                </a:solidFill>
              </a:rPr>
              <a:t>. Model </a:t>
            </a:r>
            <a:r>
              <a:rPr lang="en-US" sz="1700" b="1" noProof="0" dirty="0" err="1">
                <a:solidFill>
                  <a:srgbClr val="003399"/>
                </a:solidFill>
              </a:rPr>
              <a:t>aliran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melingkar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menunjukkan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hal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berikut</a:t>
            </a:r>
            <a:r>
              <a:rPr lang="en-US" sz="1700" b="1" noProof="0" dirty="0">
                <a:solidFill>
                  <a:srgbClr val="003399"/>
                </a:solidFill>
              </a:rPr>
              <a:t>:</a:t>
            </a:r>
          </a:p>
          <a:p>
            <a:pPr marL="0" indent="0">
              <a:buNone/>
            </a:pPr>
            <a:r>
              <a:rPr lang="en-US" sz="1700" b="1" noProof="0" dirty="0" err="1">
                <a:solidFill>
                  <a:srgbClr val="003399"/>
                </a:solidFill>
              </a:rPr>
              <a:t>Bisnis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menghasilkan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barang</a:t>
            </a:r>
            <a:r>
              <a:rPr lang="en-US" sz="1700" b="1" noProof="0" dirty="0">
                <a:solidFill>
                  <a:srgbClr val="003399"/>
                </a:solidFill>
              </a:rPr>
              <a:t> dan </a:t>
            </a:r>
            <a:r>
              <a:rPr lang="en-US" sz="1700" b="1" noProof="0" dirty="0" err="1">
                <a:solidFill>
                  <a:srgbClr val="003399"/>
                </a:solidFill>
              </a:rPr>
              <a:t>jasa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konsumen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sebagai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respons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terhadap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permintaan</a:t>
            </a:r>
            <a:r>
              <a:rPr lang="en-US" sz="1700" b="1" noProof="0" dirty="0">
                <a:solidFill>
                  <a:srgbClr val="003399"/>
                </a:solidFill>
              </a:rPr>
              <a:t> pasar </a:t>
            </a:r>
            <a:r>
              <a:rPr lang="en-US" sz="1700" b="1" noProof="0" dirty="0" err="1">
                <a:solidFill>
                  <a:srgbClr val="003399"/>
                </a:solidFill>
              </a:rPr>
              <a:t>rumah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tangga</a:t>
            </a:r>
            <a:r>
              <a:rPr lang="en-US" sz="1700" b="1" noProof="0" dirty="0">
                <a:solidFill>
                  <a:srgbClr val="003399"/>
                </a:solidFill>
              </a:rPr>
              <a:t>. </a:t>
            </a:r>
            <a:r>
              <a:rPr lang="en-US" sz="1700" b="1" noProof="0" dirty="0" err="1">
                <a:solidFill>
                  <a:srgbClr val="003399"/>
                </a:solidFill>
              </a:rPr>
              <a:t>Barang-barang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tersebut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kemudian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dijual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ke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rumah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tangga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dengan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imbalan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pembayaran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kembali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ke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bisnis</a:t>
            </a:r>
            <a:r>
              <a:rPr lang="en-US" sz="1700" b="1" noProof="0" dirty="0">
                <a:solidFill>
                  <a:srgbClr val="003399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1700" b="1" noProof="0" dirty="0" err="1">
                <a:solidFill>
                  <a:srgbClr val="003399"/>
                </a:solidFill>
              </a:rPr>
              <a:t>Pembayaran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ini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digunakan</a:t>
            </a:r>
            <a:r>
              <a:rPr lang="en-US" sz="1700" b="1" noProof="0" dirty="0">
                <a:solidFill>
                  <a:srgbClr val="003399"/>
                </a:solidFill>
              </a:rPr>
              <a:t> oleh </a:t>
            </a:r>
            <a:r>
              <a:rPr lang="en-US" sz="1700" b="1" noProof="0" dirty="0" err="1">
                <a:solidFill>
                  <a:srgbClr val="003399"/>
                </a:solidFill>
              </a:rPr>
              <a:t>bisnis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untuk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membayar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karyawannya</a:t>
            </a:r>
            <a:r>
              <a:rPr lang="en-US" sz="1700" b="1" noProof="0" dirty="0">
                <a:solidFill>
                  <a:srgbClr val="003399"/>
                </a:solidFill>
              </a:rPr>
              <a:t> dan </a:t>
            </a:r>
            <a:r>
              <a:rPr lang="en-US" sz="1700" b="1" noProof="0" dirty="0" err="1">
                <a:solidFill>
                  <a:srgbClr val="003399"/>
                </a:solidFill>
              </a:rPr>
              <a:t>ditujukan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kepada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rumah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tangga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mereka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dalam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bentuk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upah</a:t>
            </a:r>
            <a:r>
              <a:rPr lang="en-US" sz="1700" b="1" noProof="0" dirty="0">
                <a:solidFill>
                  <a:srgbClr val="003399"/>
                </a:solidFill>
              </a:rPr>
              <a:t>, </a:t>
            </a:r>
            <a:r>
              <a:rPr lang="en-US" sz="1700" b="1" noProof="0" dirty="0" err="1">
                <a:solidFill>
                  <a:srgbClr val="003399"/>
                </a:solidFill>
              </a:rPr>
              <a:t>gaji</a:t>
            </a:r>
            <a:r>
              <a:rPr lang="en-US" sz="1700" b="1" noProof="0" dirty="0">
                <a:solidFill>
                  <a:srgbClr val="003399"/>
                </a:solidFill>
              </a:rPr>
              <a:t>, </a:t>
            </a:r>
            <a:r>
              <a:rPr lang="en-US" sz="1700" b="1" noProof="0" dirty="0" err="1">
                <a:solidFill>
                  <a:srgbClr val="003399"/>
                </a:solidFill>
              </a:rPr>
              <a:t>sewa</a:t>
            </a:r>
            <a:r>
              <a:rPr lang="en-US" sz="1700" b="1" noProof="0" dirty="0">
                <a:solidFill>
                  <a:srgbClr val="003399"/>
                </a:solidFill>
              </a:rPr>
              <a:t>, </a:t>
            </a:r>
            <a:r>
              <a:rPr lang="en-US" sz="1700" b="1" noProof="0" dirty="0" err="1">
                <a:solidFill>
                  <a:srgbClr val="003399"/>
                </a:solidFill>
              </a:rPr>
              <a:t>keuntungan</a:t>
            </a:r>
            <a:r>
              <a:rPr lang="en-US" sz="1700" b="1" noProof="0" dirty="0">
                <a:solidFill>
                  <a:srgbClr val="003399"/>
                </a:solidFill>
              </a:rPr>
              <a:t>, dan </a:t>
            </a:r>
            <a:r>
              <a:rPr lang="en-US" sz="1700" b="1" noProof="0" dirty="0" err="1">
                <a:solidFill>
                  <a:srgbClr val="003399"/>
                </a:solidFill>
              </a:rPr>
              <a:t>bunga</a:t>
            </a:r>
            <a:r>
              <a:rPr lang="en-US" sz="1700" b="1" noProof="0" dirty="0">
                <a:solidFill>
                  <a:srgbClr val="003399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1700" b="1" noProof="0" dirty="0" err="1">
                <a:solidFill>
                  <a:srgbClr val="003399"/>
                </a:solidFill>
              </a:rPr>
              <a:t>Rumah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tangga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menerima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pembayaran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sebagai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imbalan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atas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tenaga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kerja</a:t>
            </a:r>
            <a:r>
              <a:rPr lang="en-US" sz="1700" b="1" noProof="0" dirty="0">
                <a:solidFill>
                  <a:srgbClr val="003399"/>
                </a:solidFill>
              </a:rPr>
              <a:t>, </a:t>
            </a:r>
            <a:r>
              <a:rPr lang="en-US" sz="1700" b="1" noProof="0" dirty="0" err="1">
                <a:solidFill>
                  <a:srgbClr val="003399"/>
                </a:solidFill>
              </a:rPr>
              <a:t>tanah</a:t>
            </a:r>
            <a:r>
              <a:rPr lang="en-US" sz="1700" b="1" noProof="0" dirty="0">
                <a:solidFill>
                  <a:srgbClr val="003399"/>
                </a:solidFill>
              </a:rPr>
              <a:t>, modal, dan </a:t>
            </a:r>
            <a:r>
              <a:rPr lang="en-US" sz="1700" b="1" noProof="0" dirty="0" err="1">
                <a:solidFill>
                  <a:srgbClr val="003399"/>
                </a:solidFill>
              </a:rPr>
              <a:t>keterampilan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kewirausahaan</a:t>
            </a:r>
            <a:r>
              <a:rPr lang="en-US" sz="1700" b="1" noProof="0" dirty="0">
                <a:solidFill>
                  <a:srgbClr val="003399"/>
                </a:solidFill>
              </a:rPr>
              <a:t> yang </a:t>
            </a:r>
            <a:r>
              <a:rPr lang="en-US" sz="1700" b="1" noProof="0" dirty="0" err="1">
                <a:solidFill>
                  <a:srgbClr val="003399"/>
                </a:solidFill>
              </a:rPr>
              <a:t>digunakan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bisnis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untuk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memproduksi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barang</a:t>
            </a:r>
            <a:r>
              <a:rPr lang="en-US" sz="1700" b="1" noProof="0" dirty="0">
                <a:solidFill>
                  <a:srgbClr val="003399"/>
                </a:solidFill>
              </a:rPr>
              <a:t> dan </a:t>
            </a:r>
            <a:r>
              <a:rPr lang="en-US" sz="1700" b="1" noProof="0" dirty="0" err="1">
                <a:solidFill>
                  <a:srgbClr val="003399"/>
                </a:solidFill>
              </a:rPr>
              <a:t>jasa</a:t>
            </a:r>
            <a:r>
              <a:rPr lang="en-US" sz="1700" b="1" noProof="0" dirty="0">
                <a:solidFill>
                  <a:srgbClr val="003399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1700" b="1" noProof="0" dirty="0" err="1">
                <a:solidFill>
                  <a:srgbClr val="003399"/>
                </a:solidFill>
              </a:rPr>
              <a:t>Selain</a:t>
            </a:r>
            <a:r>
              <a:rPr lang="en-US" sz="1700" b="1" noProof="0" dirty="0">
                <a:solidFill>
                  <a:srgbClr val="003399"/>
                </a:solidFill>
              </a:rPr>
              <a:t> model </a:t>
            </a:r>
            <a:r>
              <a:rPr lang="en-US" sz="1700" b="1" noProof="0" dirty="0" err="1">
                <a:solidFill>
                  <a:srgbClr val="003399"/>
                </a:solidFill>
              </a:rPr>
              <a:t>aliran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melingkar</a:t>
            </a:r>
            <a:r>
              <a:rPr lang="en-US" sz="1700" b="1" noProof="0" dirty="0">
                <a:solidFill>
                  <a:srgbClr val="003399"/>
                </a:solidFill>
              </a:rPr>
              <a:t>, </a:t>
            </a:r>
            <a:r>
              <a:rPr lang="en-US" sz="1700" b="1" noProof="0" dirty="0" err="1">
                <a:solidFill>
                  <a:srgbClr val="003399"/>
                </a:solidFill>
              </a:rPr>
              <a:t>baik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bisnis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maupun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rumah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tangga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menggunakan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energi</a:t>
            </a:r>
            <a:r>
              <a:rPr lang="en-US" sz="1700" b="1" noProof="0" dirty="0">
                <a:solidFill>
                  <a:srgbClr val="003399"/>
                </a:solidFill>
              </a:rPr>
              <a:t> dan </a:t>
            </a:r>
            <a:r>
              <a:rPr lang="en-US" sz="1700" b="1" noProof="0" dirty="0" err="1">
                <a:solidFill>
                  <a:srgbClr val="003399"/>
                </a:solidFill>
              </a:rPr>
              <a:t>sumber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daya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alam</a:t>
            </a:r>
            <a:r>
              <a:rPr lang="en-US" sz="1700" b="1" noProof="0" dirty="0">
                <a:solidFill>
                  <a:srgbClr val="003399"/>
                </a:solidFill>
              </a:rPr>
              <a:t>. </a:t>
            </a:r>
            <a:r>
              <a:rPr lang="en-US" sz="1700" b="1" noProof="0" dirty="0" err="1">
                <a:solidFill>
                  <a:srgbClr val="003399"/>
                </a:solidFill>
              </a:rPr>
              <a:t>Mereka</a:t>
            </a:r>
            <a:r>
              <a:rPr lang="en-US" sz="1700" b="1" noProof="0" dirty="0">
                <a:solidFill>
                  <a:srgbClr val="003399"/>
                </a:solidFill>
              </a:rPr>
              <a:t> juga </a:t>
            </a:r>
            <a:r>
              <a:rPr lang="en-US" sz="1700" b="1" noProof="0" dirty="0" err="1">
                <a:solidFill>
                  <a:srgbClr val="003399"/>
                </a:solidFill>
              </a:rPr>
              <a:t>menghasilkan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limbah</a:t>
            </a:r>
            <a:r>
              <a:rPr lang="en-US" sz="1700" b="1" noProof="0" dirty="0">
                <a:solidFill>
                  <a:srgbClr val="003399"/>
                </a:solidFill>
              </a:rPr>
              <a:t>, </a:t>
            </a:r>
            <a:r>
              <a:rPr lang="en-US" sz="1700" b="1" noProof="0" dirty="0" err="1">
                <a:solidFill>
                  <a:srgbClr val="003399"/>
                </a:solidFill>
              </a:rPr>
              <a:t>seperti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polusi</a:t>
            </a:r>
            <a:r>
              <a:rPr lang="en-US" sz="1700" b="1" noProof="0" dirty="0">
                <a:solidFill>
                  <a:srgbClr val="003399"/>
                </a:solidFill>
              </a:rPr>
              <a:t> dan </a:t>
            </a:r>
            <a:r>
              <a:rPr lang="en-US" sz="1700" b="1" noProof="0" dirty="0" err="1">
                <a:solidFill>
                  <a:srgbClr val="003399"/>
                </a:solidFill>
              </a:rPr>
              <a:t>sampah</a:t>
            </a:r>
            <a:r>
              <a:rPr lang="en-US" sz="1700" b="1" noProof="0" dirty="0">
                <a:solidFill>
                  <a:srgbClr val="003399"/>
                </a:solidFill>
              </a:rPr>
              <a:t>. </a:t>
            </a:r>
            <a:r>
              <a:rPr lang="en-US" sz="1700" b="1" noProof="0" dirty="0" err="1">
                <a:solidFill>
                  <a:srgbClr val="003399"/>
                </a:solidFill>
              </a:rPr>
              <a:t>Mereka</a:t>
            </a:r>
            <a:r>
              <a:rPr lang="en-US" sz="1700" b="1" noProof="0" dirty="0">
                <a:solidFill>
                  <a:srgbClr val="003399"/>
                </a:solidFill>
              </a:rPr>
              <a:t> juga </a:t>
            </a:r>
            <a:r>
              <a:rPr lang="en-US" sz="1700" b="1" noProof="0" dirty="0" err="1">
                <a:solidFill>
                  <a:srgbClr val="003399"/>
                </a:solidFill>
              </a:rPr>
              <a:t>menghasilkan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energi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limbah</a:t>
            </a:r>
            <a:r>
              <a:rPr lang="en-US" sz="1700" b="1" noProof="0" dirty="0">
                <a:solidFill>
                  <a:srgbClr val="003399"/>
                </a:solidFill>
              </a:rPr>
              <a:t> yang </a:t>
            </a:r>
            <a:r>
              <a:rPr lang="en-US" sz="1700" b="1" noProof="0" dirty="0" err="1">
                <a:solidFill>
                  <a:srgbClr val="003399"/>
                </a:solidFill>
              </a:rPr>
              <a:t>terus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menerus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keluar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dari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sistem</a:t>
            </a:r>
            <a:r>
              <a:rPr lang="en-US" sz="1700" b="1" noProof="0" dirty="0">
                <a:solidFill>
                  <a:srgbClr val="003399"/>
                </a:solidFill>
              </a:rPr>
              <a:t> </a:t>
            </a:r>
            <a:r>
              <a:rPr lang="en-US" sz="1700" b="1" noProof="0" dirty="0" err="1">
                <a:solidFill>
                  <a:srgbClr val="003399"/>
                </a:solidFill>
              </a:rPr>
              <a:t>perekonomian</a:t>
            </a:r>
            <a:r>
              <a:rPr lang="en-US" sz="1700" b="1" noProof="0" dirty="0">
                <a:solidFill>
                  <a:srgbClr val="003399"/>
                </a:solidFill>
              </a:rPr>
              <a:t>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2971800" y="6248400"/>
            <a:ext cx="2514600" cy="152400"/>
          </a:xfrm>
        </p:spPr>
        <p:txBody>
          <a:bodyPr/>
          <a:lstStyle/>
          <a:p>
            <a:r>
              <a:rPr lang="en-US" noProof="0" dirty="0">
                <a:hlinkClick r:id="rId2" action="ppaction://hlinksldjump"/>
              </a:rPr>
              <a:t>Return to parent-slide containing image.</a:t>
            </a:r>
            <a:endParaRPr lang="en-US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0FCA565-929E-4C39-974C-62E56AB6A9F9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40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Introduction </a:t>
            </a:r>
            <a:r>
              <a:rPr lang="en-US" sz="1000" noProof="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Banyak </a:t>
            </a:r>
            <a:r>
              <a:rPr lang="en-US" noProof="0" dirty="0" err="1"/>
              <a:t>pengamat</a:t>
            </a:r>
            <a:r>
              <a:rPr lang="en-US" noProof="0" dirty="0"/>
              <a:t> </a:t>
            </a:r>
            <a:r>
              <a:rPr lang="en-US" noProof="0" dirty="0" err="1"/>
              <a:t>yakin</a:t>
            </a:r>
            <a:r>
              <a:rPr lang="en-US" noProof="0" dirty="0"/>
              <a:t> </a:t>
            </a:r>
            <a:r>
              <a:rPr lang="en-US" noProof="0" dirty="0" err="1"/>
              <a:t>kita</a:t>
            </a:r>
            <a:r>
              <a:rPr lang="en-US" noProof="0" dirty="0"/>
              <a:t> </a:t>
            </a:r>
            <a:r>
              <a:rPr lang="en-US" noProof="0" dirty="0" err="1"/>
              <a:t>telah</a:t>
            </a:r>
            <a:r>
              <a:rPr lang="en-US" noProof="0" dirty="0"/>
              <a:t> </a:t>
            </a:r>
            <a:r>
              <a:rPr lang="en-US" noProof="0" dirty="0" err="1"/>
              <a:t>memasuki</a:t>
            </a:r>
            <a:r>
              <a:rPr lang="en-US" noProof="0" dirty="0"/>
              <a:t> </a:t>
            </a:r>
            <a:r>
              <a:rPr lang="en-US" noProof="0" dirty="0" err="1"/>
              <a:t>revolusi</a:t>
            </a:r>
            <a:r>
              <a:rPr lang="en-US" noProof="0" dirty="0"/>
              <a:t> </a:t>
            </a:r>
            <a:r>
              <a:rPr lang="en-US" noProof="0" dirty="0" err="1"/>
              <a:t>keberlanjutan</a:t>
            </a:r>
            <a:r>
              <a:rPr lang="en-US" noProof="0" dirty="0"/>
              <a:t>.</a:t>
            </a:r>
          </a:p>
          <a:p>
            <a:r>
              <a:rPr lang="en-US" sz="2000" noProof="0" dirty="0" err="1"/>
              <a:t>Perlombaan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menciptakan</a:t>
            </a:r>
            <a:r>
              <a:rPr lang="en-US" sz="2000" noProof="0" dirty="0"/>
              <a:t> </a:t>
            </a:r>
            <a:r>
              <a:rPr lang="en-US" sz="2000" noProof="0" dirty="0" err="1"/>
              <a:t>produk</a:t>
            </a:r>
            <a:r>
              <a:rPr lang="en-US" sz="2000" noProof="0" dirty="0"/>
              <a:t> dan </a:t>
            </a:r>
            <a:r>
              <a:rPr lang="en-US" sz="2000" noProof="0" dirty="0" err="1"/>
              <a:t>layanan</a:t>
            </a:r>
            <a:r>
              <a:rPr lang="en-US" sz="2000" noProof="0" dirty="0"/>
              <a:t> yang </a:t>
            </a:r>
            <a:r>
              <a:rPr lang="en-US" sz="2000" noProof="0" dirty="0" err="1"/>
              <a:t>ramah</a:t>
            </a:r>
            <a:r>
              <a:rPr lang="en-US" sz="2000" noProof="0" dirty="0"/>
              <a:t> </a:t>
            </a:r>
            <a:r>
              <a:rPr lang="en-US" sz="2000" noProof="0" dirty="0" err="1"/>
              <a:t>lingkungan</a:t>
            </a:r>
            <a:r>
              <a:rPr lang="en-US" sz="2000" noProof="0" dirty="0"/>
              <a:t> dan </a:t>
            </a:r>
            <a:r>
              <a:rPr lang="en-US" sz="2000" noProof="0" dirty="0" err="1"/>
              <a:t>ekonomis</a:t>
            </a:r>
            <a:r>
              <a:rPr lang="en-US" sz="2000" noProof="0" dirty="0"/>
              <a:t> </a:t>
            </a:r>
            <a:r>
              <a:rPr lang="en-US" sz="2000" noProof="0" dirty="0" err="1"/>
              <a:t>menciptakan</a:t>
            </a:r>
            <a:r>
              <a:rPr lang="en-US" sz="2000" noProof="0" dirty="0"/>
              <a:t> </a:t>
            </a:r>
            <a:r>
              <a:rPr lang="en-US" sz="2000" noProof="0" dirty="0" err="1"/>
              <a:t>peluang</a:t>
            </a:r>
            <a:r>
              <a:rPr lang="en-US" sz="2000" noProof="0" dirty="0"/>
              <a:t> </a:t>
            </a:r>
            <a:r>
              <a:rPr lang="en-US" sz="2000" noProof="0" dirty="0" err="1"/>
              <a:t>bisnis</a:t>
            </a:r>
            <a:r>
              <a:rPr lang="en-US" sz="2000" noProof="0" dirty="0"/>
              <a:t> yang </a:t>
            </a:r>
            <a:r>
              <a:rPr lang="en-US" sz="2000" noProof="0" dirty="0" err="1"/>
              <a:t>tidak</a:t>
            </a:r>
            <a:r>
              <a:rPr lang="en-US" sz="2000" noProof="0" dirty="0"/>
              <a:t> </a:t>
            </a:r>
            <a:r>
              <a:rPr lang="en-US" sz="2000" noProof="0" dirty="0" err="1"/>
              <a:t>terbatas</a:t>
            </a:r>
            <a:r>
              <a:rPr lang="en-US" sz="20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 err="1"/>
              <a:t>Revolusi</a:t>
            </a:r>
            <a:r>
              <a:rPr lang="en-US" sz="1800" noProof="0" dirty="0"/>
              <a:t> Industri </a:t>
            </a:r>
            <a:r>
              <a:rPr lang="en-US" sz="1800" noProof="0" dirty="0" err="1"/>
              <a:t>membawa</a:t>
            </a:r>
            <a:r>
              <a:rPr lang="en-US" sz="1800" noProof="0" dirty="0"/>
              <a:t> </a:t>
            </a:r>
            <a:r>
              <a:rPr lang="en-US" sz="1800" noProof="0" dirty="0" err="1"/>
              <a:t>serta</a:t>
            </a:r>
            <a:r>
              <a:rPr lang="en-US" sz="1800" noProof="0" dirty="0"/>
              <a:t> </a:t>
            </a:r>
            <a:r>
              <a:rPr lang="en-US" sz="1800" noProof="0" dirty="0" err="1"/>
              <a:t>kemampuan</a:t>
            </a:r>
            <a:r>
              <a:rPr lang="en-US" sz="1800" noProof="0" dirty="0"/>
              <a:t> </a:t>
            </a:r>
            <a:r>
              <a:rPr lang="en-US" sz="1800" noProof="0" dirty="0" err="1"/>
              <a:t>untuk</a:t>
            </a:r>
            <a:r>
              <a:rPr lang="en-US" sz="1800" noProof="0" dirty="0"/>
              <a:t> </a:t>
            </a:r>
            <a:r>
              <a:rPr lang="en-US" sz="1800" noProof="0" dirty="0" err="1"/>
              <a:t>merusak</a:t>
            </a:r>
            <a:r>
              <a:rPr lang="en-US" sz="1800" noProof="0" dirty="0"/>
              <a:t> </a:t>
            </a:r>
            <a:r>
              <a:rPr lang="en-US" sz="1800" noProof="0" dirty="0" err="1"/>
              <a:t>lingkungan</a:t>
            </a:r>
            <a:r>
              <a:rPr lang="en-US" sz="1800" noProof="0" dirty="0"/>
              <a:t> </a:t>
            </a:r>
            <a:r>
              <a:rPr lang="en-US" sz="1800" noProof="0" dirty="0" err="1"/>
              <a:t>alam</a:t>
            </a:r>
            <a:r>
              <a:rPr lang="en-US" sz="1800" noProof="0" dirty="0"/>
              <a:t> </a:t>
            </a:r>
            <a:r>
              <a:rPr lang="en-US" sz="1800" noProof="0" dirty="0" err="1"/>
              <a:t>dengan</a:t>
            </a:r>
            <a:r>
              <a:rPr lang="en-US" sz="1800" noProof="0" dirty="0"/>
              <a:t> </a:t>
            </a:r>
            <a:r>
              <a:rPr lang="en-US" sz="1800" noProof="0" dirty="0" err="1"/>
              <a:t>kecepatan</a:t>
            </a:r>
            <a:r>
              <a:rPr lang="en-US" sz="1800" noProof="0" dirty="0"/>
              <a:t> yang </a:t>
            </a:r>
            <a:r>
              <a:rPr lang="en-US" sz="1800" noProof="0" dirty="0" err="1"/>
              <a:t>lebih</a:t>
            </a:r>
            <a:r>
              <a:rPr lang="en-US" sz="1800" noProof="0" dirty="0"/>
              <a:t> </a:t>
            </a:r>
            <a:r>
              <a:rPr lang="en-US" sz="1800" noProof="0" dirty="0" err="1"/>
              <a:t>cepat</a:t>
            </a:r>
            <a:r>
              <a:rPr lang="en-US" sz="1800" noProof="0" dirty="0"/>
              <a:t> </a:t>
            </a:r>
            <a:r>
              <a:rPr lang="en-US" sz="1800" noProof="0" dirty="0" err="1"/>
              <a:t>dibandingkan</a:t>
            </a:r>
            <a:r>
              <a:rPr lang="en-US" sz="1800" noProof="0" dirty="0"/>
              <a:t> </a:t>
            </a:r>
            <a:r>
              <a:rPr lang="en-US" sz="1800" noProof="0" dirty="0" err="1"/>
              <a:t>sebelumnya</a:t>
            </a:r>
            <a:r>
              <a:rPr lang="en-US" sz="1800" noProof="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noProof="0" dirty="0"/>
              <a:t>Pada </a:t>
            </a:r>
            <a:r>
              <a:rPr lang="en-US" sz="1800" noProof="0" dirty="0" err="1"/>
              <a:t>awal</a:t>
            </a:r>
            <a:r>
              <a:rPr lang="en-US" sz="1800" noProof="0" dirty="0"/>
              <a:t> </a:t>
            </a:r>
            <a:r>
              <a:rPr lang="en-US" sz="1800" noProof="0" dirty="0" err="1"/>
              <a:t>abad</a:t>
            </a:r>
            <a:r>
              <a:rPr lang="en-US" sz="1800" noProof="0" dirty="0"/>
              <a:t> ke-21, </a:t>
            </a:r>
            <a:r>
              <a:rPr lang="en-US" sz="1800" noProof="0" dirty="0" err="1"/>
              <a:t>bumi</a:t>
            </a:r>
            <a:r>
              <a:rPr lang="en-US" sz="1800" noProof="0" dirty="0"/>
              <a:t> </a:t>
            </a:r>
            <a:r>
              <a:rPr lang="en-US" sz="1800" noProof="0" dirty="0" err="1"/>
              <a:t>mengalami</a:t>
            </a:r>
            <a:r>
              <a:rPr lang="en-US" sz="1800" noProof="0" dirty="0"/>
              <a:t> </a:t>
            </a:r>
            <a:r>
              <a:rPr lang="en-US" sz="1800" noProof="0" dirty="0" err="1"/>
              <a:t>tingkat</a:t>
            </a:r>
            <a:r>
              <a:rPr lang="en-US" sz="1800" noProof="0" dirty="0"/>
              <a:t> </a:t>
            </a:r>
            <a:r>
              <a:rPr lang="en-US" sz="1800" noProof="0" dirty="0" err="1"/>
              <a:t>kepunahan</a:t>
            </a:r>
            <a:r>
              <a:rPr lang="en-US" sz="1800" noProof="0" dirty="0"/>
              <a:t> </a:t>
            </a:r>
            <a:r>
              <a:rPr lang="en-US" sz="1800" noProof="0" dirty="0" err="1"/>
              <a:t>spesies</a:t>
            </a:r>
            <a:r>
              <a:rPr lang="en-US" sz="1800" noProof="0" dirty="0"/>
              <a:t> yang </a:t>
            </a:r>
            <a:r>
              <a:rPr lang="en-US" sz="1800" noProof="0" dirty="0" err="1"/>
              <a:t>tinggi</a:t>
            </a:r>
            <a:r>
              <a:rPr lang="en-US" sz="1800" noProof="0" dirty="0"/>
              <a:t>, yang juga </a:t>
            </a:r>
            <a:r>
              <a:rPr lang="en-US" sz="1800" noProof="0" dirty="0" err="1"/>
              <a:t>mengancam</a:t>
            </a:r>
            <a:r>
              <a:rPr lang="en-US" sz="1800" noProof="0" dirty="0"/>
              <a:t> </a:t>
            </a:r>
            <a:r>
              <a:rPr lang="en-US" sz="1800" noProof="0" dirty="0" err="1"/>
              <a:t>umat</a:t>
            </a:r>
            <a:r>
              <a:rPr lang="en-US" sz="1800" noProof="0" dirty="0"/>
              <a:t> </a:t>
            </a:r>
            <a:r>
              <a:rPr lang="en-US" sz="1800" noProof="0" dirty="0" err="1"/>
              <a:t>manusia</a:t>
            </a:r>
            <a:r>
              <a:rPr lang="en-US" sz="1800" noProof="0" dirty="0"/>
              <a:t> </a:t>
            </a:r>
            <a:r>
              <a:rPr lang="en-US" sz="1800" noProof="0" dirty="0" err="1"/>
              <a:t>akibat</a:t>
            </a:r>
            <a:r>
              <a:rPr lang="en-US" sz="1800" noProof="0" dirty="0"/>
              <a:t> </a:t>
            </a:r>
            <a:r>
              <a:rPr lang="en-US" sz="1800" noProof="0" dirty="0" err="1"/>
              <a:t>perubahan</a:t>
            </a:r>
            <a:r>
              <a:rPr lang="en-US" sz="1800" noProof="0" dirty="0"/>
              <a:t> </a:t>
            </a:r>
            <a:r>
              <a:rPr lang="en-US" sz="1800" noProof="0" dirty="0" err="1"/>
              <a:t>iklim</a:t>
            </a:r>
            <a:r>
              <a:rPr lang="en-US" sz="1800" noProof="0" dirty="0"/>
              <a:t> global.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9CE5A14-BABC-4EDC-9977-04555D00AFFA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5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7101815-9A19-4486-AE74-6ECD69461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Introduction </a:t>
            </a:r>
            <a:r>
              <a:rPr lang="en-US" sz="1000" noProof="0" dirty="0"/>
              <a:t>2</a:t>
            </a:r>
            <a:endParaRPr lang="en-US" noProof="0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E8B87DC-A4EA-47C3-95F9-EC4485A89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 err="1"/>
              <a:t>Pertanyaan</a:t>
            </a:r>
            <a:r>
              <a:rPr lang="en-US" noProof="0" dirty="0"/>
              <a:t> </a:t>
            </a:r>
            <a:r>
              <a:rPr lang="en-US" noProof="0" dirty="0" err="1"/>
              <a:t>etis</a:t>
            </a:r>
            <a:r>
              <a:rPr lang="en-US" noProof="0" dirty="0"/>
              <a:t> </a:t>
            </a:r>
            <a:r>
              <a:rPr lang="en-US" noProof="0" dirty="0" err="1"/>
              <a:t>utama</a:t>
            </a:r>
            <a:r>
              <a:rPr lang="en-US" noProof="0" dirty="0"/>
              <a:t> </a:t>
            </a:r>
            <a:r>
              <a:rPr lang="en-US" noProof="0" dirty="0" err="1"/>
              <a:t>dalam</a:t>
            </a:r>
            <a:r>
              <a:rPr lang="en-US" noProof="0" dirty="0"/>
              <a:t> </a:t>
            </a:r>
            <a:r>
              <a:rPr lang="en-US" noProof="0" dirty="0" err="1"/>
              <a:t>bab</a:t>
            </a:r>
            <a:r>
              <a:rPr lang="en-US" noProof="0" dirty="0"/>
              <a:t> </a:t>
            </a:r>
            <a:r>
              <a:rPr lang="en-US" noProof="0" dirty="0" err="1"/>
              <a:t>ini</a:t>
            </a:r>
            <a:r>
              <a:rPr lang="en-US" noProof="0" dirty="0"/>
              <a:t> </a:t>
            </a:r>
            <a:r>
              <a:rPr lang="en-US" noProof="0" dirty="0" err="1"/>
              <a:t>adalah</a:t>
            </a:r>
            <a:r>
              <a:rPr lang="en-US" noProof="0" dirty="0"/>
              <a:t> </a:t>
            </a:r>
            <a:r>
              <a:rPr lang="en-US" noProof="0" dirty="0" err="1"/>
              <a:t>tanggung</a:t>
            </a:r>
            <a:r>
              <a:rPr lang="en-US" noProof="0" dirty="0"/>
              <a:t> </a:t>
            </a:r>
            <a:r>
              <a:rPr lang="en-US" noProof="0" dirty="0" err="1"/>
              <a:t>jawab</a:t>
            </a:r>
            <a:r>
              <a:rPr lang="en-US" noProof="0" dirty="0"/>
              <a:t> </a:t>
            </a:r>
            <a:r>
              <a:rPr lang="en-US" noProof="0" dirty="0" err="1"/>
              <a:t>apa</a:t>
            </a:r>
            <a:r>
              <a:rPr lang="en-US" noProof="0" dirty="0"/>
              <a:t> </a:t>
            </a:r>
            <a:r>
              <a:rPr lang="en-US" noProof="0" dirty="0" err="1"/>
              <a:t>saja</a:t>
            </a:r>
            <a:r>
              <a:rPr lang="en-US" noProof="0" dirty="0"/>
              <a:t> yang </a:t>
            </a:r>
            <a:r>
              <a:rPr lang="en-US" noProof="0" dirty="0" err="1"/>
              <a:t>dimiliki</a:t>
            </a:r>
            <a:r>
              <a:rPr lang="en-US" noProof="0" dirty="0"/>
              <a:t> dunia </a:t>
            </a:r>
            <a:r>
              <a:rPr lang="en-US" noProof="0" dirty="0" err="1"/>
              <a:t>usaha</a:t>
            </a:r>
            <a:r>
              <a:rPr lang="en-US" noProof="0" dirty="0"/>
              <a:t> </a:t>
            </a:r>
            <a:r>
              <a:rPr lang="en-US" noProof="0" dirty="0" err="1"/>
              <a:t>terhadap</a:t>
            </a:r>
            <a:r>
              <a:rPr lang="en-US" noProof="0" dirty="0"/>
              <a:t> </a:t>
            </a:r>
            <a:r>
              <a:rPr lang="en-US" noProof="0" dirty="0" err="1"/>
              <a:t>lingkungan</a:t>
            </a:r>
            <a:r>
              <a:rPr lang="en-US" noProof="0" dirty="0"/>
              <a:t> </a:t>
            </a:r>
            <a:r>
              <a:rPr lang="en-US" noProof="0" dirty="0" err="1"/>
              <a:t>alam</a:t>
            </a:r>
            <a:r>
              <a:rPr lang="en-US" noProof="0" dirty="0"/>
              <a:t>.</a:t>
            </a:r>
          </a:p>
          <a:p>
            <a:r>
              <a:rPr lang="en-US" sz="2000" noProof="0" dirty="0"/>
              <a:t>Pembangunan </a:t>
            </a:r>
            <a:r>
              <a:rPr lang="en-US" sz="2000" noProof="0" dirty="0" err="1"/>
              <a:t>bisnis</a:t>
            </a:r>
            <a:r>
              <a:rPr lang="en-US" sz="2000" noProof="0" dirty="0"/>
              <a:t> dan </a:t>
            </a:r>
            <a:r>
              <a:rPr lang="en-US" sz="2000" noProof="0" dirty="0" err="1"/>
              <a:t>ekonomi</a:t>
            </a:r>
            <a:r>
              <a:rPr lang="en-US" sz="2000" noProof="0" dirty="0"/>
              <a:t> yang </a:t>
            </a:r>
            <a:r>
              <a:rPr lang="en-US" sz="2000" noProof="0" dirty="0" err="1"/>
              <a:t>berkelanjutan</a:t>
            </a:r>
            <a:r>
              <a:rPr lang="en-US" sz="2000" noProof="0" dirty="0"/>
              <a:t> </a:t>
            </a:r>
            <a:r>
              <a:rPr lang="en-US" sz="2000" noProof="0" dirty="0" err="1"/>
              <a:t>berupaya</a:t>
            </a:r>
            <a:r>
              <a:rPr lang="en-US" sz="2000" noProof="0" dirty="0"/>
              <a:t> </a:t>
            </a:r>
            <a:r>
              <a:rPr lang="en-US" sz="2000" noProof="0" dirty="0" err="1"/>
              <a:t>menciptakan</a:t>
            </a:r>
            <a:r>
              <a:rPr lang="en-US" sz="2000" noProof="0" dirty="0"/>
              <a:t> </a:t>
            </a:r>
            <a:r>
              <a:rPr lang="en-US" sz="2000" noProof="0" dirty="0" err="1"/>
              <a:t>cara-cara</a:t>
            </a:r>
            <a:r>
              <a:rPr lang="en-US" sz="2000" noProof="0" dirty="0"/>
              <a:t> </a:t>
            </a:r>
            <a:r>
              <a:rPr lang="en-US" sz="2000" noProof="0" dirty="0" err="1"/>
              <a:t>baru</a:t>
            </a:r>
            <a:r>
              <a:rPr lang="en-US" sz="2000" noProof="0" dirty="0"/>
              <a:t> </a:t>
            </a:r>
            <a:r>
              <a:rPr lang="en-US" sz="2000" noProof="0" dirty="0" err="1"/>
              <a:t>dalam</a:t>
            </a:r>
            <a:r>
              <a:rPr lang="en-US" sz="2000" noProof="0" dirty="0"/>
              <a:t> </a:t>
            </a:r>
            <a:r>
              <a:rPr lang="en-US" sz="2000" noProof="0" dirty="0" err="1"/>
              <a:t>menjalankan</a:t>
            </a:r>
            <a:r>
              <a:rPr lang="en-US" sz="2000" noProof="0" dirty="0"/>
              <a:t> </a:t>
            </a:r>
            <a:r>
              <a:rPr lang="en-US" sz="2000" noProof="0" dirty="0" err="1"/>
              <a:t>bisnis</a:t>
            </a:r>
            <a:r>
              <a:rPr lang="en-US" sz="2000" noProof="0" dirty="0"/>
              <a:t> di mana </a:t>
            </a:r>
            <a:r>
              <a:rPr lang="en-US" sz="2000" noProof="0" dirty="0" err="1"/>
              <a:t>keberhasilan</a:t>
            </a:r>
            <a:r>
              <a:rPr lang="en-US" sz="2000" noProof="0" dirty="0"/>
              <a:t> </a:t>
            </a:r>
            <a:r>
              <a:rPr lang="en-US" sz="2000" noProof="0" dirty="0" err="1"/>
              <a:t>diukur</a:t>
            </a:r>
            <a:r>
              <a:rPr lang="en-US" sz="2000" noProof="0" dirty="0"/>
              <a:t> </a:t>
            </a:r>
            <a:r>
              <a:rPr lang="en-US" sz="2000" noProof="0" dirty="0" err="1"/>
              <a:t>berdasarkan</a:t>
            </a:r>
            <a:r>
              <a:rPr lang="en-US" sz="2000" noProof="0" dirty="0"/>
              <a:t> </a:t>
            </a:r>
            <a:r>
              <a:rPr lang="en-US" sz="2000" noProof="0" dirty="0" err="1"/>
              <a:t>kelestarian</a:t>
            </a:r>
            <a:r>
              <a:rPr lang="en-US" sz="2000" noProof="0" dirty="0"/>
              <a:t> </a:t>
            </a:r>
            <a:r>
              <a:rPr lang="en-US" sz="2000" noProof="0" dirty="0" err="1"/>
              <a:t>ekonomi</a:t>
            </a:r>
            <a:r>
              <a:rPr lang="en-US" sz="2000" noProof="0" dirty="0"/>
              <a:t>, </a:t>
            </a:r>
            <a:r>
              <a:rPr lang="en-US" sz="2000" noProof="0" dirty="0" err="1"/>
              <a:t>etika</a:t>
            </a:r>
            <a:r>
              <a:rPr lang="en-US" sz="2000" noProof="0" dirty="0"/>
              <a:t>, dan </a:t>
            </a:r>
            <a:r>
              <a:rPr lang="en-US" sz="2000" noProof="0" dirty="0" err="1"/>
              <a:t>lingkungan</a:t>
            </a:r>
            <a:r>
              <a:rPr lang="en-US" sz="2000" noProof="0" dirty="0"/>
              <a:t>.</a:t>
            </a:r>
          </a:p>
          <a:p>
            <a:pPr lvl="1"/>
            <a:r>
              <a:rPr lang="en-US" b="1" i="1" noProof="0" dirty="0" err="1"/>
              <a:t>Sering</a:t>
            </a:r>
            <a:r>
              <a:rPr lang="en-US" b="1" i="1" noProof="0" dirty="0"/>
              <a:t> </a:t>
            </a:r>
            <a:r>
              <a:rPr lang="en-US" b="1" i="1" noProof="0" dirty="0" err="1"/>
              <a:t>disebut</a:t>
            </a:r>
            <a:r>
              <a:rPr lang="en-US" b="1" i="1" noProof="0" dirty="0"/>
              <a:t> </a:t>
            </a:r>
            <a:r>
              <a:rPr lang="en-US" b="1" i="1" noProof="0" dirty="0" err="1"/>
              <a:t>dengan</a:t>
            </a:r>
            <a:r>
              <a:rPr lang="en-US" b="1" i="1" noProof="0" dirty="0"/>
              <a:t> </a:t>
            </a:r>
            <a:r>
              <a:rPr lang="en-US" b="1" i="1" noProof="0" dirty="0" err="1"/>
              <a:t>pendekatan</a:t>
            </a:r>
            <a:r>
              <a:rPr lang="en-US" b="1" i="1" noProof="0" dirty="0"/>
              <a:t> </a:t>
            </a:r>
            <a:r>
              <a:rPr lang="en-US" b="1" i="1" noProof="0" dirty="0">
                <a:solidFill>
                  <a:srgbClr val="FF0000"/>
                </a:solidFill>
              </a:rPr>
              <a:t>triple bottom line.</a:t>
            </a:r>
          </a:p>
          <a:p>
            <a:pPr lvl="1"/>
            <a:r>
              <a:rPr lang="en-US" b="1" i="1" noProof="0" dirty="0"/>
              <a:t>Juga </a:t>
            </a:r>
            <a:r>
              <a:rPr lang="en-US" b="1" i="1" noProof="0" dirty="0" err="1"/>
              <a:t>disebut</a:t>
            </a:r>
            <a:r>
              <a:rPr lang="en-US" b="1" i="1" noProof="0" dirty="0"/>
              <a:t> </a:t>
            </a:r>
            <a:r>
              <a:rPr lang="en-US" b="1" i="1" noProof="0" dirty="0" err="1"/>
              <a:t>sebagai</a:t>
            </a:r>
            <a:r>
              <a:rPr lang="en-US" b="1" i="1" noProof="0" dirty="0"/>
              <a:t> </a:t>
            </a:r>
            <a:r>
              <a:rPr lang="en-US" b="1" i="1" noProof="0" dirty="0" err="1">
                <a:solidFill>
                  <a:srgbClr val="FF0000"/>
                </a:solidFill>
              </a:rPr>
              <a:t>Lingkungan</a:t>
            </a:r>
            <a:r>
              <a:rPr lang="en-US" b="1" i="1" noProof="0" dirty="0">
                <a:solidFill>
                  <a:srgbClr val="FF0000"/>
                </a:solidFill>
              </a:rPr>
              <a:t>, </a:t>
            </a:r>
            <a:r>
              <a:rPr lang="en-US" b="1" i="1" noProof="0" dirty="0" err="1">
                <a:solidFill>
                  <a:srgbClr val="FF0000"/>
                </a:solidFill>
              </a:rPr>
              <a:t>Sosial</a:t>
            </a:r>
            <a:r>
              <a:rPr lang="en-US" b="1" i="1" noProof="0" dirty="0">
                <a:solidFill>
                  <a:srgbClr val="FF0000"/>
                </a:solidFill>
              </a:rPr>
              <a:t>, dan Tata Kelola (ESG).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FEABDE1-2CEF-40A0-8F7F-ECEECE6D3111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6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38226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155CDC0-0773-4C89-9E8C-1B0FBC8AB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Figure 9.1: The Natural Step’s Funnel</a:t>
            </a:r>
          </a:p>
        </p:txBody>
      </p:sp>
      <p:pic>
        <p:nvPicPr>
          <p:cNvPr id="4" name="Picture 3" descr="The figure illustrates the decrease in resources and increase in demand for resources using the Natural Step’s Funnel.">
            <a:extLst>
              <a:ext uri="{FF2B5EF4-FFF2-40B4-BE49-F238E27FC236}">
                <a16:creationId xmlns:a16="http://schemas.microsoft.com/office/drawing/2014/main" id="{4F5BC33C-6A89-4C62-AB28-97C7548231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148" y="2281713"/>
            <a:ext cx="8287703" cy="2294573"/>
          </a:xfrm>
          <a:prstGeom prst="rect">
            <a:avLst/>
          </a:prstGeom>
        </p:spPr>
      </p:pic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6948D813-79C7-46EF-850C-F7A545D56879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84208" y="5701713"/>
            <a:ext cx="2106592" cy="241887"/>
          </a:xfrm>
        </p:spPr>
        <p:txBody>
          <a:bodyPr/>
          <a:lstStyle/>
          <a:p>
            <a:r>
              <a:rPr lang="en-US" b="1" noProof="0" dirty="0"/>
              <a:t>Source: </a:t>
            </a:r>
            <a:r>
              <a:rPr lang="en-US" noProof="0" dirty="0"/>
              <a:t>Reprinted with permission. 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533410C-4A61-49C1-8151-6385DD94EFA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48000" y="6553200"/>
            <a:ext cx="2667000" cy="152400"/>
          </a:xfrm>
        </p:spPr>
        <p:txBody>
          <a:bodyPr/>
          <a:lstStyle/>
          <a:p>
            <a:r>
              <a:rPr lang="en-US" sz="900" noProof="0" dirty="0">
                <a:hlinkClick r:id="rId3" action="ppaction://hlinksldjump"/>
              </a:rPr>
              <a:t>Access the text alternative for slide image.</a:t>
            </a:r>
            <a:endParaRPr lang="en-US" sz="900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D553B1-A77B-461F-B1FE-73C3EFD7B1BA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7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632282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7AD8D8C-DE6A-4651-BA56-1CE2B729C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Introduction </a:t>
            </a:r>
            <a:r>
              <a:rPr lang="en-US" sz="1000" noProof="0" dirty="0"/>
              <a:t>3</a:t>
            </a:r>
            <a:endParaRPr lang="en-US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F457C85-76F6-48AD-9FD3-33622096D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noProof="0" dirty="0"/>
              <a:t>The Natural Step menantang dunia usaha untuk “</a:t>
            </a:r>
            <a:r>
              <a:rPr lang="sv-SE" b="1" noProof="0" dirty="0">
                <a:solidFill>
                  <a:srgbClr val="FF0000"/>
                </a:solidFill>
              </a:rPr>
              <a:t>memundurkan</a:t>
            </a:r>
            <a:r>
              <a:rPr lang="sv-SE" noProof="0" dirty="0"/>
              <a:t>” jalur menuju keberlanjutan.</a:t>
            </a:r>
            <a:endParaRPr lang="en-US" noProof="0" dirty="0"/>
          </a:p>
          <a:p>
            <a:pPr>
              <a:buClr>
                <a:schemeClr val="tx1"/>
              </a:buClr>
            </a:pPr>
            <a:r>
              <a:rPr lang="en-US" sz="2000" b="1" noProof="0" dirty="0" err="1">
                <a:solidFill>
                  <a:schemeClr val="bg2"/>
                </a:solidFill>
              </a:rPr>
              <a:t>Backcasting</a:t>
            </a:r>
            <a:r>
              <a:rPr lang="en-US" sz="2000" b="1" noProof="0" dirty="0">
                <a:solidFill>
                  <a:schemeClr val="bg2"/>
                </a:solidFill>
              </a:rPr>
              <a:t>/</a:t>
            </a:r>
            <a:r>
              <a:rPr lang="en-US" sz="2000" b="1" noProof="0" dirty="0" err="1">
                <a:solidFill>
                  <a:schemeClr val="bg2"/>
                </a:solidFill>
              </a:rPr>
              <a:t>menundurkan</a:t>
            </a:r>
            <a:r>
              <a:rPr lang="en-US" sz="2000" b="1" noProof="0" dirty="0">
                <a:solidFill>
                  <a:schemeClr val="bg2"/>
                </a:solidFill>
              </a:rPr>
              <a:t>: </a:t>
            </a:r>
            <a:r>
              <a:rPr lang="en-US" sz="2000" noProof="0" dirty="0"/>
              <a:t>Langkah Alami </a:t>
            </a:r>
            <a:r>
              <a:rPr lang="en-US" sz="2000" noProof="0" dirty="0" err="1"/>
              <a:t>menantang</a:t>
            </a:r>
            <a:r>
              <a:rPr lang="en-US" sz="2000" noProof="0" dirty="0"/>
              <a:t> dunia </a:t>
            </a:r>
            <a:r>
              <a:rPr lang="en-US" sz="2000" noProof="0" dirty="0" err="1"/>
              <a:t>usaha</a:t>
            </a:r>
            <a:r>
              <a:rPr lang="en-US" sz="2000" noProof="0" dirty="0"/>
              <a:t> </a:t>
            </a:r>
            <a:r>
              <a:rPr lang="en-US" sz="2000" noProof="0" dirty="0" err="1"/>
              <a:t>untuk</a:t>
            </a:r>
            <a:r>
              <a:rPr lang="en-US" sz="2000" noProof="0" dirty="0"/>
              <a:t> </a:t>
            </a:r>
            <a:r>
              <a:rPr lang="en-US" sz="2000" noProof="0" dirty="0" err="1"/>
              <a:t>membayangkan</a:t>
            </a:r>
            <a:r>
              <a:rPr lang="en-US" sz="2000" noProof="0" dirty="0"/>
              <a:t> masa </a:t>
            </a:r>
            <a:r>
              <a:rPr lang="en-US" sz="2000" noProof="0" dirty="0" err="1"/>
              <a:t>depan</a:t>
            </a:r>
            <a:r>
              <a:rPr lang="en-US" sz="2000" noProof="0" dirty="0"/>
              <a:t> yang </a:t>
            </a:r>
            <a:r>
              <a:rPr lang="en-US" sz="2000" noProof="0" dirty="0" err="1"/>
              <a:t>berkelanjutan</a:t>
            </a:r>
            <a:r>
              <a:rPr lang="en-US" sz="2000" noProof="0" dirty="0"/>
              <a:t>.</a:t>
            </a:r>
          </a:p>
          <a:p>
            <a:pPr lvl="1">
              <a:buClr>
                <a:schemeClr val="tx1"/>
              </a:buClr>
            </a:pPr>
            <a:r>
              <a:rPr lang="en-US" sz="1800" noProof="0" dirty="0"/>
              <a:t>Dari </a:t>
            </a:r>
            <a:r>
              <a:rPr lang="en-US" sz="1800" noProof="0" dirty="0" err="1"/>
              <a:t>visi</a:t>
            </a:r>
            <a:r>
              <a:rPr lang="en-US" sz="1800" noProof="0" dirty="0"/>
              <a:t> </a:t>
            </a:r>
            <a:r>
              <a:rPr lang="en-US" sz="1800" noProof="0" dirty="0" err="1"/>
              <a:t>tersebut</a:t>
            </a:r>
            <a:r>
              <a:rPr lang="en-US" sz="1800" noProof="0" dirty="0"/>
              <a:t>, </a:t>
            </a:r>
            <a:r>
              <a:rPr lang="en-US" sz="1800" noProof="0" dirty="0" err="1"/>
              <a:t>pelaku</a:t>
            </a:r>
            <a:r>
              <a:rPr lang="en-US" sz="1800" noProof="0" dirty="0"/>
              <a:t> </a:t>
            </a:r>
            <a:r>
              <a:rPr lang="en-US" sz="1800" noProof="0" dirty="0" err="1"/>
              <a:t>bisnis</a:t>
            </a:r>
            <a:r>
              <a:rPr lang="en-US" sz="1800" noProof="0" dirty="0"/>
              <a:t> </a:t>
            </a:r>
            <a:r>
              <a:rPr lang="en-US" sz="1800" noProof="0" dirty="0" err="1"/>
              <a:t>kreatif</a:t>
            </a:r>
            <a:r>
              <a:rPr lang="en-US" sz="1800" noProof="0" dirty="0"/>
              <a:t> </a:t>
            </a:r>
            <a:r>
              <a:rPr lang="en-US" sz="1800" noProof="0" dirty="0" err="1"/>
              <a:t>kemudian</a:t>
            </a:r>
            <a:r>
              <a:rPr lang="en-US" sz="1800" noProof="0" dirty="0"/>
              <a:t> </a:t>
            </a:r>
            <a:r>
              <a:rPr lang="en-US" sz="1800" noProof="0" dirty="0" err="1"/>
              <a:t>melihat</a:t>
            </a:r>
            <a:r>
              <a:rPr lang="en-US" sz="1800" noProof="0" dirty="0"/>
              <a:t> </a:t>
            </a:r>
            <a:r>
              <a:rPr lang="en-US" sz="1800" noProof="0" dirty="0" err="1"/>
              <a:t>ke</a:t>
            </a:r>
            <a:r>
              <a:rPr lang="en-US" sz="1800" noProof="0" dirty="0"/>
              <a:t> </a:t>
            </a:r>
            <a:r>
              <a:rPr lang="en-US" sz="1800" noProof="0" dirty="0" err="1"/>
              <a:t>belakang</a:t>
            </a:r>
            <a:r>
              <a:rPr lang="en-US" sz="1800" noProof="0" dirty="0"/>
              <a:t> </a:t>
            </a:r>
            <a:r>
              <a:rPr lang="en-US" sz="1800" noProof="0" dirty="0" err="1"/>
              <a:t>ke</a:t>
            </a:r>
            <a:r>
              <a:rPr lang="en-US" sz="1800" noProof="0" dirty="0"/>
              <a:t> masa </a:t>
            </a:r>
            <a:r>
              <a:rPr lang="en-US" sz="1800" noProof="0" dirty="0" err="1"/>
              <a:t>kini</a:t>
            </a:r>
            <a:r>
              <a:rPr lang="en-US" sz="1800" noProof="0" dirty="0"/>
              <a:t> dan </a:t>
            </a:r>
            <a:r>
              <a:rPr lang="en-US" sz="1800" noProof="0" dirty="0" err="1"/>
              <a:t>menentukan</a:t>
            </a:r>
            <a:r>
              <a:rPr lang="en-US" sz="1800" noProof="0" dirty="0"/>
              <a:t> </a:t>
            </a:r>
            <a:r>
              <a:rPr lang="en-US" sz="1800" noProof="0" dirty="0" err="1"/>
              <a:t>apa</a:t>
            </a:r>
            <a:r>
              <a:rPr lang="en-US" sz="1800" noProof="0" dirty="0"/>
              <a:t> yang </a:t>
            </a:r>
            <a:r>
              <a:rPr lang="en-US" sz="1800" noProof="0" dirty="0" err="1"/>
              <a:t>harus</a:t>
            </a:r>
            <a:r>
              <a:rPr lang="en-US" sz="1800" noProof="0" dirty="0"/>
              <a:t> </a:t>
            </a:r>
            <a:r>
              <a:rPr lang="en-US" sz="1800" noProof="0" dirty="0" err="1"/>
              <a:t>dilakukan</a:t>
            </a:r>
            <a:r>
              <a:rPr lang="en-US" sz="1800" noProof="0" dirty="0"/>
              <a:t> </a:t>
            </a:r>
            <a:r>
              <a:rPr lang="en-US" sz="1800" noProof="0" dirty="0" err="1"/>
              <a:t>untuk</a:t>
            </a:r>
            <a:r>
              <a:rPr lang="en-US" sz="1800" noProof="0" dirty="0"/>
              <a:t> </a:t>
            </a:r>
            <a:r>
              <a:rPr lang="en-US" sz="1800" noProof="0" dirty="0" err="1"/>
              <a:t>mencapai</a:t>
            </a:r>
            <a:r>
              <a:rPr lang="en-US" sz="1800" noProof="0" dirty="0"/>
              <a:t> masa </a:t>
            </a:r>
            <a:r>
              <a:rPr lang="en-US" sz="1800" noProof="0" dirty="0" err="1"/>
              <a:t>depan</a:t>
            </a:r>
            <a:r>
              <a:rPr lang="en-US" sz="1800" noProof="0" dirty="0"/>
              <a:t> </a:t>
            </a:r>
            <a:r>
              <a:rPr lang="en-US" sz="1800" noProof="0" dirty="0" err="1"/>
              <a:t>tersebut</a:t>
            </a:r>
            <a:r>
              <a:rPr lang="en-US" sz="1800" noProof="0" dirty="0"/>
              <a:t>.</a:t>
            </a:r>
            <a:endParaRPr lang="en-US" noProof="0" dirty="0"/>
          </a:p>
          <a:p>
            <a:pPr marL="0" indent="0">
              <a:buNone/>
            </a:pPr>
            <a:r>
              <a:rPr lang="en-US" noProof="0" dirty="0" err="1"/>
              <a:t>Bisnis</a:t>
            </a:r>
            <a:r>
              <a:rPr lang="en-US" noProof="0" dirty="0"/>
              <a:t> </a:t>
            </a:r>
            <a:r>
              <a:rPr lang="en-US" noProof="0" dirty="0" err="1"/>
              <a:t>berkelanjutan</a:t>
            </a:r>
            <a:r>
              <a:rPr lang="en-US" noProof="0" dirty="0"/>
              <a:t> </a:t>
            </a:r>
            <a:r>
              <a:rPr lang="en-US" noProof="0" dirty="0" err="1"/>
              <a:t>harus</a:t>
            </a:r>
            <a:r>
              <a:rPr lang="en-US" noProof="0" dirty="0"/>
              <a:t> </a:t>
            </a:r>
            <a:r>
              <a:rPr lang="en-US" noProof="0" dirty="0" err="1"/>
              <a:t>menggunakan</a:t>
            </a:r>
            <a:r>
              <a:rPr lang="en-US" noProof="0" dirty="0"/>
              <a:t> </a:t>
            </a:r>
            <a:r>
              <a:rPr lang="en-US" noProof="0" dirty="0" err="1"/>
              <a:t>sumber</a:t>
            </a:r>
            <a:r>
              <a:rPr lang="en-US" noProof="0" dirty="0"/>
              <a:t> </a:t>
            </a:r>
            <a:r>
              <a:rPr lang="en-US" noProof="0" dirty="0" err="1"/>
              <a:t>daya</a:t>
            </a:r>
            <a:r>
              <a:rPr lang="en-US" noProof="0" dirty="0"/>
              <a:t> dan </a:t>
            </a:r>
            <a:r>
              <a:rPr lang="en-US" noProof="0" dirty="0" err="1"/>
              <a:t>menghasilkan</a:t>
            </a:r>
            <a:r>
              <a:rPr lang="en-US" noProof="0" dirty="0"/>
              <a:t> </a:t>
            </a:r>
            <a:r>
              <a:rPr lang="en-US" noProof="0" dirty="0" err="1"/>
              <a:t>limbah</a:t>
            </a:r>
            <a:r>
              <a:rPr lang="en-US" noProof="0" dirty="0"/>
              <a:t> </a:t>
            </a:r>
            <a:r>
              <a:rPr lang="en-US" noProof="0" dirty="0" err="1"/>
              <a:t>dengan</a:t>
            </a:r>
            <a:r>
              <a:rPr lang="en-US" noProof="0" dirty="0"/>
              <a:t> </a:t>
            </a:r>
            <a:r>
              <a:rPr lang="en-US" noProof="0" dirty="0" err="1"/>
              <a:t>jumlah</a:t>
            </a:r>
            <a:r>
              <a:rPr lang="en-US" noProof="0" dirty="0"/>
              <a:t> yang </a:t>
            </a:r>
            <a:r>
              <a:rPr lang="en-US" noProof="0" dirty="0" err="1"/>
              <a:t>tidak</a:t>
            </a:r>
            <a:r>
              <a:rPr lang="en-US" noProof="0" dirty="0"/>
              <a:t> </a:t>
            </a:r>
            <a:r>
              <a:rPr lang="en-US" noProof="0" dirty="0" err="1"/>
              <a:t>membahayakan</a:t>
            </a:r>
            <a:r>
              <a:rPr lang="en-US" noProof="0" dirty="0"/>
              <a:t> </a:t>
            </a:r>
            <a:r>
              <a:rPr lang="en-US" noProof="0" dirty="0" err="1"/>
              <a:t>kesejahteraan</a:t>
            </a:r>
            <a:r>
              <a:rPr lang="en-US" noProof="0" dirty="0"/>
              <a:t> </a:t>
            </a:r>
            <a:r>
              <a:rPr lang="en-US" noProof="0" dirty="0" err="1"/>
              <a:t>manusia</a:t>
            </a:r>
            <a:r>
              <a:rPr lang="en-US" noProof="0" dirty="0"/>
              <a:t>.</a:t>
            </a:r>
          </a:p>
          <a:p>
            <a:r>
              <a:rPr lang="en-US" sz="2000" noProof="0" dirty="0" err="1"/>
              <a:t>Bisnis</a:t>
            </a:r>
            <a:r>
              <a:rPr lang="en-US" sz="2000" noProof="0" dirty="0"/>
              <a:t> yang </a:t>
            </a:r>
            <a:r>
              <a:rPr lang="en-US" sz="2000" noProof="0" dirty="0" err="1"/>
              <a:t>melakukan</a:t>
            </a:r>
            <a:r>
              <a:rPr lang="en-US" sz="2000" noProof="0" dirty="0"/>
              <a:t> </a:t>
            </a:r>
            <a:r>
              <a:rPr lang="en-US" sz="2000" noProof="0" dirty="0" err="1"/>
              <a:t>hal</a:t>
            </a:r>
            <a:r>
              <a:rPr lang="en-US" sz="2000" noProof="0" dirty="0"/>
              <a:t> </a:t>
            </a:r>
            <a:r>
              <a:rPr lang="en-US" sz="2000" noProof="0" dirty="0" err="1"/>
              <a:t>ini</a:t>
            </a:r>
            <a:r>
              <a:rPr lang="en-US" sz="2000" noProof="0" dirty="0"/>
              <a:t> </a:t>
            </a:r>
            <a:r>
              <a:rPr lang="en-US" sz="2000" noProof="0" dirty="0" err="1"/>
              <a:t>akan</a:t>
            </a:r>
            <a:r>
              <a:rPr lang="en-US" sz="2000" noProof="0" dirty="0"/>
              <a:t> </a:t>
            </a:r>
            <a:r>
              <a:rPr lang="en-US" sz="2000" noProof="0" dirty="0" err="1"/>
              <a:t>berhasil</a:t>
            </a:r>
            <a:r>
              <a:rPr lang="en-US" sz="2000" noProof="0" dirty="0"/>
              <a:t> </a:t>
            </a:r>
            <a:r>
              <a:rPr lang="en-US" sz="2000" noProof="0" dirty="0" err="1"/>
              <a:t>melewati</a:t>
            </a:r>
            <a:r>
              <a:rPr lang="en-US" sz="2000" noProof="0" dirty="0"/>
              <a:t> </a:t>
            </a:r>
            <a:r>
              <a:rPr lang="en-US" sz="2000" noProof="0" dirty="0" err="1"/>
              <a:t>tahapan</a:t>
            </a:r>
            <a:r>
              <a:rPr lang="en-US" sz="2000" noProof="0" dirty="0"/>
              <a:t> </a:t>
            </a:r>
            <a:r>
              <a:rPr lang="en-US" sz="2000" noProof="0" dirty="0" err="1"/>
              <a:t>ini</a:t>
            </a:r>
            <a:r>
              <a:rPr lang="en-US" sz="2000" noProof="0" dirty="0"/>
              <a:t> dan </a:t>
            </a:r>
            <a:r>
              <a:rPr lang="en-US" sz="2000" noProof="0" dirty="0" err="1"/>
              <a:t>menjadi</a:t>
            </a:r>
            <a:r>
              <a:rPr lang="en-US" sz="2000" noProof="0" dirty="0"/>
              <a:t> </a:t>
            </a:r>
            <a:r>
              <a:rPr lang="en-US" sz="2000" noProof="0" dirty="0" err="1"/>
              <a:t>sukses</a:t>
            </a:r>
            <a:r>
              <a:rPr lang="en-US" sz="2000" noProof="0" dirty="0"/>
              <a:t> di era </a:t>
            </a:r>
            <a:r>
              <a:rPr lang="en-US" sz="2000" noProof="0" dirty="0" err="1"/>
              <a:t>keberlanjutan</a:t>
            </a:r>
            <a:r>
              <a:rPr lang="en-US" sz="2000" noProof="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FB262E3-3729-44CC-A740-FBC656955DC2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8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226544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5B6B5A3-DEF0-4220-82E7-B4DD4087C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Business Ethics and Environmental Values </a:t>
            </a:r>
            <a:r>
              <a:rPr lang="en-US" sz="1000" noProof="0" dirty="0"/>
              <a:t>1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95A6338-C55F-423B-BF69-78B967604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Bab-</a:t>
            </a:r>
            <a:r>
              <a:rPr lang="en-US" dirty="0" err="1"/>
              <a:t>bab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kaitannya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penalaran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Nilai-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yang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dan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lain.</a:t>
            </a:r>
          </a:p>
          <a:p>
            <a:pPr marL="0" indent="0">
              <a:buNone/>
            </a:pPr>
            <a:endParaRPr lang="en-US" noProof="0" dirty="0"/>
          </a:p>
          <a:p>
            <a:pPr lvl="1"/>
            <a:r>
              <a:rPr lang="en-US" sz="2800" b="1" noProof="0" dirty="0" err="1">
                <a:solidFill>
                  <a:srgbClr val="2D2F93"/>
                </a:solidFill>
              </a:rPr>
              <a:t>Mengapa</a:t>
            </a:r>
            <a:r>
              <a:rPr lang="en-US" sz="2800" b="1" noProof="0" dirty="0">
                <a:solidFill>
                  <a:srgbClr val="2D2F93"/>
                </a:solidFill>
              </a:rPr>
              <a:t> </a:t>
            </a:r>
            <a:r>
              <a:rPr lang="en-US" sz="2800" b="1" noProof="0" dirty="0" err="1">
                <a:solidFill>
                  <a:srgbClr val="2D2F93"/>
                </a:solidFill>
              </a:rPr>
              <a:t>kita</a:t>
            </a:r>
            <a:r>
              <a:rPr lang="en-US" sz="2800" b="1" noProof="0" dirty="0">
                <a:solidFill>
                  <a:srgbClr val="2D2F93"/>
                </a:solidFill>
              </a:rPr>
              <a:t> </a:t>
            </a:r>
            <a:r>
              <a:rPr lang="en-US" sz="2800" b="1" noProof="0" dirty="0" err="1">
                <a:solidFill>
                  <a:srgbClr val="2D2F93"/>
                </a:solidFill>
              </a:rPr>
              <a:t>harus</a:t>
            </a:r>
            <a:r>
              <a:rPr lang="en-US" sz="2800" b="1" noProof="0" dirty="0">
                <a:solidFill>
                  <a:srgbClr val="2D2F93"/>
                </a:solidFill>
              </a:rPr>
              <a:t> </a:t>
            </a:r>
            <a:r>
              <a:rPr lang="en-US" sz="2800" b="1" noProof="0" dirty="0" err="1">
                <a:solidFill>
                  <a:srgbClr val="2D2F93"/>
                </a:solidFill>
              </a:rPr>
              <a:t>berbisnis</a:t>
            </a:r>
            <a:r>
              <a:rPr lang="en-US" sz="2800" b="1" noProof="0" dirty="0">
                <a:solidFill>
                  <a:srgbClr val="2D2F93"/>
                </a:solidFill>
              </a:rPr>
              <a:t> dan </a:t>
            </a:r>
            <a:r>
              <a:rPr lang="en-US" sz="2800" b="1" noProof="0" dirty="0" err="1">
                <a:solidFill>
                  <a:srgbClr val="2D2F93"/>
                </a:solidFill>
              </a:rPr>
              <a:t>menghargai</a:t>
            </a:r>
            <a:r>
              <a:rPr lang="en-US" sz="2800" b="1" noProof="0" dirty="0">
                <a:solidFill>
                  <a:srgbClr val="2D2F93"/>
                </a:solidFill>
              </a:rPr>
              <a:t> </a:t>
            </a:r>
            <a:r>
              <a:rPr lang="en-US" sz="2800" b="1" noProof="0" dirty="0" err="1">
                <a:solidFill>
                  <a:srgbClr val="2D2F93"/>
                </a:solidFill>
              </a:rPr>
              <a:t>alam</a:t>
            </a:r>
            <a:r>
              <a:rPr lang="en-US" sz="2800" b="1" noProof="0" dirty="0">
                <a:solidFill>
                  <a:srgbClr val="2D2F93"/>
                </a:solidFill>
              </a:rPr>
              <a:t>?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C4200F-74C8-4BE7-B9ED-C854DEA768DC}"/>
              </a:ext>
            </a:extLst>
          </p:cNvPr>
          <p:cNvSpPr txBox="1">
            <a:spLocks/>
          </p:cNvSpPr>
          <p:nvPr/>
        </p:nvSpPr>
        <p:spPr>
          <a:xfrm>
            <a:off x="8610600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9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45307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Plain BODY/MAIN CONTENT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Red bar footer BODY/MAIN CONTENT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RED FOOTER Section Divider, Quotes, Callout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lain_APPENDIX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_MHHE_Accessible_PPT_Template-v3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1_Red bar footer BODY/MAIN CONTENT">
  <a:themeElements>
    <a:clrScheme name="Custom 1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000000"/>
      </a:hlink>
      <a:folHlink>
        <a:srgbClr val="C30C2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heck_x0020_in_x0020_comments xmlns="b7fbc176-c5f2-4fe2-83e2-528516b9f35d" xsi:nil="true"/>
    <ozku xmlns="b7fbc176-c5f2-4fe2-83e2-528516b9f3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48022EABF1754A9167513451C89C8D" ma:contentTypeVersion="20" ma:contentTypeDescription="Create a new document." ma:contentTypeScope="" ma:versionID="1a2a969a0d5866811ab0a9e97483770a">
  <xsd:schema xmlns:xsd="http://www.w3.org/2001/XMLSchema" xmlns:xs="http://www.w3.org/2001/XMLSchema" xmlns:p="http://schemas.microsoft.com/office/2006/metadata/properties" xmlns:ns2="3b891efd-a537-4e57-a9a6-7bde74ae8a20" xmlns:ns3="b7fbc176-c5f2-4fe2-83e2-528516b9f35d" targetNamespace="http://schemas.microsoft.com/office/2006/metadata/properties" ma:root="true" ma:fieldsID="c0dbe534cd44d978c3fb467922caaec5" ns2:_="" ns3:_="">
    <xsd:import namespace="3b891efd-a537-4e57-a9a6-7bde74ae8a20"/>
    <xsd:import namespace="b7fbc176-c5f2-4fe2-83e2-528516b9f35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ozku" minOccurs="0"/>
                <xsd:element ref="ns3:Check_x0020_in_x0020_comments" minOccurs="0"/>
                <xsd:element ref="ns3:Check_x0020_in_x0020_comments_x003a_Text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891efd-a537-4e57-a9a6-7bde74ae8a2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4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bc176-c5f2-4fe2-83e2-528516b9f35d" elementFormDefault="qualified">
    <xsd:import namespace="http://schemas.microsoft.com/office/2006/documentManagement/types"/>
    <xsd:import namespace="http://schemas.microsoft.com/office/infopath/2007/PartnerControls"/>
    <xsd:element name="ozku" ma:index="10" nillable="true" ma:displayName="Text" ma:internalName="ozku">
      <xsd:simpleType>
        <xsd:restriction base="dms:Text"/>
      </xsd:simpleType>
    </xsd:element>
    <xsd:element name="Check_x0020_in_x0020_comments" ma:index="11" nillable="true" ma:displayName="Check in comments" ma:description="Check in comments" ma:list="{b7fbc176-c5f2-4fe2-83e2-528516b9f35d}" ma:internalName="Check_x0020_in_x0020_comments" ma:readOnly="false" ma:showField="_UIVersionString">
      <xsd:simpleType>
        <xsd:restriction base="dms:Lookup"/>
      </xsd:simpleType>
    </xsd:element>
    <xsd:element name="Check_x0020_in_x0020_comments_x003a_Text" ma:index="12" nillable="true" ma:displayName="Check in comments:Text" ma:list="{b7fbc176-c5f2-4fe2-83e2-528516b9f35d}" ma:internalName="Check_x0020_in_x0020_comments_x003a_Text" ma:readOnly="true" ma:showField="ozku" ma:web="3b891efd-a537-4e57-a9a6-7bde74ae8a20">
      <xsd:simpleType>
        <xsd:restriction base="dms:Lookup"/>
      </xsd:simpleType>
    </xsd:element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  <xsd:element name="MediaServiceOCR" ma:index="2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E2752E-23F7-4AE1-AD66-F8A86B2567D0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3b891efd-a537-4e57-a9a6-7bde74ae8a20"/>
    <ds:schemaRef ds:uri="http://purl.org/dc/terms/"/>
    <ds:schemaRef ds:uri="b7fbc176-c5f2-4fe2-83e2-528516b9f35d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8CB9822-41AF-4F52-B329-8D57DE44F1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FB5024-537B-4C39-BD1D-357AA2ED1D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891efd-a537-4e57-a9a6-7bde74ae8a20"/>
    <ds:schemaRef ds:uri="b7fbc176-c5f2-4fe2-83e2-528516b9f3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MHHE_Accessible_PPT_Template-v3</Template>
  <TotalTime>7000</TotalTime>
  <Words>3128</Words>
  <Application>Microsoft Office PowerPoint</Application>
  <PresentationFormat>Tampilan Layar (4:3)</PresentationFormat>
  <Paragraphs>279</Paragraphs>
  <Slides>40</Slides>
  <Notes>1</Notes>
  <HiddenSlides>4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6</vt:i4>
      </vt:variant>
      <vt:variant>
        <vt:lpstr>Judul Slide</vt:lpstr>
      </vt:variant>
      <vt:variant>
        <vt:i4>40</vt:i4>
      </vt:variant>
    </vt:vector>
  </HeadingPairs>
  <TitlesOfParts>
    <vt:vector size="52" baseType="lpstr">
      <vt:lpstr>Arial</vt:lpstr>
      <vt:lpstr>ArumSans Bold</vt:lpstr>
      <vt:lpstr>ArumSans Regular</vt:lpstr>
      <vt:lpstr>Calibri</vt:lpstr>
      <vt:lpstr>Vectipede Rg</vt:lpstr>
      <vt:lpstr>Wingdings</vt:lpstr>
      <vt:lpstr>Plain BODY/MAIN CONTENT</vt:lpstr>
      <vt:lpstr>Red bar footer BODY/MAIN CONTENT</vt:lpstr>
      <vt:lpstr>RED FOOTER Section Divider, Quotes, Callouts</vt:lpstr>
      <vt:lpstr>Plain_APPENDIX</vt:lpstr>
      <vt:lpstr>1_MHHE_Accessible_PPT_Template-v3</vt:lpstr>
      <vt:lpstr>1_Red bar footer BODY/MAIN CONTENT</vt:lpstr>
      <vt:lpstr>Chapter Nine: Business and Environmental Sustainability </vt:lpstr>
      <vt:lpstr>Chapter Objectives 1</vt:lpstr>
      <vt:lpstr>Chapter Objectives 2</vt:lpstr>
      <vt:lpstr>Business and Environmental Sustainability 1</vt:lpstr>
      <vt:lpstr>Introduction 1</vt:lpstr>
      <vt:lpstr>Introduction 2</vt:lpstr>
      <vt:lpstr>Figure 9.1: The Natural Step’s Funnel</vt:lpstr>
      <vt:lpstr>Introduction 3</vt:lpstr>
      <vt:lpstr>Business Ethics and Environmental Values 1</vt:lpstr>
      <vt:lpstr>Business Ethics and Environmental Values 2</vt:lpstr>
      <vt:lpstr>Business Ethics and Environmental Values 3</vt:lpstr>
      <vt:lpstr>Business and Environmental Sustainability 2</vt:lpstr>
      <vt:lpstr>The Market Approach 1</vt:lpstr>
      <vt:lpstr>The Market Approach 2</vt:lpstr>
      <vt:lpstr>The Market Approach 3</vt:lpstr>
      <vt:lpstr>The Market Approach 4</vt:lpstr>
      <vt:lpstr>The Regulatory Approach 1</vt:lpstr>
      <vt:lpstr>The Regulatory Approach 2</vt:lpstr>
      <vt:lpstr>The Regulatory Approach 3</vt:lpstr>
      <vt:lpstr>The Sustainability Approach 1</vt:lpstr>
      <vt:lpstr>The Sustainability Approach 2</vt:lpstr>
      <vt:lpstr>The Sustainability Approach 3</vt:lpstr>
      <vt:lpstr>Figure 9.2: The Circular Flow Model</vt:lpstr>
      <vt:lpstr>The Sustainability Approach 4</vt:lpstr>
      <vt:lpstr>Figure 9.3: A Model of the Economy (or Economic System) as a Subset of the Biosphere (or Ecosystem)</vt:lpstr>
      <vt:lpstr>The “Business Case” for a Sustainable Economy</vt:lpstr>
      <vt:lpstr>Principles for a Sustainable Business 1</vt:lpstr>
      <vt:lpstr>Principles for a Sustainable Business 2</vt:lpstr>
      <vt:lpstr>Principles for a Sustainable Business 3</vt:lpstr>
      <vt:lpstr>Principles for a Sustainable Business 4</vt:lpstr>
      <vt:lpstr>Sustainable Marketing</vt:lpstr>
      <vt:lpstr>Sustainable Marketing: Price </vt:lpstr>
      <vt:lpstr>Sustainable Marketing: Promotion 1</vt:lpstr>
      <vt:lpstr>Sustainable Marketing: Promotion 2</vt:lpstr>
      <vt:lpstr>Sustainable Marketing: Placement </vt:lpstr>
      <vt:lpstr>End of Main Content</vt:lpstr>
      <vt:lpstr>Accessibility Content: Text Alternatives for Images</vt:lpstr>
      <vt:lpstr>Figure 9.1: The Natural Step’s Funnel - Text Alternative</vt:lpstr>
      <vt:lpstr>Figure 9.2: The Circular Flow Model - Text Alternative</vt:lpstr>
      <vt:lpstr>Figure 9.3: A Model of the Economy (or Economic System) as a Subset of the Biosphere (or Ecosystem) - Text Alternative</vt:lpstr>
    </vt:vector>
  </TitlesOfParts>
  <Company>McGraw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Nine: Business and Environmental Sustainability </dc:title>
  <dc:creator/>
  <cp:lastModifiedBy>YHI Yusmita Hawari</cp:lastModifiedBy>
  <cp:revision>693</cp:revision>
  <dcterms:created xsi:type="dcterms:W3CDTF">2016-05-11T22:43:56Z</dcterms:created>
  <dcterms:modified xsi:type="dcterms:W3CDTF">2025-02-25T01:05:27Z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VersionGuid">
    <vt:lpwstr>bffafc99-f473-489c-903a-e5304f76b8cb</vt:lpwstr>
  </property>
  <property fmtid="{D5CDD505-2E9C-101B-9397-08002B2CF9AE}" pid="3" name="Offisync_UpdateToken">
    <vt:lpwstr>2</vt:lpwstr>
  </property>
  <property fmtid="{D5CDD505-2E9C-101B-9397-08002B2CF9AE}" pid="4" name="Offisync_UniqueId">
    <vt:lpwstr>107153</vt:lpwstr>
  </property>
  <property fmtid="{D5CDD505-2E9C-101B-9397-08002B2CF9AE}" pid="5" name="Offisync_ProviderInitializationData">
    <vt:lpwstr>https://spark.mheducation.com</vt:lpwstr>
  </property>
  <property fmtid="{D5CDD505-2E9C-101B-9397-08002B2CF9AE}" pid="6" name="Offisync_ServerID">
    <vt:lpwstr>5cb2ba24-d51c-4591-b74f-0459e0a9e10c</vt:lpwstr>
  </property>
  <property fmtid="{D5CDD505-2E9C-101B-9397-08002B2CF9AE}" pid="7" name="Jive_LatestUserAccountName">
    <vt:lpwstr>laura_spell</vt:lpwstr>
  </property>
  <property fmtid="{D5CDD505-2E9C-101B-9397-08002B2CF9AE}" pid="8" name="ContentTypeId">
    <vt:lpwstr>0x0101009D48022EABF1754A9167513451C89C8D</vt:lpwstr>
  </property>
</Properties>
</file>