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5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  <p:sldMasterId id="2147483713" r:id="rId5"/>
    <p:sldMasterId id="2147483897" r:id="rId6"/>
    <p:sldMasterId id="2147483971" r:id="rId7"/>
    <p:sldMasterId id="2147484005" r:id="rId8"/>
    <p:sldMasterId id="2147483990" r:id="rId9"/>
  </p:sldMasterIdLst>
  <p:notesMasterIdLst>
    <p:notesMasterId r:id="rId35"/>
  </p:notesMasterIdLst>
  <p:handoutMasterIdLst>
    <p:handoutMasterId r:id="rId36"/>
  </p:handoutMasterIdLst>
  <p:sldIdLst>
    <p:sldId id="322" r:id="rId10"/>
    <p:sldId id="257" r:id="rId11"/>
    <p:sldId id="264" r:id="rId12"/>
    <p:sldId id="260" r:id="rId13"/>
    <p:sldId id="266" r:id="rId14"/>
    <p:sldId id="277" r:id="rId15"/>
    <p:sldId id="330" r:id="rId16"/>
    <p:sldId id="263" r:id="rId17"/>
    <p:sldId id="325" r:id="rId18"/>
    <p:sldId id="326" r:id="rId19"/>
    <p:sldId id="346" r:id="rId20"/>
    <p:sldId id="347" r:id="rId21"/>
    <p:sldId id="265" r:id="rId22"/>
    <p:sldId id="327" r:id="rId23"/>
    <p:sldId id="328" r:id="rId24"/>
    <p:sldId id="274" r:id="rId25"/>
    <p:sldId id="268" r:id="rId26"/>
    <p:sldId id="329" r:id="rId27"/>
    <p:sldId id="272" r:id="rId28"/>
    <p:sldId id="269" r:id="rId29"/>
    <p:sldId id="285" r:id="rId30"/>
    <p:sldId id="286" r:id="rId31"/>
    <p:sldId id="345" r:id="rId32"/>
    <p:sldId id="315" r:id="rId33"/>
    <p:sldId id="27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 Content" id="{8975CAF6-0001-42F2-B840-CF1D2A5F51D2}">
          <p14:sldIdLst>
            <p14:sldId id="322"/>
            <p14:sldId id="257"/>
            <p14:sldId id="264"/>
            <p14:sldId id="260"/>
            <p14:sldId id="266"/>
            <p14:sldId id="277"/>
            <p14:sldId id="330"/>
            <p14:sldId id="263"/>
            <p14:sldId id="325"/>
            <p14:sldId id="326"/>
            <p14:sldId id="346"/>
            <p14:sldId id="347"/>
            <p14:sldId id="265"/>
            <p14:sldId id="327"/>
            <p14:sldId id="328"/>
            <p14:sldId id="274"/>
            <p14:sldId id="268"/>
            <p14:sldId id="329"/>
            <p14:sldId id="272"/>
            <p14:sldId id="269"/>
            <p14:sldId id="285"/>
            <p14:sldId id="286"/>
            <p14:sldId id="345"/>
          </p14:sldIdLst>
        </p14:section>
        <p14:section name="Appendix: Image Descriptions for Unsighted Students" id="{5E2C0065-5483-4341-83D4-68ADD397213E}">
          <p14:sldIdLst>
            <p14:sldId id="315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 userDrawn="1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36E50FC-2AB3-D9E0-505C-1714AE47009F}" name="Susan Schanne" initials="SS" userId="7d601095b1433916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3300"/>
    <a:srgbClr val="0066CC"/>
    <a:srgbClr val="000066"/>
    <a:srgbClr val="E66618"/>
    <a:srgbClr val="CC0099"/>
    <a:srgbClr val="C30C20"/>
    <a:srgbClr val="006666"/>
    <a:srgbClr val="3366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25" autoAdjust="0"/>
    <p:restoredTop sz="94249" autoAdjust="0"/>
  </p:normalViewPr>
  <p:slideViewPr>
    <p:cSldViewPr>
      <p:cViewPr>
        <p:scale>
          <a:sx n="71" d="100"/>
          <a:sy n="71" d="100"/>
        </p:scale>
        <p:origin x="972" y="-72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-245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3252" y="5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theme" Target="theme/theme1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4CCBF-31CF-4FCA-A5B4-50142834420A}" type="datetimeFigureOut">
              <a:rPr lang="en-US" smtClean="0"/>
              <a:pPr/>
              <a:t>11/6/2025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895618-5249-4F12-80E4-2F3A0FD184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110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4B720-C9F6-4BFC-BC5C-B1B8D70204DA}" type="datetimeFigureOut">
              <a:rPr lang="en-US" smtClean="0"/>
              <a:pPr/>
              <a:t>11/6/2025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03D02-7E89-4EBF-B123-9C334E1BFE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90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3300"/>
                </a:solidFill>
              </a:rPr>
              <a:t>Ambiguitas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kata, </a:t>
            </a:r>
            <a:r>
              <a:rPr lang="en-US" dirty="0" err="1"/>
              <a:t>frasa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arti.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2761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Exploring Enlightened Self-Interest = </a:t>
            </a:r>
            <a:r>
              <a:rPr lang="en-US" dirty="0" err="1"/>
              <a:t>Menjelajahi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yang </a:t>
            </a:r>
            <a:r>
              <a:rPr lang="en-US" dirty="0" err="1"/>
              <a:t>Tercerahkan</a:t>
            </a:r>
            <a:r>
              <a:rPr lang="en-US" dirty="0"/>
              <a:t>		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60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Exploring Enlightened Self-Interest = </a:t>
            </a:r>
            <a:r>
              <a:rPr lang="en-US" dirty="0" err="1"/>
              <a:t>Menjelajahi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yang </a:t>
            </a:r>
            <a:r>
              <a:rPr lang="en-US" dirty="0" err="1"/>
              <a:t>Tercerahkan</a:t>
            </a:r>
            <a:r>
              <a:rPr lang="en-US" dirty="0"/>
              <a:t> </a:t>
            </a:r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003D02-7E89-4EBF-B123-9C334E1BFEF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300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265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6916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7617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35527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2947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95569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352800" y="64008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305800" cy="51054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1755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2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57200" y="1600200"/>
            <a:ext cx="40386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4648200" y="1600200"/>
            <a:ext cx="4114800" cy="4800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9214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_4-up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48200" y="3733800"/>
            <a:ext cx="4038600" cy="609600"/>
          </a:xfrm>
          <a:prstGeom prst="rect">
            <a:avLst/>
          </a:prstGeom>
        </p:spPr>
        <p:txBody>
          <a:bodyPr anchor="b"/>
          <a:lstStyle>
            <a:lvl1pPr>
              <a:defRPr lang="en-US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/>
          </p:nvPr>
        </p:nvSpPr>
        <p:spPr>
          <a:xfrm>
            <a:off x="457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5"/>
          </p:nvPr>
        </p:nvSpPr>
        <p:spPr>
          <a:xfrm>
            <a:off x="4648200" y="1600200"/>
            <a:ext cx="4038600" cy="19812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6"/>
          </p:nvPr>
        </p:nvSpPr>
        <p:spPr>
          <a:xfrm>
            <a:off x="457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7"/>
          </p:nvPr>
        </p:nvSpPr>
        <p:spPr>
          <a:xfrm>
            <a:off x="4648200" y="4343400"/>
            <a:ext cx="4038600" cy="2133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62608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44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4412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3194019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291619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867025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771343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212920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5147912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127609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0439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09674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6820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3140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7505567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3264997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036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0195212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27297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7026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E32CDA-ED0D-4B44-8E27-8005C9CDFEF7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2812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0396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638675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66127970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319409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7724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53900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962523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377867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085483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3408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5995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1347286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273435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886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806991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1812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ctr"/>
          <a:lstStyle>
            <a:lvl1pPr algn="ctr">
              <a:defRPr sz="3600" b="1">
                <a:solidFill>
                  <a:srgbClr val="00B0F0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9164351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88052397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172431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8103004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6638015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094068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14863893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1782190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9067800" cy="66205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 marL="742950" indent="-285750">
              <a:spcAft>
                <a:spcPts val="800"/>
              </a:spcAft>
              <a:buFont typeface="Arial" panose="020B0604020202020204" pitchFamily="34" charset="0"/>
              <a:buChar char="•"/>
              <a:defRPr sz="2000">
                <a:latin typeface="Calibri" panose="020F0502020204030204" pitchFamily="34" charset="0"/>
              </a:defRPr>
            </a:lvl2pPr>
            <a:lvl3pPr marL="1073150" indent="-265113">
              <a:spcAft>
                <a:spcPts val="800"/>
              </a:spcAft>
              <a:buFont typeface="Arial" panose="020B0604020202020204" pitchFamily="34" charset="0"/>
              <a:buChar char="•"/>
              <a:defRPr sz="1800">
                <a:latin typeface="Calibri" panose="020F0502020204030204" pitchFamily="34" charset="0"/>
              </a:defRPr>
            </a:lvl3pPr>
            <a:lvl4pPr marL="16002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4pPr>
            <a:lvl5pPr marL="2057400" indent="-228600">
              <a:spcAft>
                <a:spcPts val="800"/>
              </a:spcAft>
              <a:buFont typeface="Arial" panose="020B0604020202020204" pitchFamily="34" charset="0"/>
              <a:buChar char="•"/>
              <a:defRPr sz="160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3952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341862120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Righ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538736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Media Placeholder 5"/>
          <p:cNvSpPr>
            <a:spLocks noGrp="1"/>
          </p:cNvSpPr>
          <p:nvPr>
            <p:ph type="media" sz="quarter" idx="11"/>
          </p:nvPr>
        </p:nvSpPr>
        <p:spPr>
          <a:xfrm>
            <a:off x="0" y="1066799"/>
            <a:ext cx="9144000" cy="531595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rgbClr val="6A6A6A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4692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Two-Up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/>
          <a:lstStyle>
            <a:lvl1pPr algn="ctr">
              <a:defRPr sz="3600">
                <a:solidFill>
                  <a:schemeClr val="bg2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anchor="ctr"/>
          <a:lstStyle>
            <a:lvl1pPr marL="0" indent="0" algn="ctr">
              <a:buNone/>
              <a:defRPr sz="2400" b="1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description(s)</a:t>
            </a:r>
          </a:p>
        </p:txBody>
      </p:sp>
    </p:spTree>
    <p:extLst>
      <p:ext uri="{BB962C8B-B14F-4D97-AF65-F5344CB8AC3E}">
        <p14:creationId xmlns:p14="http://schemas.microsoft.com/office/powerpoint/2010/main" val="109048066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Bar-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>
                <a:latin typeface="Calibri" panose="020F0502020204030204" pitchFamily="34" charset="0"/>
              </a:defRPr>
            </a:lvl1pPr>
            <a:lvl2pPr>
              <a:spcAft>
                <a:spcPts val="800"/>
              </a:spcAft>
              <a:defRPr sz="2000">
                <a:latin typeface="Calibri" panose="020F0502020204030204" pitchFamily="34" charset="0"/>
              </a:defRPr>
            </a:lvl2pPr>
            <a:lvl3pPr>
              <a:spcAft>
                <a:spcPts val="800"/>
              </a:spcAft>
              <a:defRPr sz="1800">
                <a:latin typeface="Calibri" panose="020F0502020204030204" pitchFamily="34" charset="0"/>
              </a:defRPr>
            </a:lvl3pPr>
            <a:lvl4pPr>
              <a:spcAft>
                <a:spcPts val="800"/>
              </a:spcAft>
              <a:defRPr sz="1600">
                <a:latin typeface="Calibri" panose="020F0502020204030204" pitchFamily="34" charset="0"/>
              </a:defRPr>
            </a:lvl4pPr>
            <a:lvl5pPr>
              <a:spcAft>
                <a:spcPts val="800"/>
              </a:spcAft>
              <a:defRPr sz="1600">
                <a:latin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283786604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7056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>
                <a:latin typeface="Calibri" panose="020F0502020204030204" pitchFamily="34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685381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3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20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4004973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RedBar-Gray BG, Title &amp; Subtitle Left1_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384814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slideLayout" Target="../slideLayouts/slideLayout61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Relationship Id="rId14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10" name="Text Placeholder 2" descr="©McGraw-Hill Education&#10;"/>
          <p:cNvSpPr txBox="1">
            <a:spLocks/>
          </p:cNvSpPr>
          <p:nvPr/>
        </p:nvSpPr>
        <p:spPr>
          <a:xfrm>
            <a:off x="0" y="6705600"/>
            <a:ext cx="1371600" cy="152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3200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©McGraw-Hill Education.</a:t>
            </a:r>
          </a:p>
        </p:txBody>
      </p:sp>
    </p:spTree>
    <p:extLst>
      <p:ext uri="{BB962C8B-B14F-4D97-AF65-F5344CB8AC3E}">
        <p14:creationId xmlns:p14="http://schemas.microsoft.com/office/powerpoint/2010/main" val="128330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3" r:id="rId2"/>
    <p:sldLayoutId id="2147483954" r:id="rId3"/>
    <p:sldLayoutId id="2147483956" r:id="rId4"/>
    <p:sldLayoutId id="2147483957" r:id="rId5"/>
    <p:sldLayoutId id="2147483959" r:id="rId6"/>
    <p:sldLayoutId id="2147483989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</p:spTree>
    <p:extLst>
      <p:ext uri="{BB962C8B-B14F-4D97-AF65-F5344CB8AC3E}">
        <p14:creationId xmlns:p14="http://schemas.microsoft.com/office/powerpoint/2010/main" val="5201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50BE31F2-6249-4FA7-870F-1E9CB722207C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1205023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3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6" r:id="rId2"/>
    <p:sldLayoutId id="2147483755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rgbClr val="7923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09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  <p:sldLayoutId id="2147483983" r:id="rId12"/>
    <p:sldLayoutId id="2147483984" r:id="rId13"/>
    <p:sldLayoutId id="2147483985" r:id="rId14"/>
    <p:sldLayoutId id="2147483986" r:id="rId15"/>
    <p:sldLayoutId id="214748398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rgbClr val="79234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692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6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  <p:sldLayoutId id="2147484017" r:id="rId12"/>
    <p:sldLayoutId id="2147484018" r:id="rId13"/>
    <p:sldLayoutId id="2147484019" r:id="rId14"/>
    <p:sldLayoutId id="2147484020" r:id="rId15"/>
    <p:sldLayoutId id="2147484021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</a:rPr>
              <a:t>©McGraw-Hill Education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FB6F43-D253-4630-9F77-3F4936481F15}"/>
              </a:ext>
            </a:extLst>
          </p:cNvPr>
          <p:cNvSpPr txBox="1">
            <a:spLocks/>
          </p:cNvSpPr>
          <p:nvPr userDrawn="1"/>
        </p:nvSpPr>
        <p:spPr>
          <a:xfrm>
            <a:off x="14177" y="6629400"/>
            <a:ext cx="8915400" cy="2286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>
              <a:buNone/>
            </a:pPr>
            <a:r>
              <a:rPr lang="en-US" sz="900" kern="120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 McGraw Hill LLC.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5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  <p:sldLayoutId id="2147484003" r:id="rId13"/>
    <p:sldLayoutId id="214748400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bg1"/>
          </a:solidFill>
          <a:latin typeface="Vectipede Rg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ctipede Rg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effectLst/>
        </p:spPr>
        <p:txBody>
          <a:bodyPr/>
          <a:lstStyle/>
          <a:p>
            <a:r>
              <a:rPr lang="en-US" dirty="0"/>
              <a:t>Chapter Five: Corporate Social Responsibility</a:t>
            </a:r>
          </a:p>
        </p:txBody>
      </p:sp>
      <p:pic>
        <p:nvPicPr>
          <p:cNvPr id="5" name="Picture 4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56244115-67A7-4E12-BF30-60277FCEEA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2277095-605F-4B2F-92AC-AA01B769610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29400"/>
            <a:ext cx="9144000" cy="2286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900" noProof="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E618D-FF3E-40C6-B0A1-1B517A588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Model of CSR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79434-DAF0-417C-B252-97C0090CE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8000"/>
                </a:solidFill>
              </a:rPr>
              <a:t>Bisnis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tidak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mempunyai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tanggung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jawab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sosial</a:t>
            </a:r>
            <a:r>
              <a:rPr lang="en-US" b="1" dirty="0">
                <a:solidFill>
                  <a:srgbClr val="008000"/>
                </a:solidFill>
              </a:rPr>
              <a:t> di </a:t>
            </a:r>
            <a:r>
              <a:rPr lang="en-US" b="1" dirty="0" err="1">
                <a:solidFill>
                  <a:srgbClr val="008000"/>
                </a:solidFill>
              </a:rPr>
              <a:t>luar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tujuan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ekonomi</a:t>
            </a:r>
            <a:r>
              <a:rPr lang="en-US" b="1" dirty="0">
                <a:solidFill>
                  <a:srgbClr val="008000"/>
                </a:solidFill>
              </a:rPr>
              <a:t> dan </a:t>
            </a:r>
            <a:r>
              <a:rPr lang="en-US" b="1" dirty="0" err="1">
                <a:solidFill>
                  <a:srgbClr val="008000"/>
                </a:solidFill>
              </a:rPr>
              <a:t>hukum</a:t>
            </a:r>
            <a:r>
              <a:rPr lang="en-US" b="1" dirty="0">
                <a:solidFill>
                  <a:srgbClr val="008000"/>
                </a:solidFill>
              </a:rPr>
              <a:t> yang </a:t>
            </a:r>
            <a:r>
              <a:rPr lang="en-US" b="1" dirty="0" err="1">
                <a:solidFill>
                  <a:srgbClr val="008000"/>
                </a:solidFill>
              </a:rPr>
              <a:t>menjadi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tujuan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didirikannya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bisnis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tersebut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336699"/>
                </a:solidFill>
              </a:rPr>
              <a:t>Ekonom</a:t>
            </a:r>
            <a:r>
              <a:rPr lang="en-US" b="1" dirty="0">
                <a:solidFill>
                  <a:srgbClr val="336699"/>
                </a:solidFill>
              </a:rPr>
              <a:t> Milton Friedman </a:t>
            </a:r>
            <a:r>
              <a:rPr lang="en-US" dirty="0" err="1"/>
              <a:t>menyarankan</a:t>
            </a:r>
            <a:r>
              <a:rPr lang="en-US" dirty="0"/>
              <a:t> agar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dan </a:t>
            </a:r>
            <a:r>
              <a:rPr lang="en-US" dirty="0" err="1"/>
              <a:t>mengejar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Pandangan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umum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tentang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tanggung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jawab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sosial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perusahaan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ini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berakar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pada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tradisi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utilitarian dan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ekonomi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bg2">
                    <a:lumMod val="75000"/>
                  </a:schemeClr>
                </a:solidFill>
              </a:rPr>
              <a:t>neoklasik</a:t>
            </a:r>
            <a:r>
              <a:rPr lang="en-US" sz="2000" b="1" dirty="0">
                <a:solidFill>
                  <a:schemeClr val="bg2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model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dominan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BAEAEB-8064-4479-BC60-79A94E054698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10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7198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C593FF1-F6DE-3AA0-88A1-328EB31AE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Milton Friedman: CSR dan Etika </a:t>
            </a:r>
            <a:r>
              <a:rPr lang="en-US" dirty="0" err="1"/>
              <a:t>Bisnis</a:t>
            </a:r>
            <a:endParaRPr lang="en-US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BCF4C36-98A8-1D12-2FD7-F6BFEA4D9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Friedman </a:t>
            </a:r>
            <a:r>
              <a:rPr lang="en-US" sz="2000" dirty="0" err="1"/>
              <a:t>menulis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“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eksekutif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menjalankan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b="1" dirty="0" err="1"/>
              <a:t>sesuai</a:t>
            </a:r>
            <a:r>
              <a:rPr lang="en-US" sz="2000" b="1" dirty="0"/>
              <a:t> </a:t>
            </a:r>
            <a:r>
              <a:rPr lang="en-US" sz="2000" b="1" dirty="0" err="1"/>
              <a:t>dengan</a:t>
            </a:r>
            <a:r>
              <a:rPr lang="en-US" sz="2000" b="1" dirty="0"/>
              <a:t> </a:t>
            </a:r>
            <a:r>
              <a:rPr lang="en-US" sz="2000" b="1" dirty="0" err="1"/>
              <a:t>keinginan</a:t>
            </a:r>
            <a:r>
              <a:rPr lang="en-US" sz="2000" b="1" dirty="0"/>
              <a:t> [</a:t>
            </a:r>
            <a:r>
              <a:rPr lang="en-US" sz="2000" b="1" dirty="0" err="1"/>
              <a:t>pemilik</a:t>
            </a:r>
            <a:r>
              <a:rPr lang="en-US" sz="2000" b="1" dirty="0"/>
              <a:t>], </a:t>
            </a:r>
            <a:r>
              <a:rPr lang="en-US" sz="2000" dirty="0"/>
              <a:t>yang </a:t>
            </a:r>
            <a:r>
              <a:rPr lang="en-US" sz="2000" dirty="0" err="1"/>
              <a:t>umumnya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uang </a:t>
            </a:r>
            <a:r>
              <a:rPr lang="en-US" sz="2000" dirty="0" err="1"/>
              <a:t>sebanyak</a:t>
            </a:r>
            <a:r>
              <a:rPr lang="en-US" sz="2000" dirty="0"/>
              <a:t> </a:t>
            </a:r>
            <a:r>
              <a:rPr lang="en-US" sz="2000" dirty="0" err="1"/>
              <a:t>mungkin</a:t>
            </a:r>
            <a:r>
              <a:rPr lang="en-US" sz="2000" dirty="0"/>
              <a:t>…. (</a:t>
            </a:r>
            <a:r>
              <a:rPr lang="en-US" sz="2000" dirty="0" err="1"/>
              <a:t>memuaskan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.”)</a:t>
            </a:r>
          </a:p>
          <a:p>
            <a:pPr marL="0" indent="0">
              <a:buNone/>
            </a:pPr>
            <a:r>
              <a:rPr lang="en-US" sz="2000" dirty="0"/>
              <a:t>Friedman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berbicara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penggunaan</a:t>
            </a:r>
            <a:r>
              <a:rPr lang="en-US" sz="2000" dirty="0"/>
              <a:t> model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kerangka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menganalisis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dan </a:t>
            </a:r>
            <a:r>
              <a:rPr lang="en-US" sz="2000" dirty="0" err="1"/>
              <a:t>lingkungan</a:t>
            </a:r>
            <a:r>
              <a:rPr lang="en-US" sz="2000" dirty="0"/>
              <a:t>. </a:t>
            </a:r>
          </a:p>
          <a:p>
            <a:pPr marL="0" indent="0">
              <a:buNone/>
            </a:pPr>
            <a:r>
              <a:rPr lang="en-US" sz="2000" dirty="0" err="1"/>
              <a:t>Sementara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profitabilitas</a:t>
            </a:r>
            <a:r>
              <a:rPr lang="en-US" sz="2000" dirty="0"/>
              <a:t>. </a:t>
            </a:r>
            <a:r>
              <a:rPr lang="en-US" sz="2000" dirty="0" err="1"/>
              <a:t>Selain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fokus</a:t>
            </a:r>
            <a:r>
              <a:rPr lang="en-US" sz="2000" dirty="0"/>
              <a:t> pada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dan </a:t>
            </a:r>
            <a:r>
              <a:rPr lang="en-US" sz="2000" dirty="0" err="1"/>
              <a:t>keberlanjutan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.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dan </a:t>
            </a:r>
            <a:r>
              <a:rPr lang="en-US" sz="2000" dirty="0" err="1"/>
              <a:t>aktivitas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relevan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profitabilitas</a:t>
            </a:r>
            <a:r>
              <a:rPr lang="en-US" sz="2000" dirty="0"/>
              <a:t> dan </a:t>
            </a:r>
            <a:r>
              <a:rPr lang="en-US" sz="2000" dirty="0" err="1"/>
              <a:t>keberlanjutan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. Oleh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esai</a:t>
            </a:r>
            <a:r>
              <a:rPr lang="en-US" sz="2000" dirty="0"/>
              <a:t> Friedman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jenis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disebutkan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BC34236A-0D78-7D48-7F04-8F1476E4A13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D88B986C-F6CA-DCF4-E3C2-2AFEDB4B1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D7973B3E-59EC-D183-CF5E-CC644CA23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b="1" dirty="0" err="1"/>
              <a:t>Pandangan</a:t>
            </a:r>
            <a:r>
              <a:rPr lang="en-US" b="1" dirty="0"/>
              <a:t> </a:t>
            </a:r>
            <a:r>
              <a:rPr lang="en-US" b="1" dirty="0" err="1"/>
              <a:t>klasik</a:t>
            </a:r>
            <a:r>
              <a:rPr lang="en-US" b="1" dirty="0"/>
              <a:t> </a:t>
            </a:r>
            <a:r>
              <a:rPr lang="en-US" dirty="0" err="1"/>
              <a:t>beranggapan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.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menentang</a:t>
            </a:r>
            <a:r>
              <a:rPr lang="en-US" dirty="0"/>
              <a:t> CSR: (1)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laba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; (2) 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Perusahaan; (3) </a:t>
            </a:r>
            <a:r>
              <a:rPr lang="en-US" dirty="0" err="1"/>
              <a:t>Melemahkan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dan (4)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</a:p>
          <a:p>
            <a:r>
              <a:rPr lang="en-US" dirty="0"/>
              <a:t>Di </a:t>
            </a:r>
            <a:r>
              <a:rPr lang="en-US" dirty="0" err="1"/>
              <a:t>sisi</a:t>
            </a:r>
            <a:r>
              <a:rPr lang="en-US" dirty="0"/>
              <a:t> lain, </a:t>
            </a:r>
            <a:r>
              <a:rPr lang="en-US" b="1" dirty="0" err="1"/>
              <a:t>pandangan</a:t>
            </a:r>
            <a:r>
              <a:rPr lang="en-US" b="1" dirty="0"/>
              <a:t> </a:t>
            </a:r>
            <a:r>
              <a:rPr lang="en-US" b="1" dirty="0" err="1"/>
              <a:t>sosio</a:t>
            </a:r>
            <a:r>
              <a:rPr lang="en-US" b="1" dirty="0"/>
              <a:t> </a:t>
            </a:r>
            <a:r>
              <a:rPr lang="en-US" b="1" dirty="0" err="1"/>
              <a:t>ekonomi</a:t>
            </a:r>
            <a:r>
              <a:rPr lang="en-US" b="1" dirty="0"/>
              <a:t> </a:t>
            </a:r>
            <a:r>
              <a:rPr lang="en-US" dirty="0" err="1"/>
              <a:t>beranggapan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menaruh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: (1)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; (2) Citra </a:t>
            </a:r>
            <a:r>
              <a:rPr lang="en-US" dirty="0" err="1"/>
              <a:t>perusahaan</a:t>
            </a:r>
            <a:r>
              <a:rPr lang="en-US" dirty="0"/>
              <a:t>; (3) Perusahaan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; (4) Perusahaan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; (5)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orang; (6) Masyarakat </a:t>
            </a:r>
            <a:r>
              <a:rPr lang="en-US" dirty="0" err="1"/>
              <a:t>menginginkannya</a:t>
            </a:r>
            <a:endParaRPr lang="en-US" dirty="0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F854FC78-8883-8743-C22C-47E3FC53375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8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Model of CSR </a:t>
            </a:r>
            <a:r>
              <a:rPr lang="en-US" sz="1000" dirty="0"/>
              <a:t>4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berkontribusi</a:t>
            </a:r>
            <a:r>
              <a:rPr lang="en-US" dirty="0"/>
              <a:t> pada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filantropi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E66618"/>
                </a:solidFill>
              </a:rPr>
              <a:t>Membangun</a:t>
            </a:r>
            <a:r>
              <a:rPr lang="en-US" sz="2000" b="1" dirty="0">
                <a:solidFill>
                  <a:srgbClr val="E66618"/>
                </a:solidFill>
              </a:rPr>
              <a:t> goodwill dan/</a:t>
            </a:r>
            <a:r>
              <a:rPr lang="en-US" sz="2000" b="1" dirty="0" err="1">
                <a:solidFill>
                  <a:srgbClr val="E66618"/>
                </a:solidFill>
              </a:rPr>
              <a:t>atau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reputasi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baik</a:t>
            </a:r>
            <a:r>
              <a:rPr lang="en-US" sz="2000" b="1" dirty="0">
                <a:solidFill>
                  <a:srgbClr val="E66618"/>
                </a:solidFill>
              </a:rPr>
              <a:t>, </a:t>
            </a:r>
            <a:r>
              <a:rPr lang="en-US" sz="2000" b="1" dirty="0" err="1">
                <a:solidFill>
                  <a:srgbClr val="E66618"/>
                </a:solidFill>
              </a:rPr>
              <a:t>memberikan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keringanan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pajak</a:t>
            </a:r>
            <a:r>
              <a:rPr lang="en-US" sz="2000" b="1" dirty="0">
                <a:solidFill>
                  <a:srgbClr val="E66618"/>
                </a:solidFill>
              </a:rPr>
              <a:t>, dan </a:t>
            </a:r>
            <a:r>
              <a:rPr lang="en-US" sz="2000" b="1" dirty="0" err="1">
                <a:solidFill>
                  <a:srgbClr val="E66618"/>
                </a:solidFill>
              </a:rPr>
              <a:t>membangun</a:t>
            </a:r>
            <a:r>
              <a:rPr lang="en-US" sz="2000" b="1" dirty="0">
                <a:solidFill>
                  <a:srgbClr val="E66618"/>
                </a:solidFill>
              </a:rPr>
              <a:t> goodwill </a:t>
            </a:r>
            <a:r>
              <a:rPr lang="en-US" sz="2000" b="1" dirty="0" err="1">
                <a:solidFill>
                  <a:srgbClr val="E66618"/>
                </a:solidFill>
              </a:rPr>
              <a:t>atau</a:t>
            </a:r>
            <a:r>
              <a:rPr lang="en-US" sz="2000" b="1" dirty="0">
                <a:solidFill>
                  <a:srgbClr val="E66618"/>
                </a:solidFill>
              </a:rPr>
              <a:t> nama </a:t>
            </a:r>
            <a:r>
              <a:rPr lang="en-US" sz="2000" b="1" dirty="0" err="1">
                <a:solidFill>
                  <a:srgbClr val="E66618"/>
                </a:solidFill>
              </a:rPr>
              <a:t>baik</a:t>
            </a:r>
            <a:r>
              <a:rPr lang="en-US" sz="2000" b="1" dirty="0">
                <a:solidFill>
                  <a:srgbClr val="E66618"/>
                </a:solidFill>
              </a:rPr>
              <a:t> di </a:t>
            </a:r>
            <a:r>
              <a:rPr lang="en-US" sz="2000" b="1" dirty="0" err="1">
                <a:solidFill>
                  <a:srgbClr val="E66618"/>
                </a:solidFill>
              </a:rPr>
              <a:t>masyarakat</a:t>
            </a:r>
            <a:r>
              <a:rPr lang="en-US" sz="2000" b="1" dirty="0">
                <a:solidFill>
                  <a:srgbClr val="E66618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E66618"/>
                </a:solidFill>
              </a:rPr>
              <a:t>Beberapa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organisasi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pendukung</a:t>
            </a:r>
            <a:r>
              <a:rPr lang="en-US" sz="2000" b="1" dirty="0">
                <a:solidFill>
                  <a:srgbClr val="E66618"/>
                </a:solidFill>
              </a:rPr>
              <a:t> yang </a:t>
            </a:r>
            <a:r>
              <a:rPr lang="en-US" sz="2000" b="1" dirty="0" err="1">
                <a:solidFill>
                  <a:srgbClr val="E66618"/>
                </a:solidFill>
              </a:rPr>
              <a:t>hanya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mempunyai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sedikit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atau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tidak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ada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keuntungan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bisnis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atau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finansial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sebagai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bentuk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pemberian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kembali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kepada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komunitas</a:t>
            </a:r>
            <a:r>
              <a:rPr lang="en-US" sz="2000" b="1" dirty="0">
                <a:solidFill>
                  <a:srgbClr val="E66618"/>
                </a:solidFill>
              </a:rPr>
              <a:t> </a:t>
            </a:r>
            <a:r>
              <a:rPr lang="en-US" sz="2000" b="1" dirty="0" err="1">
                <a:solidFill>
                  <a:srgbClr val="E66618"/>
                </a:solidFill>
              </a:rPr>
              <a:t>mereka</a:t>
            </a:r>
            <a:r>
              <a:rPr lang="en-US" sz="2000" b="1" dirty="0">
                <a:solidFill>
                  <a:srgbClr val="E66618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/>
              <a:t>Model </a:t>
            </a:r>
            <a:r>
              <a:rPr lang="en-US" dirty="0" err="1"/>
              <a:t>ekonomi</a:t>
            </a:r>
            <a:r>
              <a:rPr lang="en-US" dirty="0"/>
              <a:t> di mana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versi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motivasi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7E273FA-76FE-46C3-88F2-E165961E018F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1C8AB8-9DC0-4C0D-85F6-79F0B83AA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Model of CSR </a:t>
            </a:r>
            <a:r>
              <a:rPr lang="en-US" sz="1000" dirty="0"/>
              <a:t>1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F45885-56B2-450D-ABAB-AFA463012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2"/>
                </a:solidFill>
              </a:rPr>
              <a:t>Model </a:t>
            </a:r>
            <a:r>
              <a:rPr lang="en-US" b="1" dirty="0" err="1">
                <a:solidFill>
                  <a:schemeClr val="bg2"/>
                </a:solidFill>
              </a:rPr>
              <a:t>pemangku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kepentingan</a:t>
            </a:r>
            <a:r>
              <a:rPr lang="en-US" b="1" dirty="0">
                <a:solidFill>
                  <a:schemeClr val="bg2"/>
                </a:solidFill>
              </a:rPr>
              <a:t> CSR</a:t>
            </a:r>
            <a:r>
              <a:rPr lang="en-US" dirty="0"/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menyatakan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bahwa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bisnis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ada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dalam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jaringan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hubungan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sosial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menciptakan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bagi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sejumlah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pemangku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kepentingan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chemeClr val="bg2"/>
                </a:solidFill>
              </a:rPr>
              <a:t>Filsuf</a:t>
            </a:r>
            <a:r>
              <a:rPr lang="en-US" b="1" dirty="0">
                <a:solidFill>
                  <a:schemeClr val="bg2"/>
                </a:solidFill>
              </a:rPr>
              <a:t> Norman Bowie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dirty="0" err="1"/>
              <a:t>Ini</a:t>
            </a:r>
            <a:r>
              <a:rPr lang="en-US" sz="2000" b="1" dirty="0"/>
              <a:t> </a:t>
            </a:r>
            <a:r>
              <a:rPr lang="en-US" sz="2000" b="1" dirty="0" err="1"/>
              <a:t>adalah</a:t>
            </a:r>
            <a:r>
              <a:rPr lang="en-US" sz="2000" b="1" dirty="0"/>
              <a:t> “moral minimum” yang </a:t>
            </a:r>
            <a:r>
              <a:rPr lang="en-US" sz="2000" b="1" dirty="0" err="1"/>
              <a:t>dapat</a:t>
            </a:r>
            <a:r>
              <a:rPr lang="en-US" sz="2000" b="1" dirty="0"/>
              <a:t> </a:t>
            </a:r>
            <a:r>
              <a:rPr lang="en-US" sz="2000" b="1" dirty="0" err="1"/>
              <a:t>kita</a:t>
            </a:r>
            <a:r>
              <a:rPr lang="en-US" sz="2000" b="1" dirty="0"/>
              <a:t> </a:t>
            </a:r>
            <a:r>
              <a:rPr lang="en-US" sz="2000" b="1" dirty="0" err="1"/>
              <a:t>harapkan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setiap</a:t>
            </a:r>
            <a:r>
              <a:rPr lang="en-US" sz="2000" b="1" dirty="0"/>
              <a:t> orang.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dirty="0" err="1"/>
              <a:t>Kewajiban</a:t>
            </a:r>
            <a:r>
              <a:rPr lang="en-US" sz="2000" b="1" dirty="0"/>
              <a:t> </a:t>
            </a:r>
            <a:r>
              <a:rPr lang="en-US" sz="2000" b="1" dirty="0" err="1"/>
              <a:t>untuk</a:t>
            </a:r>
            <a:r>
              <a:rPr lang="en-US" sz="2000" b="1" dirty="0"/>
              <a:t> </a:t>
            </a:r>
            <a:r>
              <a:rPr lang="en-US" sz="2000" b="1" dirty="0" err="1"/>
              <a:t>tidak</a:t>
            </a:r>
            <a:r>
              <a:rPr lang="en-US" sz="2000" b="1" dirty="0"/>
              <a:t> </a:t>
            </a:r>
            <a:r>
              <a:rPr lang="en-US" sz="2000" b="1" dirty="0" err="1"/>
              <a:t>menimbulkan</a:t>
            </a:r>
            <a:r>
              <a:rPr lang="en-US" sz="2000" b="1" dirty="0"/>
              <a:t> </a:t>
            </a:r>
            <a:r>
              <a:rPr lang="en-US" sz="2000" b="1" dirty="0" err="1"/>
              <a:t>kerugian</a:t>
            </a:r>
            <a:r>
              <a:rPr lang="en-US" sz="2000" b="1" dirty="0"/>
              <a:t> </a:t>
            </a:r>
            <a:r>
              <a:rPr lang="en-US" sz="2000" b="1" dirty="0" err="1"/>
              <a:t>mengesampingkan</a:t>
            </a:r>
            <a:r>
              <a:rPr lang="en-US" sz="2000" b="1" dirty="0"/>
              <a:t> </a:t>
            </a:r>
            <a:r>
              <a:rPr lang="en-US" sz="2000" b="1" dirty="0" err="1"/>
              <a:t>pertimbangan</a:t>
            </a:r>
            <a:r>
              <a:rPr lang="en-US" sz="2000" b="1" dirty="0"/>
              <a:t> </a:t>
            </a:r>
            <a:r>
              <a:rPr lang="en-US" sz="2000" b="1" dirty="0" err="1"/>
              <a:t>etis</a:t>
            </a:r>
            <a:r>
              <a:rPr lang="en-US" sz="2000" b="1" dirty="0"/>
              <a:t> </a:t>
            </a:r>
            <a:r>
              <a:rPr lang="en-US" sz="2000" b="1" dirty="0" err="1"/>
              <a:t>lainnya</a:t>
            </a:r>
            <a:r>
              <a:rPr lang="en-US" sz="2000" b="1" dirty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b="1" dirty="0"/>
              <a:t>Jika </a:t>
            </a:r>
            <a:r>
              <a:rPr lang="en-US" sz="2000" b="1" dirty="0" err="1"/>
              <a:t>manajer</a:t>
            </a:r>
            <a:r>
              <a:rPr lang="en-US" sz="2000" b="1" dirty="0"/>
              <a:t> </a:t>
            </a:r>
            <a:r>
              <a:rPr lang="en-US" sz="2000" b="1" dirty="0" err="1"/>
              <a:t>mematuhi</a:t>
            </a:r>
            <a:r>
              <a:rPr lang="en-US" sz="2000" b="1" dirty="0"/>
              <a:t> moral minimum, </a:t>
            </a:r>
            <a:r>
              <a:rPr lang="en-US" sz="2000" b="1" dirty="0" err="1"/>
              <a:t>mereka</a:t>
            </a:r>
            <a:r>
              <a:rPr lang="en-US" sz="2000" b="1" dirty="0"/>
              <a:t>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memaksimalkan</a:t>
            </a:r>
            <a:r>
              <a:rPr lang="en-US" sz="2000" b="1" dirty="0"/>
              <a:t> </a:t>
            </a:r>
            <a:r>
              <a:rPr lang="en-US" sz="2000" b="1" dirty="0" err="1"/>
              <a:t>keuntungan</a:t>
            </a:r>
            <a:r>
              <a:rPr lang="en-US" sz="2000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FBB672-B01A-46E0-958F-0DBEACAAD933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2744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8656581-29DF-4C85-8AA3-BEC519457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 Model of CSR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1EEDB8B-D427-4125-82F4-1FEECAB5A4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90650"/>
            <a:ext cx="8229600" cy="5662550"/>
          </a:xfrm>
        </p:spPr>
        <p:txBody>
          <a:bodyPr/>
          <a:lstStyle/>
          <a:p>
            <a:pPr marL="0" lvl="0" indent="0">
              <a:buNone/>
            </a:pPr>
            <a:r>
              <a:rPr lang="en-US" b="1" dirty="0">
                <a:solidFill>
                  <a:srgbClr val="C30C20"/>
                </a:solidFill>
              </a:rPr>
              <a:t>Stakeholder theory</a:t>
            </a:r>
          </a:p>
          <a:p>
            <a:r>
              <a:rPr lang="en-US" sz="2000" dirty="0" err="1"/>
              <a:t>Menyadari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berdampak</a:t>
            </a:r>
            <a:r>
              <a:rPr lang="en-US" sz="2000" dirty="0"/>
              <a:t> pada </a:t>
            </a:r>
            <a:r>
              <a:rPr lang="en-US" sz="2000" dirty="0" err="1"/>
              <a:t>banyak</a:t>
            </a:r>
            <a:r>
              <a:rPr lang="en-US" sz="2000" dirty="0"/>
              <a:t> orang, </a:t>
            </a:r>
            <a:r>
              <a:rPr lang="en-US" sz="2000" dirty="0" err="1"/>
              <a:t>menguntungkan</a:t>
            </a:r>
            <a:r>
              <a:rPr lang="en-US" sz="2000" dirty="0"/>
              <a:t> </a:t>
            </a:r>
            <a:r>
              <a:rPr lang="en-US" sz="2000" dirty="0" err="1"/>
              <a:t>sebagian</a:t>
            </a:r>
            <a:r>
              <a:rPr lang="en-US" sz="2000" dirty="0"/>
              <a:t> orang, dan </a:t>
            </a:r>
            <a:r>
              <a:rPr lang="en-US" sz="2000" dirty="0" err="1"/>
              <a:t>menimbulkan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orang lain.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chemeClr val="accent5"/>
                </a:solidFill>
              </a:rPr>
              <a:t>Model </a:t>
            </a:r>
            <a:r>
              <a:rPr lang="en-US" sz="1800" b="1" dirty="0" err="1">
                <a:solidFill>
                  <a:schemeClr val="accent5"/>
                </a:solidFill>
              </a:rPr>
              <a:t>pemangku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kepentingan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hanya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mengakui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prinsip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ini</a:t>
            </a:r>
            <a:r>
              <a:rPr lang="en-US" sz="1800" b="1" dirty="0">
                <a:solidFill>
                  <a:schemeClr val="accent5"/>
                </a:solidFill>
              </a:rPr>
              <a:t> dan </a:t>
            </a:r>
            <a:r>
              <a:rPr lang="en-US" sz="1800" b="1" dirty="0" err="1">
                <a:solidFill>
                  <a:schemeClr val="accent5"/>
                </a:solidFill>
              </a:rPr>
              <a:t>menunjukkan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bahwa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tugas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etis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lainnya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memiliki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hak</a:t>
            </a:r>
            <a:r>
              <a:rPr lang="en-US" sz="1800" b="1" dirty="0">
                <a:solidFill>
                  <a:schemeClr val="accent5"/>
                </a:solidFill>
              </a:rPr>
              <a:t> yang </a:t>
            </a:r>
            <a:r>
              <a:rPr lang="en-US" sz="1800" b="1" dirty="0" err="1">
                <a:solidFill>
                  <a:schemeClr val="accent5"/>
                </a:solidFill>
              </a:rPr>
              <a:t>sama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dalam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pengambilan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keputusan</a:t>
            </a:r>
            <a:r>
              <a:rPr lang="en-US" sz="1800" b="1" dirty="0">
                <a:solidFill>
                  <a:schemeClr val="accent5"/>
                </a:solidFill>
              </a:rPr>
              <a:t> </a:t>
            </a:r>
            <a:r>
              <a:rPr lang="en-US" sz="1800" b="1" dirty="0" err="1">
                <a:solidFill>
                  <a:schemeClr val="accent5"/>
                </a:solidFill>
              </a:rPr>
              <a:t>manajerial</a:t>
            </a:r>
            <a:r>
              <a:rPr lang="en-US" sz="1800" b="1" dirty="0">
                <a:solidFill>
                  <a:schemeClr val="accent5"/>
                </a:solidFill>
              </a:rPr>
              <a:t>.</a:t>
            </a:r>
          </a:p>
          <a:p>
            <a:r>
              <a:rPr lang="en-US" sz="2000" dirty="0" err="1"/>
              <a:t>Mengakui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mengharuskan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menyeimbangkan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pihak</a:t>
            </a:r>
            <a:r>
              <a:rPr lang="en-US" sz="2000" dirty="0"/>
              <a:t> yang </a:t>
            </a:r>
            <a:r>
              <a:rPr lang="en-US" sz="2000" dirty="0" err="1"/>
              <a:t>terkena</a:t>
            </a:r>
            <a:r>
              <a:rPr lang="en-US" sz="2000" dirty="0"/>
              <a:t> </a:t>
            </a:r>
            <a:r>
              <a:rPr lang="en-US" sz="2000" dirty="0" err="1"/>
              <a:t>dampak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meminta</a:t>
            </a:r>
            <a:r>
              <a:rPr lang="en-US" sz="2000" dirty="0"/>
              <a:t> para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mempertimbangkan</a:t>
            </a:r>
            <a:r>
              <a:rPr lang="en-US" sz="2000" dirty="0"/>
              <a:t> </a:t>
            </a:r>
            <a:r>
              <a:rPr lang="en-US" sz="2000" dirty="0" err="1"/>
              <a:t>konsekuensi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keputusannya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memerlukan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memprioritaskan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yang </a:t>
            </a:r>
            <a:r>
              <a:rPr lang="en-US" sz="2000" dirty="0" err="1"/>
              <a:t>bersaing</a:t>
            </a:r>
            <a:r>
              <a:rPr lang="en-US" sz="2000" dirty="0"/>
              <a:t> dan </a:t>
            </a:r>
            <a:r>
              <a:rPr lang="en-US" sz="2000" dirty="0" err="1"/>
              <a:t>bertentangan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006666"/>
                </a:solidFill>
              </a:rPr>
              <a:t>Karena </a:t>
            </a:r>
            <a:r>
              <a:rPr lang="en-US" sz="1600" b="1" dirty="0" err="1">
                <a:solidFill>
                  <a:srgbClr val="006666"/>
                </a:solidFill>
              </a:rPr>
              <a:t>teori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pemangku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kepentingan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mengakui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bahwa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beberapa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pemangku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kepentingan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memiliki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kekuatan</a:t>
            </a:r>
            <a:r>
              <a:rPr lang="en-US" sz="1600" b="1" dirty="0">
                <a:solidFill>
                  <a:srgbClr val="006666"/>
                </a:solidFill>
              </a:rPr>
              <a:t> dan </a:t>
            </a:r>
            <a:r>
              <a:rPr lang="en-US" sz="1600" b="1" dirty="0" err="1">
                <a:solidFill>
                  <a:srgbClr val="006666"/>
                </a:solidFill>
              </a:rPr>
              <a:t>dampak</a:t>
            </a:r>
            <a:r>
              <a:rPr lang="en-US" sz="1600" b="1" dirty="0">
                <a:solidFill>
                  <a:srgbClr val="006666"/>
                </a:solidFill>
              </a:rPr>
              <a:t> yang </a:t>
            </a:r>
            <a:r>
              <a:rPr lang="en-US" sz="1600" b="1" dirty="0" err="1">
                <a:solidFill>
                  <a:srgbClr val="006666"/>
                </a:solidFill>
              </a:rPr>
              <a:t>berbeda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terhadap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keputusan</a:t>
            </a:r>
            <a:r>
              <a:rPr lang="en-US" sz="1600" b="1" dirty="0">
                <a:solidFill>
                  <a:srgbClr val="006666"/>
                </a:solidFill>
              </a:rPr>
              <a:t> </a:t>
            </a:r>
            <a:r>
              <a:rPr lang="en-US" sz="1600" b="1" dirty="0" err="1">
                <a:solidFill>
                  <a:srgbClr val="006666"/>
                </a:solidFill>
              </a:rPr>
              <a:t>dibandingkan</a:t>
            </a:r>
            <a:r>
              <a:rPr lang="en-US" sz="1600" b="1" dirty="0">
                <a:solidFill>
                  <a:srgbClr val="006666"/>
                </a:solidFill>
              </a:rPr>
              <a:t> yang lain.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830EF5-3983-42E3-B6DE-4C61E0E66C34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5283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Social Responsibility </a:t>
            </a:r>
            <a:r>
              <a:rPr lang="en-US" sz="1000" dirty="0"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Tanggung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jawab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sosial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perusahaan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diukur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dalam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bentuk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upaya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perusahaan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untuk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meningkatkan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kondisi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karyawan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pemegang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saham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komunitas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dan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lingkungannya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Namun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tanggung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jawab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moral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jauh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lagi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mencerminkan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perlunya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perusahaan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mengatasi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masalah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mendasar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seperti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inklusi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martabat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, dan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kesetaraan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i="1" dirty="0"/>
              <a:t>		</a:t>
            </a:r>
          </a:p>
          <a:p>
            <a:pPr marL="0" indent="0" algn="ctr">
              <a:buNone/>
            </a:pPr>
            <a:r>
              <a:rPr lang="en-US" b="1" i="1" dirty="0"/>
              <a:t>Klaus Schwab, Chairman of the World Economic Forum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FE2F773-6313-484D-BB93-FF3661D43D57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Integrative Model of CSR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0066"/>
                </a:solidFill>
              </a:rPr>
              <a:t>Haruskah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bisnis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diharapkan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mengorbankan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keuntungan</a:t>
            </a:r>
            <a:r>
              <a:rPr lang="en-US" b="1" dirty="0">
                <a:solidFill>
                  <a:srgbClr val="000066"/>
                </a:solidFill>
              </a:rPr>
              <a:t> demi </a:t>
            </a:r>
            <a:r>
              <a:rPr lang="en-US" b="1" dirty="0" err="1">
                <a:solidFill>
                  <a:srgbClr val="000066"/>
                </a:solidFill>
              </a:rPr>
              <a:t>tujuan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sosial</a:t>
            </a:r>
            <a:r>
              <a:rPr lang="en-US" b="1" dirty="0">
                <a:solidFill>
                  <a:srgbClr val="000066"/>
                </a:solidFill>
              </a:rPr>
              <a:t>?</a:t>
            </a:r>
          </a:p>
          <a:p>
            <a:r>
              <a:rPr lang="en-US" sz="2000" dirty="0"/>
              <a:t>Ada </a:t>
            </a:r>
            <a:r>
              <a:rPr lang="en-US" sz="2000" dirty="0" err="1"/>
              <a:t>organisasi</a:t>
            </a:r>
            <a:r>
              <a:rPr lang="en-US" sz="2000" dirty="0"/>
              <a:t> yang </a:t>
            </a:r>
            <a:r>
              <a:rPr lang="en-US" sz="2000" dirty="0" err="1"/>
              <a:t>mengejar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inti </a:t>
            </a:r>
            <a:r>
              <a:rPr lang="en-US" sz="2000" dirty="0" err="1"/>
              <a:t>misi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nirlaba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nirlaba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misi</a:t>
            </a:r>
            <a:r>
              <a:rPr lang="en-US" sz="2000" dirty="0"/>
              <a:t> </a:t>
            </a:r>
            <a:r>
              <a:rPr lang="en-US" sz="2000" dirty="0" err="1"/>
              <a:t>strategisnya</a:t>
            </a:r>
            <a:r>
              <a:rPr lang="en-US" sz="2000" dirty="0"/>
              <a:t>.</a:t>
            </a:r>
          </a:p>
          <a:p>
            <a:r>
              <a:rPr lang="en-US" sz="2000" dirty="0"/>
              <a:t>Karena </a:t>
            </a:r>
            <a:r>
              <a:rPr lang="en-US" sz="2000" dirty="0" err="1"/>
              <a:t>perusahaan-perusahaan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mengintegrasikan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dan </a:t>
            </a:r>
            <a:r>
              <a:rPr lang="en-US" sz="2000" dirty="0" err="1"/>
              <a:t>sosial</a:t>
            </a:r>
            <a:r>
              <a:rPr lang="en-US" sz="2000" dirty="0"/>
              <a:t>,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C00000"/>
                </a:solidFill>
              </a:rPr>
              <a:t>model CSR integrative (Integrative model of CSR)</a:t>
            </a:r>
          </a:p>
          <a:p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klaim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mengadopsi</a:t>
            </a:r>
            <a:r>
              <a:rPr lang="en-US" sz="2000" dirty="0"/>
              <a:t> </a:t>
            </a:r>
            <a:r>
              <a:rPr lang="en-US" sz="2000" dirty="0" err="1"/>
              <a:t>prinsip-prinsip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yang </a:t>
            </a:r>
            <a:r>
              <a:rPr lang="en-US" sz="2000" dirty="0" err="1"/>
              <a:t>menguntungkan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dirty="0"/>
              <a:t>Perusahaan yang </a:t>
            </a:r>
            <a:r>
              <a:rPr lang="en-US" sz="1600" dirty="0" err="1"/>
              <a:t>memberikan</a:t>
            </a:r>
            <a:r>
              <a:rPr lang="en-US" sz="1600" dirty="0"/>
              <a:t> </a:t>
            </a:r>
            <a:r>
              <a:rPr lang="en-US" sz="1600" dirty="0" err="1"/>
              <a:t>manfaat</a:t>
            </a:r>
            <a:r>
              <a:rPr lang="en-US" sz="1600" dirty="0"/>
              <a:t> </a:t>
            </a:r>
            <a:r>
              <a:rPr lang="en-US" sz="1600" dirty="0" err="1"/>
              <a:t>menunjukkan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keuntungan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bertentangan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perbuatan</a:t>
            </a:r>
            <a:r>
              <a:rPr lang="en-US" sz="1600" dirty="0"/>
              <a:t> </a:t>
            </a:r>
            <a:r>
              <a:rPr lang="en-US" sz="1600" dirty="0" err="1"/>
              <a:t>baik</a:t>
            </a:r>
            <a:r>
              <a:rPr lang="en-US" sz="1600" dirty="0"/>
              <a:t>, dan oleh </a:t>
            </a:r>
            <a:r>
              <a:rPr lang="en-US" sz="1600" dirty="0" err="1"/>
              <a:t>karena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seseorang</a:t>
            </a:r>
            <a:r>
              <a:rPr lang="en-US" sz="1600" dirty="0"/>
              <a:t> </a:t>
            </a:r>
            <a:r>
              <a:rPr lang="en-US" sz="1600" dirty="0" err="1"/>
              <a:t>dapat</a:t>
            </a:r>
            <a:r>
              <a:rPr lang="en-US" sz="1600" dirty="0"/>
              <a:t> </a:t>
            </a:r>
            <a:r>
              <a:rPr lang="en-US" sz="1600" dirty="0" err="1"/>
              <a:t>berbuat</a:t>
            </a:r>
            <a:r>
              <a:rPr lang="en-US" sz="1600" dirty="0"/>
              <a:t> </a:t>
            </a:r>
            <a:r>
              <a:rPr lang="en-US" sz="1600" dirty="0" err="1"/>
              <a:t>baik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menguntungkan</a:t>
            </a:r>
            <a:r>
              <a:rPr lang="en-US" sz="16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600" dirty="0"/>
              <a:t>Yang lain </a:t>
            </a:r>
            <a:r>
              <a:rPr lang="en-US" sz="1600" dirty="0" err="1"/>
              <a:t>berpendapat</a:t>
            </a:r>
            <a:r>
              <a:rPr lang="en-US" sz="1600" dirty="0"/>
              <a:t> </a:t>
            </a:r>
            <a:r>
              <a:rPr lang="en-US" sz="1600" dirty="0" err="1"/>
              <a:t>bahwa</a:t>
            </a:r>
            <a:r>
              <a:rPr lang="en-US" sz="1600" dirty="0"/>
              <a:t> </a:t>
            </a:r>
            <a:r>
              <a:rPr lang="en-US" sz="1600" dirty="0" err="1"/>
              <a:t>keberlanjutan</a:t>
            </a:r>
            <a:r>
              <a:rPr lang="en-US" sz="1600" dirty="0"/>
              <a:t> </a:t>
            </a:r>
            <a:r>
              <a:rPr lang="en-US" sz="1600" dirty="0" err="1"/>
              <a:t>relevan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kepentingan</a:t>
            </a:r>
            <a:r>
              <a:rPr lang="en-US" sz="1600" dirty="0"/>
              <a:t> </a:t>
            </a:r>
            <a:r>
              <a:rPr lang="en-US" sz="1600" dirty="0" err="1"/>
              <a:t>bisnis</a:t>
            </a:r>
            <a:r>
              <a:rPr lang="en-US" sz="1600" dirty="0"/>
              <a:t>.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653DEF6-93E1-4A72-9241-22094582FF38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C547B45-7D0C-4FA7-AF79-564C53F8F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Implications of Sustainability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909794-3C86-46A1-8E62-03991E169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Sebagai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CSR, </a:t>
            </a:r>
            <a:r>
              <a:rPr lang="en-US" dirty="0" err="1"/>
              <a:t>keberlanjutan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, dan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dikesampingkan</a:t>
            </a:r>
            <a:r>
              <a:rPr lang="en-US" dirty="0"/>
              <a:t> oleh,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Para </a:t>
            </a:r>
            <a:r>
              <a:rPr lang="en-US" dirty="0" err="1"/>
              <a:t>pembela</a:t>
            </a:r>
            <a:r>
              <a:rPr lang="en-US" dirty="0"/>
              <a:t> HAM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biosfer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</a:t>
            </a:r>
          </a:p>
          <a:p>
            <a:r>
              <a:rPr lang="en-US" sz="2000" dirty="0"/>
              <a:t>Model </a:t>
            </a:r>
            <a:r>
              <a:rPr lang="en-US" sz="2000" dirty="0" err="1"/>
              <a:t>perekonomian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, dan </a:t>
            </a:r>
            <a:r>
              <a:rPr lang="en-US" sz="2000" dirty="0" err="1"/>
              <a:t>khususnya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makroekonomi</a:t>
            </a:r>
            <a:r>
              <a:rPr lang="en-US" sz="2000" dirty="0"/>
              <a:t> </a:t>
            </a:r>
            <a:r>
              <a:rPr lang="en-US" sz="2000" dirty="0" err="1"/>
              <a:t>berupa</a:t>
            </a:r>
            <a:r>
              <a:rPr lang="en-US" sz="2000" dirty="0"/>
              <a:t> </a:t>
            </a:r>
            <a:r>
              <a:rPr lang="en-US" sz="2000" dirty="0" err="1"/>
              <a:t>pertumbuhan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berjalan</a:t>
            </a:r>
            <a:r>
              <a:rPr lang="en-US" sz="2000" dirty="0"/>
              <a:t> </a:t>
            </a:r>
            <a:r>
              <a:rPr lang="en-US" sz="2000" dirty="0" err="1"/>
              <a:t>melampaui</a:t>
            </a:r>
            <a:r>
              <a:rPr lang="en-US" sz="2000" dirty="0"/>
              <a:t> batas </a:t>
            </a:r>
            <a:r>
              <a:rPr lang="en-US" sz="2000" dirty="0" err="1"/>
              <a:t>kapasitas</a:t>
            </a:r>
            <a:r>
              <a:rPr lang="en-US" sz="2000" dirty="0"/>
              <a:t> </a:t>
            </a:r>
            <a:r>
              <a:rPr lang="en-US" sz="2000" dirty="0" err="1"/>
              <a:t>biosfer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menopang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Keberhasilan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</a:t>
            </a:r>
            <a:r>
              <a:rPr lang="en-US" sz="2000" dirty="0" err="1"/>
              <a:t>finansial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</a:t>
            </a:r>
            <a:r>
              <a:rPr lang="en-US" sz="2000" dirty="0" err="1"/>
              <a:t>ekologis</a:t>
            </a:r>
            <a:r>
              <a:rPr lang="en-US" sz="2000" dirty="0"/>
              <a:t> dan </a:t>
            </a:r>
            <a:r>
              <a:rPr lang="en-US" sz="2000" dirty="0" err="1"/>
              <a:t>sosial</a:t>
            </a:r>
            <a:r>
              <a:rPr lang="en-US" sz="2000" dirty="0"/>
              <a:t>.</a:t>
            </a:r>
          </a:p>
          <a:p>
            <a:r>
              <a:rPr lang="en-US" sz="2000" b="1" dirty="0" err="1">
                <a:solidFill>
                  <a:srgbClr val="C00000"/>
                </a:solidFill>
              </a:rPr>
              <a:t>Laporan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keberlanjutan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perusahaan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keuangan</a:t>
            </a:r>
            <a:r>
              <a:rPr lang="en-US" sz="2000" dirty="0"/>
              <a:t> dan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pemangku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kinerja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, </a:t>
            </a:r>
            <a:r>
              <a:rPr lang="en-US" sz="2000" dirty="0" err="1"/>
              <a:t>lingkungan</a:t>
            </a:r>
            <a:r>
              <a:rPr lang="en-US" sz="2000" dirty="0"/>
              <a:t>, dan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7BC1F4-8597-4C31-87CF-48A243724DDA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5768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Corporate Social Responsibility </a:t>
            </a:r>
            <a:r>
              <a:rPr lang="en-US" sz="1000" dirty="0"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2300" b="1" dirty="0" err="1">
                <a:solidFill>
                  <a:srgbClr val="000066"/>
                </a:solidFill>
              </a:rPr>
              <a:t>Kapitalisme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pemangku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kepentingan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bukanlah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tentang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politik</a:t>
            </a:r>
            <a:r>
              <a:rPr lang="en-US" sz="2300" b="1" dirty="0">
                <a:solidFill>
                  <a:srgbClr val="000066"/>
                </a:solidFill>
              </a:rPr>
              <a:t>. </a:t>
            </a:r>
            <a:r>
              <a:rPr lang="en-US" sz="2300" b="1" dirty="0" err="1">
                <a:solidFill>
                  <a:srgbClr val="000066"/>
                </a:solidFill>
              </a:rPr>
              <a:t>Ini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bukan</a:t>
            </a:r>
            <a:r>
              <a:rPr lang="en-US" sz="2300" b="1" dirty="0">
                <a:solidFill>
                  <a:srgbClr val="000066"/>
                </a:solidFill>
              </a:rPr>
              <a:t> agenda </a:t>
            </a:r>
            <a:r>
              <a:rPr lang="en-US" sz="2300" b="1" dirty="0" err="1">
                <a:solidFill>
                  <a:srgbClr val="000066"/>
                </a:solidFill>
              </a:rPr>
              <a:t>sosial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atau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ideologis</a:t>
            </a:r>
            <a:r>
              <a:rPr lang="en-US" sz="2300" b="1" dirty="0">
                <a:solidFill>
                  <a:srgbClr val="000066"/>
                </a:solidFill>
              </a:rPr>
              <a:t>. </a:t>
            </a:r>
            <a:r>
              <a:rPr lang="en-US" sz="2300" b="1" dirty="0" err="1">
                <a:solidFill>
                  <a:srgbClr val="000066"/>
                </a:solidFill>
              </a:rPr>
              <a:t>Ini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bukan</a:t>
            </a:r>
            <a:r>
              <a:rPr lang="en-US" sz="2300" b="1" dirty="0">
                <a:solidFill>
                  <a:srgbClr val="000066"/>
                </a:solidFill>
              </a:rPr>
              <a:t> '</a:t>
            </a:r>
            <a:r>
              <a:rPr lang="en-US" sz="2300" b="1" dirty="0" err="1">
                <a:solidFill>
                  <a:srgbClr val="000066"/>
                </a:solidFill>
              </a:rPr>
              <a:t>bangun</a:t>
            </a:r>
            <a:r>
              <a:rPr lang="en-US" sz="2300" b="1" dirty="0">
                <a:solidFill>
                  <a:srgbClr val="000066"/>
                </a:solidFill>
              </a:rPr>
              <a:t>'. </a:t>
            </a:r>
            <a:r>
              <a:rPr lang="en-US" sz="2300" b="1" dirty="0" err="1">
                <a:solidFill>
                  <a:srgbClr val="000066"/>
                </a:solidFill>
              </a:rPr>
              <a:t>Ini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adalah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kapitalisme</a:t>
            </a:r>
            <a:r>
              <a:rPr lang="en-US" sz="2300" b="1" dirty="0">
                <a:solidFill>
                  <a:srgbClr val="000066"/>
                </a:solidFill>
              </a:rPr>
              <a:t>, yang </a:t>
            </a:r>
            <a:r>
              <a:rPr lang="en-US" sz="2300" b="1" dirty="0" err="1">
                <a:solidFill>
                  <a:srgbClr val="000066"/>
                </a:solidFill>
              </a:rPr>
              <a:t>didorong</a:t>
            </a:r>
            <a:r>
              <a:rPr lang="en-US" sz="2300" b="1" dirty="0">
                <a:solidFill>
                  <a:srgbClr val="000066"/>
                </a:solidFill>
              </a:rPr>
              <a:t> oleh </a:t>
            </a:r>
            <a:r>
              <a:rPr lang="en-US" sz="2300" b="1" dirty="0" err="1">
                <a:solidFill>
                  <a:srgbClr val="000066"/>
                </a:solidFill>
              </a:rPr>
              <a:t>hubungan</a:t>
            </a:r>
            <a:r>
              <a:rPr lang="en-US" sz="2300" b="1" dirty="0">
                <a:solidFill>
                  <a:srgbClr val="000066"/>
                </a:solidFill>
              </a:rPr>
              <a:t> yang </a:t>
            </a:r>
            <a:r>
              <a:rPr lang="en-US" sz="2300" b="1" dirty="0" err="1">
                <a:solidFill>
                  <a:srgbClr val="000066"/>
                </a:solidFill>
              </a:rPr>
              <a:t>saling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menguntungkan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antara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>
                <a:solidFill>
                  <a:schemeClr val="bg2"/>
                </a:solidFill>
              </a:rPr>
              <a:t>Anda dan </a:t>
            </a:r>
            <a:r>
              <a:rPr lang="en-US" sz="2300" b="1" dirty="0" err="1">
                <a:solidFill>
                  <a:schemeClr val="bg2"/>
                </a:solidFill>
              </a:rPr>
              <a:t>karyawan</a:t>
            </a:r>
            <a:r>
              <a:rPr lang="en-US" sz="2300" b="1" dirty="0">
                <a:solidFill>
                  <a:schemeClr val="bg2"/>
                </a:solidFill>
              </a:rPr>
              <a:t>, </a:t>
            </a:r>
            <a:r>
              <a:rPr lang="en-US" sz="2300" b="1" dirty="0" err="1">
                <a:solidFill>
                  <a:schemeClr val="bg2"/>
                </a:solidFill>
              </a:rPr>
              <a:t>pelanggan</a:t>
            </a:r>
            <a:r>
              <a:rPr lang="en-US" sz="2300" b="1" dirty="0">
                <a:solidFill>
                  <a:schemeClr val="bg2"/>
                </a:solidFill>
              </a:rPr>
              <a:t>, </a:t>
            </a:r>
            <a:r>
              <a:rPr lang="en-US" sz="2300" b="1" dirty="0" err="1">
                <a:solidFill>
                  <a:schemeClr val="bg2"/>
                </a:solidFill>
              </a:rPr>
              <a:t>pemasok</a:t>
            </a:r>
            <a:r>
              <a:rPr lang="en-US" sz="2300" b="1" dirty="0">
                <a:solidFill>
                  <a:schemeClr val="bg2"/>
                </a:solidFill>
              </a:rPr>
              <a:t>, dan </a:t>
            </a:r>
            <a:r>
              <a:rPr lang="en-US" sz="2300" b="1" dirty="0" err="1">
                <a:solidFill>
                  <a:schemeClr val="bg2"/>
                </a:solidFill>
              </a:rPr>
              <a:t>komunitas</a:t>
            </a:r>
            <a:r>
              <a:rPr lang="en-US" sz="2300" b="1" dirty="0">
                <a:solidFill>
                  <a:schemeClr val="bg2"/>
                </a:solidFill>
              </a:rPr>
              <a:t> yang </a:t>
            </a:r>
            <a:r>
              <a:rPr lang="en-US" sz="2300" b="1" dirty="0" err="1">
                <a:solidFill>
                  <a:schemeClr val="bg2"/>
                </a:solidFill>
              </a:rPr>
              <a:t>menjadi</a:t>
            </a:r>
            <a:r>
              <a:rPr lang="en-US" sz="2300" b="1" dirty="0">
                <a:solidFill>
                  <a:schemeClr val="bg2"/>
                </a:solidFill>
              </a:rPr>
              <a:t> </a:t>
            </a:r>
            <a:r>
              <a:rPr lang="en-US" sz="2300" b="1" dirty="0" err="1">
                <a:solidFill>
                  <a:schemeClr val="bg2"/>
                </a:solidFill>
              </a:rPr>
              <a:t>sandaran</a:t>
            </a:r>
            <a:r>
              <a:rPr lang="en-US" sz="2300" b="1" dirty="0">
                <a:solidFill>
                  <a:schemeClr val="bg2"/>
                </a:solidFill>
              </a:rPr>
              <a:t> </a:t>
            </a:r>
            <a:r>
              <a:rPr lang="en-US" sz="2300" b="1" dirty="0" err="1">
                <a:solidFill>
                  <a:schemeClr val="bg2"/>
                </a:solidFill>
              </a:rPr>
              <a:t>perusahaan</a:t>
            </a:r>
            <a:r>
              <a:rPr lang="en-US" sz="2300" b="1" dirty="0">
                <a:solidFill>
                  <a:schemeClr val="bg2"/>
                </a:solidFill>
              </a:rPr>
              <a:t> Anda </a:t>
            </a:r>
            <a:r>
              <a:rPr lang="en-US" sz="2300" b="1" dirty="0" err="1">
                <a:solidFill>
                  <a:schemeClr val="bg2"/>
                </a:solidFill>
              </a:rPr>
              <a:t>untuk</a:t>
            </a:r>
            <a:r>
              <a:rPr lang="en-US" sz="2300" b="1" dirty="0">
                <a:solidFill>
                  <a:schemeClr val="bg2"/>
                </a:solidFill>
              </a:rPr>
              <a:t> </a:t>
            </a:r>
            <a:r>
              <a:rPr lang="en-US" sz="2300" b="1" dirty="0" err="1">
                <a:solidFill>
                  <a:schemeClr val="bg2"/>
                </a:solidFill>
              </a:rPr>
              <a:t>mencapai</a:t>
            </a:r>
            <a:r>
              <a:rPr lang="en-US" sz="2300" b="1" dirty="0">
                <a:solidFill>
                  <a:schemeClr val="bg2"/>
                </a:solidFill>
              </a:rPr>
              <a:t> </a:t>
            </a:r>
            <a:r>
              <a:rPr lang="en-US" sz="2300" b="1" dirty="0" err="1">
                <a:solidFill>
                  <a:schemeClr val="bg2"/>
                </a:solidFill>
              </a:rPr>
              <a:t>kesejahteraan</a:t>
            </a:r>
            <a:r>
              <a:rPr lang="en-US" sz="2300" b="1" dirty="0">
                <a:solidFill>
                  <a:schemeClr val="bg2"/>
                </a:solidFill>
              </a:rPr>
              <a:t>.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Inilah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kekuatan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kapitalisme</a:t>
            </a:r>
            <a:r>
              <a:rPr lang="en-US" sz="2300" b="1" dirty="0">
                <a:solidFill>
                  <a:srgbClr val="000066"/>
                </a:solidFill>
              </a:rPr>
              <a:t>. </a:t>
            </a:r>
            <a:r>
              <a:rPr lang="en-US" sz="2300" b="1" dirty="0" err="1">
                <a:solidFill>
                  <a:srgbClr val="000066"/>
                </a:solidFill>
              </a:rPr>
              <a:t>Keyakinan</a:t>
            </a:r>
            <a:r>
              <a:rPr lang="en-US" sz="2300" b="1" dirty="0">
                <a:solidFill>
                  <a:srgbClr val="000066"/>
                </a:solidFill>
              </a:rPr>
              <a:t> kami di BlackRock </a:t>
            </a:r>
            <a:r>
              <a:rPr lang="en-US" sz="2300" b="1" dirty="0" err="1">
                <a:solidFill>
                  <a:srgbClr val="000066"/>
                </a:solidFill>
              </a:rPr>
              <a:t>adalah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bahwa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perusahaan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akan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berkinerja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lebih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baik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ketika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mereka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mempertimbangkan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peran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mereka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dalam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masyarakat</a:t>
            </a:r>
            <a:r>
              <a:rPr lang="en-US" sz="2300" b="1" dirty="0">
                <a:solidFill>
                  <a:srgbClr val="000066"/>
                </a:solidFill>
              </a:rPr>
              <a:t> dan </a:t>
            </a:r>
            <a:r>
              <a:rPr lang="en-US" sz="2300" b="1" dirty="0" err="1">
                <a:solidFill>
                  <a:srgbClr val="000066"/>
                </a:solidFill>
              </a:rPr>
              <a:t>bertindak</a:t>
            </a:r>
            <a:r>
              <a:rPr lang="en-US" sz="2300" b="1" dirty="0">
                <a:solidFill>
                  <a:srgbClr val="000066"/>
                </a:solidFill>
              </a:rPr>
              <a:t> demi </a:t>
            </a:r>
            <a:r>
              <a:rPr lang="en-US" sz="2300" b="1" dirty="0" err="1">
                <a:solidFill>
                  <a:srgbClr val="000066"/>
                </a:solidFill>
              </a:rPr>
              <a:t>kepentingan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karyawan</a:t>
            </a:r>
            <a:r>
              <a:rPr lang="en-US" sz="2300" b="1" dirty="0">
                <a:solidFill>
                  <a:srgbClr val="000066"/>
                </a:solidFill>
              </a:rPr>
              <a:t>, </a:t>
            </a:r>
            <a:r>
              <a:rPr lang="en-US" sz="2300" b="1" dirty="0" err="1">
                <a:solidFill>
                  <a:srgbClr val="000066"/>
                </a:solidFill>
              </a:rPr>
              <a:t>pelanggan</a:t>
            </a:r>
            <a:r>
              <a:rPr lang="en-US" sz="2300" b="1" dirty="0">
                <a:solidFill>
                  <a:srgbClr val="000066"/>
                </a:solidFill>
              </a:rPr>
              <a:t>, </a:t>
            </a:r>
            <a:r>
              <a:rPr lang="en-US" sz="2300" b="1" dirty="0" err="1">
                <a:solidFill>
                  <a:srgbClr val="000066"/>
                </a:solidFill>
              </a:rPr>
              <a:t>komunitas</a:t>
            </a:r>
            <a:r>
              <a:rPr lang="en-US" sz="2300" b="1" dirty="0">
                <a:solidFill>
                  <a:srgbClr val="000066"/>
                </a:solidFill>
              </a:rPr>
              <a:t>, dan </a:t>
            </a:r>
            <a:r>
              <a:rPr lang="en-US" sz="2300" b="1" dirty="0" err="1">
                <a:solidFill>
                  <a:srgbClr val="000066"/>
                </a:solidFill>
              </a:rPr>
              <a:t>pemegang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saham</a:t>
            </a:r>
            <a:r>
              <a:rPr lang="en-US" sz="2300" b="1" dirty="0">
                <a:solidFill>
                  <a:srgbClr val="000066"/>
                </a:solidFill>
              </a:rPr>
              <a:t> </a:t>
            </a:r>
            <a:r>
              <a:rPr lang="en-US" sz="2300" b="1" dirty="0" err="1">
                <a:solidFill>
                  <a:srgbClr val="000066"/>
                </a:solidFill>
              </a:rPr>
              <a:t>mereka</a:t>
            </a:r>
            <a:r>
              <a:rPr lang="en-US" sz="2300" b="1" dirty="0">
                <a:solidFill>
                  <a:srgbClr val="000066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en-US" i="1" dirty="0"/>
              <a:t>		</a:t>
            </a:r>
          </a:p>
          <a:p>
            <a:pPr marL="0" indent="0" algn="ctr">
              <a:buNone/>
            </a:pPr>
            <a:r>
              <a:rPr lang="en-US" b="1" dirty="0"/>
              <a:t>Larry Fink, CEO BlackRock Capital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9E6CAAB-D53D-4CD7-808B-EC26AC08CBB9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9903549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Chapter Objectives 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After reading this chapter, you will be able to:</a:t>
            </a:r>
            <a:endParaRPr lang="en-US" sz="2000" b="1" dirty="0">
              <a:solidFill>
                <a:srgbClr val="0070C0"/>
              </a:solidFill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Definisikan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tanggung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jawab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sosial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perusahaan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Bedakan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komponen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kunci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dari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istilah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tanggung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jawab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Menjelaskan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dan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mengevaluasi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model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ekonomi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tanggung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jawab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sosial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perusahaan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Menjelaskan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dan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mengevaluasi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model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pemangku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kepentingan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tanggung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jawab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sosial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perusahaan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Menjelaskan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dan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mengevaluasi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model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integratif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tanggung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jawab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sosial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perusahaan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Jelaskan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peran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manajemen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reputasi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sebagai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motivasi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di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balik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CSR.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8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Evaluasi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klaim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bahwa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CSR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adalah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“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baik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”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untuk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bisnis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Enlightened Self-Interest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/>
              <a:t>Alasan</a:t>
            </a:r>
            <a:r>
              <a:rPr lang="en-US" sz="2200" dirty="0"/>
              <a:t> lain </a:t>
            </a:r>
            <a:r>
              <a:rPr lang="en-US" sz="2200" dirty="0" err="1"/>
              <a:t>selain</a:t>
            </a:r>
            <a:r>
              <a:rPr lang="en-US" sz="2200" dirty="0"/>
              <a:t> </a:t>
            </a:r>
            <a:r>
              <a:rPr lang="en-US" sz="2200" dirty="0" err="1"/>
              <a:t>kepentingan</a:t>
            </a:r>
            <a:r>
              <a:rPr lang="en-US" sz="2200" dirty="0"/>
              <a:t> </a:t>
            </a:r>
            <a:r>
              <a:rPr lang="en-US" sz="2200" dirty="0" err="1"/>
              <a:t>pribadi</a:t>
            </a:r>
            <a:r>
              <a:rPr lang="en-US" sz="2200" dirty="0"/>
              <a:t> dan </a:t>
            </a:r>
            <a:r>
              <a:rPr lang="en-US" sz="2200" dirty="0" err="1"/>
              <a:t>ekonomi</a:t>
            </a:r>
            <a:r>
              <a:rPr lang="en-US" sz="2200" dirty="0"/>
              <a:t> </a:t>
            </a:r>
            <a:r>
              <a:rPr lang="en-US" sz="2200" dirty="0" err="1"/>
              <a:t>bagi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bisnis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terlibat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aktivitas</a:t>
            </a:r>
            <a:r>
              <a:rPr lang="en-US" sz="2200" dirty="0"/>
              <a:t> yang </a:t>
            </a:r>
            <a:r>
              <a:rPr lang="en-US" sz="2200" dirty="0" err="1"/>
              <a:t>bertanggung</a:t>
            </a:r>
            <a:r>
              <a:rPr lang="en-US" sz="2200" dirty="0"/>
              <a:t> </a:t>
            </a:r>
            <a:r>
              <a:rPr lang="en-US" sz="2200" dirty="0" err="1"/>
              <a:t>jawab</a:t>
            </a:r>
            <a:r>
              <a:rPr lang="en-US" sz="2200" dirty="0"/>
              <a:t> </a:t>
            </a:r>
            <a:r>
              <a:rPr lang="en-US" sz="2200" dirty="0" err="1"/>
              <a:t>secara</a:t>
            </a:r>
            <a:r>
              <a:rPr lang="en-US" sz="2200" dirty="0"/>
              <a:t> </a:t>
            </a:r>
            <a:r>
              <a:rPr lang="en-US" sz="2200" dirty="0" err="1"/>
              <a:t>sosial</a:t>
            </a:r>
            <a:r>
              <a:rPr lang="en-US" sz="2200" dirty="0"/>
              <a:t>.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CSR </a:t>
            </a:r>
            <a:r>
              <a:rPr lang="en-US" sz="2000" b="1" dirty="0" err="1">
                <a:solidFill>
                  <a:schemeClr val="bg2"/>
                </a:solidFill>
              </a:rPr>
              <a:t>dapat</a:t>
            </a:r>
            <a:r>
              <a:rPr lang="en-US" sz="2000" b="1" dirty="0">
                <a:solidFill>
                  <a:schemeClr val="bg2"/>
                </a:solidFill>
              </a:rPr>
              <a:t> </a:t>
            </a:r>
            <a:r>
              <a:rPr lang="en-US" sz="2000" b="1" dirty="0" err="1">
                <a:solidFill>
                  <a:schemeClr val="bg2"/>
                </a:solidFill>
              </a:rPr>
              <a:t>berdampak</a:t>
            </a:r>
            <a:r>
              <a:rPr lang="en-US" sz="2000" b="1" dirty="0">
                <a:solidFill>
                  <a:schemeClr val="bg2"/>
                </a:solidFill>
              </a:rPr>
              <a:t> pada </a:t>
            </a:r>
            <a:r>
              <a:rPr lang="en-US" sz="2000" b="1" dirty="0" err="1">
                <a:solidFill>
                  <a:schemeClr val="bg2"/>
                </a:solidFill>
              </a:rPr>
              <a:t>reputasi</a:t>
            </a:r>
            <a:r>
              <a:rPr lang="en-US" sz="2000" b="1" dirty="0">
                <a:solidFill>
                  <a:schemeClr val="bg2"/>
                </a:solidFill>
              </a:rPr>
              <a:t> </a:t>
            </a:r>
            <a:r>
              <a:rPr lang="en-US" sz="2000" b="1" dirty="0" err="1">
                <a:solidFill>
                  <a:schemeClr val="bg2"/>
                </a:solidFill>
              </a:rPr>
              <a:t>perusahaan</a:t>
            </a:r>
            <a:r>
              <a:rPr lang="en-US" sz="2000" b="1" dirty="0">
                <a:solidFill>
                  <a:schemeClr val="bg2"/>
                </a:solidFill>
              </a:rPr>
              <a:t> di </a:t>
            </a:r>
            <a:r>
              <a:rPr lang="en-US" sz="2000" b="1" dirty="0" err="1">
                <a:solidFill>
                  <a:schemeClr val="bg2"/>
                </a:solidFill>
              </a:rPr>
              <a:t>masyarakat</a:t>
            </a:r>
            <a:r>
              <a:rPr lang="en-US" sz="2000" b="1" dirty="0">
                <a:solidFill>
                  <a:schemeClr val="bg2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fokus</a:t>
            </a:r>
            <a:r>
              <a:rPr lang="en-US" sz="1800" dirty="0"/>
              <a:t> pada </a:t>
            </a:r>
            <a:r>
              <a:rPr lang="en-US" sz="1800" dirty="0" err="1"/>
              <a:t>reputasi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 </a:t>
            </a:r>
            <a:r>
              <a:rPr lang="en-US" sz="1800" dirty="0" err="1"/>
              <a:t>kemudian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sekedar</a:t>
            </a:r>
            <a:r>
              <a:rPr lang="en-US" sz="1800" dirty="0"/>
              <a:t> </a:t>
            </a:r>
            <a:r>
              <a:rPr lang="en-US" sz="1800" dirty="0" err="1"/>
              <a:t>pemasaran</a:t>
            </a:r>
            <a:r>
              <a:rPr lang="en-US" sz="1800" dirty="0"/>
              <a:t> </a:t>
            </a:r>
            <a:r>
              <a:rPr lang="en-US" sz="1800" dirty="0" err="1"/>
              <a:t>sosial</a:t>
            </a:r>
            <a:r>
              <a:rPr lang="en-US" sz="18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Praktik</a:t>
            </a:r>
            <a:r>
              <a:rPr lang="en-US" sz="1800" dirty="0"/>
              <a:t> </a:t>
            </a:r>
            <a:r>
              <a:rPr lang="en-US" sz="1800" dirty="0" err="1"/>
              <a:t>menjaga</a:t>
            </a:r>
            <a:r>
              <a:rPr lang="en-US" sz="1800" dirty="0"/>
              <a:t> "</a:t>
            </a:r>
            <a:r>
              <a:rPr lang="en-US" sz="1800" dirty="0" err="1"/>
              <a:t>citra</a:t>
            </a:r>
            <a:r>
              <a:rPr lang="en-US" sz="1800" dirty="0"/>
              <a:t>"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 </a:t>
            </a:r>
            <a:r>
              <a:rPr lang="en-US" sz="1800" dirty="0" err="1"/>
              <a:t>disebut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manajemen</a:t>
            </a:r>
            <a:r>
              <a:rPr lang="en-US" sz="1800" dirty="0"/>
              <a:t> </a:t>
            </a:r>
            <a:r>
              <a:rPr lang="en-US" sz="1800" dirty="0" err="1"/>
              <a:t>reputasi</a:t>
            </a:r>
            <a:r>
              <a:rPr lang="en-US" sz="1800" dirty="0"/>
              <a:t>; </a:t>
            </a:r>
            <a:r>
              <a:rPr lang="en-US" sz="1800" dirty="0" err="1"/>
              <a:t>kegagalan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melakukannya</a:t>
            </a:r>
            <a:r>
              <a:rPr lang="en-US" sz="1800" dirty="0"/>
              <a:t>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> yang </a:t>
            </a:r>
            <a:r>
              <a:rPr lang="en-US" sz="1800" dirty="0" err="1"/>
              <a:t>buruk</a:t>
            </a:r>
            <a:r>
              <a:rPr lang="en-US" sz="18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Perusahaan </a:t>
            </a:r>
            <a:r>
              <a:rPr lang="en-US" sz="1800" dirty="0" err="1"/>
              <a:t>mungkin</a:t>
            </a:r>
            <a:r>
              <a:rPr lang="en-US" sz="1800" dirty="0"/>
              <a:t> </a:t>
            </a:r>
            <a:r>
              <a:rPr lang="en-US" sz="1800" dirty="0" err="1"/>
              <a:t>ditantang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terlibat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 CSR </a:t>
            </a:r>
            <a:r>
              <a:rPr lang="en-US" sz="1800" dirty="0" err="1"/>
              <a:t>semata-mata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tujuan</a:t>
            </a:r>
            <a:r>
              <a:rPr lang="en-US" sz="1800" dirty="0"/>
              <a:t> </a:t>
            </a:r>
            <a:r>
              <a:rPr lang="en-US" sz="1800" dirty="0" err="1"/>
              <a:t>mempengaruhi</a:t>
            </a:r>
            <a:r>
              <a:rPr lang="en-US" sz="1800" dirty="0"/>
              <a:t> </a:t>
            </a:r>
            <a:r>
              <a:rPr lang="en-US" sz="1800" dirty="0" err="1"/>
              <a:t>reputasi</a:t>
            </a:r>
            <a:r>
              <a:rPr lang="en-US" sz="1800" dirty="0"/>
              <a:t> </a:t>
            </a:r>
            <a:r>
              <a:rPr lang="en-US" sz="1800" dirty="0" err="1"/>
              <a:t>mereka</a:t>
            </a:r>
            <a:r>
              <a:rPr lang="en-US" sz="1800" dirty="0"/>
              <a:t>.</a:t>
            </a:r>
          </a:p>
          <a:p>
            <a:r>
              <a:rPr lang="en-US" sz="2000" b="1" dirty="0">
                <a:solidFill>
                  <a:schemeClr val="bg2"/>
                </a:solidFill>
              </a:rPr>
              <a:t>Reputation management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praktik</a:t>
            </a:r>
            <a:r>
              <a:rPr lang="en-US" sz="1800" dirty="0"/>
              <a:t> </a:t>
            </a:r>
            <a:r>
              <a:rPr lang="en-US" sz="1800" dirty="0" err="1"/>
              <a:t>menjaga</a:t>
            </a:r>
            <a:r>
              <a:rPr lang="en-US" sz="1800" dirty="0"/>
              <a:t> “</a:t>
            </a:r>
            <a:r>
              <a:rPr lang="en-US" sz="1800" dirty="0" err="1"/>
              <a:t>citra</a:t>
            </a:r>
            <a:r>
              <a:rPr lang="en-US" sz="1800" dirty="0"/>
              <a:t>”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Perusahaan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dihormati</a:t>
            </a:r>
            <a:r>
              <a:rPr lang="en-US" sz="1800" dirty="0"/>
              <a:t> </a:t>
            </a:r>
            <a:r>
              <a:rPr lang="en-US" sz="1800" dirty="0" err="1"/>
              <a:t>karena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dan </a:t>
            </a:r>
            <a:r>
              <a:rPr lang="en-US" sz="1800" dirty="0" err="1"/>
              <a:t>layanannya</a:t>
            </a:r>
            <a:r>
              <a:rPr lang="en-US" sz="1800" dirty="0"/>
              <a:t>, </a:t>
            </a:r>
            <a:r>
              <a:rPr lang="en-US" sz="1800" dirty="0" err="1"/>
              <a:t>kinerja</a:t>
            </a:r>
            <a:r>
              <a:rPr lang="en-US" sz="1800" dirty="0"/>
              <a:t> </a:t>
            </a:r>
            <a:r>
              <a:rPr lang="en-US" sz="1800" dirty="0" err="1"/>
              <a:t>keuangannya</a:t>
            </a:r>
            <a:r>
              <a:rPr lang="en-US" sz="1800" dirty="0"/>
              <a:t>,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yang </a:t>
            </a:r>
            <a:r>
              <a:rPr lang="en-US" sz="1800" dirty="0" err="1"/>
              <a:t>baik</a:t>
            </a:r>
            <a:r>
              <a:rPr lang="en-US" sz="1800" dirty="0"/>
              <a:t>, dan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warga</a:t>
            </a:r>
            <a:r>
              <a:rPr lang="en-US" sz="1800" dirty="0"/>
              <a:t> </a:t>
            </a:r>
            <a:r>
              <a:rPr lang="en-US" sz="1800" dirty="0" err="1"/>
              <a:t>korporat</a:t>
            </a:r>
            <a:r>
              <a:rPr lang="en-US" sz="1800" dirty="0"/>
              <a:t> yang </a:t>
            </a:r>
            <a:r>
              <a:rPr lang="en-US" sz="1800" dirty="0" err="1"/>
              <a:t>baik</a:t>
            </a:r>
            <a:r>
              <a:rPr lang="en-US" sz="18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Jika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 </a:t>
            </a:r>
            <a:r>
              <a:rPr lang="en-US" sz="1800" dirty="0" err="1"/>
              <a:t>mempunyai</a:t>
            </a:r>
            <a:r>
              <a:rPr lang="en-US" sz="1800" dirty="0"/>
              <a:t> </a:t>
            </a:r>
            <a:r>
              <a:rPr lang="en-US" sz="1800" dirty="0" err="1"/>
              <a:t>reputasi</a:t>
            </a:r>
            <a:r>
              <a:rPr lang="en-US" sz="1800" dirty="0"/>
              <a:t> yang </a:t>
            </a:r>
            <a:r>
              <a:rPr lang="en-US" sz="1800" dirty="0" err="1"/>
              <a:t>buruk</a:t>
            </a:r>
            <a:r>
              <a:rPr lang="en-US" sz="1800" dirty="0"/>
              <a:t>,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menciptakan</a:t>
            </a:r>
            <a:r>
              <a:rPr lang="en-US" sz="1800" dirty="0"/>
              <a:t> </a:t>
            </a:r>
            <a:r>
              <a:rPr lang="en-US" sz="1800" dirty="0" err="1"/>
              <a:t>hambatan</a:t>
            </a:r>
            <a:r>
              <a:rPr lang="en-US" sz="1800" dirty="0"/>
              <a:t> </a:t>
            </a:r>
            <a:r>
              <a:rPr lang="en-US" sz="1800" dirty="0" err="1"/>
              <a:t>besar</a:t>
            </a:r>
            <a:r>
              <a:rPr lang="en-US" sz="1800" dirty="0"/>
              <a:t> </a:t>
            </a:r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keberhasilan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1E038D-9D54-4438-9424-2C0ECD2F459D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Enlightened Self-Interest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000066"/>
                </a:solidFill>
              </a:rPr>
              <a:t>Apakah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etika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baik</a:t>
            </a:r>
            <a:r>
              <a:rPr lang="en-US" b="1" dirty="0">
                <a:solidFill>
                  <a:srgbClr val="000066"/>
                </a:solidFill>
              </a:rPr>
              <a:t> juga </a:t>
            </a:r>
            <a:r>
              <a:rPr lang="en-US" b="1" dirty="0" err="1">
                <a:solidFill>
                  <a:srgbClr val="000066"/>
                </a:solidFill>
              </a:rPr>
              <a:t>merupakan</a:t>
            </a:r>
            <a:r>
              <a:rPr lang="en-US" b="1" dirty="0">
                <a:solidFill>
                  <a:srgbClr val="000066"/>
                </a:solidFill>
              </a:rPr>
              <a:t> </a:t>
            </a:r>
            <a:r>
              <a:rPr lang="en-US" b="1" dirty="0" err="1">
                <a:solidFill>
                  <a:srgbClr val="000066"/>
                </a:solidFill>
              </a:rPr>
              <a:t>bisnis</a:t>
            </a:r>
            <a:r>
              <a:rPr lang="en-US" b="1" dirty="0">
                <a:solidFill>
                  <a:srgbClr val="000066"/>
                </a:solidFill>
              </a:rPr>
              <a:t> yang </a:t>
            </a:r>
            <a:r>
              <a:rPr lang="en-US" b="1" dirty="0" err="1">
                <a:solidFill>
                  <a:srgbClr val="000066"/>
                </a:solidFill>
              </a:rPr>
              <a:t>baik</a:t>
            </a:r>
            <a:r>
              <a:rPr lang="en-US" b="1" dirty="0">
                <a:solidFill>
                  <a:srgbClr val="000066"/>
                </a:solidFill>
              </a:rPr>
              <a:t>?</a:t>
            </a:r>
          </a:p>
          <a:p>
            <a:r>
              <a:rPr lang="en-US" sz="2000" dirty="0"/>
              <a:t> </a:t>
            </a:r>
            <a:r>
              <a:rPr lang="en-US" sz="2000" i="1" dirty="0" err="1"/>
              <a:t>Kepentingan</a:t>
            </a:r>
            <a:r>
              <a:rPr lang="en-US" sz="2000" i="1" dirty="0"/>
              <a:t> </a:t>
            </a:r>
            <a:r>
              <a:rPr lang="en-US" sz="2000" i="1" dirty="0" err="1"/>
              <a:t>pribadi</a:t>
            </a:r>
            <a:r>
              <a:rPr lang="en-US" sz="2000" i="1" dirty="0"/>
              <a:t> </a:t>
            </a:r>
            <a:r>
              <a:rPr lang="en-US" sz="2000" dirty="0"/>
              <a:t>yang </a:t>
            </a:r>
            <a:r>
              <a:rPr lang="en-US" sz="2000" dirty="0" err="1"/>
              <a:t>tercerahkan</a:t>
            </a:r>
            <a:r>
              <a:rPr lang="en-US" sz="2000" dirty="0"/>
              <a:t> </a:t>
            </a:r>
            <a:r>
              <a:rPr lang="en-US" sz="2000" dirty="0" err="1"/>
              <a:t>berasumsi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setidaknya</a:t>
            </a:r>
            <a:r>
              <a:rPr lang="en-US" sz="2000" dirty="0"/>
              <a:t>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jadi</a:t>
            </a:r>
            <a:r>
              <a:rPr lang="en-US" sz="2000" dirty="0"/>
              <a:t>.</a:t>
            </a:r>
          </a:p>
          <a:p>
            <a:r>
              <a:rPr lang="en-US" sz="2000" dirty="0"/>
              <a:t>Para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memperdebatkan</a:t>
            </a:r>
            <a:r>
              <a:rPr lang="en-US" sz="2000" dirty="0"/>
              <a:t>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 </a:t>
            </a:r>
            <a:r>
              <a:rPr lang="en-US" sz="2000" dirty="0" err="1"/>
              <a:t>menghasilkan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signifikan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rgbClr val="000066"/>
                </a:solidFill>
              </a:rPr>
              <a:t>Ada </a:t>
            </a:r>
            <a:r>
              <a:rPr lang="en-US" sz="1800" b="1" dirty="0" err="1">
                <a:solidFill>
                  <a:srgbClr val="000066"/>
                </a:solidFill>
              </a:rPr>
              <a:t>kesepakatan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umum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bahwa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etika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membuahkan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hasil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jangka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panjang</a:t>
            </a:r>
            <a:r>
              <a:rPr lang="en-US" sz="1800" b="1" dirty="0">
                <a:solidFill>
                  <a:srgbClr val="000066"/>
                </a:solidFill>
              </a:rPr>
              <a:t>, </a:t>
            </a:r>
            <a:r>
              <a:rPr lang="en-US" sz="1800" b="1" dirty="0" err="1">
                <a:solidFill>
                  <a:srgbClr val="000066"/>
                </a:solidFill>
              </a:rPr>
              <a:t>namun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bagaimana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mengukur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hasil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tersebut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adalah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tantangannya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rgbClr val="000066"/>
                </a:solidFill>
              </a:rPr>
              <a:t>Seringkali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pengukuran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reputasi</a:t>
            </a:r>
            <a:r>
              <a:rPr lang="en-US" sz="1800" b="1" dirty="0">
                <a:solidFill>
                  <a:srgbClr val="000066"/>
                </a:solidFill>
              </a:rPr>
              <a:t> yang </a:t>
            </a:r>
            <a:r>
              <a:rPr lang="en-US" sz="1800" b="1" dirty="0" err="1">
                <a:solidFill>
                  <a:srgbClr val="000066"/>
                </a:solidFill>
              </a:rPr>
              <a:t>baik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terjadi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jangka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panjang</a:t>
            </a:r>
            <a:r>
              <a:rPr lang="en-US" sz="1800" b="1" dirty="0">
                <a:solidFill>
                  <a:srgbClr val="000066"/>
                </a:solidFill>
              </a:rPr>
              <a:t>, </a:t>
            </a:r>
            <a:r>
              <a:rPr lang="en-US" sz="1800" b="1" dirty="0" err="1">
                <a:solidFill>
                  <a:srgbClr val="000066"/>
                </a:solidFill>
              </a:rPr>
              <a:t>namun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kinerja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diukur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jangka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pendek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b="1" dirty="0" err="1">
                <a:solidFill>
                  <a:srgbClr val="C30C20"/>
                </a:solidFill>
              </a:rPr>
              <a:t>Apakah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ada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alasan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bisnis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untuk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pengembalian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investasi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dari</a:t>
            </a:r>
            <a:r>
              <a:rPr lang="en-US" sz="2200" b="1" dirty="0">
                <a:solidFill>
                  <a:srgbClr val="C30C20"/>
                </a:solidFill>
              </a:rPr>
              <a:t> </a:t>
            </a:r>
            <a:r>
              <a:rPr lang="en-US" sz="2200" b="1" dirty="0" err="1">
                <a:solidFill>
                  <a:srgbClr val="C30C20"/>
                </a:solidFill>
              </a:rPr>
              <a:t>etika</a:t>
            </a:r>
            <a:r>
              <a:rPr lang="en-US" sz="2200" b="1" dirty="0">
                <a:solidFill>
                  <a:srgbClr val="C30C20"/>
                </a:solidFill>
              </a:rPr>
              <a:t>?</a:t>
            </a:r>
          </a:p>
          <a:p>
            <a:r>
              <a:rPr lang="en-US" sz="2000" dirty="0"/>
              <a:t>Bukti </a:t>
            </a:r>
            <a:r>
              <a:rPr lang="en-US" sz="2000" dirty="0" err="1"/>
              <a:t>mengatakan</a:t>
            </a:r>
            <a:r>
              <a:rPr lang="en-US" sz="2000" dirty="0"/>
              <a:t> </a:t>
            </a:r>
            <a:r>
              <a:rPr lang="en-US" sz="2000" dirty="0" err="1"/>
              <a:t>ya</a:t>
            </a:r>
            <a:r>
              <a:rPr lang="en-US" sz="2000" dirty="0"/>
              <a:t>, </a:t>
            </a:r>
            <a:r>
              <a:rPr lang="en-US" sz="2000" dirty="0" err="1"/>
              <a:t>namun</a:t>
            </a:r>
            <a:r>
              <a:rPr lang="en-US" sz="2000" dirty="0"/>
              <a:t> </a:t>
            </a:r>
            <a:r>
              <a:rPr lang="en-US" sz="2000" dirty="0" err="1"/>
              <a:t>pemikiran</a:t>
            </a:r>
            <a:r>
              <a:rPr lang="en-US" sz="2000" dirty="0"/>
              <a:t> yang </a:t>
            </a:r>
            <a:r>
              <a:rPr lang="en-US" sz="2000" dirty="0" err="1"/>
              <a:t>dominan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,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, </a:t>
            </a:r>
            <a:r>
              <a:rPr lang="en-US" sz="2000" dirty="0" err="1"/>
              <a:t>maka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E7B43F0-25A0-4E5A-8DD3-3E75900BB462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Exploring Enlightened Self-Interest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b="1" dirty="0">
              <a:solidFill>
                <a:srgbClr val="000066"/>
              </a:solidFill>
            </a:endParaRPr>
          </a:p>
          <a:p>
            <a:pPr marL="0" indent="0">
              <a:buNone/>
            </a:pPr>
            <a:r>
              <a:rPr lang="sv-SE" b="1" dirty="0">
                <a:solidFill>
                  <a:srgbClr val="000066"/>
                </a:solidFill>
              </a:rPr>
              <a:t>Pengukuran sangat penting karena ada pencela.</a:t>
            </a:r>
            <a:endParaRPr lang="en-US" b="1" dirty="0">
              <a:solidFill>
                <a:srgbClr val="000066"/>
              </a:solidFill>
            </a:endParaRPr>
          </a:p>
          <a:p>
            <a:r>
              <a:rPr lang="en-US" sz="2000" dirty="0" err="1"/>
              <a:t>Profesor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David Vogel </a:t>
            </a:r>
            <a:r>
              <a:rPr lang="en-US" sz="2000" dirty="0" err="1"/>
              <a:t>berpendapat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misi</a:t>
            </a:r>
            <a:r>
              <a:rPr lang="en-US" sz="2000" dirty="0"/>
              <a:t> CSR yang </a:t>
            </a:r>
            <a:r>
              <a:rPr lang="en-US" sz="2000" dirty="0" err="1"/>
              <a:t>kuat</a:t>
            </a:r>
            <a:r>
              <a:rPr lang="en-US" sz="2000" dirty="0"/>
              <a:t> </a:t>
            </a:r>
            <a:r>
              <a:rPr lang="en-US" sz="2000" dirty="0" err="1"/>
              <a:t>melayani</a:t>
            </a:r>
            <a:r>
              <a:rPr lang="en-US" sz="2000" dirty="0"/>
              <a:t> </a:t>
            </a:r>
            <a:r>
              <a:rPr lang="en-US" sz="2000" dirty="0" err="1"/>
              <a:t>ceruk</a:t>
            </a:r>
            <a:r>
              <a:rPr lang="en-US" sz="2000" dirty="0"/>
              <a:t> pasar </a:t>
            </a:r>
            <a:r>
              <a:rPr lang="en-US" sz="2000" dirty="0" err="1"/>
              <a:t>konsumen</a:t>
            </a:r>
            <a:r>
              <a:rPr lang="en-US" sz="2000" dirty="0"/>
              <a:t> dan investor.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Berpendapat</a:t>
            </a:r>
            <a:r>
              <a:rPr lang="en-US" sz="1800" dirty="0"/>
              <a:t> </a:t>
            </a:r>
            <a:r>
              <a:rPr lang="en-US" sz="1800" dirty="0" err="1"/>
              <a:t>bahwa</a:t>
            </a:r>
            <a:r>
              <a:rPr lang="en-US" sz="1800" dirty="0"/>
              <a:t> </a:t>
            </a:r>
            <a:r>
              <a:rPr lang="en-US" sz="1800" dirty="0" err="1"/>
              <a:t>bertentangan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perubahan</a:t>
            </a:r>
            <a:r>
              <a:rPr lang="en-US" sz="1800" dirty="0"/>
              <a:t> global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lingkungan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>, CSR </a:t>
            </a:r>
            <a:r>
              <a:rPr lang="en-US" sz="1800" dirty="0" err="1"/>
              <a:t>seharusnya</a:t>
            </a:r>
            <a:r>
              <a:rPr lang="en-US" sz="1800" dirty="0"/>
              <a:t>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salah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pilihan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menyimpulkan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dunia </a:t>
            </a:r>
            <a:r>
              <a:rPr lang="en-US" dirty="0" err="1"/>
              <a:t>usaha</a:t>
            </a:r>
            <a:r>
              <a:rPr lang="en-US" dirty="0"/>
              <a:t> di pasar negara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dan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r>
              <a:rPr lang="en-US" sz="2000" dirty="0" err="1"/>
              <a:t>Studi</a:t>
            </a:r>
            <a:r>
              <a:rPr lang="en-US" sz="2000" dirty="0"/>
              <a:t> </a:t>
            </a:r>
            <a:r>
              <a:rPr lang="en-US" sz="2000" dirty="0" err="1"/>
              <a:t>menemukan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sejumlah</a:t>
            </a:r>
            <a:r>
              <a:rPr lang="en-US" sz="2000" dirty="0"/>
              <a:t> </a:t>
            </a:r>
            <a:r>
              <a:rPr lang="en-US" sz="2000" dirty="0" err="1"/>
              <a:t>hasil</a:t>
            </a:r>
            <a:r>
              <a:rPr lang="en-US" sz="2000" dirty="0"/>
              <a:t> yang </a:t>
            </a:r>
            <a:r>
              <a:rPr lang="en-US" sz="2000" dirty="0" err="1"/>
              <a:t>diharapkan</a:t>
            </a:r>
            <a:r>
              <a:rPr lang="en-US" sz="2000" dirty="0"/>
              <a:t>—dan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diukur</a:t>
            </a:r>
            <a:r>
              <a:rPr lang="en-US" sz="2000" dirty="0"/>
              <a:t>—</a:t>
            </a:r>
            <a:r>
              <a:rPr lang="en-US" sz="2000" dirty="0" err="1"/>
              <a:t>dari</a:t>
            </a:r>
            <a:r>
              <a:rPr lang="en-US" sz="2000" dirty="0"/>
              <a:t> program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8F97B6E-F85A-4EFB-AC78-6E235C86D7CB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BFFA9BA-0515-4AB2-88BA-2331BFB1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990600"/>
          </a:xfrm>
          <a:effectLst/>
        </p:spPr>
        <p:txBody>
          <a:bodyPr/>
          <a:lstStyle/>
          <a:p>
            <a:r>
              <a:rPr lang="en-US" sz="3200" dirty="0"/>
              <a:t>Accessibility Content: Text Alternatives for Images</a:t>
            </a:r>
          </a:p>
        </p:txBody>
      </p:sp>
    </p:spTree>
    <p:extLst>
      <p:ext uri="{BB962C8B-B14F-4D97-AF65-F5344CB8AC3E}">
        <p14:creationId xmlns:p14="http://schemas.microsoft.com/office/powerpoint/2010/main" val="27998450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Figure 5.1: Models of Corporate Social Responsibility - Text Alternative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b="1" dirty="0">
                <a:solidFill>
                  <a:srgbClr val="000066"/>
                </a:solidFill>
              </a:rPr>
              <a:t>Model </a:t>
            </a:r>
            <a:r>
              <a:rPr lang="en-US" sz="1800" b="1" dirty="0" err="1">
                <a:solidFill>
                  <a:srgbClr val="000066"/>
                </a:solidFill>
              </a:rPr>
              <a:t>ekonomi</a:t>
            </a:r>
            <a:r>
              <a:rPr lang="en-US" sz="1800" b="1" dirty="0">
                <a:solidFill>
                  <a:srgbClr val="000066"/>
                </a:solidFill>
              </a:rPr>
              <a:t> CSR </a:t>
            </a:r>
            <a:r>
              <a:rPr lang="en-US" sz="1800" b="1" dirty="0" err="1">
                <a:solidFill>
                  <a:srgbClr val="000066"/>
                </a:solidFill>
              </a:rPr>
              <a:t>menyatakan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bahwa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utama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manajemen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adalah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memaksimalkan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keuntungan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sesuai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hukum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model </a:t>
            </a:r>
            <a:r>
              <a:rPr lang="en-US" sz="1800" b="1" dirty="0" err="1">
                <a:solidFill>
                  <a:srgbClr val="000066"/>
                </a:solidFill>
              </a:rPr>
              <a:t>ekonomi</a:t>
            </a:r>
            <a:r>
              <a:rPr lang="en-US" sz="1800" b="1" dirty="0">
                <a:solidFill>
                  <a:srgbClr val="000066"/>
                </a:solidFill>
              </a:rPr>
              <a:t>, </a:t>
            </a:r>
            <a:r>
              <a:rPr lang="en-US" sz="1800" b="1" dirty="0" err="1">
                <a:solidFill>
                  <a:srgbClr val="000066"/>
                </a:solidFill>
              </a:rPr>
              <a:t>manajemen</a:t>
            </a:r>
            <a:r>
              <a:rPr lang="en-US" sz="1800" b="1" dirty="0">
                <a:solidFill>
                  <a:srgbClr val="000066"/>
                </a:solidFill>
              </a:rPr>
              <a:t> juga </a:t>
            </a:r>
            <a:r>
              <a:rPr lang="en-US" sz="1800" b="1" dirty="0" err="1">
                <a:solidFill>
                  <a:srgbClr val="000066"/>
                </a:solidFill>
              </a:rPr>
              <a:t>dapat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memilih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untuk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berkontribusi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kepada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masyarakat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sebagai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bentuk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filantropi</a:t>
            </a:r>
            <a:r>
              <a:rPr lang="en-US" sz="1800" b="1" dirty="0">
                <a:solidFill>
                  <a:srgbClr val="000066"/>
                </a:solidFill>
              </a:rPr>
              <a:t>, </a:t>
            </a:r>
            <a:r>
              <a:rPr lang="en-US" sz="1800" b="1" dirty="0" err="1">
                <a:solidFill>
                  <a:srgbClr val="000066"/>
                </a:solidFill>
              </a:rPr>
              <a:t>namun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bukan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sebagai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bentuk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tugas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atau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sosial</a:t>
            </a:r>
            <a:r>
              <a:rPr lang="en-US" sz="1800" b="1" dirty="0">
                <a:solidFill>
                  <a:srgbClr val="000066"/>
                </a:solidFill>
              </a:rPr>
              <a:t>. </a:t>
            </a:r>
            <a:r>
              <a:rPr lang="en-US" sz="1800" b="1" dirty="0" err="1">
                <a:solidFill>
                  <a:srgbClr val="CC0099"/>
                </a:solidFill>
              </a:rPr>
              <a:t>Mereka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mungkin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berkontribusi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untuk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tujuan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reputasi</a:t>
            </a:r>
            <a:r>
              <a:rPr lang="en-US" sz="1800" b="1" dirty="0">
                <a:solidFill>
                  <a:srgbClr val="CC0099"/>
                </a:solidFill>
              </a:rPr>
              <a:t>.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sosial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berkontribusi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terhadap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profitabilitas</a:t>
            </a:r>
            <a:r>
              <a:rPr lang="en-US" sz="1800" b="1" dirty="0">
                <a:solidFill>
                  <a:srgbClr val="000066"/>
                </a:solidFill>
              </a:rPr>
              <a:t>. </a:t>
            </a:r>
            <a:r>
              <a:rPr lang="en-US" sz="1800" b="1" dirty="0" err="1">
                <a:solidFill>
                  <a:srgbClr val="000066"/>
                </a:solidFill>
              </a:rPr>
              <a:t>Atau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mereka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mungkin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berkontribusi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karena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itu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adalah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hal</a:t>
            </a:r>
            <a:r>
              <a:rPr lang="en-US" sz="1800" b="1" dirty="0">
                <a:solidFill>
                  <a:srgbClr val="000066"/>
                </a:solidFill>
              </a:rPr>
              <a:t> yang </a:t>
            </a:r>
            <a:r>
              <a:rPr lang="en-US" sz="1800" b="1" dirty="0" err="1">
                <a:solidFill>
                  <a:srgbClr val="000066"/>
                </a:solidFill>
              </a:rPr>
              <a:t>benar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untuk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dilakukan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1800" b="1" dirty="0">
                <a:solidFill>
                  <a:srgbClr val="CC0099"/>
                </a:solidFill>
              </a:rPr>
              <a:t>Model </a:t>
            </a:r>
            <a:r>
              <a:rPr lang="en-US" sz="1800" b="1" dirty="0" err="1">
                <a:solidFill>
                  <a:srgbClr val="CC0099"/>
                </a:solidFill>
              </a:rPr>
              <a:t>pemangku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kepentingan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CC0099"/>
                </a:solidFill>
              </a:rPr>
              <a:t>dalam</a:t>
            </a:r>
            <a:r>
              <a:rPr lang="en-US" sz="1800" b="1" dirty="0">
                <a:solidFill>
                  <a:srgbClr val="CC0099"/>
                </a:solidFill>
              </a:rPr>
              <a:t> CSR </a:t>
            </a:r>
            <a:r>
              <a:rPr lang="en-US" sz="1800" b="1" dirty="0" err="1">
                <a:solidFill>
                  <a:srgbClr val="000066"/>
                </a:solidFill>
              </a:rPr>
              <a:t>menegaskan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bahwa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bisnis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tertanam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jaringan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hubungan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sosial</a:t>
            </a:r>
            <a:r>
              <a:rPr lang="en-US" sz="1800" b="1" dirty="0">
                <a:solidFill>
                  <a:srgbClr val="000066"/>
                </a:solidFill>
              </a:rPr>
              <a:t> yang </a:t>
            </a:r>
            <a:r>
              <a:rPr lang="en-US" sz="1800" b="1" dirty="0" err="1">
                <a:solidFill>
                  <a:srgbClr val="000066"/>
                </a:solidFill>
              </a:rPr>
              <a:t>memiliki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hak</a:t>
            </a:r>
            <a:r>
              <a:rPr lang="en-US" sz="1800" b="1" dirty="0">
                <a:solidFill>
                  <a:srgbClr val="000066"/>
                </a:solidFill>
              </a:rPr>
              <a:t> dan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bersama</a:t>
            </a:r>
            <a:r>
              <a:rPr lang="en-US" sz="1800" b="1" dirty="0">
                <a:solidFill>
                  <a:srgbClr val="000066"/>
                </a:solidFill>
              </a:rPr>
              <a:t>. </a:t>
            </a:r>
            <a:r>
              <a:rPr lang="en-US" sz="1800" b="1" dirty="0" err="1">
                <a:solidFill>
                  <a:srgbClr val="000066"/>
                </a:solidFill>
              </a:rPr>
              <a:t>Manajer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bisnis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memiliki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terhadap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sejumlah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pemangku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kepentingan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1800" b="1" dirty="0">
                <a:solidFill>
                  <a:srgbClr val="CC0099"/>
                </a:solidFill>
              </a:rPr>
              <a:t>Model CSR </a:t>
            </a:r>
            <a:r>
              <a:rPr lang="en-US" sz="1800" b="1" dirty="0" err="1">
                <a:solidFill>
                  <a:srgbClr val="CC0099"/>
                </a:solidFill>
              </a:rPr>
              <a:t>integratif</a:t>
            </a:r>
            <a:r>
              <a:rPr lang="en-US" sz="1800" b="1" dirty="0">
                <a:solidFill>
                  <a:srgbClr val="CC0099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menyatakan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bahwa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tanggung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jawab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sosial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diintegrasikan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langsung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ke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dalam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misi</a:t>
            </a:r>
            <a:r>
              <a:rPr lang="en-US" sz="1800" b="1" dirty="0">
                <a:solidFill>
                  <a:srgbClr val="000066"/>
                </a:solidFill>
              </a:rPr>
              <a:t> dan </a:t>
            </a:r>
            <a:r>
              <a:rPr lang="en-US" sz="1800" b="1" dirty="0" err="1">
                <a:solidFill>
                  <a:srgbClr val="000066"/>
                </a:solidFill>
              </a:rPr>
              <a:t>tujuan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perusahaan</a:t>
            </a:r>
            <a:r>
              <a:rPr lang="en-US" sz="1800" b="1" dirty="0">
                <a:solidFill>
                  <a:srgbClr val="000066"/>
                </a:solidFill>
              </a:rPr>
              <a:t>.</a:t>
            </a:r>
          </a:p>
          <a:p>
            <a:r>
              <a:rPr lang="en-US" sz="1800" b="1" dirty="0" err="1">
                <a:solidFill>
                  <a:srgbClr val="000066"/>
                </a:solidFill>
              </a:rPr>
              <a:t>Contohnya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adalah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perusahaan</a:t>
            </a:r>
            <a:r>
              <a:rPr lang="en-US" sz="1800" b="1" dirty="0">
                <a:solidFill>
                  <a:srgbClr val="000066"/>
                </a:solidFill>
              </a:rPr>
              <a:t> yang </a:t>
            </a:r>
            <a:r>
              <a:rPr lang="en-US" sz="1800" b="1" dirty="0" err="1">
                <a:solidFill>
                  <a:srgbClr val="000066"/>
                </a:solidFill>
              </a:rPr>
              <a:t>memberikan</a:t>
            </a:r>
            <a:r>
              <a:rPr lang="en-US" sz="1800" b="1" dirty="0">
                <a:solidFill>
                  <a:srgbClr val="000066"/>
                </a:solidFill>
              </a:rPr>
              <a:t> </a:t>
            </a:r>
            <a:r>
              <a:rPr lang="en-US" sz="1800" b="1" dirty="0" err="1">
                <a:solidFill>
                  <a:srgbClr val="000066"/>
                </a:solidFill>
              </a:rPr>
              <a:t>manfaat</a:t>
            </a:r>
            <a:r>
              <a:rPr lang="en-US" sz="1800" b="1" dirty="0">
                <a:solidFill>
                  <a:srgbClr val="000066"/>
                </a:solidFill>
              </a:rPr>
              <a:t>, </a:t>
            </a:r>
            <a:r>
              <a:rPr lang="en-US" sz="1800" b="1" dirty="0" err="1">
                <a:solidFill>
                  <a:srgbClr val="000066"/>
                </a:solidFill>
              </a:rPr>
              <a:t>seperti</a:t>
            </a:r>
            <a:r>
              <a:rPr lang="en-US" sz="1800" b="1" dirty="0">
                <a:solidFill>
                  <a:srgbClr val="000066"/>
                </a:solidFill>
              </a:rPr>
              <a:t> Ben and Jerry’s.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971800" y="6233532"/>
            <a:ext cx="2438400" cy="228600"/>
          </a:xfrm>
        </p:spPr>
        <p:txBody>
          <a:bodyPr/>
          <a:lstStyle/>
          <a:p>
            <a:r>
              <a:rPr lang="en-US" sz="1000" dirty="0">
                <a:hlinkClick r:id="rId2" action="ppaction://hlinksldjump"/>
              </a:rPr>
              <a:t>Return to parent-slide containing image</a:t>
            </a:r>
            <a:endParaRPr lang="en-US" sz="100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373D7B-AB7A-4D11-B53D-C0C755DA4C61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Introduction: Corporate Social Responsibility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b="1" dirty="0"/>
              <a:t>Bab </a:t>
            </a:r>
            <a:r>
              <a:rPr lang="en-US" sz="2300" b="1" dirty="0" err="1"/>
              <a:t>ini</a:t>
            </a:r>
            <a:r>
              <a:rPr lang="en-US" sz="2300" b="1" dirty="0"/>
              <a:t> </a:t>
            </a:r>
            <a:r>
              <a:rPr lang="en-US" sz="2300" b="1" dirty="0" err="1"/>
              <a:t>membahas</a:t>
            </a:r>
            <a:r>
              <a:rPr lang="en-US" sz="2300" b="1" dirty="0"/>
              <a:t> </a:t>
            </a:r>
            <a:r>
              <a:rPr lang="en-US" sz="2300" b="1" dirty="0" err="1"/>
              <a:t>tanggung</a:t>
            </a:r>
            <a:r>
              <a:rPr lang="en-US" sz="2300" b="1" dirty="0"/>
              <a:t> </a:t>
            </a:r>
            <a:r>
              <a:rPr lang="en-US" sz="2300" b="1" dirty="0" err="1"/>
              <a:t>jawab</a:t>
            </a:r>
            <a:r>
              <a:rPr lang="en-US" sz="2300" b="1" dirty="0"/>
              <a:t> </a:t>
            </a:r>
            <a:r>
              <a:rPr lang="en-US" sz="2300" b="1" dirty="0" err="1"/>
              <a:t>sosial</a:t>
            </a:r>
            <a:r>
              <a:rPr lang="en-US" sz="2300" b="1" dirty="0"/>
              <a:t> </a:t>
            </a:r>
            <a:r>
              <a:rPr lang="en-US" sz="2300" b="1" dirty="0" err="1"/>
              <a:t>perusahaan</a:t>
            </a:r>
            <a:r>
              <a:rPr lang="en-US" sz="2300" b="1" dirty="0"/>
              <a:t> (CSR) dan </a:t>
            </a:r>
            <a:r>
              <a:rPr lang="en-US" sz="2300" b="1" dirty="0" err="1"/>
              <a:t>bagaimana</a:t>
            </a:r>
            <a:r>
              <a:rPr lang="en-US" sz="2300" b="1" dirty="0"/>
              <a:t> </a:t>
            </a:r>
            <a:r>
              <a:rPr lang="en-US" sz="2300" b="1" dirty="0" err="1"/>
              <a:t>perusahaan</a:t>
            </a:r>
            <a:r>
              <a:rPr lang="en-US" sz="2300" b="1" dirty="0"/>
              <a:t> </a:t>
            </a:r>
            <a:r>
              <a:rPr lang="en-US" sz="2300" b="1" dirty="0" err="1"/>
              <a:t>memilih</a:t>
            </a:r>
            <a:r>
              <a:rPr lang="en-US" sz="2300" b="1" dirty="0"/>
              <a:t> </a:t>
            </a:r>
            <a:r>
              <a:rPr lang="en-US" sz="2300" b="1" dirty="0" err="1"/>
              <a:t>untuk</a:t>
            </a:r>
            <a:r>
              <a:rPr lang="en-US" sz="2300" b="1" dirty="0"/>
              <a:t> </a:t>
            </a:r>
            <a:r>
              <a:rPr lang="en-US" sz="2300" b="1" dirty="0" err="1"/>
              <a:t>memenuhi</a:t>
            </a:r>
            <a:r>
              <a:rPr lang="en-US" sz="2300" b="1" dirty="0"/>
              <a:t> </a:t>
            </a:r>
            <a:r>
              <a:rPr lang="en-US" sz="2300" b="1" dirty="0" err="1"/>
              <a:t>tanggung</a:t>
            </a:r>
            <a:r>
              <a:rPr lang="en-US" sz="2300" b="1" dirty="0"/>
              <a:t> </a:t>
            </a:r>
            <a:r>
              <a:rPr lang="en-US" sz="2300" b="1" dirty="0" err="1"/>
              <a:t>jawab</a:t>
            </a:r>
            <a:r>
              <a:rPr lang="en-US" sz="2300" b="1" dirty="0"/>
              <a:t> </a:t>
            </a:r>
            <a:r>
              <a:rPr lang="en-US" sz="2300" b="1" dirty="0" err="1"/>
              <a:t>tersebut</a:t>
            </a:r>
            <a:r>
              <a:rPr lang="en-US" sz="2300" b="1" dirty="0"/>
              <a:t>.</a:t>
            </a:r>
          </a:p>
          <a:p>
            <a:r>
              <a:rPr lang="en-US" sz="2300" b="1" dirty="0"/>
              <a:t>Dunia </a:t>
            </a:r>
            <a:r>
              <a:rPr lang="en-US" sz="2300" b="1" dirty="0" err="1"/>
              <a:t>usaha</a:t>
            </a:r>
            <a:r>
              <a:rPr lang="en-US" sz="2300" b="1" dirty="0"/>
              <a:t> </a:t>
            </a:r>
            <a:r>
              <a:rPr lang="en-US" sz="2300" b="1" dirty="0" err="1"/>
              <a:t>mempunyai</a:t>
            </a:r>
            <a:r>
              <a:rPr lang="en-US" sz="2300" b="1" dirty="0"/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tanggung</a:t>
            </a:r>
            <a:r>
              <a:rPr lang="en-US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jawab</a:t>
            </a:r>
            <a:r>
              <a:rPr lang="en-US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sosial</a:t>
            </a:r>
            <a:r>
              <a:rPr lang="en-US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untuk</a:t>
            </a:r>
            <a:r>
              <a:rPr lang="en-US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mematuhi</a:t>
            </a:r>
            <a:r>
              <a:rPr lang="en-US" sz="2300" b="1" dirty="0">
                <a:solidFill>
                  <a:srgbClr val="FF0000"/>
                </a:solidFill>
              </a:rPr>
              <a:t> </a:t>
            </a:r>
            <a:r>
              <a:rPr lang="en-US" sz="2300" b="1" dirty="0" err="1">
                <a:solidFill>
                  <a:srgbClr val="FF0000"/>
                </a:solidFill>
              </a:rPr>
              <a:t>hukum</a:t>
            </a:r>
            <a:r>
              <a:rPr lang="en-US" sz="2300" b="1" dirty="0">
                <a:solidFill>
                  <a:srgbClr val="FF0000"/>
                </a:solidFill>
              </a:rPr>
              <a:t>.</a:t>
            </a:r>
          </a:p>
          <a:p>
            <a:r>
              <a:rPr lang="en-US" sz="2300" b="1" dirty="0" err="1"/>
              <a:t>Secara</a:t>
            </a:r>
            <a:r>
              <a:rPr lang="en-US" sz="2300" b="1" dirty="0"/>
              <a:t> </a:t>
            </a:r>
            <a:r>
              <a:rPr lang="en-US" sz="2300" b="1" dirty="0" err="1"/>
              <a:t>ekonomi</a:t>
            </a:r>
            <a:r>
              <a:rPr lang="en-US" sz="2300" b="1" dirty="0"/>
              <a:t>, dunia </a:t>
            </a:r>
            <a:r>
              <a:rPr lang="en-US" sz="2300" b="1" dirty="0" err="1"/>
              <a:t>usaha</a:t>
            </a:r>
            <a:r>
              <a:rPr lang="en-US" sz="2300" b="1" dirty="0"/>
              <a:t> </a:t>
            </a:r>
            <a:r>
              <a:rPr lang="en-US" sz="2300" b="1" dirty="0" err="1"/>
              <a:t>mempunyai</a:t>
            </a:r>
            <a:r>
              <a:rPr lang="en-US" sz="2300" b="1" dirty="0"/>
              <a:t> </a:t>
            </a:r>
            <a:r>
              <a:rPr lang="en-US" sz="2300" b="1" dirty="0" err="1"/>
              <a:t>tanggung</a:t>
            </a:r>
            <a:r>
              <a:rPr lang="en-US" sz="2300" b="1" dirty="0"/>
              <a:t> </a:t>
            </a:r>
            <a:r>
              <a:rPr lang="en-US" sz="2300" b="1" dirty="0" err="1"/>
              <a:t>jawab</a:t>
            </a:r>
            <a:r>
              <a:rPr lang="en-US" sz="2300" b="1" dirty="0"/>
              <a:t> </a:t>
            </a:r>
            <a:r>
              <a:rPr lang="en-US" sz="2300" b="1" dirty="0" err="1"/>
              <a:t>sosial</a:t>
            </a:r>
            <a:r>
              <a:rPr lang="en-US" sz="2300" b="1" dirty="0"/>
              <a:t> </a:t>
            </a:r>
            <a:r>
              <a:rPr lang="en-US" sz="2300" b="1" dirty="0" err="1"/>
              <a:t>untuk</a:t>
            </a:r>
            <a:r>
              <a:rPr lang="en-US" sz="2300" b="1" dirty="0"/>
              <a:t> </a:t>
            </a:r>
            <a:r>
              <a:rPr lang="en-US" sz="2300" b="1" dirty="0" err="1"/>
              <a:t>memproduksi</a:t>
            </a:r>
            <a:r>
              <a:rPr lang="en-US" sz="2300" b="1" dirty="0"/>
              <a:t> </a:t>
            </a:r>
            <a:r>
              <a:rPr lang="en-US" sz="2300" b="1" dirty="0" err="1"/>
              <a:t>barang</a:t>
            </a:r>
            <a:r>
              <a:rPr lang="en-US" sz="2300" b="1" dirty="0"/>
              <a:t> dan </a:t>
            </a:r>
            <a:r>
              <a:rPr lang="en-US" sz="2300" b="1" dirty="0" err="1"/>
              <a:t>jasa</a:t>
            </a:r>
            <a:r>
              <a:rPr lang="en-US" sz="2300" b="1" dirty="0"/>
              <a:t> yang </a:t>
            </a:r>
            <a:r>
              <a:rPr lang="en-US" sz="2300" b="1" dirty="0" err="1"/>
              <a:t>dibutuhkan</a:t>
            </a:r>
            <a:r>
              <a:rPr lang="en-US" sz="2300" b="1" dirty="0"/>
              <a:t> </a:t>
            </a:r>
            <a:r>
              <a:rPr lang="en-US" sz="2300" b="1" dirty="0" err="1"/>
              <a:t>masyarakat</a:t>
            </a:r>
            <a:r>
              <a:rPr lang="en-US" sz="2300" b="1" dirty="0"/>
              <a:t>.</a:t>
            </a:r>
          </a:p>
          <a:p>
            <a:r>
              <a:rPr lang="en-US" sz="2300" b="1" dirty="0"/>
              <a:t>Ada </a:t>
            </a:r>
            <a:r>
              <a:rPr lang="en-US" sz="2300" b="1" dirty="0" err="1">
                <a:solidFill>
                  <a:srgbClr val="0066CC"/>
                </a:solidFill>
              </a:rPr>
              <a:t>ambiguitas</a:t>
            </a:r>
            <a:r>
              <a:rPr lang="en-US" sz="2300" b="1" dirty="0">
                <a:solidFill>
                  <a:srgbClr val="0066CC"/>
                </a:solidFill>
              </a:rPr>
              <a:t> </a:t>
            </a:r>
            <a:r>
              <a:rPr lang="en-US" sz="2300" b="1" dirty="0"/>
              <a:t>yang </a:t>
            </a:r>
            <a:r>
              <a:rPr lang="en-US" sz="2300" b="1" dirty="0" err="1"/>
              <a:t>terlibat</a:t>
            </a:r>
            <a:r>
              <a:rPr lang="en-US" sz="2300" b="1" dirty="0"/>
              <a:t> </a:t>
            </a:r>
            <a:r>
              <a:rPr lang="en-US" sz="2300" b="1" dirty="0" err="1"/>
              <a:t>dalam</a:t>
            </a:r>
            <a:r>
              <a:rPr lang="en-US" sz="2300" b="1" dirty="0"/>
              <a:t> masing-masing </a:t>
            </a:r>
            <a:r>
              <a:rPr lang="en-US" sz="2300" b="1" dirty="0" err="1"/>
              <a:t>dari</a:t>
            </a:r>
            <a:r>
              <a:rPr lang="en-US" sz="2300" b="1" dirty="0"/>
              <a:t> </a:t>
            </a:r>
            <a:r>
              <a:rPr lang="en-US" sz="2300" b="1" dirty="0" err="1"/>
              <a:t>tiga</a:t>
            </a:r>
            <a:r>
              <a:rPr lang="en-US" sz="2300" b="1" dirty="0"/>
              <a:t> </a:t>
            </a:r>
            <a:r>
              <a:rPr lang="en-US" sz="2300" b="1" dirty="0" err="1"/>
              <a:t>istilah</a:t>
            </a:r>
            <a:r>
              <a:rPr lang="en-US" sz="2300" b="1" dirty="0"/>
              <a:t> </a:t>
            </a:r>
            <a:r>
              <a:rPr lang="en-US" sz="2300" b="1" dirty="0" err="1">
                <a:solidFill>
                  <a:srgbClr val="E66618"/>
                </a:solidFill>
              </a:rPr>
              <a:t>perusahaan</a:t>
            </a:r>
            <a:r>
              <a:rPr lang="en-US" sz="2300" b="1" dirty="0">
                <a:solidFill>
                  <a:srgbClr val="E66618"/>
                </a:solidFill>
              </a:rPr>
              <a:t>, </a:t>
            </a:r>
            <a:r>
              <a:rPr lang="en-US" sz="2300" b="1" dirty="0" err="1">
                <a:solidFill>
                  <a:srgbClr val="E66618"/>
                </a:solidFill>
              </a:rPr>
              <a:t>sosial</a:t>
            </a:r>
            <a:r>
              <a:rPr lang="en-US" sz="2300" b="1" dirty="0">
                <a:solidFill>
                  <a:srgbClr val="E66618"/>
                </a:solidFill>
              </a:rPr>
              <a:t>, dan </a:t>
            </a:r>
            <a:r>
              <a:rPr lang="en-US" sz="2300" b="1" dirty="0" err="1">
                <a:solidFill>
                  <a:srgbClr val="E66618"/>
                </a:solidFill>
              </a:rPr>
              <a:t>tanggung</a:t>
            </a:r>
            <a:r>
              <a:rPr lang="en-US" sz="2300" b="1" dirty="0">
                <a:solidFill>
                  <a:srgbClr val="E66618"/>
                </a:solidFill>
              </a:rPr>
              <a:t> </a:t>
            </a:r>
            <a:r>
              <a:rPr lang="en-US" sz="2300" b="1" dirty="0" err="1">
                <a:solidFill>
                  <a:srgbClr val="E66618"/>
                </a:solidFill>
              </a:rPr>
              <a:t>jawab</a:t>
            </a:r>
            <a:r>
              <a:rPr lang="en-US" sz="2300" b="1" dirty="0">
                <a:solidFill>
                  <a:srgbClr val="E66618"/>
                </a:solidFill>
              </a:rPr>
              <a:t>.</a:t>
            </a:r>
          </a:p>
          <a:p>
            <a:r>
              <a:rPr lang="en-US" sz="2300" b="1" dirty="0" err="1"/>
              <a:t>Pertanyaan</a:t>
            </a:r>
            <a:r>
              <a:rPr lang="en-US" sz="2300" b="1" dirty="0"/>
              <a:t> </a:t>
            </a:r>
            <a:r>
              <a:rPr lang="en-US" sz="2300" b="1" dirty="0" err="1"/>
              <a:t>utama</a:t>
            </a:r>
            <a:r>
              <a:rPr lang="en-US" sz="2300" b="1" dirty="0"/>
              <a:t> </a:t>
            </a:r>
            <a:r>
              <a:rPr lang="en-US" sz="2300" b="1" dirty="0" err="1"/>
              <a:t>mengenai</a:t>
            </a:r>
            <a:r>
              <a:rPr lang="en-US" sz="2300" b="1" dirty="0"/>
              <a:t> CSR </a:t>
            </a:r>
            <a:r>
              <a:rPr lang="en-US" sz="2300" b="1" dirty="0" err="1"/>
              <a:t>adalah</a:t>
            </a:r>
            <a:r>
              <a:rPr lang="en-US" sz="2300" b="1" dirty="0"/>
              <a:t> </a:t>
            </a:r>
            <a:r>
              <a:rPr lang="en-US" sz="2300" b="1" dirty="0" err="1"/>
              <a:t>sejauh</a:t>
            </a:r>
            <a:r>
              <a:rPr lang="en-US" sz="2300" b="1" dirty="0"/>
              <a:t> mana </a:t>
            </a:r>
            <a:r>
              <a:rPr lang="en-US" sz="2300" b="1" dirty="0" err="1"/>
              <a:t>bisnis</a:t>
            </a:r>
            <a:r>
              <a:rPr lang="en-US" sz="2300" b="1" dirty="0"/>
              <a:t> dan </a:t>
            </a:r>
            <a:r>
              <a:rPr lang="en-US" sz="2300" b="1" dirty="0" err="1"/>
              <a:t>manajer</a:t>
            </a:r>
            <a:r>
              <a:rPr lang="en-US" sz="2300" b="1" dirty="0"/>
              <a:t> yang </a:t>
            </a:r>
            <a:r>
              <a:rPr lang="en-US" sz="2300" b="1" dirty="0" err="1"/>
              <a:t>menjalankannya</a:t>
            </a:r>
            <a:r>
              <a:rPr lang="en-US" sz="2300" b="1" dirty="0"/>
              <a:t> </a:t>
            </a:r>
            <a:r>
              <a:rPr lang="en-US" sz="2300" b="1" dirty="0" err="1"/>
              <a:t>mempunyai</a:t>
            </a:r>
            <a:r>
              <a:rPr lang="en-US" sz="2300" b="1" dirty="0"/>
              <a:t> </a:t>
            </a:r>
            <a:r>
              <a:rPr lang="en-US" sz="2300" b="1" dirty="0" err="1"/>
              <a:t>tanggung</a:t>
            </a:r>
            <a:r>
              <a:rPr lang="en-US" sz="2300" b="1" dirty="0"/>
              <a:t> </a:t>
            </a:r>
            <a:r>
              <a:rPr lang="en-US" sz="2300" b="1" dirty="0" err="1"/>
              <a:t>jawab</a:t>
            </a:r>
            <a:r>
              <a:rPr lang="en-US" sz="2300" b="1" dirty="0"/>
              <a:t> </a:t>
            </a:r>
            <a:r>
              <a:rPr lang="en-US" sz="2300" b="1" dirty="0" err="1"/>
              <a:t>etis</a:t>
            </a:r>
            <a:r>
              <a:rPr lang="en-US" sz="2300" b="1" dirty="0"/>
              <a:t> di </a:t>
            </a:r>
            <a:r>
              <a:rPr lang="en-US" sz="2300" b="1" dirty="0" err="1"/>
              <a:t>luar</a:t>
            </a:r>
            <a:r>
              <a:rPr lang="en-US" sz="2300" b="1" dirty="0"/>
              <a:t> </a:t>
            </a:r>
            <a:r>
              <a:rPr lang="en-US" sz="2300" b="1" dirty="0" err="1"/>
              <a:t>memproduksi</a:t>
            </a:r>
            <a:r>
              <a:rPr lang="en-US" sz="2300" b="1" dirty="0"/>
              <a:t> </a:t>
            </a:r>
            <a:r>
              <a:rPr lang="en-US" sz="2300" b="1" dirty="0" err="1"/>
              <a:t>barang</a:t>
            </a:r>
            <a:r>
              <a:rPr lang="en-US" sz="2300" b="1" dirty="0"/>
              <a:t> dan </a:t>
            </a:r>
            <a:r>
              <a:rPr lang="en-US" sz="2300" b="1" dirty="0" err="1"/>
              <a:t>jasa</a:t>
            </a:r>
            <a:r>
              <a:rPr lang="en-US" sz="2300" b="1" dirty="0"/>
              <a:t> </a:t>
            </a:r>
            <a:r>
              <a:rPr lang="en-US" sz="2300" b="1" dirty="0" err="1"/>
              <a:t>sesuai</a:t>
            </a:r>
            <a:r>
              <a:rPr lang="en-US" sz="2300" b="1" dirty="0"/>
              <a:t> </a:t>
            </a:r>
            <a:r>
              <a:rPr lang="en-US" sz="2300" b="1" dirty="0" err="1"/>
              <a:t>hukum</a:t>
            </a:r>
            <a:r>
              <a:rPr lang="en-US" sz="2300" b="1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6263942-DF79-47BF-A781-1A0B6511E908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Social Responsibility </a:t>
            </a:r>
            <a:r>
              <a:rPr lang="en-US" sz="10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Kata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r>
              <a:rPr lang="en-US" sz="2000" b="1" dirty="0" err="1"/>
              <a:t>Makna</a:t>
            </a:r>
            <a:r>
              <a:rPr lang="en-US" sz="2000" b="1" dirty="0"/>
              <a:t> </a:t>
            </a:r>
            <a:r>
              <a:rPr lang="en-US" sz="2000" b="1" dirty="0" err="1"/>
              <a:t>satu</a:t>
            </a:r>
            <a:r>
              <a:rPr lang="en-US" sz="2000" b="1" dirty="0"/>
              <a:t> </a:t>
            </a:r>
            <a:r>
              <a:rPr lang="en-US" sz="2000" dirty="0" err="1"/>
              <a:t>mengaitkan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penyebab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peristiwa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pengertian</a:t>
            </a:r>
            <a:r>
              <a:rPr lang="en-US" sz="2000" b="1" dirty="0"/>
              <a:t> </a:t>
            </a:r>
            <a:r>
              <a:rPr lang="en-US" sz="2000" b="1" dirty="0" err="1"/>
              <a:t>kedua</a:t>
            </a:r>
            <a:r>
              <a:rPr lang="en-US" sz="2000" dirty="0"/>
              <a:t>,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memang</a:t>
            </a:r>
            <a:r>
              <a:rPr lang="en-US" sz="2000" dirty="0"/>
              <a:t> </a:t>
            </a:r>
            <a:r>
              <a:rPr lang="en-US" sz="2000" dirty="0" err="1"/>
              <a:t>mengandung</a:t>
            </a:r>
            <a:r>
              <a:rPr lang="en-US" sz="2000" dirty="0"/>
              <a:t> </a:t>
            </a:r>
            <a:r>
              <a:rPr lang="en-US" sz="2000" dirty="0" err="1"/>
              <a:t>konotasi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/>
              <a:t>Ketika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> </a:t>
            </a:r>
            <a:r>
              <a:rPr lang="en-US" sz="1800" dirty="0" err="1"/>
              <a:t>bertanggung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</a:t>
            </a:r>
            <a:r>
              <a:rPr lang="en-US" sz="1800" dirty="0" err="1"/>
              <a:t>kepada</a:t>
            </a:r>
            <a:r>
              <a:rPr lang="en-US" sz="1800" dirty="0"/>
              <a:t> </a:t>
            </a:r>
            <a:r>
              <a:rPr lang="en-US" sz="1800" dirty="0" err="1"/>
              <a:t>seseorang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, </a:t>
            </a:r>
            <a:r>
              <a:rPr lang="en-US" sz="1800" dirty="0" err="1"/>
              <a:t>hal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apa</a:t>
            </a:r>
            <a:r>
              <a:rPr lang="en-US" sz="1800" dirty="0"/>
              <a:t> yang </a:t>
            </a:r>
            <a:r>
              <a:rPr lang="en-US" sz="1800" dirty="0" err="1"/>
              <a:t>seharusnya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dilakukan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etis</a:t>
            </a:r>
            <a:r>
              <a:rPr lang="en-US" sz="1800" dirty="0"/>
              <a:t> oleh </a:t>
            </a:r>
            <a:r>
              <a:rPr lang="en-US" sz="1800" dirty="0" err="1"/>
              <a:t>suatu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Undang-undang</a:t>
            </a:r>
            <a:r>
              <a:rPr lang="en-US" sz="1800" dirty="0"/>
              <a:t> </a:t>
            </a:r>
            <a:r>
              <a:rPr lang="en-US" sz="1800" dirty="0" err="1"/>
              <a:t>keamanan</a:t>
            </a:r>
            <a:r>
              <a:rPr lang="en-US" sz="1800" dirty="0"/>
              <a:t> dan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</a:t>
            </a:r>
            <a:r>
              <a:rPr lang="en-US" sz="1800" dirty="0" err="1"/>
              <a:t>produk</a:t>
            </a:r>
            <a:r>
              <a:rPr lang="en-US" sz="1800" dirty="0"/>
              <a:t> </a:t>
            </a:r>
            <a:r>
              <a:rPr lang="en-US" sz="1800" dirty="0" err="1"/>
              <a:t>mencakup</a:t>
            </a:r>
            <a:r>
              <a:rPr lang="en-US" sz="1800" dirty="0"/>
              <a:t> </a:t>
            </a:r>
            <a:r>
              <a:rPr lang="en-US" sz="1800" dirty="0" err="1"/>
              <a:t>makna</a:t>
            </a:r>
            <a:r>
              <a:rPr lang="en-US" sz="1800" dirty="0"/>
              <a:t>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.</a:t>
            </a:r>
          </a:p>
          <a:p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mengacu</a:t>
            </a:r>
            <a:r>
              <a:rPr lang="en-US" sz="2000" dirty="0"/>
              <a:t> pada </a:t>
            </a:r>
            <a:r>
              <a:rPr lang="en-US" sz="2000" dirty="0" err="1"/>
              <a:t>ekspektasi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 yang </a:t>
            </a:r>
            <a:r>
              <a:rPr lang="en-US" sz="2000" dirty="0" err="1"/>
              <a:t>dimiliki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</a:t>
            </a:r>
            <a:r>
              <a:rPr lang="en-US" sz="1800" dirty="0" err="1"/>
              <a:t>etis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hal-hal</a:t>
            </a:r>
            <a:r>
              <a:rPr lang="en-US" sz="1800" dirty="0"/>
              <a:t> yang </a:t>
            </a:r>
            <a:r>
              <a:rPr lang="en-US" sz="1800" dirty="0" err="1"/>
              <a:t>harus</a:t>
            </a:r>
            <a:r>
              <a:rPr lang="en-US" sz="1800" dirty="0"/>
              <a:t>,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seharusnya</a:t>
            </a:r>
            <a:r>
              <a:rPr lang="en-US" sz="1800" dirty="0"/>
              <a:t>,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lakukan</a:t>
            </a:r>
            <a:r>
              <a:rPr lang="en-US" sz="1800" dirty="0"/>
              <a:t>, </a:t>
            </a:r>
            <a:r>
              <a:rPr lang="en-US" sz="1800" dirty="0" err="1"/>
              <a:t>meskipun</a:t>
            </a:r>
            <a:r>
              <a:rPr lang="en-US" sz="1800" dirty="0"/>
              <a:t> </a:t>
            </a:r>
            <a:r>
              <a:rPr lang="en-US" sz="1800" dirty="0" err="1"/>
              <a:t>terkadang</a:t>
            </a:r>
            <a:r>
              <a:rPr lang="en-US" sz="1800" dirty="0"/>
              <a:t> </a:t>
            </a:r>
            <a:r>
              <a:rPr lang="en-US" sz="1800" dirty="0" err="1"/>
              <a:t>kita</a:t>
            </a:r>
            <a:r>
              <a:rPr lang="en-US" sz="1800" dirty="0"/>
              <a:t> </a:t>
            </a:r>
            <a:r>
              <a:rPr lang="en-US" sz="1800" dirty="0" err="1"/>
              <a:t>memilih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melakukannya</a:t>
            </a:r>
            <a:r>
              <a:rPr lang="en-US" sz="1800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8AB61A-2988-4EF6-90D0-AE71A6FECDEE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4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Social Responsibility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915" y="762000"/>
            <a:ext cx="8229600" cy="55626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336699"/>
                </a:solidFill>
              </a:rPr>
              <a:t>Arti </a:t>
            </a:r>
            <a:r>
              <a:rPr lang="en-US" b="1" dirty="0" err="1">
                <a:solidFill>
                  <a:srgbClr val="336699"/>
                </a:solidFill>
              </a:rPr>
              <a:t>tanggung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jawab</a:t>
            </a:r>
            <a:r>
              <a:rPr lang="en-US" b="1" dirty="0">
                <a:solidFill>
                  <a:srgbClr val="336699"/>
                </a:solidFill>
              </a:rPr>
              <a:t> yang paling </a:t>
            </a:r>
            <a:r>
              <a:rPr lang="en-US" b="1" dirty="0" err="1">
                <a:solidFill>
                  <a:srgbClr val="336699"/>
                </a:solidFill>
              </a:rPr>
              <a:t>kuat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adalah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tidak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menimbulkan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kerugian</a:t>
            </a:r>
            <a:r>
              <a:rPr lang="en-US" b="1" dirty="0">
                <a:solidFill>
                  <a:srgbClr val="336699"/>
                </a:solidFill>
              </a:rPr>
              <a:t>.</a:t>
            </a:r>
          </a:p>
          <a:p>
            <a:r>
              <a:rPr lang="en-US" sz="2000" dirty="0" err="1"/>
              <a:t>Sekalipun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dilarang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eksplisit</a:t>
            </a:r>
            <a:r>
              <a:rPr lang="en-US" sz="2000" dirty="0"/>
              <a:t> oleh </a:t>
            </a:r>
            <a:r>
              <a:rPr lang="en-US" sz="2000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menuntut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menimbulkan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 yang </a:t>
            </a:r>
            <a:r>
              <a:rPr lang="en-US" sz="2000" dirty="0" err="1"/>
              <a:t>bisa</a:t>
            </a:r>
            <a:r>
              <a:rPr lang="en-US" sz="2000" dirty="0"/>
              <a:t> </a:t>
            </a:r>
            <a:r>
              <a:rPr lang="en-US" sz="2000" dirty="0" err="1"/>
              <a:t>dihindari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Mengesampingkan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mengejar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336699"/>
                </a:solidFill>
              </a:rPr>
              <a:t>Apakah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ada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tanggung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jawab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untuk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mencegah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bahaya</a:t>
            </a:r>
            <a:r>
              <a:rPr lang="en-US" b="1" dirty="0">
                <a:solidFill>
                  <a:srgbClr val="336699"/>
                </a:solidFill>
              </a:rPr>
              <a:t>?</a:t>
            </a:r>
          </a:p>
          <a:p>
            <a:r>
              <a:rPr lang="en-US" sz="2000" dirty="0" err="1"/>
              <a:t>Pemahaman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inklusif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akan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kerugian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336699"/>
                </a:solidFill>
              </a:rPr>
              <a:t>Apakah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ada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tanggung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jawab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untuk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berbuat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baik</a:t>
            </a:r>
            <a:r>
              <a:rPr lang="en-US" b="1" dirty="0">
                <a:solidFill>
                  <a:srgbClr val="336699"/>
                </a:solidFill>
              </a:rPr>
              <a:t>?</a:t>
            </a:r>
          </a:p>
          <a:p>
            <a:r>
              <a:rPr lang="en-US" sz="2000" dirty="0" err="1"/>
              <a:t>Standar</a:t>
            </a:r>
            <a:r>
              <a:rPr lang="en-US" sz="2000" dirty="0"/>
              <a:t> CSR yang paling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melakukan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 dan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tempat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. 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079291B-A364-45B7-B907-0E8A4A1C670D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5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Social Responsibility </a:t>
            </a:r>
            <a:r>
              <a:rPr lang="en-US" sz="1000" dirty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>
                <a:solidFill>
                  <a:srgbClr val="FF3300"/>
                </a:solidFill>
              </a:rPr>
              <a:t>persaingan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dan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r>
              <a:rPr lang="en-US" b="1" dirty="0">
                <a:solidFill>
                  <a:srgbClr val="008000"/>
                </a:solidFill>
              </a:rPr>
              <a:t>Model </a:t>
            </a:r>
            <a:r>
              <a:rPr lang="en-US" b="1" dirty="0" err="1">
                <a:solidFill>
                  <a:srgbClr val="008000"/>
                </a:solidFill>
              </a:rPr>
              <a:t>ekonomi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sempit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b="1" dirty="0" err="1">
                <a:solidFill>
                  <a:srgbClr val="008000"/>
                </a:solidFill>
              </a:rPr>
              <a:t>dari</a:t>
            </a:r>
            <a:r>
              <a:rPr lang="en-US" b="1" dirty="0">
                <a:solidFill>
                  <a:srgbClr val="008000"/>
                </a:solidFill>
              </a:rPr>
              <a:t> CSR </a:t>
            </a:r>
            <a:r>
              <a:rPr lang="en-US" dirty="0" err="1"/>
              <a:t>mengarahkan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dan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  <a:p>
            <a:r>
              <a:rPr lang="en-US" dirty="0" err="1"/>
              <a:t>Aset</a:t>
            </a:r>
            <a:r>
              <a:rPr lang="en-US" dirty="0"/>
              <a:t> model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karyawannya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.</a:t>
            </a:r>
          </a:p>
          <a:p>
            <a:r>
              <a:rPr lang="en-US" b="1" dirty="0">
                <a:solidFill>
                  <a:srgbClr val="008000"/>
                </a:solidFill>
              </a:rPr>
              <a:t>Model CSR </a:t>
            </a:r>
            <a:r>
              <a:rPr lang="en-US" b="1" dirty="0" err="1">
                <a:solidFill>
                  <a:srgbClr val="008000"/>
                </a:solidFill>
              </a:rPr>
              <a:t>integratif</a:t>
            </a:r>
            <a:r>
              <a:rPr lang="en-US" b="1" dirty="0">
                <a:solidFill>
                  <a:srgbClr val="008000"/>
                </a:solidFill>
              </a:rPr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manajerial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4DFD8D-E5FF-47AA-9696-E0B604C5BD34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7E0F3C5-9A05-465B-AF3C-3FE1F82B3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Figure 5.1: Models of Corporate Social Responsibility</a:t>
            </a:r>
          </a:p>
        </p:txBody>
      </p:sp>
      <p:pic>
        <p:nvPicPr>
          <p:cNvPr id="5" name="Picture 4" descr="The figure depicts the three models of corporate social responsibility: the economic model, the stakeholder model, and the integrative model.">
            <a:extLst>
              <a:ext uri="{FF2B5EF4-FFF2-40B4-BE49-F238E27FC236}">
                <a16:creationId xmlns:a16="http://schemas.microsoft.com/office/drawing/2014/main" id="{7813D576-5E04-45FC-A455-D86883786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16" y="1047724"/>
            <a:ext cx="8139567" cy="5071579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4DF4690-808B-41E3-A415-514A8A119F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200400" y="6320926"/>
            <a:ext cx="2667000" cy="232274"/>
          </a:xfrm>
        </p:spPr>
        <p:txBody>
          <a:bodyPr/>
          <a:lstStyle/>
          <a:p>
            <a:r>
              <a:rPr lang="en-US" sz="1000" dirty="0">
                <a:hlinkClick r:id="rId3" action="ppaction://hlinksldjump"/>
              </a:rPr>
              <a:t>Access the text alternative for slide image.</a:t>
            </a:r>
            <a:endParaRPr lang="en-US" sz="100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46EC80-08A2-438C-AF6E-FE731037F189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7712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Model of CSR </a:t>
            </a:r>
            <a:r>
              <a:rPr lang="en-US" sz="1000" dirty="0"/>
              <a:t>1</a:t>
            </a:r>
            <a:endParaRPr lang="en-US" sz="1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istilah</a:t>
            </a:r>
            <a:r>
              <a:rPr lang="en-US" dirty="0"/>
              <a:t>) 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corporate social responsibility (CRS)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di mana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660066"/>
                </a:solidFill>
              </a:rPr>
              <a:t>Dari </a:t>
            </a:r>
            <a:r>
              <a:rPr lang="en-US" b="1" dirty="0" err="1">
                <a:solidFill>
                  <a:srgbClr val="660066"/>
                </a:solidFill>
              </a:rPr>
              <a:t>sudut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pandang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ekonomi</a:t>
            </a:r>
            <a:r>
              <a:rPr lang="en-US" b="1" dirty="0">
                <a:solidFill>
                  <a:srgbClr val="660066"/>
                </a:solidFill>
              </a:rPr>
              <a:t>, </a:t>
            </a:r>
            <a:r>
              <a:rPr lang="en-US" b="1" dirty="0" err="1">
                <a:solidFill>
                  <a:srgbClr val="660066"/>
                </a:solidFill>
              </a:rPr>
              <a:t>bisnis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adalah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sebuah</a:t>
            </a:r>
            <a:r>
              <a:rPr lang="en-US" b="1" dirty="0">
                <a:solidFill>
                  <a:srgbClr val="660066"/>
                </a:solidFill>
              </a:rPr>
              <a:t> </a:t>
            </a:r>
            <a:r>
              <a:rPr lang="en-US" b="1" dirty="0" err="1">
                <a:solidFill>
                  <a:srgbClr val="660066"/>
                </a:solidFill>
              </a:rPr>
              <a:t>institusi</a:t>
            </a:r>
            <a:r>
              <a:rPr lang="en-US" b="1" dirty="0">
                <a:solidFill>
                  <a:srgbClr val="660066"/>
                </a:solidFill>
              </a:rPr>
              <a:t>.</a:t>
            </a:r>
          </a:p>
          <a:p>
            <a:r>
              <a:rPr lang="en-US" sz="2000" b="1" dirty="0" err="1">
                <a:solidFill>
                  <a:srgbClr val="0070C0"/>
                </a:solidFill>
              </a:rPr>
              <a:t>Dengan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melakukan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hal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ini</a:t>
            </a:r>
            <a:r>
              <a:rPr lang="en-US" sz="2000" b="1" dirty="0">
                <a:solidFill>
                  <a:srgbClr val="0070C0"/>
                </a:solidFill>
              </a:rPr>
              <a:t>, </a:t>
            </a:r>
            <a:r>
              <a:rPr lang="en-US" sz="2000" b="1" dirty="0" err="1">
                <a:solidFill>
                  <a:srgbClr val="0070C0"/>
                </a:solidFill>
              </a:rPr>
              <a:t>bisnis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menciptakan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lapangan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kerja</a:t>
            </a:r>
            <a:r>
              <a:rPr lang="en-US" sz="2000" b="1" dirty="0">
                <a:solidFill>
                  <a:srgbClr val="0070C0"/>
                </a:solidFill>
              </a:rPr>
              <a:t> dan </a:t>
            </a:r>
            <a:r>
              <a:rPr lang="en-US" sz="2000" b="1" dirty="0" err="1">
                <a:solidFill>
                  <a:srgbClr val="0070C0"/>
                </a:solidFill>
              </a:rPr>
              <a:t>kekayaan</a:t>
            </a:r>
            <a:r>
              <a:rPr lang="en-US" sz="2000" b="1" dirty="0">
                <a:solidFill>
                  <a:srgbClr val="0070C0"/>
                </a:solidFill>
              </a:rPr>
              <a:t> yang </a:t>
            </a:r>
            <a:r>
              <a:rPr lang="en-US" sz="2000" b="1" dirty="0" err="1">
                <a:solidFill>
                  <a:srgbClr val="0070C0"/>
                </a:solidFill>
              </a:rPr>
              <a:t>memberikan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manfaat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sosial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lebih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err="1">
                <a:solidFill>
                  <a:srgbClr val="0070C0"/>
                </a:solidFill>
              </a:rPr>
              <a:t>lanjut</a:t>
            </a:r>
            <a:r>
              <a:rPr lang="en-US" sz="2000" b="1" dirty="0">
                <a:solidFill>
                  <a:srgbClr val="0070C0"/>
                </a:solidFill>
              </a:rPr>
              <a:t>.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korporasi</a:t>
            </a:r>
            <a:r>
              <a:rPr lang="en-US" dirty="0"/>
              <a:t>,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A4C3B3-A5DE-4BEF-83C0-DCD501112119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A33DCD7-EE71-46AD-A943-03127A51E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Model of CSR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8A608-9B83-4CF7-AA4C-31A5EC1DB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b="1" dirty="0">
                <a:solidFill>
                  <a:schemeClr val="bg2"/>
                </a:solidFill>
              </a:rPr>
              <a:t>economic model of CSR</a:t>
            </a:r>
            <a:r>
              <a:rPr lang="en-US" dirty="0"/>
              <a:t> </a:t>
            </a:r>
            <a:r>
              <a:rPr lang="en-US" dirty="0" err="1"/>
              <a:t>berpendapat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satu-satunya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dunia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dirancang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dijalankannya</a:t>
            </a:r>
            <a:r>
              <a:rPr lang="en-US" dirty="0"/>
              <a:t>.</a:t>
            </a:r>
          </a:p>
          <a:p>
            <a:r>
              <a:rPr lang="en-US" sz="2000" b="1" dirty="0" err="1">
                <a:solidFill>
                  <a:srgbClr val="008000"/>
                </a:solidFill>
              </a:rPr>
              <a:t>Manajer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adalah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karyawan</a:t>
            </a:r>
            <a:r>
              <a:rPr lang="en-US" sz="2000" b="1" dirty="0">
                <a:solidFill>
                  <a:srgbClr val="008000"/>
                </a:solidFill>
              </a:rPr>
              <a:t>, </a:t>
            </a:r>
            <a:r>
              <a:rPr lang="en-US" sz="2000" b="1" dirty="0" err="1">
                <a:solidFill>
                  <a:srgbClr val="008000"/>
                </a:solidFill>
              </a:rPr>
              <a:t>atau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agen</a:t>
            </a:r>
            <a:r>
              <a:rPr lang="en-US" sz="2000" b="1" dirty="0">
                <a:solidFill>
                  <a:srgbClr val="008000"/>
                </a:solidFill>
              </a:rPr>
              <a:t>, </a:t>
            </a:r>
            <a:r>
              <a:rPr lang="en-US" sz="2000" b="1" dirty="0" err="1">
                <a:solidFill>
                  <a:srgbClr val="008000"/>
                </a:solidFill>
              </a:rPr>
              <a:t>pemangku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kepentingan</a:t>
            </a:r>
            <a:r>
              <a:rPr lang="en-US" sz="2000" b="1" dirty="0">
                <a:solidFill>
                  <a:srgbClr val="008000"/>
                </a:solidFill>
              </a:rPr>
              <a:t> dan </a:t>
            </a:r>
            <a:r>
              <a:rPr lang="en-US" sz="2000" b="1" dirty="0" err="1">
                <a:solidFill>
                  <a:srgbClr val="008000"/>
                </a:solidFill>
              </a:rPr>
              <a:t>harus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bekerja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untuk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kepentingan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pemangku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kepentingan</a:t>
            </a:r>
            <a:r>
              <a:rPr lang="en-US" sz="2000" b="1" dirty="0">
                <a:solidFill>
                  <a:srgbClr val="008000"/>
                </a:solidFill>
              </a:rPr>
              <a:t>, </a:t>
            </a:r>
            <a:r>
              <a:rPr lang="en-US" sz="2000" b="1" dirty="0" err="1">
                <a:solidFill>
                  <a:srgbClr val="008000"/>
                </a:solidFill>
              </a:rPr>
              <a:t>terutama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dengan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memaksimalkan</a:t>
            </a:r>
            <a:r>
              <a:rPr lang="en-US" sz="2000" b="1" dirty="0">
                <a:solidFill>
                  <a:srgbClr val="008000"/>
                </a:solidFill>
              </a:rPr>
              <a:t> </a:t>
            </a:r>
            <a:r>
              <a:rPr lang="en-US" sz="2000" b="1" dirty="0" err="1">
                <a:solidFill>
                  <a:srgbClr val="008000"/>
                </a:solidFill>
              </a:rPr>
              <a:t>keuntungan</a:t>
            </a:r>
            <a:endParaRPr lang="en-US" sz="2000" dirty="0"/>
          </a:p>
          <a:p>
            <a:r>
              <a:rPr lang="en-US" sz="2000" dirty="0"/>
              <a:t>Banyak </a:t>
            </a:r>
            <a:r>
              <a:rPr lang="en-US" sz="2000" dirty="0" err="1"/>
              <a:t>pengamat</a:t>
            </a:r>
            <a:r>
              <a:rPr lang="en-US" sz="2000" dirty="0"/>
              <a:t> </a:t>
            </a:r>
            <a:r>
              <a:rPr lang="en-US" sz="2000" dirty="0" err="1"/>
              <a:t>mengidentifikasi</a:t>
            </a:r>
            <a:r>
              <a:rPr lang="en-US" sz="2000" dirty="0"/>
              <a:t> </a:t>
            </a:r>
            <a:r>
              <a:rPr lang="en-US" sz="2000" dirty="0" err="1"/>
              <a:t>perspektif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model CSR yang </a:t>
            </a:r>
            <a:r>
              <a:rPr lang="en-US" sz="2000" dirty="0" err="1"/>
              <a:t>dominan</a:t>
            </a:r>
            <a:r>
              <a:rPr lang="en-US" sz="2000" dirty="0"/>
              <a:t> dan </a:t>
            </a:r>
            <a:r>
              <a:rPr lang="en-US" sz="2000" dirty="0" err="1"/>
              <a:t>menyebutnya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b="1" dirty="0">
                <a:solidFill>
                  <a:schemeClr val="bg2"/>
                </a:solidFill>
              </a:rPr>
              <a:t>managerial capitalism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pusat</a:t>
            </a:r>
            <a:r>
              <a:rPr lang="en-US" b="1" dirty="0"/>
              <a:t> </a:t>
            </a:r>
            <a:r>
              <a:rPr lang="en-US" b="1" dirty="0" err="1"/>
              <a:t>korporasi</a:t>
            </a:r>
            <a:r>
              <a:rPr lang="en-US" b="1" dirty="0"/>
              <a:t> 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fidusia</a:t>
            </a:r>
            <a:r>
              <a:rPr lang="en-US" sz="2000" dirty="0"/>
              <a:t> (</a:t>
            </a:r>
            <a:r>
              <a:rPr lang="en-US" sz="2000" b="1" dirty="0">
                <a:solidFill>
                  <a:srgbClr val="C00000"/>
                </a:solidFill>
              </a:rPr>
              <a:t>fiduciary duty</a:t>
            </a:r>
            <a:r>
              <a:rPr lang="en-US" sz="2000" dirty="0"/>
              <a:t>) 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mengejar</a:t>
            </a:r>
            <a:r>
              <a:rPr lang="en-US" sz="2000" dirty="0"/>
              <a:t> </a:t>
            </a:r>
            <a:r>
              <a:rPr lang="en-US" sz="2000" dirty="0" err="1"/>
              <a:t>keuntungan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endParaRPr lang="en-US" sz="2000" dirty="0"/>
          </a:p>
          <a:p>
            <a:pPr marL="0" indent="0">
              <a:buNone/>
            </a:pPr>
            <a:r>
              <a:rPr lang="en-US" dirty="0"/>
              <a:t>           </a:t>
            </a:r>
            <a:r>
              <a:rPr lang="en-US" b="1" dirty="0" err="1">
                <a:solidFill>
                  <a:srgbClr val="336699"/>
                </a:solidFill>
              </a:rPr>
              <a:t>Korporasi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diharapkan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mematuhi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amanat</a:t>
            </a:r>
            <a:r>
              <a:rPr lang="en-US" b="1" dirty="0">
                <a:solidFill>
                  <a:srgbClr val="336699"/>
                </a:solidFill>
              </a:rPr>
              <a:t> </a:t>
            </a:r>
            <a:r>
              <a:rPr lang="en-US" b="1" dirty="0" err="1">
                <a:solidFill>
                  <a:srgbClr val="336699"/>
                </a:solidFill>
              </a:rPr>
              <a:t>hukum</a:t>
            </a:r>
            <a:r>
              <a:rPr lang="en-US" b="1" dirty="0">
                <a:solidFill>
                  <a:srgbClr val="3366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A5C4C53-5FD3-40B1-8243-EBF775E7BC29}"/>
              </a:ext>
            </a:extLst>
          </p:cNvPr>
          <p:cNvSpPr txBox="1">
            <a:spLocks/>
          </p:cNvSpPr>
          <p:nvPr/>
        </p:nvSpPr>
        <p:spPr>
          <a:xfrm>
            <a:off x="8601012" y="6580398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9</a:t>
            </a:fld>
            <a:endParaRPr lang="en-US" sz="800" dirty="0"/>
          </a:p>
        </p:txBody>
      </p:sp>
      <p:sp>
        <p:nvSpPr>
          <p:cNvPr id="5" name="Panah: Kanan 4">
            <a:extLst>
              <a:ext uri="{FF2B5EF4-FFF2-40B4-BE49-F238E27FC236}">
                <a16:creationId xmlns:a16="http://schemas.microsoft.com/office/drawing/2014/main" id="{878DD9DF-C82E-4A9C-FCC9-863CC24C2D39}"/>
              </a:ext>
            </a:extLst>
          </p:cNvPr>
          <p:cNvSpPr/>
          <p:nvPr/>
        </p:nvSpPr>
        <p:spPr>
          <a:xfrm>
            <a:off x="685800" y="5715000"/>
            <a:ext cx="457200" cy="4571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42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Red bar footer BODY/MAIN CONTENT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RED FOOTER Section Divider, Quotes, Callouts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Plain_APPENDIX">
  <a:themeElements>
    <a:clrScheme name="Custom 4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1_RED FOOTER Section Divider, Quotes, Callouts">
  <a:themeElements>
    <a:clrScheme name="Custom 3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0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eck_x0020_in_x0020_comments xmlns="b7fbc176-c5f2-4fe2-83e2-528516b9f35d" xsi:nil="true"/>
    <ozku xmlns="b7fbc176-c5f2-4fe2-83e2-528516b9f35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48022EABF1754A9167513451C89C8D" ma:contentTypeVersion="20" ma:contentTypeDescription="Create a new document." ma:contentTypeScope="" ma:versionID="1a2a969a0d5866811ab0a9e97483770a">
  <xsd:schema xmlns:xsd="http://www.w3.org/2001/XMLSchema" xmlns:xs="http://www.w3.org/2001/XMLSchema" xmlns:p="http://schemas.microsoft.com/office/2006/metadata/properties" xmlns:ns2="3b891efd-a537-4e57-a9a6-7bde74ae8a20" xmlns:ns3="b7fbc176-c5f2-4fe2-83e2-528516b9f35d" targetNamespace="http://schemas.microsoft.com/office/2006/metadata/properties" ma:root="true" ma:fieldsID="c0dbe534cd44d978c3fb467922caaec5" ns2:_="" ns3:_="">
    <xsd:import namespace="3b891efd-a537-4e57-a9a6-7bde74ae8a20"/>
    <xsd:import namespace="b7fbc176-c5f2-4fe2-83e2-528516b9f35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ozku" minOccurs="0"/>
                <xsd:element ref="ns3:Check_x0020_in_x0020_comments" minOccurs="0"/>
                <xsd:element ref="ns3:Check_x0020_in_x0020_comments_x003a_Text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91efd-a537-4e57-a9a6-7bde74ae8a2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4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bc176-c5f2-4fe2-83e2-528516b9f35d" elementFormDefault="qualified">
    <xsd:import namespace="http://schemas.microsoft.com/office/2006/documentManagement/types"/>
    <xsd:import namespace="http://schemas.microsoft.com/office/infopath/2007/PartnerControls"/>
    <xsd:element name="ozku" ma:index="10" nillable="true" ma:displayName="Text" ma:internalName="ozku">
      <xsd:simpleType>
        <xsd:restriction base="dms:Text"/>
      </xsd:simpleType>
    </xsd:element>
    <xsd:element name="Check_x0020_in_x0020_comments" ma:index="11" nillable="true" ma:displayName="Check in comments" ma:description="Check in comments" ma:list="{b7fbc176-c5f2-4fe2-83e2-528516b9f35d}" ma:internalName="Check_x0020_in_x0020_comments" ma:readOnly="false" ma:showField="_UIVersionString">
      <xsd:simpleType>
        <xsd:restriction base="dms:Lookup"/>
      </xsd:simpleType>
    </xsd:element>
    <xsd:element name="Check_x0020_in_x0020_comments_x003a_Text" ma:index="12" nillable="true" ma:displayName="Check in comments:Text" ma:list="{b7fbc176-c5f2-4fe2-83e2-528516b9f35d}" ma:internalName="Check_x0020_in_x0020_comments_x003a_Text" ma:readOnly="true" ma:showField="ozku" ma:web="3b891efd-a537-4e57-a9a6-7bde74ae8a20">
      <xsd:simpleType>
        <xsd:restriction base="dms:Lookup"/>
      </xsd:simpleType>
    </xsd:element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internalName="MediaServiceLocation" ma:readOnly="true">
      <xsd:simpleType>
        <xsd:restriction base="dms:Text"/>
      </xsd:simpleType>
    </xsd:element>
    <xsd:element name="MediaServiceOCR" ma:index="2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45F220-DE85-4670-A415-57F39E8A2F23}">
  <ds:schemaRefs>
    <ds:schemaRef ds:uri="http://schemas.microsoft.com/office/infopath/2007/PartnerControls"/>
    <ds:schemaRef ds:uri="http://schemas.microsoft.com/office/2006/documentManagement/types"/>
    <ds:schemaRef ds:uri="3b891efd-a537-4e57-a9a6-7bde74ae8a20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b7fbc176-c5f2-4fe2-83e2-528516b9f35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B800E7C-BA0C-4DE4-875C-89661A97B2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91efd-a537-4e57-a9a6-7bde74ae8a20"/>
    <ds:schemaRef ds:uri="b7fbc176-c5f2-4fe2-83e2-528516b9f3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35B0768-96CA-4C87-8BE8-3DB4F15E9D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MHHE_Accessible_PPT_Template-v3</Template>
  <TotalTime>6460</TotalTime>
  <Words>2229</Words>
  <Application>Microsoft Office PowerPoint</Application>
  <PresentationFormat>Tampilan Layar (4:3)</PresentationFormat>
  <Paragraphs>170</Paragraphs>
  <Slides>25</Slides>
  <Notes>3</Notes>
  <HiddenSlides>2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6</vt:i4>
      </vt:variant>
      <vt:variant>
        <vt:lpstr>Judul Slide</vt:lpstr>
      </vt:variant>
      <vt:variant>
        <vt:i4>25</vt:i4>
      </vt:variant>
    </vt:vector>
  </HeadingPairs>
  <TitlesOfParts>
    <vt:vector size="37" baseType="lpstr">
      <vt:lpstr>Arial</vt:lpstr>
      <vt:lpstr>ArumSans Bold</vt:lpstr>
      <vt:lpstr>ArumSans Regular</vt:lpstr>
      <vt:lpstr>Calibri</vt:lpstr>
      <vt:lpstr>Vectipede Rg</vt:lpstr>
      <vt:lpstr>Wingdings</vt:lpstr>
      <vt:lpstr>Red bar footer BODY/MAIN CONTENT</vt:lpstr>
      <vt:lpstr>RED FOOTER Section Divider, Quotes, Callouts</vt:lpstr>
      <vt:lpstr>Plain_APPENDIX</vt:lpstr>
      <vt:lpstr>1_MHHE_Accessible_PPT_Template-v3</vt:lpstr>
      <vt:lpstr>2_MHHE_Accessible_PPT_Template-v3</vt:lpstr>
      <vt:lpstr>1_RED FOOTER Section Divider, Quotes, Callouts</vt:lpstr>
      <vt:lpstr>Chapter Five: Corporate Social Responsibility</vt:lpstr>
      <vt:lpstr>Chapter Objectives </vt:lpstr>
      <vt:lpstr>Introduction: Corporate Social Responsibility</vt:lpstr>
      <vt:lpstr>Ethics and Social Responsibility 1</vt:lpstr>
      <vt:lpstr>Ethics and Social Responsibility 3</vt:lpstr>
      <vt:lpstr>Ethics and Social Responsibility 4</vt:lpstr>
      <vt:lpstr>Figure 5.1: Models of Corporate Social Responsibility</vt:lpstr>
      <vt:lpstr>Economic Model of CSR 1</vt:lpstr>
      <vt:lpstr>Economic Model of CSR 2</vt:lpstr>
      <vt:lpstr>Economic Model of CSR 3</vt:lpstr>
      <vt:lpstr>Milton Friedman: CSR dan Etika Bisnis</vt:lpstr>
      <vt:lpstr>Presentasi PowerPoint</vt:lpstr>
      <vt:lpstr>Economic Model of CSR 4</vt:lpstr>
      <vt:lpstr>Stakeholder Model of CSR 1</vt:lpstr>
      <vt:lpstr>Stakeholder Model of CSR 2</vt:lpstr>
      <vt:lpstr>Corporate Social Responsibility 2</vt:lpstr>
      <vt:lpstr>Integrative Model of CSR</vt:lpstr>
      <vt:lpstr>The Implications of Sustainability </vt:lpstr>
      <vt:lpstr>Corporate Social Responsibility 3</vt:lpstr>
      <vt:lpstr>Exploring Enlightened Self-Interest</vt:lpstr>
      <vt:lpstr>Exploring Enlightened Self-Interest 1</vt:lpstr>
      <vt:lpstr>Exploring Enlightened Self-Interest 2</vt:lpstr>
      <vt:lpstr>End of Main Content</vt:lpstr>
      <vt:lpstr>Accessibility Content: Text Alternatives for Images</vt:lpstr>
      <vt:lpstr>Figure 5.1: Models of Corporate Social Responsibility - Text Alternative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Five: Corporate Social Responsibility</dc:title>
  <dc:creator/>
  <cp:lastModifiedBy>YHI Yusmita Hawari</cp:lastModifiedBy>
  <cp:revision>564</cp:revision>
  <dcterms:created xsi:type="dcterms:W3CDTF">2016-05-11T22:43:56Z</dcterms:created>
  <dcterms:modified xsi:type="dcterms:W3CDTF">2025-11-06T06:35:56Z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