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  <p:sldMasterId id="2147483780" r:id="rId5"/>
    <p:sldMasterId id="2147483713" r:id="rId6"/>
    <p:sldMasterId id="2147483897" r:id="rId7"/>
    <p:sldMasterId id="2147483971" r:id="rId8"/>
  </p:sldMasterIdLst>
  <p:notesMasterIdLst>
    <p:notesMasterId r:id="rId54"/>
  </p:notesMasterIdLst>
  <p:handoutMasterIdLst>
    <p:handoutMasterId r:id="rId55"/>
  </p:handoutMasterIdLst>
  <p:sldIdLst>
    <p:sldId id="256" r:id="rId9"/>
    <p:sldId id="257" r:id="rId10"/>
    <p:sldId id="264" r:id="rId11"/>
    <p:sldId id="300" r:id="rId12"/>
    <p:sldId id="302" r:id="rId13"/>
    <p:sldId id="303" r:id="rId14"/>
    <p:sldId id="266" r:id="rId15"/>
    <p:sldId id="260" r:id="rId16"/>
    <p:sldId id="263" r:id="rId17"/>
    <p:sldId id="268" r:id="rId18"/>
    <p:sldId id="306" r:id="rId19"/>
    <p:sldId id="307" r:id="rId20"/>
    <p:sldId id="327" r:id="rId21"/>
    <p:sldId id="308" r:id="rId22"/>
    <p:sldId id="269" r:id="rId23"/>
    <p:sldId id="309" r:id="rId24"/>
    <p:sldId id="310" r:id="rId25"/>
    <p:sldId id="279" r:id="rId26"/>
    <p:sldId id="311" r:id="rId27"/>
    <p:sldId id="281" r:id="rId28"/>
    <p:sldId id="312" r:id="rId29"/>
    <p:sldId id="313" r:id="rId30"/>
    <p:sldId id="314" r:id="rId31"/>
    <p:sldId id="283" r:id="rId32"/>
    <p:sldId id="315" r:id="rId33"/>
    <p:sldId id="316" r:id="rId34"/>
    <p:sldId id="287" r:id="rId35"/>
    <p:sldId id="317" r:id="rId36"/>
    <p:sldId id="318" r:id="rId37"/>
    <p:sldId id="319" r:id="rId38"/>
    <p:sldId id="320" r:id="rId39"/>
    <p:sldId id="321" r:id="rId40"/>
    <p:sldId id="322" r:id="rId41"/>
    <p:sldId id="290" r:id="rId42"/>
    <p:sldId id="291" r:id="rId43"/>
    <p:sldId id="323" r:id="rId44"/>
    <p:sldId id="293" r:id="rId45"/>
    <p:sldId id="294" r:id="rId46"/>
    <p:sldId id="295" r:id="rId47"/>
    <p:sldId id="296" r:id="rId48"/>
    <p:sldId id="297" r:id="rId49"/>
    <p:sldId id="298" r:id="rId50"/>
    <p:sldId id="345" r:id="rId51"/>
    <p:sldId id="324" r:id="rId52"/>
    <p:sldId id="325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Content" id="{61370D66-55B0-49E2-8AFA-4748AFC933A5}">
          <p14:sldIdLst>
            <p14:sldId id="256"/>
            <p14:sldId id="257"/>
            <p14:sldId id="264"/>
            <p14:sldId id="300"/>
            <p14:sldId id="302"/>
            <p14:sldId id="303"/>
            <p14:sldId id="266"/>
            <p14:sldId id="260"/>
            <p14:sldId id="263"/>
            <p14:sldId id="268"/>
            <p14:sldId id="306"/>
            <p14:sldId id="307"/>
            <p14:sldId id="327"/>
            <p14:sldId id="308"/>
            <p14:sldId id="269"/>
            <p14:sldId id="309"/>
            <p14:sldId id="310"/>
            <p14:sldId id="279"/>
            <p14:sldId id="311"/>
            <p14:sldId id="281"/>
            <p14:sldId id="312"/>
            <p14:sldId id="313"/>
            <p14:sldId id="314"/>
            <p14:sldId id="283"/>
            <p14:sldId id="315"/>
            <p14:sldId id="316"/>
            <p14:sldId id="287"/>
            <p14:sldId id="317"/>
            <p14:sldId id="318"/>
            <p14:sldId id="319"/>
            <p14:sldId id="320"/>
            <p14:sldId id="321"/>
            <p14:sldId id="322"/>
            <p14:sldId id="290"/>
            <p14:sldId id="291"/>
            <p14:sldId id="323"/>
            <p14:sldId id="293"/>
            <p14:sldId id="294"/>
            <p14:sldId id="295"/>
            <p14:sldId id="296"/>
            <p14:sldId id="297"/>
            <p14:sldId id="298"/>
            <p14:sldId id="345"/>
          </p14:sldIdLst>
        </p14:section>
        <p14:section name="Appendix: Image Descriptions for Unsighted Students" id="{2CC6D7D1-A674-4B2F-BD37-F1463BABA606}">
          <p14:sldIdLst>
            <p14:sldId id="324"/>
            <p14:sldId id="32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orient="horz" pos="3600">
          <p15:clr>
            <a:srgbClr val="A4A3A4"/>
          </p15:clr>
        </p15:guide>
        <p15:guide id="3" orient="horz" pos="912" userDrawn="1">
          <p15:clr>
            <a:srgbClr val="A4A3A4"/>
          </p15:clr>
        </p15:guide>
        <p15:guide id="4" orient="horz" pos="3360">
          <p15:clr>
            <a:srgbClr val="A4A3A4"/>
          </p15:clr>
        </p15:guide>
        <p15:guide id="5" pos="5616">
          <p15:clr>
            <a:srgbClr val="A4A3A4"/>
          </p15:clr>
        </p15:guide>
        <p15:guide id="6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6E50FC-2AB3-D9E0-505C-1714AE47009F}" name="Susan Schanne" initials="SS" userId="7d601095b1433916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htami Devi" initials="A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0E1E96"/>
    <a:srgbClr val="CC3300"/>
    <a:srgbClr val="000066"/>
    <a:srgbClr val="CC3399"/>
    <a:srgbClr val="D60093"/>
    <a:srgbClr val="0F49CB"/>
    <a:srgbClr val="996600"/>
    <a:srgbClr val="FF99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00" autoAdjust="0"/>
    <p:restoredTop sz="94249" autoAdjust="0"/>
  </p:normalViewPr>
  <p:slideViewPr>
    <p:cSldViewPr>
      <p:cViewPr varScale="1">
        <p:scale>
          <a:sx n="65" d="100"/>
          <a:sy n="65" d="100"/>
        </p:scale>
        <p:origin x="1212" y="48"/>
      </p:cViewPr>
      <p:guideLst>
        <p:guide orient="horz" pos="3408"/>
        <p:guide orient="horz" pos="3600"/>
        <p:guide orient="horz" pos="912"/>
        <p:guide orient="horz" pos="3360"/>
        <p:guide pos="5616"/>
        <p:guide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slide" Target="slides/slide42.xml"/><Relationship Id="rId55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slide" Target="slides/slide45.xml"/><Relationship Id="rId58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61" Type="http://schemas.microsoft.com/office/2018/10/relationships/authors" Target="authors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openxmlformats.org/officeDocument/2006/relationships/commentAuthors" Target="commentAuthors.xml"/><Relationship Id="rId8" Type="http://schemas.openxmlformats.org/officeDocument/2006/relationships/slideMaster" Target="slideMasters/slideMaster5.xml"/><Relationship Id="rId51" Type="http://schemas.openxmlformats.org/officeDocument/2006/relationships/slide" Target="slides/slide43.xml"/><Relationship Id="rId3" Type="http://schemas.openxmlformats.org/officeDocument/2006/relationships/customXml" Target="../customXml/item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theme" Target="theme/theme1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presProps" Target="presProps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4CCBF-31CF-4FCA-A5B4-50142834420A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95618-5249-4F12-80E4-2F3A0FD184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10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4B720-C9F6-4BFC-BC5C-B1B8D70204DA}" type="datetimeFigureOut">
              <a:rPr lang="en-US" smtClean="0"/>
              <a:pPr/>
              <a:t>12/6/2025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03D02-7E89-4EBF-B123-9C334E1BFE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90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Due Process and Just Cause = Proses </a:t>
            </a:r>
            <a:r>
              <a:rPr lang="en-US" dirty="0" err="1"/>
              <a:t>Jatuh</a:t>
            </a:r>
            <a:r>
              <a:rPr lang="en-US" dirty="0"/>
              <a:t> Tempo dan Just Cause 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876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Downsizing and Lay-Offs = </a:t>
            </a:r>
            <a:r>
              <a:rPr lang="en-US" dirty="0" err="1"/>
              <a:t>Perampingan</a:t>
            </a:r>
            <a:r>
              <a:rPr lang="en-US" dirty="0"/>
              <a:t> dan PHK </a:t>
            </a:r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99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Downsizing and Lay-Offs = </a:t>
            </a:r>
            <a:r>
              <a:rPr lang="en-US" dirty="0" err="1"/>
              <a:t>Perampingan</a:t>
            </a:r>
            <a:r>
              <a:rPr lang="en-US" dirty="0"/>
              <a:t> dan PHK </a:t>
            </a:r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3505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Downsizing and Lay-Offs = </a:t>
            </a:r>
            <a:r>
              <a:rPr lang="en-US" dirty="0" err="1"/>
              <a:t>Perampingan</a:t>
            </a:r>
            <a:r>
              <a:rPr lang="en-US" dirty="0"/>
              <a:t> dan PHK </a:t>
            </a:r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3559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Challenges to the Acceptable Risk Approach to Health and Safety  =  </a:t>
            </a:r>
            <a:r>
              <a:rPr lang="en-US" b="1" dirty="0" err="1"/>
              <a:t>Tantangan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r>
              <a:rPr lang="en-US" b="1" dirty="0"/>
              <a:t> yang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Diterima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Kesehatan dan </a:t>
            </a:r>
            <a:r>
              <a:rPr lang="en-US" b="1" dirty="0" err="1"/>
              <a:t>Keselamatan</a:t>
            </a:r>
            <a:endParaRPr lang="en-US" b="1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62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Occupational Safety and Health Administration (OSHA): </a:t>
            </a:r>
            <a:r>
              <a:rPr lang="fi-FI" dirty="0"/>
              <a:t>Administrasi Keselamatan dan Kesehatan Kerja (OSHA):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8459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4796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Covert = </a:t>
            </a:r>
            <a:r>
              <a:rPr lang="en-US" dirty="0" err="1"/>
              <a:t>Tersembunyi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2872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Affirmative Action =  Tindakan </a:t>
            </a:r>
            <a:r>
              <a:rPr lang="en-US" dirty="0" err="1"/>
              <a:t>Afirmatif</a:t>
            </a:r>
            <a:endParaRPr lang="en-US" dirty="0"/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138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Affirmative Action =  Tindakan </a:t>
            </a:r>
            <a:r>
              <a:rPr lang="en-US" dirty="0" err="1"/>
              <a:t>Afirmatif</a:t>
            </a:r>
            <a:endParaRPr lang="en-US" dirty="0"/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931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Affirmative Action =  Tindakan </a:t>
            </a:r>
            <a:r>
              <a:rPr lang="en-US" dirty="0" err="1"/>
              <a:t>Afirmatif</a:t>
            </a:r>
            <a:endParaRPr lang="en-US" dirty="0"/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949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Due Process and Just Cause = Proses </a:t>
            </a:r>
            <a:r>
              <a:rPr lang="en-US" dirty="0" err="1"/>
              <a:t>Jatuh</a:t>
            </a:r>
            <a:r>
              <a:rPr lang="en-US" dirty="0"/>
              <a:t> Tempo dan Just Cause </a:t>
            </a:r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7511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Affirmative Action =  Tindakan </a:t>
            </a:r>
            <a:r>
              <a:rPr lang="en-US" b="1" dirty="0" err="1"/>
              <a:t>Afirmatif</a:t>
            </a:r>
            <a:endParaRPr lang="en-US" b="1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344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881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Exceptions to the Doctrine of Employment at Will = </a:t>
            </a:r>
            <a:r>
              <a:rPr lang="en-US" dirty="0" err="1"/>
              <a:t>Pengecualian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589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Exceptions to the Doctrine of Employment at Will = </a:t>
            </a:r>
            <a:r>
              <a:rPr lang="en-US" dirty="0" err="1"/>
              <a:t>Pengecualian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886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Defining Employment =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pekerja</a:t>
            </a:r>
            <a:endParaRPr lang="en-US" dirty="0"/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7756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Due Process and Just Cause 4  = Proses </a:t>
            </a:r>
            <a:r>
              <a:rPr lang="en-US" dirty="0" err="1"/>
              <a:t>Jatuh</a:t>
            </a:r>
            <a:r>
              <a:rPr lang="en-US" dirty="0"/>
              <a:t> Tempo dan Just Cause 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890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Due Process and Just Cause 4  = Proses </a:t>
            </a:r>
            <a:r>
              <a:rPr lang="en-US" dirty="0" err="1"/>
              <a:t>Jatuh</a:t>
            </a:r>
            <a:r>
              <a:rPr lang="en-US" dirty="0"/>
              <a:t> Tempo dan Just Cause </a:t>
            </a:r>
          </a:p>
          <a:p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879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Downsizing and Lay-Offs = </a:t>
            </a:r>
            <a:r>
              <a:rPr lang="en-US" dirty="0" err="1"/>
              <a:t>Perampingan</a:t>
            </a:r>
            <a:r>
              <a:rPr lang="en-US" dirty="0"/>
              <a:t> dan PHK 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458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80104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50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38626553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905000" cy="762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435D05-50A6-4669-A42F-FD764294A9C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524000" y="4038600"/>
            <a:ext cx="5943600" cy="1905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38538743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3319401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1750556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2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85390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2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9164351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46929799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  <p:sp>
        <p:nvSpPr>
          <p:cNvPr id="10" name="Content Placeholder 11">
            <a:extLst>
              <a:ext uri="{FF2B5EF4-FFF2-40B4-BE49-F238E27FC236}">
                <a16:creationId xmlns:a16="http://schemas.microsoft.com/office/drawing/2014/main" id="{B7A77EB9-28BE-4410-B597-967CE96FB6B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6705600"/>
            <a:ext cx="8153400" cy="200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</a:lstStyle>
          <a:p>
            <a:r>
              <a:rPr lang="en-US" dirty="0"/>
              <a:t>Copyright © 2021 McGraw-Hill Education. All rights reserved. No reproduction or distribution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22655830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>
              <a:spcAft>
                <a:spcPts val="800"/>
              </a:spcAft>
              <a:defRPr sz="1800"/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2590800" y="6019800"/>
            <a:ext cx="2590800" cy="1524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29E82B3-0477-4A85-B362-ABCF07A5DCA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33400" y="2504954"/>
            <a:ext cx="5715000" cy="23824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10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08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Six Content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/>
          <a:lstStyle>
            <a:lvl1pPr>
              <a:defRPr lang="en-US" sz="36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sz="quarter" idx="12"/>
          </p:nvPr>
        </p:nvSpPr>
        <p:spPr>
          <a:xfrm>
            <a:off x="533400" y="1066800"/>
            <a:ext cx="8153400" cy="838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2011680"/>
            <a:ext cx="8153400" cy="7620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4"/>
          </p:nvPr>
        </p:nvSpPr>
        <p:spPr>
          <a:xfrm>
            <a:off x="533400" y="2880360"/>
            <a:ext cx="8153400" cy="6858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4"/>
          <p:cNvSpPr>
            <a:spLocks noGrp="1"/>
          </p:cNvSpPr>
          <p:nvPr>
            <p:ph sz="quarter" idx="15"/>
          </p:nvPr>
        </p:nvSpPr>
        <p:spPr>
          <a:xfrm>
            <a:off x="533400" y="3672840"/>
            <a:ext cx="8153400" cy="838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4617720"/>
            <a:ext cx="8153400" cy="9144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1"/>
          </p:nvPr>
        </p:nvSpPr>
        <p:spPr>
          <a:xfrm>
            <a:off x="533400" y="5638800"/>
            <a:ext cx="8153400" cy="7620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5620235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D8AAA477-3E5D-4862-AB5F-FC995A5A071C}"/>
              </a:ext>
            </a:extLst>
          </p:cNvPr>
          <p:cNvSpPr txBox="1">
            <a:spLocks/>
          </p:cNvSpPr>
          <p:nvPr userDrawn="1"/>
        </p:nvSpPr>
        <p:spPr>
          <a:xfrm>
            <a:off x="14176" y="6629400"/>
            <a:ext cx="89774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900" dirty="0"/>
              <a:t>Copyright © 2021 McGraw-Hill Education. All rights reserved. No reproduction or distribution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701755575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2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457200" y="1600200"/>
            <a:ext cx="40386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4648200" y="1600200"/>
            <a:ext cx="41148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2145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57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/>
          </p:nvPr>
        </p:nvSpPr>
        <p:spPr>
          <a:xfrm>
            <a:off x="4648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6"/>
          </p:nvPr>
        </p:nvSpPr>
        <p:spPr>
          <a:xfrm>
            <a:off x="457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648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6260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187976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4286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7222388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705709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1D875F71-103D-489C-9148-C20991EF8278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13574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8586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7453307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4041697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181409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41428751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17063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215977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7407346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85198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277764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6A6A6A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7610731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212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82385773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4770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5756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15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17620" y="59960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8737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975049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9100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508165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32661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98741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 descr="©McGraw-Hill Education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119257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896" r:id="rId2"/>
    <p:sldLayoutId id="2147483753" r:id="rId3"/>
    <p:sldLayoutId id="2147483908" r:id="rId4"/>
    <p:sldLayoutId id="2147483950" r:id="rId5"/>
    <p:sldLayoutId id="2147483757" r:id="rId6"/>
    <p:sldLayoutId id="2147483877" r:id="rId7"/>
    <p:sldLayoutId id="2147483761" r:id="rId8"/>
    <p:sldLayoutId id="2147483800" r:id="rId9"/>
    <p:sldLayoutId id="2147483988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 descr="©McGraw-Hill Education&#10;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2C454D-843F-4ABB-8EDB-3391EEFF2682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14336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30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89" r:id="rId2"/>
    <p:sldLayoutId id="2147483953" r:id="rId3"/>
    <p:sldLayoutId id="2147483954" r:id="rId4"/>
    <p:sldLayoutId id="2147483956" r:id="rId5"/>
    <p:sldLayoutId id="2147483957" r:id="rId6"/>
    <p:sldLayoutId id="2147483959" r:id="rId7"/>
    <p:sldLayoutId id="2147483990" r:id="rId8"/>
    <p:sldLayoutId id="2147483991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TextBox 4" descr="©McGraw-Hill Education."/>
          <p:cNvSpPr txBox="1"/>
          <p:nvPr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5201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273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6" r:id="rId2"/>
    <p:sldLayoutId id="2147483755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: McGraw-Hill Education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172200"/>
            <a:ext cx="9144000" cy="50376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Picture 11" descr="Tagline: Because learning changes everything.™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351925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085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  <p:sldLayoutId id="2147483985" r:id="rId14"/>
    <p:sldLayoutId id="2147483986" r:id="rId15"/>
    <p:sldLayoutId id="2147483987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1752600"/>
            <a:ext cx="3810000" cy="2362200"/>
          </a:xfrm>
          <a:effectLst/>
        </p:spPr>
        <p:txBody>
          <a:bodyPr/>
          <a:lstStyle/>
          <a:p>
            <a:r>
              <a:rPr lang="en-US" sz="3000" dirty="0"/>
              <a:t>Chapter Six: Ethical Decision Making: Employer Responsibilities and Employee Rights</a:t>
            </a:r>
          </a:p>
        </p:txBody>
      </p:sp>
      <p:pic>
        <p:nvPicPr>
          <p:cNvPr id="5" name="Picture 4" descr="Business Ethics: Decision Making for Personal Integrity &amp; Social Responsibility, Sixth edition. By Laura Hartman, Joseph Desjardins, Chris MacDonald.">
            <a:extLst>
              <a:ext uri="{FF2B5EF4-FFF2-40B4-BE49-F238E27FC236}">
                <a16:creationId xmlns:a16="http://schemas.microsoft.com/office/drawing/2014/main" id="{4395A069-2B6A-4308-860B-A14857CD7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0933" y="804706"/>
            <a:ext cx="4219575" cy="5038725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8EB562-01D0-4CE4-BF50-45B4A10C272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52400" y="6629400"/>
            <a:ext cx="8915400" cy="152400"/>
          </a:xfrm>
        </p:spPr>
        <p:txBody>
          <a:bodyPr/>
          <a:lstStyle/>
          <a:p>
            <a:pPr algn="ctr"/>
            <a:r>
              <a:rPr lang="en-US" dirty="0"/>
              <a:t>© McGraw Hill LLC. All rights reserved. No reproduction or distribution without the prior written consent of McGraw Hill LLC.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 Process and Just Cause </a:t>
            </a:r>
            <a:r>
              <a:rPr lang="en-US" sz="1000" dirty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008080"/>
                </a:solidFill>
              </a:rPr>
              <a:t>Alasan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etis</a:t>
            </a:r>
            <a:r>
              <a:rPr lang="en-US" b="1" dirty="0">
                <a:solidFill>
                  <a:srgbClr val="008080"/>
                </a:solidFill>
              </a:rPr>
              <a:t> EAW </a:t>
            </a:r>
            <a:r>
              <a:rPr lang="en-US" b="1" dirty="0" err="1">
                <a:solidFill>
                  <a:srgbClr val="008080"/>
                </a:solidFill>
              </a:rPr>
              <a:t>adalah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bahwa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ini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merupakan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alat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manajemen</a:t>
            </a:r>
            <a:r>
              <a:rPr lang="en-US" b="1" dirty="0">
                <a:solidFill>
                  <a:srgbClr val="008080"/>
                </a:solidFill>
              </a:rPr>
              <a:t> yang </a:t>
            </a:r>
            <a:r>
              <a:rPr lang="en-US" b="1" dirty="0" err="1">
                <a:solidFill>
                  <a:srgbClr val="008080"/>
                </a:solidFill>
              </a:rPr>
              <a:t>penting</a:t>
            </a:r>
            <a:r>
              <a:rPr lang="en-US" b="1" dirty="0">
                <a:solidFill>
                  <a:srgbClr val="008080"/>
                </a:solidFill>
              </a:rPr>
              <a:t>, yang </a:t>
            </a:r>
            <a:r>
              <a:rPr lang="en-US" b="1" dirty="0" err="1">
                <a:solidFill>
                  <a:srgbClr val="008080"/>
                </a:solidFill>
              </a:rPr>
              <a:t>memberikan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manajer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kemampuan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untuk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membuat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keputusan</a:t>
            </a:r>
            <a:r>
              <a:rPr lang="en-US" b="1" dirty="0">
                <a:solidFill>
                  <a:srgbClr val="008080"/>
                </a:solidFill>
              </a:rPr>
              <a:t> yang </a:t>
            </a:r>
            <a:r>
              <a:rPr lang="en-US" b="1" dirty="0" err="1">
                <a:solidFill>
                  <a:srgbClr val="008080"/>
                </a:solidFill>
              </a:rPr>
              <a:t>efisien</a:t>
            </a:r>
            <a:r>
              <a:rPr lang="en-US" b="1" dirty="0">
                <a:solidFill>
                  <a:srgbClr val="008080"/>
                </a:solidFill>
              </a:rPr>
              <a:t> yang </a:t>
            </a:r>
            <a:r>
              <a:rPr lang="en-US" b="1" dirty="0" err="1">
                <a:solidFill>
                  <a:srgbClr val="008080"/>
                </a:solidFill>
              </a:rPr>
              <a:t>harus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berkontribusi</a:t>
            </a:r>
            <a:r>
              <a:rPr lang="en-US" b="1" dirty="0">
                <a:solidFill>
                  <a:srgbClr val="008080"/>
                </a:solidFill>
              </a:rPr>
              <a:t> pada </a:t>
            </a:r>
            <a:r>
              <a:rPr lang="en-US" b="1" dirty="0" err="1">
                <a:solidFill>
                  <a:srgbClr val="008080"/>
                </a:solidFill>
              </a:rPr>
              <a:t>kebaikan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keseluruhan</a:t>
            </a:r>
            <a:r>
              <a:rPr lang="en-US" b="1" dirty="0">
                <a:solidFill>
                  <a:srgbClr val="008080"/>
                </a:solidFill>
              </a:rPr>
              <a:t> yang </a:t>
            </a:r>
            <a:r>
              <a:rPr lang="en-US" b="1" dirty="0" err="1">
                <a:solidFill>
                  <a:srgbClr val="008080"/>
                </a:solidFill>
              </a:rPr>
              <a:t>lebih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besar</a:t>
            </a:r>
            <a:r>
              <a:rPr lang="en-US" b="1" dirty="0">
                <a:solidFill>
                  <a:srgbClr val="008080"/>
                </a:solidFill>
              </a:rPr>
              <a:t>.</a:t>
            </a:r>
          </a:p>
          <a:p>
            <a:r>
              <a:rPr lang="en-US" sz="1800" b="1" dirty="0" err="1">
                <a:solidFill>
                  <a:schemeClr val="accent2"/>
                </a:solidFill>
              </a:rPr>
              <a:t>Sekalipun</a:t>
            </a:r>
            <a:r>
              <a:rPr lang="en-US" sz="1800" b="1" dirty="0">
                <a:solidFill>
                  <a:schemeClr val="accent2"/>
                </a:solidFill>
              </a:rPr>
              <a:t> EAW juga </a:t>
            </a:r>
            <a:r>
              <a:rPr lang="en-US" sz="1800" b="1" dirty="0" err="1">
                <a:solidFill>
                  <a:schemeClr val="accent2"/>
                </a:solidFill>
              </a:rPr>
              <a:t>merupakan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manajemen</a:t>
            </a:r>
            <a:r>
              <a:rPr lang="en-US" sz="1800" b="1" dirty="0">
                <a:solidFill>
                  <a:schemeClr val="accent2"/>
                </a:solidFill>
              </a:rPr>
              <a:t> yang </a:t>
            </a:r>
            <a:r>
              <a:rPr lang="en-US" sz="1800" b="1" dirty="0" err="1">
                <a:solidFill>
                  <a:schemeClr val="accent2"/>
                </a:solidFill>
              </a:rPr>
              <a:t>efektif</a:t>
            </a:r>
            <a:r>
              <a:rPr lang="en-US" sz="1800" b="1" dirty="0">
                <a:solidFill>
                  <a:schemeClr val="accent2"/>
                </a:solidFill>
              </a:rPr>
              <a:t>, </a:t>
            </a:r>
            <a:r>
              <a:rPr lang="en-US" sz="1800" b="1" dirty="0" err="1">
                <a:solidFill>
                  <a:schemeClr val="accent2"/>
                </a:solidFill>
              </a:rPr>
              <a:t>keadilan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menuntut</a:t>
            </a:r>
            <a:r>
              <a:rPr lang="en-US" sz="1800" b="1" dirty="0">
                <a:solidFill>
                  <a:schemeClr val="accent2"/>
                </a:solidFill>
              </a:rPr>
              <a:t> agar </a:t>
            </a:r>
            <a:r>
              <a:rPr lang="en-US" sz="1800" b="1" dirty="0" err="1">
                <a:solidFill>
                  <a:schemeClr val="accent2"/>
                </a:solidFill>
              </a:rPr>
              <a:t>alat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tersebut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tidak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digunakan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untuk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merugikan</a:t>
            </a:r>
            <a:r>
              <a:rPr lang="en-US" sz="1800" b="1" dirty="0">
                <a:solidFill>
                  <a:schemeClr val="accent2"/>
                </a:solidFill>
              </a:rPr>
              <a:t> orang lain.</a:t>
            </a:r>
          </a:p>
          <a:p>
            <a:r>
              <a:rPr lang="en-US" sz="1800" b="1" dirty="0">
                <a:solidFill>
                  <a:schemeClr val="accent2"/>
                </a:solidFill>
              </a:rPr>
              <a:t>Hak </a:t>
            </a:r>
            <a:r>
              <a:rPr lang="en-US" sz="1800" b="1" dirty="0" err="1">
                <a:solidFill>
                  <a:schemeClr val="accent2"/>
                </a:solidFill>
              </a:rPr>
              <a:t>milik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pribadi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dibatasi</a:t>
            </a:r>
            <a:r>
              <a:rPr lang="en-US" sz="1800" b="1" dirty="0">
                <a:solidFill>
                  <a:schemeClr val="accent2"/>
                </a:solidFill>
              </a:rPr>
              <a:t> oleh </a:t>
            </a:r>
            <a:r>
              <a:rPr lang="en-US" sz="1800" b="1" dirty="0" err="1">
                <a:solidFill>
                  <a:schemeClr val="accent2"/>
                </a:solidFill>
              </a:rPr>
              <a:t>hak</a:t>
            </a:r>
            <a:r>
              <a:rPr lang="en-US" sz="1800" b="1" dirty="0">
                <a:solidFill>
                  <a:schemeClr val="accent2"/>
                </a:solidFill>
              </a:rPr>
              <a:t> dan </a:t>
            </a:r>
            <a:r>
              <a:rPr lang="en-US" sz="1800" b="1" dirty="0" err="1">
                <a:solidFill>
                  <a:schemeClr val="accent2"/>
                </a:solidFill>
              </a:rPr>
              <a:t>kewajiban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lainnya</a:t>
            </a:r>
            <a:r>
              <a:rPr lang="en-US" sz="1800" b="1" dirty="0">
                <a:solidFill>
                  <a:schemeClr val="accent2"/>
                </a:solidFill>
              </a:rPr>
              <a:t>.</a:t>
            </a:r>
          </a:p>
          <a:p>
            <a:r>
              <a:rPr lang="en-US" sz="1800" b="1" dirty="0" err="1">
                <a:solidFill>
                  <a:schemeClr val="accent2"/>
                </a:solidFill>
              </a:rPr>
              <a:t>Meskipun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kebebasan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untuk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memutuskan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hubungan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kerja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secara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teori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bersifat</a:t>
            </a:r>
            <a:r>
              <a:rPr lang="en-US" sz="1800" b="1" dirty="0">
                <a:solidFill>
                  <a:schemeClr val="accent2"/>
                </a:solidFill>
              </a:rPr>
              <a:t> timbal </a:t>
            </a:r>
            <a:r>
              <a:rPr lang="en-US" sz="1800" b="1" dirty="0" err="1">
                <a:solidFill>
                  <a:schemeClr val="accent2"/>
                </a:solidFill>
              </a:rPr>
              <a:t>balik</a:t>
            </a:r>
            <a:r>
              <a:rPr lang="en-US" sz="1800" b="1" dirty="0">
                <a:solidFill>
                  <a:schemeClr val="accent2"/>
                </a:solidFill>
              </a:rPr>
              <a:t>, </a:t>
            </a:r>
            <a:r>
              <a:rPr lang="en-US" sz="1800" b="1" dirty="0" err="1">
                <a:solidFill>
                  <a:schemeClr val="accent2"/>
                </a:solidFill>
              </a:rPr>
              <a:t>terdapat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hubungan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kekuasaan</a:t>
            </a:r>
            <a:r>
              <a:rPr lang="en-US" sz="1800" b="1" dirty="0">
                <a:solidFill>
                  <a:schemeClr val="accent2"/>
                </a:solidFill>
              </a:rPr>
              <a:t> yang </a:t>
            </a:r>
            <a:r>
              <a:rPr lang="en-US" sz="1800" b="1" dirty="0" err="1">
                <a:solidFill>
                  <a:schemeClr val="accent2"/>
                </a:solidFill>
              </a:rPr>
              <a:t>tidak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seimbang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antara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kedua</a:t>
            </a:r>
            <a:r>
              <a:rPr lang="en-US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</a:rPr>
              <a:t>pihak</a:t>
            </a:r>
            <a:r>
              <a:rPr lang="en-US" sz="1800" b="1" dirty="0">
                <a:solidFill>
                  <a:schemeClr val="accent2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0070C0"/>
                </a:solidFill>
              </a:rPr>
              <a:t>Pengadilan</a:t>
            </a:r>
            <a:r>
              <a:rPr lang="en-US" b="1" dirty="0">
                <a:solidFill>
                  <a:srgbClr val="0070C0"/>
                </a:solidFill>
              </a:rPr>
              <a:t> dan badan </a:t>
            </a:r>
            <a:r>
              <a:rPr lang="en-US" b="1" dirty="0" err="1">
                <a:solidFill>
                  <a:srgbClr val="0070C0"/>
                </a:solidFill>
              </a:rPr>
              <a:t>legislatif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telah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membuat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pengecualian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terhadap</a:t>
            </a:r>
            <a:r>
              <a:rPr lang="en-US" b="1" dirty="0">
                <a:solidFill>
                  <a:srgbClr val="0070C0"/>
                </a:solidFill>
              </a:rPr>
              <a:t> EAW</a:t>
            </a:r>
          </a:p>
          <a:p>
            <a:r>
              <a:rPr lang="en-US" sz="1800" b="1" dirty="0" err="1"/>
              <a:t>Undang-undang</a:t>
            </a:r>
            <a:r>
              <a:rPr lang="en-US" sz="1800" b="1" dirty="0"/>
              <a:t> </a:t>
            </a:r>
            <a:r>
              <a:rPr lang="en-US" sz="1800" b="1" dirty="0" err="1"/>
              <a:t>hak-hak</a:t>
            </a:r>
            <a:r>
              <a:rPr lang="en-US" sz="1800" b="1" dirty="0"/>
              <a:t> </a:t>
            </a:r>
            <a:r>
              <a:rPr lang="en-US" sz="1800" b="1" dirty="0" err="1"/>
              <a:t>sipil</a:t>
            </a:r>
            <a:r>
              <a:rPr lang="en-US" sz="1800" b="1" dirty="0"/>
              <a:t>, </a:t>
            </a:r>
            <a:r>
              <a:rPr lang="en-US" sz="1800" b="1" dirty="0" err="1"/>
              <a:t>undang-undang</a:t>
            </a:r>
            <a:r>
              <a:rPr lang="en-US" sz="1800" b="1" dirty="0"/>
              <a:t> </a:t>
            </a:r>
            <a:r>
              <a:rPr lang="en-US" sz="1800" b="1" dirty="0" err="1"/>
              <a:t>ketenagakerjaan</a:t>
            </a:r>
            <a:r>
              <a:rPr lang="en-US" sz="1800" b="1" dirty="0"/>
              <a:t>, dan </a:t>
            </a:r>
            <a:r>
              <a:rPr lang="en-US" sz="1800" b="1" dirty="0" err="1"/>
              <a:t>batasan</a:t>
            </a:r>
            <a:r>
              <a:rPr lang="en-US" sz="1800" b="1" dirty="0"/>
              <a:t> </a:t>
            </a:r>
            <a:r>
              <a:rPr lang="en-US" sz="1800" b="1" dirty="0" err="1"/>
              <a:t>konstitusional</a:t>
            </a:r>
            <a:r>
              <a:rPr lang="en-US" sz="1800" b="1" dirty="0"/>
              <a:t> pada </a:t>
            </a:r>
            <a:r>
              <a:rPr lang="en-US" sz="1800" b="1" dirty="0" err="1"/>
              <a:t>wewenang</a:t>
            </a:r>
            <a:r>
              <a:rPr lang="en-US" sz="1800" b="1" dirty="0"/>
              <a:t> </a:t>
            </a:r>
            <a:r>
              <a:rPr lang="en-US" sz="1800" b="1" dirty="0" err="1"/>
              <a:t>pemerintah</a:t>
            </a:r>
            <a:r>
              <a:rPr lang="en-US" sz="1800" b="1" dirty="0"/>
              <a:t> </a:t>
            </a:r>
            <a:r>
              <a:rPr lang="en-US" sz="1800" b="1" dirty="0" err="1"/>
              <a:t>diterapkan</a:t>
            </a:r>
            <a:r>
              <a:rPr lang="en-US" sz="1800" b="1" dirty="0"/>
              <a:t> di </a:t>
            </a:r>
            <a:r>
              <a:rPr lang="en-US" sz="1800" b="1" dirty="0" err="1"/>
              <a:t>tempat</a:t>
            </a:r>
            <a:r>
              <a:rPr lang="en-US" sz="1800" b="1" dirty="0"/>
              <a:t> </a:t>
            </a:r>
            <a:r>
              <a:rPr lang="en-US" sz="1800" b="1" dirty="0" err="1"/>
              <a:t>kerja</a:t>
            </a:r>
            <a:r>
              <a:rPr lang="en-US" sz="1800" b="1" dirty="0"/>
              <a:t> </a:t>
            </a:r>
            <a:r>
              <a:rPr lang="en-US" sz="1800" b="1" dirty="0" err="1"/>
              <a:t>untuk</a:t>
            </a:r>
            <a:r>
              <a:rPr lang="en-US" sz="1800" b="1" dirty="0"/>
              <a:t> </a:t>
            </a:r>
            <a:r>
              <a:rPr lang="en-US" sz="1800" b="1" dirty="0" err="1"/>
              <a:t>melindungi</a:t>
            </a:r>
            <a:r>
              <a:rPr lang="en-US" sz="1800" b="1" dirty="0"/>
              <a:t> </a:t>
            </a:r>
            <a:r>
              <a:rPr lang="en-US" sz="1800" b="1" dirty="0" err="1"/>
              <a:t>karyawan</a:t>
            </a:r>
            <a:r>
              <a:rPr lang="en-US" sz="1800" b="1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E4527E4-E97F-448C-946F-973AD060DDDF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10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21A129F-C01F-4589-AB5A-CF52E2AF2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Exceptions to the Doctrine of Employment at Will </a:t>
            </a:r>
            <a:r>
              <a:rPr lang="en-US" sz="1000" dirty="0"/>
              <a:t>1</a:t>
            </a:r>
            <a:endParaRPr lang="en-IN" sz="1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320D88-8233-4D0D-850C-CF91F16B2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Negara-negara </a:t>
            </a:r>
            <a:r>
              <a:rPr lang="en-US" dirty="0" err="1"/>
              <a:t>berbeda-beda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pengecualian-pengecualian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sesuka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. </a:t>
            </a:r>
            <a:r>
              <a:rPr lang="en-US" dirty="0" err="1">
                <a:solidFill>
                  <a:schemeClr val="bg2"/>
                </a:solidFill>
              </a:rPr>
              <a:t>Beberapa</a:t>
            </a:r>
            <a:r>
              <a:rPr lang="en-US" dirty="0">
                <a:solidFill>
                  <a:schemeClr val="bg2"/>
                </a:solidFill>
              </a:rPr>
              <a:t> negara </a:t>
            </a:r>
            <a:r>
              <a:rPr lang="en-US" dirty="0" err="1">
                <a:solidFill>
                  <a:schemeClr val="bg2"/>
                </a:solidFill>
              </a:rPr>
              <a:t>bagian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mengakui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satu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atau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lebih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pengecualian</a:t>
            </a:r>
            <a:r>
              <a:rPr lang="en-US" dirty="0">
                <a:solidFill>
                  <a:schemeClr val="bg2"/>
                </a:solidFill>
              </a:rPr>
              <a:t>, </a:t>
            </a:r>
            <a:r>
              <a:rPr lang="en-US" dirty="0" err="1">
                <a:solidFill>
                  <a:schemeClr val="bg2"/>
                </a:solidFill>
              </a:rPr>
              <a:t>sementara</a:t>
            </a:r>
            <a:r>
              <a:rPr lang="en-US" dirty="0">
                <a:solidFill>
                  <a:schemeClr val="bg2"/>
                </a:solidFill>
              </a:rPr>
              <a:t> negara </a:t>
            </a:r>
            <a:r>
              <a:rPr lang="en-US" dirty="0" err="1">
                <a:solidFill>
                  <a:schemeClr val="bg2"/>
                </a:solidFill>
              </a:rPr>
              <a:t>bagian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lainnya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mungkin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tidak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mengakui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sama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sekali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pengecualian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di </a:t>
            </a:r>
            <a:r>
              <a:rPr lang="en-US" dirty="0" err="1"/>
              <a:t>setiap</a:t>
            </a:r>
            <a:r>
              <a:rPr lang="en-US" dirty="0"/>
              <a:t> negara </a:t>
            </a:r>
            <a:r>
              <a:rPr lang="en-US" dirty="0" err="1"/>
              <a:t>bagian</a:t>
            </a:r>
            <a:r>
              <a:rPr lang="en-US" dirty="0"/>
              <a:t>.</a:t>
            </a:r>
          </a:p>
          <a:p>
            <a:r>
              <a:rPr lang="en-US" sz="2000" b="1" dirty="0" err="1">
                <a:solidFill>
                  <a:srgbClr val="0070C0"/>
                </a:solidFill>
              </a:rPr>
              <a:t>Penghentian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dengan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itikad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buruk</a:t>
            </a:r>
            <a:r>
              <a:rPr lang="en-US" sz="2000" b="1" dirty="0">
                <a:solidFill>
                  <a:srgbClr val="0070C0"/>
                </a:solidFill>
              </a:rPr>
              <a:t>, </a:t>
            </a:r>
            <a:r>
              <a:rPr lang="en-US" sz="2000" b="1" dirty="0" err="1">
                <a:solidFill>
                  <a:srgbClr val="0070C0"/>
                </a:solidFill>
              </a:rPr>
              <a:t>niat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jahat</a:t>
            </a:r>
            <a:r>
              <a:rPr lang="en-US" sz="2000" b="1" dirty="0">
                <a:solidFill>
                  <a:srgbClr val="0070C0"/>
                </a:solidFill>
              </a:rPr>
              <a:t>, </a:t>
            </a:r>
            <a:r>
              <a:rPr lang="en-US" sz="2000" b="1" dirty="0" err="1">
                <a:solidFill>
                  <a:srgbClr val="0070C0"/>
                </a:solidFill>
              </a:rPr>
              <a:t>atau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pembalasan</a:t>
            </a:r>
            <a:r>
              <a:rPr lang="en-US" sz="2000" b="1" dirty="0">
                <a:solidFill>
                  <a:srgbClr val="0070C0"/>
                </a:solidFill>
              </a:rPr>
              <a:t> yang </a:t>
            </a:r>
            <a:r>
              <a:rPr lang="en-US" sz="2000" b="1" dirty="0" err="1">
                <a:solidFill>
                  <a:srgbClr val="0070C0"/>
                </a:solidFill>
              </a:rPr>
              <a:t>melanggar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kebijakan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publik</a:t>
            </a:r>
            <a:r>
              <a:rPr lang="en-US" sz="2000" b="1" dirty="0">
                <a:solidFill>
                  <a:srgbClr val="0070C0"/>
                </a:solidFill>
              </a:rPr>
              <a:t>. </a:t>
            </a:r>
          </a:p>
          <a:p>
            <a:r>
              <a:rPr lang="en-US" sz="2000" b="1" dirty="0" err="1">
                <a:solidFill>
                  <a:srgbClr val="0070C0"/>
                </a:solidFill>
              </a:rPr>
              <a:t>Penghentian</a:t>
            </a:r>
            <a:r>
              <a:rPr lang="en-US" sz="2000" b="1" dirty="0">
                <a:solidFill>
                  <a:srgbClr val="0070C0"/>
                </a:solidFill>
              </a:rPr>
              <a:t> yang </a:t>
            </a:r>
            <a:r>
              <a:rPr lang="en-US" sz="2000" b="1" dirty="0" err="1">
                <a:solidFill>
                  <a:srgbClr val="0070C0"/>
                </a:solidFill>
              </a:rPr>
              <a:t>melanggar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perjanjian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tersirat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mengenai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itikad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baik</a:t>
            </a:r>
            <a:r>
              <a:rPr lang="en-US" sz="2000" b="1" dirty="0">
                <a:solidFill>
                  <a:srgbClr val="0070C0"/>
                </a:solidFill>
              </a:rPr>
              <a:t> dan </a:t>
            </a:r>
            <a:r>
              <a:rPr lang="en-US" sz="2000" b="1" dirty="0" err="1">
                <a:solidFill>
                  <a:srgbClr val="0070C0"/>
                </a:solidFill>
              </a:rPr>
              <a:t>transaksi</a:t>
            </a:r>
            <a:r>
              <a:rPr lang="en-US" sz="2000" b="1" dirty="0">
                <a:solidFill>
                  <a:srgbClr val="0070C0"/>
                </a:solidFill>
              </a:rPr>
              <a:t> yang </a:t>
            </a:r>
            <a:r>
              <a:rPr lang="en-US" sz="2000" b="1" dirty="0" err="1">
                <a:solidFill>
                  <a:srgbClr val="0070C0"/>
                </a:solidFill>
              </a:rPr>
              <a:t>adil</a:t>
            </a:r>
            <a:r>
              <a:rPr lang="en-US" sz="2000" b="1" dirty="0">
                <a:solidFill>
                  <a:srgbClr val="0070C0"/>
                </a:solidFill>
              </a:rPr>
              <a:t>. </a:t>
            </a:r>
          </a:p>
          <a:p>
            <a:r>
              <a:rPr lang="en-US" sz="2000" b="1" dirty="0" err="1">
                <a:solidFill>
                  <a:srgbClr val="0070C0"/>
                </a:solidFill>
              </a:rPr>
              <a:t>Pemutusan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hubungan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kerja</a:t>
            </a:r>
            <a:r>
              <a:rPr lang="en-US" sz="2000" b="1" dirty="0">
                <a:solidFill>
                  <a:srgbClr val="0070C0"/>
                </a:solidFill>
              </a:rPr>
              <a:t> yang </a:t>
            </a:r>
            <a:r>
              <a:rPr lang="en-US" sz="2000" b="1" dirty="0" err="1">
                <a:solidFill>
                  <a:srgbClr val="0070C0"/>
                </a:solidFill>
              </a:rPr>
              <a:t>melanggar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beberapa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ketentuan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kontrak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tersirat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lainnya</a:t>
            </a:r>
            <a:r>
              <a:rPr lang="en-US" sz="2000" b="1" dirty="0">
                <a:solidFill>
                  <a:srgbClr val="0070C0"/>
                </a:solidFill>
              </a:rPr>
              <a:t>, </a:t>
            </a:r>
            <a:r>
              <a:rPr lang="en-US" sz="2000" b="1" dirty="0" err="1">
                <a:solidFill>
                  <a:srgbClr val="0070C0"/>
                </a:solidFill>
              </a:rPr>
              <a:t>seperti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ketentuan</a:t>
            </a:r>
            <a:r>
              <a:rPr lang="en-US" sz="2000" b="1" dirty="0">
                <a:solidFill>
                  <a:srgbClr val="0070C0"/>
                </a:solidFill>
              </a:rPr>
              <a:t> yang </a:t>
            </a:r>
            <a:r>
              <a:rPr lang="en-US" sz="2000" b="1" dirty="0" err="1">
                <a:solidFill>
                  <a:srgbClr val="0070C0"/>
                </a:solidFill>
              </a:rPr>
              <a:t>mungkin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dibuat</a:t>
            </a:r>
            <a:r>
              <a:rPr lang="en-US" sz="2000" b="1" dirty="0">
                <a:solidFill>
                  <a:srgbClr val="0070C0"/>
                </a:solidFill>
              </a:rPr>
              <a:t> oleh </a:t>
            </a:r>
            <a:r>
              <a:rPr lang="en-US" sz="2000" b="1" dirty="0" err="1">
                <a:solidFill>
                  <a:srgbClr val="0070C0"/>
                </a:solidFill>
              </a:rPr>
              <a:t>ketentuan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buku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pegangan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karyawan</a:t>
            </a:r>
            <a:r>
              <a:rPr lang="en-US" sz="2000" b="1" dirty="0">
                <a:solidFill>
                  <a:srgbClr val="0070C0"/>
                </a:solidFill>
              </a:rPr>
              <a:t> (di </a:t>
            </a:r>
            <a:r>
              <a:rPr lang="en-US" sz="2000" b="1" dirty="0" err="1">
                <a:solidFill>
                  <a:srgbClr val="0070C0"/>
                </a:solidFill>
              </a:rPr>
              <a:t>yurisdiksi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tertentu</a:t>
            </a:r>
            <a:r>
              <a:rPr lang="en-US" sz="2000" b="1" dirty="0">
                <a:solidFill>
                  <a:srgbClr val="0070C0"/>
                </a:solidFill>
              </a:rPr>
              <a:t>).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11D5CFE-3B98-4754-AC1C-6541C24D009E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86609240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649F0DC-1386-4222-B756-E527A7A3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Exceptions to the Doctrine of Employment at Will </a:t>
            </a:r>
            <a:r>
              <a:rPr lang="en-US" sz="1000" dirty="0"/>
              <a:t>2</a:t>
            </a:r>
            <a:endParaRPr lang="en-IN" sz="32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5A7B5A-BC80-4DAA-B3B9-89E047853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sz="2000" dirty="0">
              <a:solidFill>
                <a:prstClr val="black"/>
              </a:solidFill>
            </a:endParaRPr>
          </a:p>
          <a:p>
            <a:pPr lvl="0"/>
            <a:endParaRPr lang="en-US" sz="2000" dirty="0">
              <a:solidFill>
                <a:prstClr val="black"/>
              </a:solidFill>
            </a:endParaRPr>
          </a:p>
          <a:p>
            <a:pPr lvl="0"/>
            <a:r>
              <a:rPr lang="en-US" sz="2000" dirty="0" err="1">
                <a:solidFill>
                  <a:prstClr val="black"/>
                </a:solidFill>
              </a:rPr>
              <a:t>Pemutusan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hubungan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kerja</a:t>
            </a:r>
            <a:r>
              <a:rPr lang="en-US" sz="2000" dirty="0">
                <a:solidFill>
                  <a:prstClr val="black"/>
                </a:solidFill>
              </a:rPr>
              <a:t> yang </a:t>
            </a:r>
            <a:r>
              <a:rPr lang="en-US" sz="2000" dirty="0" err="1">
                <a:solidFill>
                  <a:prstClr val="black"/>
                </a:solidFill>
              </a:rPr>
              <a:t>melanggar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doktrin</a:t>
            </a:r>
            <a:r>
              <a:rPr lang="en-US" sz="2000" dirty="0">
                <a:solidFill>
                  <a:prstClr val="black"/>
                </a:solidFill>
              </a:rPr>
              <a:t> promissory estoppel (</a:t>
            </a:r>
            <a:r>
              <a:rPr lang="en-US" sz="2000" dirty="0">
                <a:solidFill>
                  <a:schemeClr val="bg2"/>
                </a:solidFill>
              </a:rPr>
              <a:t>di mana </a:t>
            </a:r>
            <a:r>
              <a:rPr lang="en-US" sz="2000" dirty="0" err="1">
                <a:solidFill>
                  <a:schemeClr val="bg2"/>
                </a:solidFill>
              </a:rPr>
              <a:t>pekerja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secara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wajar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mengandalkan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janji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pemberi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kerja</a:t>
            </a:r>
            <a:r>
              <a:rPr lang="en-US" sz="2000" dirty="0">
                <a:solidFill>
                  <a:schemeClr val="bg2"/>
                </a:solidFill>
              </a:rPr>
              <a:t>, </a:t>
            </a:r>
            <a:r>
              <a:rPr lang="en-US" sz="2000" dirty="0" err="1">
                <a:solidFill>
                  <a:schemeClr val="bg2"/>
                </a:solidFill>
              </a:rPr>
              <a:t>sehingga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merugikan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n-US" sz="2000" dirty="0" err="1">
                <a:solidFill>
                  <a:schemeClr val="bg2"/>
                </a:solidFill>
              </a:rPr>
              <a:t>pekerja</a:t>
            </a:r>
            <a:r>
              <a:rPr lang="en-US" sz="2000" dirty="0">
                <a:solidFill>
                  <a:prstClr val="black"/>
                </a:solidFill>
              </a:rPr>
              <a:t>). </a:t>
            </a:r>
          </a:p>
          <a:p>
            <a:pPr lvl="0"/>
            <a:r>
              <a:rPr lang="en-US" sz="2000" dirty="0" err="1">
                <a:solidFill>
                  <a:prstClr val="black"/>
                </a:solidFill>
              </a:rPr>
              <a:t>Pengecualian</a:t>
            </a:r>
            <a:r>
              <a:rPr lang="en-US" sz="2000" dirty="0">
                <a:solidFill>
                  <a:prstClr val="black"/>
                </a:solidFill>
              </a:rPr>
              <a:t> lain </a:t>
            </a:r>
            <a:r>
              <a:rPr lang="en-US" sz="2000" dirty="0" err="1">
                <a:solidFill>
                  <a:prstClr val="black"/>
                </a:solidFill>
              </a:rPr>
              <a:t>sebagaimana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ditentukan</a:t>
            </a:r>
            <a:r>
              <a:rPr lang="en-US" sz="2000" dirty="0">
                <a:solidFill>
                  <a:prstClr val="black"/>
                </a:solidFill>
              </a:rPr>
              <a:t> oleh </a:t>
            </a:r>
            <a:r>
              <a:rPr lang="en-US" sz="2000" dirty="0" err="1">
                <a:solidFill>
                  <a:prstClr val="black"/>
                </a:solidFill>
              </a:rPr>
              <a:t>undang-undang</a:t>
            </a:r>
            <a:r>
              <a:rPr lang="en-US" sz="2000" dirty="0">
                <a:solidFill>
                  <a:prstClr val="black"/>
                </a:solidFill>
              </a:rPr>
              <a:t> (</a:t>
            </a:r>
            <a:r>
              <a:rPr lang="en-US" sz="2000" dirty="0" err="1">
                <a:solidFill>
                  <a:prstClr val="black"/>
                </a:solidFill>
              </a:rPr>
              <a:t>seperti</a:t>
            </a:r>
            <a:r>
              <a:rPr lang="en-US" sz="2000" dirty="0">
                <a:solidFill>
                  <a:prstClr val="black"/>
                </a:solidFill>
              </a:rPr>
              <a:t> UU </a:t>
            </a:r>
            <a:r>
              <a:rPr lang="en-US" sz="2000" dirty="0" err="1">
                <a:solidFill>
                  <a:prstClr val="black"/>
                </a:solidFill>
              </a:rPr>
              <a:t>Pemberitahuan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Penyesuaian</a:t>
            </a:r>
            <a:r>
              <a:rPr lang="en-US" sz="2000" dirty="0">
                <a:solidFill>
                  <a:prstClr val="black"/>
                </a:solidFill>
              </a:rPr>
              <a:t> dan </a:t>
            </a:r>
            <a:r>
              <a:rPr lang="en-US" sz="2000" dirty="0" err="1">
                <a:solidFill>
                  <a:prstClr val="black"/>
                </a:solidFill>
              </a:rPr>
              <a:t>Pelatihan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Ulang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Pekerja</a:t>
            </a:r>
            <a:r>
              <a:rPr lang="en-US" sz="2000" dirty="0">
                <a:solidFill>
                  <a:prstClr val="black"/>
                </a:solidFill>
              </a:rPr>
              <a:t> [WARN] </a:t>
            </a:r>
            <a:r>
              <a:rPr lang="en-US" sz="2000" dirty="0" err="1">
                <a:solidFill>
                  <a:prstClr val="black"/>
                </a:solidFill>
              </a:rPr>
              <a:t>atau</a:t>
            </a:r>
            <a:r>
              <a:rPr lang="en-US" sz="2000" dirty="0">
                <a:solidFill>
                  <a:prstClr val="black"/>
                </a:solidFill>
              </a:rPr>
              <a:t> UU </a:t>
            </a:r>
            <a:r>
              <a:rPr lang="en-US" sz="2000" dirty="0" err="1">
                <a:solidFill>
                  <a:prstClr val="black"/>
                </a:solidFill>
              </a:rPr>
              <a:t>Cuti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Keluarga</a:t>
            </a:r>
            <a:r>
              <a:rPr lang="en-US" sz="2000" dirty="0">
                <a:solidFill>
                  <a:prstClr val="black"/>
                </a:solidFill>
              </a:rPr>
              <a:t> dan </a:t>
            </a:r>
            <a:r>
              <a:rPr lang="en-US" sz="2000" dirty="0" err="1">
                <a:solidFill>
                  <a:prstClr val="black"/>
                </a:solidFill>
              </a:rPr>
              <a:t>Medis</a:t>
            </a:r>
            <a:r>
              <a:rPr lang="en-US" sz="2000" dirty="0">
                <a:solidFill>
                  <a:prstClr val="black"/>
                </a:solidFill>
              </a:rPr>
              <a:t> [FMLA]).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7234E1D-F40C-4C5C-B598-0065F6DE4BF0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12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723689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649F0DC-1386-4222-B756-E527A7A3E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95400"/>
          </a:xfrm>
        </p:spPr>
        <p:txBody>
          <a:bodyPr/>
          <a:lstStyle/>
          <a:p>
            <a:r>
              <a:rPr lang="en-US" sz="3200" dirty="0"/>
              <a:t>Defining Employment</a:t>
            </a:r>
            <a:br>
              <a:rPr lang="en-US" sz="3200" dirty="0"/>
            </a:br>
            <a:r>
              <a:rPr lang="en-US" sz="3200" dirty="0"/>
              <a:t> (</a:t>
            </a:r>
            <a:r>
              <a:rPr lang="en-US" sz="3200" dirty="0" err="1"/>
              <a:t>Mendefinisikan</a:t>
            </a:r>
            <a:r>
              <a:rPr lang="en-US" sz="3200" dirty="0"/>
              <a:t> </a:t>
            </a:r>
            <a:r>
              <a:rPr lang="en-US" sz="3200" dirty="0" err="1"/>
              <a:t>Ketenagakerjaan</a:t>
            </a:r>
            <a:r>
              <a:rPr lang="en-US" sz="3200" dirty="0"/>
              <a:t>)</a:t>
            </a:r>
            <a:endParaRPr lang="en-IN" sz="32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5A7B5A-BC80-4DAA-B3B9-89E047853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Ada </a:t>
            </a:r>
            <a:r>
              <a:rPr lang="en-US" dirty="0" err="1">
                <a:solidFill>
                  <a:prstClr val="black"/>
                </a:solidFill>
              </a:rPr>
              <a:t>beberapa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tes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berbeda</a:t>
            </a:r>
            <a:r>
              <a:rPr lang="en-US" dirty="0">
                <a:solidFill>
                  <a:prstClr val="black"/>
                </a:solidFill>
              </a:rPr>
              <a:t> yang </a:t>
            </a:r>
            <a:r>
              <a:rPr lang="en-US" dirty="0" err="1">
                <a:solidFill>
                  <a:prstClr val="black"/>
                </a:solidFill>
              </a:rPr>
              <a:t>digunakan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pengadilan</a:t>
            </a:r>
            <a:r>
              <a:rPr lang="en-US" dirty="0">
                <a:solidFill>
                  <a:prstClr val="black"/>
                </a:solidFill>
              </a:rPr>
              <a:t> negara </a:t>
            </a:r>
            <a:r>
              <a:rPr lang="en-US" dirty="0" err="1">
                <a:solidFill>
                  <a:prstClr val="black"/>
                </a:solidFill>
              </a:rPr>
              <a:t>bagian</a:t>
            </a:r>
            <a:r>
              <a:rPr lang="en-US" dirty="0">
                <a:solidFill>
                  <a:prstClr val="black"/>
                </a:solidFill>
              </a:rPr>
              <a:t> dan federal </a:t>
            </a:r>
            <a:r>
              <a:rPr lang="en-US" dirty="0" err="1">
                <a:solidFill>
                  <a:prstClr val="black"/>
                </a:solidFill>
              </a:rPr>
              <a:t>untuk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menentukan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apakah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seorang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pekerja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adalah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karyawan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atau</a:t>
            </a:r>
            <a:r>
              <a:rPr lang="en-US" dirty="0">
                <a:solidFill>
                  <a:prstClr val="black"/>
                </a:solidFill>
              </a:rPr>
              <a:t> “</a:t>
            </a:r>
            <a:r>
              <a:rPr lang="en-US" dirty="0" err="1">
                <a:solidFill>
                  <a:prstClr val="black"/>
                </a:solidFill>
              </a:rPr>
              <a:t>kontraktor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independen</a:t>
            </a:r>
            <a:r>
              <a:rPr lang="en-US" dirty="0">
                <a:solidFill>
                  <a:prstClr val="black"/>
                </a:solidFill>
              </a:rPr>
              <a:t>”.</a:t>
            </a:r>
          </a:p>
          <a:p>
            <a:pPr lvl="1"/>
            <a:r>
              <a:rPr lang="en-US" b="1" dirty="0" err="1">
                <a:solidFill>
                  <a:schemeClr val="bg2"/>
                </a:solidFill>
              </a:rPr>
              <a:t>Tes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lembaga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hukum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umum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mengukur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kemampuan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kontraktor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independen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untuk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mengendalikan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cara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pekerjaan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dilakukan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lvl="1"/>
            <a:r>
              <a:rPr lang="en-US" b="1" dirty="0" err="1">
                <a:solidFill>
                  <a:schemeClr val="bg2"/>
                </a:solidFill>
              </a:rPr>
              <a:t>Analisis</a:t>
            </a:r>
            <a:r>
              <a:rPr lang="en-US" b="1" dirty="0">
                <a:solidFill>
                  <a:schemeClr val="bg2"/>
                </a:solidFill>
              </a:rPr>
              <a:t> 20 </a:t>
            </a:r>
            <a:r>
              <a:rPr lang="en-US" b="1" dirty="0" err="1">
                <a:solidFill>
                  <a:schemeClr val="bg2"/>
                </a:solidFill>
              </a:rPr>
              <a:t>faktor</a:t>
            </a:r>
            <a:r>
              <a:rPr lang="en-US" b="1" dirty="0">
                <a:solidFill>
                  <a:schemeClr val="bg2"/>
                </a:solidFill>
              </a:rPr>
              <a:t> IRS </a:t>
            </a:r>
            <a:r>
              <a:rPr lang="en-US" dirty="0" err="1">
                <a:solidFill>
                  <a:prstClr val="black"/>
                </a:solidFill>
              </a:rPr>
              <a:t>menggunakan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berbagai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faktor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untuk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menentukan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apakah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seseorang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adalah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karyawan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atau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kontraktor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independen</a:t>
            </a:r>
            <a:r>
              <a:rPr lang="en-US" dirty="0">
                <a:solidFill>
                  <a:prstClr val="black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prstClr val="black"/>
                </a:solidFill>
              </a:rPr>
              <a:t>Berdasarkan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schemeClr val="bg2"/>
                </a:solidFill>
              </a:rPr>
              <a:t>uji </a:t>
            </a:r>
            <a:r>
              <a:rPr lang="en-US" b="1" dirty="0" err="1">
                <a:solidFill>
                  <a:schemeClr val="bg2"/>
                </a:solidFill>
              </a:rPr>
              <a:t>realitas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ekonomi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pengadilan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mempertimbangkan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apakah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pekerja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bergantung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secara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ekonomi</a:t>
            </a:r>
            <a:r>
              <a:rPr lang="en-US" dirty="0">
                <a:solidFill>
                  <a:prstClr val="black"/>
                </a:solidFill>
              </a:rPr>
              <a:t> pada </a:t>
            </a:r>
            <a:r>
              <a:rPr lang="en-US" dirty="0" err="1">
                <a:solidFill>
                  <a:prstClr val="black"/>
                </a:solidFill>
              </a:rPr>
              <a:t>perusahaan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9BD968C-2208-4E52-8C85-D7ECE1F25732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24054224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98C435F-0C78-4B3A-B217-550E0DEED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 Process and Just Cause </a:t>
            </a:r>
            <a:r>
              <a:rPr lang="en-US" sz="1000" dirty="0"/>
              <a:t>4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BF0766D-E14D-4730-8D47-193EC1556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>
                <a:solidFill>
                  <a:schemeClr val="bg2">
                    <a:lumMod val="50000"/>
                  </a:schemeClr>
                </a:solidFill>
              </a:rPr>
              <a:t>Employment At Will (EAW), </a:t>
            </a:r>
            <a:r>
              <a:rPr lang="sv-SE" sz="2000" dirty="0"/>
              <a:t>yang memungkinkan pemberi kerja mempekerjakan atau memberhentikan karyawan kapan saja tanpa alasan tertentu, kecuali ada perjanjian yang menyatakan sebaliknya. </a:t>
            </a:r>
          </a:p>
          <a:p>
            <a:pPr marL="0" indent="0">
              <a:buNone/>
            </a:pPr>
            <a:r>
              <a:rPr lang="sv-SE" sz="2000" b="1" dirty="0">
                <a:solidFill>
                  <a:schemeClr val="bg2">
                    <a:lumMod val="50000"/>
                  </a:schemeClr>
                </a:solidFill>
              </a:rPr>
              <a:t>EAW adalah posisi default pengadilan sampai dan kecuali pengecualian dapat ditunjukkan.</a:t>
            </a:r>
            <a:endParaRPr lang="en-US" sz="20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2000" dirty="0"/>
              <a:t>Beban </a:t>
            </a:r>
            <a:r>
              <a:rPr lang="en-US" sz="2000" dirty="0" err="1"/>
              <a:t>pembuktian</a:t>
            </a:r>
            <a:r>
              <a:rPr lang="en-US" sz="2000" dirty="0"/>
              <a:t> </a:t>
            </a:r>
            <a:r>
              <a:rPr lang="en-US" sz="2000" dirty="0" err="1"/>
              <a:t>terletak</a:t>
            </a:r>
            <a:r>
              <a:rPr lang="en-US" sz="2000" dirty="0"/>
              <a:t> pada </a:t>
            </a:r>
            <a:r>
              <a:rPr lang="en-US" sz="2000" dirty="0" err="1"/>
              <a:t>karyawan</a:t>
            </a:r>
            <a:r>
              <a:rPr lang="en-US" sz="2000" dirty="0"/>
              <a:t> yang </a:t>
            </a:r>
            <a:r>
              <a:rPr lang="en-US" sz="2000" dirty="0" err="1"/>
              <a:t>diberhentikan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menunjukkan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dia</a:t>
            </a:r>
            <a:r>
              <a:rPr lang="en-US" sz="2000" dirty="0"/>
              <a:t> </a:t>
            </a:r>
            <a:r>
              <a:rPr lang="en-US" sz="2000" dirty="0" err="1"/>
              <a:t>dipecat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adil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sah</a:t>
            </a:r>
            <a:r>
              <a:rPr lang="en-US" sz="2000" dirty="0"/>
              <a:t>.</a:t>
            </a:r>
          </a:p>
          <a:p>
            <a:r>
              <a:rPr lang="en-US" sz="2000" dirty="0"/>
              <a:t>Proses </a:t>
            </a:r>
            <a:r>
              <a:rPr lang="en-US" sz="2000" dirty="0" err="1"/>
              <a:t>hukum</a:t>
            </a:r>
            <a:r>
              <a:rPr lang="en-US" sz="2000" dirty="0"/>
              <a:t> dan </a:t>
            </a:r>
            <a:r>
              <a:rPr lang="en-US" sz="2000" dirty="0" err="1"/>
              <a:t>sebab</a:t>
            </a:r>
            <a:r>
              <a:rPr lang="en-US" sz="2000" dirty="0"/>
              <a:t> yang </a:t>
            </a:r>
            <a:r>
              <a:rPr lang="en-US" sz="2000" dirty="0" err="1"/>
              <a:t>adil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membalikkan</a:t>
            </a:r>
            <a:r>
              <a:rPr lang="en-US" sz="2000" dirty="0"/>
              <a:t> </a:t>
            </a:r>
            <a:r>
              <a:rPr lang="en-US" sz="2000" dirty="0" err="1"/>
              <a:t>beban</a:t>
            </a:r>
            <a:r>
              <a:rPr lang="en-US" sz="2000" dirty="0"/>
              <a:t> </a:t>
            </a:r>
            <a:r>
              <a:rPr lang="en-US" sz="2000" dirty="0" err="1"/>
              <a:t>pembuktian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pihak</a:t>
            </a:r>
            <a:r>
              <a:rPr lang="en-US" sz="2000" dirty="0"/>
              <a:t> </a:t>
            </a:r>
            <a:r>
              <a:rPr lang="en-US" sz="2000" dirty="0" err="1"/>
              <a:t>pemberi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/>
              <a:t>Alasan</a:t>
            </a:r>
            <a:r>
              <a:rPr lang="en-US" dirty="0"/>
              <a:t> yang </a:t>
            </a:r>
            <a:r>
              <a:rPr lang="en-US" dirty="0" err="1"/>
              <a:t>adil</a:t>
            </a:r>
            <a:r>
              <a:rPr lang="en-US" dirty="0"/>
              <a:t>: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pemutusan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yang </a:t>
            </a:r>
            <a:r>
              <a:rPr lang="en-US" dirty="0" err="1"/>
              <a:t>mengharuskan</a:t>
            </a:r>
            <a:r>
              <a:rPr lang="en-US" dirty="0"/>
              <a:t>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dan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sz="18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DBC2E1C-307F-49B9-9378-E7CBA61C6E18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513629508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 Process and Just Cause </a:t>
            </a:r>
            <a:r>
              <a:rPr lang="en-US" sz="1000" dirty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5626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Masalah</a:t>
            </a:r>
            <a:r>
              <a:rPr lang="en-US" dirty="0"/>
              <a:t> proses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r>
              <a:rPr lang="en-US" sz="2000" b="1" dirty="0" err="1">
                <a:solidFill>
                  <a:srgbClr val="008080"/>
                </a:solidFill>
              </a:rPr>
              <a:t>Perlakuan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adil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mencakup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bidang-bidang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seperti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promosi</a:t>
            </a:r>
            <a:r>
              <a:rPr lang="en-US" sz="2000" b="1" dirty="0">
                <a:solidFill>
                  <a:srgbClr val="008080"/>
                </a:solidFill>
              </a:rPr>
              <a:t>, </a:t>
            </a:r>
            <a:r>
              <a:rPr lang="en-US" sz="2000" b="1" dirty="0" err="1">
                <a:solidFill>
                  <a:srgbClr val="008080"/>
                </a:solidFill>
              </a:rPr>
              <a:t>gaji</a:t>
            </a:r>
            <a:r>
              <a:rPr lang="en-US" sz="2000" b="1" dirty="0">
                <a:solidFill>
                  <a:srgbClr val="008080"/>
                </a:solidFill>
              </a:rPr>
              <a:t>, dan </a:t>
            </a:r>
            <a:r>
              <a:rPr lang="en-US" sz="2000" b="1" dirty="0" err="1">
                <a:solidFill>
                  <a:srgbClr val="008080"/>
                </a:solidFill>
              </a:rPr>
              <a:t>tunjangan</a:t>
            </a:r>
            <a:r>
              <a:rPr lang="en-US" sz="2000" b="1" dirty="0">
                <a:solidFill>
                  <a:srgbClr val="008080"/>
                </a:solidFill>
              </a:rPr>
              <a:t>.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Karena </a:t>
            </a:r>
            <a:r>
              <a:rPr lang="en-US" sz="2000" b="1" dirty="0" err="1">
                <a:solidFill>
                  <a:srgbClr val="008080"/>
                </a:solidFill>
              </a:rPr>
              <a:t>keputusan-keputusan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ini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dibuat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berdasarkan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penilaian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kinerja</a:t>
            </a:r>
            <a:r>
              <a:rPr lang="en-US" sz="2000" b="1" dirty="0">
                <a:solidFill>
                  <a:srgbClr val="008080"/>
                </a:solidFill>
              </a:rPr>
              <a:t>, </a:t>
            </a:r>
            <a:r>
              <a:rPr lang="en-US" sz="2000" b="1" dirty="0" err="1">
                <a:solidFill>
                  <a:srgbClr val="008080"/>
                </a:solidFill>
              </a:rPr>
              <a:t>hak</a:t>
            </a:r>
            <a:r>
              <a:rPr lang="en-US" sz="2000" b="1" dirty="0">
                <a:solidFill>
                  <a:srgbClr val="008080"/>
                </a:solidFill>
              </a:rPr>
              <a:t> proses </a:t>
            </a:r>
            <a:r>
              <a:rPr lang="en-US" sz="2000" b="1" dirty="0" err="1">
                <a:solidFill>
                  <a:srgbClr val="008080"/>
                </a:solidFill>
              </a:rPr>
              <a:t>hukum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harus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mencakup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aspek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ini</a:t>
            </a:r>
            <a:r>
              <a:rPr lang="en-US" sz="2000" b="1" dirty="0">
                <a:solidFill>
                  <a:srgbClr val="008080"/>
                </a:solidFill>
              </a:rPr>
              <a:t> di </a:t>
            </a:r>
            <a:r>
              <a:rPr lang="en-US" sz="2000" b="1" dirty="0" err="1">
                <a:solidFill>
                  <a:srgbClr val="008080"/>
                </a:solidFill>
              </a:rPr>
              <a:t>tempat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kerja</a:t>
            </a:r>
            <a:r>
              <a:rPr lang="en-US" sz="2000" b="1" dirty="0">
                <a:solidFill>
                  <a:srgbClr val="00808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EAW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.</a:t>
            </a:r>
            <a:endParaRPr lang="en-US" sz="1500" dirty="0"/>
          </a:p>
          <a:p>
            <a:pPr marL="0" indent="0">
              <a:buNone/>
            </a:pPr>
            <a:r>
              <a:rPr lang="en-US" b="1" dirty="0">
                <a:solidFill>
                  <a:srgbClr val="990033"/>
                </a:solidFill>
              </a:rPr>
              <a:t>Proses </a:t>
            </a:r>
            <a:r>
              <a:rPr lang="en-US" b="1" dirty="0" err="1">
                <a:solidFill>
                  <a:srgbClr val="990033"/>
                </a:solidFill>
              </a:rPr>
              <a:t>hukum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adalah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hak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untuk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dilindungi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dari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penggunaan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wewenang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secara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sewenang-wenang</a:t>
            </a:r>
            <a:r>
              <a:rPr lang="en-US" dirty="0"/>
              <a:t>.</a:t>
            </a:r>
          </a:p>
          <a:p>
            <a:r>
              <a:rPr lang="en-US" sz="2000" dirty="0" err="1"/>
              <a:t>Pengambil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waspada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sewenang-wenang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</a:t>
            </a:r>
          </a:p>
          <a:p>
            <a:r>
              <a:rPr lang="en-US" sz="2000" dirty="0"/>
              <a:t>Keputusan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dibuat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alasan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dipertahankan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etis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F01D639-BBB9-4ADC-AEED-884CC2C53BA7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15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B31239D-0355-4D0D-A55C-EEB38FDE5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Downsizing and Lay-Offs </a:t>
            </a:r>
            <a:r>
              <a:rPr lang="en-US" sz="1000" dirty="0"/>
              <a:t>1</a:t>
            </a:r>
            <a:endParaRPr lang="en-IN" sz="1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D8CAA6A-7E15-48A9-A88B-261E739C3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>
                <a:solidFill>
                  <a:srgbClr val="003300"/>
                </a:solidFill>
              </a:rPr>
              <a:t>Pengurangan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sumber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daya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manusia</a:t>
            </a:r>
            <a:r>
              <a:rPr lang="en-US" b="1" dirty="0">
                <a:solidFill>
                  <a:srgbClr val="003300"/>
                </a:solidFill>
              </a:rPr>
              <a:t> pada </a:t>
            </a:r>
            <a:r>
              <a:rPr lang="en-US" b="1" dirty="0" err="1">
                <a:solidFill>
                  <a:srgbClr val="003300"/>
                </a:solidFill>
              </a:rPr>
              <a:t>suatu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organisasi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melalui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pemberhentian</a:t>
            </a:r>
            <a:r>
              <a:rPr lang="en-US" b="1" dirty="0">
                <a:solidFill>
                  <a:srgbClr val="003300"/>
                </a:solidFill>
              </a:rPr>
              <a:t>, </a:t>
            </a:r>
            <a:r>
              <a:rPr lang="en-US" b="1" dirty="0" err="1">
                <a:solidFill>
                  <a:srgbClr val="003300"/>
                </a:solidFill>
              </a:rPr>
              <a:t>pensiun</a:t>
            </a:r>
            <a:r>
              <a:rPr lang="en-US" b="1" dirty="0">
                <a:solidFill>
                  <a:srgbClr val="003300"/>
                </a:solidFill>
              </a:rPr>
              <a:t>, </a:t>
            </a:r>
            <a:r>
              <a:rPr lang="en-US" b="1" dirty="0" err="1">
                <a:solidFill>
                  <a:srgbClr val="003300"/>
                </a:solidFill>
              </a:rPr>
              <a:t>divestasi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perusahaan</a:t>
            </a:r>
            <a:r>
              <a:rPr lang="en-US" b="1" dirty="0">
                <a:solidFill>
                  <a:srgbClr val="003300"/>
                </a:solidFill>
              </a:rPr>
              <a:t>, </a:t>
            </a:r>
            <a:r>
              <a:rPr lang="en-US" b="1" dirty="0" err="1">
                <a:solidFill>
                  <a:srgbClr val="003300"/>
                </a:solidFill>
              </a:rPr>
              <a:t>atau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cara</a:t>
            </a:r>
            <a:r>
              <a:rPr lang="en-US" b="1" dirty="0">
                <a:solidFill>
                  <a:srgbClr val="003300"/>
                </a:solidFill>
              </a:rPr>
              <a:t> lain.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Keputusan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itu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sendiri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menimbulkan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masalah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etika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karena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mungkin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ada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alternatif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tersedia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bagi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organisasi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mengalami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kesulitan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keuangan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990033"/>
                </a:solidFill>
              </a:rPr>
              <a:t>Pertimbangkan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dampak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setiap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alternatif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dari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sudut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pandang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pemangku</a:t>
            </a:r>
            <a:r>
              <a:rPr lang="en-US" sz="2000" b="1" dirty="0">
                <a:solidFill>
                  <a:srgbClr val="990033"/>
                </a:solidFill>
              </a:rPr>
              <a:t> </a:t>
            </a:r>
            <a:r>
              <a:rPr lang="en-US" sz="2000" b="1" dirty="0" err="1">
                <a:solidFill>
                  <a:srgbClr val="990033"/>
                </a:solidFill>
              </a:rPr>
              <a:t>kepentingan</a:t>
            </a:r>
            <a:r>
              <a:rPr lang="en-US" sz="2000" b="1" dirty="0">
                <a:solidFill>
                  <a:srgbClr val="990033"/>
                </a:solidFill>
              </a:rPr>
              <a:t>.</a:t>
            </a:r>
            <a:endParaRPr lang="en-US" b="1" dirty="0">
              <a:solidFill>
                <a:srgbClr val="990033"/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7017693-F2F0-4657-8A3B-FDA9ED49D444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462544312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FE23FDB-8298-424F-B129-82E56165B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Downsizing and Lay-Offs </a:t>
            </a:r>
            <a:r>
              <a:rPr lang="en-US" sz="1000" dirty="0"/>
              <a:t>2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BC774D2-BC0F-4724-AB1E-69212B61D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Negative outcomes include:</a:t>
            </a:r>
            <a:endParaRPr lang="en-US" sz="2000" dirty="0"/>
          </a:p>
          <a:p>
            <a:r>
              <a:rPr lang="en-US" sz="2000" b="1" dirty="0" err="1">
                <a:solidFill>
                  <a:srgbClr val="000099"/>
                </a:solidFill>
              </a:rPr>
              <a:t>Rekomendasi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buruk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dari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perusahaan</a:t>
            </a:r>
            <a:r>
              <a:rPr lang="en-US" sz="2000" b="1" dirty="0">
                <a:solidFill>
                  <a:srgbClr val="000099"/>
                </a:solidFill>
              </a:rPr>
              <a:t> oleh </a:t>
            </a:r>
            <a:r>
              <a:rPr lang="en-US" sz="2000" b="1" dirty="0" err="1">
                <a:solidFill>
                  <a:srgbClr val="000099"/>
                </a:solidFill>
              </a:rPr>
              <a:t>mantan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karyawan</a:t>
            </a:r>
            <a:r>
              <a:rPr lang="en-US" sz="2000" b="1" dirty="0">
                <a:solidFill>
                  <a:srgbClr val="000099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0099"/>
                </a:solidFill>
              </a:rPr>
              <a:t>Penurunan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layanan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pelanggan</a:t>
            </a:r>
            <a:r>
              <a:rPr lang="en-US" sz="2000" b="1" dirty="0">
                <a:solidFill>
                  <a:srgbClr val="000099"/>
                </a:solidFill>
              </a:rPr>
              <a:t> oleh </a:t>
            </a:r>
            <a:r>
              <a:rPr lang="en-US" sz="2000" b="1" dirty="0" err="1">
                <a:solidFill>
                  <a:srgbClr val="000099"/>
                </a:solidFill>
              </a:rPr>
              <a:t>karyawan</a:t>
            </a:r>
            <a:r>
              <a:rPr lang="en-US" sz="2000" b="1" dirty="0">
                <a:solidFill>
                  <a:srgbClr val="000099"/>
                </a:solidFill>
              </a:rPr>
              <a:t> yang </a:t>
            </a:r>
            <a:r>
              <a:rPr lang="en-US" sz="2000" b="1" dirty="0" err="1">
                <a:solidFill>
                  <a:srgbClr val="000099"/>
                </a:solidFill>
              </a:rPr>
              <a:t>masih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hidup</a:t>
            </a:r>
            <a:r>
              <a:rPr lang="en-US" sz="2000" b="1" dirty="0">
                <a:solidFill>
                  <a:srgbClr val="000099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0099"/>
                </a:solidFill>
              </a:rPr>
              <a:t>Peningkatan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kesalahan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atau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perilaku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berbahaya</a:t>
            </a:r>
            <a:r>
              <a:rPr lang="en-US" sz="2000" b="1" dirty="0">
                <a:solidFill>
                  <a:srgbClr val="000099"/>
                </a:solidFill>
              </a:rPr>
              <a:t> yang </a:t>
            </a:r>
            <a:r>
              <a:rPr lang="en-US" sz="2000" b="1" dirty="0" err="1">
                <a:solidFill>
                  <a:srgbClr val="000099"/>
                </a:solidFill>
              </a:rPr>
              <a:t>dilakukan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karyawan</a:t>
            </a:r>
            <a:r>
              <a:rPr lang="en-US" sz="2000" b="1" dirty="0">
                <a:solidFill>
                  <a:srgbClr val="000099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0099"/>
                </a:solidFill>
              </a:rPr>
              <a:t>Sikap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buruk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dari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pekerja</a:t>
            </a:r>
            <a:r>
              <a:rPr lang="en-US" sz="2000" b="1" dirty="0">
                <a:solidFill>
                  <a:srgbClr val="000099"/>
                </a:solidFill>
              </a:rPr>
              <a:t> yang </a:t>
            </a:r>
            <a:r>
              <a:rPr lang="en-US" sz="2000" b="1" dirty="0" err="1">
                <a:solidFill>
                  <a:srgbClr val="000099"/>
                </a:solidFill>
              </a:rPr>
              <a:t>tersisa</a:t>
            </a:r>
            <a:r>
              <a:rPr lang="en-US" sz="2000" b="1" dirty="0">
                <a:solidFill>
                  <a:srgbClr val="000099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0099"/>
                </a:solidFill>
              </a:rPr>
              <a:t>Persepsi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negatif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terhadap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komitmen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perusahaan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terhadap</a:t>
            </a:r>
            <a:r>
              <a:rPr lang="en-US" sz="2000" b="1" dirty="0">
                <a:solidFill>
                  <a:srgbClr val="000099"/>
                </a:solidFill>
              </a:rPr>
              <a:t> CSR oleh </a:t>
            </a:r>
            <a:r>
              <a:rPr lang="en-US" sz="2000" b="1" dirty="0" err="1">
                <a:solidFill>
                  <a:srgbClr val="000099"/>
                </a:solidFill>
              </a:rPr>
              <a:t>pemangku</a:t>
            </a:r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 err="1">
                <a:solidFill>
                  <a:srgbClr val="000099"/>
                </a:solidFill>
              </a:rPr>
              <a:t>kepentingan</a:t>
            </a:r>
            <a:r>
              <a:rPr lang="en-US" sz="2000" b="1" dirty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D5A95A1-AD3F-4230-998F-4A5F222EDC01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17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93713050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Downsizing and Lay-Offs </a:t>
            </a:r>
            <a:r>
              <a:rPr lang="en-US" sz="1000" dirty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Etika harus menjadi inti dalam perancangan dan pengelolaan kebijakan PHK.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Keputusan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untuk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melakukan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perampingan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harus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dibuat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oleh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kelompok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perwakilan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yang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mempertimbangkan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seluruh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kepentingan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pemangku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kepentingan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dan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mendapatkan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kepercayaan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dari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pihak-pihak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yang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akan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terkena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50000"/>
                  </a:schemeClr>
                </a:solidFill>
              </a:rPr>
              <a:t>dampak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r>
              <a:rPr lang="en-US" sz="2000" dirty="0"/>
              <a:t>Fakta-</a:t>
            </a:r>
            <a:r>
              <a:rPr lang="en-US" sz="2000" dirty="0" err="1"/>
              <a:t>fakta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dikumpulkan</a:t>
            </a:r>
            <a:r>
              <a:rPr lang="en-US" sz="2000" dirty="0"/>
              <a:t>, dan </a:t>
            </a:r>
            <a:r>
              <a:rPr lang="en-US" sz="2000" dirty="0" err="1"/>
              <a:t>permasalahan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ditentukan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Pemberitahuan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niat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perampingan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diberikan</a:t>
            </a:r>
            <a:r>
              <a:rPr lang="en-US" sz="2000" dirty="0"/>
              <a:t> </a:t>
            </a:r>
            <a:r>
              <a:rPr lang="en-US" sz="2000" dirty="0" err="1"/>
              <a:t>segera</a:t>
            </a:r>
            <a:r>
              <a:rPr lang="en-US" sz="2000" dirty="0"/>
              <a:t> </a:t>
            </a:r>
            <a:r>
              <a:rPr lang="en-US" sz="2000" dirty="0" err="1"/>
              <a:t>setelah</a:t>
            </a:r>
            <a:r>
              <a:rPr lang="en-US" sz="2000" dirty="0"/>
              <a:t> </a:t>
            </a:r>
            <a:r>
              <a:rPr lang="en-US" sz="2000" dirty="0" err="1"/>
              <a:t>perampingan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Biaya</a:t>
            </a:r>
            <a:r>
              <a:rPr lang="en-US" sz="2000" dirty="0"/>
              <a:t> dan </a:t>
            </a:r>
            <a:r>
              <a:rPr lang="en-US" sz="2000" dirty="0" err="1"/>
              <a:t>manfaat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dipertimbangkan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Identifikasi</a:t>
            </a:r>
            <a:r>
              <a:rPr lang="en-US" sz="2000" dirty="0"/>
              <a:t> </a:t>
            </a:r>
            <a:r>
              <a:rPr lang="en-US" sz="2000" dirty="0" err="1"/>
              <a:t>pemangku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dan </a:t>
            </a:r>
            <a:r>
              <a:rPr lang="en-US" sz="2000" dirty="0" err="1"/>
              <a:t>tentukan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</a:t>
            </a:r>
            <a:r>
              <a:rPr lang="en-US" sz="2000" dirty="0" err="1"/>
              <a:t>perampingan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masing-masing </a:t>
            </a:r>
            <a:r>
              <a:rPr lang="en-US" sz="2000" dirty="0" err="1"/>
              <a:t>pemangku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7182D61-E097-4A38-A14C-FD426DC509D7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18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CC4FCAF-497A-4EEE-BC1E-2F103CC2B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Downsizing and Lay-Offs </a:t>
            </a:r>
            <a:r>
              <a:rPr lang="en-US" sz="1000" dirty="0"/>
              <a:t>4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80B9797-D626-4D41-8460-36B1AEA55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Dari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diikutsertakan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perampingan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direncanakan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hati-hati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Perusahaan </a:t>
            </a:r>
            <a:r>
              <a:rPr lang="en-US" dirty="0" err="1">
                <a:solidFill>
                  <a:schemeClr val="accent2"/>
                </a:solidFill>
              </a:rPr>
              <a:t>harus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meninjau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keadilan</a:t>
            </a:r>
            <a:r>
              <a:rPr lang="en-US" dirty="0">
                <a:solidFill>
                  <a:schemeClr val="accent2"/>
                </a:solidFill>
              </a:rPr>
              <a:t> proses </a:t>
            </a:r>
            <a:r>
              <a:rPr lang="en-US" dirty="0" err="1">
                <a:solidFill>
                  <a:schemeClr val="accent2"/>
                </a:solidFill>
              </a:rPr>
              <a:t>pengambilan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keputusan</a:t>
            </a:r>
            <a:r>
              <a:rPr lang="en-US" dirty="0">
                <a:solidFill>
                  <a:schemeClr val="accent2"/>
                </a:solidFill>
              </a:rPr>
              <a:t> dan </a:t>
            </a:r>
            <a:r>
              <a:rPr lang="en-US" dirty="0" err="1">
                <a:solidFill>
                  <a:schemeClr val="accent2"/>
                </a:solidFill>
              </a:rPr>
              <a:t>konsekuensi</a:t>
            </a:r>
            <a:r>
              <a:rPr lang="en-US" dirty="0">
                <a:solidFill>
                  <a:schemeClr val="accent2"/>
                </a:solidFill>
              </a:rPr>
              <a:t> proses </a:t>
            </a:r>
            <a:r>
              <a:rPr lang="en-US" dirty="0" err="1">
                <a:solidFill>
                  <a:schemeClr val="accent2"/>
                </a:solidFill>
              </a:rPr>
              <a:t>tersebut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terhadap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mereka</a:t>
            </a:r>
            <a:r>
              <a:rPr lang="en-US" dirty="0">
                <a:solidFill>
                  <a:schemeClr val="accent2"/>
                </a:solidFill>
              </a:rPr>
              <a:t> yang </a:t>
            </a:r>
            <a:r>
              <a:rPr lang="en-US" dirty="0" err="1">
                <a:solidFill>
                  <a:schemeClr val="accent2"/>
                </a:solidFill>
              </a:rPr>
              <a:t>diberhentikan</a:t>
            </a:r>
            <a:r>
              <a:rPr lang="en-US" dirty="0">
                <a:solidFill>
                  <a:schemeClr val="accent2"/>
                </a:solidFill>
              </a:rPr>
              <a:t>, </a:t>
            </a:r>
            <a:r>
              <a:rPr lang="en-US" dirty="0" err="1">
                <a:solidFill>
                  <a:schemeClr val="accent2"/>
                </a:solidFill>
              </a:rPr>
              <a:t>serta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komposisi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tenaga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kerja</a:t>
            </a:r>
            <a:r>
              <a:rPr lang="en-US" dirty="0">
                <a:solidFill>
                  <a:schemeClr val="accent2"/>
                </a:solidFill>
              </a:rPr>
              <a:t> yang </a:t>
            </a:r>
            <a:r>
              <a:rPr lang="en-US" dirty="0" err="1">
                <a:solidFill>
                  <a:schemeClr val="accent2"/>
                </a:solidFill>
              </a:rPr>
              <a:t>dihasilkan</a:t>
            </a:r>
            <a:r>
              <a:rPr lang="en-US" dirty="0">
                <a:solidFill>
                  <a:schemeClr val="accent2"/>
                </a:solidFill>
              </a:rPr>
              <a:t>.</a:t>
            </a:r>
          </a:p>
          <a:p>
            <a:r>
              <a:rPr lang="en-IN" sz="2000" b="1" dirty="0" err="1">
                <a:solidFill>
                  <a:srgbClr val="CC0000"/>
                </a:solidFill>
              </a:rPr>
              <a:t>Perampingan</a:t>
            </a:r>
            <a:r>
              <a:rPr lang="en-IN" sz="2000" b="1" dirty="0">
                <a:solidFill>
                  <a:srgbClr val="CC0000"/>
                </a:solidFill>
              </a:rPr>
              <a:t> </a:t>
            </a:r>
            <a:r>
              <a:rPr lang="en-IN" sz="2000" b="1" dirty="0" err="1">
                <a:solidFill>
                  <a:srgbClr val="CC0000"/>
                </a:solidFill>
              </a:rPr>
              <a:t>berdampak</a:t>
            </a:r>
            <a:r>
              <a:rPr lang="en-IN" sz="2000" b="1" dirty="0">
                <a:solidFill>
                  <a:srgbClr val="CC0000"/>
                </a:solidFill>
              </a:rPr>
              <a:t> pada </a:t>
            </a:r>
            <a:r>
              <a:rPr lang="en-IN" sz="2000" b="1" dirty="0" err="1">
                <a:solidFill>
                  <a:srgbClr val="CC0000"/>
                </a:solidFill>
              </a:rPr>
              <a:t>banyak</a:t>
            </a:r>
            <a:r>
              <a:rPr lang="en-IN" sz="2000" b="1" dirty="0">
                <a:solidFill>
                  <a:srgbClr val="CC0000"/>
                </a:solidFill>
              </a:rPr>
              <a:t> </a:t>
            </a:r>
            <a:r>
              <a:rPr lang="en-IN" sz="2000" b="1" dirty="0" err="1">
                <a:solidFill>
                  <a:srgbClr val="CC0000"/>
                </a:solidFill>
              </a:rPr>
              <a:t>pemangku</a:t>
            </a:r>
            <a:r>
              <a:rPr lang="en-IN" sz="2000" b="1" dirty="0">
                <a:solidFill>
                  <a:srgbClr val="CC0000"/>
                </a:solidFill>
              </a:rPr>
              <a:t> </a:t>
            </a:r>
            <a:r>
              <a:rPr lang="en-IN" sz="2000" b="1" dirty="0" err="1">
                <a:solidFill>
                  <a:srgbClr val="CC0000"/>
                </a:solidFill>
              </a:rPr>
              <a:t>kepentingan</a:t>
            </a:r>
            <a:r>
              <a:rPr lang="en-IN" sz="2000" b="1" dirty="0">
                <a:solidFill>
                  <a:srgbClr val="CC0000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61F401F-B283-4E25-BE57-E9B5517A6A12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19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8489554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Objectives </a:t>
            </a:r>
            <a:r>
              <a:rPr lang="en-US" sz="1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After reading this chapter, you will be able to: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Bedakan</a:t>
            </a:r>
            <a:r>
              <a:rPr lang="en-US" sz="1600" b="1" dirty="0"/>
              <a:t> </a:t>
            </a:r>
            <a:r>
              <a:rPr lang="en-US" sz="1600" b="1" dirty="0" err="1"/>
              <a:t>antara</a:t>
            </a:r>
            <a:r>
              <a:rPr lang="en-US" sz="1600" b="1" dirty="0"/>
              <a:t> dua </a:t>
            </a:r>
            <a:r>
              <a:rPr lang="en-US" sz="1600" b="1" dirty="0" err="1"/>
              <a:t>perspektif</a:t>
            </a:r>
            <a:r>
              <a:rPr lang="en-US" sz="1600" b="1" dirty="0"/>
              <a:t> </a:t>
            </a:r>
            <a:r>
              <a:rPr lang="en-US" sz="1600" b="1" dirty="0" err="1"/>
              <a:t>berbeda</a:t>
            </a:r>
            <a:r>
              <a:rPr lang="en-US" sz="1600" b="1" dirty="0"/>
              <a:t> </a:t>
            </a:r>
            <a:r>
              <a:rPr lang="en-US" sz="1600" b="1" dirty="0" err="1"/>
              <a:t>tentang</a:t>
            </a:r>
            <a:r>
              <a:rPr lang="en-US" sz="1600" b="1" dirty="0"/>
              <a:t> </a:t>
            </a:r>
            <a:r>
              <a:rPr lang="en-US" sz="1600" b="1" dirty="0" err="1"/>
              <a:t>hubungan</a:t>
            </a:r>
            <a:r>
              <a:rPr lang="en-US" sz="1600" b="1" dirty="0"/>
              <a:t> </a:t>
            </a:r>
            <a:r>
              <a:rPr lang="en-US" sz="1600" b="1" dirty="0" err="1"/>
              <a:t>etika</a:t>
            </a:r>
            <a:r>
              <a:rPr lang="en-US" sz="1600" b="1" dirty="0"/>
              <a:t> di </a:t>
            </a:r>
            <a:r>
              <a:rPr lang="en-US" sz="1600" b="1" dirty="0" err="1"/>
              <a:t>tempat</a:t>
            </a:r>
            <a:r>
              <a:rPr lang="en-US" sz="1600" b="1" dirty="0"/>
              <a:t> </a:t>
            </a:r>
            <a:r>
              <a:rPr lang="en-US" sz="1600" b="1" dirty="0" err="1"/>
              <a:t>kerja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konsep</a:t>
            </a:r>
            <a:r>
              <a:rPr lang="en-US" sz="1600" b="1" dirty="0"/>
              <a:t> proses </a:t>
            </a:r>
            <a:r>
              <a:rPr lang="en-US" sz="1600" b="1" dirty="0" err="1"/>
              <a:t>hukum</a:t>
            </a:r>
            <a:r>
              <a:rPr lang="en-US" sz="1600" b="1" dirty="0"/>
              <a:t> di </a:t>
            </a:r>
            <a:r>
              <a:rPr lang="en-US" sz="1600" b="1" dirty="0" err="1"/>
              <a:t>tempat</a:t>
            </a:r>
            <a:r>
              <a:rPr lang="en-US" sz="1600" b="1" dirty="0"/>
              <a:t> </a:t>
            </a:r>
            <a:r>
              <a:rPr lang="en-US" sz="1600" b="1" dirty="0" err="1"/>
              <a:t>kerja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Definisikan</a:t>
            </a:r>
            <a:r>
              <a:rPr lang="en-US" sz="1600" b="1" dirty="0"/>
              <a:t> </a:t>
            </a:r>
            <a:r>
              <a:rPr lang="en-US" sz="1600" b="1" dirty="0" err="1"/>
              <a:t>pekerjaan</a:t>
            </a:r>
            <a:r>
              <a:rPr lang="en-US" sz="1600" b="1" dirty="0"/>
              <a:t> </a:t>
            </a:r>
            <a:r>
              <a:rPr lang="en-US" sz="1600" b="1" dirty="0" err="1"/>
              <a:t>sesuai</a:t>
            </a:r>
            <a:r>
              <a:rPr lang="en-US" sz="1600" b="1" dirty="0"/>
              <a:t> </a:t>
            </a:r>
            <a:r>
              <a:rPr lang="en-US" sz="1600" b="1" dirty="0" err="1"/>
              <a:t>keinginan</a:t>
            </a:r>
            <a:r>
              <a:rPr lang="en-US" sz="1600" b="1" dirty="0"/>
              <a:t> (EAW) dan </a:t>
            </a:r>
            <a:r>
              <a:rPr lang="en-US" sz="1600" b="1" dirty="0" err="1"/>
              <a:t>alasan</a:t>
            </a:r>
            <a:r>
              <a:rPr lang="en-US" sz="1600" b="1" dirty="0"/>
              <a:t> </a:t>
            </a:r>
            <a:r>
              <a:rPr lang="en-US" sz="1600" b="1" dirty="0" err="1"/>
              <a:t>etisnya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cara</a:t>
            </a:r>
            <a:r>
              <a:rPr lang="en-US" sz="1600" b="1" dirty="0"/>
              <a:t> </a:t>
            </a:r>
            <a:r>
              <a:rPr lang="en-US" sz="1600" b="1" dirty="0" err="1"/>
              <a:t>melakukan</a:t>
            </a:r>
            <a:r>
              <a:rPr lang="en-US" sz="1600" b="1" dirty="0"/>
              <a:t> </a:t>
            </a:r>
            <a:r>
              <a:rPr lang="en-US" sz="1600" b="1" dirty="0" err="1"/>
              <a:t>perampingan</a:t>
            </a:r>
            <a:r>
              <a:rPr lang="en-US" sz="1600" b="1" dirty="0"/>
              <a:t> </a:t>
            </a:r>
            <a:r>
              <a:rPr lang="en-US" sz="1600" b="1" dirty="0" err="1"/>
              <a:t>dengan</a:t>
            </a:r>
            <a:r>
              <a:rPr lang="en-US" sz="1600" b="1" dirty="0"/>
              <a:t> </a:t>
            </a:r>
            <a:r>
              <a:rPr lang="en-US" sz="1600" b="1" dirty="0" err="1"/>
              <a:t>cara</a:t>
            </a:r>
            <a:r>
              <a:rPr lang="en-US" sz="1600" b="1" dirty="0"/>
              <a:t> yang </a:t>
            </a:r>
            <a:r>
              <a:rPr lang="en-US" sz="1600" b="1" dirty="0" err="1"/>
              <a:t>etis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perbedaan</a:t>
            </a:r>
            <a:r>
              <a:rPr lang="en-US" sz="1600" b="1" dirty="0"/>
              <a:t> </a:t>
            </a:r>
            <a:r>
              <a:rPr lang="en-US" sz="1600" b="1" dirty="0" err="1"/>
              <a:t>antara</a:t>
            </a:r>
            <a:r>
              <a:rPr lang="en-US" sz="1600" b="1" dirty="0"/>
              <a:t> </a:t>
            </a:r>
            <a:r>
              <a:rPr lang="en-US" sz="1600" b="1" dirty="0" err="1"/>
              <a:t>nilai</a:t>
            </a:r>
            <a:r>
              <a:rPr lang="en-US" sz="1600" b="1" dirty="0"/>
              <a:t> </a:t>
            </a:r>
            <a:r>
              <a:rPr lang="en-US" sz="1600" b="1" dirty="0" err="1"/>
              <a:t>intrinsik</a:t>
            </a:r>
            <a:r>
              <a:rPr lang="en-US" sz="1600" b="1" dirty="0"/>
              <a:t> dan </a:t>
            </a:r>
            <a:r>
              <a:rPr lang="en-US" sz="1600" b="1" dirty="0" err="1"/>
              <a:t>nilai</a:t>
            </a:r>
            <a:r>
              <a:rPr lang="en-US" sz="1600" b="1" dirty="0"/>
              <a:t> instrumental </a:t>
            </a: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hal</a:t>
            </a:r>
            <a:r>
              <a:rPr lang="en-US" sz="1600" b="1" dirty="0"/>
              <a:t> </a:t>
            </a:r>
            <a:r>
              <a:rPr lang="en-US" sz="1600" b="1" dirty="0" err="1"/>
              <a:t>kesehatan</a:t>
            </a:r>
            <a:r>
              <a:rPr lang="en-US" sz="1600" b="1" dirty="0"/>
              <a:t> dan </a:t>
            </a:r>
            <a:r>
              <a:rPr lang="en-US" sz="1600" b="1" dirty="0" err="1"/>
              <a:t>keselamatan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Gambarkan</a:t>
            </a:r>
            <a:r>
              <a:rPr lang="en-US" sz="1600" b="1" dirty="0"/>
              <a:t> </a:t>
            </a:r>
            <a:r>
              <a:rPr lang="en-US" sz="1600" b="1" dirty="0" err="1"/>
              <a:t>tanggung</a:t>
            </a:r>
            <a:r>
              <a:rPr lang="en-US" sz="1600" b="1" dirty="0"/>
              <a:t> </a:t>
            </a:r>
            <a:r>
              <a:rPr lang="en-US" sz="1600" b="1" dirty="0" err="1"/>
              <a:t>jawab</a:t>
            </a:r>
            <a:r>
              <a:rPr lang="en-US" sz="1600" b="1" dirty="0"/>
              <a:t> </a:t>
            </a:r>
            <a:r>
              <a:rPr lang="en-US" sz="1600" b="1" dirty="0" err="1"/>
              <a:t>pemberi</a:t>
            </a:r>
            <a:r>
              <a:rPr lang="en-US" sz="1600" b="1" dirty="0"/>
              <a:t> </a:t>
            </a:r>
            <a:r>
              <a:rPr lang="en-US" sz="1600" b="1" dirty="0" err="1"/>
              <a:t>kerja</a:t>
            </a:r>
            <a:r>
              <a:rPr lang="en-US" sz="1600" b="1" dirty="0"/>
              <a:t> </a:t>
            </a:r>
            <a:r>
              <a:rPr lang="en-US" sz="1600" b="1" dirty="0" err="1"/>
              <a:t>terhadap</a:t>
            </a:r>
            <a:r>
              <a:rPr lang="en-US" sz="1600" b="1" dirty="0"/>
              <a:t> </a:t>
            </a:r>
            <a:r>
              <a:rPr lang="en-US" sz="1600" b="1" dirty="0" err="1"/>
              <a:t>kesehatan</a:t>
            </a:r>
            <a:r>
              <a:rPr lang="en-US" sz="1600" b="1" dirty="0"/>
              <a:t> dan </a:t>
            </a:r>
            <a:r>
              <a:rPr lang="en-US" sz="1600" b="1" dirty="0" err="1"/>
              <a:t>keselamatan</a:t>
            </a:r>
            <a:r>
              <a:rPr lang="en-US" sz="1600" b="1" dirty="0"/>
              <a:t> </a:t>
            </a:r>
            <a:r>
              <a:rPr lang="en-US" sz="1600" b="1" dirty="0" err="1"/>
              <a:t>karyawan</a:t>
            </a:r>
            <a:r>
              <a:rPr lang="en-US" sz="1600" b="1" dirty="0"/>
              <a:t> dan </a:t>
            </a:r>
            <a:r>
              <a:rPr lang="en-US" sz="1600" b="1" dirty="0" err="1"/>
              <a:t>mengapa</a:t>
            </a:r>
            <a:r>
              <a:rPr lang="en-US" sz="1600" b="1" dirty="0"/>
              <a:t> pasar </a:t>
            </a:r>
            <a:r>
              <a:rPr lang="en-US" sz="1600" b="1" dirty="0" err="1"/>
              <a:t>tidak</a:t>
            </a:r>
            <a:r>
              <a:rPr lang="en-US" sz="1600" b="1" dirty="0"/>
              <a:t> </a:t>
            </a:r>
            <a:r>
              <a:rPr lang="en-US" sz="1600" b="1" dirty="0" err="1"/>
              <a:t>efektif</a:t>
            </a:r>
            <a:r>
              <a:rPr lang="en-US" sz="1600" b="1" dirty="0"/>
              <a:t> </a:t>
            </a:r>
            <a:r>
              <a:rPr lang="en-US" sz="1600" b="1" dirty="0" err="1"/>
              <a:t>dalam</a:t>
            </a:r>
            <a:r>
              <a:rPr lang="en-US" sz="1600" b="1" dirty="0"/>
              <a:t> </a:t>
            </a:r>
            <a:r>
              <a:rPr lang="en-US" sz="1600" b="1" dirty="0" err="1"/>
              <a:t>mengelola</a:t>
            </a:r>
            <a:r>
              <a:rPr lang="en-US" sz="1600" b="1" dirty="0"/>
              <a:t> </a:t>
            </a:r>
            <a:r>
              <a:rPr lang="en-US" sz="1600" b="1" dirty="0" err="1"/>
              <a:t>tanggung</a:t>
            </a:r>
            <a:r>
              <a:rPr lang="en-US" sz="1600" b="1" dirty="0"/>
              <a:t> </a:t>
            </a:r>
            <a:r>
              <a:rPr lang="en-US" sz="1600" b="1" dirty="0" err="1"/>
              <a:t>jawab</a:t>
            </a:r>
            <a:r>
              <a:rPr lang="en-US" sz="1600" b="1" dirty="0"/>
              <a:t> </a:t>
            </a:r>
            <a:r>
              <a:rPr lang="en-US" sz="1600" b="1" dirty="0" err="1"/>
              <a:t>ini</a:t>
            </a:r>
            <a:r>
              <a:rPr lang="en-US" sz="1600" b="1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argumen</a:t>
            </a:r>
            <a:r>
              <a:rPr lang="en-US" sz="1600" b="1" dirty="0"/>
              <a:t> </a:t>
            </a:r>
            <a:r>
              <a:rPr lang="en-US" sz="1600" b="1" dirty="0" err="1"/>
              <a:t>dasar</a:t>
            </a:r>
            <a:r>
              <a:rPr lang="en-US" sz="1600" b="1" dirty="0"/>
              <a:t> yang </a:t>
            </a:r>
            <a:r>
              <a:rPr lang="en-US" sz="1600" b="1" dirty="0" err="1"/>
              <a:t>mendukung</a:t>
            </a:r>
            <a:r>
              <a:rPr lang="en-US" sz="1600" b="1" dirty="0"/>
              <a:t> dan </a:t>
            </a:r>
            <a:r>
              <a:rPr lang="en-US" sz="1600" b="1" dirty="0" err="1"/>
              <a:t>menentang</a:t>
            </a:r>
            <a:r>
              <a:rPr lang="en-US" sz="1600" b="1" dirty="0"/>
              <a:t> </a:t>
            </a:r>
            <a:r>
              <a:rPr lang="en-US" sz="1600" b="1" dirty="0" err="1"/>
              <a:t>regulasi</a:t>
            </a:r>
            <a:r>
              <a:rPr lang="en-US" sz="1600" b="1" dirty="0"/>
              <a:t> </a:t>
            </a:r>
            <a:r>
              <a:rPr lang="en-US" sz="1600" b="1" dirty="0" err="1"/>
              <a:t>lingkungan</a:t>
            </a:r>
            <a:r>
              <a:rPr lang="en-US" sz="1600" b="1" dirty="0"/>
              <a:t> </a:t>
            </a:r>
            <a:r>
              <a:rPr lang="en-US" sz="1600" b="1" dirty="0" err="1"/>
              <a:t>ketenagakerjaan</a:t>
            </a:r>
            <a:r>
              <a:rPr lang="en-US" sz="1600" b="1" dirty="0"/>
              <a:t> global. </a:t>
            </a: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argumen</a:t>
            </a:r>
            <a:r>
              <a:rPr lang="en-US" sz="1600" b="1" dirty="0"/>
              <a:t> yang </a:t>
            </a:r>
            <a:r>
              <a:rPr lang="en-US" sz="1600" b="1" dirty="0" err="1"/>
              <a:t>mendukung</a:t>
            </a:r>
            <a:r>
              <a:rPr lang="en-US" sz="1600" b="1" dirty="0"/>
              <a:t> </a:t>
            </a:r>
            <a:r>
              <a:rPr lang="en-US" sz="1600" b="1" dirty="0" err="1"/>
              <a:t>resolusi</a:t>
            </a:r>
            <a:r>
              <a:rPr lang="en-US" sz="1600" b="1" dirty="0"/>
              <a:t> </a:t>
            </a:r>
            <a:r>
              <a:rPr lang="en-US" sz="1600" b="1" dirty="0" err="1"/>
              <a:t>berbasis</a:t>
            </a:r>
            <a:r>
              <a:rPr lang="en-US" sz="1600" b="1" dirty="0"/>
              <a:t> pasar </a:t>
            </a:r>
            <a:r>
              <a:rPr lang="en-US" sz="1600" b="1" dirty="0" err="1"/>
              <a:t>terhadap</a:t>
            </a:r>
            <a:r>
              <a:rPr lang="en-US" sz="1600" b="1" dirty="0"/>
              <a:t> </a:t>
            </a:r>
            <a:r>
              <a:rPr lang="en-US" sz="1600" b="1" dirty="0" err="1"/>
              <a:t>diskriminasi</a:t>
            </a:r>
            <a:r>
              <a:rPr lang="en-US" sz="1600" b="1" dirty="0"/>
              <a:t> di </a:t>
            </a:r>
            <a:r>
              <a:rPr lang="en-US" sz="1600" b="1" dirty="0" err="1"/>
              <a:t>tempat</a:t>
            </a:r>
            <a:r>
              <a:rPr lang="en-US" sz="1600" b="1" dirty="0"/>
              <a:t> </a:t>
            </a:r>
            <a:r>
              <a:rPr lang="en-US" sz="1600" b="1" dirty="0" err="1"/>
              <a:t>kerja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Definisikan</a:t>
            </a:r>
            <a:r>
              <a:rPr lang="en-US" sz="1600" b="1" dirty="0"/>
              <a:t> </a:t>
            </a:r>
            <a:r>
              <a:rPr lang="en-US" sz="1600" b="1" dirty="0" err="1"/>
              <a:t>keberagaman</a:t>
            </a:r>
            <a:r>
              <a:rPr lang="en-US" sz="1600" b="1" dirty="0"/>
              <a:t> yang </a:t>
            </a:r>
            <a:r>
              <a:rPr lang="en-US" sz="1600" b="1" dirty="0" err="1"/>
              <a:t>berlaku</a:t>
            </a:r>
            <a:r>
              <a:rPr lang="en-US" sz="1600" b="1" dirty="0"/>
              <a:t> di </a:t>
            </a:r>
            <a:r>
              <a:rPr lang="en-US" sz="1600" b="1" dirty="0" err="1"/>
              <a:t>tempat</a:t>
            </a:r>
            <a:r>
              <a:rPr lang="en-US" sz="1600" b="1" dirty="0"/>
              <a:t> </a:t>
            </a:r>
            <a:r>
              <a:rPr lang="en-US" sz="1600" b="1" dirty="0" err="1"/>
              <a:t>kerja</a:t>
            </a:r>
            <a:r>
              <a:rPr lang="en-US" sz="1600" b="1" dirty="0"/>
              <a:t>, </a:t>
            </a:r>
            <a:r>
              <a:rPr lang="en-US" sz="1600" b="1" dirty="0" err="1"/>
              <a:t>serta</a:t>
            </a:r>
            <a:r>
              <a:rPr lang="en-US" sz="1600" b="1" dirty="0"/>
              <a:t> </a:t>
            </a:r>
            <a:r>
              <a:rPr lang="en-US" sz="1600" b="1" dirty="0" err="1"/>
              <a:t>manfaat</a:t>
            </a:r>
            <a:r>
              <a:rPr lang="en-US" sz="1600" b="1" dirty="0"/>
              <a:t> dan </a:t>
            </a:r>
            <a:r>
              <a:rPr lang="en-US" sz="1600" b="1" dirty="0" err="1"/>
              <a:t>tantangannya</a:t>
            </a:r>
            <a:r>
              <a:rPr lang="en-US" sz="1600" b="1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tindakan</a:t>
            </a:r>
            <a:r>
              <a:rPr lang="en-US" sz="1600" b="1" dirty="0"/>
              <a:t> </a:t>
            </a:r>
            <a:r>
              <a:rPr lang="en-US" sz="1600" b="1" dirty="0" err="1"/>
              <a:t>afirmatif</a:t>
            </a:r>
            <a:r>
              <a:rPr lang="en-US" sz="1600" b="1" dirty="0"/>
              <a:t> dan </a:t>
            </a:r>
            <a:r>
              <a:rPr lang="en-US" sz="1600" b="1" dirty="0" err="1"/>
              <a:t>jelaskan</a:t>
            </a:r>
            <a:r>
              <a:rPr lang="en-US" sz="1600" b="1" dirty="0"/>
              <a:t> </a:t>
            </a:r>
            <a:r>
              <a:rPr lang="en-US" sz="1600" b="1" dirty="0" err="1"/>
              <a:t>tiga</a:t>
            </a:r>
            <a:r>
              <a:rPr lang="en-US" sz="1600" b="1" dirty="0"/>
              <a:t> </a:t>
            </a:r>
            <a:r>
              <a:rPr lang="en-US" sz="1600" b="1" dirty="0" err="1"/>
              <a:t>cara</a:t>
            </a:r>
            <a:r>
              <a:rPr lang="en-US" sz="1600" b="1" dirty="0"/>
              <a:t> di mana </a:t>
            </a:r>
            <a:r>
              <a:rPr lang="en-US" sz="1600" b="1" dirty="0" err="1"/>
              <a:t>tindakan</a:t>
            </a:r>
            <a:r>
              <a:rPr lang="en-US" sz="1600" b="1" dirty="0"/>
              <a:t> </a:t>
            </a:r>
            <a:r>
              <a:rPr lang="en-US" sz="1600" b="1" dirty="0" err="1"/>
              <a:t>afirmatif</a:t>
            </a:r>
            <a:r>
              <a:rPr lang="en-US" sz="1600" b="1" dirty="0"/>
              <a:t> </a:t>
            </a:r>
            <a:r>
              <a:rPr lang="en-US" sz="1600" b="1" dirty="0" err="1"/>
              <a:t>diperbolehkan</a:t>
            </a:r>
            <a:r>
              <a:rPr lang="en-US" sz="1600" b="1" dirty="0"/>
              <a:t> </a:t>
            </a:r>
            <a:r>
              <a:rPr lang="en-US" sz="1600" b="1" dirty="0" err="1"/>
              <a:t>secara</a:t>
            </a:r>
            <a:r>
              <a:rPr lang="en-US" sz="1600" b="1" dirty="0"/>
              <a:t> </a:t>
            </a:r>
            <a:r>
              <a:rPr lang="en-US" sz="1600" b="1" dirty="0" err="1"/>
              <a:t>hukum</a:t>
            </a:r>
            <a:r>
              <a:rPr lang="en-US" sz="1600" b="1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BEB4EA-ED31-43B4-9611-834EA70B983F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and Safety </a:t>
            </a:r>
            <a:r>
              <a:rPr lang="en-US" sz="1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7999"/>
            <a:ext cx="8229600" cy="55626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aman</a:t>
            </a:r>
            <a:r>
              <a:rPr lang="en-US" dirty="0"/>
              <a:t> dan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  <a:p>
            <a:r>
              <a:rPr lang="en-US" sz="2000" b="1" dirty="0" err="1">
                <a:solidFill>
                  <a:srgbClr val="0E1E96"/>
                </a:solidFill>
              </a:rPr>
              <a:t>Namun</a:t>
            </a:r>
            <a:r>
              <a:rPr lang="en-US" sz="2000" b="1" dirty="0">
                <a:solidFill>
                  <a:srgbClr val="0E1E96"/>
                </a:solidFill>
              </a:rPr>
              <a:t>, di </a:t>
            </a:r>
            <a:r>
              <a:rPr lang="en-US" sz="2000" b="1" dirty="0" err="1">
                <a:solidFill>
                  <a:srgbClr val="0E1E96"/>
                </a:solidFill>
              </a:rPr>
              <a:t>beberapa</a:t>
            </a:r>
            <a:r>
              <a:rPr lang="en-US" sz="2000" b="1" dirty="0">
                <a:solidFill>
                  <a:srgbClr val="0E1E96"/>
                </a:solidFill>
              </a:rPr>
              <a:t> </a:t>
            </a:r>
            <a:r>
              <a:rPr lang="en-US" sz="2000" b="1" dirty="0" err="1">
                <a:solidFill>
                  <a:srgbClr val="0E1E96"/>
                </a:solidFill>
              </a:rPr>
              <a:t>tempat</a:t>
            </a:r>
            <a:r>
              <a:rPr lang="en-US" sz="2000" b="1" dirty="0">
                <a:solidFill>
                  <a:srgbClr val="0E1E96"/>
                </a:solidFill>
              </a:rPr>
              <a:t> </a:t>
            </a:r>
            <a:r>
              <a:rPr lang="en-US" sz="2000" b="1" dirty="0" err="1">
                <a:solidFill>
                  <a:srgbClr val="0E1E96"/>
                </a:solidFill>
              </a:rPr>
              <a:t>kerja</a:t>
            </a:r>
            <a:r>
              <a:rPr lang="en-US" sz="2000" b="1" dirty="0">
                <a:solidFill>
                  <a:srgbClr val="0E1E96"/>
                </a:solidFill>
              </a:rPr>
              <a:t> di dunia, </a:t>
            </a:r>
            <a:r>
              <a:rPr lang="en-US" sz="2000" b="1" dirty="0" err="1">
                <a:solidFill>
                  <a:srgbClr val="0E1E96"/>
                </a:solidFill>
              </a:rPr>
              <a:t>karyawan</a:t>
            </a:r>
            <a:r>
              <a:rPr lang="en-US" sz="2000" b="1" dirty="0">
                <a:solidFill>
                  <a:srgbClr val="0E1E96"/>
                </a:solidFill>
              </a:rPr>
              <a:t> </a:t>
            </a:r>
            <a:r>
              <a:rPr lang="en-US" sz="2000" b="1" dirty="0" err="1">
                <a:solidFill>
                  <a:srgbClr val="0E1E96"/>
                </a:solidFill>
              </a:rPr>
              <a:t>bahkan</a:t>
            </a:r>
            <a:r>
              <a:rPr lang="en-US" sz="2000" b="1" dirty="0">
                <a:solidFill>
                  <a:srgbClr val="0E1E96"/>
                </a:solidFill>
              </a:rPr>
              <a:t> </a:t>
            </a:r>
            <a:r>
              <a:rPr lang="en-US" sz="2000" b="1" dirty="0" err="1">
                <a:solidFill>
                  <a:srgbClr val="0E1E96"/>
                </a:solidFill>
              </a:rPr>
              <a:t>tidak</a:t>
            </a:r>
            <a:r>
              <a:rPr lang="en-US" sz="2000" b="1" dirty="0">
                <a:solidFill>
                  <a:srgbClr val="0E1E96"/>
                </a:solidFill>
              </a:rPr>
              <a:t> </a:t>
            </a:r>
            <a:r>
              <a:rPr lang="en-US" sz="2000" b="1" dirty="0" err="1">
                <a:solidFill>
                  <a:srgbClr val="0E1E96"/>
                </a:solidFill>
              </a:rPr>
              <a:t>mendapatkan</a:t>
            </a:r>
            <a:r>
              <a:rPr lang="en-US" sz="2000" b="1" dirty="0">
                <a:solidFill>
                  <a:srgbClr val="0E1E96"/>
                </a:solidFill>
              </a:rPr>
              <a:t> </a:t>
            </a:r>
            <a:r>
              <a:rPr lang="en-US" sz="2000" b="1" dirty="0" err="1">
                <a:solidFill>
                  <a:srgbClr val="0E1E96"/>
                </a:solidFill>
              </a:rPr>
              <a:t>perlindungan</a:t>
            </a:r>
            <a:r>
              <a:rPr lang="en-US" sz="2000" b="1" dirty="0">
                <a:solidFill>
                  <a:srgbClr val="0E1E96"/>
                </a:solidFill>
              </a:rPr>
              <a:t> </a:t>
            </a:r>
            <a:r>
              <a:rPr lang="en-US" sz="2000" b="1" dirty="0" err="1">
                <a:solidFill>
                  <a:srgbClr val="0E1E96"/>
                </a:solidFill>
              </a:rPr>
              <a:t>kesehatan</a:t>
            </a:r>
            <a:r>
              <a:rPr lang="en-US" sz="2000" b="1" dirty="0">
                <a:solidFill>
                  <a:srgbClr val="0E1E96"/>
                </a:solidFill>
              </a:rPr>
              <a:t> dan </a:t>
            </a:r>
            <a:r>
              <a:rPr lang="en-US" sz="2000" b="1" dirty="0" err="1">
                <a:solidFill>
                  <a:srgbClr val="0E1E96"/>
                </a:solidFill>
              </a:rPr>
              <a:t>keselamatan</a:t>
            </a:r>
            <a:r>
              <a:rPr lang="en-US" sz="2000" b="1" dirty="0">
                <a:solidFill>
                  <a:srgbClr val="0E1E96"/>
                </a:solidFill>
              </a:rPr>
              <a:t> yang paling </a:t>
            </a:r>
            <a:r>
              <a:rPr lang="en-US" sz="2000" b="1" dirty="0" err="1">
                <a:solidFill>
                  <a:srgbClr val="0E1E96"/>
                </a:solidFill>
              </a:rPr>
              <a:t>mendasar</a:t>
            </a:r>
            <a:r>
              <a:rPr lang="en-US" sz="2000" b="1" dirty="0">
                <a:solidFill>
                  <a:srgbClr val="0E1E96"/>
                </a:solidFill>
              </a:rPr>
              <a:t>; </a:t>
            </a:r>
            <a:r>
              <a:rPr lang="en-US" sz="2000" b="1" dirty="0" err="1">
                <a:solidFill>
                  <a:srgbClr val="0E1E96"/>
                </a:solidFill>
              </a:rPr>
              <a:t>lingkungan</a:t>
            </a:r>
            <a:r>
              <a:rPr lang="en-US" sz="2000" b="1" dirty="0">
                <a:solidFill>
                  <a:srgbClr val="0E1E96"/>
                </a:solidFill>
              </a:rPr>
              <a:t> </a:t>
            </a:r>
            <a:r>
              <a:rPr lang="en-US" sz="2000" b="1" dirty="0" err="1">
                <a:solidFill>
                  <a:srgbClr val="0E1E96"/>
                </a:solidFill>
              </a:rPr>
              <a:t>kerja</a:t>
            </a:r>
            <a:r>
              <a:rPr lang="en-US" sz="2000" b="1" dirty="0">
                <a:solidFill>
                  <a:srgbClr val="0E1E96"/>
                </a:solidFill>
              </a:rPr>
              <a:t> </a:t>
            </a:r>
            <a:r>
              <a:rPr lang="en-US" sz="2000" b="1" dirty="0" err="1">
                <a:solidFill>
                  <a:srgbClr val="0E1E96"/>
                </a:solidFill>
              </a:rPr>
              <a:t>ini</a:t>
            </a:r>
            <a:r>
              <a:rPr lang="en-US" sz="2000" b="1" dirty="0">
                <a:solidFill>
                  <a:srgbClr val="0E1E96"/>
                </a:solidFill>
              </a:rPr>
              <a:t> </a:t>
            </a:r>
            <a:r>
              <a:rPr lang="en-US" sz="2000" b="1" dirty="0" err="1">
                <a:solidFill>
                  <a:srgbClr val="0E1E96"/>
                </a:solidFill>
              </a:rPr>
              <a:t>disebut</a:t>
            </a:r>
            <a:r>
              <a:rPr lang="en-US" sz="2000" b="1" dirty="0">
                <a:solidFill>
                  <a:srgbClr val="0E1E96"/>
                </a:solidFill>
              </a:rPr>
              <a:t> sweatshop.</a:t>
            </a:r>
            <a:endParaRPr lang="en-US" b="1" dirty="0">
              <a:solidFill>
                <a:srgbClr val="0E1E96"/>
              </a:solidFill>
            </a:endParaRPr>
          </a:p>
          <a:p>
            <a:pPr marL="0" indent="0">
              <a:buNone/>
            </a:pP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diperdebatkan</a:t>
            </a:r>
            <a:r>
              <a:rPr lang="en-US" dirty="0"/>
              <a:t>, dan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dan </a:t>
            </a:r>
            <a:r>
              <a:rPr lang="en-US" dirty="0" err="1"/>
              <a:t>keselamatan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rgbClr val="006666"/>
                </a:solidFill>
              </a:rPr>
              <a:t>Kesehatan dan keselamatan memiliki nilai intrinsik karena membantu kita mencapai tujuan kita.</a:t>
            </a:r>
            <a:endParaRPr lang="en-US" b="1" dirty="0">
              <a:solidFill>
                <a:srgbClr val="006666"/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52602EA-794F-413F-B670-AE64EE7A9E4F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20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1D95984-2F7E-4862-AD4E-2A8CA23C5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and Safety </a:t>
            </a:r>
            <a:r>
              <a:rPr lang="en-US" sz="1000" dirty="0"/>
              <a:t>2 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A2D2E77-8410-4F9B-A13E-CBF2EE2DA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652" y="838200"/>
            <a:ext cx="8229600" cy="5562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Seperti</a:t>
            </a:r>
            <a:r>
              <a:rPr lang="en-US" b="1" dirty="0"/>
              <a:t> </a:t>
            </a:r>
            <a:r>
              <a:rPr lang="en-US" b="1" dirty="0" err="1"/>
              <a:t>halnya</a:t>
            </a:r>
            <a:r>
              <a:rPr lang="en-US" b="1" dirty="0"/>
              <a:t> </a:t>
            </a:r>
            <a:r>
              <a:rPr lang="en-US" b="1" dirty="0" err="1"/>
              <a:t>pekerjaan</a:t>
            </a:r>
            <a:r>
              <a:rPr lang="en-US" b="1" dirty="0"/>
              <a:t>, </a:t>
            </a:r>
            <a:r>
              <a:rPr lang="en-US" b="1" dirty="0" err="1"/>
              <a:t>kesehatan</a:t>
            </a:r>
            <a:r>
              <a:rPr lang="en-US" b="1" dirty="0"/>
              <a:t> dan </a:t>
            </a:r>
            <a:r>
              <a:rPr lang="en-US" b="1" dirty="0" err="1"/>
              <a:t>keselamatan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“</a:t>
            </a:r>
            <a:r>
              <a:rPr lang="en-US" b="1" dirty="0" err="1"/>
              <a:t>barang</a:t>
            </a:r>
            <a:r>
              <a:rPr lang="en-US" b="1" dirty="0"/>
              <a:t>” yang </a:t>
            </a:r>
            <a:r>
              <a:rPr lang="en-US" b="1" dirty="0" err="1"/>
              <a:t>dinilai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sarana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mencapai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b="1" dirty="0"/>
              <a:t> dan juga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r>
              <a:rPr lang="en-US" b="1" dirty="0"/>
              <a:t> </a:t>
            </a:r>
            <a:r>
              <a:rPr lang="en-US" b="1" dirty="0" err="1"/>
              <a:t>sendiri</a:t>
            </a:r>
            <a:r>
              <a:rPr lang="en-US" b="1" dirty="0"/>
              <a:t>.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Kesehatan dan </a:t>
            </a:r>
            <a:r>
              <a:rPr lang="en-US" sz="2000" b="1" dirty="0" err="1">
                <a:solidFill>
                  <a:srgbClr val="008080"/>
                </a:solidFill>
              </a:rPr>
              <a:t>keselamatan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mempunyai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nilai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intrinsik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selain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b="1" dirty="0" err="1">
                <a:solidFill>
                  <a:srgbClr val="008080"/>
                </a:solidFill>
              </a:rPr>
              <a:t>nilai</a:t>
            </a:r>
            <a:r>
              <a:rPr lang="en-US" sz="2000" b="1" dirty="0">
                <a:solidFill>
                  <a:srgbClr val="008080"/>
                </a:solidFill>
              </a:rPr>
              <a:t> instrumental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Jika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seseorang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meninggal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karena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kecelakaan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kerja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hilangnya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upah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akan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menjadi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nilai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instrumentalnya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Nilai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intrinsik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kehidupan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mereka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tidak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tergantikan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secara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finansial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3300"/>
                </a:solidFill>
              </a:rPr>
              <a:t>Jika “</a:t>
            </a:r>
            <a:r>
              <a:rPr lang="en-US" b="1" dirty="0" err="1">
                <a:solidFill>
                  <a:srgbClr val="003300"/>
                </a:solidFill>
              </a:rPr>
              <a:t>aman</a:t>
            </a:r>
            <a:r>
              <a:rPr lang="en-US" b="1" dirty="0">
                <a:solidFill>
                  <a:srgbClr val="003300"/>
                </a:solidFill>
              </a:rPr>
              <a:t>” </a:t>
            </a:r>
            <a:r>
              <a:rPr lang="en-US" b="1" dirty="0" err="1">
                <a:solidFill>
                  <a:srgbClr val="003300"/>
                </a:solidFill>
              </a:rPr>
              <a:t>berarti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benar-benar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bebas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dari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risiko</a:t>
            </a:r>
            <a:r>
              <a:rPr lang="en-US" b="1" dirty="0">
                <a:solidFill>
                  <a:srgbClr val="003300"/>
                </a:solidFill>
              </a:rPr>
              <a:t>, </a:t>
            </a:r>
            <a:r>
              <a:rPr lang="en-US" b="1" dirty="0" err="1">
                <a:solidFill>
                  <a:srgbClr val="003300"/>
                </a:solidFill>
              </a:rPr>
              <a:t>tentu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tidak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ada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tempat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kerja</a:t>
            </a:r>
            <a:r>
              <a:rPr lang="en-US" b="1" dirty="0">
                <a:solidFill>
                  <a:srgbClr val="003300"/>
                </a:solidFill>
              </a:rPr>
              <a:t> yang </a:t>
            </a:r>
            <a:r>
              <a:rPr lang="en-US" b="1" dirty="0" err="1">
                <a:solidFill>
                  <a:srgbClr val="003300"/>
                </a:solidFill>
              </a:rPr>
              <a:t>benar-benar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aman</a:t>
            </a:r>
            <a:r>
              <a:rPr lang="en-US" b="1" dirty="0">
                <a:solidFill>
                  <a:srgbClr val="0033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rgbClr val="006666"/>
                </a:solidFill>
              </a:rPr>
              <a:t>Jika </a:t>
            </a:r>
            <a:r>
              <a:rPr lang="en-US" sz="2000" b="1" dirty="0" err="1">
                <a:solidFill>
                  <a:srgbClr val="006666"/>
                </a:solidFill>
              </a:rPr>
              <a:t>kesehatan</a:t>
            </a:r>
            <a:r>
              <a:rPr lang="en-US" sz="2000" b="1" dirty="0">
                <a:solidFill>
                  <a:srgbClr val="006666"/>
                </a:solidFill>
              </a:rPr>
              <a:t> dan </a:t>
            </a:r>
            <a:r>
              <a:rPr lang="en-US" sz="2000" b="1" dirty="0" err="1">
                <a:solidFill>
                  <a:srgbClr val="006666"/>
                </a:solidFill>
              </a:rPr>
              <a:t>keselamatan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dimaknai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sebagai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cita-cita</a:t>
            </a:r>
            <a:r>
              <a:rPr lang="en-US" sz="2000" b="1" dirty="0">
                <a:solidFill>
                  <a:srgbClr val="006666"/>
                </a:solidFill>
              </a:rPr>
              <a:t> yang </a:t>
            </a:r>
            <a:r>
              <a:rPr lang="en-US" sz="2000" b="1" dirty="0" err="1">
                <a:solidFill>
                  <a:srgbClr val="006666"/>
                </a:solidFill>
              </a:rPr>
              <a:t>mustahil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diwujudkan</a:t>
            </a:r>
            <a:r>
              <a:rPr lang="en-US" sz="2000" b="1" dirty="0">
                <a:solidFill>
                  <a:srgbClr val="006666"/>
                </a:solidFill>
              </a:rPr>
              <a:t>, </a:t>
            </a:r>
            <a:r>
              <a:rPr lang="en-US" sz="2000" b="1" dirty="0" err="1">
                <a:solidFill>
                  <a:srgbClr val="006666"/>
                </a:solidFill>
              </a:rPr>
              <a:t>maka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tidak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masuk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akal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bila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kita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menyatakan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bahwa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pekerja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mempunyai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hak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atas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tempat</a:t>
            </a:r>
            <a:r>
              <a:rPr lang="en-US" sz="2000" b="1" dirty="0">
                <a:solidFill>
                  <a:srgbClr val="006666"/>
                </a:solidFill>
              </a:rPr>
              <a:t> </a:t>
            </a:r>
            <a:r>
              <a:rPr lang="en-US" sz="2000" b="1" dirty="0" err="1">
                <a:solidFill>
                  <a:srgbClr val="006666"/>
                </a:solidFill>
              </a:rPr>
              <a:t>kerja</a:t>
            </a:r>
            <a:r>
              <a:rPr lang="en-US" sz="2000" b="1" dirty="0">
                <a:solidFill>
                  <a:srgbClr val="006666"/>
                </a:solidFill>
              </a:rPr>
              <a:t> yang </a:t>
            </a:r>
            <a:r>
              <a:rPr lang="en-US" sz="2000" b="1" dirty="0" err="1">
                <a:solidFill>
                  <a:srgbClr val="006666"/>
                </a:solidFill>
              </a:rPr>
              <a:t>sehat</a:t>
            </a:r>
            <a:r>
              <a:rPr lang="en-US" sz="2000" b="1" dirty="0">
                <a:solidFill>
                  <a:srgbClr val="006666"/>
                </a:solidFill>
              </a:rPr>
              <a:t> dan </a:t>
            </a:r>
            <a:r>
              <a:rPr lang="en-US" sz="2000" b="1" dirty="0" err="1">
                <a:solidFill>
                  <a:srgbClr val="006666"/>
                </a:solidFill>
              </a:rPr>
              <a:t>aman</a:t>
            </a:r>
            <a:r>
              <a:rPr lang="en-US" sz="2000" b="1" dirty="0">
                <a:solidFill>
                  <a:srgbClr val="006666"/>
                </a:solidFill>
              </a:rPr>
              <a:t>.</a:t>
            </a:r>
          </a:p>
          <a:p>
            <a:endParaRPr lang="en-US" sz="20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3551F0-1613-4B71-85C7-00DF43AE9EAB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406301854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F9CC54B-8ACB-45EC-BE00-3BEBD5A23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6.1: Calculating Acceptable Level of Risk</a:t>
            </a:r>
            <a:endParaRPr lang="en-IN" dirty="0"/>
          </a:p>
        </p:txBody>
      </p:sp>
      <p:pic>
        <p:nvPicPr>
          <p:cNvPr id="4" name="Picture 3" descr="The figure depicts the calculation for acceptable level of risk under two conditions.">
            <a:extLst>
              <a:ext uri="{FF2B5EF4-FFF2-40B4-BE49-F238E27FC236}">
                <a16:creationId xmlns:a16="http://schemas.microsoft.com/office/drawing/2014/main" id="{CF002B51-8480-41E7-9D68-A3A510469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36" y="1384896"/>
            <a:ext cx="8312728" cy="2770909"/>
          </a:xfrm>
          <a:prstGeom prst="rect">
            <a:avLst/>
          </a:prstGeom>
        </p:spPr>
      </p:pic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6CB3240-2472-4FAE-B88A-4667235C6C3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95400" y="4488366"/>
            <a:ext cx="65532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From this perspective, a workplace is safe if the risks are acceptable.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E69E2A8-9768-4B74-B2FA-7E4C03FCF56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05200" y="6369205"/>
            <a:ext cx="2362200" cy="228600"/>
          </a:xfrm>
        </p:spPr>
        <p:txBody>
          <a:bodyPr/>
          <a:lstStyle/>
          <a:p>
            <a:r>
              <a:rPr lang="en-US" dirty="0">
                <a:hlinkClick r:id="rId3" action="ppaction://hlinksldjump"/>
              </a:rPr>
              <a:t>Access the text alternative for slide image.</a:t>
            </a:r>
            <a:endParaRPr lang="en-IN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15FBD6D-D8CC-4116-9FA0-1912583E187A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22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90856159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86E5A8E-7BE9-4B74-9657-1F1EEE291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Challenges to the Acceptable Risk Approach to Health and Safety</a:t>
            </a:r>
            <a:endParaRPr lang="en-IN" sz="2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02C31EE-11C1-4F75-844B-2D8EDCE86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Memperlakukan</a:t>
            </a:r>
            <a:r>
              <a:rPr lang="en-US" b="1" dirty="0"/>
              <a:t> </a:t>
            </a:r>
            <a:r>
              <a:rPr lang="en-US" b="1" dirty="0" err="1"/>
              <a:t>karyawan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hormat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mengabaikan</a:t>
            </a:r>
            <a:r>
              <a:rPr lang="en-US" b="1" dirty="0"/>
              <a:t> </a:t>
            </a:r>
            <a:r>
              <a:rPr lang="en-US" b="1" dirty="0" err="1"/>
              <a:t>masukan</a:t>
            </a:r>
            <a:r>
              <a:rPr lang="en-US" b="1" dirty="0"/>
              <a:t> </a:t>
            </a:r>
            <a:r>
              <a:rPr lang="en-US" b="1" dirty="0" err="1"/>
              <a:t>mereka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pemangku</a:t>
            </a:r>
            <a:r>
              <a:rPr lang="en-US" b="1" dirty="0"/>
              <a:t> </a:t>
            </a:r>
            <a:r>
              <a:rPr lang="en-US" b="1" dirty="0" err="1"/>
              <a:t>kepentingan</a:t>
            </a:r>
            <a:r>
              <a:rPr lang="en-US" b="1" dirty="0"/>
              <a:t>. </a:t>
            </a:r>
          </a:p>
          <a:p>
            <a:r>
              <a:rPr lang="en-US" b="1" dirty="0" err="1">
                <a:solidFill>
                  <a:srgbClr val="008080"/>
                </a:solidFill>
              </a:rPr>
              <a:t>Mengabaikan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hak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deontologis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mendasar</a:t>
            </a:r>
            <a:r>
              <a:rPr lang="en-US" b="1" dirty="0">
                <a:solidFill>
                  <a:srgbClr val="008080"/>
                </a:solidFill>
              </a:rPr>
              <a:t> yang </a:t>
            </a:r>
            <a:r>
              <a:rPr lang="en-US" b="1" dirty="0" err="1">
                <a:solidFill>
                  <a:srgbClr val="008080"/>
                </a:solidFill>
              </a:rPr>
              <a:t>mungkin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dimiliki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seorang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karyawan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atas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lingkungan</a:t>
            </a:r>
            <a:r>
              <a:rPr lang="en-US" b="1" dirty="0">
                <a:solidFill>
                  <a:srgbClr val="008080"/>
                </a:solidFill>
              </a:rPr>
              <a:t> </a:t>
            </a:r>
            <a:r>
              <a:rPr lang="en-US" b="1" dirty="0" err="1">
                <a:solidFill>
                  <a:srgbClr val="008080"/>
                </a:solidFill>
              </a:rPr>
              <a:t>kerja</a:t>
            </a:r>
            <a:r>
              <a:rPr lang="en-US" b="1" dirty="0">
                <a:solidFill>
                  <a:srgbClr val="008080"/>
                </a:solidFill>
              </a:rPr>
              <a:t> yang </a:t>
            </a:r>
            <a:r>
              <a:rPr lang="en-US" b="1" dirty="0" err="1">
                <a:solidFill>
                  <a:srgbClr val="008080"/>
                </a:solidFill>
              </a:rPr>
              <a:t>aman</a:t>
            </a:r>
            <a:r>
              <a:rPr lang="en-US" b="1" dirty="0">
                <a:solidFill>
                  <a:srgbClr val="008080"/>
                </a:solidFill>
              </a:rPr>
              <a:t> dan </a:t>
            </a:r>
            <a:r>
              <a:rPr lang="en-US" b="1" dirty="0" err="1">
                <a:solidFill>
                  <a:srgbClr val="008080"/>
                </a:solidFill>
              </a:rPr>
              <a:t>sehat</a:t>
            </a:r>
            <a:r>
              <a:rPr lang="en-US" b="1" dirty="0">
                <a:solidFill>
                  <a:srgbClr val="008080"/>
                </a:solidFill>
              </a:rPr>
              <a:t>. </a:t>
            </a:r>
          </a:p>
          <a:p>
            <a:r>
              <a:rPr lang="en-US" b="1" dirty="0" err="1">
                <a:solidFill>
                  <a:srgbClr val="002060"/>
                </a:solidFill>
              </a:rPr>
              <a:t>Mengasumsikan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kesetaraan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antara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risiko</a:t>
            </a:r>
            <a:r>
              <a:rPr lang="en-US" b="1" dirty="0">
                <a:solidFill>
                  <a:srgbClr val="002060"/>
                </a:solidFill>
              </a:rPr>
              <a:t> di </a:t>
            </a:r>
            <a:r>
              <a:rPr lang="en-US" b="1" dirty="0" err="1">
                <a:solidFill>
                  <a:srgbClr val="002060"/>
                </a:solidFill>
              </a:rPr>
              <a:t>tempat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kerja</a:t>
            </a:r>
            <a:r>
              <a:rPr lang="en-US" b="1" dirty="0">
                <a:solidFill>
                  <a:srgbClr val="002060"/>
                </a:solidFill>
              </a:rPr>
              <a:t> dan </a:t>
            </a:r>
            <a:r>
              <a:rPr lang="en-US" b="1" dirty="0" err="1">
                <a:solidFill>
                  <a:srgbClr val="002060"/>
                </a:solidFill>
              </a:rPr>
              <a:t>jenis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risiko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lainnya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ketika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terdapat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perbedaan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signifikan</a:t>
            </a:r>
            <a:r>
              <a:rPr lang="en-US" b="1" dirty="0">
                <a:solidFill>
                  <a:srgbClr val="002060"/>
                </a:solidFill>
              </a:rPr>
              <a:t> di </a:t>
            </a:r>
            <a:r>
              <a:rPr lang="en-US" b="1" dirty="0" err="1">
                <a:solidFill>
                  <a:srgbClr val="002060"/>
                </a:solidFill>
              </a:rPr>
              <a:t>antara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keduanya</a:t>
            </a:r>
            <a:r>
              <a:rPr lang="en-US" b="1" dirty="0">
                <a:solidFill>
                  <a:srgbClr val="002060"/>
                </a:solidFill>
              </a:rPr>
              <a:t>. </a:t>
            </a:r>
          </a:p>
          <a:p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Penempatan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insentif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tidak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tepat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karena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risiko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dihadapi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di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tempat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kerja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dapat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dikendalikan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oleh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pihak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lain yang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mungkin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mendapat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manfaat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jika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tidak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menguranginya</a:t>
            </a:r>
            <a:r>
              <a:rPr lang="en-US" b="1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F0A4617-51B7-4F4E-9420-503E17A95585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73765593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and Safety as Market Controlled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b="1" dirty="0">
                <a:solidFill>
                  <a:srgbClr val="003300"/>
                </a:solidFill>
              </a:rPr>
              <a:t>Para </a:t>
            </a:r>
            <a:r>
              <a:rPr lang="en-US" sz="2200" b="1" dirty="0" err="1">
                <a:solidFill>
                  <a:srgbClr val="003300"/>
                </a:solidFill>
              </a:rPr>
              <a:t>pendukung</a:t>
            </a:r>
            <a:r>
              <a:rPr lang="en-US" sz="2200" b="1" dirty="0">
                <a:solidFill>
                  <a:srgbClr val="003300"/>
                </a:solidFill>
              </a:rPr>
              <a:t> pasar </a:t>
            </a:r>
            <a:r>
              <a:rPr lang="en-US" sz="2200" b="1" dirty="0" err="1">
                <a:solidFill>
                  <a:srgbClr val="003300"/>
                </a:solidFill>
              </a:rPr>
              <a:t>bebas</a:t>
            </a:r>
            <a:r>
              <a:rPr lang="en-US" sz="2200" b="1" dirty="0">
                <a:solidFill>
                  <a:srgbClr val="003300"/>
                </a:solidFill>
              </a:rPr>
              <a:t> dan model </a:t>
            </a:r>
            <a:r>
              <a:rPr lang="en-US" sz="2200" b="1" dirty="0" err="1">
                <a:solidFill>
                  <a:srgbClr val="003300"/>
                </a:solidFill>
              </a:rPr>
              <a:t>klasik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tanggung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jawab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sosial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perusahaan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akan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mendukung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tawar-menawar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individu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sebagai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pendekatan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terhadap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kesehatan</a:t>
            </a:r>
            <a:r>
              <a:rPr lang="en-US" sz="2200" b="1" dirty="0">
                <a:solidFill>
                  <a:srgbClr val="003300"/>
                </a:solidFill>
              </a:rPr>
              <a:t> dan </a:t>
            </a:r>
            <a:r>
              <a:rPr lang="en-US" sz="2200" b="1" dirty="0" err="1">
                <a:solidFill>
                  <a:srgbClr val="003300"/>
                </a:solidFill>
              </a:rPr>
              <a:t>keselamatan</a:t>
            </a:r>
            <a:r>
              <a:rPr lang="en-US" sz="2200" b="1" dirty="0">
                <a:solidFill>
                  <a:srgbClr val="003300"/>
                </a:solidFill>
              </a:rPr>
              <a:t> di </a:t>
            </a:r>
            <a:r>
              <a:rPr lang="en-US" sz="2200" b="1" dirty="0" err="1">
                <a:solidFill>
                  <a:srgbClr val="003300"/>
                </a:solidFill>
              </a:rPr>
              <a:t>tempat</a:t>
            </a:r>
            <a:r>
              <a:rPr lang="en-US" sz="2200" b="1" dirty="0">
                <a:solidFill>
                  <a:srgbClr val="003300"/>
                </a:solidFill>
              </a:rPr>
              <a:t> </a:t>
            </a:r>
            <a:r>
              <a:rPr lang="en-US" sz="2200" b="1" dirty="0" err="1">
                <a:solidFill>
                  <a:srgbClr val="003300"/>
                </a:solidFill>
              </a:rPr>
              <a:t>kerja</a:t>
            </a:r>
            <a:r>
              <a:rPr lang="en-US" sz="2200" b="1" dirty="0">
                <a:solidFill>
                  <a:srgbClr val="003300"/>
                </a:solidFill>
              </a:rPr>
              <a:t>.</a:t>
            </a:r>
          </a:p>
          <a:p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Pekerja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menuntut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standar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keselamatan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tinggi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dan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kondisi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sehat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akan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menerima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upah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rendah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Pekerja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bersedia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mengambil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risiko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tinggi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akan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menuntut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upah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sz="19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1900" b="1" dirty="0" err="1">
                <a:solidFill>
                  <a:schemeClr val="bg2">
                    <a:lumMod val="75000"/>
                  </a:schemeClr>
                </a:solidFill>
              </a:rPr>
              <a:t>tinggi</a:t>
            </a:r>
            <a:r>
              <a:rPr lang="en-US" sz="1900" b="1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200" b="1" dirty="0" err="1">
                <a:solidFill>
                  <a:srgbClr val="002060"/>
                </a:solidFill>
              </a:rPr>
              <a:t>Dalam</a:t>
            </a:r>
            <a:r>
              <a:rPr lang="en-US" sz="2200" b="1" dirty="0">
                <a:solidFill>
                  <a:srgbClr val="002060"/>
                </a:solidFill>
              </a:rPr>
              <a:t> pasar </a:t>
            </a:r>
            <a:r>
              <a:rPr lang="en-US" sz="2200" b="1" dirty="0" err="1">
                <a:solidFill>
                  <a:srgbClr val="002060"/>
                </a:solidFill>
              </a:rPr>
              <a:t>tenaga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kerja</a:t>
            </a:r>
            <a:r>
              <a:rPr lang="en-US" sz="2200" b="1" dirty="0">
                <a:solidFill>
                  <a:srgbClr val="002060"/>
                </a:solidFill>
              </a:rPr>
              <a:t> yang </a:t>
            </a:r>
            <a:r>
              <a:rPr lang="en-US" sz="2200" b="1" dirty="0" err="1">
                <a:solidFill>
                  <a:srgbClr val="002060"/>
                </a:solidFill>
              </a:rPr>
              <a:t>kompetitif</a:t>
            </a:r>
            <a:r>
              <a:rPr lang="en-US" sz="2200" b="1" dirty="0">
                <a:solidFill>
                  <a:srgbClr val="002060"/>
                </a:solidFill>
              </a:rPr>
              <a:t> dan </a:t>
            </a:r>
            <a:r>
              <a:rPr lang="en-US" sz="2200" b="1" dirty="0" err="1">
                <a:solidFill>
                  <a:srgbClr val="002060"/>
                </a:solidFill>
              </a:rPr>
              <a:t>bebas</a:t>
            </a:r>
            <a:r>
              <a:rPr lang="en-US" sz="2200" b="1" dirty="0">
                <a:solidFill>
                  <a:srgbClr val="002060"/>
                </a:solidFill>
              </a:rPr>
              <a:t>, </a:t>
            </a:r>
            <a:r>
              <a:rPr lang="en-US" sz="2200" b="1" dirty="0" err="1">
                <a:solidFill>
                  <a:srgbClr val="002060"/>
                </a:solidFill>
              </a:rPr>
              <a:t>tawar-menawar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individu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akan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menghasilkan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distribusi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keselamatan</a:t>
            </a:r>
            <a:r>
              <a:rPr lang="en-US" sz="2200" b="1" dirty="0">
                <a:solidFill>
                  <a:srgbClr val="002060"/>
                </a:solidFill>
              </a:rPr>
              <a:t> dan </a:t>
            </a:r>
            <a:r>
              <a:rPr lang="en-US" sz="2200" b="1" dirty="0" err="1">
                <a:solidFill>
                  <a:srgbClr val="002060"/>
                </a:solidFill>
              </a:rPr>
              <a:t>pendapatan</a:t>
            </a:r>
            <a:r>
              <a:rPr lang="en-US" sz="2200" b="1" dirty="0">
                <a:solidFill>
                  <a:srgbClr val="002060"/>
                </a:solidFill>
              </a:rPr>
              <a:t> yang optimal</a:t>
            </a:r>
            <a:r>
              <a:rPr lang="en-US" sz="2200" dirty="0"/>
              <a:t>.</a:t>
            </a:r>
          </a:p>
          <a:p>
            <a:r>
              <a:rPr lang="en-US" sz="1900" b="1" dirty="0" err="1">
                <a:solidFill>
                  <a:srgbClr val="CC0099"/>
                </a:solidFill>
              </a:rPr>
              <a:t>Pendekatan</a:t>
            </a:r>
            <a:r>
              <a:rPr lang="en-US" sz="1900" b="1" dirty="0">
                <a:solidFill>
                  <a:srgbClr val="CC0099"/>
                </a:solidFill>
              </a:rPr>
              <a:t> pasar </a:t>
            </a:r>
            <a:r>
              <a:rPr lang="en-US" sz="1900" b="1" dirty="0" err="1">
                <a:solidFill>
                  <a:srgbClr val="CC0099"/>
                </a:solidFill>
              </a:rPr>
              <a:t>dapat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mendukung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pemberian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kompensasi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kepada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pekerja</a:t>
            </a:r>
            <a:r>
              <a:rPr lang="en-US" sz="1900" b="1" dirty="0">
                <a:solidFill>
                  <a:srgbClr val="CC0099"/>
                </a:solidFill>
              </a:rPr>
              <a:t> yang </a:t>
            </a:r>
            <a:r>
              <a:rPr lang="en-US" sz="1900" b="1" dirty="0" err="1">
                <a:solidFill>
                  <a:srgbClr val="CC0099"/>
                </a:solidFill>
              </a:rPr>
              <a:t>terluka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ketika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dapat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ditunjukkan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bahwa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pemberi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kerja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bertanggung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jawab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atas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kerugian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tersebut</a:t>
            </a:r>
            <a:r>
              <a:rPr lang="en-US" sz="1900" b="1" dirty="0">
                <a:solidFill>
                  <a:srgbClr val="CC0099"/>
                </a:solidFill>
              </a:rPr>
              <a:t>.</a:t>
            </a:r>
          </a:p>
          <a:p>
            <a:r>
              <a:rPr lang="en-US" sz="1900" b="1" dirty="0" err="1">
                <a:solidFill>
                  <a:srgbClr val="CC0099"/>
                </a:solidFill>
              </a:rPr>
              <a:t>Ancaman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kompensasi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bertindak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sebagai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insentif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bagi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pengusaha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untuk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mempertahankan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tempat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kerja</a:t>
            </a:r>
            <a:r>
              <a:rPr lang="en-US" sz="1900" b="1" dirty="0">
                <a:solidFill>
                  <a:srgbClr val="CC0099"/>
                </a:solidFill>
              </a:rPr>
              <a:t> yang </a:t>
            </a:r>
            <a:r>
              <a:rPr lang="en-US" sz="1900" b="1" dirty="0" err="1">
                <a:solidFill>
                  <a:srgbClr val="CC0099"/>
                </a:solidFill>
              </a:rPr>
              <a:t>cukup</a:t>
            </a:r>
            <a:r>
              <a:rPr lang="en-US" sz="1900" b="1" dirty="0">
                <a:solidFill>
                  <a:srgbClr val="CC0099"/>
                </a:solidFill>
              </a:rPr>
              <a:t> </a:t>
            </a:r>
            <a:r>
              <a:rPr lang="en-US" sz="1900" b="1" dirty="0" err="1">
                <a:solidFill>
                  <a:srgbClr val="CC0099"/>
                </a:solidFill>
              </a:rPr>
              <a:t>aman</a:t>
            </a:r>
            <a:r>
              <a:rPr lang="en-US" sz="1900" b="1" dirty="0">
                <a:solidFill>
                  <a:srgbClr val="CC0099"/>
                </a:solidFill>
              </a:rPr>
              <a:t> dan </a:t>
            </a:r>
            <a:r>
              <a:rPr lang="en-US" sz="1900" b="1" dirty="0" err="1">
                <a:solidFill>
                  <a:srgbClr val="CC0099"/>
                </a:solidFill>
              </a:rPr>
              <a:t>sehat</a:t>
            </a:r>
            <a:r>
              <a:rPr lang="en-US" sz="1900" b="1" dirty="0">
                <a:solidFill>
                  <a:srgbClr val="CC0099"/>
                </a:solidFill>
              </a:rPr>
              <a:t>.</a:t>
            </a:r>
          </a:p>
          <a:p>
            <a:endParaRPr lang="en-US" sz="20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F9F6004-323D-4835-BF52-02FCAA2C027B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24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A30B0FB-19A4-42C0-A157-F5BDEC98A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Challenges with the Free-Market Approach to Health and Safety</a:t>
            </a:r>
            <a:endParaRPr lang="en-IN" sz="2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4C3CC95-712B-4C3D-8B8E-9F0D233C2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>
                <a:solidFill>
                  <a:srgbClr val="0F49CB"/>
                </a:solidFill>
              </a:rPr>
              <a:t>Pasar </a:t>
            </a:r>
            <a:r>
              <a:rPr lang="en-US" b="1" dirty="0" err="1">
                <a:solidFill>
                  <a:srgbClr val="0F49CB"/>
                </a:solidFill>
              </a:rPr>
              <a:t>tenaga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kerja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tidak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sepenuhnya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kompetitif</a:t>
            </a:r>
            <a:r>
              <a:rPr lang="en-US" b="1" dirty="0">
                <a:solidFill>
                  <a:srgbClr val="0F49CB"/>
                </a:solidFill>
              </a:rPr>
              <a:t> dan </a:t>
            </a:r>
            <a:r>
              <a:rPr lang="en-US" b="1" dirty="0" err="1">
                <a:solidFill>
                  <a:srgbClr val="0F49CB"/>
                </a:solidFill>
              </a:rPr>
              <a:t>bebas</a:t>
            </a:r>
            <a:r>
              <a:rPr lang="en-US" b="1" dirty="0">
                <a:solidFill>
                  <a:srgbClr val="0F49CB"/>
                </a:solidFill>
              </a:rPr>
              <a:t>. </a:t>
            </a:r>
          </a:p>
          <a:p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Karyawan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jarang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jika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pernah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memiliki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informasi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sempurna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dibutuhkan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pasar. </a:t>
            </a:r>
          </a:p>
          <a:p>
            <a:r>
              <a:rPr lang="en-US" b="1" dirty="0">
                <a:solidFill>
                  <a:srgbClr val="0F49CB"/>
                </a:solidFill>
              </a:rPr>
              <a:t>Kita </a:t>
            </a:r>
            <a:r>
              <a:rPr lang="en-US" b="1" dirty="0" err="1">
                <a:solidFill>
                  <a:srgbClr val="0F49CB"/>
                </a:solidFill>
              </a:rPr>
              <a:t>mengabaikan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pertanyaan-pertanyaan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penting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mengenai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keadilan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sosial</a:t>
            </a:r>
            <a:r>
              <a:rPr lang="en-US" b="1" dirty="0">
                <a:solidFill>
                  <a:srgbClr val="0F49CB"/>
                </a:solidFill>
              </a:rPr>
              <a:t> dan </a:t>
            </a:r>
            <a:r>
              <a:rPr lang="en-US" b="1" dirty="0" err="1">
                <a:solidFill>
                  <a:srgbClr val="0F49CB"/>
                </a:solidFill>
              </a:rPr>
              <a:t>kebijakan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publik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jika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kita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mendekati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pertanyaan-pertanyaan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tersebut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hanya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dari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sudut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pandang</a:t>
            </a:r>
            <a:r>
              <a:rPr lang="en-US" b="1" dirty="0">
                <a:solidFill>
                  <a:srgbClr val="0F49CB"/>
                </a:solidFill>
              </a:rPr>
              <a:t> </a:t>
            </a:r>
            <a:r>
              <a:rPr lang="en-US" b="1" dirty="0" err="1">
                <a:solidFill>
                  <a:srgbClr val="0F49CB"/>
                </a:solidFill>
              </a:rPr>
              <a:t>individu</a:t>
            </a:r>
            <a:r>
              <a:rPr lang="en-US" b="1" dirty="0">
                <a:solidFill>
                  <a:srgbClr val="0F49CB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A32E37E-2981-40B2-8084-BD27228A8A34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901961561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6FDDBF4-2C78-428C-BEF7-50FBD6EA8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Health and Safety as Government-Regulated Ethics </a:t>
            </a:r>
            <a:r>
              <a:rPr lang="en-US" sz="1000" dirty="0"/>
              <a:t>1</a:t>
            </a:r>
            <a:endParaRPr lang="en-IN" sz="1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5D1D37B-4B4B-462F-8F17-5E7CF9899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000099"/>
                </a:solidFill>
              </a:rPr>
              <a:t>Standar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wajib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pemerintah</a:t>
            </a:r>
            <a:r>
              <a:rPr lang="en-US" b="1" dirty="0">
                <a:solidFill>
                  <a:srgbClr val="000099"/>
                </a:solidFill>
              </a:rPr>
              <a:t>:</a:t>
            </a:r>
            <a:endParaRPr lang="en-US" sz="2000" b="1" dirty="0">
              <a:solidFill>
                <a:srgbClr val="000099"/>
              </a:solidFill>
            </a:endParaRPr>
          </a:p>
          <a:p>
            <a:pPr marL="515938" lvl="1" indent="-279400"/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diatur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pengetahuan</a:t>
            </a:r>
            <a:r>
              <a:rPr lang="en-US" b="1" dirty="0"/>
              <a:t> </a:t>
            </a:r>
            <a:r>
              <a:rPr lang="en-US" b="1" dirty="0" err="1"/>
              <a:t>ilmiah</a:t>
            </a:r>
            <a:r>
              <a:rPr lang="en-US" b="1" dirty="0"/>
              <a:t> </a:t>
            </a:r>
            <a:r>
              <a:rPr lang="en-US" b="1" dirty="0" err="1"/>
              <a:t>terbaik</a:t>
            </a:r>
            <a:r>
              <a:rPr lang="en-US" b="1" dirty="0"/>
              <a:t> yang </a:t>
            </a:r>
            <a:r>
              <a:rPr lang="en-US" b="1" dirty="0" err="1"/>
              <a:t>tersedia</a:t>
            </a:r>
            <a:r>
              <a:rPr lang="en-US" b="1" dirty="0"/>
              <a:t> dan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demikian</a:t>
            </a:r>
            <a:r>
              <a:rPr lang="en-US" b="1" dirty="0"/>
              <a:t> </a:t>
            </a:r>
            <a:r>
              <a:rPr lang="en-US" b="1" dirty="0" err="1"/>
              <a:t>mengatasi</a:t>
            </a:r>
            <a:r>
              <a:rPr lang="en-US" b="1" dirty="0"/>
              <a:t> </a:t>
            </a:r>
            <a:r>
              <a:rPr lang="en-US" b="1" dirty="0" err="1"/>
              <a:t>kegagalan</a:t>
            </a:r>
            <a:r>
              <a:rPr lang="en-US" b="1" dirty="0"/>
              <a:t> pasar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yang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sedikit</a:t>
            </a:r>
            <a:r>
              <a:rPr lang="en-US" b="1" dirty="0"/>
              <a:t>.</a:t>
            </a:r>
          </a:p>
          <a:p>
            <a:pPr marL="515938" lvl="1" indent="-279400"/>
            <a:r>
              <a:rPr lang="en-US" b="1" dirty="0" err="1"/>
              <a:t>Mencegah</a:t>
            </a:r>
            <a:r>
              <a:rPr lang="en-US" b="1" dirty="0"/>
              <a:t> </a:t>
            </a:r>
            <a:r>
              <a:rPr lang="en-US" b="1" dirty="0" err="1"/>
              <a:t>karyawan</a:t>
            </a:r>
            <a:r>
              <a:rPr lang="en-US" b="1" dirty="0"/>
              <a:t> </a:t>
            </a:r>
            <a:r>
              <a:rPr lang="en-US" b="1" dirty="0" err="1"/>
              <a:t>memilih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pekerjaan</a:t>
            </a:r>
            <a:r>
              <a:rPr lang="en-US" b="1" dirty="0"/>
              <a:t> dan </a:t>
            </a:r>
            <a:r>
              <a:rPr lang="en-US" b="1" dirty="0" err="1"/>
              <a:t>keselamatan</a:t>
            </a:r>
            <a:r>
              <a:rPr lang="en-US" b="1" dirty="0"/>
              <a:t>.</a:t>
            </a:r>
          </a:p>
          <a:p>
            <a:pPr marL="515938" lvl="1" indent="-279400"/>
            <a:r>
              <a:rPr lang="en-US" b="1" dirty="0" err="1"/>
              <a:t>Fokus</a:t>
            </a:r>
            <a:r>
              <a:rPr lang="en-US" b="1" dirty="0"/>
              <a:t> pada </a:t>
            </a:r>
            <a:r>
              <a:rPr lang="en-US" b="1" dirty="0" err="1"/>
              <a:t>pencegahan</a:t>
            </a:r>
            <a:r>
              <a:rPr lang="en-US" b="1" dirty="0"/>
              <a:t> </a:t>
            </a:r>
            <a:r>
              <a:rPr lang="en-US" b="1" dirty="0" err="1"/>
              <a:t>daripada</a:t>
            </a:r>
            <a:r>
              <a:rPr lang="en-US" b="1" dirty="0"/>
              <a:t> </a:t>
            </a:r>
            <a:r>
              <a:rPr lang="en-US" b="1" dirty="0" err="1"/>
              <a:t>kompensasi</a:t>
            </a:r>
            <a:r>
              <a:rPr lang="en-US" b="1" dirty="0"/>
              <a:t>.</a:t>
            </a:r>
          </a:p>
          <a:p>
            <a:pPr marL="515938" lvl="1" indent="-279400"/>
            <a:r>
              <a:rPr lang="en-US" b="1" dirty="0" err="1"/>
              <a:t>Apakah</a:t>
            </a:r>
            <a:r>
              <a:rPr lang="en-US" b="1" dirty="0"/>
              <a:t>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yang </a:t>
            </a:r>
            <a:r>
              <a:rPr lang="en-US" b="1" dirty="0" err="1"/>
              <a:t>menjawab</a:t>
            </a:r>
            <a:r>
              <a:rPr lang="en-US" b="1" dirty="0"/>
              <a:t> </a:t>
            </a:r>
            <a:r>
              <a:rPr lang="en-US" b="1" dirty="0" err="1"/>
              <a:t>pertanyaan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b="1" dirty="0"/>
              <a:t> </a:t>
            </a:r>
            <a:r>
              <a:rPr lang="en-US" b="1" dirty="0" err="1"/>
              <a:t>diabaikan</a:t>
            </a:r>
            <a:r>
              <a:rPr lang="en-US" b="1" dirty="0"/>
              <a:t> oleh pasar.</a:t>
            </a:r>
          </a:p>
          <a:p>
            <a:pPr marL="0" lv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Occupational Safety and Health Administration (OSHA):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Badan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pemerintah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federal yang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menerbitkan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menegakkan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peraturan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keselamatan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kesehatan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untuk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bisnis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AS.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C1CB0C6-01EC-40A4-A545-486381EE21A6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20683129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C30C20"/>
                </a:solidFill>
              </a:rPr>
              <a:t>Health and Safety as Government-Regulated Ethics </a:t>
            </a:r>
            <a:r>
              <a:rPr lang="en-US" sz="1000" dirty="0">
                <a:solidFill>
                  <a:srgbClr val="C30C20"/>
                </a:solidFill>
              </a:rPr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058" y="914400"/>
            <a:ext cx="8229600" cy="5029200"/>
          </a:xfrm>
        </p:spPr>
        <p:txBody>
          <a:bodyPr/>
          <a:lstStyle/>
          <a:p>
            <a:pPr marL="0" indent="0">
              <a:buNone/>
            </a:pPr>
            <a:r>
              <a:rPr lang="en-US" sz="2300" b="1" dirty="0" err="1"/>
              <a:t>Peraturan</a:t>
            </a:r>
            <a:r>
              <a:rPr lang="en-US" sz="2300" b="1" dirty="0"/>
              <a:t> OSHA </a:t>
            </a:r>
            <a:r>
              <a:rPr lang="en-US" sz="2300" b="1" dirty="0" err="1"/>
              <a:t>ditujukan</a:t>
            </a:r>
            <a:r>
              <a:rPr lang="en-US" sz="2300" b="1" dirty="0"/>
              <a:t> </a:t>
            </a:r>
            <a:r>
              <a:rPr lang="en-US" sz="2300" b="1" dirty="0" err="1"/>
              <a:t>untuk</a:t>
            </a:r>
            <a:r>
              <a:rPr lang="en-US" sz="2300" b="1" dirty="0"/>
              <a:t> </a:t>
            </a:r>
            <a:r>
              <a:rPr lang="en-US" sz="2300" b="1" dirty="0" err="1"/>
              <a:t>mencapai</a:t>
            </a:r>
            <a:r>
              <a:rPr lang="en-US" sz="2300" b="1" dirty="0"/>
              <a:t> </a:t>
            </a:r>
            <a:r>
              <a:rPr lang="en-US" sz="2300" b="1" dirty="0" err="1"/>
              <a:t>standar</a:t>
            </a:r>
            <a:r>
              <a:rPr lang="en-US" sz="2300" b="1" dirty="0"/>
              <a:t> yang paling </a:t>
            </a:r>
            <a:r>
              <a:rPr lang="en-US" sz="2300" b="1" dirty="0" err="1"/>
              <a:t>aman</a:t>
            </a:r>
            <a:r>
              <a:rPr lang="en-US" sz="2300" b="1" dirty="0"/>
              <a:t>, </a:t>
            </a:r>
            <a:r>
              <a:rPr lang="en-US" sz="2300" b="1" dirty="0" err="1"/>
              <a:t>memungkinkan</a:t>
            </a:r>
            <a:r>
              <a:rPr lang="en-US" sz="2300" b="1" dirty="0"/>
              <a:t> </a:t>
            </a:r>
            <a:r>
              <a:rPr lang="en-US" sz="2300" b="1" dirty="0" err="1"/>
              <a:t>adanya</a:t>
            </a:r>
            <a:r>
              <a:rPr lang="en-US" sz="2300" b="1" dirty="0"/>
              <a:t> trade-off </a:t>
            </a:r>
            <a:r>
              <a:rPr lang="en-US" sz="2300" b="1" dirty="0" err="1"/>
              <a:t>antara</a:t>
            </a:r>
            <a:r>
              <a:rPr lang="en-US" sz="2300" b="1" dirty="0"/>
              <a:t> </a:t>
            </a:r>
            <a:r>
              <a:rPr lang="en-US" sz="2300" b="1" dirty="0" err="1"/>
              <a:t>kesehatan</a:t>
            </a:r>
            <a:r>
              <a:rPr lang="en-US" sz="2300" b="1" dirty="0"/>
              <a:t> dan </a:t>
            </a:r>
            <a:r>
              <a:rPr lang="en-US" sz="2300" b="1" dirty="0" err="1"/>
              <a:t>ekonomi</a:t>
            </a:r>
            <a:r>
              <a:rPr lang="en-US" sz="2300" b="1" dirty="0"/>
              <a:t>.</a:t>
            </a:r>
          </a:p>
          <a:p>
            <a:pPr marL="0" indent="0">
              <a:buNone/>
            </a:pPr>
            <a:r>
              <a:rPr lang="en-US" sz="2300" b="1" dirty="0" err="1">
                <a:solidFill>
                  <a:srgbClr val="993366"/>
                </a:solidFill>
              </a:rPr>
              <a:t>Kritikus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baik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dari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kalangan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industri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maupun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pemerintah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berpendapat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bahwa</a:t>
            </a:r>
            <a:r>
              <a:rPr lang="en-US" sz="2300" b="1" dirty="0">
                <a:solidFill>
                  <a:srgbClr val="993366"/>
                </a:solidFill>
              </a:rPr>
              <a:t> OSHA </a:t>
            </a:r>
            <a:r>
              <a:rPr lang="en-US" sz="2300" b="1" dirty="0" err="1">
                <a:solidFill>
                  <a:srgbClr val="993366"/>
                </a:solidFill>
              </a:rPr>
              <a:t>harus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menggunakan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analisis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biaya-manfaat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ketika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menetapkan</a:t>
            </a:r>
            <a:r>
              <a:rPr lang="en-US" sz="2300" b="1" dirty="0">
                <a:solidFill>
                  <a:srgbClr val="993366"/>
                </a:solidFill>
              </a:rPr>
              <a:t> </a:t>
            </a:r>
            <a:r>
              <a:rPr lang="en-US" sz="2300" b="1" dirty="0" err="1">
                <a:solidFill>
                  <a:srgbClr val="993366"/>
                </a:solidFill>
              </a:rPr>
              <a:t>standar</a:t>
            </a:r>
            <a:r>
              <a:rPr lang="en-US" dirty="0"/>
              <a:t>.</a:t>
            </a:r>
          </a:p>
          <a:p>
            <a:r>
              <a:rPr lang="en-US" sz="2000" b="1" dirty="0" err="1">
                <a:solidFill>
                  <a:srgbClr val="006600"/>
                </a:solidFill>
              </a:rPr>
              <a:t>Pendekatan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ini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akan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membawa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kembali</a:t>
            </a:r>
            <a:r>
              <a:rPr lang="en-US" sz="2000" b="1" dirty="0">
                <a:solidFill>
                  <a:srgbClr val="006600"/>
                </a:solidFill>
              </a:rPr>
              <a:t> pada </a:t>
            </a:r>
            <a:r>
              <a:rPr lang="en-US" sz="2000" b="1" dirty="0" err="1">
                <a:solidFill>
                  <a:srgbClr val="006600"/>
                </a:solidFill>
              </a:rPr>
              <a:t>tujuan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pendekatan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tawar-menawar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individu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berbasis</a:t>
            </a:r>
            <a:r>
              <a:rPr lang="en-US" sz="2000" b="1" dirty="0">
                <a:solidFill>
                  <a:srgbClr val="006600"/>
                </a:solidFill>
              </a:rPr>
              <a:t> pasar, </a:t>
            </a:r>
            <a:r>
              <a:rPr lang="en-US" sz="2000" b="1" dirty="0" err="1">
                <a:solidFill>
                  <a:srgbClr val="006600"/>
                </a:solidFill>
              </a:rPr>
              <a:t>beserta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tantangan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etikanya</a:t>
            </a:r>
            <a:r>
              <a:rPr lang="en-US" sz="2000" b="1" dirty="0">
                <a:solidFill>
                  <a:srgbClr val="00660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6600"/>
                </a:solidFill>
              </a:rPr>
              <a:t>Namun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perlu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diingat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bahwa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menolak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analisis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biaya-manfaat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dalam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menetapkan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standar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tidak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sama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dengan</a:t>
            </a:r>
            <a:r>
              <a:rPr lang="en-US" sz="2000" b="1" dirty="0">
                <a:solidFill>
                  <a:srgbClr val="006600"/>
                </a:solidFill>
              </a:rPr>
              <a:t> strategi </a:t>
            </a:r>
            <a:r>
              <a:rPr lang="en-US" sz="2000" b="1" dirty="0" err="1">
                <a:solidFill>
                  <a:srgbClr val="006600"/>
                </a:solidFill>
              </a:rPr>
              <a:t>hemat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biaya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dalam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menerapkan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standar-standar</a:t>
            </a:r>
            <a:r>
              <a:rPr lang="en-US" sz="2000" b="1" dirty="0">
                <a:solidFill>
                  <a:srgbClr val="006600"/>
                </a:solidFill>
              </a:rPr>
              <a:t> </a:t>
            </a:r>
            <a:r>
              <a:rPr lang="en-US" sz="2000" b="1" dirty="0" err="1">
                <a:solidFill>
                  <a:srgbClr val="006600"/>
                </a:solidFill>
              </a:rPr>
              <a:t>tersebut</a:t>
            </a:r>
            <a:r>
              <a:rPr lang="en-US" sz="2000" b="1" dirty="0">
                <a:solidFill>
                  <a:srgbClr val="006600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err="1">
                <a:solidFill>
                  <a:srgbClr val="D60093"/>
                </a:solidFill>
              </a:rPr>
              <a:t>Analisis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biaya-manfaat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menggunakan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kriteria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ekonomi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dalam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menetapkan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standar</a:t>
            </a:r>
            <a:r>
              <a:rPr lang="en-US" sz="1800" b="1" dirty="0">
                <a:solidFill>
                  <a:srgbClr val="D60093"/>
                </a:solidFill>
              </a:rPr>
              <a:t> dan oleh </a:t>
            </a:r>
            <a:r>
              <a:rPr lang="en-US" sz="1800" b="1" dirty="0" err="1">
                <a:solidFill>
                  <a:srgbClr val="D60093"/>
                </a:solidFill>
              </a:rPr>
              <a:t>karena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itu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secara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etika</a:t>
            </a:r>
            <a:r>
              <a:rPr lang="en-US" sz="1800" b="1" dirty="0">
                <a:solidFill>
                  <a:srgbClr val="D60093"/>
                </a:solidFill>
              </a:rPr>
              <a:t> </a:t>
            </a:r>
            <a:r>
              <a:rPr lang="en-US" sz="1800" b="1" dirty="0" err="1">
                <a:solidFill>
                  <a:srgbClr val="D60093"/>
                </a:solidFill>
              </a:rPr>
              <a:t>bermasalah</a:t>
            </a:r>
            <a:r>
              <a:rPr lang="en-US" sz="1800" b="1" dirty="0">
                <a:solidFill>
                  <a:srgbClr val="D60093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2597A42-2137-415F-A2AE-794BF10A6300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27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B5BEA1B-A3B8-4DB2-88FA-9D0C6E63C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C30C20"/>
                </a:solidFill>
              </a:rPr>
              <a:t>Health and Safety as Government-Regulated Ethics </a:t>
            </a:r>
            <a:r>
              <a:rPr lang="en-US" sz="1000" dirty="0">
                <a:solidFill>
                  <a:srgbClr val="C30C20"/>
                </a:solidFill>
              </a:rPr>
              <a:t>3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5D27DF4-611D-45DA-8686-8D84F13EE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>
                <a:solidFill>
                  <a:srgbClr val="006699"/>
                </a:solidFill>
              </a:rPr>
              <a:t>Kebijakan-kebijakan</a:t>
            </a:r>
            <a:r>
              <a:rPr lang="en-US" b="1" dirty="0">
                <a:solidFill>
                  <a:srgbClr val="006699"/>
                </a:solidFill>
              </a:rPr>
              <a:t> yang </a:t>
            </a:r>
            <a:r>
              <a:rPr lang="en-US" b="1" dirty="0" err="1">
                <a:solidFill>
                  <a:srgbClr val="006699"/>
                </a:solidFill>
              </a:rPr>
              <a:t>dihasilkan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melalui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konsensus</a:t>
            </a:r>
            <a:r>
              <a:rPr lang="en-US" b="1" dirty="0">
                <a:solidFill>
                  <a:srgbClr val="006699"/>
                </a:solidFill>
              </a:rPr>
              <a:t> di Amerika </a:t>
            </a:r>
            <a:r>
              <a:rPr lang="en-US" b="1" dirty="0" err="1">
                <a:solidFill>
                  <a:srgbClr val="006699"/>
                </a:solidFill>
              </a:rPr>
              <a:t>Serikat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tampaknya</a:t>
            </a:r>
            <a:r>
              <a:rPr lang="en-US" b="1" dirty="0">
                <a:solidFill>
                  <a:srgbClr val="006699"/>
                </a:solidFill>
              </a:rPr>
              <a:t> paling </a:t>
            </a:r>
            <a:r>
              <a:rPr lang="en-US" b="1" dirty="0" err="1">
                <a:solidFill>
                  <a:srgbClr val="006699"/>
                </a:solidFill>
              </a:rPr>
              <a:t>dapat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dipertahankan</a:t>
            </a:r>
            <a:r>
              <a:rPr lang="en-US" b="1" dirty="0">
                <a:solidFill>
                  <a:srgbClr val="006699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FF9900"/>
                </a:solidFill>
              </a:rPr>
              <a:t>Karyawan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mempunyai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klaim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etika</a:t>
            </a:r>
            <a:r>
              <a:rPr lang="en-US" sz="2000" b="1" dirty="0">
                <a:solidFill>
                  <a:srgbClr val="FF9900"/>
                </a:solidFill>
              </a:rPr>
              <a:t> yang </a:t>
            </a:r>
            <a:r>
              <a:rPr lang="en-US" sz="2000" b="1" dirty="0" err="1">
                <a:solidFill>
                  <a:srgbClr val="FF9900"/>
                </a:solidFill>
              </a:rPr>
              <a:t>sah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mengenai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standar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kesehatan</a:t>
            </a:r>
            <a:r>
              <a:rPr lang="en-US" sz="2000" b="1" dirty="0">
                <a:solidFill>
                  <a:srgbClr val="FF9900"/>
                </a:solidFill>
              </a:rPr>
              <a:t> dan </a:t>
            </a:r>
            <a:r>
              <a:rPr lang="en-US" sz="2000" b="1" dirty="0" err="1">
                <a:solidFill>
                  <a:srgbClr val="FF9900"/>
                </a:solidFill>
              </a:rPr>
              <a:t>keselamatan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wajib</a:t>
            </a:r>
            <a:r>
              <a:rPr lang="en-US" sz="2000" b="1" dirty="0">
                <a:solidFill>
                  <a:srgbClr val="FF9900"/>
                </a:solidFill>
              </a:rPr>
              <a:t> di </a:t>
            </a:r>
            <a:r>
              <a:rPr lang="en-US" sz="2000" b="1" dirty="0" err="1">
                <a:solidFill>
                  <a:srgbClr val="FF9900"/>
                </a:solidFill>
              </a:rPr>
              <a:t>tempat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kerja</a:t>
            </a:r>
            <a:r>
              <a:rPr lang="en-US" sz="2000" b="1" dirty="0">
                <a:solidFill>
                  <a:srgbClr val="FF990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FF9900"/>
                </a:solidFill>
              </a:rPr>
              <a:t>Karyawan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harus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mempunyai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hak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untuk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mendapat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informasi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tentang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risiko</a:t>
            </a:r>
            <a:r>
              <a:rPr lang="en-US" sz="2000" b="1" dirty="0">
                <a:solidFill>
                  <a:srgbClr val="FF9900"/>
                </a:solidFill>
              </a:rPr>
              <a:t> di </a:t>
            </a:r>
            <a:r>
              <a:rPr lang="en-US" sz="2000" b="1" dirty="0" err="1">
                <a:solidFill>
                  <a:srgbClr val="FF9900"/>
                </a:solidFill>
              </a:rPr>
              <a:t>tempat</a:t>
            </a: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</a:rPr>
              <a:t>kerja</a:t>
            </a:r>
            <a:endParaRPr lang="en-US" sz="2000" b="1" dirty="0">
              <a:solidFill>
                <a:srgbClr val="FF99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800080"/>
                </a:solidFill>
              </a:rPr>
              <a:t>Kebijakan</a:t>
            </a:r>
            <a:r>
              <a:rPr lang="en-US" dirty="0">
                <a:solidFill>
                  <a:srgbClr val="800080"/>
                </a:solidFill>
              </a:rPr>
              <a:t> yang </a:t>
            </a:r>
            <a:r>
              <a:rPr lang="en-US" dirty="0" err="1">
                <a:solidFill>
                  <a:srgbClr val="800080"/>
                </a:solidFill>
              </a:rPr>
              <a:t>muncul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berdasarkan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konsensus</a:t>
            </a:r>
            <a:r>
              <a:rPr lang="en-US" dirty="0">
                <a:solidFill>
                  <a:srgbClr val="800080"/>
                </a:solidFill>
              </a:rPr>
              <a:t> di AS </a:t>
            </a:r>
            <a:r>
              <a:rPr lang="en-US" dirty="0" err="1">
                <a:solidFill>
                  <a:srgbClr val="800080"/>
                </a:solidFill>
              </a:rPr>
              <a:t>adalah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jika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risiko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telah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dikurangi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ke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tingkat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serendah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mungkin</a:t>
            </a:r>
            <a:r>
              <a:rPr lang="en-US" dirty="0">
                <a:solidFill>
                  <a:srgbClr val="800080"/>
                </a:solidFill>
              </a:rPr>
              <a:t> dan </a:t>
            </a:r>
            <a:r>
              <a:rPr lang="en-US" dirty="0" err="1">
                <a:solidFill>
                  <a:srgbClr val="800080"/>
                </a:solidFill>
              </a:rPr>
              <a:t>karyawan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sepenuhnya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menyadarinya</a:t>
            </a:r>
            <a:r>
              <a:rPr lang="en-US" dirty="0">
                <a:solidFill>
                  <a:srgbClr val="800080"/>
                </a:solidFill>
              </a:rPr>
              <a:t>, </a:t>
            </a:r>
            <a:r>
              <a:rPr lang="en-US" dirty="0" err="1">
                <a:solidFill>
                  <a:srgbClr val="800080"/>
                </a:solidFill>
              </a:rPr>
              <a:t>maka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tugas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tersebut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telah</a:t>
            </a:r>
            <a:r>
              <a:rPr lang="en-US" dirty="0">
                <a:solidFill>
                  <a:srgbClr val="800080"/>
                </a:solidFill>
              </a:rPr>
              <a:t> </a:t>
            </a:r>
            <a:r>
              <a:rPr lang="en-US" dirty="0" err="1">
                <a:solidFill>
                  <a:srgbClr val="800080"/>
                </a:solidFill>
              </a:rPr>
              <a:t>selesai</a:t>
            </a:r>
            <a:r>
              <a:rPr lang="en-US" dirty="0">
                <a:solidFill>
                  <a:srgbClr val="800080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F436346-20D1-48D4-8D3B-4BD8B410FDBF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82190751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1FAC353-6F84-4487-832E-17EBA6B5B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Global Workforce and Global Challenges </a:t>
            </a:r>
            <a:r>
              <a:rPr lang="en-US" sz="1000" dirty="0"/>
              <a:t>1</a:t>
            </a:r>
            <a:endParaRPr lang="en-IN" sz="1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3C9FA-4238-49A4-B2CF-3C98EBA55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err="1"/>
              <a:t>Pekerja</a:t>
            </a:r>
            <a:r>
              <a:rPr lang="en-US" sz="2200" dirty="0"/>
              <a:t> di </a:t>
            </a:r>
            <a:r>
              <a:rPr lang="en-US" sz="2200" dirty="0" err="1"/>
              <a:t>luar</a:t>
            </a:r>
            <a:r>
              <a:rPr lang="en-US" sz="2200" dirty="0"/>
              <a:t> Amerika </a:t>
            </a:r>
            <a:r>
              <a:rPr lang="en-US" sz="2200" dirty="0" err="1"/>
              <a:t>Serikat</a:t>
            </a:r>
            <a:r>
              <a:rPr lang="en-US" sz="2200" dirty="0"/>
              <a:t> </a:t>
            </a:r>
            <a:r>
              <a:rPr lang="en-US" sz="2200" dirty="0" err="1"/>
              <a:t>mungkin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tunduk</a:t>
            </a:r>
            <a:r>
              <a:rPr lang="en-US" sz="2200" dirty="0"/>
              <a:t> pada </a:t>
            </a:r>
            <a:r>
              <a:rPr lang="en-US" sz="2200" dirty="0" err="1"/>
              <a:t>beberapa</a:t>
            </a:r>
            <a:r>
              <a:rPr lang="en-US" sz="2200" dirty="0"/>
              <a:t> </a:t>
            </a:r>
            <a:r>
              <a:rPr lang="en-US" sz="2200" dirty="0" err="1"/>
              <a:t>undang-undang</a:t>
            </a:r>
            <a:r>
              <a:rPr lang="en-US" sz="2200" dirty="0"/>
              <a:t> Amerika </a:t>
            </a:r>
            <a:r>
              <a:rPr lang="en-US" sz="2200" dirty="0" err="1"/>
              <a:t>jika</a:t>
            </a:r>
            <a:r>
              <a:rPr lang="en-US" sz="2200" dirty="0"/>
              <a:t> </a:t>
            </a:r>
            <a:r>
              <a:rPr lang="en-US" sz="2200" dirty="0" err="1"/>
              <a:t>mereka</a:t>
            </a:r>
            <a:r>
              <a:rPr lang="en-US" sz="2200" dirty="0"/>
              <a:t> </a:t>
            </a:r>
            <a:r>
              <a:rPr lang="en-US" sz="2200" dirty="0" err="1"/>
              <a:t>bekerja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organisasi</a:t>
            </a:r>
            <a:r>
              <a:rPr lang="en-US" sz="2200" dirty="0"/>
              <a:t> yang </a:t>
            </a:r>
            <a:r>
              <a:rPr lang="en-US" sz="2200" dirty="0" err="1"/>
              <a:t>berbasis</a:t>
            </a:r>
            <a:r>
              <a:rPr lang="en-US" sz="2200" dirty="0"/>
              <a:t> di Amerika, </a:t>
            </a:r>
            <a:r>
              <a:rPr lang="en-US" sz="2200" dirty="0" err="1"/>
              <a:t>meskipun</a:t>
            </a:r>
            <a:r>
              <a:rPr lang="en-US" sz="2200" dirty="0"/>
              <a:t> </a:t>
            </a:r>
            <a:r>
              <a:rPr lang="en-US" sz="2200" dirty="0" err="1"/>
              <a:t>penegakan</a:t>
            </a:r>
            <a:r>
              <a:rPr lang="en-US" sz="2200" dirty="0"/>
              <a:t> </a:t>
            </a:r>
            <a:r>
              <a:rPr lang="en-US" sz="2200" dirty="0" err="1"/>
              <a:t>hukumnya</a:t>
            </a:r>
            <a:r>
              <a:rPr lang="en-US" sz="2200" dirty="0"/>
              <a:t> </a:t>
            </a:r>
            <a:r>
              <a:rPr lang="en-US" sz="2200" dirty="0" err="1"/>
              <a:t>tersebar</a:t>
            </a:r>
            <a:r>
              <a:rPr lang="en-US" sz="2200" dirty="0"/>
              <a:t>.</a:t>
            </a:r>
          </a:p>
          <a:p>
            <a:pPr marL="0" indent="0">
              <a:buNone/>
            </a:pPr>
            <a:r>
              <a:rPr lang="en-US" sz="2200" dirty="0"/>
              <a:t>Di negara-negara </a:t>
            </a:r>
            <a:r>
              <a:rPr lang="en-US" sz="2200" dirty="0" err="1"/>
              <a:t>berkembang</a:t>
            </a:r>
            <a:r>
              <a:rPr lang="en-US" sz="2200" dirty="0"/>
              <a:t> </a:t>
            </a:r>
            <a:r>
              <a:rPr lang="en-US" sz="2200" dirty="0" err="1"/>
              <a:t>tertentu</a:t>
            </a:r>
            <a:r>
              <a:rPr lang="en-US" sz="2200" dirty="0"/>
              <a:t>, para </a:t>
            </a:r>
            <a:r>
              <a:rPr lang="en-US" sz="2200" dirty="0" err="1"/>
              <a:t>pekerja</a:t>
            </a:r>
            <a:r>
              <a:rPr lang="en-US" sz="2200" dirty="0"/>
              <a:t> </a:t>
            </a:r>
            <a:r>
              <a:rPr lang="en-US" sz="2200" dirty="0" err="1"/>
              <a:t>dihadapkan</a:t>
            </a:r>
            <a:r>
              <a:rPr lang="en-US" sz="2200" dirty="0"/>
              <a:t> pada </a:t>
            </a:r>
            <a:r>
              <a:rPr lang="en-US" sz="2200" dirty="0" err="1"/>
              <a:t>kondisi</a:t>
            </a:r>
            <a:r>
              <a:rPr lang="en-US" sz="2200" dirty="0"/>
              <a:t> yang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ditoleransi</a:t>
            </a:r>
            <a:r>
              <a:rPr lang="en-US" sz="2200" dirty="0"/>
              <a:t> oleh para </a:t>
            </a:r>
            <a:r>
              <a:rPr lang="en-US" sz="2200" dirty="0" err="1"/>
              <a:t>pekerja</a:t>
            </a:r>
            <a:r>
              <a:rPr lang="en-US" sz="2200" dirty="0"/>
              <a:t> yang </a:t>
            </a:r>
            <a:r>
              <a:rPr lang="en-US" sz="2200" dirty="0" err="1"/>
              <a:t>berbasis</a:t>
            </a:r>
            <a:r>
              <a:rPr lang="en-US" sz="2200" dirty="0"/>
              <a:t> di AS.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komentator</a:t>
            </a:r>
            <a:r>
              <a:rPr lang="en-US" sz="2000" dirty="0"/>
              <a:t> </a:t>
            </a:r>
            <a:r>
              <a:rPr lang="en-US" sz="2000" dirty="0" err="1"/>
              <a:t>percaya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global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peluang</a:t>
            </a:r>
            <a:r>
              <a:rPr lang="en-US" sz="2000" dirty="0"/>
              <a:t> </a:t>
            </a:r>
            <a:r>
              <a:rPr lang="en-US" sz="2000" dirty="0" err="1"/>
              <a:t>tambahan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ekspansi</a:t>
            </a:r>
            <a:r>
              <a:rPr lang="en-US" sz="2000" dirty="0"/>
              <a:t> di </a:t>
            </a:r>
            <a:r>
              <a:rPr lang="en-US" sz="2000" dirty="0" err="1"/>
              <a:t>dalam</a:t>
            </a:r>
            <a:r>
              <a:rPr lang="en-US" sz="2000" dirty="0"/>
              <a:t> negeri,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</a:t>
            </a:r>
            <a:r>
              <a:rPr lang="en-US" sz="2000" dirty="0" err="1"/>
              <a:t>positif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pemangku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.</a:t>
            </a:r>
          </a:p>
          <a:p>
            <a:pPr lvl="1"/>
            <a:r>
              <a:rPr lang="en-US" sz="1800" dirty="0"/>
              <a:t>Oleh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itu</a:t>
            </a:r>
            <a:r>
              <a:rPr lang="en-US" sz="1800" dirty="0"/>
              <a:t>, </a:t>
            </a:r>
            <a:r>
              <a:rPr lang="en-US" sz="1800" dirty="0" err="1"/>
              <a:t>banyak</a:t>
            </a:r>
            <a:r>
              <a:rPr lang="en-US" sz="1800" dirty="0"/>
              <a:t> </a:t>
            </a:r>
            <a:r>
              <a:rPr lang="en-US" sz="1800" dirty="0" err="1"/>
              <a:t>ekonom</a:t>
            </a:r>
            <a:r>
              <a:rPr lang="en-US" sz="1800" dirty="0"/>
              <a:t> </a:t>
            </a:r>
            <a:r>
              <a:rPr lang="en-US" sz="1800" dirty="0" err="1"/>
              <a:t>berpendapat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pemeliharaan</a:t>
            </a:r>
            <a:r>
              <a:rPr lang="en-US" sz="1800" dirty="0"/>
              <a:t> </a:t>
            </a:r>
            <a:r>
              <a:rPr lang="en-US" sz="1800" b="1" dirty="0">
                <a:solidFill>
                  <a:srgbClr val="CC3300"/>
                </a:solidFill>
              </a:rPr>
              <a:t>sweatshop</a:t>
            </a:r>
            <a:r>
              <a:rPr lang="en-US" sz="1800" dirty="0"/>
              <a:t> </a:t>
            </a:r>
            <a:r>
              <a:rPr lang="en-US" sz="1800" dirty="0" err="1"/>
              <a:t>didukung</a:t>
            </a:r>
            <a:r>
              <a:rPr lang="en-US" sz="1800" dirty="0"/>
              <a:t> oleh </a:t>
            </a:r>
            <a:r>
              <a:rPr lang="en-US" sz="1800" dirty="0" err="1"/>
              <a:t>teori</a:t>
            </a:r>
            <a:r>
              <a:rPr lang="en-US" sz="1800" dirty="0"/>
              <a:t> </a:t>
            </a:r>
            <a:r>
              <a:rPr lang="en-US" sz="1800" dirty="0" err="1"/>
              <a:t>ekonomi</a:t>
            </a:r>
            <a:r>
              <a:rPr lang="en-US" sz="1800" dirty="0"/>
              <a:t>.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CC3300"/>
                </a:solidFill>
              </a:rPr>
              <a:t>Sweatshop: </a:t>
            </a:r>
            <a:r>
              <a:rPr lang="it-IT" dirty="0"/>
              <a:t>Semua tempat kerja dengan kondisi di bawah standar di negara-negara maju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F5849D7-7AA3-43B4-9E79-DB85D8ADED34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29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40077637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  <a:r>
              <a:rPr lang="en-US" sz="1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Etika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universal.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002060"/>
                </a:solidFill>
              </a:rPr>
              <a:t>Undang-undang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memberikan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panduan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untuk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memikirkan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permasalahan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etika</a:t>
            </a:r>
            <a:r>
              <a:rPr lang="en-US" b="1" dirty="0">
                <a:solidFill>
                  <a:srgbClr val="002060"/>
                </a:solidFill>
              </a:rPr>
              <a:t> di </a:t>
            </a:r>
            <a:r>
              <a:rPr lang="en-US" b="1" dirty="0" err="1">
                <a:solidFill>
                  <a:srgbClr val="002060"/>
                </a:solidFill>
              </a:rPr>
              <a:t>tempat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kerja</a:t>
            </a:r>
            <a:r>
              <a:rPr lang="en-US" b="1" dirty="0">
                <a:solidFill>
                  <a:srgbClr val="002060"/>
                </a:solidFill>
              </a:rPr>
              <a:t>, </a:t>
            </a:r>
            <a:r>
              <a:rPr lang="en-US" b="1" dirty="0" err="1">
                <a:solidFill>
                  <a:srgbClr val="002060"/>
                </a:solidFill>
              </a:rPr>
              <a:t>namun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permasalahan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ini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melampaui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pertimbangan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hukum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/>
              <a:t>Bab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area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cair</a:t>
            </a:r>
            <a:r>
              <a:rPr lang="en-US" dirty="0"/>
              <a:t> dan </a:t>
            </a:r>
            <a:r>
              <a:rPr lang="en-US" dirty="0" err="1"/>
              <a:t>jawabannya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menghubungi</a:t>
            </a:r>
            <a:r>
              <a:rPr lang="en-US" dirty="0"/>
              <a:t> </a:t>
            </a:r>
            <a:r>
              <a:rPr lang="en-US" dirty="0" err="1"/>
              <a:t>pengacara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91D56DB-4850-4071-9B98-9B86EC5E4DA4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9D358A5-2184-4483-BC1B-F7C64B398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Global Workforce and Global Challenges </a:t>
            </a:r>
            <a:r>
              <a:rPr lang="en-US" sz="1000" dirty="0"/>
              <a:t>2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2560D7E-017F-4714-A433-B05B03E92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global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.</a:t>
            </a:r>
          </a:p>
          <a:p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minimum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berlaku</a:t>
            </a:r>
            <a:r>
              <a:rPr lang="en-US" sz="2000" dirty="0"/>
              <a:t>, dan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multinasional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 </a:t>
            </a:r>
            <a:r>
              <a:rPr lang="en-US" sz="2000" dirty="0" err="1"/>
              <a:t>etika</a:t>
            </a:r>
            <a:r>
              <a:rPr lang="en-US" sz="2000" dirty="0"/>
              <a:t> inti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karyawannya</a:t>
            </a:r>
            <a:r>
              <a:rPr lang="en-US" sz="2000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Para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berpendapat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universal Kantian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dan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orang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memandu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serangkaian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moral minimum yang </a:t>
            </a:r>
            <a:r>
              <a:rPr lang="en-US" sz="2000" dirty="0" err="1"/>
              <a:t>mendasar</a:t>
            </a:r>
            <a:r>
              <a:rPr lang="en-US" sz="2000" dirty="0"/>
              <a:t>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dijamin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pekerja</a:t>
            </a:r>
            <a:r>
              <a:rPr lang="en-US" sz="2000" dirty="0"/>
              <a:t> di </a:t>
            </a:r>
            <a:r>
              <a:rPr lang="en-US" sz="2000" dirty="0" err="1"/>
              <a:t>semua</a:t>
            </a:r>
            <a:r>
              <a:rPr lang="en-US" sz="2000" dirty="0"/>
              <a:t> negara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memandang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,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pembangunan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ketersediaan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daya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1EEF819-4309-4750-AD7E-1D0CA4E59EB8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30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78599167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143F6FE-0986-4517-A80D-120B2FB6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Global Workforce and Global Challenges </a:t>
            </a:r>
            <a:r>
              <a:rPr lang="en-US" sz="1000" dirty="0"/>
              <a:t>3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467C796-446D-445F-AE94-64FC89622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b="1" dirty="0" err="1"/>
              <a:t>Menetapkan</a:t>
            </a:r>
            <a:r>
              <a:rPr lang="en-IN" b="1" dirty="0"/>
              <a:t> </a:t>
            </a:r>
            <a:r>
              <a:rPr lang="en-IN" b="1" dirty="0" err="1"/>
              <a:t>upah</a:t>
            </a:r>
            <a:r>
              <a:rPr lang="en-IN" b="1" dirty="0"/>
              <a:t> </a:t>
            </a:r>
            <a:r>
              <a:rPr lang="en-IN" b="1" dirty="0" err="1"/>
              <a:t>layak</a:t>
            </a:r>
            <a:r>
              <a:rPr lang="en-IN" b="1" dirty="0"/>
              <a:t> </a:t>
            </a:r>
            <a:r>
              <a:rPr lang="en-IN" b="1" dirty="0" err="1"/>
              <a:t>merupakan</a:t>
            </a:r>
            <a:r>
              <a:rPr lang="en-IN" b="1" dirty="0"/>
              <a:t> </a:t>
            </a:r>
            <a:r>
              <a:rPr lang="en-IN" b="1" dirty="0" err="1"/>
              <a:t>suatu</a:t>
            </a:r>
            <a:r>
              <a:rPr lang="en-IN" b="1" dirty="0"/>
              <a:t> </a:t>
            </a:r>
            <a:r>
              <a:rPr lang="en-IN" b="1" dirty="0" err="1"/>
              <a:t>permasalahan</a:t>
            </a:r>
            <a:r>
              <a:rPr lang="en-IN" b="1" dirty="0"/>
              <a:t> </a:t>
            </a:r>
            <a:r>
              <a:rPr lang="en-IN" b="1" dirty="0" err="1"/>
              <a:t>karena</a:t>
            </a:r>
            <a:r>
              <a:rPr lang="en-IN" b="1" dirty="0"/>
              <a:t> </a:t>
            </a:r>
            <a:r>
              <a:rPr lang="en-IN" b="1" dirty="0" err="1"/>
              <a:t>tidak</a:t>
            </a:r>
            <a:r>
              <a:rPr lang="en-IN" b="1" dirty="0"/>
              <a:t> </a:t>
            </a:r>
            <a:r>
              <a:rPr lang="en-IN" b="1" dirty="0" err="1"/>
              <a:t>ada</a:t>
            </a:r>
            <a:r>
              <a:rPr lang="en-IN" b="1" dirty="0"/>
              <a:t> </a:t>
            </a:r>
            <a:r>
              <a:rPr lang="en-IN" b="1" dirty="0" err="1"/>
              <a:t>angka</a:t>
            </a:r>
            <a:r>
              <a:rPr lang="en-IN" b="1" dirty="0"/>
              <a:t> </a:t>
            </a:r>
            <a:r>
              <a:rPr lang="en-IN" b="1" dirty="0" err="1"/>
              <a:t>pasti</a:t>
            </a:r>
            <a:r>
              <a:rPr lang="en-IN" b="1" dirty="0"/>
              <a:t> yang </a:t>
            </a:r>
            <a:r>
              <a:rPr lang="en-IN" b="1" dirty="0" err="1"/>
              <a:t>dapat</a:t>
            </a:r>
            <a:r>
              <a:rPr lang="en-IN" b="1" dirty="0"/>
              <a:t> </a:t>
            </a:r>
            <a:r>
              <a:rPr lang="en-IN" b="1" dirty="0" err="1"/>
              <a:t>disepakati</a:t>
            </a:r>
            <a:r>
              <a:rPr lang="en-IN" b="1" dirty="0"/>
              <a:t> </a:t>
            </a:r>
            <a:r>
              <a:rPr lang="en-IN" b="1" dirty="0" err="1"/>
              <a:t>mengenai</a:t>
            </a:r>
            <a:r>
              <a:rPr lang="en-IN" b="1" dirty="0"/>
              <a:t> </a:t>
            </a:r>
            <a:r>
              <a:rPr lang="en-IN" b="1" dirty="0" err="1"/>
              <a:t>jumlah</a:t>
            </a:r>
            <a:r>
              <a:rPr lang="en-IN" b="1" dirty="0"/>
              <a:t> </a:t>
            </a:r>
            <a:r>
              <a:rPr lang="en-IN" b="1" dirty="0" err="1"/>
              <a:t>penduduk</a:t>
            </a:r>
            <a:r>
              <a:rPr lang="en-IN" b="1" dirty="0"/>
              <a:t> yang </a:t>
            </a:r>
            <a:r>
              <a:rPr lang="en-IN" b="1" dirty="0" err="1"/>
              <a:t>hidup</a:t>
            </a:r>
            <a:r>
              <a:rPr lang="en-IN" b="1" dirty="0"/>
              <a:t> </a:t>
            </a:r>
            <a:r>
              <a:rPr lang="en-IN" b="1" dirty="0" err="1"/>
              <a:t>dalam</a:t>
            </a:r>
            <a:r>
              <a:rPr lang="en-IN" b="1" dirty="0"/>
              <a:t> </a:t>
            </a:r>
            <a:r>
              <a:rPr lang="en-IN" b="1" dirty="0" err="1"/>
              <a:t>kemiskinan</a:t>
            </a:r>
            <a:r>
              <a:rPr lang="en-IN" b="1" dirty="0"/>
              <a:t>.</a:t>
            </a:r>
          </a:p>
          <a:p>
            <a:r>
              <a:rPr lang="en-US" sz="2000" b="1" dirty="0" err="1">
                <a:solidFill>
                  <a:srgbClr val="CC3300"/>
                </a:solidFill>
              </a:rPr>
              <a:t>Hampir</a:t>
            </a:r>
            <a:r>
              <a:rPr lang="en-US" sz="2000" b="1" dirty="0">
                <a:solidFill>
                  <a:srgbClr val="CC3300"/>
                </a:solidFill>
              </a:rPr>
              <a:t> 100 </a:t>
            </a:r>
            <a:r>
              <a:rPr lang="en-US" sz="2000" b="1" dirty="0" err="1">
                <a:solidFill>
                  <a:srgbClr val="CC3300"/>
                </a:solidFill>
              </a:rPr>
              <a:t>perusahaan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telah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bergabung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dengan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Inisiatif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Perdagangan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Etis</a:t>
            </a:r>
            <a:r>
              <a:rPr lang="en-US" sz="2000" b="1" dirty="0">
                <a:solidFill>
                  <a:srgbClr val="CC3300"/>
                </a:solidFill>
              </a:rPr>
              <a:t> (ETI), </a:t>
            </a:r>
            <a:r>
              <a:rPr lang="en-US" sz="2000" b="1" dirty="0" err="1">
                <a:solidFill>
                  <a:srgbClr val="CC3300"/>
                </a:solidFill>
              </a:rPr>
              <a:t>sebuah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aliansi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perusahaan</a:t>
            </a:r>
            <a:r>
              <a:rPr lang="en-US" sz="2000" b="1" dirty="0">
                <a:solidFill>
                  <a:srgbClr val="CC3300"/>
                </a:solidFill>
              </a:rPr>
              <a:t>, </a:t>
            </a:r>
            <a:r>
              <a:rPr lang="en-US" sz="2000" b="1" dirty="0" err="1">
                <a:solidFill>
                  <a:srgbClr val="CC3300"/>
                </a:solidFill>
              </a:rPr>
              <a:t>serikat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pekerja</a:t>
            </a:r>
            <a:r>
              <a:rPr lang="en-US" sz="2000" b="1" dirty="0">
                <a:solidFill>
                  <a:srgbClr val="CC3300"/>
                </a:solidFill>
              </a:rPr>
              <a:t>, dan </a:t>
            </a:r>
            <a:r>
              <a:rPr lang="en-US" sz="2000" b="1" dirty="0" err="1">
                <a:solidFill>
                  <a:srgbClr val="CC3300"/>
                </a:solidFill>
              </a:rPr>
              <a:t>organisasi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sukarela</a:t>
            </a:r>
            <a:r>
              <a:rPr lang="en-US" sz="2000" b="1" dirty="0">
                <a:solidFill>
                  <a:srgbClr val="CC3300"/>
                </a:solidFill>
              </a:rPr>
              <a:t> yang </a:t>
            </a:r>
            <a:r>
              <a:rPr lang="en-US" sz="2000" b="1" dirty="0" err="1">
                <a:solidFill>
                  <a:srgbClr val="CC3300"/>
                </a:solidFill>
              </a:rPr>
              <a:t>didedikasikan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untuk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meningkatkan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kondisi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pekerja</a:t>
            </a:r>
            <a:r>
              <a:rPr lang="en-US" sz="2000" b="1" dirty="0">
                <a:solidFill>
                  <a:srgbClr val="CC3300"/>
                </a:solidFill>
              </a:rPr>
              <a:t>.</a:t>
            </a:r>
            <a:endParaRPr lang="en-US" sz="1500" b="1" dirty="0">
              <a:solidFill>
                <a:srgbClr val="CC3300"/>
              </a:solidFill>
            </a:endParaRPr>
          </a:p>
          <a:p>
            <a:pPr marL="0" indent="0">
              <a:buNone/>
            </a:pPr>
            <a:r>
              <a:rPr lang="en-US" b="1" dirty="0" err="1"/>
              <a:t>Tunjangan</a:t>
            </a:r>
            <a:r>
              <a:rPr lang="en-US" b="1" dirty="0"/>
              <a:t> non-</a:t>
            </a:r>
            <a:r>
              <a:rPr lang="en-US" b="1" dirty="0" err="1"/>
              <a:t>upah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memberikan</a:t>
            </a:r>
            <a:r>
              <a:rPr lang="en-US" b="1" dirty="0"/>
              <a:t> </a:t>
            </a:r>
            <a:r>
              <a:rPr lang="en-US" b="1" dirty="0" err="1"/>
              <a:t>keuntungan</a:t>
            </a:r>
            <a:r>
              <a:rPr lang="en-US" b="1" dirty="0"/>
              <a:t> </a:t>
            </a:r>
            <a:r>
              <a:rPr lang="en-US" b="1" dirty="0" err="1"/>
              <a:t>bagi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r>
              <a:rPr lang="en-US" b="1" dirty="0"/>
              <a:t> dan </a:t>
            </a:r>
            <a:r>
              <a:rPr lang="en-US" b="1" dirty="0" err="1"/>
              <a:t>pemberi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(</a:t>
            </a:r>
            <a:r>
              <a:rPr lang="en-US" b="1" dirty="0" err="1"/>
              <a:t>misalnya</a:t>
            </a:r>
            <a:r>
              <a:rPr lang="en-US" b="1" dirty="0"/>
              <a:t>, </a:t>
            </a:r>
            <a:r>
              <a:rPr lang="en-US" b="1" dirty="0" err="1"/>
              <a:t>pemeriksaan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dan </a:t>
            </a:r>
            <a:r>
              <a:rPr lang="en-US" b="1" dirty="0" err="1"/>
              <a:t>layanan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).</a:t>
            </a:r>
          </a:p>
          <a:p>
            <a:pPr marL="0" indent="0">
              <a:buNone/>
            </a:pPr>
            <a:r>
              <a:rPr lang="en-US" b="1" dirty="0" err="1"/>
              <a:t>Organisasi</a:t>
            </a:r>
            <a:r>
              <a:rPr lang="en-US" b="1" dirty="0"/>
              <a:t> non-</a:t>
            </a: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b="1" dirty="0"/>
              <a:t> </a:t>
            </a:r>
            <a:r>
              <a:rPr lang="en-US" b="1" dirty="0" err="1"/>
              <a:t>menyarankan</a:t>
            </a:r>
            <a:r>
              <a:rPr lang="en-US" b="1" dirty="0"/>
              <a:t> </a:t>
            </a:r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sukarela</a:t>
            </a:r>
            <a:r>
              <a:rPr lang="en-US" b="1" dirty="0"/>
              <a:t> yang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dijadikan</a:t>
            </a:r>
            <a:r>
              <a:rPr lang="en-US" b="1" dirty="0"/>
              <a:t> </a:t>
            </a:r>
            <a:r>
              <a:rPr lang="en-US" b="1" dirty="0" err="1"/>
              <a:t>komitmen</a:t>
            </a:r>
            <a:r>
              <a:rPr lang="en-US" b="1" dirty="0"/>
              <a:t> oleh negara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b="1" dirty="0" err="1"/>
              <a:t>penandatangan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5F30C51-DC16-4277-9D3A-3C64F313BE29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016165328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6149D2C-D84C-40F8-9BFA-CB444319A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Case of Child Labor </a:t>
            </a:r>
            <a:r>
              <a:rPr lang="en-US" sz="1000" dirty="0"/>
              <a:t>1</a:t>
            </a:r>
            <a:endParaRPr lang="en-IN" sz="1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F6C7E1-2592-4E5D-82E6-E412577B4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Child labor:  </a:t>
            </a:r>
            <a:r>
              <a:rPr lang="en-US" b="1" dirty="0" err="1"/>
              <a:t>Pekerjaan</a:t>
            </a:r>
            <a:r>
              <a:rPr lang="en-US" b="1" dirty="0"/>
              <a:t> </a:t>
            </a:r>
            <a:r>
              <a:rPr lang="en-US" b="1" dirty="0" err="1"/>
              <a:t>eksploitatif</a:t>
            </a:r>
            <a:r>
              <a:rPr lang="en-US" b="1" dirty="0"/>
              <a:t> yang </a:t>
            </a:r>
            <a:r>
              <a:rPr lang="en-US" b="1" dirty="0" err="1"/>
              <a:t>melibatkan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kerugian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r>
              <a:rPr lang="en-US" b="1" dirty="0"/>
              <a:t> yang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cukup</a:t>
            </a:r>
            <a:r>
              <a:rPr lang="en-US" b="1" dirty="0"/>
              <a:t> </a:t>
            </a:r>
            <a:r>
              <a:rPr lang="en-US" b="1" dirty="0" err="1"/>
              <a:t>umur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membenarkan</a:t>
            </a:r>
            <a:r>
              <a:rPr lang="en-US" b="1" dirty="0"/>
              <a:t> </a:t>
            </a:r>
            <a:r>
              <a:rPr lang="en-US" b="1" dirty="0" err="1"/>
              <a:t>kehadiran</a:t>
            </a:r>
            <a:r>
              <a:rPr lang="en-US" b="1" dirty="0"/>
              <a:t> </a:t>
            </a:r>
            <a:r>
              <a:rPr lang="en-US" b="1" dirty="0" err="1"/>
              <a:t>mereka</a:t>
            </a:r>
            <a:r>
              <a:rPr lang="en-US" b="1" dirty="0"/>
              <a:t> di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.</a:t>
            </a:r>
            <a:endParaRPr lang="en-US" dirty="0"/>
          </a:p>
          <a:p>
            <a:r>
              <a:rPr lang="en-US" sz="2000" b="1" dirty="0">
                <a:solidFill>
                  <a:srgbClr val="D60093"/>
                </a:solidFill>
              </a:rPr>
              <a:t>Kantor </a:t>
            </a:r>
            <a:r>
              <a:rPr lang="en-US" sz="2000" b="1" dirty="0" err="1">
                <a:solidFill>
                  <a:srgbClr val="D60093"/>
                </a:solidFill>
              </a:rPr>
              <a:t>Perburuhan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Internasional</a:t>
            </a:r>
            <a:r>
              <a:rPr lang="en-US" sz="2000" b="1" dirty="0">
                <a:solidFill>
                  <a:srgbClr val="D60093"/>
                </a:solidFill>
              </a:rPr>
              <a:t> (ILO) </a:t>
            </a:r>
            <a:r>
              <a:rPr lang="en-US" sz="2000" b="1" dirty="0" err="1">
                <a:solidFill>
                  <a:srgbClr val="D60093"/>
                </a:solidFill>
              </a:rPr>
              <a:t>menjelaskan</a:t>
            </a:r>
            <a:r>
              <a:rPr lang="en-US" sz="2000" b="1" dirty="0">
                <a:solidFill>
                  <a:srgbClr val="D60093"/>
                </a:solidFill>
              </a:rPr>
              <a:t>, </a:t>
            </a:r>
            <a:r>
              <a:rPr lang="en-US" sz="2000" b="1" dirty="0" err="1">
                <a:solidFill>
                  <a:srgbClr val="D60093"/>
                </a:solidFill>
              </a:rPr>
              <a:t>terdapat</a:t>
            </a:r>
            <a:r>
              <a:rPr lang="en-US" sz="2000" b="1" dirty="0">
                <a:solidFill>
                  <a:srgbClr val="D60093"/>
                </a:solidFill>
              </a:rPr>
              <a:t> 152 </a:t>
            </a:r>
            <a:r>
              <a:rPr lang="en-US" sz="2000" b="1" dirty="0" err="1">
                <a:solidFill>
                  <a:srgbClr val="D60093"/>
                </a:solidFill>
              </a:rPr>
              <a:t>juta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anak</a:t>
            </a:r>
            <a:r>
              <a:rPr lang="en-US" sz="2000" b="1" dirty="0">
                <a:solidFill>
                  <a:srgbClr val="D60093"/>
                </a:solidFill>
              </a:rPr>
              <a:t> yang </a:t>
            </a:r>
            <a:r>
              <a:rPr lang="en-US" sz="2000" b="1" dirty="0" err="1">
                <a:solidFill>
                  <a:srgbClr val="D60093"/>
                </a:solidFill>
              </a:rPr>
              <a:t>diklasifikasikan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sebagai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pekerja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anak</a:t>
            </a:r>
            <a:r>
              <a:rPr lang="en-US" sz="2000" b="1" dirty="0">
                <a:solidFill>
                  <a:srgbClr val="D60093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000066"/>
                </a:solidFill>
              </a:rPr>
              <a:t>Tingginya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tingkat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pekerja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anak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berhubungan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dengan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rendahnya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tingkat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melek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huruf</a:t>
            </a:r>
            <a:r>
              <a:rPr lang="en-US" b="1" dirty="0">
                <a:solidFill>
                  <a:srgbClr val="000066"/>
                </a:solidFill>
              </a:rPr>
              <a:t>, dan </a:t>
            </a:r>
            <a:r>
              <a:rPr lang="en-US" b="1" dirty="0" err="1">
                <a:solidFill>
                  <a:srgbClr val="000066"/>
                </a:solidFill>
              </a:rPr>
              <a:t>tingginya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angka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kesakitan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berhubungan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dengan</a:t>
            </a:r>
            <a:r>
              <a:rPr lang="en-US" b="1" dirty="0">
                <a:solidFill>
                  <a:srgbClr val="000066"/>
                </a:solidFill>
              </a:rPr>
              <a:t> HIV/AIDS, </a:t>
            </a:r>
            <a:r>
              <a:rPr lang="en-US" b="1" dirty="0" err="1">
                <a:solidFill>
                  <a:srgbClr val="000066"/>
                </a:solidFill>
              </a:rPr>
              <a:t>penyakit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menular</a:t>
            </a:r>
            <a:r>
              <a:rPr lang="en-US" b="1" dirty="0">
                <a:solidFill>
                  <a:srgbClr val="000066"/>
                </a:solidFill>
              </a:rPr>
              <a:t> non-HIV, dan malaria.</a:t>
            </a:r>
          </a:p>
          <a:p>
            <a:r>
              <a:rPr lang="en-US" sz="2000" b="1" dirty="0" err="1">
                <a:solidFill>
                  <a:srgbClr val="CC3399"/>
                </a:solidFill>
              </a:rPr>
              <a:t>Risiko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mewariskan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kemiskinan</a:t>
            </a:r>
            <a:r>
              <a:rPr lang="en-US" sz="2000" b="1" dirty="0">
                <a:solidFill>
                  <a:srgbClr val="CC3399"/>
                </a:solidFill>
              </a:rPr>
              <a:t> dan </a:t>
            </a:r>
            <a:r>
              <a:rPr lang="en-US" sz="2000" b="1" dirty="0" err="1">
                <a:solidFill>
                  <a:srgbClr val="CC3399"/>
                </a:solidFill>
              </a:rPr>
              <a:t>pekerja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anak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ke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generasi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berikutnya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semakin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meningkat</a:t>
            </a:r>
            <a:r>
              <a:rPr lang="en-US" sz="2000" b="1" dirty="0">
                <a:solidFill>
                  <a:srgbClr val="CC33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2A89E5-778C-46CC-9FDF-E400072298E9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32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602011867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9BC5B-CFE6-48EE-92AC-DE6DA901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Case of Child Labor </a:t>
            </a:r>
            <a:r>
              <a:rPr lang="en-US" sz="1000" dirty="0"/>
              <a:t>2</a:t>
            </a:r>
            <a:endParaRPr lang="en-IN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C96FF9-3DAE-4B89-9329-21416063A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Kita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/>
              <a:t>meninjau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hati-hati</a:t>
            </a:r>
            <a:r>
              <a:rPr lang="en-US" b="1" dirty="0"/>
              <a:t>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dan </a:t>
            </a:r>
            <a:r>
              <a:rPr lang="en-US" b="1" dirty="0" err="1"/>
              <a:t>ekonomi</a:t>
            </a:r>
            <a:r>
              <a:rPr lang="en-US" b="1" dirty="0"/>
              <a:t> di mana </a:t>
            </a:r>
            <a:r>
              <a:rPr lang="en-US" b="1" dirty="0" err="1"/>
              <a:t>terdapat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r>
              <a:rPr lang="en-US" b="1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Anak-</a:t>
            </a:r>
            <a:r>
              <a:rPr lang="en-US" sz="2000" b="1" dirty="0" err="1"/>
              <a:t>anak</a:t>
            </a:r>
            <a:r>
              <a:rPr lang="en-US" sz="2000" b="1" dirty="0"/>
              <a:t>:</a:t>
            </a:r>
            <a:endParaRPr lang="en-US" sz="1800" b="1" dirty="0"/>
          </a:p>
          <a:p>
            <a:pPr lvl="1"/>
            <a:r>
              <a:rPr lang="en-US" b="1" dirty="0" err="1">
                <a:solidFill>
                  <a:schemeClr val="accent2"/>
                </a:solidFill>
              </a:rPr>
              <a:t>Dapat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mulai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bekerja</a:t>
            </a:r>
            <a:r>
              <a:rPr lang="en-US" b="1" dirty="0">
                <a:solidFill>
                  <a:schemeClr val="accent2"/>
                </a:solidFill>
              </a:rPr>
              <a:t> pada </a:t>
            </a:r>
            <a:r>
              <a:rPr lang="en-US" b="1" dirty="0" err="1">
                <a:solidFill>
                  <a:schemeClr val="accent2"/>
                </a:solidFill>
              </a:rPr>
              <a:t>usia</a:t>
            </a:r>
            <a:r>
              <a:rPr lang="en-US" b="1" dirty="0">
                <a:solidFill>
                  <a:schemeClr val="accent2"/>
                </a:solidFill>
              </a:rPr>
              <a:t> 3 </a:t>
            </a:r>
            <a:r>
              <a:rPr lang="en-US" b="1" dirty="0" err="1">
                <a:solidFill>
                  <a:schemeClr val="accent2"/>
                </a:solidFill>
              </a:rPr>
              <a:t>tahun</a:t>
            </a:r>
            <a:r>
              <a:rPr lang="en-US" b="1" dirty="0">
                <a:solidFill>
                  <a:schemeClr val="accent2"/>
                </a:solidFill>
              </a:rPr>
              <a:t>. </a:t>
            </a:r>
          </a:p>
          <a:p>
            <a:pPr lvl="1"/>
            <a:r>
              <a:rPr lang="en-US" b="1" dirty="0" err="1">
                <a:solidFill>
                  <a:schemeClr val="accent2"/>
                </a:solidFill>
              </a:rPr>
              <a:t>Dapat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bekerja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dalam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kondisi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tidak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sehat</a:t>
            </a:r>
            <a:r>
              <a:rPr lang="en-US" b="1" dirty="0">
                <a:solidFill>
                  <a:schemeClr val="accent2"/>
                </a:solidFill>
              </a:rPr>
              <a:t> dan </a:t>
            </a:r>
            <a:r>
              <a:rPr lang="en-US" b="1" dirty="0" err="1">
                <a:solidFill>
                  <a:schemeClr val="accent2"/>
                </a:solidFill>
              </a:rPr>
              <a:t>hidup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dalam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kondisi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tidak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sehat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Sebagian </a:t>
            </a:r>
            <a:r>
              <a:rPr lang="en-US" b="1" dirty="0" err="1">
                <a:solidFill>
                  <a:schemeClr val="accent2"/>
                </a:solidFill>
              </a:rPr>
              <a:t>besar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diharuskan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bekerja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penuh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waktu</a:t>
            </a:r>
            <a:r>
              <a:rPr lang="en-US" b="1" dirty="0">
                <a:solidFill>
                  <a:schemeClr val="accent2"/>
                </a:solidFill>
              </a:rPr>
              <a:t>, </a:t>
            </a:r>
            <a:r>
              <a:rPr lang="en-US" b="1" dirty="0" err="1">
                <a:solidFill>
                  <a:schemeClr val="accent2"/>
                </a:solidFill>
              </a:rPr>
              <a:t>menghalangi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mereka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dari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pendidikan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</a:p>
          <a:p>
            <a:pPr lvl="1"/>
            <a:r>
              <a:rPr lang="en-US" b="1" dirty="0" err="1">
                <a:solidFill>
                  <a:schemeClr val="accent2"/>
                </a:solidFill>
              </a:rPr>
              <a:t>Dipaksa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bekerja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dalam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profesi</a:t>
            </a:r>
            <a:r>
              <a:rPr lang="en-US" b="1" dirty="0">
                <a:solidFill>
                  <a:schemeClr val="accent2"/>
                </a:solidFill>
              </a:rPr>
              <a:t> “</a:t>
            </a:r>
            <a:r>
              <a:rPr lang="en-US" b="1" dirty="0" err="1">
                <a:solidFill>
                  <a:schemeClr val="accent2"/>
                </a:solidFill>
              </a:rPr>
              <a:t>bawah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tanah</a:t>
            </a:r>
            <a:r>
              <a:rPr lang="en-US" b="1" dirty="0">
                <a:solidFill>
                  <a:schemeClr val="accent2"/>
                </a:solidFill>
              </a:rPr>
              <a:t>” yang </a:t>
            </a:r>
            <a:r>
              <a:rPr lang="en-US" b="1" dirty="0" err="1">
                <a:solidFill>
                  <a:schemeClr val="accent2"/>
                </a:solidFill>
              </a:rPr>
              <a:t>kurang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ramah</a:t>
            </a:r>
            <a:r>
              <a:rPr lang="en-US" b="1" dirty="0">
                <a:solidFill>
                  <a:schemeClr val="accent2"/>
                </a:solidFill>
              </a:rPr>
              <a:t>, </a:t>
            </a:r>
            <a:r>
              <a:rPr lang="en-US" b="1" dirty="0" err="1">
                <a:solidFill>
                  <a:schemeClr val="accent2"/>
                </a:solidFill>
              </a:rPr>
              <a:t>jika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mereka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tidak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bekerja</a:t>
            </a:r>
            <a:r>
              <a:rPr lang="en-US" b="1" dirty="0">
                <a:solidFill>
                  <a:schemeClr val="accent2"/>
                </a:solidFill>
              </a:rPr>
              <a:t> di </a:t>
            </a:r>
            <a:r>
              <a:rPr lang="en-US" b="1" dirty="0" err="1">
                <a:solidFill>
                  <a:schemeClr val="accent2"/>
                </a:solidFill>
              </a:rPr>
              <a:t>industri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manufaktur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err="1"/>
              <a:t>Melegalkan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.</a:t>
            </a:r>
            <a:endParaRPr lang="en-US" sz="22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7FE31B8-CB47-418A-B7A1-83BA333ACBFF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874822639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Discrimination </a:t>
            </a:r>
            <a:r>
              <a:rPr lang="en-US" sz="1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838200"/>
            <a:ext cx="4038600" cy="561594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Undang-undang</a:t>
            </a:r>
            <a:r>
              <a:rPr lang="en-US" sz="2000" dirty="0"/>
              <a:t> </a:t>
            </a:r>
            <a:r>
              <a:rPr lang="en-US" sz="2000" dirty="0" err="1"/>
              <a:t>memperbolehkan</a:t>
            </a:r>
            <a:r>
              <a:rPr lang="en-US" sz="2000" dirty="0"/>
              <a:t> </a:t>
            </a:r>
            <a:r>
              <a:rPr lang="en-US" sz="2000" dirty="0" err="1"/>
              <a:t>pengusaha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mengambil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pun </a:t>
            </a:r>
            <a:r>
              <a:rPr lang="en-US" sz="2000" dirty="0" err="1"/>
              <a:t>selain</a:t>
            </a:r>
            <a:r>
              <a:rPr lang="en-US" sz="2000" dirty="0"/>
              <a:t> yang </a:t>
            </a:r>
            <a:r>
              <a:rPr lang="en-US" sz="2000" dirty="0" err="1"/>
              <a:t>dilarang</a:t>
            </a:r>
            <a:r>
              <a:rPr lang="en-US" sz="2000" dirty="0"/>
              <a:t> oleh: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 err="1">
                <a:solidFill>
                  <a:srgbClr val="0F49CB"/>
                </a:solidFill>
              </a:rPr>
              <a:t>Konstitusi</a:t>
            </a:r>
            <a:endParaRPr lang="en-US" sz="1800" b="1" dirty="0">
              <a:solidFill>
                <a:srgbClr val="0F49CB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 err="1">
                <a:solidFill>
                  <a:srgbClr val="0F49CB"/>
                </a:solidFill>
              </a:rPr>
              <a:t>Preseden</a:t>
            </a:r>
            <a:endParaRPr lang="en-US" sz="1800" b="1" dirty="0">
              <a:solidFill>
                <a:srgbClr val="0F49CB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 err="1">
                <a:solidFill>
                  <a:srgbClr val="0F49CB"/>
                </a:solidFill>
              </a:rPr>
              <a:t>Beberapa</a:t>
            </a:r>
            <a:r>
              <a:rPr lang="en-US" sz="1800" b="1" dirty="0">
                <a:solidFill>
                  <a:srgbClr val="0F49CB"/>
                </a:solidFill>
              </a:rPr>
              <a:t> </a:t>
            </a:r>
            <a:r>
              <a:rPr lang="en-US" sz="1800" b="1" dirty="0" err="1">
                <a:solidFill>
                  <a:srgbClr val="0F49CB"/>
                </a:solidFill>
              </a:rPr>
              <a:t>undang-undang</a:t>
            </a:r>
            <a:endParaRPr lang="en-US" sz="1800" b="1" dirty="0">
              <a:solidFill>
                <a:srgbClr val="0F49CB"/>
              </a:solidFill>
            </a:endParaRPr>
          </a:p>
          <a:p>
            <a:pPr marL="0" indent="0">
              <a:buNone/>
            </a:pP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pihak</a:t>
            </a:r>
            <a:r>
              <a:rPr lang="en-US" sz="2000" dirty="0"/>
              <a:t> </a:t>
            </a:r>
            <a:r>
              <a:rPr lang="en-US" sz="2000" dirty="0" err="1"/>
              <a:t>mengatakan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pemberi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otonomi</a:t>
            </a:r>
            <a:r>
              <a:rPr lang="en-US" sz="2000" dirty="0"/>
              <a:t> yang sangat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pengambilan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ketenagakerjaan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, </a:t>
            </a:r>
            <a:r>
              <a:rPr lang="en-US" sz="2000" dirty="0" err="1"/>
              <a:t>sementara</a:t>
            </a:r>
            <a:r>
              <a:rPr lang="en-US" sz="2000" dirty="0"/>
              <a:t> </a:t>
            </a:r>
            <a:r>
              <a:rPr lang="en-US" sz="2000" dirty="0" err="1"/>
              <a:t>pemberi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menolak</a:t>
            </a:r>
            <a:r>
              <a:rPr lang="en-US" sz="2000" dirty="0"/>
              <a:t> </a:t>
            </a:r>
            <a:r>
              <a:rPr lang="en-US" sz="2000" dirty="0" err="1"/>
              <a:t>peraturan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pun di </a:t>
            </a: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191000" cy="5615940"/>
          </a:xfrm>
        </p:spPr>
        <p:txBody>
          <a:bodyPr/>
          <a:lstStyle/>
          <a:p>
            <a:endParaRPr lang="en-US" sz="2200" dirty="0"/>
          </a:p>
          <a:p>
            <a:r>
              <a:rPr lang="en-US" sz="2200" dirty="0" err="1"/>
              <a:t>Ketidaksepakatan</a:t>
            </a:r>
            <a:r>
              <a:rPr lang="en-US" sz="2200" dirty="0"/>
              <a:t> global </a:t>
            </a:r>
            <a:r>
              <a:rPr lang="en-US" sz="2200" dirty="0" err="1"/>
              <a:t>masih</a:t>
            </a:r>
            <a:r>
              <a:rPr lang="en-US" sz="2200" dirty="0"/>
              <a:t> </a:t>
            </a:r>
            <a:r>
              <a:rPr lang="en-US" sz="2200" dirty="0" err="1"/>
              <a:t>terjadi</a:t>
            </a:r>
            <a:r>
              <a:rPr lang="en-US" sz="2200" dirty="0"/>
              <a:t> </a:t>
            </a:r>
            <a:r>
              <a:rPr lang="en-US" sz="2200" dirty="0" err="1"/>
              <a:t>mengenai</a:t>
            </a:r>
            <a:r>
              <a:rPr lang="en-US" sz="2200" dirty="0"/>
              <a:t> </a:t>
            </a:r>
            <a:r>
              <a:rPr lang="en-US" sz="2200" dirty="0" err="1"/>
              <a:t>hak-hak</a:t>
            </a:r>
            <a:r>
              <a:rPr lang="en-US" sz="2200" dirty="0"/>
              <a:t> </a:t>
            </a:r>
            <a:r>
              <a:rPr lang="en-US" sz="2200" dirty="0" err="1"/>
              <a:t>pekerja</a:t>
            </a:r>
            <a:r>
              <a:rPr lang="en-US" sz="2200" dirty="0"/>
              <a:t> </a:t>
            </a:r>
            <a:r>
              <a:rPr lang="en-US" sz="2200" dirty="0" err="1"/>
              <a:t>sehubungan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diskriminasi</a:t>
            </a:r>
            <a:r>
              <a:rPr lang="en-US" sz="2200" dirty="0"/>
              <a:t>.</a:t>
            </a:r>
          </a:p>
          <a:p>
            <a:r>
              <a:rPr lang="en-US" sz="2200" dirty="0" err="1"/>
              <a:t>Pengusaha</a:t>
            </a:r>
            <a:r>
              <a:rPr lang="en-US" sz="2200" dirty="0"/>
              <a:t> </a:t>
            </a:r>
            <a:r>
              <a:rPr lang="en-US" sz="2200" dirty="0" err="1"/>
              <a:t>terus</a:t>
            </a:r>
            <a:r>
              <a:rPr lang="en-US" sz="2200" dirty="0"/>
              <a:t> </a:t>
            </a:r>
            <a:r>
              <a:rPr lang="en-US" sz="2200" dirty="0" err="1"/>
              <a:t>mengadvokasi</a:t>
            </a:r>
            <a:r>
              <a:rPr lang="en-US" sz="2200" dirty="0"/>
              <a:t> </a:t>
            </a:r>
            <a:r>
              <a:rPr lang="en-US" sz="2200" dirty="0" err="1"/>
              <a:t>hak-hak</a:t>
            </a:r>
            <a:r>
              <a:rPr lang="en-US" sz="2200" dirty="0"/>
              <a:t> </a:t>
            </a:r>
            <a:r>
              <a:rPr lang="en-US" sz="2200" dirty="0" err="1"/>
              <a:t>mereka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mengelola</a:t>
            </a:r>
            <a:r>
              <a:rPr lang="en-US" sz="2200" dirty="0"/>
              <a:t> </a:t>
            </a:r>
            <a:r>
              <a:rPr lang="en-US" sz="2200" dirty="0" err="1"/>
              <a:t>tempat</a:t>
            </a:r>
            <a:r>
              <a:rPr lang="en-US" sz="2200" dirty="0"/>
              <a:t> </a:t>
            </a:r>
            <a:r>
              <a:rPr lang="en-US" sz="2200" dirty="0" err="1"/>
              <a:t>kerja</a:t>
            </a:r>
            <a:r>
              <a:rPr lang="en-US" sz="2200" dirty="0"/>
              <a:t> dan </a:t>
            </a:r>
            <a:r>
              <a:rPr lang="en-US" sz="2200" dirty="0" err="1"/>
              <a:t>mempertahankan</a:t>
            </a:r>
            <a:r>
              <a:rPr lang="en-US" sz="2200" dirty="0"/>
              <a:t> </a:t>
            </a:r>
            <a:r>
              <a:rPr lang="en-US" sz="2200" dirty="0" err="1"/>
              <a:t>kendali</a:t>
            </a:r>
            <a:r>
              <a:rPr lang="en-US" sz="2200" dirty="0"/>
              <a:t> </a:t>
            </a:r>
            <a:r>
              <a:rPr lang="en-US" sz="2200" dirty="0" err="1"/>
              <a:t>atas</a:t>
            </a:r>
            <a:r>
              <a:rPr lang="en-US" sz="2200" dirty="0"/>
              <a:t> </a:t>
            </a:r>
            <a:r>
              <a:rPr lang="en-US" sz="2200" dirty="0" err="1"/>
              <a:t>karyawan</a:t>
            </a:r>
            <a:r>
              <a:rPr lang="en-US" sz="2200" dirty="0"/>
              <a:t>.</a:t>
            </a:r>
          </a:p>
          <a:p>
            <a:r>
              <a:rPr lang="en-US" sz="2200" dirty="0" err="1"/>
              <a:t>Karyawan</a:t>
            </a:r>
            <a:r>
              <a:rPr lang="en-US" sz="2200" dirty="0"/>
              <a:t> </a:t>
            </a:r>
            <a:r>
              <a:rPr lang="en-US" sz="2200" dirty="0" err="1"/>
              <a:t>takut</a:t>
            </a:r>
            <a:r>
              <a:rPr lang="en-US" sz="2200" dirty="0"/>
              <a:t>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perlakuan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adil</a:t>
            </a:r>
            <a:r>
              <a:rPr lang="en-US" sz="2200" dirty="0"/>
              <a:t> dan </a:t>
            </a:r>
            <a:r>
              <a:rPr lang="en-US" sz="2200" dirty="0" err="1"/>
              <a:t>kehilangan</a:t>
            </a:r>
            <a:r>
              <a:rPr lang="en-US" sz="2200" dirty="0"/>
              <a:t> </a:t>
            </a:r>
            <a:r>
              <a:rPr lang="en-US" sz="2200" dirty="0" err="1"/>
              <a:t>kekuasaan</a:t>
            </a:r>
            <a:r>
              <a:rPr lang="en-US" sz="2200" dirty="0"/>
              <a:t>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6A09117-5A99-4BB6-9584-75AC02276992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34</a:t>
            </a:fld>
            <a:endParaRPr lang="en-US" sz="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Discrimination </a:t>
            </a:r>
            <a:r>
              <a:rPr lang="en-US" sz="1000" dirty="0"/>
              <a:t>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/>
              <a:t>Diskriminasi</a:t>
            </a:r>
            <a:r>
              <a:rPr lang="en-US" dirty="0"/>
              <a:t> </a:t>
            </a:r>
            <a:r>
              <a:rPr lang="en-US" dirty="0" err="1"/>
              <a:t>rasial</a:t>
            </a:r>
            <a:r>
              <a:rPr lang="en-US" dirty="0"/>
              <a:t> yang </a:t>
            </a:r>
            <a:r>
              <a:rPr lang="en-US" dirty="0" err="1"/>
              <a:t>terselubung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286000"/>
            <a:ext cx="4191000" cy="4226402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Berdasarkan</a:t>
            </a:r>
            <a:r>
              <a:rPr lang="en-US" b="1" dirty="0"/>
              <a:t> nama </a:t>
            </a:r>
            <a:r>
              <a:rPr lang="en-US" b="1" dirty="0" err="1"/>
              <a:t>seseorang</a:t>
            </a:r>
            <a:r>
              <a:rPr lang="en-US" b="1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66"/>
                </a:solidFill>
              </a:rPr>
              <a:t>Para </a:t>
            </a:r>
            <a:r>
              <a:rPr lang="en-US" sz="2000" b="1" dirty="0" err="1">
                <a:solidFill>
                  <a:srgbClr val="000066"/>
                </a:solidFill>
              </a:rPr>
              <a:t>peneliti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menemukan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bahwa</a:t>
            </a:r>
            <a:r>
              <a:rPr lang="en-US" sz="2000" b="1" dirty="0">
                <a:solidFill>
                  <a:srgbClr val="000066"/>
                </a:solidFill>
              </a:rPr>
              <a:t> orang-orang </a:t>
            </a:r>
            <a:r>
              <a:rPr lang="en-US" sz="2000" b="1" dirty="0" err="1">
                <a:solidFill>
                  <a:srgbClr val="000066"/>
                </a:solidFill>
              </a:rPr>
              <a:t>dengan</a:t>
            </a:r>
            <a:r>
              <a:rPr lang="en-US" sz="2000" b="1" dirty="0">
                <a:solidFill>
                  <a:srgbClr val="000066"/>
                </a:solidFill>
              </a:rPr>
              <a:t> nama yang </a:t>
            </a:r>
            <a:r>
              <a:rPr lang="en-US" sz="2000" b="1" dirty="0" err="1">
                <a:solidFill>
                  <a:srgbClr val="000066"/>
                </a:solidFill>
              </a:rPr>
              <a:t>terdengar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seperti</a:t>
            </a:r>
            <a:r>
              <a:rPr lang="en-US" sz="2000" b="1" dirty="0">
                <a:solidFill>
                  <a:srgbClr val="000066"/>
                </a:solidFill>
              </a:rPr>
              <a:t> Cina, India, </a:t>
            </a:r>
            <a:r>
              <a:rPr lang="en-US" sz="2000" b="1" dirty="0" err="1">
                <a:solidFill>
                  <a:srgbClr val="000066"/>
                </a:solidFill>
              </a:rPr>
              <a:t>atau</a:t>
            </a:r>
            <a:r>
              <a:rPr lang="en-US" sz="2000" b="1" dirty="0">
                <a:solidFill>
                  <a:srgbClr val="000066"/>
                </a:solidFill>
              </a:rPr>
              <a:t> Pakistan </a:t>
            </a:r>
            <a:r>
              <a:rPr lang="en-US" sz="2000" b="1" dirty="0" err="1">
                <a:solidFill>
                  <a:srgbClr val="000066"/>
                </a:solidFill>
              </a:rPr>
              <a:t>memiliki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kemungkinan</a:t>
            </a:r>
            <a:r>
              <a:rPr lang="en-US" sz="2000" b="1" dirty="0">
                <a:solidFill>
                  <a:srgbClr val="CC3399"/>
                </a:solidFill>
              </a:rPr>
              <a:t> 28% </a:t>
            </a:r>
            <a:r>
              <a:rPr lang="en-US" sz="2000" b="1" dirty="0" err="1">
                <a:solidFill>
                  <a:srgbClr val="CC3399"/>
                </a:solidFill>
              </a:rPr>
              <a:t>lebih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kecil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untuk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mendapatkan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wawancara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dibandingkan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kandidat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dengan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kualifikasi</a:t>
            </a:r>
            <a:r>
              <a:rPr lang="en-US" sz="2000" b="1" dirty="0">
                <a:solidFill>
                  <a:srgbClr val="000066"/>
                </a:solidFill>
              </a:rPr>
              <a:t> yang </a:t>
            </a:r>
            <a:r>
              <a:rPr lang="en-US" sz="2000" b="1" dirty="0" err="1">
                <a:solidFill>
                  <a:srgbClr val="000066"/>
                </a:solidFill>
              </a:rPr>
              <a:t>persis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sama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tetapi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dengan</a:t>
            </a:r>
            <a:r>
              <a:rPr lang="en-US" sz="2000" b="1" dirty="0">
                <a:solidFill>
                  <a:srgbClr val="000066"/>
                </a:solidFill>
              </a:rPr>
              <a:t> nama yang </a:t>
            </a:r>
            <a:r>
              <a:rPr lang="en-US" sz="2000" b="1" dirty="0" err="1">
                <a:solidFill>
                  <a:srgbClr val="000066"/>
                </a:solidFill>
              </a:rPr>
              <a:t>terdengar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seperti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bahasa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Inggris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346574" cy="639762"/>
          </a:xfrm>
        </p:spPr>
        <p:txBody>
          <a:bodyPr/>
          <a:lstStyle/>
          <a:p>
            <a:endParaRPr lang="en-US" dirty="0"/>
          </a:p>
          <a:p>
            <a:r>
              <a:rPr lang="en-US" dirty="0" err="1"/>
              <a:t>Diskriminasi</a:t>
            </a:r>
            <a:r>
              <a:rPr lang="en-US" dirty="0"/>
              <a:t> gender yang </a:t>
            </a:r>
            <a:r>
              <a:rPr lang="en-US" dirty="0" err="1"/>
              <a:t>terselubung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286000"/>
            <a:ext cx="4038600" cy="4226402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Perempuan </a:t>
            </a:r>
            <a:r>
              <a:rPr lang="en-US" b="1" dirty="0" err="1">
                <a:solidFill>
                  <a:srgbClr val="002060"/>
                </a:solidFill>
              </a:rPr>
              <a:t>seringkali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menghadapi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tantangan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tersendiri</a:t>
            </a:r>
            <a:r>
              <a:rPr lang="en-US" b="1" dirty="0">
                <a:solidFill>
                  <a:srgbClr val="002060"/>
                </a:solidFill>
              </a:rPr>
              <a:t>. Perempuan dan </a:t>
            </a:r>
            <a:r>
              <a:rPr lang="en-US" b="1" dirty="0" err="1">
                <a:solidFill>
                  <a:srgbClr val="002060"/>
                </a:solidFill>
              </a:rPr>
              <a:t>laki-laki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sama-sama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distereotipkan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secara</a:t>
            </a:r>
            <a:r>
              <a:rPr lang="en-US" b="1" dirty="0">
                <a:solidFill>
                  <a:srgbClr val="002060"/>
                </a:solidFill>
              </a:rPr>
              <a:t> gender, </a:t>
            </a:r>
            <a:r>
              <a:rPr lang="en-US" b="1" dirty="0" err="1">
                <a:solidFill>
                  <a:srgbClr val="002060"/>
                </a:solidFill>
              </a:rPr>
              <a:t>namun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perempuan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mempunyai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ekspektasi</a:t>
            </a:r>
            <a:r>
              <a:rPr lang="en-US" b="1" dirty="0">
                <a:solidFill>
                  <a:srgbClr val="002060"/>
                </a:solidFill>
              </a:rPr>
              <a:t> yang </a:t>
            </a:r>
            <a:r>
              <a:rPr lang="en-US" b="1" dirty="0" err="1">
                <a:solidFill>
                  <a:srgbClr val="002060"/>
                </a:solidFill>
              </a:rPr>
              <a:t>berbeda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rgbClr val="CC3399"/>
                </a:solidFill>
              </a:rPr>
              <a:t>Kesuksesan</a:t>
            </a:r>
            <a:r>
              <a:rPr lang="en-US" sz="2000" b="1" dirty="0">
                <a:solidFill>
                  <a:srgbClr val="CC3399"/>
                </a:solidFill>
              </a:rPr>
              <a:t> dan </a:t>
            </a:r>
            <a:r>
              <a:rPr lang="en-US" sz="2000" b="1" dirty="0" err="1">
                <a:solidFill>
                  <a:srgbClr val="CC3399"/>
                </a:solidFill>
              </a:rPr>
              <a:t>kesukaan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tidak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berjalan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bersamaan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bagi</a:t>
            </a:r>
            <a:r>
              <a:rPr lang="en-US" sz="2000" b="1" dirty="0">
                <a:solidFill>
                  <a:srgbClr val="CC3399"/>
                </a:solidFill>
              </a:rPr>
              <a:t> </a:t>
            </a:r>
            <a:r>
              <a:rPr lang="en-US" sz="2000" b="1" dirty="0" err="1">
                <a:solidFill>
                  <a:srgbClr val="CC3399"/>
                </a:solidFill>
              </a:rPr>
              <a:t>wanita</a:t>
            </a:r>
            <a:r>
              <a:rPr lang="en-US" sz="2000" dirty="0"/>
              <a:t>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4F0D6F0-09FF-496F-BC79-E5E0321D826A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35</a:t>
            </a:fld>
            <a:endParaRPr lang="en-US" sz="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0BC5D66-8323-45AF-B09F-B704567F9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</a:t>
            </a:r>
            <a:r>
              <a:rPr lang="en-US" sz="1000" dirty="0"/>
              <a:t>1</a:t>
            </a:r>
            <a:endParaRPr lang="en-IN" sz="1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31C9E7B-53B2-4CFA-9AD2-80B89618E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 err="1"/>
              <a:t>Mengacu</a:t>
            </a:r>
            <a:r>
              <a:rPr lang="en-US" b="1" dirty="0"/>
              <a:t> pada </a:t>
            </a:r>
            <a:r>
              <a:rPr lang="en-US" b="1" dirty="0" err="1"/>
              <a:t>adanya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perbedaan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b="1" dirty="0"/>
              <a:t>, </a:t>
            </a:r>
            <a:r>
              <a:rPr lang="en-US" b="1" dirty="0" err="1"/>
              <a:t>bahasa</a:t>
            </a:r>
            <a:r>
              <a:rPr lang="en-US" b="1" dirty="0"/>
              <a:t>, </a:t>
            </a:r>
            <a:r>
              <a:rPr lang="en-US" b="1" dirty="0" err="1"/>
              <a:t>etnis</a:t>
            </a:r>
            <a:r>
              <a:rPr lang="en-US" b="1" dirty="0"/>
              <a:t>, </a:t>
            </a:r>
            <a:r>
              <a:rPr lang="en-US" b="1" dirty="0" err="1"/>
              <a:t>ras</a:t>
            </a:r>
            <a:r>
              <a:rPr lang="en-US" b="1" dirty="0"/>
              <a:t>, </a:t>
            </a:r>
            <a:r>
              <a:rPr lang="en-US" b="1" dirty="0" err="1"/>
              <a:t>orientasi</a:t>
            </a:r>
            <a:r>
              <a:rPr lang="en-US" b="1" dirty="0"/>
              <a:t> </a:t>
            </a:r>
            <a:r>
              <a:rPr lang="en-US" b="1" dirty="0" err="1"/>
              <a:t>afinitas</a:t>
            </a:r>
            <a:r>
              <a:rPr lang="en-US" b="1" dirty="0"/>
              <a:t>, </a:t>
            </a:r>
            <a:r>
              <a:rPr lang="en-US" b="1" dirty="0" err="1"/>
              <a:t>jenis</a:t>
            </a:r>
            <a:r>
              <a:rPr lang="en-US" b="1" dirty="0"/>
              <a:t> </a:t>
            </a:r>
            <a:r>
              <a:rPr lang="en-US" b="1" dirty="0" err="1"/>
              <a:t>kelamin</a:t>
            </a:r>
            <a:r>
              <a:rPr lang="en-US" b="1" dirty="0"/>
              <a:t>, </a:t>
            </a:r>
            <a:r>
              <a:rPr lang="en-US" b="1" dirty="0" err="1"/>
              <a:t>sekte</a:t>
            </a:r>
            <a:r>
              <a:rPr lang="en-US" b="1" dirty="0"/>
              <a:t> agama, </a:t>
            </a:r>
            <a:r>
              <a:rPr lang="en-US" b="1" dirty="0" err="1"/>
              <a:t>kemampuan</a:t>
            </a:r>
            <a:r>
              <a:rPr lang="en-US" b="1" dirty="0"/>
              <a:t>, </a:t>
            </a:r>
            <a:r>
              <a:rPr lang="en-US" b="1" dirty="0" err="1"/>
              <a:t>kelas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, </a:t>
            </a:r>
            <a:r>
              <a:rPr lang="en-US" b="1" dirty="0" err="1"/>
              <a:t>usia</a:t>
            </a:r>
            <a:r>
              <a:rPr lang="en-US" b="1" dirty="0"/>
              <a:t>, dan </a:t>
            </a:r>
            <a:r>
              <a:rPr lang="en-US" b="1" dirty="0" err="1"/>
              <a:t>asal</a:t>
            </a:r>
            <a:r>
              <a:rPr lang="en-US" b="1" dirty="0"/>
              <a:t> </a:t>
            </a:r>
            <a:r>
              <a:rPr lang="en-US" b="1" dirty="0" err="1"/>
              <a:t>kebangsaan</a:t>
            </a:r>
            <a:r>
              <a:rPr lang="en-US" b="1" dirty="0"/>
              <a:t> </a:t>
            </a:r>
            <a:r>
              <a:rPr lang="en-US" b="1" dirty="0" err="1"/>
              <a:t>individu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perusahaan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Ketika </a:t>
            </a:r>
            <a:r>
              <a:rPr lang="en-US" b="1" dirty="0" err="1"/>
              <a:t>digunakan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kaitannya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perusahaan</a:t>
            </a:r>
            <a:r>
              <a:rPr lang="en-US" b="1" dirty="0"/>
              <a:t>, </a:t>
            </a:r>
            <a:r>
              <a:rPr lang="en-US" b="1" dirty="0" err="1">
                <a:solidFill>
                  <a:srgbClr val="CC3399"/>
                </a:solidFill>
              </a:rPr>
              <a:t>hal</a:t>
            </a:r>
            <a:r>
              <a:rPr lang="en-US" b="1" dirty="0">
                <a:solidFill>
                  <a:srgbClr val="CC3399"/>
                </a:solidFill>
              </a:rPr>
              <a:t> </a:t>
            </a:r>
            <a:r>
              <a:rPr lang="en-US" b="1" dirty="0" err="1">
                <a:solidFill>
                  <a:srgbClr val="CC3399"/>
                </a:solidFill>
              </a:rPr>
              <a:t>ini</a:t>
            </a:r>
            <a:r>
              <a:rPr lang="en-US" b="1" dirty="0">
                <a:solidFill>
                  <a:srgbClr val="CC3399"/>
                </a:solidFill>
              </a:rPr>
              <a:t> </a:t>
            </a:r>
            <a:r>
              <a:rPr lang="en-US" b="1" dirty="0" err="1">
                <a:solidFill>
                  <a:srgbClr val="CC3399"/>
                </a:solidFill>
              </a:rPr>
              <a:t>sering</a:t>
            </a:r>
            <a:r>
              <a:rPr lang="en-US" b="1" dirty="0">
                <a:solidFill>
                  <a:srgbClr val="CC3399"/>
                </a:solidFill>
              </a:rPr>
              <a:t> kali </a:t>
            </a:r>
            <a:r>
              <a:rPr lang="en-US" b="1" dirty="0" err="1">
                <a:solidFill>
                  <a:srgbClr val="CC3399"/>
                </a:solidFill>
              </a:rPr>
              <a:t>mencakup</a:t>
            </a:r>
            <a:r>
              <a:rPr lang="en-US" b="1" dirty="0">
                <a:solidFill>
                  <a:srgbClr val="CC3399"/>
                </a:solidFill>
              </a:rPr>
              <a:t> </a:t>
            </a:r>
            <a:r>
              <a:rPr lang="en-US" b="1" dirty="0" err="1">
                <a:solidFill>
                  <a:srgbClr val="CC3399"/>
                </a:solidFill>
              </a:rPr>
              <a:t>nilai-nilai</a:t>
            </a:r>
            <a:r>
              <a:rPr lang="en-US" b="1" dirty="0">
                <a:solidFill>
                  <a:srgbClr val="CC3399"/>
                </a:solidFill>
              </a:rPr>
              <a:t> rasa </a:t>
            </a:r>
            <a:r>
              <a:rPr lang="en-US" b="1" dirty="0" err="1">
                <a:solidFill>
                  <a:srgbClr val="CC3399"/>
                </a:solidFill>
              </a:rPr>
              <a:t>hormat</a:t>
            </a:r>
            <a:r>
              <a:rPr lang="en-US" b="1" dirty="0">
                <a:solidFill>
                  <a:srgbClr val="CC3399"/>
                </a:solidFill>
              </a:rPr>
              <a:t>, </a:t>
            </a:r>
            <a:r>
              <a:rPr lang="en-US" b="1" dirty="0" err="1">
                <a:solidFill>
                  <a:srgbClr val="CC3399"/>
                </a:solidFill>
              </a:rPr>
              <a:t>toleransi</a:t>
            </a:r>
            <a:r>
              <a:rPr lang="en-US" b="1" dirty="0">
                <a:solidFill>
                  <a:srgbClr val="CC3399"/>
                </a:solidFill>
              </a:rPr>
              <a:t>, </a:t>
            </a:r>
            <a:r>
              <a:rPr lang="en-US" b="1" dirty="0" err="1">
                <a:solidFill>
                  <a:srgbClr val="CC3399"/>
                </a:solidFill>
              </a:rPr>
              <a:t>inklusi</a:t>
            </a:r>
            <a:r>
              <a:rPr lang="en-US" b="1" dirty="0">
                <a:solidFill>
                  <a:srgbClr val="CC3399"/>
                </a:solidFill>
              </a:rPr>
              <a:t>, dan </a:t>
            </a:r>
            <a:r>
              <a:rPr lang="en-US" b="1" dirty="0" err="1">
                <a:solidFill>
                  <a:srgbClr val="CC3399"/>
                </a:solidFill>
              </a:rPr>
              <a:t>penerimaan</a:t>
            </a:r>
            <a:r>
              <a:rPr lang="en-US" dirty="0">
                <a:solidFill>
                  <a:srgbClr val="CC33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E9C2143-CE01-487B-BE15-BB556CD69CB1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467289982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</a:t>
            </a:r>
            <a:r>
              <a:rPr lang="en-US" sz="1000" dirty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Tenaga </a:t>
            </a:r>
            <a:r>
              <a:rPr lang="en-US" b="1" dirty="0" err="1"/>
              <a:t>kerja</a:t>
            </a:r>
            <a:r>
              <a:rPr lang="en-US" b="1" dirty="0"/>
              <a:t> AS </a:t>
            </a:r>
            <a:r>
              <a:rPr lang="en-US" b="1" dirty="0" err="1"/>
              <a:t>saat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jauh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beragam</a:t>
            </a:r>
            <a:r>
              <a:rPr lang="en-US" b="1" dirty="0"/>
              <a:t> </a:t>
            </a:r>
            <a:r>
              <a:rPr lang="en-US" b="1" dirty="0" err="1"/>
              <a:t>dibandingkan</a:t>
            </a:r>
            <a:r>
              <a:rPr lang="en-US" b="1" dirty="0"/>
              <a:t> </a:t>
            </a:r>
            <a:r>
              <a:rPr lang="en-US" b="1" dirty="0" err="1"/>
              <a:t>sebelumnya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 err="1"/>
              <a:t>Beberapa</a:t>
            </a:r>
            <a:r>
              <a:rPr lang="en-US" b="1" dirty="0"/>
              <a:t> negara </a:t>
            </a:r>
            <a:r>
              <a:rPr lang="en-US" b="1" dirty="0" err="1"/>
              <a:t>Eropa</a:t>
            </a:r>
            <a:r>
              <a:rPr lang="en-US" b="1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melampaui</a:t>
            </a:r>
            <a:r>
              <a:rPr lang="en-US" b="1" dirty="0"/>
              <a:t> AS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hal</a:t>
            </a:r>
            <a:r>
              <a:rPr lang="en-US" b="1" dirty="0"/>
              <a:t> </a:t>
            </a:r>
            <a:r>
              <a:rPr lang="en-US" b="1" dirty="0" err="1"/>
              <a:t>keberagaman</a:t>
            </a:r>
            <a:r>
              <a:rPr lang="en-US" b="1" dirty="0"/>
              <a:t>, </a:t>
            </a:r>
            <a:r>
              <a:rPr lang="en-US" b="1" dirty="0" err="1"/>
              <a:t>khususnya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hal</a:t>
            </a:r>
            <a:r>
              <a:rPr lang="en-US" b="1" dirty="0"/>
              <a:t> </a:t>
            </a:r>
            <a:r>
              <a:rPr lang="en-US" b="1" dirty="0" err="1"/>
              <a:t>keterwakilan</a:t>
            </a:r>
            <a:r>
              <a:rPr lang="en-US" b="1" dirty="0"/>
              <a:t> dewan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996600"/>
                </a:solidFill>
              </a:rPr>
              <a:t>Negara-negara lain </a:t>
            </a:r>
            <a:r>
              <a:rPr lang="en-US" sz="2000" b="1" dirty="0" err="1">
                <a:solidFill>
                  <a:srgbClr val="996600"/>
                </a:solidFill>
              </a:rPr>
              <a:t>memiliki</a:t>
            </a:r>
            <a:r>
              <a:rPr lang="en-US" sz="2000" b="1" dirty="0">
                <a:solidFill>
                  <a:srgbClr val="996600"/>
                </a:solidFill>
              </a:rPr>
              <a:t> </a:t>
            </a:r>
            <a:r>
              <a:rPr lang="en-US" sz="2000" b="1" dirty="0" err="1">
                <a:solidFill>
                  <a:srgbClr val="996600"/>
                </a:solidFill>
              </a:rPr>
              <a:t>undang-undang</a:t>
            </a:r>
            <a:r>
              <a:rPr lang="en-US" sz="2000" b="1" dirty="0">
                <a:solidFill>
                  <a:srgbClr val="996600"/>
                </a:solidFill>
              </a:rPr>
              <a:t> federal yang </a:t>
            </a:r>
            <a:r>
              <a:rPr lang="en-US" sz="2000" b="1" dirty="0" err="1">
                <a:solidFill>
                  <a:srgbClr val="996600"/>
                </a:solidFill>
              </a:rPr>
              <a:t>mewajibkan</a:t>
            </a:r>
            <a:r>
              <a:rPr lang="en-US" sz="2000" b="1" dirty="0">
                <a:solidFill>
                  <a:srgbClr val="996600"/>
                </a:solidFill>
              </a:rPr>
              <a:t> </a:t>
            </a:r>
            <a:r>
              <a:rPr lang="en-US" sz="2000" b="1" dirty="0" err="1">
                <a:solidFill>
                  <a:srgbClr val="996600"/>
                </a:solidFill>
              </a:rPr>
              <a:t>perempuan</a:t>
            </a:r>
            <a:r>
              <a:rPr lang="en-US" sz="2000" b="1" dirty="0">
                <a:solidFill>
                  <a:srgbClr val="996600"/>
                </a:solidFill>
              </a:rPr>
              <a:t> </a:t>
            </a:r>
            <a:r>
              <a:rPr lang="en-US" sz="2000" b="1" dirty="0" err="1">
                <a:solidFill>
                  <a:srgbClr val="996600"/>
                </a:solidFill>
              </a:rPr>
              <a:t>untuk</a:t>
            </a:r>
            <a:r>
              <a:rPr lang="en-US" sz="2000" b="1" dirty="0">
                <a:solidFill>
                  <a:srgbClr val="996600"/>
                </a:solidFill>
              </a:rPr>
              <a:t> duduk di dewan.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914400"/>
            <a:ext cx="4038600" cy="5257800"/>
          </a:xfrm>
        </p:spPr>
        <p:txBody>
          <a:bodyPr/>
          <a:lstStyle/>
          <a:p>
            <a:endParaRPr lang="en-US" dirty="0"/>
          </a:p>
          <a:p>
            <a:r>
              <a:rPr lang="en-US" b="1" dirty="0" err="1">
                <a:solidFill>
                  <a:srgbClr val="000066"/>
                </a:solidFill>
              </a:rPr>
              <a:t>Alasan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bisnis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untuk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keberagaman</a:t>
            </a:r>
            <a:r>
              <a:rPr lang="en-US" b="1" dirty="0">
                <a:solidFill>
                  <a:srgbClr val="000066"/>
                </a:solidFill>
              </a:rPr>
              <a:t> gender </a:t>
            </a:r>
            <a:r>
              <a:rPr lang="en-US" b="1" dirty="0" err="1">
                <a:solidFill>
                  <a:srgbClr val="000066"/>
                </a:solidFill>
              </a:rPr>
              <a:t>sangatlah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kuat</a:t>
            </a:r>
            <a:r>
              <a:rPr lang="en-US" b="1" dirty="0">
                <a:solidFill>
                  <a:srgbClr val="000066"/>
                </a:solidFill>
              </a:rPr>
              <a:t>.</a:t>
            </a:r>
          </a:p>
          <a:p>
            <a:r>
              <a:rPr lang="en-US" b="1" dirty="0" err="1">
                <a:solidFill>
                  <a:srgbClr val="000066"/>
                </a:solidFill>
              </a:rPr>
              <a:t>Keberagaman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dalam</a:t>
            </a:r>
            <a:r>
              <a:rPr lang="en-US" b="1" dirty="0">
                <a:solidFill>
                  <a:srgbClr val="000066"/>
                </a:solidFill>
              </a:rPr>
              <a:t> dewan dan </a:t>
            </a:r>
            <a:r>
              <a:rPr lang="en-US" b="1" dirty="0" err="1">
                <a:solidFill>
                  <a:srgbClr val="000066"/>
                </a:solidFill>
              </a:rPr>
              <a:t>manajemen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dikaitkan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dengan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laba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atas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ekuitas</a:t>
            </a:r>
            <a:r>
              <a:rPr lang="en-US" b="1" dirty="0">
                <a:solidFill>
                  <a:srgbClr val="000066"/>
                </a:solidFill>
              </a:rPr>
              <a:t> yang </a:t>
            </a:r>
            <a:r>
              <a:rPr lang="en-US" b="1" dirty="0" err="1">
                <a:solidFill>
                  <a:srgbClr val="000066"/>
                </a:solidFill>
              </a:rPr>
              <a:t>lebih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tinggi</a:t>
            </a:r>
            <a:r>
              <a:rPr lang="en-US" b="1" dirty="0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EF83547-1DD6-4679-BBD8-144EB9E151AC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37</a:t>
            </a:fld>
            <a:endParaRPr lang="en-US" sz="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</a:t>
            </a:r>
            <a:r>
              <a:rPr lang="en-US" sz="1000" dirty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Selain menguntungkan keberagaman, hal ini juga dapat menimbulkan </a:t>
            </a:r>
            <a:r>
              <a:rPr lang="sv-SE" b="1" dirty="0">
                <a:solidFill>
                  <a:srgbClr val="FF0000"/>
                </a:solidFill>
              </a:rPr>
              <a:t>konflik.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sz="2000" b="1" dirty="0" err="1">
                <a:solidFill>
                  <a:srgbClr val="000066"/>
                </a:solidFill>
              </a:rPr>
              <a:t>Ketegangan</a:t>
            </a:r>
            <a:r>
              <a:rPr lang="en-US" sz="2000" b="1" dirty="0">
                <a:solidFill>
                  <a:srgbClr val="000066"/>
                </a:solidFill>
              </a:rPr>
              <a:t> dan </a:t>
            </a:r>
            <a:r>
              <a:rPr lang="en-US" sz="2000" b="1" dirty="0" err="1">
                <a:solidFill>
                  <a:srgbClr val="000066"/>
                </a:solidFill>
              </a:rPr>
              <a:t>kecemasan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mungkin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muncul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ketika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mempertemukan</a:t>
            </a:r>
            <a:r>
              <a:rPr lang="en-US" sz="2000" b="1" dirty="0">
                <a:solidFill>
                  <a:srgbClr val="000066"/>
                </a:solidFill>
              </a:rPr>
              <a:t> orang-orang yang </a:t>
            </a:r>
            <a:r>
              <a:rPr lang="en-US" sz="2000" b="1" dirty="0" err="1">
                <a:solidFill>
                  <a:srgbClr val="000066"/>
                </a:solidFill>
              </a:rPr>
              <a:t>memiliki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perbedaan</a:t>
            </a:r>
            <a:r>
              <a:rPr lang="en-US" sz="2000" b="1" dirty="0">
                <a:solidFill>
                  <a:srgbClr val="000066"/>
                </a:solidFill>
              </a:rPr>
              <a:t> yang </a:t>
            </a:r>
            <a:r>
              <a:rPr lang="en-US" sz="2000" b="1" dirty="0" err="1">
                <a:solidFill>
                  <a:srgbClr val="000066"/>
                </a:solidFill>
              </a:rPr>
              <a:t>berbeda-beda</a:t>
            </a:r>
            <a:r>
              <a:rPr lang="en-US" sz="2000" b="1" dirty="0">
                <a:solidFill>
                  <a:srgbClr val="000066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>
                <a:solidFill>
                  <a:srgbClr val="FF0000"/>
                </a:solidFill>
              </a:rPr>
              <a:t>Sifat </a:t>
            </a:r>
            <a:r>
              <a:rPr lang="en-US" sz="1800" b="1" dirty="0" err="1">
                <a:solidFill>
                  <a:srgbClr val="FF0000"/>
                </a:solidFill>
              </a:rPr>
              <a:t>pekerjaan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itu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sendiri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sering</a:t>
            </a:r>
            <a:r>
              <a:rPr lang="en-US" sz="1800" b="1" dirty="0">
                <a:solidFill>
                  <a:srgbClr val="FF0000"/>
                </a:solidFill>
              </a:rPr>
              <a:t> kali </a:t>
            </a:r>
            <a:r>
              <a:rPr lang="en-US" sz="1800" b="1" dirty="0" err="1">
                <a:solidFill>
                  <a:srgbClr val="FF0000"/>
                </a:solidFill>
              </a:rPr>
              <a:t>dapat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menimbulkan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ketegangan</a:t>
            </a:r>
            <a:r>
              <a:rPr lang="en-US" sz="1800" b="1" dirty="0">
                <a:solidFill>
                  <a:srgbClr val="FF0000"/>
                </a:solidFill>
              </a:rPr>
              <a:t> dan </a:t>
            </a:r>
            <a:r>
              <a:rPr lang="en-US" sz="1800" b="1" dirty="0" err="1">
                <a:solidFill>
                  <a:srgbClr val="FF0000"/>
                </a:solidFill>
              </a:rPr>
              <a:t>tantangan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tambahan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seperti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tantangan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err="1">
                <a:solidFill>
                  <a:srgbClr val="FF0000"/>
                </a:solidFill>
              </a:rPr>
              <a:t>budaya</a:t>
            </a:r>
            <a:r>
              <a:rPr lang="en-US" sz="1800" b="1" dirty="0">
                <a:solidFill>
                  <a:srgbClr val="FF000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0066"/>
                </a:solidFill>
              </a:rPr>
              <a:t>Kekhawatiran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lainnya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melibatkan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pengintegrasian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beragam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sudut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pandang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dengan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budaya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perusahaan</a:t>
            </a:r>
            <a:r>
              <a:rPr lang="en-US" sz="2000" b="1" dirty="0">
                <a:solidFill>
                  <a:srgbClr val="000066"/>
                </a:solidFill>
              </a:rPr>
              <a:t> yang </a:t>
            </a:r>
            <a:r>
              <a:rPr lang="en-US" sz="2000" b="1" dirty="0" err="1">
                <a:solidFill>
                  <a:srgbClr val="000066"/>
                </a:solidFill>
              </a:rPr>
              <a:t>sudah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ada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sebelumnya</a:t>
            </a:r>
            <a:r>
              <a:rPr lang="en-US" sz="2000" b="1" dirty="0">
                <a:solidFill>
                  <a:srgbClr val="000066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0066"/>
                </a:solidFill>
              </a:rPr>
              <a:t>Berhati-hatilah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terhadap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prasangka</a:t>
            </a:r>
            <a:r>
              <a:rPr lang="en-US" sz="2000" b="1" dirty="0">
                <a:solidFill>
                  <a:srgbClr val="000066"/>
                </a:solidFill>
              </a:rPr>
              <a:t> yang </a:t>
            </a:r>
            <a:r>
              <a:rPr lang="en-US" sz="2000" b="1" dirty="0" err="1">
                <a:solidFill>
                  <a:srgbClr val="000066"/>
                </a:solidFill>
              </a:rPr>
              <a:t>hanya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didasarkan</a:t>
            </a:r>
            <a:r>
              <a:rPr lang="en-US" sz="2000" b="1" dirty="0">
                <a:solidFill>
                  <a:srgbClr val="000066"/>
                </a:solidFill>
              </a:rPr>
              <a:t> pada </a:t>
            </a:r>
            <a:r>
              <a:rPr lang="en-US" sz="2000" b="1" dirty="0" err="1">
                <a:solidFill>
                  <a:srgbClr val="000066"/>
                </a:solidFill>
              </a:rPr>
              <a:t>perbedaan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interpretasi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terhadap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standar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berbasis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budaya</a:t>
            </a:r>
            <a:r>
              <a:rPr lang="en-US" sz="2000" b="1" dirty="0">
                <a:solidFill>
                  <a:srgbClr val="000066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/>
              <a:t>Upaya </a:t>
            </a:r>
            <a:r>
              <a:rPr lang="en-US" sz="1800" b="1" dirty="0" err="1">
                <a:solidFill>
                  <a:srgbClr val="FF0000"/>
                </a:solidFill>
              </a:rPr>
              <a:t>multikulturalisme</a:t>
            </a:r>
            <a:r>
              <a:rPr lang="en-US" sz="1800" b="1" dirty="0">
                <a:solidFill>
                  <a:srgbClr val="FF0000"/>
                </a:solidFill>
              </a:rPr>
              <a:t>,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mengakui</a:t>
            </a:r>
            <a:r>
              <a:rPr lang="en-US" sz="1800" dirty="0"/>
              <a:t> dan </a:t>
            </a:r>
            <a:r>
              <a:rPr lang="en-US" sz="1800" dirty="0" err="1"/>
              <a:t>mempromosikan</a:t>
            </a:r>
            <a:r>
              <a:rPr lang="en-US" sz="1800" dirty="0"/>
              <a:t> </a:t>
            </a:r>
            <a:r>
              <a:rPr lang="en-US" sz="1800" dirty="0" err="1"/>
              <a:t>keberagaman</a:t>
            </a:r>
            <a:r>
              <a:rPr lang="en-US" sz="1800" dirty="0"/>
              <a:t> di </a:t>
            </a:r>
            <a:r>
              <a:rPr lang="en-US" sz="1800" dirty="0" err="1"/>
              <a:t>tempat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mendidik</a:t>
            </a:r>
            <a:r>
              <a:rPr lang="en-US" sz="1800" dirty="0"/>
              <a:t> dan </a:t>
            </a:r>
            <a:r>
              <a:rPr lang="en-US" sz="1800" dirty="0" err="1"/>
              <a:t>mendorong</a:t>
            </a:r>
            <a:r>
              <a:rPr lang="en-US" sz="1800" dirty="0"/>
              <a:t> </a:t>
            </a:r>
            <a:r>
              <a:rPr lang="en-US" sz="1800" dirty="0" err="1"/>
              <a:t>manfaat</a:t>
            </a:r>
            <a:r>
              <a:rPr lang="en-US" sz="1800" dirty="0"/>
              <a:t> </a:t>
            </a:r>
            <a:r>
              <a:rPr lang="en-US" sz="1800" dirty="0" err="1"/>
              <a:t>terkait</a:t>
            </a:r>
            <a:r>
              <a:rPr lang="en-US" sz="1800" dirty="0"/>
              <a:t> </a:t>
            </a:r>
            <a:r>
              <a:rPr lang="en-US" sz="1800" dirty="0" err="1"/>
              <a:t>keberagaman</a:t>
            </a:r>
            <a:r>
              <a:rPr lang="en-US" sz="1800" dirty="0"/>
              <a:t>.</a:t>
            </a:r>
          </a:p>
          <a:p>
            <a:r>
              <a:rPr lang="en-US" sz="2000" b="1" dirty="0" err="1"/>
              <a:t>Akibat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mengabaikan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keberagaman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/>
              <a:t>sangatlah</a:t>
            </a:r>
            <a:r>
              <a:rPr lang="en-US" sz="2000" b="1" dirty="0"/>
              <a:t> </a:t>
            </a:r>
            <a:r>
              <a:rPr lang="en-US" sz="2000" b="1" dirty="0" err="1"/>
              <a:t>besar</a:t>
            </a:r>
            <a:r>
              <a:rPr lang="en-US" sz="2000" b="1" dirty="0"/>
              <a:t>, </a:t>
            </a:r>
            <a:r>
              <a:rPr lang="en-US" sz="2000" b="1" dirty="0" err="1"/>
              <a:t>baik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segi</a:t>
            </a:r>
            <a:r>
              <a:rPr lang="en-US" sz="2000" b="1" dirty="0"/>
              <a:t> </a:t>
            </a:r>
            <a:r>
              <a:rPr lang="en-US" sz="2000" b="1" dirty="0" err="1"/>
              <a:t>hilangnya</a:t>
            </a:r>
            <a:r>
              <a:rPr lang="en-US" sz="2000" b="1" dirty="0"/>
              <a:t> </a:t>
            </a:r>
            <a:r>
              <a:rPr lang="en-US" sz="2000" b="1" dirty="0" err="1"/>
              <a:t>produktivitas</a:t>
            </a:r>
            <a:r>
              <a:rPr lang="en-US" sz="2000" b="1" dirty="0"/>
              <a:t> </a:t>
            </a:r>
            <a:r>
              <a:rPr lang="en-US" sz="2000" b="1" dirty="0" err="1"/>
              <a:t>maupun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segi</a:t>
            </a:r>
            <a:r>
              <a:rPr lang="en-US" sz="2000" b="1" dirty="0"/>
              <a:t> </a:t>
            </a:r>
            <a:r>
              <a:rPr lang="en-US" sz="2000" b="1" dirty="0" err="1"/>
              <a:t>tanggung</a:t>
            </a:r>
            <a:r>
              <a:rPr lang="en-US" sz="2000" b="1" dirty="0"/>
              <a:t> </a:t>
            </a:r>
            <a:r>
              <a:rPr lang="en-US" sz="2000" b="1" dirty="0" err="1"/>
              <a:t>jawab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28422F-19BB-4D87-967B-69D19A56364A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38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Affirmative Action </a:t>
            </a:r>
            <a:r>
              <a:rPr lang="en-US" sz="1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Ketika </a:t>
            </a:r>
            <a:r>
              <a:rPr lang="en-US" b="1" dirty="0" err="1"/>
              <a:t>menyeimbangkan</a:t>
            </a:r>
            <a:r>
              <a:rPr lang="en-US" b="1" dirty="0"/>
              <a:t> </a:t>
            </a:r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pemberi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dan </a:t>
            </a:r>
            <a:r>
              <a:rPr lang="en-US" b="1" dirty="0" err="1"/>
              <a:t>pekerja</a:t>
            </a:r>
            <a:r>
              <a:rPr lang="en-US" b="1" dirty="0"/>
              <a:t>, </a:t>
            </a:r>
            <a:r>
              <a:rPr lang="en-US" b="1" dirty="0" err="1"/>
              <a:t>timbul</a:t>
            </a:r>
            <a:r>
              <a:rPr lang="en-US" b="1" dirty="0"/>
              <a:t> </a:t>
            </a:r>
            <a:r>
              <a:rPr lang="en-US" b="1" dirty="0" err="1"/>
              <a:t>pertanyaan</a:t>
            </a:r>
            <a:r>
              <a:rPr lang="en-US" b="1" dirty="0"/>
              <a:t> </a:t>
            </a:r>
            <a:r>
              <a:rPr lang="en-US" b="1" dirty="0" err="1"/>
              <a:t>mengenai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A50021"/>
                </a:solidFill>
              </a:rPr>
              <a:t>tindakan</a:t>
            </a:r>
            <a:r>
              <a:rPr lang="en-US" b="1" dirty="0">
                <a:solidFill>
                  <a:srgbClr val="A50021"/>
                </a:solidFill>
              </a:rPr>
              <a:t> </a:t>
            </a:r>
            <a:r>
              <a:rPr lang="en-US" b="1" dirty="0" err="1">
                <a:solidFill>
                  <a:srgbClr val="A50021"/>
                </a:solidFill>
              </a:rPr>
              <a:t>afirmatif</a:t>
            </a:r>
            <a:r>
              <a:rPr lang="en-US" b="1" dirty="0">
                <a:solidFill>
                  <a:srgbClr val="A50021"/>
                </a:solidFill>
              </a:rPr>
              <a:t>.</a:t>
            </a:r>
          </a:p>
          <a:p>
            <a:r>
              <a:rPr lang="nb-NO" sz="2000" b="1" dirty="0">
                <a:solidFill>
                  <a:srgbClr val="006600"/>
                </a:solidFill>
              </a:rPr>
              <a:t>Bukan persoalan hak atas proses yang adil, melainkan apakah seseorang mempunyai hak atas pekerjaan tersebut.</a:t>
            </a:r>
            <a:endParaRPr lang="en-US" sz="2000" b="1" dirty="0">
              <a:solidFill>
                <a:srgbClr val="006600"/>
              </a:solidFill>
            </a:endParaRPr>
          </a:p>
          <a:p>
            <a:pPr marL="0" indent="0">
              <a:buNone/>
            </a:pPr>
            <a:r>
              <a:rPr lang="en-US" b="1" dirty="0" err="1"/>
              <a:t>Misalnya</a:t>
            </a:r>
            <a:r>
              <a:rPr lang="en-US" b="1" dirty="0"/>
              <a:t>, </a:t>
            </a:r>
            <a:r>
              <a:rPr lang="en-US" b="1" dirty="0" err="1"/>
              <a:t>upaya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mendorong</a:t>
            </a:r>
            <a:r>
              <a:rPr lang="en-US" b="1" dirty="0"/>
              <a:t> </a:t>
            </a:r>
            <a:r>
              <a:rPr lang="en-US" b="1" dirty="0" err="1"/>
              <a:t>keberagaman</a:t>
            </a:r>
            <a:r>
              <a:rPr lang="en-US" b="1" dirty="0"/>
              <a:t> juga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dilihat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diskriminasi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terbalik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6600"/>
                </a:solidFill>
              </a:rPr>
              <a:t>Argumen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kedua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belah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pihak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menggunakan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persuasi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>
                <a:solidFill>
                  <a:srgbClr val="006600"/>
                </a:solidFill>
              </a:rPr>
              <a:t>emosional</a:t>
            </a:r>
            <a:r>
              <a:rPr lang="en-US" b="1" dirty="0">
                <a:solidFill>
                  <a:srgbClr val="006600"/>
                </a:solidFill>
              </a:rPr>
              <a:t>.</a:t>
            </a:r>
          </a:p>
          <a:p>
            <a:r>
              <a:rPr lang="en-US" b="1" dirty="0" err="1"/>
              <a:t>Diskriminasi</a:t>
            </a:r>
            <a:r>
              <a:rPr lang="en-US" b="1" dirty="0"/>
              <a:t> </a:t>
            </a:r>
            <a:r>
              <a:rPr lang="en-US" b="1" dirty="0" err="1"/>
              <a:t>atas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/>
              <a:t>keanggotaan</a:t>
            </a:r>
            <a:r>
              <a:rPr lang="en-US" b="1" dirty="0"/>
              <a:t> </a:t>
            </a:r>
            <a:r>
              <a:rPr lang="en-US" b="1" dirty="0" err="1"/>
              <a:t>seseorang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kelompok</a:t>
            </a:r>
            <a:r>
              <a:rPr lang="en-US" b="1" dirty="0"/>
              <a:t> yang </a:t>
            </a:r>
            <a:r>
              <a:rPr lang="en-US" b="1" dirty="0" err="1"/>
              <a:t>dilindungi</a:t>
            </a:r>
            <a:r>
              <a:rPr lang="en-US" b="1" dirty="0"/>
              <a:t> </a:t>
            </a:r>
            <a:r>
              <a:rPr lang="en-US" b="1" dirty="0" err="1"/>
              <a:t>masih</a:t>
            </a:r>
            <a:r>
              <a:rPr lang="en-US" b="1" dirty="0"/>
              <a:t> </a:t>
            </a:r>
            <a:r>
              <a:rPr lang="en-US" b="1" dirty="0" err="1"/>
              <a:t>merupakan</a:t>
            </a:r>
            <a:r>
              <a:rPr lang="en-US" b="1" dirty="0"/>
              <a:t> </a:t>
            </a:r>
            <a:r>
              <a:rPr lang="en-US" b="1" dirty="0" err="1"/>
              <a:t>diskriminasi</a:t>
            </a:r>
            <a:r>
              <a:rPr lang="en-US" b="1" dirty="0"/>
              <a:t> yang salah.</a:t>
            </a:r>
          </a:p>
          <a:p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Teks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ini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sekarang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membahas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dekat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tindakan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afirmatif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untuk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mengeksplorasi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isu-isu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etika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diangkat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BD2C67-55D1-48A0-943D-BC558A576B1E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39</a:t>
            </a:fld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F59516D-579B-43FC-898F-DA590C17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  <a:r>
              <a:rPr lang="en-US" sz="1000" dirty="0"/>
              <a:t>2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0F21293-AEE6-407F-9D46-68B782BEB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</a:rPr>
              <a:t>Berbagai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tantangan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etika</a:t>
            </a:r>
            <a:r>
              <a:rPr lang="en-US" b="1" dirty="0">
                <a:solidFill>
                  <a:srgbClr val="C00000"/>
                </a:solidFill>
              </a:rPr>
              <a:t> yang </a:t>
            </a:r>
            <a:r>
              <a:rPr lang="en-US" b="1" dirty="0" err="1">
                <a:solidFill>
                  <a:srgbClr val="C00000"/>
                </a:solidFill>
              </a:rPr>
              <a:t>dihadapi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sifat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tanggung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jawab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pemberi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kerja</a:t>
            </a:r>
            <a:r>
              <a:rPr lang="en-US" b="1" dirty="0">
                <a:solidFill>
                  <a:srgbClr val="C00000"/>
                </a:solidFill>
              </a:rPr>
              <a:t> dan </a:t>
            </a:r>
            <a:r>
              <a:rPr lang="en-US" b="1" dirty="0" err="1">
                <a:solidFill>
                  <a:srgbClr val="C00000"/>
                </a:solidFill>
              </a:rPr>
              <a:t>pekerja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dibahas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dalam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bab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ini</a:t>
            </a:r>
            <a:endParaRPr lang="en-US" b="1" dirty="0">
              <a:solidFill>
                <a:srgbClr val="C00000"/>
              </a:solidFill>
            </a:endParaRPr>
          </a:p>
          <a:p>
            <a:r>
              <a:rPr lang="en-US" sz="2000" b="1" dirty="0" err="1">
                <a:solidFill>
                  <a:srgbClr val="002060"/>
                </a:solidFill>
              </a:rPr>
              <a:t>Saat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setiap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isu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diperiksa</a:t>
            </a:r>
            <a:r>
              <a:rPr lang="en-US" sz="2000" b="1" dirty="0">
                <a:solidFill>
                  <a:srgbClr val="002060"/>
                </a:solidFill>
              </a:rPr>
              <a:t>, </a:t>
            </a:r>
            <a:r>
              <a:rPr lang="en-US" sz="2000" b="1" dirty="0" err="1">
                <a:solidFill>
                  <a:srgbClr val="002060"/>
                </a:solidFill>
              </a:rPr>
              <a:t>cobalah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menerapkan</a:t>
            </a:r>
            <a:r>
              <a:rPr lang="en-US" sz="2000" b="1" dirty="0">
                <a:solidFill>
                  <a:srgbClr val="002060"/>
                </a:solidFill>
              </a:rPr>
              <a:t> proses </a:t>
            </a:r>
            <a:r>
              <a:rPr lang="en-US" sz="2000" b="1" dirty="0" err="1">
                <a:solidFill>
                  <a:srgbClr val="002060"/>
                </a:solidFill>
              </a:rPr>
              <a:t>pengambilan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keputusan</a:t>
            </a:r>
            <a:r>
              <a:rPr lang="en-US" sz="2000" b="1" dirty="0">
                <a:solidFill>
                  <a:srgbClr val="002060"/>
                </a:solidFill>
              </a:rPr>
              <a:t> yang </a:t>
            </a:r>
            <a:r>
              <a:rPr lang="en-US" sz="2000" b="1" dirty="0" err="1">
                <a:solidFill>
                  <a:srgbClr val="002060"/>
                </a:solidFill>
              </a:rPr>
              <a:t>etis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untuk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mencapai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kesimpulan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terbaik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bagi</a:t>
            </a:r>
            <a:r>
              <a:rPr lang="en-US" sz="2000" b="1" dirty="0">
                <a:solidFill>
                  <a:srgbClr val="002060"/>
                </a:solidFill>
              </a:rPr>
              <a:t> para </a:t>
            </a:r>
            <a:r>
              <a:rPr lang="en-US" sz="2000" b="1" dirty="0" err="1">
                <a:solidFill>
                  <a:srgbClr val="002060"/>
                </a:solidFill>
              </a:rPr>
              <a:t>pemangku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kepentingan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2060"/>
                </a:solidFill>
              </a:rPr>
              <a:t>Peralihan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antara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menjadi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karyawan</a:t>
            </a:r>
            <a:r>
              <a:rPr lang="en-US" sz="2000" b="1" dirty="0">
                <a:solidFill>
                  <a:srgbClr val="002060"/>
                </a:solidFill>
              </a:rPr>
              <a:t> dan </a:t>
            </a:r>
            <a:r>
              <a:rPr lang="en-US" sz="2000" b="1" dirty="0" err="1">
                <a:solidFill>
                  <a:srgbClr val="002060"/>
                </a:solidFill>
              </a:rPr>
              <a:t>menjadi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manajer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memungkinkan</a:t>
            </a:r>
            <a:r>
              <a:rPr lang="en-US" sz="2000" b="1" dirty="0">
                <a:solidFill>
                  <a:srgbClr val="002060"/>
                </a:solidFill>
              </a:rPr>
              <a:t> Anda </a:t>
            </a:r>
            <a:r>
              <a:rPr lang="en-US" sz="2000" b="1" dirty="0" err="1">
                <a:solidFill>
                  <a:srgbClr val="002060"/>
                </a:solidFill>
              </a:rPr>
              <a:t>mengubah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perspektif</a:t>
            </a:r>
            <a:r>
              <a:rPr lang="en-US" sz="2000" b="1" dirty="0">
                <a:solidFill>
                  <a:srgbClr val="002060"/>
                </a:solidFill>
              </a:rPr>
              <a:t> dan </a:t>
            </a:r>
            <a:r>
              <a:rPr lang="en-US" sz="2000" b="1" dirty="0" err="1">
                <a:solidFill>
                  <a:srgbClr val="002060"/>
                </a:solidFill>
              </a:rPr>
              <a:t>mencapai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kesimpulan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terbaik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bagi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seluruh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pemangku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kepentingan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r>
              <a:rPr lang="en-US" sz="2000" b="1" dirty="0">
                <a:solidFill>
                  <a:srgbClr val="002060"/>
                </a:solidFill>
              </a:rPr>
              <a:t>Etika di </a:t>
            </a:r>
            <a:r>
              <a:rPr lang="en-US" sz="2000" b="1" dirty="0" err="1">
                <a:solidFill>
                  <a:srgbClr val="002060"/>
                </a:solidFill>
              </a:rPr>
              <a:t>tempat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kerja</a:t>
            </a:r>
            <a:r>
              <a:rPr lang="en-US" sz="2000" b="1" dirty="0">
                <a:solidFill>
                  <a:srgbClr val="002060"/>
                </a:solidFill>
              </a:rPr>
              <a:t> dan </a:t>
            </a:r>
            <a:r>
              <a:rPr lang="en-US" sz="2000" b="1" dirty="0" err="1">
                <a:solidFill>
                  <a:srgbClr val="002060"/>
                </a:solidFill>
              </a:rPr>
              <a:t>dalam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manajemen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sumber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daya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manusia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adalah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tentang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hubungan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dengan</a:t>
            </a:r>
            <a:r>
              <a:rPr lang="en-US" sz="2000" b="1" dirty="0">
                <a:solidFill>
                  <a:srgbClr val="002060"/>
                </a:solidFill>
              </a:rPr>
              <a:t> orang lain dan </a:t>
            </a:r>
            <a:r>
              <a:rPr lang="en-US" sz="2000" b="1" dirty="0" err="1">
                <a:solidFill>
                  <a:srgbClr val="002060"/>
                </a:solidFill>
              </a:rPr>
              <a:t>dengan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perusahaan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r>
              <a:rPr lang="en-US" sz="2000" b="1" dirty="0">
                <a:solidFill>
                  <a:srgbClr val="002060"/>
                </a:solidFill>
              </a:rPr>
              <a:t>Perusahaan yang </a:t>
            </a:r>
            <a:r>
              <a:rPr lang="en-US" sz="2000" b="1" dirty="0" err="1">
                <a:solidFill>
                  <a:srgbClr val="002060"/>
                </a:solidFill>
              </a:rPr>
              <a:t>menempatkan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karyawan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sebagai</a:t>
            </a:r>
            <a:r>
              <a:rPr lang="en-US" sz="2000" b="1" dirty="0">
                <a:solidFill>
                  <a:srgbClr val="002060"/>
                </a:solidFill>
              </a:rPr>
              <a:t> inti </a:t>
            </a:r>
            <a:r>
              <a:rPr lang="en-US" sz="2000" b="1" dirty="0" err="1">
                <a:solidFill>
                  <a:srgbClr val="002060"/>
                </a:solidFill>
              </a:rPr>
              <a:t>dari</a:t>
            </a:r>
            <a:r>
              <a:rPr lang="en-US" sz="2000" b="1" dirty="0">
                <a:solidFill>
                  <a:srgbClr val="002060"/>
                </a:solidFill>
              </a:rPr>
              <a:t> strategi </a:t>
            </a:r>
            <a:r>
              <a:rPr lang="en-US" sz="2000" b="1" dirty="0" err="1">
                <a:solidFill>
                  <a:srgbClr val="002060"/>
                </a:solidFill>
              </a:rPr>
              <a:t>mereka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menghasilkan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keuntungan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jangka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panjang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bagi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pemegang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saham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dibandingkan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perusahaan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sejenis</a:t>
            </a:r>
            <a:r>
              <a:rPr lang="en-US" sz="2000" b="1" dirty="0">
                <a:solidFill>
                  <a:srgbClr val="002060"/>
                </a:solidFill>
              </a:rPr>
              <a:t> – </a:t>
            </a:r>
            <a:r>
              <a:rPr lang="en-US" sz="2000" b="1" dirty="0" err="1">
                <a:solidFill>
                  <a:srgbClr val="002060"/>
                </a:solidFill>
              </a:rPr>
              <a:t>lebih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dari</a:t>
            </a:r>
            <a:r>
              <a:rPr lang="en-US" sz="2000" b="1" dirty="0">
                <a:solidFill>
                  <a:srgbClr val="002060"/>
                </a:solidFill>
              </a:rPr>
              <a:t> dua kali </a:t>
            </a:r>
            <a:r>
              <a:rPr lang="en-US" sz="2000" b="1" dirty="0" err="1">
                <a:solidFill>
                  <a:srgbClr val="002060"/>
                </a:solidFill>
              </a:rPr>
              <a:t>lipat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endParaRPr lang="en-US" sz="20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710DA0E-341A-4AE4-988F-7251041762C6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052610449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Affirmative Action </a:t>
            </a:r>
            <a:r>
              <a:rPr lang="en-US" sz="1000" dirty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Istilah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tindakan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afirmatif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mengacu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pada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kebijakan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atau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program yang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mencoba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merespons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diskriminasi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di masa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lalu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dengan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menerapkan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langkah-langkah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proaktif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untuk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memastikan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kesetaraan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kesempatan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saat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ini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pt-BR" b="1" dirty="0"/>
              <a:t>Tindakan afirmatif muncul dalam tiga cara.</a:t>
            </a:r>
            <a:endParaRPr lang="en-US" b="1" dirty="0"/>
          </a:p>
          <a:p>
            <a:r>
              <a:rPr lang="en-US" sz="2000" b="1" dirty="0" err="1">
                <a:solidFill>
                  <a:srgbClr val="CC3300"/>
                </a:solidFill>
              </a:rPr>
              <a:t>Melalui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persyaratan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hukum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Perintah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Eksekutif</a:t>
            </a:r>
            <a:r>
              <a:rPr lang="en-US" sz="2000" b="1" dirty="0">
                <a:solidFill>
                  <a:srgbClr val="CC3300"/>
                </a:solidFill>
              </a:rPr>
              <a:t> 11246 </a:t>
            </a:r>
            <a:r>
              <a:rPr lang="en-US" sz="2000" b="1" dirty="0" err="1">
                <a:solidFill>
                  <a:srgbClr val="CC3300"/>
                </a:solidFill>
              </a:rPr>
              <a:t>untuk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memastikan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kesempatan</a:t>
            </a:r>
            <a:r>
              <a:rPr lang="en-US" sz="2000" b="1" dirty="0">
                <a:solidFill>
                  <a:srgbClr val="CC3300"/>
                </a:solidFill>
              </a:rPr>
              <a:t> yang </a:t>
            </a:r>
            <a:r>
              <a:rPr lang="en-US" sz="2000" b="1" dirty="0" err="1">
                <a:solidFill>
                  <a:srgbClr val="CC3300"/>
                </a:solidFill>
              </a:rPr>
              <a:t>sama</a:t>
            </a:r>
            <a:r>
              <a:rPr lang="en-US" sz="2000" b="1" dirty="0">
                <a:solidFill>
                  <a:srgbClr val="CC330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CC3300"/>
                </a:solidFill>
              </a:rPr>
              <a:t>Persyaratan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pengadilan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mengenai</a:t>
            </a:r>
            <a:r>
              <a:rPr lang="en-US" sz="2000" b="1" dirty="0">
                <a:solidFill>
                  <a:srgbClr val="CC3300"/>
                </a:solidFill>
              </a:rPr>
              <a:t> "</a:t>
            </a:r>
            <a:r>
              <a:rPr lang="en-US" sz="2000" b="1" dirty="0" err="1">
                <a:solidFill>
                  <a:srgbClr val="CC3300"/>
                </a:solidFill>
              </a:rPr>
              <a:t>tindakan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afirmatif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yudisial</a:t>
            </a:r>
            <a:r>
              <a:rPr lang="en-US" sz="2000" b="1" dirty="0">
                <a:solidFill>
                  <a:srgbClr val="CC3300"/>
                </a:solidFill>
              </a:rPr>
              <a:t>" </a:t>
            </a:r>
            <a:r>
              <a:rPr lang="en-US" sz="2000" b="1" dirty="0" err="1">
                <a:solidFill>
                  <a:srgbClr val="CC3300"/>
                </a:solidFill>
              </a:rPr>
              <a:t>untuk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memperbaiki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temuan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diskriminasi</a:t>
            </a:r>
            <a:r>
              <a:rPr lang="en-US" sz="2000" b="1" dirty="0">
                <a:solidFill>
                  <a:srgbClr val="CC3300"/>
                </a:solidFill>
              </a:rPr>
              <a:t> di masa </a:t>
            </a:r>
            <a:r>
              <a:rPr lang="en-US" sz="2000" b="1" dirty="0" err="1">
                <a:solidFill>
                  <a:srgbClr val="CC3300"/>
                </a:solidFill>
              </a:rPr>
              <a:t>lalu</a:t>
            </a:r>
            <a:r>
              <a:rPr lang="en-US" sz="2000" b="1" dirty="0">
                <a:solidFill>
                  <a:srgbClr val="CC330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CC3300"/>
                </a:solidFill>
              </a:rPr>
              <a:t>Rencana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tindakan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afirmatif</a:t>
            </a:r>
            <a:r>
              <a:rPr lang="en-US" sz="2000" b="1" dirty="0">
                <a:solidFill>
                  <a:srgbClr val="CC3300"/>
                </a:solidFill>
              </a:rPr>
              <a:t> yang </a:t>
            </a:r>
            <a:r>
              <a:rPr lang="en-US" sz="2000" b="1" dirty="0" err="1">
                <a:solidFill>
                  <a:srgbClr val="CC3300"/>
                </a:solidFill>
              </a:rPr>
              <a:t>bersifat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b="1" dirty="0" err="1">
                <a:solidFill>
                  <a:srgbClr val="CC3300"/>
                </a:solidFill>
              </a:rPr>
              <a:t>sukarela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600DCAD-921F-49D0-9A65-0200D813E181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40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Affirmative Action </a:t>
            </a:r>
            <a:r>
              <a:rPr lang="en-US" sz="1000" dirty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058" y="1295400"/>
            <a:ext cx="8229600" cy="5562600"/>
          </a:xfrm>
        </p:spPr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Kendala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program </a:t>
            </a:r>
            <a:r>
              <a:rPr lang="en-US" b="1" dirty="0" err="1"/>
              <a:t>tindakan</a:t>
            </a:r>
            <a:r>
              <a:rPr lang="en-US" b="1" dirty="0"/>
              <a:t> </a:t>
            </a:r>
            <a:r>
              <a:rPr lang="en-US" b="1" dirty="0" err="1"/>
              <a:t>afirmatif</a:t>
            </a:r>
            <a:r>
              <a:rPr lang="en-US" b="1" dirty="0"/>
              <a:t> yang </a:t>
            </a:r>
            <a:r>
              <a:rPr lang="en-US" b="1" dirty="0" err="1"/>
              <a:t>mendukung</a:t>
            </a:r>
            <a:r>
              <a:rPr lang="en-US" b="1" dirty="0"/>
              <a:t> proses </a:t>
            </a:r>
            <a:r>
              <a:rPr lang="en-US" b="1" dirty="0" err="1"/>
              <a:t>pengambilan</a:t>
            </a:r>
            <a:r>
              <a:rPr lang="en-US" b="1" dirty="0"/>
              <a:t> </a:t>
            </a:r>
            <a:r>
              <a:rPr lang="en-US" b="1" dirty="0" err="1"/>
              <a:t>keputusan</a:t>
            </a:r>
            <a:r>
              <a:rPr lang="en-US" b="1" dirty="0"/>
              <a:t> yang </a:t>
            </a:r>
            <a:r>
              <a:rPr lang="en-US" b="1" dirty="0" err="1"/>
              <a:t>etis</a:t>
            </a:r>
            <a:r>
              <a:rPr lang="en-US" b="1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dirty="0" err="1">
                <a:solidFill>
                  <a:schemeClr val="accent4"/>
                </a:solidFill>
              </a:rPr>
              <a:t>Kebijakan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tidak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boleh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melanggar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sebagian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besar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hak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karyawan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atau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menghambat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kemajuan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mereka</a:t>
            </a:r>
            <a:r>
              <a:rPr lang="en-US" sz="2000" b="1" dirty="0">
                <a:solidFill>
                  <a:schemeClr val="accent4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dirty="0" err="1">
                <a:solidFill>
                  <a:schemeClr val="accent4"/>
                </a:solidFill>
              </a:rPr>
              <a:t>Kebijakan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tidak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boleh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mengesampingkan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posisi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apa</a:t>
            </a:r>
            <a:r>
              <a:rPr lang="en-US" sz="2000" b="1" dirty="0">
                <a:solidFill>
                  <a:schemeClr val="accent4"/>
                </a:solidFill>
              </a:rPr>
              <a:t> pun </a:t>
            </a:r>
            <a:r>
              <a:rPr lang="en-US" sz="2000" b="1" dirty="0" err="1">
                <a:solidFill>
                  <a:schemeClr val="accent4"/>
                </a:solidFill>
              </a:rPr>
              <a:t>bagi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perempuan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atau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kelompok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minoritas</a:t>
            </a:r>
            <a:r>
              <a:rPr lang="en-US" sz="2000" b="1" dirty="0">
                <a:solidFill>
                  <a:schemeClr val="accent4"/>
                </a:solidFill>
              </a:rPr>
              <a:t> dan </a:t>
            </a:r>
            <a:r>
              <a:rPr lang="en-US" sz="2000" b="1" dirty="0" err="1">
                <a:solidFill>
                  <a:schemeClr val="accent4"/>
                </a:solidFill>
              </a:rPr>
              <a:t>tidak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boleh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ditafsirkan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sebagai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kuota</a:t>
            </a:r>
            <a:r>
              <a:rPr lang="en-US" sz="2000" b="1" dirty="0">
                <a:solidFill>
                  <a:schemeClr val="accent4"/>
                </a:solidFill>
              </a:rPr>
              <a:t> yang </a:t>
            </a:r>
            <a:r>
              <a:rPr lang="en-US" sz="2000" b="1" dirty="0" err="1">
                <a:solidFill>
                  <a:schemeClr val="accent4"/>
                </a:solidFill>
              </a:rPr>
              <a:t>harus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dipenuhi</a:t>
            </a:r>
            <a:r>
              <a:rPr lang="en-US" sz="2000" b="1" dirty="0">
                <a:solidFill>
                  <a:schemeClr val="accent4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accent4"/>
                </a:solidFill>
              </a:rPr>
              <a:t>Hal </a:t>
            </a:r>
            <a:r>
              <a:rPr lang="en-US" sz="2000" b="1" dirty="0" err="1">
                <a:solidFill>
                  <a:schemeClr val="accent4"/>
                </a:solidFill>
              </a:rPr>
              <a:t>ini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mungkin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tidak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mengubah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harapan</a:t>
            </a:r>
            <a:r>
              <a:rPr lang="en-US" sz="2000" b="1" dirty="0">
                <a:solidFill>
                  <a:schemeClr val="accent4"/>
                </a:solidFill>
              </a:rPr>
              <a:t> yang </a:t>
            </a:r>
            <a:r>
              <a:rPr lang="en-US" sz="2000" b="1" dirty="0" err="1">
                <a:solidFill>
                  <a:schemeClr val="accent4"/>
                </a:solidFill>
              </a:rPr>
              <a:t>sah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dari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karyawan</a:t>
            </a:r>
            <a:r>
              <a:rPr lang="en-US" sz="2000" b="1" dirty="0">
                <a:solidFill>
                  <a:schemeClr val="accent4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accent4"/>
                </a:solidFill>
              </a:rPr>
              <a:t>Hal </a:t>
            </a:r>
            <a:r>
              <a:rPr lang="en-US" sz="2000" b="1" dirty="0" err="1">
                <a:solidFill>
                  <a:schemeClr val="accent4"/>
                </a:solidFill>
              </a:rPr>
              <a:t>ini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hanya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bersifat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sementara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karena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bertujuan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untuk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mencapai</a:t>
            </a:r>
            <a:r>
              <a:rPr lang="en-US" sz="2000" b="1" dirty="0">
                <a:solidFill>
                  <a:schemeClr val="accent4"/>
                </a:solidFill>
              </a:rPr>
              <a:t>, </a:t>
            </a:r>
            <a:r>
              <a:rPr lang="en-US" sz="2000" b="1" dirty="0" err="1">
                <a:solidFill>
                  <a:schemeClr val="accent4"/>
                </a:solidFill>
              </a:rPr>
              <a:t>bukan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mempertahankan</a:t>
            </a:r>
            <a:r>
              <a:rPr lang="en-US" sz="2000" b="1" dirty="0">
                <a:solidFill>
                  <a:schemeClr val="accent4"/>
                </a:solidFill>
              </a:rPr>
              <a:t>, </a:t>
            </a:r>
            <a:r>
              <a:rPr lang="en-US" sz="2000" b="1" dirty="0" err="1">
                <a:solidFill>
                  <a:schemeClr val="accent4"/>
                </a:solidFill>
              </a:rPr>
              <a:t>keseimbangan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tenaga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b="1" dirty="0" err="1">
                <a:solidFill>
                  <a:schemeClr val="accent4"/>
                </a:solidFill>
              </a:rPr>
              <a:t>kerja</a:t>
            </a:r>
            <a:r>
              <a:rPr lang="en-US" sz="2000" b="1" dirty="0">
                <a:solidFill>
                  <a:schemeClr val="accent4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E9D1EE3-2522-4533-901C-BCD77AE30F23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41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Affirmative Action </a:t>
            </a:r>
            <a:r>
              <a:rPr lang="en-US" sz="1000" dirty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Para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penentang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berpendapat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bahwa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upaya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ini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lebih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banyak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merugikan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daripada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membawa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manfaat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sehingga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menciptakan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niat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buruk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dan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semangat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kerja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buruk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di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kalangan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pekerja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r>
              <a:rPr lang="fi-FI" sz="2000" b="1" dirty="0">
                <a:solidFill>
                  <a:srgbClr val="0F49CB"/>
                </a:solidFill>
              </a:rPr>
              <a:t>Ini diterjemahkan menjadi hukuman saat ini atas kesalahan masa lalu.</a:t>
            </a:r>
            <a:endParaRPr lang="en-US" sz="2000" b="1" dirty="0">
              <a:solidFill>
                <a:srgbClr val="0F49CB"/>
              </a:solidFill>
            </a:endParaRPr>
          </a:p>
          <a:p>
            <a:pPr marL="0" indent="0">
              <a:buNone/>
            </a:pP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Mahkamah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Agung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menangani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tindakan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afirmatif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melalui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kasus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‘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diskriminasi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terbalik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’ pada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tahun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2003.</a:t>
            </a:r>
          </a:p>
          <a:p>
            <a:r>
              <a:rPr lang="en-US" sz="2000" b="1" dirty="0" err="1">
                <a:solidFill>
                  <a:srgbClr val="333399"/>
                </a:solidFill>
              </a:rPr>
              <a:t>Kasus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ini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diajukan</a:t>
            </a:r>
            <a:r>
              <a:rPr lang="en-US" sz="2000" b="1" dirty="0">
                <a:solidFill>
                  <a:srgbClr val="333399"/>
                </a:solidFill>
              </a:rPr>
              <a:t> oleh dua </a:t>
            </a:r>
            <a:r>
              <a:rPr lang="en-US" sz="2000" b="1" dirty="0" err="1">
                <a:solidFill>
                  <a:srgbClr val="333399"/>
                </a:solidFill>
              </a:rPr>
              <a:t>perempuan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kulit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putih</a:t>
            </a:r>
            <a:r>
              <a:rPr lang="en-US" sz="2000" b="1" dirty="0">
                <a:solidFill>
                  <a:srgbClr val="333399"/>
                </a:solidFill>
              </a:rPr>
              <a:t> yang </a:t>
            </a:r>
            <a:r>
              <a:rPr lang="en-US" sz="2000" b="1" dirty="0" err="1">
                <a:solidFill>
                  <a:srgbClr val="333399"/>
                </a:solidFill>
              </a:rPr>
              <a:t>mengatakan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Fakultas</a:t>
            </a:r>
            <a:r>
              <a:rPr lang="en-US" sz="2000" b="1" dirty="0">
                <a:solidFill>
                  <a:srgbClr val="333399"/>
                </a:solidFill>
              </a:rPr>
              <a:t> Hukum Universitas Michigan </a:t>
            </a:r>
            <a:r>
              <a:rPr lang="en-US" sz="2000" b="1" dirty="0" err="1">
                <a:solidFill>
                  <a:srgbClr val="333399"/>
                </a:solidFill>
              </a:rPr>
              <a:t>menerima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mahasiswa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minoritas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dengan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nilai</a:t>
            </a:r>
            <a:r>
              <a:rPr lang="en-US" sz="2000" b="1" dirty="0">
                <a:solidFill>
                  <a:srgbClr val="333399"/>
                </a:solidFill>
              </a:rPr>
              <a:t> LSAT </a:t>
            </a:r>
            <a:r>
              <a:rPr lang="en-US" sz="2000" b="1" dirty="0" err="1">
                <a:solidFill>
                  <a:srgbClr val="333399"/>
                </a:solidFill>
              </a:rPr>
              <a:t>lebih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rendah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daripada</a:t>
            </a:r>
            <a:r>
              <a:rPr lang="en-US" sz="2000" b="1" dirty="0">
                <a:solidFill>
                  <a:srgbClr val="333399"/>
                </a:solidFill>
              </a:rPr>
              <a:t> yang </a:t>
            </a:r>
            <a:r>
              <a:rPr lang="en-US" sz="2000" b="1" dirty="0" err="1">
                <a:solidFill>
                  <a:srgbClr val="333399"/>
                </a:solidFill>
              </a:rPr>
              <a:t>mereka</a:t>
            </a:r>
            <a:r>
              <a:rPr lang="en-US" sz="2000" b="1" dirty="0">
                <a:solidFill>
                  <a:srgbClr val="333399"/>
                </a:solidFill>
              </a:rPr>
              <a:t> </a:t>
            </a:r>
            <a:r>
              <a:rPr lang="en-US" sz="2000" b="1" dirty="0" err="1">
                <a:solidFill>
                  <a:srgbClr val="333399"/>
                </a:solidFill>
              </a:rPr>
              <a:t>peroleh</a:t>
            </a:r>
            <a:r>
              <a:rPr lang="en-US" sz="2000" b="1" dirty="0">
                <a:solidFill>
                  <a:srgbClr val="333399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>
                <a:solidFill>
                  <a:srgbClr val="CC3399"/>
                </a:solidFill>
              </a:rPr>
              <a:t>GM </a:t>
            </a:r>
            <a:r>
              <a:rPr lang="en-US" sz="1800" b="1" dirty="0" err="1">
                <a:solidFill>
                  <a:srgbClr val="CC3399"/>
                </a:solidFill>
              </a:rPr>
              <a:t>mengajukan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laporan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singkat</a:t>
            </a:r>
            <a:r>
              <a:rPr lang="en-US" sz="1800" b="1" dirty="0">
                <a:solidFill>
                  <a:srgbClr val="CC3399"/>
                </a:solidFill>
              </a:rPr>
              <a:t> "</a:t>
            </a:r>
            <a:r>
              <a:rPr lang="en-US" sz="1800" b="1" dirty="0" err="1">
                <a:solidFill>
                  <a:srgbClr val="CC3399"/>
                </a:solidFill>
              </a:rPr>
              <a:t>teman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pengadilan</a:t>
            </a:r>
            <a:r>
              <a:rPr lang="en-US" sz="1800" b="1" dirty="0">
                <a:solidFill>
                  <a:srgbClr val="CC3399"/>
                </a:solidFill>
              </a:rPr>
              <a:t>" </a:t>
            </a:r>
            <a:r>
              <a:rPr lang="en-US" sz="1800" b="1" dirty="0" err="1">
                <a:solidFill>
                  <a:srgbClr val="CC3399"/>
                </a:solidFill>
              </a:rPr>
              <a:t>untuk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mendukung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kebijakan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penerimaan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sekolah</a:t>
            </a:r>
            <a:r>
              <a:rPr lang="en-US" sz="1800" b="1" dirty="0">
                <a:solidFill>
                  <a:srgbClr val="CC3399"/>
                </a:solidFill>
              </a:rPr>
              <a:t>, dan </a:t>
            </a:r>
            <a:r>
              <a:rPr lang="en-US" sz="1800" b="1" dirty="0" err="1">
                <a:solidFill>
                  <a:srgbClr val="CC3399"/>
                </a:solidFill>
              </a:rPr>
              <a:t>pengadilan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menyetujuinya</a:t>
            </a:r>
            <a:r>
              <a:rPr lang="en-US" sz="1800" b="1" dirty="0">
                <a:solidFill>
                  <a:srgbClr val="CC3399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 err="1">
                <a:solidFill>
                  <a:srgbClr val="CC3399"/>
                </a:solidFill>
              </a:rPr>
              <a:t>Namun</a:t>
            </a:r>
            <a:r>
              <a:rPr lang="en-US" sz="1800" b="1" dirty="0">
                <a:solidFill>
                  <a:srgbClr val="CC3399"/>
                </a:solidFill>
              </a:rPr>
              <a:t>, </a:t>
            </a:r>
            <a:r>
              <a:rPr lang="en-US" sz="1800" b="1" dirty="0" err="1">
                <a:solidFill>
                  <a:srgbClr val="CC3399"/>
                </a:solidFill>
              </a:rPr>
              <a:t>Mahkamah</a:t>
            </a:r>
            <a:r>
              <a:rPr lang="en-US" sz="1800" b="1" dirty="0">
                <a:solidFill>
                  <a:srgbClr val="CC3399"/>
                </a:solidFill>
              </a:rPr>
              <a:t> Agung juga </a:t>
            </a:r>
            <a:r>
              <a:rPr lang="en-US" sz="1800" b="1" dirty="0" err="1">
                <a:solidFill>
                  <a:srgbClr val="CC3399"/>
                </a:solidFill>
              </a:rPr>
              <a:t>menguatkan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amandemen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konstitusi</a:t>
            </a:r>
            <a:r>
              <a:rPr lang="en-US" sz="1800" b="1" dirty="0">
                <a:solidFill>
                  <a:srgbClr val="CC3399"/>
                </a:solidFill>
              </a:rPr>
              <a:t> Michigan yang </a:t>
            </a:r>
            <a:r>
              <a:rPr lang="en-US" sz="1800" b="1" dirty="0" err="1">
                <a:solidFill>
                  <a:srgbClr val="CC3399"/>
                </a:solidFill>
              </a:rPr>
              <a:t>melarang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tindakan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afirmatif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dalam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penerimaan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ke</a:t>
            </a:r>
            <a:r>
              <a:rPr lang="en-US" sz="1800" b="1" dirty="0">
                <a:solidFill>
                  <a:srgbClr val="CC3399"/>
                </a:solidFill>
              </a:rPr>
              <a:t> universitas negeri di negara </a:t>
            </a:r>
            <a:r>
              <a:rPr lang="en-US" sz="1800" b="1" dirty="0" err="1">
                <a:solidFill>
                  <a:srgbClr val="CC3399"/>
                </a:solidFill>
              </a:rPr>
              <a:t>bagian</a:t>
            </a:r>
            <a:r>
              <a:rPr lang="en-US" sz="1800" b="1" dirty="0">
                <a:solidFill>
                  <a:srgbClr val="CC3399"/>
                </a:solidFill>
              </a:rPr>
              <a:t> </a:t>
            </a:r>
            <a:r>
              <a:rPr lang="en-US" sz="1800" b="1" dirty="0" err="1">
                <a:solidFill>
                  <a:srgbClr val="CC3399"/>
                </a:solidFill>
              </a:rPr>
              <a:t>tersebut</a:t>
            </a:r>
            <a:r>
              <a:rPr lang="en-US" sz="1800" b="1" dirty="0">
                <a:solidFill>
                  <a:srgbClr val="CC33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7466D5-8316-4D16-A1C2-AE8A0EDB1880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42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47800" y="2253414"/>
            <a:ext cx="6324600" cy="1055772"/>
          </a:xfrm>
          <a:effectLst/>
        </p:spPr>
        <p:txBody>
          <a:bodyPr/>
          <a:lstStyle/>
          <a:p>
            <a:r>
              <a:rPr lang="en-US" sz="3000" dirty="0"/>
              <a:t>End of Main Content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AA9E88-342E-420C-A94D-F98FDFAC64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644390"/>
            <a:ext cx="9144000" cy="152400"/>
          </a:xfrm>
        </p:spPr>
        <p:txBody>
          <a:bodyPr/>
          <a:lstStyle/>
          <a:p>
            <a:pPr algn="ctr"/>
            <a:r>
              <a:rPr lang="en-US" sz="900" dirty="0"/>
              <a:t>© McGraw Hill LLC. All rights reserved. No reproduction or distribution without the prior written consent of McGraw Hill LLC.</a:t>
            </a:r>
          </a:p>
        </p:txBody>
      </p:sp>
    </p:spTree>
    <p:extLst>
      <p:ext uri="{BB962C8B-B14F-4D97-AF65-F5344CB8AC3E}">
        <p14:creationId xmlns:p14="http://schemas.microsoft.com/office/powerpoint/2010/main" val="23441962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BFFA9BA-0515-4AB2-88BA-2331BFB14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effectLst/>
        </p:spPr>
        <p:txBody>
          <a:bodyPr/>
          <a:lstStyle/>
          <a:p>
            <a:r>
              <a:rPr lang="en-US" sz="3200" dirty="0"/>
              <a:t>Accessibility Content: Text Alternatives for Images</a:t>
            </a:r>
            <a:endParaRPr lang="en-IN" sz="3200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5E861CF-323E-4694-BCB7-17801E8CD178}"/>
              </a:ext>
            </a:extLst>
          </p:cNvPr>
          <p:cNvSpPr txBox="1">
            <a:spLocks/>
          </p:cNvSpPr>
          <p:nvPr/>
        </p:nvSpPr>
        <p:spPr>
          <a:xfrm>
            <a:off x="8677212" y="670560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7998450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61AFC6C-F946-4743-8D65-700673368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Figure 6.1: Calculating Acceptable Level of Risk - Text Alternative</a:t>
            </a:r>
            <a:endParaRPr lang="en-IN" sz="2400" b="1" dirty="0">
              <a:solidFill>
                <a:schemeClr val="tx1"/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6B70B37-E98D-4656-933C-D99B5F00D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b="1" dirty="0">
              <a:solidFill>
                <a:srgbClr val="80008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Jika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kemungkinan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terjadinya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bahaya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pada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aktivitas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kerja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tertentu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sama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dengan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atau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lebih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kecil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dari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kemungkinan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terjadinya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bahaya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pada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aktivitas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serupa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yang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lebih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umum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maka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aktivitas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tersebut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IN" b="1" dirty="0" err="1">
                <a:solidFill>
                  <a:schemeClr val="accent4">
                    <a:lumMod val="75000"/>
                  </a:schemeClr>
                </a:solidFill>
              </a:rPr>
              <a:t>aman</a:t>
            </a:r>
            <a:r>
              <a:rPr lang="en-IN" b="1" dirty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IN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IN" b="1" dirty="0">
                <a:solidFill>
                  <a:srgbClr val="0F49CB"/>
                </a:solidFill>
              </a:rPr>
              <a:t>Jika </a:t>
            </a:r>
            <a:r>
              <a:rPr lang="en-IN" b="1" dirty="0" err="1">
                <a:solidFill>
                  <a:srgbClr val="0F49CB"/>
                </a:solidFill>
              </a:rPr>
              <a:t>kemungkinan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terjadinya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bahaya</a:t>
            </a:r>
            <a:r>
              <a:rPr lang="en-IN" b="1" dirty="0">
                <a:solidFill>
                  <a:srgbClr val="0F49CB"/>
                </a:solidFill>
              </a:rPr>
              <a:t> pada </a:t>
            </a:r>
            <a:r>
              <a:rPr lang="en-IN" b="1" dirty="0" err="1">
                <a:solidFill>
                  <a:srgbClr val="0F49CB"/>
                </a:solidFill>
              </a:rPr>
              <a:t>aktivitas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kerja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tertentu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lebih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besar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daripada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kemungkinan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terjadinya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bahaya</a:t>
            </a:r>
            <a:r>
              <a:rPr lang="en-IN" b="1" dirty="0">
                <a:solidFill>
                  <a:srgbClr val="0F49CB"/>
                </a:solidFill>
              </a:rPr>
              <a:t> pada </a:t>
            </a:r>
            <a:r>
              <a:rPr lang="en-IN" b="1" dirty="0" err="1">
                <a:solidFill>
                  <a:srgbClr val="0F49CB"/>
                </a:solidFill>
              </a:rPr>
              <a:t>aktivitas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serupa</a:t>
            </a:r>
            <a:r>
              <a:rPr lang="en-IN" b="1" dirty="0">
                <a:solidFill>
                  <a:srgbClr val="0F49CB"/>
                </a:solidFill>
              </a:rPr>
              <a:t> yang </a:t>
            </a:r>
            <a:r>
              <a:rPr lang="en-IN" b="1" dirty="0" err="1">
                <a:solidFill>
                  <a:srgbClr val="0F49CB"/>
                </a:solidFill>
              </a:rPr>
              <a:t>lebih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umum</a:t>
            </a:r>
            <a:r>
              <a:rPr lang="en-IN" b="1" dirty="0">
                <a:solidFill>
                  <a:srgbClr val="0F49CB"/>
                </a:solidFill>
              </a:rPr>
              <a:t>, </a:t>
            </a:r>
            <a:r>
              <a:rPr lang="en-IN" b="1" dirty="0" err="1">
                <a:solidFill>
                  <a:srgbClr val="0F49CB"/>
                </a:solidFill>
              </a:rPr>
              <a:t>maka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aktivitas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tersebut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tidak</a:t>
            </a:r>
            <a:r>
              <a:rPr lang="en-IN" b="1" dirty="0">
                <a:solidFill>
                  <a:srgbClr val="0F49CB"/>
                </a:solidFill>
              </a:rPr>
              <a:t> </a:t>
            </a:r>
            <a:r>
              <a:rPr lang="en-IN" b="1" dirty="0" err="1">
                <a:solidFill>
                  <a:srgbClr val="0F49CB"/>
                </a:solidFill>
              </a:rPr>
              <a:t>aman</a:t>
            </a:r>
            <a:r>
              <a:rPr lang="en-IN" b="1" dirty="0">
                <a:solidFill>
                  <a:srgbClr val="0F49CB"/>
                </a:solidFill>
              </a:rPr>
              <a:t>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FC6A8F-F879-4450-B4DF-DE993CE835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0" y="6096000"/>
            <a:ext cx="2514600" cy="228600"/>
          </a:xfrm>
        </p:spPr>
        <p:txBody>
          <a:bodyPr/>
          <a:lstStyle/>
          <a:p>
            <a:r>
              <a:rPr lang="en-US" dirty="0">
                <a:hlinkClick r:id="rId2" action="ppaction://hlinksldjump"/>
              </a:rPr>
              <a:t>Return to parent-slide containing image.</a:t>
            </a:r>
            <a:endParaRPr lang="en-IN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5041FE3-B2CA-4FE3-91ED-7FAC93C31D3C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5318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EE4D3B5-332A-4EE7-B43B-FFE13C3D0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C30C20"/>
                </a:solidFill>
              </a:rPr>
              <a:t>Ethical Issues in the Workplace: The Current Environment </a:t>
            </a:r>
            <a:r>
              <a:rPr lang="en-US" sz="1000" dirty="0">
                <a:solidFill>
                  <a:srgbClr val="C30C20"/>
                </a:solidFill>
              </a:rPr>
              <a:t>2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F89AC98-7508-4E4C-A462-6F845B58E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990033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990033"/>
                </a:solidFill>
              </a:rPr>
              <a:t>50% </a:t>
            </a:r>
            <a:r>
              <a:rPr lang="en-US" dirty="0" err="1">
                <a:solidFill>
                  <a:srgbClr val="990033"/>
                </a:solidFill>
              </a:rPr>
              <a:t>pekerja</a:t>
            </a:r>
            <a:r>
              <a:rPr lang="en-US" dirty="0">
                <a:solidFill>
                  <a:srgbClr val="990033"/>
                </a:solidFill>
              </a:rPr>
              <a:t> di AS </a:t>
            </a:r>
            <a:r>
              <a:rPr lang="en-US" dirty="0" err="1">
                <a:solidFill>
                  <a:srgbClr val="990033"/>
                </a:solidFill>
              </a:rPr>
              <a:t>merasakan</a:t>
            </a:r>
            <a:r>
              <a:rPr lang="en-US" dirty="0">
                <a:solidFill>
                  <a:srgbClr val="990033"/>
                </a:solidFill>
              </a:rPr>
              <a:t> </a:t>
            </a:r>
            <a:r>
              <a:rPr lang="en-US" dirty="0" err="1">
                <a:solidFill>
                  <a:srgbClr val="990033"/>
                </a:solidFill>
              </a:rPr>
              <a:t>loyalitas</a:t>
            </a:r>
            <a:r>
              <a:rPr lang="en-US" dirty="0">
                <a:solidFill>
                  <a:srgbClr val="990033"/>
                </a:solidFill>
              </a:rPr>
              <a:t> yang </a:t>
            </a:r>
            <a:r>
              <a:rPr lang="en-US" dirty="0" err="1">
                <a:solidFill>
                  <a:srgbClr val="990033"/>
                </a:solidFill>
              </a:rPr>
              <a:t>kuat</a:t>
            </a:r>
            <a:r>
              <a:rPr lang="en-US" dirty="0">
                <a:solidFill>
                  <a:srgbClr val="990033"/>
                </a:solidFill>
              </a:rPr>
              <a:t> </a:t>
            </a:r>
            <a:r>
              <a:rPr lang="en-US" dirty="0" err="1">
                <a:solidFill>
                  <a:srgbClr val="990033"/>
                </a:solidFill>
              </a:rPr>
              <a:t>terhadap</a:t>
            </a:r>
            <a:r>
              <a:rPr lang="en-US" dirty="0">
                <a:solidFill>
                  <a:srgbClr val="990033"/>
                </a:solidFill>
              </a:rPr>
              <a:t> </a:t>
            </a:r>
            <a:r>
              <a:rPr lang="en-US" dirty="0" err="1">
                <a:solidFill>
                  <a:srgbClr val="990033"/>
                </a:solidFill>
              </a:rPr>
              <a:t>perusahaan</a:t>
            </a:r>
            <a:r>
              <a:rPr lang="en-US" dirty="0">
                <a:solidFill>
                  <a:srgbClr val="990033"/>
                </a:solidFill>
              </a:rPr>
              <a:t> </a:t>
            </a:r>
            <a:r>
              <a:rPr lang="en-US" dirty="0" err="1">
                <a:solidFill>
                  <a:srgbClr val="990033"/>
                </a:solidFill>
              </a:rPr>
              <a:t>mereka</a:t>
            </a:r>
            <a:r>
              <a:rPr lang="en-US" dirty="0">
                <a:solidFill>
                  <a:srgbClr val="990033"/>
                </a:solidFill>
              </a:rPr>
              <a:t>.</a:t>
            </a:r>
          </a:p>
          <a:p>
            <a:r>
              <a:rPr lang="en-US" sz="2000" b="1" dirty="0"/>
              <a:t>Faktor </a:t>
            </a:r>
            <a:r>
              <a:rPr lang="en-US" sz="2000" b="1" dirty="0" err="1"/>
              <a:t>penting</a:t>
            </a:r>
            <a:r>
              <a:rPr lang="en-US" sz="2000" b="1" dirty="0"/>
              <a:t> </a:t>
            </a:r>
            <a:r>
              <a:rPr lang="en-US" sz="2000" b="1" dirty="0" err="1"/>
              <a:t>bagi</a:t>
            </a:r>
            <a:r>
              <a:rPr lang="en-US" sz="2000" b="1" dirty="0"/>
              <a:t> </a:t>
            </a:r>
            <a:r>
              <a:rPr lang="en-US" sz="2000" b="1" dirty="0" err="1"/>
              <a:t>mereka</a:t>
            </a:r>
            <a:r>
              <a:rPr lang="en-US" sz="2000" b="1" dirty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merasa</a:t>
            </a:r>
            <a:r>
              <a:rPr lang="en-US" sz="2000" b="1" dirty="0"/>
              <a:t> </a:t>
            </a:r>
            <a:r>
              <a:rPr lang="en-US" sz="2000" b="1" dirty="0" err="1"/>
              <a:t>dihargai</a:t>
            </a:r>
            <a:r>
              <a:rPr lang="en-US" sz="2000" b="1" dirty="0"/>
              <a:t> </a:t>
            </a:r>
            <a:r>
              <a:rPr lang="en-US" sz="2000" b="1" dirty="0" err="1"/>
              <a:t>melalui</a:t>
            </a:r>
            <a:r>
              <a:rPr lang="en-US" sz="2000" b="1" dirty="0"/>
              <a:t> </a:t>
            </a:r>
            <a:r>
              <a:rPr lang="en-US" sz="2000" b="1" dirty="0" err="1"/>
              <a:t>unsur-unsur</a:t>
            </a:r>
            <a:r>
              <a:rPr lang="en-US" sz="2000" b="1" dirty="0"/>
              <a:t> </a:t>
            </a:r>
            <a:r>
              <a:rPr lang="en-US" sz="2000" b="1" dirty="0" err="1"/>
              <a:t>seperti</a:t>
            </a:r>
            <a:r>
              <a:rPr lang="en-US" sz="2000" b="1" dirty="0"/>
              <a:t> </a:t>
            </a:r>
            <a:r>
              <a:rPr lang="en-US" sz="2000" b="1" dirty="0" err="1"/>
              <a:t>manfaat</a:t>
            </a:r>
            <a:r>
              <a:rPr lang="en-US" sz="2000" b="1" dirty="0"/>
              <a:t> dan </a:t>
            </a:r>
            <a:r>
              <a:rPr lang="en-US" sz="2000" b="1" dirty="0" err="1"/>
              <a:t>peluang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pertumbuhan</a:t>
            </a:r>
            <a:r>
              <a:rPr lang="en-US" sz="2000" b="1" dirty="0"/>
              <a:t> </a:t>
            </a:r>
            <a:r>
              <a:rPr lang="en-US" sz="2000" b="1" dirty="0" err="1"/>
              <a:t>profesional</a:t>
            </a:r>
            <a:r>
              <a:rPr lang="en-US" sz="2000" b="1" dirty="0"/>
              <a:t>.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dirty="0">
                <a:solidFill>
                  <a:srgbClr val="3333CC"/>
                </a:solidFill>
              </a:rPr>
              <a:t>78% </a:t>
            </a:r>
            <a:r>
              <a:rPr lang="en-US" dirty="0" err="1">
                <a:solidFill>
                  <a:srgbClr val="3333CC"/>
                </a:solidFill>
              </a:rPr>
              <a:t>pekerja</a:t>
            </a:r>
            <a:r>
              <a:rPr lang="en-US" dirty="0">
                <a:solidFill>
                  <a:srgbClr val="3333CC"/>
                </a:solidFill>
              </a:rPr>
              <a:t> yang </a:t>
            </a:r>
            <a:r>
              <a:rPr lang="en-US" dirty="0" err="1">
                <a:solidFill>
                  <a:srgbClr val="3333CC"/>
                </a:solidFill>
              </a:rPr>
              <a:t>mengalami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perilaku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tidak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etis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atau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tidak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beradab</a:t>
            </a:r>
            <a:r>
              <a:rPr lang="en-US" dirty="0">
                <a:solidFill>
                  <a:srgbClr val="3333CC"/>
                </a:solidFill>
              </a:rPr>
              <a:t> di </a:t>
            </a:r>
            <a:r>
              <a:rPr lang="en-US" dirty="0" err="1">
                <a:solidFill>
                  <a:srgbClr val="3333CC"/>
                </a:solidFill>
              </a:rPr>
              <a:t>tempat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kerja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melaporkan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bahwa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komitmen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mereka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terhadap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organisasi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menurun</a:t>
            </a:r>
            <a:r>
              <a:rPr lang="en-US" dirty="0">
                <a:solidFill>
                  <a:srgbClr val="3333CC"/>
                </a:solidFill>
              </a:rPr>
              <a:t>.</a:t>
            </a:r>
          </a:p>
          <a:p>
            <a:pPr lvl="1"/>
            <a:r>
              <a:rPr lang="fi-FI" b="1" dirty="0"/>
              <a:t>66% mengatakan kinerja mereka menurun</a:t>
            </a:r>
            <a:endParaRPr lang="en-IN" b="1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AEFCFFD-1F27-478C-A196-D0FAA77C4F48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4960251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2275E-831B-4029-B7FB-8E857825F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C30C20"/>
                </a:solidFill>
              </a:rPr>
              <a:t>Ethical Issues in the Workplace: The Current Environment </a:t>
            </a:r>
            <a:r>
              <a:rPr lang="en-US" sz="1000" dirty="0">
                <a:solidFill>
                  <a:srgbClr val="C30C20"/>
                </a:solidFill>
              </a:rPr>
              <a:t>3</a:t>
            </a:r>
            <a:endParaRPr lang="en-IN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CE49AA5-FD9F-4799-870F-67CE1951E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chemeClr val="accent2"/>
                </a:solidFill>
              </a:rPr>
              <a:t>Perlakukan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karyawan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dengan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baik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untuk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mendapatkan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imbalan</a:t>
            </a:r>
            <a:r>
              <a:rPr lang="en-US" b="1" dirty="0">
                <a:solidFill>
                  <a:schemeClr val="accent2"/>
                </a:solidFill>
              </a:rPr>
              <a:t>.</a:t>
            </a:r>
          </a:p>
          <a:p>
            <a:r>
              <a:rPr lang="en-US" sz="2000" b="1" dirty="0" err="1"/>
              <a:t>Dampaknya</a:t>
            </a:r>
            <a:r>
              <a:rPr lang="en-US" sz="2000" b="1" dirty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keharmonisan</a:t>
            </a:r>
            <a:r>
              <a:rPr lang="en-US" sz="2000" b="1" dirty="0"/>
              <a:t>, </a:t>
            </a:r>
            <a:r>
              <a:rPr lang="en-US" sz="2000" b="1" dirty="0" err="1"/>
              <a:t>produktivitas</a:t>
            </a:r>
            <a:r>
              <a:rPr lang="en-US" sz="2000" b="1" dirty="0"/>
              <a:t>, dan </a:t>
            </a:r>
            <a:r>
              <a:rPr lang="en-US" sz="2000" b="1" dirty="0" err="1"/>
              <a:t>inovasi</a:t>
            </a:r>
            <a:r>
              <a:rPr lang="en-US" sz="2000" b="1" dirty="0"/>
              <a:t> di </a:t>
            </a:r>
            <a:r>
              <a:rPr lang="en-US" sz="2000" b="1" dirty="0" err="1"/>
              <a:t>tempat</a:t>
            </a:r>
            <a:r>
              <a:rPr lang="en-US" sz="2000" b="1" dirty="0"/>
              <a:t> </a:t>
            </a:r>
            <a:r>
              <a:rPr lang="en-US" sz="2000" b="1" dirty="0" err="1"/>
              <a:t>kerja</a:t>
            </a:r>
            <a:r>
              <a:rPr lang="en-US" sz="2000" b="1" dirty="0"/>
              <a:t> yang </a:t>
            </a:r>
            <a:r>
              <a:rPr lang="en-US" sz="2000" b="1" dirty="0" err="1"/>
              <a:t>lebih</a:t>
            </a:r>
            <a:r>
              <a:rPr lang="en-US" sz="2000" b="1" dirty="0"/>
              <a:t> </a:t>
            </a:r>
            <a:r>
              <a:rPr lang="en-US" sz="2000" b="1" dirty="0" err="1"/>
              <a:t>baik</a:t>
            </a:r>
            <a:r>
              <a:rPr lang="en-US" sz="2000" b="1" dirty="0"/>
              <a:t>.</a:t>
            </a:r>
          </a:p>
          <a:p>
            <a:r>
              <a:rPr lang="en-US" sz="2000" b="1" dirty="0" err="1"/>
              <a:t>Fokus</a:t>
            </a:r>
            <a:r>
              <a:rPr lang="en-US" sz="2000" b="1" dirty="0"/>
              <a:t> pada </a:t>
            </a:r>
            <a:r>
              <a:rPr lang="en-US" sz="2000" b="1" dirty="0" err="1"/>
              <a:t>hasil</a:t>
            </a:r>
            <a:r>
              <a:rPr lang="en-US" sz="2000" b="1" dirty="0"/>
              <a:t> </a:t>
            </a:r>
            <a:r>
              <a:rPr lang="en-US" sz="2000" b="1" dirty="0" err="1"/>
              <a:t>akhir</a:t>
            </a:r>
            <a:r>
              <a:rPr lang="en-US" sz="2000" b="1" dirty="0"/>
              <a:t> dan </a:t>
            </a:r>
            <a:r>
              <a:rPr lang="en-US" sz="2000" b="1" dirty="0" err="1"/>
              <a:t>konsekuensinya</a:t>
            </a:r>
            <a:r>
              <a:rPr lang="en-US" sz="2000" b="1" dirty="0"/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3333CC"/>
                </a:solidFill>
              </a:rPr>
              <a:t>Perlakukan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karyawan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dengan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baik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karena</a:t>
            </a:r>
            <a:r>
              <a:rPr lang="en-US" b="1" dirty="0">
                <a:solidFill>
                  <a:srgbClr val="3333CC"/>
                </a:solidFill>
              </a:rPr>
              <a:t> rasa </a:t>
            </a:r>
            <a:r>
              <a:rPr lang="en-US" b="1" dirty="0" err="1">
                <a:solidFill>
                  <a:srgbClr val="3333CC"/>
                </a:solidFill>
              </a:rPr>
              <a:t>tanggung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jawab</a:t>
            </a:r>
            <a:r>
              <a:rPr lang="en-US" b="1" dirty="0">
                <a:solidFill>
                  <a:srgbClr val="3333CC"/>
                </a:solidFill>
              </a:rPr>
              <a:t>.</a:t>
            </a:r>
          </a:p>
          <a:p>
            <a:r>
              <a:rPr lang="en-US" sz="2000" b="1" dirty="0" err="1"/>
              <a:t>Pendekatan</a:t>
            </a:r>
            <a:r>
              <a:rPr lang="en-US" sz="2000" b="1" dirty="0"/>
              <a:t> </a:t>
            </a:r>
            <a:r>
              <a:rPr lang="en-US" sz="2000" b="1" dirty="0" err="1"/>
              <a:t>ini</a:t>
            </a:r>
            <a:r>
              <a:rPr lang="en-US" sz="2000" b="1" dirty="0"/>
              <a:t> </a:t>
            </a:r>
            <a:r>
              <a:rPr lang="en-US" sz="2000" b="1" dirty="0" err="1"/>
              <a:t>menekankan</a:t>
            </a:r>
            <a:r>
              <a:rPr lang="en-US" sz="2000" b="1" dirty="0"/>
              <a:t> </a:t>
            </a:r>
            <a:r>
              <a:rPr lang="en-US" sz="2000" b="1" dirty="0" err="1"/>
              <a:t>hak</a:t>
            </a:r>
            <a:r>
              <a:rPr lang="en-US" sz="2000" b="1" dirty="0"/>
              <a:t> dan </a:t>
            </a:r>
            <a:r>
              <a:rPr lang="en-US" sz="2000" b="1" dirty="0" err="1"/>
              <a:t>kewajiban</a:t>
            </a:r>
            <a:r>
              <a:rPr lang="en-US" sz="2000" b="1" dirty="0"/>
              <a:t> </a:t>
            </a:r>
            <a:r>
              <a:rPr lang="en-US" sz="2000" b="1" dirty="0" err="1"/>
              <a:t>seluruh</a:t>
            </a:r>
            <a:r>
              <a:rPr lang="en-US" sz="2000" b="1" dirty="0"/>
              <a:t> </a:t>
            </a:r>
            <a:r>
              <a:rPr lang="en-US" sz="2000" b="1" dirty="0" err="1"/>
              <a:t>karyawan</a:t>
            </a:r>
            <a:r>
              <a:rPr lang="en-US" sz="20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>
                <a:solidFill>
                  <a:srgbClr val="006600"/>
                </a:solidFill>
              </a:rPr>
              <a:t>"Dan </a:t>
            </a:r>
            <a:r>
              <a:rPr lang="en-US" sz="1800" b="1" dirty="0" err="1">
                <a:solidFill>
                  <a:srgbClr val="006600"/>
                </a:solidFill>
              </a:rPr>
              <a:t>memperlakukan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mereka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dengan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baik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hanya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karena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itu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adalah</a:t>
            </a:r>
            <a:r>
              <a:rPr lang="en-US" sz="1800" b="1" dirty="0">
                <a:solidFill>
                  <a:srgbClr val="006600"/>
                </a:solidFill>
              </a:rPr>
              <a:t> "</a:t>
            </a:r>
            <a:r>
              <a:rPr lang="en-US" sz="1800" b="1" dirty="0" err="1">
                <a:solidFill>
                  <a:srgbClr val="006600"/>
                </a:solidFill>
              </a:rPr>
              <a:t>hal</a:t>
            </a:r>
            <a:r>
              <a:rPr lang="en-US" sz="1800" b="1" dirty="0">
                <a:solidFill>
                  <a:srgbClr val="006600"/>
                </a:solidFill>
              </a:rPr>
              <a:t> yang </a:t>
            </a:r>
            <a:r>
              <a:rPr lang="en-US" sz="1800" b="1" dirty="0" err="1">
                <a:solidFill>
                  <a:srgbClr val="006600"/>
                </a:solidFill>
              </a:rPr>
              <a:t>benar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untuk</a:t>
            </a:r>
            <a:r>
              <a:rPr lang="en-US" sz="1800" b="1" dirty="0">
                <a:solidFill>
                  <a:srgbClr val="006600"/>
                </a:solidFill>
              </a:rPr>
              <a:t> </a:t>
            </a:r>
            <a:r>
              <a:rPr lang="en-US" sz="1800" b="1" dirty="0" err="1">
                <a:solidFill>
                  <a:srgbClr val="006600"/>
                </a:solidFill>
              </a:rPr>
              <a:t>dilakukan</a:t>
            </a:r>
            <a:r>
              <a:rPr lang="en-US" sz="1800" dirty="0"/>
              <a:t>".</a:t>
            </a:r>
          </a:p>
          <a:p>
            <a:r>
              <a:rPr lang="en-US" sz="2000" b="1" dirty="0"/>
              <a:t>Rasa </a:t>
            </a:r>
            <a:r>
              <a:rPr lang="en-US" sz="2000" b="1" dirty="0" err="1"/>
              <a:t>tanggung</a:t>
            </a:r>
            <a:r>
              <a:rPr lang="en-US" sz="2000" b="1" dirty="0"/>
              <a:t> </a:t>
            </a:r>
            <a:r>
              <a:rPr lang="en-US" sz="2000" b="1" dirty="0" err="1"/>
              <a:t>jawab</a:t>
            </a:r>
            <a:r>
              <a:rPr lang="en-US" sz="2000" b="1" dirty="0"/>
              <a:t> </a:t>
            </a:r>
            <a:r>
              <a:rPr lang="en-US" sz="2000" b="1" dirty="0" err="1"/>
              <a:t>mungkin</a:t>
            </a:r>
            <a:r>
              <a:rPr lang="en-US" sz="2000" b="1" dirty="0"/>
              <a:t> </a:t>
            </a:r>
            <a:r>
              <a:rPr lang="en-US" sz="2000" b="1" dirty="0" err="1"/>
              <a:t>berasal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, </a:t>
            </a:r>
            <a:r>
              <a:rPr lang="en-US" sz="2000" b="1" dirty="0" err="1"/>
              <a:t>kode</a:t>
            </a:r>
            <a:r>
              <a:rPr lang="en-US" sz="2000" b="1" dirty="0"/>
              <a:t> </a:t>
            </a:r>
            <a:r>
              <a:rPr lang="en-US" sz="2000" b="1" dirty="0" err="1"/>
              <a:t>etik</a:t>
            </a:r>
            <a:r>
              <a:rPr lang="en-US" sz="2000" b="1" dirty="0"/>
              <a:t> </a:t>
            </a:r>
            <a:r>
              <a:rPr lang="en-US" sz="2000" b="1" dirty="0" err="1"/>
              <a:t>profesional</a:t>
            </a:r>
            <a:r>
              <a:rPr lang="en-US" sz="2000" b="1" dirty="0"/>
              <a:t>, </a:t>
            </a:r>
            <a:r>
              <a:rPr lang="en-US" sz="2000" b="1" dirty="0" err="1"/>
              <a:t>kode</a:t>
            </a:r>
            <a:r>
              <a:rPr lang="en-US" sz="2000" b="1" dirty="0"/>
              <a:t> </a:t>
            </a:r>
            <a:r>
              <a:rPr lang="en-US" sz="2000" b="1" dirty="0" err="1"/>
              <a:t>etik</a:t>
            </a:r>
            <a:r>
              <a:rPr lang="en-US" sz="2000" b="1" dirty="0"/>
              <a:t> </a:t>
            </a:r>
            <a:r>
              <a:rPr lang="en-US" sz="2000" b="1" dirty="0" err="1"/>
              <a:t>perusahaan</a:t>
            </a:r>
            <a:r>
              <a:rPr lang="en-US" sz="2000" b="1" dirty="0"/>
              <a:t>,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prinsip</a:t>
            </a:r>
            <a:r>
              <a:rPr lang="en-US" sz="2000" b="1" dirty="0"/>
              <a:t> moral.</a:t>
            </a:r>
          </a:p>
          <a:p>
            <a:endParaRPr lang="en-US" sz="20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EA5E00E-7B14-4E8F-AF38-487C0ED452FB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80407531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the Employment Relationship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b="1" dirty="0">
              <a:solidFill>
                <a:srgbClr val="006666"/>
              </a:solidFill>
            </a:endParaRPr>
          </a:p>
          <a:p>
            <a:r>
              <a:rPr lang="sv-SE" b="1" dirty="0">
                <a:solidFill>
                  <a:srgbClr val="006666"/>
                </a:solidFill>
              </a:rPr>
              <a:t>Persoalan etika pasti akan muncul ketika  terbentuk hubungan antara pemberi kerja dan pekerja.</a:t>
            </a:r>
            <a:endParaRPr lang="en-US" b="1" dirty="0">
              <a:solidFill>
                <a:srgbClr val="006666"/>
              </a:solidFill>
            </a:endParaRPr>
          </a:p>
          <a:p>
            <a:r>
              <a:rPr lang="en-US" b="1" dirty="0" err="1">
                <a:solidFill>
                  <a:srgbClr val="990099"/>
                </a:solidFill>
              </a:rPr>
              <a:t>Selain</a:t>
            </a:r>
            <a:r>
              <a:rPr lang="en-US" b="1" dirty="0">
                <a:solidFill>
                  <a:srgbClr val="990099"/>
                </a:solidFill>
              </a:rPr>
              <a:t> parameter </a:t>
            </a:r>
            <a:r>
              <a:rPr lang="en-US" b="1" dirty="0" err="1">
                <a:solidFill>
                  <a:srgbClr val="990099"/>
                </a:solidFill>
              </a:rPr>
              <a:t>hukum</a:t>
            </a:r>
            <a:r>
              <a:rPr lang="en-US" b="1" dirty="0">
                <a:solidFill>
                  <a:srgbClr val="990099"/>
                </a:solidFill>
              </a:rPr>
              <a:t>, </a:t>
            </a:r>
            <a:r>
              <a:rPr lang="en-US" b="1" dirty="0" err="1">
                <a:solidFill>
                  <a:srgbClr val="990099"/>
                </a:solidFill>
              </a:rPr>
              <a:t>ada</a:t>
            </a:r>
            <a:r>
              <a:rPr lang="en-US" b="1" dirty="0">
                <a:solidFill>
                  <a:srgbClr val="990099"/>
                </a:solidFill>
              </a:rPr>
              <a:t> parameter </a:t>
            </a:r>
            <a:r>
              <a:rPr lang="en-US" b="1" dirty="0" err="1">
                <a:solidFill>
                  <a:srgbClr val="990099"/>
                </a:solidFill>
              </a:rPr>
              <a:t>etika</a:t>
            </a:r>
            <a:r>
              <a:rPr lang="en-US" b="1" dirty="0">
                <a:solidFill>
                  <a:srgbClr val="990099"/>
                </a:solidFill>
              </a:rPr>
              <a:t> yang </a:t>
            </a:r>
            <a:r>
              <a:rPr lang="en-US" b="1" dirty="0" err="1">
                <a:solidFill>
                  <a:srgbClr val="990099"/>
                </a:solidFill>
              </a:rPr>
              <a:t>membuat</a:t>
            </a:r>
            <a:r>
              <a:rPr lang="en-US" b="1" dirty="0">
                <a:solidFill>
                  <a:srgbClr val="990099"/>
                </a:solidFill>
              </a:rPr>
              <a:t> </a:t>
            </a:r>
            <a:r>
              <a:rPr lang="en-US" b="1" dirty="0" err="1">
                <a:solidFill>
                  <a:srgbClr val="990099"/>
                </a:solidFill>
              </a:rPr>
              <a:t>suatu</a:t>
            </a:r>
            <a:r>
              <a:rPr lang="en-US" b="1" dirty="0">
                <a:solidFill>
                  <a:srgbClr val="990099"/>
                </a:solidFill>
              </a:rPr>
              <a:t> </a:t>
            </a:r>
            <a:r>
              <a:rPr lang="en-US" b="1" dirty="0" err="1">
                <a:solidFill>
                  <a:srgbClr val="990099"/>
                </a:solidFill>
              </a:rPr>
              <a:t>kontrak</a:t>
            </a:r>
            <a:r>
              <a:rPr lang="en-US" b="1" dirty="0">
                <a:solidFill>
                  <a:srgbClr val="990099"/>
                </a:solidFill>
              </a:rPr>
              <a:t> </a:t>
            </a:r>
            <a:r>
              <a:rPr lang="en-US" b="1" dirty="0" err="1">
                <a:solidFill>
                  <a:srgbClr val="990099"/>
                </a:solidFill>
              </a:rPr>
              <a:t>sah</a:t>
            </a:r>
            <a:r>
              <a:rPr lang="en-US" b="1" dirty="0">
                <a:solidFill>
                  <a:srgbClr val="990099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000066"/>
                </a:solidFill>
              </a:rPr>
              <a:t>Kedua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belah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pihak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memahami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ketentuan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kontrak</a:t>
            </a:r>
            <a:r>
              <a:rPr lang="en-US" b="1" dirty="0">
                <a:solidFill>
                  <a:srgbClr val="000066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000066"/>
                </a:solidFill>
              </a:rPr>
              <a:t>Kedua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belah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pihak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menerima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manfaat</a:t>
            </a:r>
            <a:r>
              <a:rPr lang="en-US" b="1" dirty="0">
                <a:solidFill>
                  <a:srgbClr val="000066"/>
                </a:solidFill>
              </a:rPr>
              <a:t> yang </a:t>
            </a:r>
            <a:r>
              <a:rPr lang="en-US" b="1" dirty="0" err="1">
                <a:solidFill>
                  <a:srgbClr val="000066"/>
                </a:solidFill>
              </a:rPr>
              <a:t>disepakati</a:t>
            </a:r>
            <a:r>
              <a:rPr lang="en-US" b="1" dirty="0">
                <a:solidFill>
                  <a:srgbClr val="000066"/>
                </a:solidFill>
              </a:rPr>
              <a:t>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Hal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mewakili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konsep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“informed consent.”</a:t>
            </a:r>
          </a:p>
          <a:p>
            <a:pPr lvl="1" indent="-342900">
              <a:buFont typeface="Wingdings" panose="05000000000000000000" pitchFamily="2" charset="2"/>
              <a:buChar char="ü"/>
              <a:defRPr/>
            </a:pP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Seberapa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bebas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dan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sukarela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keputusan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untuk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menerima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dan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mempertahankan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tawaran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pekerjaan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EE19CD1-1D26-4119-B18C-D0E560CDDC98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7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 Process and Just Cause </a:t>
            </a:r>
            <a:r>
              <a:rPr lang="en-US" sz="1000" dirty="0"/>
              <a:t>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309" y="1017798"/>
            <a:ext cx="82296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3333CC"/>
                </a:solidFill>
              </a:rPr>
              <a:t>Haruskah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hak</a:t>
            </a:r>
            <a:r>
              <a:rPr lang="en-US" b="1" dirty="0">
                <a:solidFill>
                  <a:srgbClr val="3333CC"/>
                </a:solidFill>
              </a:rPr>
              <a:t> dan </a:t>
            </a:r>
            <a:r>
              <a:rPr lang="en-US" b="1" dirty="0" err="1">
                <a:solidFill>
                  <a:srgbClr val="3333CC"/>
                </a:solidFill>
              </a:rPr>
              <a:t>kemampuan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pengusaha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untuk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mempekerjakan</a:t>
            </a:r>
            <a:r>
              <a:rPr lang="en-US" b="1" dirty="0">
                <a:solidFill>
                  <a:srgbClr val="3333CC"/>
                </a:solidFill>
              </a:rPr>
              <a:t>, </a:t>
            </a:r>
            <a:r>
              <a:rPr lang="en-US" b="1" dirty="0" err="1">
                <a:solidFill>
                  <a:srgbClr val="3333CC"/>
                </a:solidFill>
              </a:rPr>
              <a:t>memecat</a:t>
            </a:r>
            <a:r>
              <a:rPr lang="en-US" b="1" dirty="0">
                <a:solidFill>
                  <a:srgbClr val="3333CC"/>
                </a:solidFill>
              </a:rPr>
              <a:t>, </a:t>
            </a:r>
            <a:r>
              <a:rPr lang="en-US" b="1" dirty="0" err="1">
                <a:solidFill>
                  <a:srgbClr val="3333CC"/>
                </a:solidFill>
              </a:rPr>
              <a:t>atau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mendisiplinkan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pekerja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dibatasi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untuk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mencegah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ketidakadilan</a:t>
            </a:r>
            <a:r>
              <a:rPr lang="en-US" b="1" dirty="0">
                <a:solidFill>
                  <a:srgbClr val="3333CC"/>
                </a:solidFill>
              </a:rPr>
              <a:t>?</a:t>
            </a:r>
          </a:p>
          <a:p>
            <a:pPr marL="0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filosofis</a:t>
            </a:r>
            <a:r>
              <a:rPr lang="en-US" dirty="0"/>
              <a:t>, </a:t>
            </a:r>
            <a:r>
              <a:rPr lang="en-US" b="1" dirty="0" err="1">
                <a:solidFill>
                  <a:srgbClr val="C00000"/>
                </a:solidFill>
              </a:rPr>
              <a:t>hak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atas</a:t>
            </a:r>
            <a:r>
              <a:rPr lang="en-US" b="1" dirty="0">
                <a:solidFill>
                  <a:srgbClr val="C00000"/>
                </a:solidFill>
              </a:rPr>
              <a:t> proses </a:t>
            </a:r>
            <a:r>
              <a:rPr lang="en-US" b="1" dirty="0" err="1">
                <a:solidFill>
                  <a:srgbClr val="C00000"/>
                </a:solidFill>
              </a:rPr>
              <a:t>hukum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dilindungi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sewenang-wenang</a:t>
            </a:r>
            <a:r>
              <a:rPr lang="en-US" dirty="0"/>
              <a:t>.</a:t>
            </a:r>
          </a:p>
          <a:p>
            <a:r>
              <a:rPr lang="en-US" sz="2000" b="1" dirty="0">
                <a:solidFill>
                  <a:srgbClr val="990000"/>
                </a:solidFill>
              </a:rPr>
              <a:t>Proses </a:t>
            </a:r>
            <a:r>
              <a:rPr lang="en-US" sz="2000" b="1" dirty="0" err="1">
                <a:solidFill>
                  <a:srgbClr val="990000"/>
                </a:solidFill>
              </a:rPr>
              <a:t>hukum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mengakui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otoritas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pemberi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kerja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terhadap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karyawannya</a:t>
            </a:r>
            <a:endParaRPr lang="en-US" sz="2000" b="1" dirty="0">
              <a:solidFill>
                <a:srgbClr val="990000"/>
              </a:solidFill>
            </a:endParaRPr>
          </a:p>
          <a:p>
            <a:r>
              <a:rPr lang="en-US" sz="2000" b="1" dirty="0" err="1">
                <a:solidFill>
                  <a:srgbClr val="990000"/>
                </a:solidFill>
              </a:rPr>
              <a:t>Keadilan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dasar</a:t>
            </a:r>
            <a:r>
              <a:rPr lang="en-US" sz="2000" b="1" dirty="0">
                <a:solidFill>
                  <a:srgbClr val="990000"/>
                </a:solidFill>
              </a:rPr>
              <a:t>—yang </a:t>
            </a:r>
            <a:r>
              <a:rPr lang="en-US" sz="2000" b="1" dirty="0" err="1">
                <a:solidFill>
                  <a:srgbClr val="990000"/>
                </a:solidFill>
              </a:rPr>
              <a:t>diterapkan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melalui</a:t>
            </a:r>
            <a:r>
              <a:rPr lang="en-US" sz="2000" b="1" dirty="0">
                <a:solidFill>
                  <a:srgbClr val="990000"/>
                </a:solidFill>
              </a:rPr>
              <a:t> proses </a:t>
            </a:r>
            <a:r>
              <a:rPr lang="en-US" sz="2000" b="1" dirty="0" err="1">
                <a:solidFill>
                  <a:srgbClr val="990000"/>
                </a:solidFill>
              </a:rPr>
              <a:t>hukum</a:t>
            </a:r>
            <a:r>
              <a:rPr lang="en-US" sz="2000" b="1" dirty="0">
                <a:solidFill>
                  <a:srgbClr val="990000"/>
                </a:solidFill>
              </a:rPr>
              <a:t>—</a:t>
            </a:r>
            <a:r>
              <a:rPr lang="en-US" sz="2000" b="1" dirty="0" err="1">
                <a:solidFill>
                  <a:srgbClr val="990000"/>
                </a:solidFill>
              </a:rPr>
              <a:t>menuntut</a:t>
            </a:r>
            <a:r>
              <a:rPr lang="en-US" sz="2000" b="1" dirty="0">
                <a:solidFill>
                  <a:srgbClr val="990000"/>
                </a:solidFill>
              </a:rPr>
              <a:t> agar </a:t>
            </a:r>
            <a:r>
              <a:rPr lang="en-US" sz="2000" b="1" dirty="0" err="1">
                <a:solidFill>
                  <a:srgbClr val="990000"/>
                </a:solidFill>
              </a:rPr>
              <a:t>kekuasaan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ini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digunakan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secara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adil</a:t>
            </a:r>
            <a:r>
              <a:rPr lang="en-US" sz="2000" b="1" dirty="0">
                <a:solidFill>
                  <a:srgbClr val="990000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990000"/>
                </a:solidFill>
              </a:rPr>
              <a:t>Namun</a:t>
            </a:r>
            <a:r>
              <a:rPr lang="en-US" sz="2000" b="1" dirty="0">
                <a:solidFill>
                  <a:srgbClr val="990000"/>
                </a:solidFill>
              </a:rPr>
              <a:t>, </a:t>
            </a:r>
            <a:r>
              <a:rPr lang="en-US" sz="2000" b="1" dirty="0" err="1">
                <a:solidFill>
                  <a:srgbClr val="990000"/>
                </a:solidFill>
              </a:rPr>
              <a:t>intimidasi</a:t>
            </a:r>
            <a:r>
              <a:rPr lang="en-US" sz="2000" b="1" dirty="0">
                <a:solidFill>
                  <a:srgbClr val="990000"/>
                </a:solidFill>
              </a:rPr>
              <a:t> di </a:t>
            </a:r>
            <a:r>
              <a:rPr lang="en-US" sz="2000" b="1" dirty="0" err="1">
                <a:solidFill>
                  <a:srgbClr val="990000"/>
                </a:solidFill>
              </a:rPr>
              <a:t>tempat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kerja</a:t>
            </a:r>
            <a:r>
              <a:rPr lang="en-US" sz="2000" b="1" dirty="0">
                <a:solidFill>
                  <a:srgbClr val="990000"/>
                </a:solidFill>
              </a:rPr>
              <a:t> dan </a:t>
            </a:r>
            <a:r>
              <a:rPr lang="en-US" sz="2000" b="1" dirty="0" err="1">
                <a:solidFill>
                  <a:srgbClr val="990000"/>
                </a:solidFill>
              </a:rPr>
              <a:t>pelecehan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emosional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lainnya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masih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menjadi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masalah</a:t>
            </a:r>
            <a:r>
              <a:rPr lang="en-US" sz="2000" b="1" dirty="0">
                <a:solidFill>
                  <a:srgbClr val="990000"/>
                </a:solidFill>
              </a:rPr>
              <a:t>, </a:t>
            </a:r>
            <a:r>
              <a:rPr lang="en-US" sz="2000" b="1" dirty="0" err="1">
                <a:solidFill>
                  <a:srgbClr val="990000"/>
                </a:solidFill>
              </a:rPr>
              <a:t>terutama</a:t>
            </a:r>
            <a:r>
              <a:rPr lang="en-US" sz="2000" b="1" dirty="0">
                <a:solidFill>
                  <a:srgbClr val="990000"/>
                </a:solidFill>
              </a:rPr>
              <a:t> di </a:t>
            </a:r>
            <a:r>
              <a:rPr lang="en-US" sz="2000" b="1" dirty="0" err="1">
                <a:solidFill>
                  <a:srgbClr val="990000"/>
                </a:solidFill>
              </a:rPr>
              <a:t>sektor</a:t>
            </a:r>
            <a:r>
              <a:rPr lang="en-US" sz="2000" b="1" dirty="0">
                <a:solidFill>
                  <a:srgbClr val="990000"/>
                </a:solidFill>
              </a:rPr>
              <a:t> </a:t>
            </a:r>
            <a:r>
              <a:rPr lang="en-US" sz="2000" b="1" dirty="0" err="1">
                <a:solidFill>
                  <a:srgbClr val="990000"/>
                </a:solidFill>
              </a:rPr>
              <a:t>jasa</a:t>
            </a:r>
            <a:r>
              <a:rPr lang="en-US" sz="2000" b="1" dirty="0">
                <a:solidFill>
                  <a:srgbClr val="990000"/>
                </a:solidFill>
              </a:rPr>
              <a:t>.</a:t>
            </a:r>
          </a:p>
          <a:p>
            <a:pPr marL="796925" indent="-398463">
              <a:buFont typeface="Wingdings" panose="05000000000000000000" pitchFamily="2" charset="2"/>
              <a:buChar char="ü"/>
            </a:pPr>
            <a:r>
              <a:rPr lang="en-US" sz="2000" b="1" dirty="0" err="1">
                <a:solidFill>
                  <a:srgbClr val="3333CC"/>
                </a:solidFill>
              </a:rPr>
              <a:t>Perilaku</a:t>
            </a:r>
            <a:r>
              <a:rPr lang="en-US" sz="2000" b="1" dirty="0">
                <a:solidFill>
                  <a:srgbClr val="3333CC"/>
                </a:solidFill>
              </a:rPr>
              <a:t> </a:t>
            </a:r>
            <a:r>
              <a:rPr lang="en-US" sz="2000" b="1" dirty="0" err="1">
                <a:solidFill>
                  <a:srgbClr val="3333CC"/>
                </a:solidFill>
              </a:rPr>
              <a:t>ini</a:t>
            </a:r>
            <a:r>
              <a:rPr lang="en-US" sz="2000" b="1" dirty="0">
                <a:solidFill>
                  <a:srgbClr val="3333CC"/>
                </a:solidFill>
              </a:rPr>
              <a:t> </a:t>
            </a:r>
            <a:r>
              <a:rPr lang="en-US" sz="2000" b="1" dirty="0" err="1">
                <a:solidFill>
                  <a:srgbClr val="3333CC"/>
                </a:solidFill>
              </a:rPr>
              <a:t>secara</a:t>
            </a:r>
            <a:r>
              <a:rPr lang="en-US" sz="2000" b="1" dirty="0">
                <a:solidFill>
                  <a:srgbClr val="3333CC"/>
                </a:solidFill>
              </a:rPr>
              <a:t> </a:t>
            </a:r>
            <a:r>
              <a:rPr lang="en-US" sz="2000" b="1" dirty="0" err="1">
                <a:solidFill>
                  <a:srgbClr val="3333CC"/>
                </a:solidFill>
              </a:rPr>
              <a:t>langsung</a:t>
            </a:r>
            <a:r>
              <a:rPr lang="en-US" sz="2000" b="1" dirty="0">
                <a:solidFill>
                  <a:srgbClr val="3333CC"/>
                </a:solidFill>
              </a:rPr>
              <a:t> dan </a:t>
            </a:r>
            <a:r>
              <a:rPr lang="en-US" sz="2000" b="1" dirty="0" err="1">
                <a:solidFill>
                  <a:srgbClr val="3333CC"/>
                </a:solidFill>
              </a:rPr>
              <a:t>tidak</a:t>
            </a:r>
            <a:r>
              <a:rPr lang="en-US" sz="2000" b="1" dirty="0">
                <a:solidFill>
                  <a:srgbClr val="3333CC"/>
                </a:solidFill>
              </a:rPr>
              <a:t> </a:t>
            </a:r>
            <a:r>
              <a:rPr lang="en-US" sz="2000" b="1" dirty="0" err="1">
                <a:solidFill>
                  <a:srgbClr val="3333CC"/>
                </a:solidFill>
              </a:rPr>
              <a:t>langsung</a:t>
            </a:r>
            <a:r>
              <a:rPr lang="en-US" sz="2000" b="1" dirty="0">
                <a:solidFill>
                  <a:srgbClr val="3333CC"/>
                </a:solidFill>
              </a:rPr>
              <a:t> </a:t>
            </a:r>
            <a:r>
              <a:rPr lang="en-US" sz="2000" b="1" dirty="0" err="1">
                <a:solidFill>
                  <a:srgbClr val="3333CC"/>
                </a:solidFill>
              </a:rPr>
              <a:t>berdampak</a:t>
            </a:r>
            <a:r>
              <a:rPr lang="en-US" sz="2000" b="1" dirty="0">
                <a:solidFill>
                  <a:srgbClr val="3333CC"/>
                </a:solidFill>
              </a:rPr>
              <a:t> pada </a:t>
            </a:r>
            <a:r>
              <a:rPr lang="en-US" sz="2000" b="1" dirty="0" err="1">
                <a:solidFill>
                  <a:srgbClr val="3333CC"/>
                </a:solidFill>
              </a:rPr>
              <a:t>karyawan</a:t>
            </a:r>
            <a:r>
              <a:rPr lang="en-US" sz="2000" b="1" dirty="0">
                <a:solidFill>
                  <a:srgbClr val="3333CC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4F361E1-D45D-4A90-917E-DF016BA87A49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8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Due Process and Just Cause </a:t>
            </a:r>
            <a:r>
              <a:rPr lang="en-US" sz="1000" dirty="0"/>
              <a:t>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3333CC"/>
                </a:solidFill>
              </a:rPr>
              <a:t>Meskipun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keadilan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mendasar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menuntut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pengusaha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menggunakan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kekuasaan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secara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adil</a:t>
            </a:r>
            <a:r>
              <a:rPr lang="en-US" b="1" dirty="0">
                <a:solidFill>
                  <a:srgbClr val="3333CC"/>
                </a:solidFill>
              </a:rPr>
              <a:t>, </a:t>
            </a:r>
            <a:r>
              <a:rPr lang="en-US" b="1" dirty="0" err="1">
                <a:solidFill>
                  <a:srgbClr val="3333CC"/>
                </a:solidFill>
              </a:rPr>
              <a:t>undang-undang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tidak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selalu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secara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jelas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mendukung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mandat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keadilan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ini</a:t>
            </a:r>
            <a:r>
              <a:rPr lang="en-US" b="1" dirty="0">
                <a:solidFill>
                  <a:srgbClr val="3333CC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/>
              <a:t>Sebagian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AS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(</a:t>
            </a:r>
            <a:r>
              <a:rPr lang="en-US" b="1" dirty="0">
                <a:solidFill>
                  <a:srgbClr val="C00000"/>
                </a:solidFill>
              </a:rPr>
              <a:t>employment at will /EAW)</a:t>
            </a:r>
            <a:r>
              <a:rPr lang="en-US" dirty="0"/>
              <a:t>.</a:t>
            </a:r>
          </a:p>
          <a:p>
            <a:r>
              <a:rPr lang="en-US" sz="2000" b="1" dirty="0">
                <a:solidFill>
                  <a:srgbClr val="D60093"/>
                </a:solidFill>
              </a:rPr>
              <a:t>EAW </a:t>
            </a:r>
            <a:r>
              <a:rPr lang="en-US" sz="2000" b="1" dirty="0" err="1">
                <a:solidFill>
                  <a:srgbClr val="D60093"/>
                </a:solidFill>
              </a:rPr>
              <a:t>berpendapat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bahwa</a:t>
            </a:r>
            <a:r>
              <a:rPr lang="en-US" sz="2000" b="1" dirty="0">
                <a:solidFill>
                  <a:srgbClr val="D60093"/>
                </a:solidFill>
              </a:rPr>
              <a:t>, </a:t>
            </a:r>
            <a:r>
              <a:rPr lang="en-US" sz="2000" b="1" dirty="0" err="1">
                <a:solidFill>
                  <a:srgbClr val="D60093"/>
                </a:solidFill>
              </a:rPr>
              <a:t>jika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tidak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ada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kontrak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tertentu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atau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kewajiban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hukum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lainnya</a:t>
            </a:r>
            <a:r>
              <a:rPr lang="en-US" sz="2000" b="1" dirty="0">
                <a:solidFill>
                  <a:srgbClr val="D60093"/>
                </a:solidFill>
              </a:rPr>
              <a:t> yang </a:t>
            </a:r>
            <a:r>
              <a:rPr lang="en-US" sz="2000" b="1" dirty="0" err="1">
                <a:solidFill>
                  <a:srgbClr val="D60093"/>
                </a:solidFill>
              </a:rPr>
              <a:t>menentukan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jangka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waktu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atau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kondisi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kerja</a:t>
            </a:r>
            <a:r>
              <a:rPr lang="en-US" sz="2000" b="1" dirty="0">
                <a:solidFill>
                  <a:srgbClr val="D60093"/>
                </a:solidFill>
              </a:rPr>
              <a:t>, </a:t>
            </a:r>
            <a:r>
              <a:rPr lang="en-US" sz="2000" b="1" dirty="0" err="1">
                <a:solidFill>
                  <a:srgbClr val="D60093"/>
                </a:solidFill>
              </a:rPr>
              <a:t>semua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karyawan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 err="1">
                <a:solidFill>
                  <a:srgbClr val="D60093"/>
                </a:solidFill>
              </a:rPr>
              <a:t>dipekerjakan</a:t>
            </a:r>
            <a:r>
              <a:rPr lang="en-US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"</a:t>
            </a:r>
            <a:r>
              <a:rPr lang="en-US" sz="2000" b="1" dirty="0" err="1">
                <a:solidFill>
                  <a:srgbClr val="FF0000"/>
                </a:solidFill>
              </a:rPr>
              <a:t>sekehendak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hati</a:t>
            </a:r>
            <a:r>
              <a:rPr lang="en-US" sz="2000" b="1" dirty="0">
                <a:solidFill>
                  <a:srgbClr val="FF0000"/>
                </a:solidFill>
              </a:rPr>
              <a:t>".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 err="1"/>
              <a:t>Pengusaha</a:t>
            </a:r>
            <a:r>
              <a:rPr lang="en-US" sz="1800" b="1" dirty="0"/>
              <a:t> </a:t>
            </a:r>
            <a:r>
              <a:rPr lang="en-US" sz="1800" b="1" dirty="0" err="1"/>
              <a:t>dapat</a:t>
            </a:r>
            <a:r>
              <a:rPr lang="en-US" sz="1800" b="1" dirty="0"/>
              <a:t> </a:t>
            </a:r>
            <a:r>
              <a:rPr lang="en-US" sz="1800" b="1" dirty="0" err="1"/>
              <a:t>memecat</a:t>
            </a:r>
            <a:r>
              <a:rPr lang="en-US" sz="1800" b="1" dirty="0"/>
              <a:t> </a:t>
            </a:r>
            <a:r>
              <a:rPr lang="en-US" sz="1800" b="1" dirty="0" err="1"/>
              <a:t>karyawannya</a:t>
            </a:r>
            <a:r>
              <a:rPr lang="en-US" sz="1800" b="1" dirty="0"/>
              <a:t> </a:t>
            </a:r>
            <a:r>
              <a:rPr lang="en-US" sz="1800" b="1" dirty="0" err="1"/>
              <a:t>kapan</a:t>
            </a:r>
            <a:r>
              <a:rPr lang="en-US" sz="1800" b="1" dirty="0"/>
              <a:t> </a:t>
            </a:r>
            <a:r>
              <a:rPr lang="en-US" sz="1800" b="1" dirty="0" err="1"/>
              <a:t>saja</a:t>
            </a:r>
            <a:r>
              <a:rPr lang="en-US" sz="1800" b="1" dirty="0"/>
              <a:t>, </a:t>
            </a:r>
            <a:r>
              <a:rPr lang="en-US" sz="1800" b="1" dirty="0" err="1"/>
              <a:t>dengan</a:t>
            </a:r>
            <a:r>
              <a:rPr lang="en-US" sz="1800" b="1" dirty="0"/>
              <a:t> </a:t>
            </a:r>
            <a:r>
              <a:rPr lang="en-US" sz="1800" b="1" dirty="0" err="1"/>
              <a:t>alasan</a:t>
            </a:r>
            <a:r>
              <a:rPr lang="en-US" sz="1800" b="1" dirty="0"/>
              <a:t> </a:t>
            </a:r>
            <a:r>
              <a:rPr lang="en-US" sz="1800" b="1" dirty="0" err="1"/>
              <a:t>apa</a:t>
            </a:r>
            <a:r>
              <a:rPr lang="en-US" sz="1800" b="1" dirty="0"/>
              <a:t> pun.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 err="1"/>
              <a:t>Karyawan</a:t>
            </a:r>
            <a:r>
              <a:rPr lang="en-US" sz="1800" b="1" dirty="0"/>
              <a:t> juga </a:t>
            </a:r>
            <a:r>
              <a:rPr lang="en-US" sz="1800" b="1" dirty="0" err="1"/>
              <a:t>bebas</a:t>
            </a:r>
            <a:r>
              <a:rPr lang="en-US" sz="1800" b="1" dirty="0"/>
              <a:t> </a:t>
            </a:r>
            <a:r>
              <a:rPr lang="en-US" sz="1800" b="1" dirty="0" err="1"/>
              <a:t>meninggalkan</a:t>
            </a:r>
            <a:r>
              <a:rPr lang="en-US" sz="1800" b="1" dirty="0"/>
              <a:t> </a:t>
            </a:r>
            <a:r>
              <a:rPr lang="en-US" sz="1800" b="1" dirty="0" err="1"/>
              <a:t>majikannya</a:t>
            </a:r>
            <a:r>
              <a:rPr lang="en-US" sz="1800" b="1" dirty="0"/>
              <a:t> </a:t>
            </a:r>
            <a:r>
              <a:rPr lang="en-US" sz="1800" b="1" dirty="0" err="1"/>
              <a:t>kapan</a:t>
            </a:r>
            <a:r>
              <a:rPr lang="en-US" sz="1800" b="1" dirty="0"/>
              <a:t> pun dan </a:t>
            </a:r>
            <a:r>
              <a:rPr lang="en-US" sz="1800" b="1" dirty="0" err="1"/>
              <a:t>dengan</a:t>
            </a:r>
            <a:r>
              <a:rPr lang="en-US" sz="1800" b="1" dirty="0"/>
              <a:t> </a:t>
            </a:r>
            <a:r>
              <a:rPr lang="en-US" sz="1800" b="1" dirty="0" err="1"/>
              <a:t>alasan</a:t>
            </a:r>
            <a:r>
              <a:rPr lang="en-US" sz="1800" b="1" dirty="0"/>
              <a:t> </a:t>
            </a:r>
            <a:r>
              <a:rPr lang="en-US" sz="1800" b="1" dirty="0" err="1"/>
              <a:t>apa</a:t>
            </a:r>
            <a:r>
              <a:rPr lang="en-US" sz="1800" b="1" dirty="0"/>
              <a:t> pun.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/>
              <a:t>Jadi </a:t>
            </a:r>
            <a:r>
              <a:rPr lang="en-US" sz="1800" b="1" dirty="0" err="1"/>
              <a:t>kebebasan</a:t>
            </a:r>
            <a:r>
              <a:rPr lang="en-US" sz="1800" b="1" dirty="0"/>
              <a:t> </a:t>
            </a:r>
            <a:r>
              <a:rPr lang="en-US" sz="1800" b="1" dirty="0" err="1"/>
              <a:t>secara</a:t>
            </a:r>
            <a:r>
              <a:rPr lang="en-US" sz="1800" b="1" dirty="0"/>
              <a:t> </a:t>
            </a:r>
            <a:r>
              <a:rPr lang="en-US" sz="1800" b="1" dirty="0" err="1"/>
              <a:t>teoritis</a:t>
            </a:r>
            <a:r>
              <a:rPr lang="en-US" sz="1800" b="1" dirty="0"/>
              <a:t> </a:t>
            </a:r>
            <a:r>
              <a:rPr lang="en-US" sz="1800" b="1" dirty="0" err="1"/>
              <a:t>bersifat</a:t>
            </a:r>
            <a:r>
              <a:rPr lang="en-US" sz="1800" b="1" dirty="0"/>
              <a:t> timbal </a:t>
            </a:r>
            <a:r>
              <a:rPr lang="en-US" sz="1800" b="1" dirty="0" err="1"/>
              <a:t>balik</a:t>
            </a:r>
            <a:r>
              <a:rPr lang="en-US" sz="1800" b="1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B2C933B-A416-4225-A7D4-8DFE6BCB23F3}"/>
              </a:ext>
            </a:extLst>
          </p:cNvPr>
          <p:cNvSpPr txBox="1">
            <a:spLocks/>
          </p:cNvSpPr>
          <p:nvPr/>
        </p:nvSpPr>
        <p:spPr>
          <a:xfrm>
            <a:off x="86772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9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Plain BODY/MAIN CONTENT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Red bar footer BODY/MAIN CONTENT">
  <a:themeElements>
    <a:clrScheme name="Custom 2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0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D FOOTER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lain_APPENDIX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MHHE_Accessible_PPT_Template-v3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48022EABF1754A9167513451C89C8D" ma:contentTypeVersion="20" ma:contentTypeDescription="Create a new document." ma:contentTypeScope="" ma:versionID="1a2a969a0d5866811ab0a9e97483770a">
  <xsd:schema xmlns:xsd="http://www.w3.org/2001/XMLSchema" xmlns:xs="http://www.w3.org/2001/XMLSchema" xmlns:p="http://schemas.microsoft.com/office/2006/metadata/properties" xmlns:ns2="3b891efd-a537-4e57-a9a6-7bde74ae8a20" xmlns:ns3="b7fbc176-c5f2-4fe2-83e2-528516b9f35d" targetNamespace="http://schemas.microsoft.com/office/2006/metadata/properties" ma:root="true" ma:fieldsID="c0dbe534cd44d978c3fb467922caaec5" ns2:_="" ns3:_="">
    <xsd:import namespace="3b891efd-a537-4e57-a9a6-7bde74ae8a20"/>
    <xsd:import namespace="b7fbc176-c5f2-4fe2-83e2-528516b9f35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ozku" minOccurs="0"/>
                <xsd:element ref="ns3:Check_x0020_in_x0020_comments" minOccurs="0"/>
                <xsd:element ref="ns3:Check_x0020_in_x0020_comments_x003a_Text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91efd-a537-4e57-a9a6-7bde74ae8a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bc176-c5f2-4fe2-83e2-528516b9f35d" elementFormDefault="qualified">
    <xsd:import namespace="http://schemas.microsoft.com/office/2006/documentManagement/types"/>
    <xsd:import namespace="http://schemas.microsoft.com/office/infopath/2007/PartnerControls"/>
    <xsd:element name="ozku" ma:index="10" nillable="true" ma:displayName="Text" ma:internalName="ozku">
      <xsd:simpleType>
        <xsd:restriction base="dms:Text"/>
      </xsd:simpleType>
    </xsd:element>
    <xsd:element name="Check_x0020_in_x0020_comments" ma:index="11" nillable="true" ma:displayName="Check in comments" ma:description="Check in comments" ma:list="{b7fbc176-c5f2-4fe2-83e2-528516b9f35d}" ma:internalName="Check_x0020_in_x0020_comments" ma:readOnly="false" ma:showField="_UIVersionString">
      <xsd:simpleType>
        <xsd:restriction base="dms:Lookup"/>
      </xsd:simpleType>
    </xsd:element>
    <xsd:element name="Check_x0020_in_x0020_comments_x003a_Text" ma:index="12" nillable="true" ma:displayName="Check in comments:Text" ma:list="{b7fbc176-c5f2-4fe2-83e2-528516b9f35d}" ma:internalName="Check_x0020_in_x0020_comments_x003a_Text" ma:readOnly="true" ma:showField="ozku" ma:web="3b891efd-a537-4e57-a9a6-7bde74ae8a20">
      <xsd:simpleType>
        <xsd:restriction base="dms:Lookup"/>
      </xsd:simpleType>
    </xsd:element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OCR" ma:index="2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heck_x0020_in_x0020_comments xmlns="b7fbc176-c5f2-4fe2-83e2-528516b9f35d" xsi:nil="true"/>
    <ozku xmlns="b7fbc176-c5f2-4fe2-83e2-528516b9f35d" xsi:nil="true"/>
  </documentManagement>
</p:properties>
</file>

<file path=customXml/itemProps1.xml><?xml version="1.0" encoding="utf-8"?>
<ds:datastoreItem xmlns:ds="http://schemas.openxmlformats.org/officeDocument/2006/customXml" ds:itemID="{68177623-185C-4D85-A6CD-4728B37DF5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891efd-a537-4e57-a9a6-7bde74ae8a20"/>
    <ds:schemaRef ds:uri="b7fbc176-c5f2-4fe2-83e2-528516b9f3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69A745-AD94-4343-8B01-F0EA497987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932ED4-B414-4D87-B939-A613ADB7CB9E}">
  <ds:schemaRefs>
    <ds:schemaRef ds:uri="3b891efd-a537-4e57-a9a6-7bde74ae8a20"/>
    <ds:schemaRef ds:uri="http://purl.org/dc/terms/"/>
    <ds:schemaRef ds:uri="b7fbc176-c5f2-4fe2-83e2-528516b9f35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MHHE_Accessible_PPT_Template-v3</Template>
  <TotalTime>9542</TotalTime>
  <Words>3888</Words>
  <Application>Microsoft Office PowerPoint</Application>
  <PresentationFormat>Tampilan Layar (4:3)</PresentationFormat>
  <Paragraphs>361</Paragraphs>
  <Slides>45</Slides>
  <Notes>20</Notes>
  <HiddenSlides>2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5</vt:i4>
      </vt:variant>
      <vt:variant>
        <vt:lpstr>Judul Slide</vt:lpstr>
      </vt:variant>
      <vt:variant>
        <vt:i4>45</vt:i4>
      </vt:variant>
    </vt:vector>
  </HeadingPairs>
  <TitlesOfParts>
    <vt:vector size="56" baseType="lpstr">
      <vt:lpstr>Arial</vt:lpstr>
      <vt:lpstr>ArumSans Bold</vt:lpstr>
      <vt:lpstr>ArumSans Regular</vt:lpstr>
      <vt:lpstr>Calibri</vt:lpstr>
      <vt:lpstr>Vectipede Rg</vt:lpstr>
      <vt:lpstr>Wingdings</vt:lpstr>
      <vt:lpstr>Plain BODY/MAIN CONTENT</vt:lpstr>
      <vt:lpstr>Red bar footer BODY/MAIN CONTENT</vt:lpstr>
      <vt:lpstr>RED FOOTER Section Divider, Quotes, Callouts</vt:lpstr>
      <vt:lpstr>Plain_APPENDIX</vt:lpstr>
      <vt:lpstr>1_MHHE_Accessible_PPT_Template-v3</vt:lpstr>
      <vt:lpstr>Chapter Six: Ethical Decision Making: Employer Responsibilities and Employee Rights</vt:lpstr>
      <vt:lpstr>Chapter Objectives 1</vt:lpstr>
      <vt:lpstr>Introduction 1</vt:lpstr>
      <vt:lpstr>Introduction 2</vt:lpstr>
      <vt:lpstr>Ethical Issues in the Workplace: The Current Environment 2</vt:lpstr>
      <vt:lpstr>Ethical Issues in the Workplace: The Current Environment 3</vt:lpstr>
      <vt:lpstr>Defining the Employment Relationship</vt:lpstr>
      <vt:lpstr>Due Process and Just Cause 1 </vt:lpstr>
      <vt:lpstr>Due Process and Just Cause 2</vt:lpstr>
      <vt:lpstr>Due Process and Just Cause 3</vt:lpstr>
      <vt:lpstr>Exceptions to the Doctrine of Employment at Will 1</vt:lpstr>
      <vt:lpstr>Exceptions to the Doctrine of Employment at Will 2</vt:lpstr>
      <vt:lpstr>Defining Employment  (Mendefinisikan Ketenagakerjaan)</vt:lpstr>
      <vt:lpstr>Due Process and Just Cause 4</vt:lpstr>
      <vt:lpstr>Due Process and Just Cause 5</vt:lpstr>
      <vt:lpstr>Downsizing and Lay-Offs 1</vt:lpstr>
      <vt:lpstr>Downsizing and Lay-Offs 2</vt:lpstr>
      <vt:lpstr>Downsizing and Lay-Offs 3</vt:lpstr>
      <vt:lpstr>Downsizing and Lay-Offs 4</vt:lpstr>
      <vt:lpstr>Health and Safety 1</vt:lpstr>
      <vt:lpstr>Health and Safety 2 </vt:lpstr>
      <vt:lpstr>Figure 6.1: Calculating Acceptable Level of Risk</vt:lpstr>
      <vt:lpstr>Challenges to the Acceptable Risk Approach to Health and Safety</vt:lpstr>
      <vt:lpstr>Health and Safety as Market Controlled</vt:lpstr>
      <vt:lpstr>Challenges with the Free-Market Approach to Health and Safety</vt:lpstr>
      <vt:lpstr>Health and Safety as Government-Regulated Ethics 1</vt:lpstr>
      <vt:lpstr>Health and Safety as Government-Regulated Ethics 2</vt:lpstr>
      <vt:lpstr>Health and Safety as Government-Regulated Ethics 3</vt:lpstr>
      <vt:lpstr>The Global Workforce and Global Challenges 1</vt:lpstr>
      <vt:lpstr>The Global Workforce and Global Challenges 2</vt:lpstr>
      <vt:lpstr>The Global Workforce and Global Challenges 3</vt:lpstr>
      <vt:lpstr>The Case of Child Labor 1</vt:lpstr>
      <vt:lpstr>The Case of Child Labor 2</vt:lpstr>
      <vt:lpstr>Discrimination 1</vt:lpstr>
      <vt:lpstr>Discrimination 2</vt:lpstr>
      <vt:lpstr>Diversity 1</vt:lpstr>
      <vt:lpstr>Diversity 2</vt:lpstr>
      <vt:lpstr>Diversity 3</vt:lpstr>
      <vt:lpstr>Affirmative Action 1</vt:lpstr>
      <vt:lpstr>Affirmative Action 2</vt:lpstr>
      <vt:lpstr>Affirmative Action 3</vt:lpstr>
      <vt:lpstr>Affirmative Action 4</vt:lpstr>
      <vt:lpstr>End of Main Content</vt:lpstr>
      <vt:lpstr>Accessibility Content: Text Alternatives for Images</vt:lpstr>
      <vt:lpstr>Figure 6.1: Calculating Acceptable Level of Risk - Text Alternative</vt:lpstr>
    </vt:vector>
  </TitlesOfParts>
  <Company>McGraw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Six: Ethical Decision Making: Employer Responsibilities and Employee Rights</dc:title>
  <dc:creator/>
  <cp:lastModifiedBy>YHI Yusmita Hawari</cp:lastModifiedBy>
  <cp:revision>594</cp:revision>
  <dcterms:created xsi:type="dcterms:W3CDTF">2016-05-11T22:43:56Z</dcterms:created>
  <dcterms:modified xsi:type="dcterms:W3CDTF">2025-12-06T03:52:21Z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VersionGuid">
    <vt:lpwstr>bffafc99-f473-489c-903a-e5304f76b8cb</vt:lpwstr>
  </property>
  <property fmtid="{D5CDD505-2E9C-101B-9397-08002B2CF9AE}" pid="3" name="Offisync_UpdateToken">
    <vt:lpwstr>2</vt:lpwstr>
  </property>
  <property fmtid="{D5CDD505-2E9C-101B-9397-08002B2CF9AE}" pid="4" name="Offisync_UniqueId">
    <vt:lpwstr>107153</vt:lpwstr>
  </property>
  <property fmtid="{D5CDD505-2E9C-101B-9397-08002B2CF9AE}" pid="5" name="Offisync_ProviderInitializationData">
    <vt:lpwstr>https://spark.mheducation.com</vt:lpwstr>
  </property>
  <property fmtid="{D5CDD505-2E9C-101B-9397-08002B2CF9AE}" pid="6" name="Offisync_ServerID">
    <vt:lpwstr>5cb2ba24-d51c-4591-b74f-0459e0a9e10c</vt:lpwstr>
  </property>
  <property fmtid="{D5CDD505-2E9C-101B-9397-08002B2CF9AE}" pid="7" name="Jive_LatestUserAccountName">
    <vt:lpwstr>laura_spell</vt:lpwstr>
  </property>
  <property fmtid="{D5CDD505-2E9C-101B-9397-08002B2CF9AE}" pid="8" name="ContentTypeId">
    <vt:lpwstr>0x0101009D48022EABF1754A9167513451C89C8D</vt:lpwstr>
  </property>
</Properties>
</file>