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43"/>
  </p:handoutMasterIdLst>
  <p:sldIdLst>
    <p:sldId id="296" r:id="rId3"/>
    <p:sldId id="342" r:id="rId5"/>
    <p:sldId id="297" r:id="rId6"/>
    <p:sldId id="299" r:id="rId7"/>
    <p:sldId id="300" r:id="rId8"/>
    <p:sldId id="340" r:id="rId9"/>
    <p:sldId id="304" r:id="rId10"/>
    <p:sldId id="305" r:id="rId11"/>
    <p:sldId id="306" r:id="rId12"/>
    <p:sldId id="307" r:id="rId13"/>
    <p:sldId id="383" r:id="rId14"/>
    <p:sldId id="310" r:id="rId15"/>
    <p:sldId id="312" r:id="rId16"/>
    <p:sldId id="313" r:id="rId17"/>
    <p:sldId id="315" r:id="rId18"/>
    <p:sldId id="316" r:id="rId19"/>
    <p:sldId id="318" r:id="rId20"/>
    <p:sldId id="320" r:id="rId21"/>
    <p:sldId id="341" r:id="rId22"/>
    <p:sldId id="321" r:id="rId23"/>
    <p:sldId id="268" r:id="rId24"/>
    <p:sldId id="269" r:id="rId25"/>
    <p:sldId id="270" r:id="rId26"/>
    <p:sldId id="271" r:id="rId27"/>
    <p:sldId id="289" r:id="rId28"/>
    <p:sldId id="295" r:id="rId29"/>
    <p:sldId id="333" r:id="rId30"/>
    <p:sldId id="329" r:id="rId31"/>
    <p:sldId id="331" r:id="rId32"/>
    <p:sldId id="274" r:id="rId33"/>
    <p:sldId id="385" r:id="rId34"/>
    <p:sldId id="387" r:id="rId35"/>
    <p:sldId id="335" r:id="rId36"/>
    <p:sldId id="332" r:id="rId37"/>
    <p:sldId id="292" r:id="rId38"/>
    <p:sldId id="293" r:id="rId39"/>
    <p:sldId id="338" r:id="rId40"/>
    <p:sldId id="324" r:id="rId41"/>
    <p:sldId id="339" r:id="rId42"/>
  </p:sldIdLst>
  <p:sldSz cx="9144000" cy="6858000" type="screen4x3"/>
  <p:notesSz cx="6858000" cy="9296400"/>
  <p:defaultTextStyle>
    <a:defPPr>
      <a:defRPr lang="en-US"/>
    </a:defPPr>
    <a:lvl1pPr marL="0" lvl="0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ill Sans MT" pitchFamily="34" charset="0"/>
        <a:ea typeface="+mn-ea"/>
        <a:cs typeface="+mn-cs"/>
      </a:defRPr>
    </a:lvl1pPr>
    <a:lvl2pPr marL="457200" lvl="1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ill Sans MT" pitchFamily="34" charset="0"/>
        <a:ea typeface="+mn-ea"/>
        <a:cs typeface="+mn-cs"/>
      </a:defRPr>
    </a:lvl2pPr>
    <a:lvl3pPr marL="914400" lvl="2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ill Sans MT" pitchFamily="34" charset="0"/>
        <a:ea typeface="+mn-ea"/>
        <a:cs typeface="+mn-cs"/>
      </a:defRPr>
    </a:lvl3pPr>
    <a:lvl4pPr marL="1371600" lvl="3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ill Sans MT" pitchFamily="34" charset="0"/>
        <a:ea typeface="+mn-ea"/>
        <a:cs typeface="+mn-cs"/>
      </a:defRPr>
    </a:lvl4pPr>
    <a:lvl5pPr marL="1828800" lvl="4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ill Sans MT" pitchFamily="34" charset="0"/>
        <a:ea typeface="+mn-ea"/>
        <a:cs typeface="+mn-cs"/>
      </a:defRPr>
    </a:lvl5pPr>
    <a:lvl6pPr marL="2286000" lvl="5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ill Sans MT" pitchFamily="34" charset="0"/>
        <a:ea typeface="+mn-ea"/>
        <a:cs typeface="+mn-cs"/>
      </a:defRPr>
    </a:lvl6pPr>
    <a:lvl7pPr marL="2743200" lvl="6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ill Sans MT" pitchFamily="34" charset="0"/>
        <a:ea typeface="+mn-ea"/>
        <a:cs typeface="+mn-cs"/>
      </a:defRPr>
    </a:lvl7pPr>
    <a:lvl8pPr marL="3200400" lvl="7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ill Sans MT" pitchFamily="34" charset="0"/>
        <a:ea typeface="+mn-ea"/>
        <a:cs typeface="+mn-cs"/>
      </a:defRPr>
    </a:lvl8pPr>
    <a:lvl9pPr marL="3657600" lvl="8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ill Sans MT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FF0066"/>
    <a:srgbClr val="FF3300"/>
    <a:srgbClr val="FF99FF"/>
    <a:srgbClr val="00FF00"/>
    <a:srgbClr val="FF6600"/>
    <a:srgbClr val="FFFF0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20"/>
    <p:restoredTop sz="94758"/>
  </p:normalViewPr>
  <p:slideViewPr>
    <p:cSldViewPr showGuides="1">
      <p:cViewPr>
        <p:scale>
          <a:sx n="57" d="100"/>
          <a:sy n="57" d="100"/>
        </p:scale>
        <p:origin x="1484" y="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6" Type="http://schemas.openxmlformats.org/officeDocument/2006/relationships/tableStyles" Target="tableStyles.xml"/><Relationship Id="rId45" Type="http://schemas.openxmlformats.org/officeDocument/2006/relationships/viewProps" Target="viewProps.xml"/><Relationship Id="rId44" Type="http://schemas.openxmlformats.org/officeDocument/2006/relationships/presProps" Target="presProps.xml"/><Relationship Id="rId43" Type="http://schemas.openxmlformats.org/officeDocument/2006/relationships/handoutMaster" Target="handoutMasters/handoutMaster1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notesMaster" Target="notesMasters/notesMaster1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D43412-78E0-4AEC-AE82-09D03DF22F27}" type="doc">
      <dgm:prSet loTypeId="list" loCatId="list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E5152B21-090A-4F42-93C9-13880DF7170E}">
      <dgm:prSet phldrT="[Text]" custT="1"/>
      <dgm:spPr/>
      <dgm:t>
        <a:bodyPr/>
        <a:lstStyle/>
        <a:p>
          <a:r>
            <a:rPr lang="id-ID" sz="3600" dirty="0"/>
            <a:t>Mengorganisasi</a:t>
          </a:r>
          <a:endParaRPr lang="en-US" sz="3600" dirty="0"/>
        </a:p>
      </dgm:t>
    </dgm:pt>
    <dgm:pt modelId="{8CEE8293-6A23-4943-9ED2-0CCE838B8A48}" cxnId="{A46CFFD5-DECF-4C94-800C-3D4BEB0528BE}" type="parTrans">
      <dgm:prSet/>
      <dgm:spPr/>
      <dgm:t>
        <a:bodyPr/>
        <a:lstStyle/>
        <a:p>
          <a:endParaRPr lang="en-US"/>
        </a:p>
      </dgm:t>
    </dgm:pt>
    <dgm:pt modelId="{CCB0881F-DF29-4F97-BE76-A0ACFD58BAFA}" cxnId="{A46CFFD5-DECF-4C94-800C-3D4BEB0528BE}" type="sibTrans">
      <dgm:prSet/>
      <dgm:spPr/>
      <dgm:t>
        <a:bodyPr/>
        <a:lstStyle/>
        <a:p>
          <a:endParaRPr lang="en-US"/>
        </a:p>
      </dgm:t>
    </dgm:pt>
    <dgm:pt modelId="{C9A0F0A1-5C72-4237-8234-40E1911E5628}">
      <dgm:prSet phldrT="[Text]" custT="1"/>
      <dgm:spPr/>
      <dgm:t>
        <a:bodyPr/>
        <a:lstStyle/>
        <a:p>
          <a:r>
            <a:rPr lang="en-US" sz="2600" dirty="0"/>
            <a:t>M</a:t>
          </a:r>
          <a:r>
            <a:rPr lang="id-ID" sz="2600" dirty="0"/>
            <a:t>enjadikan proses komunikasi yang bersifat dinamis (selalu berubah) itu dibuat statis atau difiksasi. </a:t>
          </a:r>
        </a:p>
      </dgm:t>
    </dgm:pt>
    <dgm:pt modelId="{20472F94-7B5A-4124-A677-7EE37703A53F}" cxnId="{6F600EEC-8017-4587-B565-A69AA93308ED}" type="parTrans">
      <dgm:prSet/>
      <dgm:spPr/>
      <dgm:t>
        <a:bodyPr/>
        <a:lstStyle/>
        <a:p>
          <a:endParaRPr lang="en-US"/>
        </a:p>
      </dgm:t>
    </dgm:pt>
    <dgm:pt modelId="{C4754400-64D9-4CF2-B378-CAA9DAAF892A}" cxnId="{6F600EEC-8017-4587-B565-A69AA93308ED}" type="sibTrans">
      <dgm:prSet/>
      <dgm:spPr/>
      <dgm:t>
        <a:bodyPr/>
        <a:lstStyle/>
        <a:p>
          <a:endParaRPr lang="en-US"/>
        </a:p>
      </dgm:t>
    </dgm:pt>
    <dgm:pt modelId="{B23979CC-A090-46FD-89BD-60219E3A59EC}">
      <dgm:prSet custT="1"/>
      <dgm:spPr/>
      <dgm:t>
        <a:bodyPr/>
        <a:lstStyle/>
        <a:p>
          <a:r>
            <a:rPr lang="en-US" sz="2600" dirty="0"/>
            <a:t>M</a:t>
          </a:r>
          <a:r>
            <a:rPr lang="id-ID" sz="2600" dirty="0"/>
            <a:t>emberikan kerangka kerja </a:t>
          </a:r>
          <a:r>
            <a:rPr lang="en-US" sz="2600" dirty="0" err="1"/>
            <a:t>untuk</a:t>
          </a:r>
          <a:r>
            <a:rPr lang="en-US" sz="2600" dirty="0"/>
            <a:t> </a:t>
          </a:r>
          <a:r>
            <a:rPr lang="id-ID" sz="2600" dirty="0"/>
            <a:t>mengisolasi variabe</a:t>
          </a:r>
          <a:r>
            <a:rPr lang="en-US" sz="2600" dirty="0"/>
            <a:t>l</a:t>
          </a:r>
          <a:r>
            <a:rPr lang="id-ID" sz="2600" dirty="0"/>
            <a:t>² penting dan menjelaskan peranannya dalam keseluruhan proses. </a:t>
          </a:r>
        </a:p>
      </dgm:t>
    </dgm:pt>
    <dgm:pt modelId="{FB9E076D-C48A-4CE8-9ADE-51B4431385D7}" cxnId="{FCB43C55-CC22-478D-80AA-02142072EFB5}" type="parTrans">
      <dgm:prSet/>
      <dgm:spPr/>
      <dgm:t>
        <a:bodyPr/>
        <a:lstStyle/>
        <a:p>
          <a:endParaRPr lang="en-US"/>
        </a:p>
      </dgm:t>
    </dgm:pt>
    <dgm:pt modelId="{4DA2BE4C-3A6C-48B1-B00F-757ABDE59997}" cxnId="{FCB43C55-CC22-478D-80AA-02142072EFB5}" type="sibTrans">
      <dgm:prSet/>
      <dgm:spPr/>
      <dgm:t>
        <a:bodyPr/>
        <a:lstStyle/>
        <a:p>
          <a:endParaRPr lang="en-US"/>
        </a:p>
      </dgm:t>
    </dgm:pt>
    <dgm:pt modelId="{E7AF5148-588A-4549-8D49-44CE97A53321}">
      <dgm:prSet phldrT="[Text]" custT="1"/>
      <dgm:spPr/>
      <dgm:t>
        <a:bodyPr/>
        <a:lstStyle/>
        <a:p>
          <a:r>
            <a:rPr lang="id-ID" sz="3600" dirty="0"/>
            <a:t>Heuristik</a:t>
          </a:r>
          <a:endParaRPr lang="en-US" sz="3600" dirty="0"/>
        </a:p>
      </dgm:t>
    </dgm:pt>
    <dgm:pt modelId="{F83B41A1-2618-4631-8DC8-60DBF7E5C229}" cxnId="{0483947F-B924-4439-BD75-77122D814435}" type="parTrans">
      <dgm:prSet/>
      <dgm:spPr/>
      <dgm:t>
        <a:bodyPr/>
        <a:lstStyle/>
        <a:p>
          <a:endParaRPr lang="en-US"/>
        </a:p>
      </dgm:t>
    </dgm:pt>
    <dgm:pt modelId="{9F7DED93-BEDF-4767-932F-501BD34736A9}" cxnId="{0483947F-B924-4439-BD75-77122D814435}" type="sibTrans">
      <dgm:prSet/>
      <dgm:spPr/>
      <dgm:t>
        <a:bodyPr/>
        <a:lstStyle/>
        <a:p>
          <a:endParaRPr lang="en-US"/>
        </a:p>
      </dgm:t>
    </dgm:pt>
    <dgm:pt modelId="{5FF379F9-5D28-4EAD-A0C4-CAFE85B294B4}">
      <dgm:prSet phldrT="[Text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lang="en-US" sz="2400" dirty="0"/>
            <a:t>M</a:t>
          </a:r>
          <a:r>
            <a:rPr lang="id-ID" sz="2400" dirty="0"/>
            <a:t>engarahkan penelitian tentang proses ² komunikasi. </a:t>
          </a:r>
          <a:r>
            <a:rPr lang="en-US" sz="2400" dirty="0"/>
            <a:t/>
          </a:r>
          <a:endParaRPr lang="en-US" sz="2400" dirty="0"/>
        </a:p>
      </dgm:t>
    </dgm:pt>
    <dgm:pt modelId="{5AC9064F-EEF3-4D12-9236-33F43A15BA37}" cxnId="{4C021482-1F68-4F5C-B1EE-6A1AC09617C5}" type="parTrans">
      <dgm:prSet/>
      <dgm:spPr/>
      <dgm:t>
        <a:bodyPr/>
        <a:lstStyle/>
        <a:p>
          <a:endParaRPr lang="en-US"/>
        </a:p>
      </dgm:t>
    </dgm:pt>
    <dgm:pt modelId="{2D98DB50-B076-4219-8A9D-912286B8C9CD}" cxnId="{4C021482-1F68-4F5C-B1EE-6A1AC09617C5}" type="sibTrans">
      <dgm:prSet/>
      <dgm:spPr/>
      <dgm:t>
        <a:bodyPr/>
        <a:lstStyle/>
        <a:p>
          <a:endParaRPr lang="en-US"/>
        </a:p>
      </dgm:t>
    </dgm:pt>
    <dgm:pt modelId="{8327409C-F1B8-4039-B2B4-7C6ED73F4C0E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lang="en-US" sz="2400" dirty="0"/>
            <a:t>M</a:t>
          </a:r>
          <a:r>
            <a:rPr lang="id-ID" sz="2400" dirty="0"/>
            <a:t>enyajikan gagasan seseorang (ahli) </a:t>
          </a:r>
          <a:r>
            <a:rPr lang="id-ID" sz="2400" dirty="0">
              <a:sym typeface="Symbol" panose="05050102010706020507"/>
            </a:rPr>
            <a:t>  </a:t>
          </a:r>
          <a:r>
            <a:rPr lang="id-ID" sz="2400" dirty="0"/>
            <a:t>memudahkan  untuk menganalisis  bagaimana variabel ² bekerja. </a:t>
          </a:r>
          <a:r>
            <a:rPr lang="id-ID" sz="2400" dirty="0"/>
            <a:t/>
          </a:r>
          <a:endParaRPr lang="id-ID" sz="2400" dirty="0"/>
        </a:p>
      </dgm:t>
    </dgm:pt>
    <dgm:pt modelId="{09B34D9F-7C0B-4325-9DC1-994C9FF5A7F1}" cxnId="{C8BB5756-82DB-4FCF-8708-360C8D254F6D}" type="parTrans">
      <dgm:prSet/>
      <dgm:spPr/>
    </dgm:pt>
    <dgm:pt modelId="{C98D64C8-C4FF-4281-9173-13C471F23AAB}" cxnId="{C8BB5756-82DB-4FCF-8708-360C8D254F6D}" type="sibTrans">
      <dgm:prSet/>
      <dgm:spPr/>
    </dgm:pt>
    <dgm:pt modelId="{9C841BDB-1ABB-4F6F-AB3C-EC1231FEFB1C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lang="en-US" sz="2400" dirty="0"/>
            <a:t>M</a:t>
          </a:r>
          <a:r>
            <a:rPr lang="id-ID" sz="2400" dirty="0"/>
            <a:t>embantu peneliti  guna menyusun pendekatan teoritis serta merumuskan hipotesis</a:t>
          </a:r>
          <a:r>
            <a:rPr lang="id-ID" sz="2400" dirty="0"/>
            <a:t/>
          </a:r>
          <a:endParaRPr lang="id-ID" sz="2400" dirty="0"/>
        </a:p>
      </dgm:t>
    </dgm:pt>
    <dgm:pt modelId="{AA955889-1EED-4B26-9754-EEBC768842A3}" cxnId="{45938AC9-D0E1-4226-8551-461C9695C26F}" type="parTrans">
      <dgm:prSet/>
      <dgm:spPr/>
    </dgm:pt>
    <dgm:pt modelId="{534D9A22-6927-447B-AC31-89132001F956}" cxnId="{45938AC9-D0E1-4226-8551-461C9695C26F}" type="sibTrans">
      <dgm:prSet/>
      <dgm:spPr/>
    </dgm:pt>
    <dgm:pt modelId="{39B0B1A2-32E5-40E9-8606-297E85F9565A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20000"/>
            </a:spcAft>
          </a:pPr>
          <a:r>
            <a:rPr lang="id-ID" sz="2400" dirty="0"/>
            <a:t/>
          </a:r>
          <a:endParaRPr lang="id-ID" sz="2400" dirty="0"/>
        </a:p>
      </dgm:t>
    </dgm:pt>
    <dgm:pt modelId="{C8D9D1B9-485E-4F67-9EC2-CFB9FA9B4B12}" cxnId="{A933CB51-9845-4BF2-A6AA-1F5711E311D5}" type="parTrans">
      <dgm:prSet/>
      <dgm:spPr/>
    </dgm:pt>
    <dgm:pt modelId="{DDD01B62-D4D5-427A-9B21-0A90621F159F}" cxnId="{A933CB51-9845-4BF2-A6AA-1F5711E311D5}" type="sibTrans">
      <dgm:prSet/>
      <dgm:spPr/>
    </dgm:pt>
    <dgm:pt modelId="{A386E093-BEBC-42A5-AB66-963D3328231C}" type="pres">
      <dgm:prSet presAssocID="{19D43412-78E0-4AEC-AE82-09D03DF22F27}" presName="linear" presStyleCnt="0">
        <dgm:presLayoutVars>
          <dgm:animLvl val="lvl"/>
          <dgm:resizeHandles val="exact"/>
        </dgm:presLayoutVars>
      </dgm:prSet>
      <dgm:spPr/>
    </dgm:pt>
    <dgm:pt modelId="{8A1757E4-3168-403C-8D9F-1870994F5081}" type="pres">
      <dgm:prSet presAssocID="{E5152B21-090A-4F42-93C9-13880DF7170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C0D1866-08C5-4780-B90C-2688FE93E886}" type="pres">
      <dgm:prSet presAssocID="{E5152B21-090A-4F42-93C9-13880DF7170E}" presName="childText" presStyleLbl="revTx" presStyleIdx="0" presStyleCnt="2" custScaleY="100681" custLinFactNeighborY="12642">
        <dgm:presLayoutVars>
          <dgm:bulletEnabled val="1"/>
        </dgm:presLayoutVars>
      </dgm:prSet>
      <dgm:spPr/>
    </dgm:pt>
    <dgm:pt modelId="{6FFEA6A2-7439-4932-BB81-0881B7DCAC76}" type="pres">
      <dgm:prSet presAssocID="{E7AF5148-588A-4549-8D49-44CE97A53321}" presName="parentText" presStyleLbl="node1" presStyleIdx="1" presStyleCnt="2" custLinFactNeighborX="18" custLinFactNeighborY="6145">
        <dgm:presLayoutVars>
          <dgm:chMax val="0"/>
          <dgm:bulletEnabled val="1"/>
        </dgm:presLayoutVars>
      </dgm:prSet>
      <dgm:spPr/>
    </dgm:pt>
    <dgm:pt modelId="{88EE917C-FDE8-478C-AE5F-2F9501B002B5}" type="pres">
      <dgm:prSet presAssocID="{E7AF5148-588A-4549-8D49-44CE97A53321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A46CFFD5-DECF-4C94-800C-3D4BEB0528BE}" srcId="{19D43412-78E0-4AEC-AE82-09D03DF22F27}" destId="{E5152B21-090A-4F42-93C9-13880DF7170E}" srcOrd="0" destOrd="0" parTransId="{8CEE8293-6A23-4943-9ED2-0CCE838B8A48}" sibTransId="{CCB0881F-DF29-4F97-BE76-A0ACFD58BAFA}"/>
    <dgm:cxn modelId="{6F600EEC-8017-4587-B565-A69AA93308ED}" srcId="{E5152B21-090A-4F42-93C9-13880DF7170E}" destId="{C9A0F0A1-5C72-4237-8234-40E1911E5628}" srcOrd="0" destOrd="0" parTransId="{20472F94-7B5A-4124-A677-7EE37703A53F}" sibTransId="{C4754400-64D9-4CF2-B378-CAA9DAAF892A}"/>
    <dgm:cxn modelId="{FCB43C55-CC22-478D-80AA-02142072EFB5}" srcId="{E5152B21-090A-4F42-93C9-13880DF7170E}" destId="{B23979CC-A090-46FD-89BD-60219E3A59EC}" srcOrd="1" destOrd="0" parTransId="{FB9E076D-C48A-4CE8-9ADE-51B4431385D7}" sibTransId="{4DA2BE4C-3A6C-48B1-B00F-757ABDE59997}"/>
    <dgm:cxn modelId="{0483947F-B924-4439-BD75-77122D814435}" srcId="{19D43412-78E0-4AEC-AE82-09D03DF22F27}" destId="{E7AF5148-588A-4549-8D49-44CE97A53321}" srcOrd="1" destOrd="0" parTransId="{F83B41A1-2618-4631-8DC8-60DBF7E5C229}" sibTransId="{9F7DED93-BEDF-4767-932F-501BD34736A9}"/>
    <dgm:cxn modelId="{4C021482-1F68-4F5C-B1EE-6A1AC09617C5}" srcId="{E7AF5148-588A-4549-8D49-44CE97A53321}" destId="{5FF379F9-5D28-4EAD-A0C4-CAFE85B294B4}" srcOrd="0" destOrd="1" parTransId="{5AC9064F-EEF3-4D12-9236-33F43A15BA37}" sibTransId="{2D98DB50-B076-4219-8A9D-912286B8C9CD}"/>
    <dgm:cxn modelId="{C8BB5756-82DB-4FCF-8708-360C8D254F6D}" srcId="{E7AF5148-588A-4549-8D49-44CE97A53321}" destId="{8327409C-F1B8-4039-B2B4-7C6ED73F4C0E}" srcOrd="1" destOrd="1" parTransId="{09B34D9F-7C0B-4325-9DC1-994C9FF5A7F1}" sibTransId="{C98D64C8-C4FF-4281-9173-13C471F23AAB}"/>
    <dgm:cxn modelId="{45938AC9-D0E1-4226-8551-461C9695C26F}" srcId="{E7AF5148-588A-4549-8D49-44CE97A53321}" destId="{9C841BDB-1ABB-4F6F-AB3C-EC1231FEFB1C}" srcOrd="2" destOrd="1" parTransId="{AA955889-1EED-4B26-9754-EEBC768842A3}" sibTransId="{534D9A22-6927-447B-AC31-89132001F956}"/>
    <dgm:cxn modelId="{A933CB51-9845-4BF2-A6AA-1F5711E311D5}" srcId="{E7AF5148-588A-4549-8D49-44CE97A53321}" destId="{39B0B1A2-32E5-40E9-8606-297E85F9565A}" srcOrd="3" destOrd="1" parTransId="{C8D9D1B9-485E-4F67-9EC2-CFB9FA9B4B12}" sibTransId="{DDD01B62-D4D5-427A-9B21-0A90621F159F}"/>
    <dgm:cxn modelId="{997F472A-5C95-49A9-9095-D644778D5353}" type="presOf" srcId="{19D43412-78E0-4AEC-AE82-09D03DF22F27}" destId="{A386E093-BEBC-42A5-AB66-963D3328231C}" srcOrd="0" destOrd="0" presId="urn:microsoft.com/office/officeart/2005/8/layout/vList2"/>
    <dgm:cxn modelId="{ED47A665-F03F-4B16-9FF7-A09B4AAB3F57}" type="presParOf" srcId="{A386E093-BEBC-42A5-AB66-963D3328231C}" destId="{8A1757E4-3168-403C-8D9F-1870994F5081}" srcOrd="0" destOrd="0" presId="urn:microsoft.com/office/officeart/2005/8/layout/vList2"/>
    <dgm:cxn modelId="{CC9BA237-EDDC-4E19-93FE-DE2CE093A2F3}" type="presOf" srcId="{E5152B21-090A-4F42-93C9-13880DF7170E}" destId="{8A1757E4-3168-403C-8D9F-1870994F5081}" srcOrd="0" destOrd="0" presId="urn:microsoft.com/office/officeart/2005/8/layout/vList2"/>
    <dgm:cxn modelId="{5F501D04-8D36-40D2-B596-876690EC1F9A}" type="presParOf" srcId="{A386E093-BEBC-42A5-AB66-963D3328231C}" destId="{0C0D1866-08C5-4780-B90C-2688FE93E886}" srcOrd="1" destOrd="0" presId="urn:microsoft.com/office/officeart/2005/8/layout/vList2"/>
    <dgm:cxn modelId="{4B9242EF-8C0D-46F8-9F4B-C8935902E59C}" type="presOf" srcId="{C9A0F0A1-5C72-4237-8234-40E1911E5628}" destId="{0C0D1866-08C5-4780-B90C-2688FE93E886}" srcOrd="0" destOrd="0" presId="urn:microsoft.com/office/officeart/2005/8/layout/vList2"/>
    <dgm:cxn modelId="{86DE4E5F-0ADA-4C10-96A8-E44F9F9F000E}" type="presOf" srcId="{B23979CC-A090-46FD-89BD-60219E3A59EC}" destId="{0C0D1866-08C5-4780-B90C-2688FE93E886}" srcOrd="0" destOrd="1" presId="urn:microsoft.com/office/officeart/2005/8/layout/vList2"/>
    <dgm:cxn modelId="{D666DB3E-5AFF-4511-8163-26705CD362FD}" type="presParOf" srcId="{A386E093-BEBC-42A5-AB66-963D3328231C}" destId="{6FFEA6A2-7439-4932-BB81-0881B7DCAC76}" srcOrd="2" destOrd="0" presId="urn:microsoft.com/office/officeart/2005/8/layout/vList2"/>
    <dgm:cxn modelId="{68F7DD02-BA7D-4252-8797-FDE6931091CA}" type="presOf" srcId="{E7AF5148-588A-4549-8D49-44CE97A53321}" destId="{6FFEA6A2-7439-4932-BB81-0881B7DCAC76}" srcOrd="0" destOrd="0" presId="urn:microsoft.com/office/officeart/2005/8/layout/vList2"/>
    <dgm:cxn modelId="{970CB575-6E4E-4D79-90FF-AD7B2A76E991}" type="presParOf" srcId="{A386E093-BEBC-42A5-AB66-963D3328231C}" destId="{88EE917C-FDE8-478C-AE5F-2F9501B002B5}" srcOrd="3" destOrd="0" presId="urn:microsoft.com/office/officeart/2005/8/layout/vList2"/>
    <dgm:cxn modelId="{9F06446A-29C8-4F14-B44C-DB29EFCF6027}" type="presOf" srcId="{5FF379F9-5D28-4EAD-A0C4-CAFE85B294B4}" destId="{88EE917C-FDE8-478C-AE5F-2F9501B002B5}" srcOrd="0" destOrd="0" presId="urn:microsoft.com/office/officeart/2005/8/layout/vList2"/>
    <dgm:cxn modelId="{EB61CAF5-67A2-49CB-958D-B9F93852A8ED}" type="presOf" srcId="{8327409C-F1B8-4039-B2B4-7C6ED73F4C0E}" destId="{88EE917C-FDE8-478C-AE5F-2F9501B002B5}" srcOrd="0" destOrd="1" presId="urn:microsoft.com/office/officeart/2005/8/layout/vList2"/>
    <dgm:cxn modelId="{48462D62-6D5C-4CAD-A76C-A41F92ABE1FB}" type="presOf" srcId="{9C841BDB-1ABB-4F6F-AB3C-EC1231FEFB1C}" destId="{88EE917C-FDE8-478C-AE5F-2F9501B002B5}" srcOrd="0" destOrd="2" presId="urn:microsoft.com/office/officeart/2005/8/layout/vList2"/>
    <dgm:cxn modelId="{1942293C-FEB6-4D37-9D60-6CFB4733594C}" type="presOf" srcId="{39B0B1A2-32E5-40E9-8606-297E85F9565A}" destId="{88EE917C-FDE8-478C-AE5F-2F9501B002B5}" srcOrd="0" destOrd="3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6283F8-F5BE-4807-A098-27AB7D4ECB2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8DE921CF-B76D-4E6B-85E2-7CD6590A4427}">
      <dgm:prSet phldrT="[Text]"/>
      <dgm:spPr/>
      <dgm:t>
        <a:bodyPr/>
        <a:lstStyle/>
        <a:p>
          <a:r>
            <a:rPr lang="id-ID" dirty="0"/>
            <a:t>Prediktif</a:t>
          </a:r>
        </a:p>
      </dgm:t>
    </dgm:pt>
    <dgm:pt modelId="{FA3B74C9-C37C-4195-96E3-812610BFE01D}" cxnId="{F5655226-D4E6-4A85-B138-2907451FCEC5}" type="parTrans">
      <dgm:prSet/>
      <dgm:spPr/>
      <dgm:t>
        <a:bodyPr/>
        <a:lstStyle/>
        <a:p>
          <a:endParaRPr lang="id-ID"/>
        </a:p>
      </dgm:t>
    </dgm:pt>
    <dgm:pt modelId="{D74E70AD-5A64-43DD-BF79-8A01A2A05DE6}" cxnId="{F5655226-D4E6-4A85-B138-2907451FCEC5}" type="sibTrans">
      <dgm:prSet/>
      <dgm:spPr/>
      <dgm:t>
        <a:bodyPr/>
        <a:lstStyle/>
        <a:p>
          <a:endParaRPr lang="id-ID"/>
        </a:p>
      </dgm:t>
    </dgm:pt>
    <dgm:pt modelId="{1B5985CF-F66A-4BED-B423-15F3D292AB91}">
      <dgm:prSet phldrT="[Text]" custT="1"/>
      <dgm:spPr/>
      <dgm:t>
        <a:bodyPr/>
        <a:lstStyle/>
        <a:p>
          <a:r>
            <a:rPr lang="en-US" sz="2800" dirty="0" err="1"/>
            <a:t>Sebagai</a:t>
          </a:r>
          <a:r>
            <a:rPr lang="en-US" sz="2800" dirty="0"/>
            <a:t> </a:t>
          </a:r>
          <a:r>
            <a:rPr lang="id-ID" sz="2800" dirty="0"/>
            <a:t>kerangka dan basis elemen² komunikasi</a:t>
          </a:r>
        </a:p>
      </dgm:t>
    </dgm:pt>
    <dgm:pt modelId="{D120E9A8-F18C-4FA4-919C-FB65C84D56CF}" cxnId="{02A8EB28-282F-4C1F-87C3-55A8E60055AD}" type="parTrans">
      <dgm:prSet/>
      <dgm:spPr/>
      <dgm:t>
        <a:bodyPr/>
        <a:lstStyle/>
        <a:p>
          <a:endParaRPr lang="id-ID"/>
        </a:p>
      </dgm:t>
    </dgm:pt>
    <dgm:pt modelId="{933D7615-5A2B-42D5-A915-B125EC946A21}" cxnId="{02A8EB28-282F-4C1F-87C3-55A8E60055AD}" type="sibTrans">
      <dgm:prSet/>
      <dgm:spPr/>
      <dgm:t>
        <a:bodyPr/>
        <a:lstStyle/>
        <a:p>
          <a:endParaRPr lang="id-ID"/>
        </a:p>
      </dgm:t>
    </dgm:pt>
    <dgm:pt modelId="{1BF8AEBE-A786-401C-B58D-5AD545B31798}">
      <dgm:prSet phldrT="[Text]" custT="1"/>
      <dgm:spPr/>
      <dgm:t>
        <a:bodyPr/>
        <a:lstStyle/>
        <a:p>
          <a:r>
            <a:rPr lang="en-US" sz="2800" dirty="0"/>
            <a:t>M</a:t>
          </a:r>
          <a:r>
            <a:rPr lang="id-ID" sz="2800" dirty="0"/>
            <a:t>erancang keputusan² untuk berkomunikasi secara efektif.  </a:t>
          </a:r>
        </a:p>
      </dgm:t>
    </dgm:pt>
    <dgm:pt modelId="{8794A454-888A-4FCA-87EE-CA6F1C6FFEA2}" cxnId="{2AD074FC-3A44-401A-971D-78BCAA91CC15}" type="parTrans">
      <dgm:prSet/>
      <dgm:spPr/>
      <dgm:t>
        <a:bodyPr/>
        <a:lstStyle/>
        <a:p>
          <a:endParaRPr lang="id-ID"/>
        </a:p>
      </dgm:t>
    </dgm:pt>
    <dgm:pt modelId="{600121F1-B436-4A73-9635-D49E844C50B2}" cxnId="{2AD074FC-3A44-401A-971D-78BCAA91CC15}" type="sibTrans">
      <dgm:prSet/>
      <dgm:spPr/>
      <dgm:t>
        <a:bodyPr/>
        <a:lstStyle/>
        <a:p>
          <a:endParaRPr lang="id-ID"/>
        </a:p>
      </dgm:t>
    </dgm:pt>
    <dgm:pt modelId="{E4B10967-4102-4F6D-AAEC-0D66F8FD8ED7}">
      <dgm:prSet phldrT="[Text]"/>
      <dgm:spPr/>
      <dgm:t>
        <a:bodyPr/>
        <a:lstStyle/>
        <a:p>
          <a:r>
            <a:rPr lang="id-ID" dirty="0"/>
            <a:t>Mengukur</a:t>
          </a:r>
        </a:p>
      </dgm:t>
    </dgm:pt>
    <dgm:pt modelId="{88EEB580-BA93-43B4-995E-B93E908D62FC}" cxnId="{5BB3583D-F441-4A7B-ACEF-AE730E19764D}" type="parTrans">
      <dgm:prSet/>
      <dgm:spPr/>
      <dgm:t>
        <a:bodyPr/>
        <a:lstStyle/>
        <a:p>
          <a:endParaRPr lang="id-ID"/>
        </a:p>
      </dgm:t>
    </dgm:pt>
    <dgm:pt modelId="{AAF5562C-1124-4AC4-9DA6-0A76D3DA1086}" cxnId="{5BB3583D-F441-4A7B-ACEF-AE730E19764D}" type="sibTrans">
      <dgm:prSet/>
      <dgm:spPr/>
      <dgm:t>
        <a:bodyPr/>
        <a:lstStyle/>
        <a:p>
          <a:endParaRPr lang="id-ID"/>
        </a:p>
      </dgm:t>
    </dgm:pt>
    <dgm:pt modelId="{D822C306-FB04-4044-A02B-7D4253C1E398}">
      <dgm:prSet phldrT="[Text]" custT="1"/>
      <dgm:spPr/>
      <dgm:t>
        <a:bodyPr/>
        <a:lstStyle/>
        <a:p>
          <a:r>
            <a:rPr lang="en-US" sz="2600" dirty="0"/>
            <a:t>M</a:t>
          </a:r>
          <a:r>
            <a:rPr lang="id-ID" sz="2600" dirty="0"/>
            <a:t>emberi peluang munculnya prediksi yang bersifat kuantitatif dengan derajat presisi yang</a:t>
          </a:r>
        </a:p>
      </dgm:t>
    </dgm:pt>
    <dgm:pt modelId="{18E5D222-043E-495D-8FA7-F061ABF31B54}" cxnId="{D939A4FD-B966-40E7-A468-743B26262211}" type="parTrans">
      <dgm:prSet/>
      <dgm:spPr/>
      <dgm:t>
        <a:bodyPr/>
        <a:lstStyle/>
        <a:p>
          <a:endParaRPr lang="id-ID"/>
        </a:p>
      </dgm:t>
    </dgm:pt>
    <dgm:pt modelId="{0A83DBAD-0BA9-4A0F-967B-0E0BCEE3DEE5}" cxnId="{D939A4FD-B966-40E7-A468-743B26262211}" type="sibTrans">
      <dgm:prSet/>
      <dgm:spPr/>
      <dgm:t>
        <a:bodyPr/>
        <a:lstStyle/>
        <a:p>
          <a:endParaRPr lang="id-ID"/>
        </a:p>
      </dgm:t>
    </dgm:pt>
    <dgm:pt modelId="{1677A9DB-FE52-44EB-9EC8-6B31FEB0E6F6}">
      <dgm:prSet phldrT="[Text]" custT="1"/>
      <dgm:spPr/>
      <dgm:t>
        <a:bodyPr/>
        <a:lstStyle/>
        <a:p>
          <a:r>
            <a:rPr lang="id-ID" sz="2600" dirty="0"/>
            <a:t>Bila proses yang menghubungkan model komunikasi dengan peristiwa komunikasi yang dimodelkan difahami dengan jelas </a:t>
          </a:r>
          <a:r>
            <a:rPr lang="id-ID" sz="2600" dirty="0">
              <a:sym typeface="Symbol" panose="05050102010706020507"/>
            </a:rPr>
            <a:t></a:t>
          </a:r>
          <a:r>
            <a:rPr lang="id-ID" sz="2600" dirty="0"/>
            <a:t> data yang diperoleh dengan bantuan sebuah model bisa menjadi suatu ukuran (penjenjangan atau skala rasio-penuh). </a:t>
          </a:r>
        </a:p>
      </dgm:t>
    </dgm:pt>
    <dgm:pt modelId="{1B97DCE1-B3DD-4EBD-A76F-AB728424D58C}" cxnId="{D1B91AD5-9525-40F5-A8AC-3AA8635FD46D}" type="parTrans">
      <dgm:prSet/>
      <dgm:spPr/>
      <dgm:t>
        <a:bodyPr/>
        <a:lstStyle/>
        <a:p>
          <a:endParaRPr lang="en-US"/>
        </a:p>
      </dgm:t>
    </dgm:pt>
    <dgm:pt modelId="{99FB843E-657A-4BAC-8BDF-F59FEEB3BFE8}" cxnId="{D1B91AD5-9525-40F5-A8AC-3AA8635FD46D}" type="sibTrans">
      <dgm:prSet/>
      <dgm:spPr/>
      <dgm:t>
        <a:bodyPr/>
        <a:lstStyle/>
        <a:p>
          <a:endParaRPr lang="en-US"/>
        </a:p>
      </dgm:t>
    </dgm:pt>
    <dgm:pt modelId="{804DC358-B70E-4392-B227-DAD660E07930}" type="pres">
      <dgm:prSet presAssocID="{3C6283F8-F5BE-4807-A098-27AB7D4ECB20}" presName="Name0" presStyleCnt="0">
        <dgm:presLayoutVars>
          <dgm:dir/>
          <dgm:animLvl val="lvl"/>
          <dgm:resizeHandles val="exact"/>
        </dgm:presLayoutVars>
      </dgm:prSet>
      <dgm:spPr/>
    </dgm:pt>
    <dgm:pt modelId="{B4AE0F1C-2287-47E1-8D0A-2E05D59B25CF}" type="pres">
      <dgm:prSet presAssocID="{8DE921CF-B76D-4E6B-85E2-7CD6590A4427}" presName="linNode" presStyleCnt="0"/>
      <dgm:spPr/>
    </dgm:pt>
    <dgm:pt modelId="{2561195A-7A65-4C1A-8490-B37E28B2DBB0}" type="pres">
      <dgm:prSet presAssocID="{8DE921CF-B76D-4E6B-85E2-7CD6590A4427}" presName="parentText" presStyleLbl="node1" presStyleIdx="0" presStyleCnt="2" custScaleX="66667" custScaleY="80779" custLinFactNeighborX="-3715" custLinFactNeighborY="-3440">
        <dgm:presLayoutVars>
          <dgm:chMax val="1"/>
          <dgm:bulletEnabled val="1"/>
        </dgm:presLayoutVars>
      </dgm:prSet>
      <dgm:spPr/>
    </dgm:pt>
    <dgm:pt modelId="{E1AAF52B-BF50-44A4-B129-53AE3A94D00B}" type="pres">
      <dgm:prSet presAssocID="{8DE921CF-B76D-4E6B-85E2-7CD6590A4427}" presName="descendantText" presStyleLbl="alignAccFollowNode1" presStyleIdx="0" presStyleCnt="2" custScaleX="115909">
        <dgm:presLayoutVars>
          <dgm:bulletEnabled val="1"/>
        </dgm:presLayoutVars>
      </dgm:prSet>
      <dgm:spPr/>
    </dgm:pt>
    <dgm:pt modelId="{640193F4-FB80-4212-A7FF-2011DA40A195}" type="pres">
      <dgm:prSet presAssocID="{D74E70AD-5A64-43DD-BF79-8A01A2A05DE6}" presName="sp" presStyleCnt="0"/>
      <dgm:spPr/>
    </dgm:pt>
    <dgm:pt modelId="{ED9F460B-7B36-444B-9AF2-F815398669E0}" type="pres">
      <dgm:prSet presAssocID="{E4B10967-4102-4F6D-AAEC-0D66F8FD8ED7}" presName="linNode" presStyleCnt="0"/>
      <dgm:spPr/>
    </dgm:pt>
    <dgm:pt modelId="{08E2434B-9002-451F-ADDB-60C660B1B165}" type="pres">
      <dgm:prSet presAssocID="{E4B10967-4102-4F6D-AAEC-0D66F8FD8ED7}" presName="parentText" presStyleLbl="node1" presStyleIdx="1" presStyleCnt="2" custScaleX="106317" custScaleY="145355">
        <dgm:presLayoutVars>
          <dgm:chMax val="1"/>
          <dgm:bulletEnabled val="1"/>
        </dgm:presLayoutVars>
      </dgm:prSet>
      <dgm:spPr/>
    </dgm:pt>
    <dgm:pt modelId="{20B81747-57B2-4FD4-A9E3-FA62DCE46CF3}" type="pres">
      <dgm:prSet presAssocID="{E4B10967-4102-4F6D-AAEC-0D66F8FD8ED7}" presName="descendantText" presStyleLbl="alignAccFollowNode1" presStyleIdx="1" presStyleCnt="2" custScaleX="208055" custScaleY="173828">
        <dgm:presLayoutVars>
          <dgm:bulletEnabled val="1"/>
        </dgm:presLayoutVars>
      </dgm:prSet>
      <dgm:spPr/>
    </dgm:pt>
  </dgm:ptLst>
  <dgm:cxnLst>
    <dgm:cxn modelId="{06323D1E-6ACB-46F1-95B7-3BBF881CB65B}" type="presOf" srcId="{8DE921CF-B76D-4E6B-85E2-7CD6590A4427}" destId="{2561195A-7A65-4C1A-8490-B37E28B2DBB0}" srcOrd="0" destOrd="0" presId="urn:microsoft.com/office/officeart/2005/8/layout/vList5"/>
    <dgm:cxn modelId="{E3A3A721-F2D4-4C4E-AB5A-246D8AB1ED5B}" type="presOf" srcId="{3C6283F8-F5BE-4807-A098-27AB7D4ECB20}" destId="{804DC358-B70E-4392-B227-DAD660E07930}" srcOrd="0" destOrd="0" presId="urn:microsoft.com/office/officeart/2005/8/layout/vList5"/>
    <dgm:cxn modelId="{F5655226-D4E6-4A85-B138-2907451FCEC5}" srcId="{3C6283F8-F5BE-4807-A098-27AB7D4ECB20}" destId="{8DE921CF-B76D-4E6B-85E2-7CD6590A4427}" srcOrd="0" destOrd="0" parTransId="{FA3B74C9-C37C-4195-96E3-812610BFE01D}" sibTransId="{D74E70AD-5A64-43DD-BF79-8A01A2A05DE6}"/>
    <dgm:cxn modelId="{02A8EB28-282F-4C1F-87C3-55A8E60055AD}" srcId="{8DE921CF-B76D-4E6B-85E2-7CD6590A4427}" destId="{1B5985CF-F66A-4BED-B423-15F3D292AB91}" srcOrd="0" destOrd="0" parTransId="{D120E9A8-F18C-4FA4-919C-FB65C84D56CF}" sibTransId="{933D7615-5A2B-42D5-A915-B125EC946A21}"/>
    <dgm:cxn modelId="{5BB3583D-F441-4A7B-ACEF-AE730E19764D}" srcId="{3C6283F8-F5BE-4807-A098-27AB7D4ECB20}" destId="{E4B10967-4102-4F6D-AAEC-0D66F8FD8ED7}" srcOrd="1" destOrd="0" parTransId="{88EEB580-BA93-43B4-995E-B93E908D62FC}" sibTransId="{AAF5562C-1124-4AC4-9DA6-0A76D3DA1086}"/>
    <dgm:cxn modelId="{B2FFCC7A-9EFE-475F-85C3-1557B056CE26}" type="presOf" srcId="{1B5985CF-F66A-4BED-B423-15F3D292AB91}" destId="{E1AAF52B-BF50-44A4-B129-53AE3A94D00B}" srcOrd="0" destOrd="0" presId="urn:microsoft.com/office/officeart/2005/8/layout/vList5"/>
    <dgm:cxn modelId="{547AD0BA-4D54-45C0-9AB9-CB70EC7ECCF4}" type="presOf" srcId="{1677A9DB-FE52-44EB-9EC8-6B31FEB0E6F6}" destId="{20B81747-57B2-4FD4-A9E3-FA62DCE46CF3}" srcOrd="0" destOrd="1" presId="urn:microsoft.com/office/officeart/2005/8/layout/vList5"/>
    <dgm:cxn modelId="{D1B91AD5-9525-40F5-A8AC-3AA8635FD46D}" srcId="{E4B10967-4102-4F6D-AAEC-0D66F8FD8ED7}" destId="{1677A9DB-FE52-44EB-9EC8-6B31FEB0E6F6}" srcOrd="1" destOrd="0" parTransId="{1B97DCE1-B3DD-4EBD-A76F-AB728424D58C}" sibTransId="{99FB843E-657A-4BAC-8BDF-F59FEEB3BFE8}"/>
    <dgm:cxn modelId="{F4E8AED6-9C2D-4E4A-B75D-7A1A6DEA9E4D}" type="presOf" srcId="{D822C306-FB04-4044-A02B-7D4253C1E398}" destId="{20B81747-57B2-4FD4-A9E3-FA62DCE46CF3}" srcOrd="0" destOrd="0" presId="urn:microsoft.com/office/officeart/2005/8/layout/vList5"/>
    <dgm:cxn modelId="{97985BEE-91B5-469C-B4D5-2E8370721ED5}" type="presOf" srcId="{1BF8AEBE-A786-401C-B58D-5AD545B31798}" destId="{E1AAF52B-BF50-44A4-B129-53AE3A94D00B}" srcOrd="0" destOrd="1" presId="urn:microsoft.com/office/officeart/2005/8/layout/vList5"/>
    <dgm:cxn modelId="{2AD074FC-3A44-401A-971D-78BCAA91CC15}" srcId="{8DE921CF-B76D-4E6B-85E2-7CD6590A4427}" destId="{1BF8AEBE-A786-401C-B58D-5AD545B31798}" srcOrd="1" destOrd="0" parTransId="{8794A454-888A-4FCA-87EE-CA6F1C6FFEA2}" sibTransId="{600121F1-B436-4A73-9635-D49E844C50B2}"/>
    <dgm:cxn modelId="{D939A4FD-B966-40E7-A468-743B26262211}" srcId="{E4B10967-4102-4F6D-AAEC-0D66F8FD8ED7}" destId="{D822C306-FB04-4044-A02B-7D4253C1E398}" srcOrd="0" destOrd="0" parTransId="{18E5D222-043E-495D-8FA7-F061ABF31B54}" sibTransId="{0A83DBAD-0BA9-4A0F-967B-0E0BCEE3DEE5}"/>
    <dgm:cxn modelId="{195698FE-4711-4D1B-BC8E-A18D543CF60A}" type="presOf" srcId="{E4B10967-4102-4F6D-AAEC-0D66F8FD8ED7}" destId="{08E2434B-9002-451F-ADDB-60C660B1B165}" srcOrd="0" destOrd="0" presId="urn:microsoft.com/office/officeart/2005/8/layout/vList5"/>
    <dgm:cxn modelId="{5BBEF736-1E95-4CA2-A614-A69627CB5952}" type="presParOf" srcId="{804DC358-B70E-4392-B227-DAD660E07930}" destId="{B4AE0F1C-2287-47E1-8D0A-2E05D59B25CF}" srcOrd="0" destOrd="0" presId="urn:microsoft.com/office/officeart/2005/8/layout/vList5"/>
    <dgm:cxn modelId="{42D45CC6-EFF1-46FB-9CF6-1FE7FE668717}" type="presParOf" srcId="{B4AE0F1C-2287-47E1-8D0A-2E05D59B25CF}" destId="{2561195A-7A65-4C1A-8490-B37E28B2DBB0}" srcOrd="0" destOrd="0" presId="urn:microsoft.com/office/officeart/2005/8/layout/vList5"/>
    <dgm:cxn modelId="{EA568F09-E3AF-4513-9390-AFF05CBE3CA0}" type="presParOf" srcId="{B4AE0F1C-2287-47E1-8D0A-2E05D59B25CF}" destId="{E1AAF52B-BF50-44A4-B129-53AE3A94D00B}" srcOrd="1" destOrd="0" presId="urn:microsoft.com/office/officeart/2005/8/layout/vList5"/>
    <dgm:cxn modelId="{3217098E-4B48-4007-94D0-FE5F65B7F99C}" type="presParOf" srcId="{804DC358-B70E-4392-B227-DAD660E07930}" destId="{640193F4-FB80-4212-A7FF-2011DA40A195}" srcOrd="1" destOrd="0" presId="urn:microsoft.com/office/officeart/2005/8/layout/vList5"/>
    <dgm:cxn modelId="{09C139E2-2997-4EA3-AF19-72144CC4E4CC}" type="presParOf" srcId="{804DC358-B70E-4392-B227-DAD660E07930}" destId="{ED9F460B-7B36-444B-9AF2-F815398669E0}" srcOrd="2" destOrd="0" presId="urn:microsoft.com/office/officeart/2005/8/layout/vList5"/>
    <dgm:cxn modelId="{58A85132-6947-492D-AB5F-7C9EC3EC0FFF}" type="presParOf" srcId="{ED9F460B-7B36-444B-9AF2-F815398669E0}" destId="{08E2434B-9002-451F-ADDB-60C660B1B165}" srcOrd="0" destOrd="0" presId="urn:microsoft.com/office/officeart/2005/8/layout/vList5"/>
    <dgm:cxn modelId="{B476D1FA-628F-4E6D-A4CC-ED6EF42B2BCA}" type="presParOf" srcId="{ED9F460B-7B36-444B-9AF2-F815398669E0}" destId="{20B81747-57B2-4FD4-A9E3-FA62DCE46CF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42E38B-4CFF-4CEC-9C3B-45B6FAFDC04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AA268C6D-54F6-47C6-8F9D-5452E5C0DE07}">
      <dgm:prSet/>
      <dgm:spPr/>
      <dgm:t>
        <a:bodyPr/>
        <a:lstStyle/>
        <a:p>
          <a:pPr algn="l" rtl="0"/>
          <a:r>
            <a:rPr lang="id-ID" dirty="0"/>
            <a:t>Seberapa umumkah suatu MK itu, atau seberapa banyak materi (elemen² komunikasi) yang diorganisasikannya, dan seberapa efektifkah model tersebut?</a:t>
          </a:r>
        </a:p>
      </dgm:t>
    </dgm:pt>
    <dgm:pt modelId="{9711EC4A-C972-4E84-BCE7-5E9E2F218104}" cxnId="{A5D73AA6-1303-400B-B2C2-4C4D654FE2CB}" type="parTrans">
      <dgm:prSet/>
      <dgm:spPr/>
      <dgm:t>
        <a:bodyPr/>
        <a:lstStyle/>
        <a:p>
          <a:endParaRPr lang="id-ID"/>
        </a:p>
      </dgm:t>
    </dgm:pt>
    <dgm:pt modelId="{FE43085C-F057-48A7-9473-5640C090287B}" cxnId="{A5D73AA6-1303-400B-B2C2-4C4D654FE2CB}" type="sibTrans">
      <dgm:prSet/>
      <dgm:spPr/>
      <dgm:t>
        <a:bodyPr/>
        <a:lstStyle/>
        <a:p>
          <a:endParaRPr lang="id-ID"/>
        </a:p>
      </dgm:t>
    </dgm:pt>
    <dgm:pt modelId="{46220E36-C04A-4FC1-ADE2-D1338C8190F7}">
      <dgm:prSet/>
      <dgm:spPr/>
      <dgm:t>
        <a:bodyPr/>
        <a:lstStyle/>
        <a:p>
          <a:pPr algn="l" rtl="0"/>
          <a:r>
            <a:rPr lang="id-ID" dirty="0"/>
            <a:t>Seberapa bermanfaat atau heuristikkah MK  itu? Apakah MK  tersebut membantu kita dalam menemukan suatu hubungan-hubungan, fakta-fakta dan metode  baru?     </a:t>
          </a:r>
        </a:p>
      </dgm:t>
    </dgm:pt>
    <dgm:pt modelId="{D429FEA9-E208-42B4-9523-2F80A60162FB}" cxnId="{06C2999F-9203-4F76-A554-AA51522E61A5}" type="parTrans">
      <dgm:prSet/>
      <dgm:spPr/>
      <dgm:t>
        <a:bodyPr/>
        <a:lstStyle/>
        <a:p>
          <a:endParaRPr lang="id-ID"/>
        </a:p>
      </dgm:t>
    </dgm:pt>
    <dgm:pt modelId="{A56F8025-1DD6-478A-86C2-C918400D86C7}" cxnId="{06C2999F-9203-4F76-A554-AA51522E61A5}" type="sibTrans">
      <dgm:prSet/>
      <dgm:spPr/>
      <dgm:t>
        <a:bodyPr/>
        <a:lstStyle/>
        <a:p>
          <a:endParaRPr lang="id-ID"/>
        </a:p>
      </dgm:t>
    </dgm:pt>
    <dgm:pt modelId="{2AF0BF7D-0642-4CDE-A067-60E6B79DCDCD}">
      <dgm:prSet custT="1"/>
      <dgm:spPr/>
      <dgm:t>
        <a:bodyPr/>
        <a:lstStyle/>
        <a:p>
          <a:pPr algn="l" rtl="0"/>
          <a:r>
            <a:rPr lang="id-ID" sz="2400" dirty="0"/>
            <a:t>Seberapa penting prediksi-prediksi yang bisa dihasilkan dari suatu MK bagi kepentingan penelitian? Seberapa strategiskah MK itu dalam tahapan perkembangan suatu bidang dalam studi komunikasi?</a:t>
          </a:r>
        </a:p>
      </dgm:t>
    </dgm:pt>
    <dgm:pt modelId="{4AE1C58E-6C86-4FFB-852A-583F4F0AA09A}" cxnId="{11D5E8E2-8BEE-4B04-A64D-CBEEA07B0BC4}" type="parTrans">
      <dgm:prSet/>
      <dgm:spPr/>
      <dgm:t>
        <a:bodyPr/>
        <a:lstStyle/>
        <a:p>
          <a:endParaRPr lang="id-ID"/>
        </a:p>
      </dgm:t>
    </dgm:pt>
    <dgm:pt modelId="{3B92535C-3AB7-4E9B-82A9-1EEB8498B035}" cxnId="{11D5E8E2-8BEE-4B04-A64D-CBEEA07B0BC4}" type="sibTrans">
      <dgm:prSet/>
      <dgm:spPr/>
      <dgm:t>
        <a:bodyPr/>
        <a:lstStyle/>
        <a:p>
          <a:endParaRPr lang="id-ID"/>
        </a:p>
      </dgm:t>
    </dgm:pt>
    <dgm:pt modelId="{42D8D5A1-76D0-437E-9776-945E8F5C2B92}">
      <dgm:prSet custT="1"/>
      <dgm:spPr/>
      <dgm:t>
        <a:bodyPr/>
        <a:lstStyle/>
        <a:p>
          <a:pPr algn="l" rtl="0"/>
          <a:r>
            <a:rPr lang="id-ID" sz="2400" dirty="0"/>
            <a:t>Seberapa akurat pengukuran yang dapat dikembangkan oleh suatu model? </a:t>
          </a:r>
        </a:p>
      </dgm:t>
    </dgm:pt>
    <dgm:pt modelId="{48E132C5-7A58-4E21-A3F2-1014EA309A5B}" cxnId="{93011D46-D101-4EB7-8FF8-DD5DDF7757AA}" type="parTrans">
      <dgm:prSet/>
      <dgm:spPr/>
      <dgm:t>
        <a:bodyPr/>
        <a:lstStyle/>
        <a:p>
          <a:endParaRPr lang="id-ID"/>
        </a:p>
      </dgm:t>
    </dgm:pt>
    <dgm:pt modelId="{CE270E5F-B0BA-49BA-8104-1311168F2AFE}" cxnId="{93011D46-D101-4EB7-8FF8-DD5DDF7757AA}" type="sibTrans">
      <dgm:prSet/>
      <dgm:spPr/>
      <dgm:t>
        <a:bodyPr/>
        <a:lstStyle/>
        <a:p>
          <a:endParaRPr lang="id-ID"/>
        </a:p>
      </dgm:t>
    </dgm:pt>
    <dgm:pt modelId="{C6EB4E86-3616-4449-BF42-D84D323B9016}" type="pres">
      <dgm:prSet presAssocID="{3F42E38B-4CFF-4CEC-9C3B-45B6FAFDC046}" presName="Name0" presStyleCnt="0">
        <dgm:presLayoutVars>
          <dgm:dir/>
          <dgm:animLvl val="lvl"/>
          <dgm:resizeHandles val="exact"/>
        </dgm:presLayoutVars>
      </dgm:prSet>
      <dgm:spPr/>
    </dgm:pt>
    <dgm:pt modelId="{0E628678-F9FD-4B92-AE98-9DD605E8846C}" type="pres">
      <dgm:prSet presAssocID="{AA268C6D-54F6-47C6-8F9D-5452E5C0DE07}" presName="linNode" presStyleCnt="0"/>
      <dgm:spPr/>
    </dgm:pt>
    <dgm:pt modelId="{D0549A01-6EFA-4A68-8967-55AC5916C555}" type="pres">
      <dgm:prSet presAssocID="{AA268C6D-54F6-47C6-8F9D-5452E5C0DE07}" presName="parentText" presStyleLbl="node1" presStyleIdx="0" presStyleCnt="4" custScaleX="277778">
        <dgm:presLayoutVars>
          <dgm:chMax val="1"/>
          <dgm:bulletEnabled val="1"/>
        </dgm:presLayoutVars>
      </dgm:prSet>
      <dgm:spPr/>
    </dgm:pt>
    <dgm:pt modelId="{7BB83C12-1D69-4093-A06D-8F11AA7267A3}" type="pres">
      <dgm:prSet presAssocID="{FE43085C-F057-48A7-9473-5640C090287B}" presName="sp" presStyleCnt="0"/>
      <dgm:spPr/>
    </dgm:pt>
    <dgm:pt modelId="{CAD9F15F-CF30-4E2A-986B-104F5500D414}" type="pres">
      <dgm:prSet presAssocID="{46220E36-C04A-4FC1-ADE2-D1338C8190F7}" presName="linNode" presStyleCnt="0"/>
      <dgm:spPr/>
    </dgm:pt>
    <dgm:pt modelId="{7BAC618F-5D25-41B3-A2A2-2F85174EFE0E}" type="pres">
      <dgm:prSet presAssocID="{46220E36-C04A-4FC1-ADE2-D1338C8190F7}" presName="parentText" presStyleLbl="node1" presStyleIdx="1" presStyleCnt="4" custScaleX="277778">
        <dgm:presLayoutVars>
          <dgm:chMax val="1"/>
          <dgm:bulletEnabled val="1"/>
        </dgm:presLayoutVars>
      </dgm:prSet>
      <dgm:spPr/>
    </dgm:pt>
    <dgm:pt modelId="{AB3F6050-77DE-4B5D-8365-5159924959C4}" type="pres">
      <dgm:prSet presAssocID="{A56F8025-1DD6-478A-86C2-C918400D86C7}" presName="sp" presStyleCnt="0"/>
      <dgm:spPr/>
    </dgm:pt>
    <dgm:pt modelId="{D4DAE016-4F60-4960-98DA-695EE526A231}" type="pres">
      <dgm:prSet presAssocID="{2AF0BF7D-0642-4CDE-A067-60E6B79DCDCD}" presName="linNode" presStyleCnt="0"/>
      <dgm:spPr/>
    </dgm:pt>
    <dgm:pt modelId="{AA60D0E9-F482-4C86-AE84-18CCBFC98520}" type="pres">
      <dgm:prSet presAssocID="{2AF0BF7D-0642-4CDE-A067-60E6B79DCDCD}" presName="parentText" presStyleLbl="node1" presStyleIdx="2" presStyleCnt="4" custScaleX="277778">
        <dgm:presLayoutVars>
          <dgm:chMax val="1"/>
          <dgm:bulletEnabled val="1"/>
        </dgm:presLayoutVars>
      </dgm:prSet>
      <dgm:spPr/>
    </dgm:pt>
    <dgm:pt modelId="{6EA22B2D-0DA6-4642-9EA2-B54576E55B2A}" type="pres">
      <dgm:prSet presAssocID="{3B92535C-3AB7-4E9B-82A9-1EEB8498B035}" presName="sp" presStyleCnt="0"/>
      <dgm:spPr/>
    </dgm:pt>
    <dgm:pt modelId="{52DCA912-2D90-4FD4-BE07-006DC07D929D}" type="pres">
      <dgm:prSet presAssocID="{42D8D5A1-76D0-437E-9776-945E8F5C2B92}" presName="linNode" presStyleCnt="0"/>
      <dgm:spPr/>
    </dgm:pt>
    <dgm:pt modelId="{D56A045B-25A4-4957-8BF2-1A2157EC5C02}" type="pres">
      <dgm:prSet presAssocID="{42D8D5A1-76D0-437E-9776-945E8F5C2B92}" presName="parentText" presStyleLbl="node1" presStyleIdx="3" presStyleCnt="4" custScaleX="277778">
        <dgm:presLayoutVars>
          <dgm:chMax val="1"/>
          <dgm:bulletEnabled val="1"/>
        </dgm:presLayoutVars>
      </dgm:prSet>
      <dgm:spPr/>
    </dgm:pt>
  </dgm:ptLst>
  <dgm:cxnLst>
    <dgm:cxn modelId="{CEAE4D60-AB11-4393-9DB8-BA62C9949128}" type="presOf" srcId="{46220E36-C04A-4FC1-ADE2-D1338C8190F7}" destId="{7BAC618F-5D25-41B3-A2A2-2F85174EFE0E}" srcOrd="0" destOrd="0" presId="urn:microsoft.com/office/officeart/2005/8/layout/vList5"/>
    <dgm:cxn modelId="{E8710845-3A1F-4193-88C8-5CCC767430F7}" type="presOf" srcId="{2AF0BF7D-0642-4CDE-A067-60E6B79DCDCD}" destId="{AA60D0E9-F482-4C86-AE84-18CCBFC98520}" srcOrd="0" destOrd="0" presId="urn:microsoft.com/office/officeart/2005/8/layout/vList5"/>
    <dgm:cxn modelId="{93011D46-D101-4EB7-8FF8-DD5DDF7757AA}" srcId="{3F42E38B-4CFF-4CEC-9C3B-45B6FAFDC046}" destId="{42D8D5A1-76D0-437E-9776-945E8F5C2B92}" srcOrd="3" destOrd="0" parTransId="{48E132C5-7A58-4E21-A3F2-1014EA309A5B}" sibTransId="{CE270E5F-B0BA-49BA-8104-1311168F2AFE}"/>
    <dgm:cxn modelId="{D62EEF70-4C54-4980-B7E6-6AFA70EC3EB2}" type="presOf" srcId="{3F42E38B-4CFF-4CEC-9C3B-45B6FAFDC046}" destId="{C6EB4E86-3616-4449-BF42-D84D323B9016}" srcOrd="0" destOrd="0" presId="urn:microsoft.com/office/officeart/2005/8/layout/vList5"/>
    <dgm:cxn modelId="{AB708194-C39B-4894-9C16-ACD5EC80608A}" type="presOf" srcId="{42D8D5A1-76D0-437E-9776-945E8F5C2B92}" destId="{D56A045B-25A4-4957-8BF2-1A2157EC5C02}" srcOrd="0" destOrd="0" presId="urn:microsoft.com/office/officeart/2005/8/layout/vList5"/>
    <dgm:cxn modelId="{06C2999F-9203-4F76-A554-AA51522E61A5}" srcId="{3F42E38B-4CFF-4CEC-9C3B-45B6FAFDC046}" destId="{46220E36-C04A-4FC1-ADE2-D1338C8190F7}" srcOrd="1" destOrd="0" parTransId="{D429FEA9-E208-42B4-9523-2F80A60162FB}" sibTransId="{A56F8025-1DD6-478A-86C2-C918400D86C7}"/>
    <dgm:cxn modelId="{A5D73AA6-1303-400B-B2C2-4C4D654FE2CB}" srcId="{3F42E38B-4CFF-4CEC-9C3B-45B6FAFDC046}" destId="{AA268C6D-54F6-47C6-8F9D-5452E5C0DE07}" srcOrd="0" destOrd="0" parTransId="{9711EC4A-C972-4E84-BCE7-5E9E2F218104}" sibTransId="{FE43085C-F057-48A7-9473-5640C090287B}"/>
    <dgm:cxn modelId="{D22566A7-AC22-46F6-801F-B988AEBE2107}" type="presOf" srcId="{AA268C6D-54F6-47C6-8F9D-5452E5C0DE07}" destId="{D0549A01-6EFA-4A68-8967-55AC5916C555}" srcOrd="0" destOrd="0" presId="urn:microsoft.com/office/officeart/2005/8/layout/vList5"/>
    <dgm:cxn modelId="{11D5E8E2-8BEE-4B04-A64D-CBEEA07B0BC4}" srcId="{3F42E38B-4CFF-4CEC-9C3B-45B6FAFDC046}" destId="{2AF0BF7D-0642-4CDE-A067-60E6B79DCDCD}" srcOrd="2" destOrd="0" parTransId="{4AE1C58E-6C86-4FFB-852A-583F4F0AA09A}" sibTransId="{3B92535C-3AB7-4E9B-82A9-1EEB8498B035}"/>
    <dgm:cxn modelId="{EB8588B6-D527-469B-9379-9112E82D88D3}" type="presParOf" srcId="{C6EB4E86-3616-4449-BF42-D84D323B9016}" destId="{0E628678-F9FD-4B92-AE98-9DD605E8846C}" srcOrd="0" destOrd="0" presId="urn:microsoft.com/office/officeart/2005/8/layout/vList5"/>
    <dgm:cxn modelId="{A6423BF0-CBE3-4FAB-83F4-A5E012F0AA1A}" type="presParOf" srcId="{0E628678-F9FD-4B92-AE98-9DD605E8846C}" destId="{D0549A01-6EFA-4A68-8967-55AC5916C555}" srcOrd="0" destOrd="0" presId="urn:microsoft.com/office/officeart/2005/8/layout/vList5"/>
    <dgm:cxn modelId="{9892C196-B282-48F9-ACB4-26C1F4331405}" type="presParOf" srcId="{C6EB4E86-3616-4449-BF42-D84D323B9016}" destId="{7BB83C12-1D69-4093-A06D-8F11AA7267A3}" srcOrd="1" destOrd="0" presId="urn:microsoft.com/office/officeart/2005/8/layout/vList5"/>
    <dgm:cxn modelId="{85F0D999-3598-4941-8462-67A520C7FA9A}" type="presParOf" srcId="{C6EB4E86-3616-4449-BF42-D84D323B9016}" destId="{CAD9F15F-CF30-4E2A-986B-104F5500D414}" srcOrd="2" destOrd="0" presId="urn:microsoft.com/office/officeart/2005/8/layout/vList5"/>
    <dgm:cxn modelId="{560BCC6A-CF1B-4B30-9C19-1A461F5A4613}" type="presParOf" srcId="{CAD9F15F-CF30-4E2A-986B-104F5500D414}" destId="{7BAC618F-5D25-41B3-A2A2-2F85174EFE0E}" srcOrd="0" destOrd="0" presId="urn:microsoft.com/office/officeart/2005/8/layout/vList5"/>
    <dgm:cxn modelId="{9A66656F-539C-4D38-9B9C-67468C44D3BF}" type="presParOf" srcId="{C6EB4E86-3616-4449-BF42-D84D323B9016}" destId="{AB3F6050-77DE-4B5D-8365-5159924959C4}" srcOrd="3" destOrd="0" presId="urn:microsoft.com/office/officeart/2005/8/layout/vList5"/>
    <dgm:cxn modelId="{4B359988-0731-4A3D-9FA6-13788FCE06BA}" type="presParOf" srcId="{C6EB4E86-3616-4449-BF42-D84D323B9016}" destId="{D4DAE016-4F60-4960-98DA-695EE526A231}" srcOrd="4" destOrd="0" presId="urn:microsoft.com/office/officeart/2005/8/layout/vList5"/>
    <dgm:cxn modelId="{DCFC46ED-4062-4693-9613-D0B644E854AA}" type="presParOf" srcId="{D4DAE016-4F60-4960-98DA-695EE526A231}" destId="{AA60D0E9-F482-4C86-AE84-18CCBFC98520}" srcOrd="0" destOrd="0" presId="urn:microsoft.com/office/officeart/2005/8/layout/vList5"/>
    <dgm:cxn modelId="{889F6A01-471D-453A-A4AC-5D4249001AA2}" type="presParOf" srcId="{C6EB4E86-3616-4449-BF42-D84D323B9016}" destId="{6EA22B2D-0DA6-4642-9EA2-B54576E55B2A}" srcOrd="5" destOrd="0" presId="urn:microsoft.com/office/officeart/2005/8/layout/vList5"/>
    <dgm:cxn modelId="{CCA017D6-7679-4F36-9A5E-47C708F9B530}" type="presParOf" srcId="{C6EB4E86-3616-4449-BF42-D84D323B9016}" destId="{52DCA912-2D90-4FD4-BE07-006DC07D929D}" srcOrd="6" destOrd="0" presId="urn:microsoft.com/office/officeart/2005/8/layout/vList5"/>
    <dgm:cxn modelId="{7D8CB723-F91E-4CC7-8FF4-6367A63281FD}" type="presParOf" srcId="{52DCA912-2D90-4FD4-BE07-006DC07D929D}" destId="{D56A045B-25A4-4957-8BF2-1A2157EC5C02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8839200" cy="5791200"/>
        <a:chOff x="0" y="0"/>
        <a:chExt cx="8839200" cy="5791200"/>
      </a:xfrm>
    </dsp:grpSpPr>
    <dsp:sp modelId="{8A1757E4-3168-403C-8D9F-1870994F5081}">
      <dsp:nvSpPr>
        <dsp:cNvPr id="3" name="Rounded Rectangle 2"/>
        <dsp:cNvSpPr/>
      </dsp:nvSpPr>
      <dsp:spPr bwMode="white">
        <a:xfrm>
          <a:off x="0" y="0"/>
          <a:ext cx="8839200" cy="771331"/>
        </a:xfrm>
        <a:prstGeom prst="roundRect">
          <a:avLst/>
        </a:prstGeom>
      </dsp:spPr>
      <dsp:style>
        <a:lnRef idx="0">
          <a:schemeClr val="lt1"/>
        </a:lnRef>
        <a:fillRef idx="3">
          <a:schemeClr val="accent6"/>
        </a:fillRef>
        <a:effectRef idx="2">
          <a:scrgbClr r="0" g="0" b="0"/>
        </a:effectRef>
        <a:fontRef idx="minor">
          <a:schemeClr val="lt1"/>
        </a:fontRef>
      </dsp:style>
      <dsp:txBody>
        <a:bodyPr lIns="137160" tIns="137160" rIns="137160" bIns="13716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3600" dirty="0"/>
            <a:t>Mengorganisasi</a:t>
          </a:r>
          <a:endParaRPr lang="en-US" sz="3600" dirty="0"/>
        </a:p>
      </dsp:txBody>
      <dsp:txXfrm>
        <a:off x="0" y="0"/>
        <a:ext cx="8839200" cy="771331"/>
      </dsp:txXfrm>
    </dsp:sp>
    <dsp:sp modelId="{0C0D1866-08C5-4780-B90C-2688FE93E886}">
      <dsp:nvSpPr>
        <dsp:cNvPr id="4" name="Rectangles 3"/>
        <dsp:cNvSpPr/>
      </dsp:nvSpPr>
      <dsp:spPr bwMode="white">
        <a:xfrm>
          <a:off x="0" y="868842"/>
          <a:ext cx="8839200" cy="2149790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280644" tIns="33020" rIns="184912" bIns="33020" anchor="t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600" dirty="0">
              <a:solidFill>
                <a:schemeClr val="tx1"/>
              </a:solidFill>
            </a:rPr>
            <a:t>M</a:t>
          </a:r>
          <a:r>
            <a:rPr lang="id-ID" sz="2600" dirty="0">
              <a:solidFill>
                <a:schemeClr val="tx1"/>
              </a:solidFill>
            </a:rPr>
            <a:t>enjadikan proses komunikasi yang bersifat dinamis (selalu berubah) itu dibuat statis atau difiksasi. </a:t>
          </a:r>
          <a:endParaRPr lang="id-ID" sz="2600" dirty="0">
            <a:solidFill>
              <a:schemeClr val="tx1"/>
            </a:solidFill>
          </a:endParaRPr>
        </a:p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600" dirty="0">
              <a:solidFill>
                <a:schemeClr val="tx1"/>
              </a:solidFill>
            </a:rPr>
            <a:t>M</a:t>
          </a:r>
          <a:r>
            <a:rPr lang="id-ID" sz="2600" dirty="0">
              <a:solidFill>
                <a:schemeClr val="tx1"/>
              </a:solidFill>
            </a:rPr>
            <a:t>emberikan kerangka kerja </a:t>
          </a:r>
          <a:r>
            <a:rPr lang="en-US" sz="2600" dirty="0" err="1">
              <a:solidFill>
                <a:schemeClr val="tx1"/>
              </a:solidFill>
            </a:rPr>
            <a:t>untuk</a:t>
          </a:r>
          <a:r>
            <a:rPr lang="en-US" sz="2600" dirty="0">
              <a:solidFill>
                <a:schemeClr val="tx1"/>
              </a:solidFill>
            </a:rPr>
            <a:t> </a:t>
          </a:r>
          <a:r>
            <a:rPr lang="id-ID" sz="2600" dirty="0">
              <a:solidFill>
                <a:schemeClr val="tx1"/>
              </a:solidFill>
            </a:rPr>
            <a:t>mengisolasi variabe</a:t>
          </a:r>
          <a:r>
            <a:rPr lang="en-US" sz="2600" dirty="0">
              <a:solidFill>
                <a:schemeClr val="tx1"/>
              </a:solidFill>
            </a:rPr>
            <a:t>l</a:t>
          </a:r>
          <a:r>
            <a:rPr lang="id-ID" sz="2600" dirty="0">
              <a:solidFill>
                <a:schemeClr val="tx1"/>
              </a:solidFill>
            </a:rPr>
            <a:t>² penting dan menjelaskan peranannya dalam keseluruhan proses. </a:t>
          </a:r>
          <a:endParaRPr>
            <a:solidFill>
              <a:schemeClr val="tx1"/>
            </a:solidFill>
          </a:endParaRPr>
        </a:p>
      </dsp:txBody>
      <dsp:txXfrm>
        <a:off x="0" y="868842"/>
        <a:ext cx="8839200" cy="2149790"/>
      </dsp:txXfrm>
    </dsp:sp>
    <dsp:sp modelId="{6FFEA6A2-7439-4932-BB81-0881B7DCAC76}">
      <dsp:nvSpPr>
        <dsp:cNvPr id="5" name="Rounded Rectangle 4"/>
        <dsp:cNvSpPr/>
      </dsp:nvSpPr>
      <dsp:spPr bwMode="white">
        <a:xfrm>
          <a:off x="0" y="3050089"/>
          <a:ext cx="8839200" cy="771331"/>
        </a:xfrm>
        <a:prstGeom prst="roundRect">
          <a:avLst/>
        </a:prstGeom>
      </dsp:spPr>
      <dsp:style>
        <a:lnRef idx="0">
          <a:schemeClr val="lt1"/>
        </a:lnRef>
        <a:fillRef idx="3">
          <a:schemeClr val="accent6"/>
        </a:fillRef>
        <a:effectRef idx="2">
          <a:scrgbClr r="0" g="0" b="0"/>
        </a:effectRef>
        <a:fontRef idx="minor">
          <a:schemeClr val="lt1"/>
        </a:fontRef>
      </dsp:style>
      <dsp:txBody>
        <a:bodyPr lIns="137160" tIns="137160" rIns="137160" bIns="13716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3600" dirty="0"/>
            <a:t>Heuristik</a:t>
          </a:r>
          <a:endParaRPr lang="en-US" sz="3600" dirty="0"/>
        </a:p>
      </dsp:txBody>
      <dsp:txXfrm>
        <a:off x="0" y="3050089"/>
        <a:ext cx="8839200" cy="771331"/>
      </dsp:txXfrm>
    </dsp:sp>
    <dsp:sp modelId="{88EE917C-FDE8-478C-AE5F-2F9501B002B5}">
      <dsp:nvSpPr>
        <dsp:cNvPr id="6" name="Rectangles 5"/>
        <dsp:cNvSpPr/>
      </dsp:nvSpPr>
      <dsp:spPr bwMode="white">
        <a:xfrm>
          <a:off x="0" y="3692451"/>
          <a:ext cx="8839200" cy="2098749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vert="horz" wrap="square" lIns="280644" tIns="30480" rIns="170688" bIns="30480" anchor="t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dirty="0">
              <a:solidFill>
                <a:schemeClr val="tx1"/>
              </a:solidFill>
            </a:rPr>
            <a:t>M</a:t>
          </a:r>
          <a:r>
            <a:rPr lang="id-ID" sz="2400" dirty="0">
              <a:solidFill>
                <a:schemeClr val="tx1"/>
              </a:solidFill>
            </a:rPr>
            <a:t>engarahkan penelitian tentang proses ² komunikasi. </a:t>
          </a:r>
          <a:endParaRPr lang="en-US" sz="2400" dirty="0">
            <a:solidFill>
              <a:schemeClr val="tx1"/>
            </a:solidFill>
          </a:endParaRPr>
        </a:p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dirty="0">
              <a:solidFill>
                <a:schemeClr val="tx1"/>
              </a:solidFill>
            </a:rPr>
            <a:t>M</a:t>
          </a:r>
          <a:r>
            <a:rPr lang="id-ID" sz="2400" dirty="0">
              <a:solidFill>
                <a:schemeClr val="tx1"/>
              </a:solidFill>
            </a:rPr>
            <a:t>enyajikan gagasan seseorang (ahli) </a:t>
          </a:r>
          <a:r>
            <a:rPr lang="id-ID" sz="2400" dirty="0">
              <a:solidFill>
                <a:schemeClr val="tx1"/>
              </a:solidFill>
              <a:sym typeface="Symbol" panose="05050102010706020507"/>
            </a:rPr>
            <a:t>  </a:t>
          </a:r>
          <a:r>
            <a:rPr lang="id-ID" sz="2400" dirty="0">
              <a:solidFill>
                <a:schemeClr val="tx1"/>
              </a:solidFill>
            </a:rPr>
            <a:t>memudahkan  untuk menganalisis  bagaimana variabel ² bekerja. </a:t>
          </a:r>
          <a:endParaRPr lang="id-ID" sz="2400" dirty="0">
            <a:solidFill>
              <a:schemeClr val="tx1"/>
            </a:solidFill>
          </a:endParaRPr>
        </a:p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dirty="0">
              <a:solidFill>
                <a:schemeClr val="tx1"/>
              </a:solidFill>
            </a:rPr>
            <a:t>M</a:t>
          </a:r>
          <a:r>
            <a:rPr lang="id-ID" sz="2400" dirty="0">
              <a:solidFill>
                <a:schemeClr val="tx1"/>
              </a:solidFill>
            </a:rPr>
            <a:t>embantu peneliti  guna menyusun pendekatan teoritis serta merumuskan hipotesis</a:t>
          </a:r>
          <a:endParaRPr lang="id-ID" sz="2400" dirty="0">
            <a:solidFill>
              <a:schemeClr val="tx1"/>
            </a:solidFill>
          </a:endParaRPr>
        </a:p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id-ID" sz="2400" dirty="0">
            <a:solidFill>
              <a:schemeClr val="tx1"/>
            </a:solidFill>
          </a:endParaRPr>
        </a:p>
      </dsp:txBody>
      <dsp:txXfrm>
        <a:off x="0" y="3692451"/>
        <a:ext cx="8839200" cy="20987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9102624" cy="6053316"/>
        <a:chOff x="0" y="0"/>
        <a:chExt cx="9102624" cy="6053316"/>
      </a:xfrm>
    </dsp:grpSpPr>
    <dsp:sp modelId="{E1AAF52B-BF50-44A4-B129-53AE3A94D00B}">
      <dsp:nvSpPr>
        <dsp:cNvPr id="4" name="Round Same Side Corner Rectangle 3"/>
        <dsp:cNvSpPr/>
      </dsp:nvSpPr>
      <dsp:spPr bwMode="white">
        <a:xfrm rot="5400000">
          <a:off x="4513298" y="-2318457"/>
          <a:ext cx="2095171" cy="6752487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106680" tIns="53340" rIns="106680" bIns="53340" anchor="ctr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dirty="0" err="1">
              <a:solidFill>
                <a:schemeClr val="dk1"/>
              </a:solidFill>
            </a:rPr>
            <a:t>Sebagai</a:t>
          </a:r>
          <a:r>
            <a:rPr lang="en-US" sz="2800" dirty="0">
              <a:solidFill>
                <a:schemeClr val="dk1"/>
              </a:solidFill>
            </a:rPr>
            <a:t> </a:t>
          </a:r>
          <a:r>
            <a:rPr lang="id-ID" sz="2800" dirty="0">
              <a:solidFill>
                <a:schemeClr val="dk1"/>
              </a:solidFill>
            </a:rPr>
            <a:t>kerangka dan basis elemen² komunikasi</a:t>
          </a:r>
          <a:endParaRPr lang="id-ID" sz="2800" dirty="0">
            <a:solidFill>
              <a:schemeClr val="dk1"/>
            </a:solidFill>
          </a:endParaRPr>
        </a:p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dirty="0">
              <a:solidFill>
                <a:schemeClr val="dk1"/>
              </a:solidFill>
            </a:rPr>
            <a:t>M</a:t>
          </a:r>
          <a:r>
            <a:rPr lang="id-ID" sz="2800" dirty="0">
              <a:solidFill>
                <a:schemeClr val="dk1"/>
              </a:solidFill>
            </a:rPr>
            <a:t>erancang keputusan² untuk berkomunikasi secara efektif.  </a:t>
          </a:r>
          <a:endParaRPr>
            <a:solidFill>
              <a:schemeClr val="dk1"/>
            </a:solidFill>
          </a:endParaRPr>
        </a:p>
      </dsp:txBody>
      <dsp:txXfrm rot="5400000">
        <a:off x="4513298" y="-2318457"/>
        <a:ext cx="2095171" cy="6752487"/>
      </dsp:txXfrm>
    </dsp:sp>
    <dsp:sp modelId="{2561195A-7A65-4C1A-8490-B37E28B2DBB0}">
      <dsp:nvSpPr>
        <dsp:cNvPr id="3" name="Rounded Rectangle 2"/>
        <dsp:cNvSpPr/>
      </dsp:nvSpPr>
      <dsp:spPr bwMode="white">
        <a:xfrm>
          <a:off x="0" y="0"/>
          <a:ext cx="2184641" cy="2115573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14300" tIns="57150" rIns="114300" bIns="57150" anchor="ctr"/>
        <a:lstStyle>
          <a:lvl1pPr algn="ctr">
            <a:defRPr sz="3000"/>
          </a:lvl1pPr>
          <a:lvl2pPr marL="228600" indent="-228600" algn="ctr">
            <a:defRPr sz="2300"/>
          </a:lvl2pPr>
          <a:lvl3pPr marL="457200" indent="-228600" algn="ctr">
            <a:defRPr sz="2300"/>
          </a:lvl3pPr>
          <a:lvl4pPr marL="685800" indent="-228600" algn="ctr">
            <a:defRPr sz="2300"/>
          </a:lvl4pPr>
          <a:lvl5pPr marL="914400" indent="-228600" algn="ctr">
            <a:defRPr sz="2300"/>
          </a:lvl5pPr>
          <a:lvl6pPr marL="1143000" indent="-228600" algn="ctr">
            <a:defRPr sz="2300"/>
          </a:lvl6pPr>
          <a:lvl7pPr marL="1371600" indent="-228600" algn="ctr">
            <a:defRPr sz="2300"/>
          </a:lvl7pPr>
          <a:lvl8pPr marL="1600200" indent="-228600" algn="ctr">
            <a:defRPr sz="2300"/>
          </a:lvl8pPr>
          <a:lvl9pPr marL="1828800" indent="-228600" algn="ctr">
            <a:defRPr sz="2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dirty="0"/>
            <a:t>Prediktif</a:t>
          </a:r>
        </a:p>
      </dsp:txBody>
      <dsp:txXfrm>
        <a:off x="0" y="0"/>
        <a:ext cx="2184641" cy="2115573"/>
      </dsp:txXfrm>
    </dsp:sp>
    <dsp:sp modelId="{20B81747-57B2-4FD4-A9E3-FA62DCE46CF3}">
      <dsp:nvSpPr>
        <dsp:cNvPr id="6" name="Round Same Side Corner Rectangle 5"/>
        <dsp:cNvSpPr/>
      </dsp:nvSpPr>
      <dsp:spPr bwMode="white">
        <a:xfrm rot="5400000">
          <a:off x="3746462" y="614754"/>
          <a:ext cx="3641994" cy="7070329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99060" tIns="49530" rIns="99060" bIns="49530" anchor="ctr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dirty="0">
              <a:solidFill>
                <a:schemeClr val="dk1"/>
              </a:solidFill>
            </a:rPr>
            <a:t>M</a:t>
          </a:r>
          <a:r>
            <a:rPr lang="id-ID" sz="2600" dirty="0">
              <a:solidFill>
                <a:schemeClr val="dk1"/>
              </a:solidFill>
            </a:rPr>
            <a:t>emberi peluang munculnya prediksi yang bersifat kuantitatif dengan derajat presisi yang</a:t>
          </a:r>
          <a:endParaRPr lang="id-ID" sz="2600" dirty="0">
            <a:solidFill>
              <a:schemeClr val="dk1"/>
            </a:solidFill>
          </a:endParaRPr>
        </a:p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600" dirty="0">
              <a:solidFill>
                <a:schemeClr val="dk1"/>
              </a:solidFill>
            </a:rPr>
            <a:t>Bila proses yang menghubungkan model komunikasi dengan peristiwa komunikasi yang dimodelkan difahami dengan jelas </a:t>
          </a:r>
          <a:r>
            <a:rPr lang="id-ID" sz="2600" dirty="0">
              <a:solidFill>
                <a:schemeClr val="dk1"/>
              </a:solidFill>
              <a:sym typeface="Symbol" panose="05050102010706020507"/>
            </a:rPr>
            <a:t></a:t>
          </a:r>
          <a:r>
            <a:rPr lang="id-ID" sz="2600" dirty="0">
              <a:solidFill>
                <a:schemeClr val="dk1"/>
              </a:solidFill>
            </a:rPr>
            <a:t> data yang diperoleh dengan bantuan sebuah model bisa menjadi suatu ukuran (penjenjangan atau skala rasio-penuh). </a:t>
          </a:r>
          <a:endParaRPr>
            <a:solidFill>
              <a:schemeClr val="dk1"/>
            </a:solidFill>
          </a:endParaRPr>
        </a:p>
      </dsp:txBody>
      <dsp:txXfrm rot="5400000">
        <a:off x="3746462" y="614754"/>
        <a:ext cx="3641994" cy="7070329"/>
      </dsp:txXfrm>
    </dsp:sp>
    <dsp:sp modelId="{08E2434B-9002-451F-ADDB-60C660B1B165}">
      <dsp:nvSpPr>
        <dsp:cNvPr id="5" name="Rounded Rectangle 4"/>
        <dsp:cNvSpPr/>
      </dsp:nvSpPr>
      <dsp:spPr bwMode="white">
        <a:xfrm>
          <a:off x="0" y="2246521"/>
          <a:ext cx="2032295" cy="3806795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14300" tIns="57150" rIns="114300" bIns="57150" anchor="ctr"/>
        <a:lstStyle>
          <a:lvl1pPr algn="ctr">
            <a:defRPr sz="3000"/>
          </a:lvl1pPr>
          <a:lvl2pPr marL="228600" indent="-228600" algn="ctr">
            <a:defRPr sz="2300"/>
          </a:lvl2pPr>
          <a:lvl3pPr marL="457200" indent="-228600" algn="ctr">
            <a:defRPr sz="2300"/>
          </a:lvl3pPr>
          <a:lvl4pPr marL="685800" indent="-228600" algn="ctr">
            <a:defRPr sz="2300"/>
          </a:lvl4pPr>
          <a:lvl5pPr marL="914400" indent="-228600" algn="ctr">
            <a:defRPr sz="2300"/>
          </a:lvl5pPr>
          <a:lvl6pPr marL="1143000" indent="-228600" algn="ctr">
            <a:defRPr sz="2300"/>
          </a:lvl6pPr>
          <a:lvl7pPr marL="1371600" indent="-228600" algn="ctr">
            <a:defRPr sz="2300"/>
          </a:lvl7pPr>
          <a:lvl8pPr marL="1600200" indent="-228600" algn="ctr">
            <a:defRPr sz="2300"/>
          </a:lvl8pPr>
          <a:lvl9pPr marL="1828800" indent="-228600" algn="ctr">
            <a:defRPr sz="2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dirty="0"/>
            <a:t>Mengukur</a:t>
          </a:r>
        </a:p>
      </dsp:txBody>
      <dsp:txXfrm>
        <a:off x="0" y="2246521"/>
        <a:ext cx="2032295" cy="38067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8517796" cy="5239902"/>
        <a:chOff x="0" y="0"/>
        <a:chExt cx="8517796" cy="5239902"/>
      </a:xfrm>
    </dsp:grpSpPr>
    <dsp:sp modelId="{D0549A01-6EFA-4A68-8967-55AC5916C555}">
      <dsp:nvSpPr>
        <dsp:cNvPr id="3" name="Rounded Rectangle 2"/>
        <dsp:cNvSpPr/>
      </dsp:nvSpPr>
      <dsp:spPr bwMode="white">
        <a:xfrm>
          <a:off x="0" y="0"/>
          <a:ext cx="8517796" cy="1262627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87630" tIns="43815" rIns="87630" bIns="43815" anchor="ctr"/>
        <a:lstStyle>
          <a:lvl1pPr algn="ctr">
            <a:defRPr sz="2300"/>
          </a:lvl1pPr>
          <a:lvl2pPr marL="171450" indent="-171450" algn="ctr">
            <a:defRPr sz="1700"/>
          </a:lvl2pPr>
          <a:lvl3pPr marL="342900" indent="-171450" algn="ctr">
            <a:defRPr sz="1700"/>
          </a:lvl3pPr>
          <a:lvl4pPr marL="514350" indent="-171450" algn="ctr">
            <a:defRPr sz="1700"/>
          </a:lvl4pPr>
          <a:lvl5pPr marL="685800" indent="-171450" algn="ctr">
            <a:defRPr sz="1700"/>
          </a:lvl5pPr>
          <a:lvl6pPr marL="857250" indent="-171450" algn="ctr">
            <a:defRPr sz="1700"/>
          </a:lvl6pPr>
          <a:lvl7pPr marL="1028700" indent="-171450" algn="ctr">
            <a:defRPr sz="1700"/>
          </a:lvl7pPr>
          <a:lvl8pPr marL="1200150" indent="-171450" algn="ctr">
            <a:defRPr sz="1700"/>
          </a:lvl8pPr>
          <a:lvl9pPr marL="1371600" indent="-171450" algn="ctr">
            <a:defRPr sz="1700"/>
          </a:lvl9pPr>
        </a:lstStyle>
        <a:p>
          <a:pPr lvl="0" algn="l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dirty="0"/>
            <a:t>Seberapa umumkah suatu MK itu, atau seberapa banyak materi (elemen² komunikasi) yang diorganisasikannya, dan seberapa efektifkah model tersebut?</a:t>
          </a:r>
        </a:p>
      </dsp:txBody>
      <dsp:txXfrm>
        <a:off x="0" y="0"/>
        <a:ext cx="8517796" cy="1262627"/>
      </dsp:txXfrm>
    </dsp:sp>
    <dsp:sp modelId="{7BAC618F-5D25-41B3-A2A2-2F85174EFE0E}">
      <dsp:nvSpPr>
        <dsp:cNvPr id="4" name="Rounded Rectangle 3"/>
        <dsp:cNvSpPr/>
      </dsp:nvSpPr>
      <dsp:spPr bwMode="white">
        <a:xfrm>
          <a:off x="0" y="1325758"/>
          <a:ext cx="8517796" cy="1262627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87630" tIns="43815" rIns="87630" bIns="43815" anchor="ctr"/>
        <a:lstStyle>
          <a:lvl1pPr algn="ctr">
            <a:defRPr sz="2300"/>
          </a:lvl1pPr>
          <a:lvl2pPr marL="171450" indent="-171450" algn="ctr">
            <a:defRPr sz="1700"/>
          </a:lvl2pPr>
          <a:lvl3pPr marL="342900" indent="-171450" algn="ctr">
            <a:defRPr sz="1700"/>
          </a:lvl3pPr>
          <a:lvl4pPr marL="514350" indent="-171450" algn="ctr">
            <a:defRPr sz="1700"/>
          </a:lvl4pPr>
          <a:lvl5pPr marL="685800" indent="-171450" algn="ctr">
            <a:defRPr sz="1700"/>
          </a:lvl5pPr>
          <a:lvl6pPr marL="857250" indent="-171450" algn="ctr">
            <a:defRPr sz="1700"/>
          </a:lvl6pPr>
          <a:lvl7pPr marL="1028700" indent="-171450" algn="ctr">
            <a:defRPr sz="1700"/>
          </a:lvl7pPr>
          <a:lvl8pPr marL="1200150" indent="-171450" algn="ctr">
            <a:defRPr sz="1700"/>
          </a:lvl8pPr>
          <a:lvl9pPr marL="1371600" indent="-171450" algn="ctr">
            <a:defRPr sz="1700"/>
          </a:lvl9pPr>
        </a:lstStyle>
        <a:p>
          <a:pPr lvl="0" algn="l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dirty="0"/>
            <a:t>Seberapa bermanfaat atau heuristikkah MK  itu? Apakah MK  tersebut membantu kita dalam menemukan suatu hubungan-hubungan, fakta-fakta dan metode  baru?     </a:t>
          </a:r>
        </a:p>
      </dsp:txBody>
      <dsp:txXfrm>
        <a:off x="0" y="1325758"/>
        <a:ext cx="8517796" cy="1262627"/>
      </dsp:txXfrm>
    </dsp:sp>
    <dsp:sp modelId="{AA60D0E9-F482-4C86-AE84-18CCBFC98520}">
      <dsp:nvSpPr>
        <dsp:cNvPr id="5" name="Rounded Rectangle 4"/>
        <dsp:cNvSpPr/>
      </dsp:nvSpPr>
      <dsp:spPr bwMode="white">
        <a:xfrm>
          <a:off x="0" y="2651517"/>
          <a:ext cx="8517796" cy="1262627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1439" tIns="45719" rIns="91439" bIns="45719" anchor="ctr"/>
        <a:lstStyle>
          <a:lvl1pPr algn="ctr">
            <a:defRPr sz="2300"/>
          </a:lvl1pPr>
          <a:lvl2pPr marL="171450" indent="-171450" algn="ctr">
            <a:defRPr sz="1700"/>
          </a:lvl2pPr>
          <a:lvl3pPr marL="342900" indent="-171450" algn="ctr">
            <a:defRPr sz="1700"/>
          </a:lvl3pPr>
          <a:lvl4pPr marL="514350" indent="-171450" algn="ctr">
            <a:defRPr sz="1700"/>
          </a:lvl4pPr>
          <a:lvl5pPr marL="685800" indent="-171450" algn="ctr">
            <a:defRPr sz="1700"/>
          </a:lvl5pPr>
          <a:lvl6pPr marL="857250" indent="-171450" algn="ctr">
            <a:defRPr sz="1700"/>
          </a:lvl6pPr>
          <a:lvl7pPr marL="1028700" indent="-171450" algn="ctr">
            <a:defRPr sz="1700"/>
          </a:lvl7pPr>
          <a:lvl8pPr marL="1200150" indent="-171450" algn="ctr">
            <a:defRPr sz="1700"/>
          </a:lvl8pPr>
          <a:lvl9pPr marL="1371600" indent="-171450" algn="ctr">
            <a:defRPr sz="1700"/>
          </a:lvl9pPr>
        </a:lstStyle>
        <a:p>
          <a:pPr lvl="0" algn="l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2400" dirty="0"/>
            <a:t>Seberapa penting prediksi-prediksi yang bisa dihasilkan dari suatu MK bagi kepentingan penelitian? Seberapa strategiskah MK itu dalam tahapan perkembangan suatu bidang dalam studi komunikasi?</a:t>
          </a:r>
        </a:p>
      </dsp:txBody>
      <dsp:txXfrm>
        <a:off x="0" y="2651517"/>
        <a:ext cx="8517796" cy="1262627"/>
      </dsp:txXfrm>
    </dsp:sp>
    <dsp:sp modelId="{D56A045B-25A4-4957-8BF2-1A2157EC5C02}">
      <dsp:nvSpPr>
        <dsp:cNvPr id="6" name="Rounded Rectangle 5"/>
        <dsp:cNvSpPr/>
      </dsp:nvSpPr>
      <dsp:spPr bwMode="white">
        <a:xfrm>
          <a:off x="0" y="3977275"/>
          <a:ext cx="8517796" cy="1262627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1439" tIns="45719" rIns="91439" bIns="45719" anchor="ctr"/>
        <a:lstStyle>
          <a:lvl1pPr algn="ctr">
            <a:defRPr sz="2300"/>
          </a:lvl1pPr>
          <a:lvl2pPr marL="171450" indent="-171450" algn="ctr">
            <a:defRPr sz="1700"/>
          </a:lvl2pPr>
          <a:lvl3pPr marL="342900" indent="-171450" algn="ctr">
            <a:defRPr sz="1700"/>
          </a:lvl3pPr>
          <a:lvl4pPr marL="514350" indent="-171450" algn="ctr">
            <a:defRPr sz="1700"/>
          </a:lvl4pPr>
          <a:lvl5pPr marL="685800" indent="-171450" algn="ctr">
            <a:defRPr sz="1700"/>
          </a:lvl5pPr>
          <a:lvl6pPr marL="857250" indent="-171450" algn="ctr">
            <a:defRPr sz="1700"/>
          </a:lvl6pPr>
          <a:lvl7pPr marL="1028700" indent="-171450" algn="ctr">
            <a:defRPr sz="1700"/>
          </a:lvl7pPr>
          <a:lvl8pPr marL="1200150" indent="-171450" algn="ctr">
            <a:defRPr sz="1700"/>
          </a:lvl8pPr>
          <a:lvl9pPr marL="1371600" indent="-171450" algn="ctr">
            <a:defRPr sz="1700"/>
          </a:lvl9pPr>
        </a:lstStyle>
        <a:p>
          <a:pPr lvl="0" algn="l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2400" dirty="0"/>
            <a:t>Seberapa akurat pengukuran yang dapat dikembangkan oleh suatu model? </a:t>
          </a:r>
        </a:p>
      </dsp:txBody>
      <dsp:txXfrm>
        <a:off x="0" y="3977275"/>
        <a:ext cx="8517796" cy="12626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type="round2SameRect" r:blip="" rot="90">
                    <dgm:adjLst/>
                  </dgm:shape>
                </dgm:if>
                <dgm:else name="Name12">
                  <dgm:shape xmlns:r="http://schemas.openxmlformats.org/officeDocument/2006/relationships" type="round2SameRect" r:blip="" rot="-90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type="round2SameRect" r:blip="" rot="90">
                    <dgm:adjLst/>
                  </dgm:shape>
                </dgm:if>
                <dgm:else name="Name12">
                  <dgm:shape xmlns:r="http://schemas.openxmlformats.org/officeDocument/2006/relationships" type="round2SameRect" r:blip="" rot="-90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fontAlgn="base" hangingPunct="1">
              <a:buNone/>
            </a:pPr>
            <a:fld id="{9A0DB2DC-4C9A-4742-B13C-FB6460FD3503}" type="slidenum">
              <a:rPr lang="en-US" altLang="en-US" sz="1200" strike="noStrike" noProof="1" dirty="0">
                <a:latin typeface="Calibri" panose="020F0502020204030204" pitchFamily="34" charset="0"/>
                <a:ea typeface="+mn-ea"/>
                <a:cs typeface="+mn-cs"/>
              </a:rPr>
            </a:fld>
            <a:endParaRPr lang="en-US" altLang="en-US" sz="1200" strike="noStrike" noProof="1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316" name="Rectangle 4"/>
          <p:cNvSpPr>
            <a:spLocks noRot="1" noTextEdit="1"/>
          </p:cNvSpPr>
          <p:nvPr>
            <p:ph type="sldImg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fontAlgn="base" hangingPunct="1">
              <a:buNone/>
            </a:pPr>
            <a:fld id="{9A0DB2DC-4C9A-4742-B13C-FB6460FD3503}" type="slidenum">
              <a:rPr lang="en-US" altLang="en-US" sz="1200" strike="noStrike" noProof="1" dirty="0">
                <a:latin typeface="Calibri" panose="020F0502020204030204" pitchFamily="34" charset="0"/>
                <a:ea typeface="+mn-ea"/>
                <a:cs typeface="+mn-cs"/>
              </a:rPr>
            </a:fld>
            <a:endParaRPr lang="en-US" altLang="en-US" sz="1200" strike="noStrike" noProof="1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3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4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5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6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7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8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5362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15363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1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5842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35843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89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7890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37891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7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9938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39939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5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1986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41987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3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4034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44035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081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6082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46083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8129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8130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48131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01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1202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51203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3249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53250" name="Rectangle 2"/>
          <p:cNvSpPr>
            <a:spLocks noRot="1" noTextEdit="1"/>
          </p:cNvSpPr>
          <p:nvPr>
            <p:ph type="sldImg"/>
          </p:nvPr>
        </p:nvSpPr>
        <p:spPr>
          <a:solidFill>
            <a:srgbClr val="FFFFFF"/>
          </a:solidFill>
        </p:spPr>
      </p:sp>
      <p:sp>
        <p:nvSpPr>
          <p:cNvPr id="53251" name="Rectangle 3"/>
          <p:cNvSpPr/>
          <p:nvPr>
            <p:ph type="body"/>
          </p:nvPr>
        </p:nvSpPr>
        <p:spPr>
          <a:xfrm>
            <a:off x="914400" y="4416425"/>
            <a:ext cx="5029200" cy="4183063"/>
          </a:xfrm>
          <a:solidFill>
            <a:srgbClr val="FFFFFF"/>
          </a:solidFill>
          <a:ln>
            <a:solidFill>
              <a:srgbClr val="000000"/>
            </a:solidFill>
            <a:miter/>
          </a:ln>
        </p:spPr>
        <p:txBody>
          <a:bodyPr wrap="square" lIns="91440" tIns="45720" rIns="91440" bIns="45720" anchor="t" anchorCtr="0"/>
          <a:p>
            <a:pPr lvl="0" eaLnBrk="1" hangingPunct="1"/>
            <a:endParaRPr lang="id-ID" alt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5297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55298" name="Rectangle 2"/>
          <p:cNvSpPr>
            <a:spLocks noRot="1" noTextEdit="1"/>
          </p:cNvSpPr>
          <p:nvPr>
            <p:ph type="sldImg"/>
          </p:nvPr>
        </p:nvSpPr>
        <p:spPr>
          <a:solidFill>
            <a:srgbClr val="FFFFFF"/>
          </a:solidFill>
        </p:spPr>
      </p:sp>
      <p:sp>
        <p:nvSpPr>
          <p:cNvPr id="55299" name="Rectangle 3"/>
          <p:cNvSpPr/>
          <p:nvPr>
            <p:ph type="body"/>
          </p:nvPr>
        </p:nvSpPr>
        <p:spPr>
          <a:xfrm>
            <a:off x="914400" y="4416425"/>
            <a:ext cx="5029200" cy="4183063"/>
          </a:xfrm>
          <a:solidFill>
            <a:srgbClr val="FFFFFF"/>
          </a:solidFill>
          <a:ln>
            <a:solidFill>
              <a:srgbClr val="000000"/>
            </a:solidFill>
            <a:miter/>
          </a:ln>
        </p:spPr>
        <p:txBody>
          <a:bodyPr wrap="square" lIns="91440" tIns="45720" rIns="91440" bIns="45720" anchor="t" anchorCtr="0"/>
          <a:p>
            <a:pPr lvl="0" eaLnBrk="1" hangingPunct="1"/>
            <a:endParaRPr lang="id-ID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8434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18435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7345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57346" name="Rectangle 2"/>
          <p:cNvSpPr>
            <a:spLocks noRot="1" noTextEdit="1"/>
          </p:cNvSpPr>
          <p:nvPr>
            <p:ph type="sldImg"/>
          </p:nvPr>
        </p:nvSpPr>
        <p:spPr>
          <a:solidFill>
            <a:srgbClr val="FFFFFF"/>
          </a:solidFill>
        </p:spPr>
      </p:sp>
      <p:sp>
        <p:nvSpPr>
          <p:cNvPr id="57347" name="Rectangle 3"/>
          <p:cNvSpPr/>
          <p:nvPr>
            <p:ph type="body"/>
          </p:nvPr>
        </p:nvSpPr>
        <p:spPr>
          <a:xfrm>
            <a:off x="914400" y="4416425"/>
            <a:ext cx="5029200" cy="4183063"/>
          </a:xfrm>
          <a:solidFill>
            <a:srgbClr val="FFFFFF"/>
          </a:solidFill>
          <a:ln>
            <a:solidFill>
              <a:srgbClr val="000000"/>
            </a:solidFill>
            <a:miter/>
          </a:ln>
        </p:spPr>
        <p:txBody>
          <a:bodyPr wrap="square" lIns="91440" tIns="45720" rIns="91440" bIns="45720" anchor="t" anchorCtr="0"/>
          <a:p>
            <a:pPr lvl="0" eaLnBrk="1" hangingPunct="1"/>
            <a:endParaRPr lang="id-ID" alt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9393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59394" name="Rectangle 2"/>
          <p:cNvSpPr>
            <a:spLocks noRot="1" noTextEdit="1"/>
          </p:cNvSpPr>
          <p:nvPr>
            <p:ph type="sldImg"/>
          </p:nvPr>
        </p:nvSpPr>
        <p:spPr>
          <a:solidFill>
            <a:srgbClr val="FFFFFF"/>
          </a:solidFill>
        </p:spPr>
      </p:sp>
      <p:sp>
        <p:nvSpPr>
          <p:cNvPr id="59395" name="Rectangle 3"/>
          <p:cNvSpPr/>
          <p:nvPr>
            <p:ph type="body"/>
          </p:nvPr>
        </p:nvSpPr>
        <p:spPr>
          <a:xfrm>
            <a:off x="914400" y="4416425"/>
            <a:ext cx="5029200" cy="4183063"/>
          </a:xfrm>
          <a:solidFill>
            <a:srgbClr val="FFFFFF"/>
          </a:solidFill>
          <a:ln>
            <a:solidFill>
              <a:srgbClr val="000000"/>
            </a:solidFill>
            <a:miter/>
          </a:ln>
        </p:spPr>
        <p:txBody>
          <a:bodyPr wrap="square" lIns="91440" tIns="45720" rIns="91440" bIns="45720" anchor="t" anchorCtr="0"/>
          <a:p>
            <a:pPr lvl="0" eaLnBrk="1" hangingPunct="1"/>
            <a:endParaRPr lang="id-ID" alt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41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42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61443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3489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3490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63491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5537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5538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65539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7585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7586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67587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9633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9634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69635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81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71682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71683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7825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77826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77827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9873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79874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79875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0482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20483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3729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73730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73731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5777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75778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75779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21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81922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81923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3969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83970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83971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6017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86018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86019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8065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88066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88067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0113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90114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90115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29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2530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22531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5602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25603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49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7650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27651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7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9698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29699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5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1746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en-US" dirty="0"/>
          </a:p>
        </p:txBody>
      </p:sp>
      <p:sp>
        <p:nvSpPr>
          <p:cNvPr id="31747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Arial" panose="020B0604020202020204" pitchFamily="34" charset="0"/>
              </a:rPr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3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3794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id-ID" altLang="x-none" dirty="0"/>
          </a:p>
        </p:txBody>
      </p:sp>
      <p:sp>
        <p:nvSpPr>
          <p:cNvPr id="33795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en-US" altLang="zh-CN" sz="1200" dirty="0">
                <a:latin typeface="Gill Sans MT" pitchFamily="34" charset="0"/>
              </a:rPr>
            </a:fld>
            <a:endParaRPr lang="en-US" altLang="zh-CN" sz="1200" dirty="0">
              <a:latin typeface="Gill Sans MT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2395538" y="3529013"/>
            <a:ext cx="56197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/>
          <a:lstStyle>
            <a:lvl1pPr algn="l">
              <a:defRPr sz="5400"/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  <a:endParaRPr lang="en-US" strike="noStrike" noProof="1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5646738" y="330200"/>
            <a:ext cx="2368550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95538" y="328613"/>
            <a:ext cx="3087688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35100" y="798513"/>
            <a:ext cx="801688" cy="504825"/>
          </a:xfrm>
          <a:prstGeom prst="rect">
            <a:avLst/>
          </a:prstGeom>
        </p:spPr>
        <p:txBody>
          <a:bodyPr vert="horz" lIns="91440" tIns="45720" rIns="91440" bIns="45720" rtlCol="0" anchor="t"/>
          <a:p>
            <a:pPr algn="r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Gill Sans MT" pitchFamily="34" charset="0"/>
                <a:ea typeface="+mn-ea"/>
                <a:cs typeface="+mn-cs"/>
              </a:rPr>
            </a:fld>
            <a:endParaRPr lang="en-US" altLang="en-US" strike="noStrike" noProof="1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443038" y="1847850"/>
            <a:ext cx="65722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5646738" y="330200"/>
            <a:ext cx="2368550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038" y="328613"/>
            <a:ext cx="4033838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363" y="798513"/>
            <a:ext cx="795338" cy="504825"/>
          </a:xfrm>
          <a:prstGeom prst="rect">
            <a:avLst/>
          </a:prstGeom>
        </p:spPr>
        <p:txBody>
          <a:bodyPr vert="horz" lIns="91440" tIns="45720" rIns="91440" bIns="45720" rtlCol="0" anchor="t"/>
          <a:p>
            <a:pPr algn="r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Gill Sans MT" pitchFamily="34" charset="0"/>
                <a:ea typeface="+mn-ea"/>
                <a:cs typeface="+mn-cs"/>
              </a:rPr>
            </a:fld>
            <a:endParaRPr lang="en-US" altLang="en-US" strike="noStrike" noProof="1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6918325" y="798513"/>
            <a:ext cx="0" cy="466090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5646738" y="330200"/>
            <a:ext cx="2368550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038" y="328613"/>
            <a:ext cx="4033838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363" y="798513"/>
            <a:ext cx="795338" cy="504825"/>
          </a:xfrm>
          <a:prstGeom prst="rect">
            <a:avLst/>
          </a:prstGeom>
        </p:spPr>
        <p:txBody>
          <a:bodyPr vert="horz" lIns="91440" tIns="45720" rIns="91440" bIns="45720" rtlCol="0" anchor="t"/>
          <a:p>
            <a:pPr algn="r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Gill Sans MT" pitchFamily="34" charset="0"/>
                <a:ea typeface="+mn-ea"/>
                <a:cs typeface="+mn-cs"/>
              </a:rPr>
            </a:fld>
            <a:endParaRPr lang="en-US" altLang="en-US" strike="noStrike" noProof="1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44475"/>
            <a:ext cx="8388350" cy="5851525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id-ID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Gill Sans MT" pitchFamily="34" charset="0"/>
                <a:ea typeface="+mn-ea"/>
                <a:cs typeface="+mn-cs"/>
              </a:rPr>
            </a:fld>
            <a:endParaRPr lang="en-US" altLang="en-US" strike="noStrike" noProof="1" dirty="0">
              <a:latin typeface="Gill Sans MT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443038" y="1847850"/>
            <a:ext cx="65722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5646738" y="330200"/>
            <a:ext cx="2368550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038" y="328613"/>
            <a:ext cx="4033838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363" y="798513"/>
            <a:ext cx="795338" cy="504825"/>
          </a:xfrm>
          <a:prstGeom prst="rect">
            <a:avLst/>
          </a:prstGeom>
        </p:spPr>
        <p:txBody>
          <a:bodyPr vert="horz" lIns="91440" tIns="45720" rIns="91440" bIns="45720" rtlCol="0" anchor="t"/>
          <a:p>
            <a:pPr algn="r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Gill Sans MT" pitchFamily="34" charset="0"/>
                <a:ea typeface="+mn-ea"/>
                <a:cs typeface="+mn-cs"/>
              </a:rPr>
            </a:fld>
            <a:endParaRPr lang="en-US" altLang="en-US" strike="noStrike" noProof="1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443038" y="3805238"/>
            <a:ext cx="561816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/>
          <a:lstStyle>
            <a:lvl1pPr algn="l"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5646738" y="330200"/>
            <a:ext cx="2368550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038" y="328613"/>
            <a:ext cx="4033838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363" y="798513"/>
            <a:ext cx="795338" cy="504825"/>
          </a:xfrm>
          <a:prstGeom prst="rect">
            <a:avLst/>
          </a:prstGeom>
        </p:spPr>
        <p:txBody>
          <a:bodyPr vert="horz" lIns="91440" tIns="45720" rIns="91440" bIns="45720" rtlCol="0" anchor="t"/>
          <a:p>
            <a:pPr algn="r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Gill Sans MT" pitchFamily="34" charset="0"/>
                <a:ea typeface="+mn-ea"/>
                <a:cs typeface="+mn-cs"/>
              </a:rPr>
            </a:fld>
            <a:endParaRPr lang="en-US" altLang="en-US" strike="noStrike" noProof="1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443038" y="1847850"/>
            <a:ext cx="65722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2"/>
          </p:nvPr>
        </p:nvSpPr>
        <p:spPr>
          <a:xfrm>
            <a:off x="5646738" y="330200"/>
            <a:ext cx="2368550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1443038" y="328613"/>
            <a:ext cx="4033838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487363" y="798513"/>
            <a:ext cx="795338" cy="504825"/>
          </a:xfrm>
          <a:prstGeom prst="rect">
            <a:avLst/>
          </a:prstGeom>
        </p:spPr>
        <p:txBody>
          <a:bodyPr vert="horz" lIns="91440" tIns="45720" rIns="91440" bIns="45720" rtlCol="0" anchor="t"/>
          <a:p>
            <a:pPr algn="r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Gill Sans MT" pitchFamily="34" charset="0"/>
                <a:ea typeface="+mn-ea"/>
                <a:cs typeface="+mn-cs"/>
              </a:rPr>
            </a:fld>
            <a:endParaRPr lang="en-US" altLang="en-US" strike="noStrike" noProof="1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443038" y="1847850"/>
            <a:ext cx="65722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 dirty="0"/>
          </a:p>
        </p:txBody>
      </p:sp>
      <p:sp>
        <p:nvSpPr>
          <p:cNvPr id="12" name="Date Placeholder 6"/>
          <p:cNvSpPr>
            <a:spLocks noGrp="1"/>
          </p:cNvSpPr>
          <p:nvPr>
            <p:ph type="dt" sz="half" idx="12"/>
          </p:nvPr>
        </p:nvSpPr>
        <p:spPr>
          <a:xfrm>
            <a:off x="5646738" y="330200"/>
            <a:ext cx="2368550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Footer Placeholder 7"/>
          <p:cNvSpPr>
            <a:spLocks noGrp="1"/>
          </p:cNvSpPr>
          <p:nvPr>
            <p:ph type="ftr" sz="quarter" idx="13"/>
          </p:nvPr>
        </p:nvSpPr>
        <p:spPr>
          <a:xfrm>
            <a:off x="1443038" y="328613"/>
            <a:ext cx="4033838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Slide Number Placeholder 8"/>
          <p:cNvSpPr>
            <a:spLocks noGrp="1"/>
          </p:cNvSpPr>
          <p:nvPr>
            <p:ph type="sldNum" sz="quarter" idx="14"/>
          </p:nvPr>
        </p:nvSpPr>
        <p:spPr>
          <a:xfrm>
            <a:off x="487363" y="798513"/>
            <a:ext cx="795338" cy="504825"/>
          </a:xfrm>
          <a:prstGeom prst="rect">
            <a:avLst/>
          </a:prstGeom>
        </p:spPr>
        <p:txBody>
          <a:bodyPr vert="horz" lIns="91440" tIns="45720" rIns="91440" bIns="45720" rtlCol="0" anchor="t"/>
          <a:p>
            <a:pPr algn="r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Gill Sans MT" pitchFamily="34" charset="0"/>
                <a:ea typeface="+mn-ea"/>
                <a:cs typeface="+mn-cs"/>
              </a:rPr>
            </a:fld>
            <a:endParaRPr lang="en-US" altLang="en-US" strike="noStrike" noProof="1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443038" y="1847850"/>
            <a:ext cx="65722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 dirty="0"/>
          </a:p>
        </p:txBody>
      </p:sp>
      <p:sp>
        <p:nvSpPr>
          <p:cNvPr id="12" name="Date Placeholder 2"/>
          <p:cNvSpPr>
            <a:spLocks noGrp="1"/>
          </p:cNvSpPr>
          <p:nvPr>
            <p:ph type="dt" sz="half" idx="2"/>
          </p:nvPr>
        </p:nvSpPr>
        <p:spPr>
          <a:xfrm>
            <a:off x="5646738" y="330200"/>
            <a:ext cx="2368550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443038" y="328613"/>
            <a:ext cx="4033838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87363" y="798513"/>
            <a:ext cx="795338" cy="504825"/>
          </a:xfrm>
          <a:prstGeom prst="rect">
            <a:avLst/>
          </a:prstGeom>
        </p:spPr>
        <p:txBody>
          <a:bodyPr vert="horz" lIns="91440" tIns="45720" rIns="91440" bIns="45720" rtlCol="0" anchor="t"/>
          <a:p>
            <a:pPr algn="r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Gill Sans MT" pitchFamily="34" charset="0"/>
                <a:ea typeface="+mn-ea"/>
                <a:cs typeface="+mn-cs"/>
              </a:rPr>
            </a:fld>
            <a:endParaRPr lang="en-US" altLang="en-US" strike="noStrike" noProof="1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Gill Sans MT" pitchFamily="34" charset="0"/>
                <a:ea typeface="+mn-ea"/>
                <a:cs typeface="+mn-cs"/>
              </a:rPr>
            </a:fld>
            <a:endParaRPr lang="en-US" altLang="en-US" strike="noStrike" noProof="1" dirty="0">
              <a:latin typeface="Gill Sans MT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441450" y="3205163"/>
            <a:ext cx="242411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/>
          <a:lstStyle>
            <a:lvl1pPr algn="l">
              <a:defRPr sz="2400"/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2"/>
          </p:nvPr>
        </p:nvSpPr>
        <p:spPr>
          <a:xfrm>
            <a:off x="5646738" y="330200"/>
            <a:ext cx="2368550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1443038" y="328613"/>
            <a:ext cx="4033838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487363" y="798513"/>
            <a:ext cx="795338" cy="504825"/>
          </a:xfrm>
          <a:prstGeom prst="rect">
            <a:avLst/>
          </a:prstGeom>
        </p:spPr>
        <p:txBody>
          <a:bodyPr vert="horz" lIns="91440" tIns="45720" rIns="91440" bIns="45720" rtlCol="0" anchor="t"/>
          <a:p>
            <a:pPr algn="r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Gill Sans MT" pitchFamily="34" charset="0"/>
                <a:ea typeface="+mn-ea"/>
                <a:cs typeface="+mn-cs"/>
              </a:rPr>
            </a:fld>
            <a:endParaRPr lang="en-US" altLang="en-US" strike="noStrike" noProof="1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1450" y="3143250"/>
            <a:ext cx="324167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ctr" defTabSz="685800" rtl="0" eaLnBrk="0" fontAlgn="base" latinLnBrk="0" hangingPunct="0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</p:txBody>
      </p:sp>
      <p:grpSp>
        <p:nvGrpSpPr>
          <p:cNvPr id="9221" name="Group 10"/>
          <p:cNvGrpSpPr/>
          <p:nvPr/>
        </p:nvGrpSpPr>
        <p:grpSpPr>
          <a:xfrm>
            <a:off x="4995863" y="482600"/>
            <a:ext cx="3511550" cy="5148263"/>
            <a:chOff x="6852919" y="583365"/>
            <a:chExt cx="4681849" cy="5181928"/>
          </a:xfrm>
        </p:grpSpPr>
        <p:sp>
          <p:nvSpPr>
            <p:cNvPr id="12" name="Rectangle 11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13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6" name="Date Placeholder 4"/>
          <p:cNvSpPr>
            <a:spLocks noGrp="1"/>
          </p:cNvSpPr>
          <p:nvPr>
            <p:ph type="dt" sz="half" idx="12"/>
          </p:nvPr>
        </p:nvSpPr>
        <p:spPr>
          <a:xfrm>
            <a:off x="1436688" y="5470525"/>
            <a:ext cx="3252788" cy="3190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1438275" y="319088"/>
            <a:ext cx="3251200" cy="320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487363" y="798513"/>
            <a:ext cx="795338" cy="504825"/>
          </a:xfrm>
          <a:prstGeom prst="rect">
            <a:avLst/>
          </a:prstGeom>
        </p:spPr>
        <p:txBody>
          <a:bodyPr vert="horz" lIns="91440" tIns="45720" rIns="91440" bIns="45720" rtlCol="0" anchor="t"/>
          <a:p>
            <a:pPr algn="r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Gill Sans MT" pitchFamily="34" charset="0"/>
                <a:ea typeface="+mn-ea"/>
                <a:cs typeface="+mn-cs"/>
              </a:rPr>
            </a:fld>
            <a:endParaRPr lang="en-US" altLang="en-US" strike="noStrike" noProof="1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2.jpeg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" name="Rectangle 9"/>
          <p:cNvSpPr/>
          <p:nvPr/>
        </p:nvSpPr>
        <p:spPr>
          <a:xfrm>
            <a:off x="0" y="2016125"/>
            <a:ext cx="9144000" cy="4079875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27" name="Picture 11"/>
          <p:cNvPicPr>
            <a:picLocks noChangeAspect="1"/>
          </p:cNvPicPr>
          <p:nvPr/>
        </p:nvPicPr>
        <p:blipFill>
          <a:blip r:embed="rId14"/>
          <a:srcRect l="12500" t="1538" r="12500" b="-1538"/>
          <a:stretch>
            <a:fillRect/>
          </a:stretch>
        </p:blipFill>
        <p:spPr>
          <a:xfrm>
            <a:off x="0" y="6096000"/>
            <a:ext cx="9144000" cy="774700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13" name="Straight Connector 12"/>
          <p:cNvCxnSpPr/>
          <p:nvPr/>
        </p:nvCxnSpPr>
        <p:spPr>
          <a:xfrm>
            <a:off x="0" y="610076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038" y="804863"/>
            <a:ext cx="6572250" cy="10493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 dirty="0"/>
          </a:p>
        </p:txBody>
      </p:sp>
      <p:sp>
        <p:nvSpPr>
          <p:cNvPr id="1030" name="Text Placeholder 2"/>
          <p:cNvSpPr>
            <a:spLocks noGrp="1"/>
          </p:cNvSpPr>
          <p:nvPr>
            <p:ph type="body"/>
          </p:nvPr>
        </p:nvSpPr>
        <p:spPr>
          <a:xfrm>
            <a:off x="1443038" y="2016125"/>
            <a:ext cx="6572250" cy="344963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738" y="330200"/>
            <a:ext cx="2368550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038" y="328613"/>
            <a:ext cx="4033838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363" y="798513"/>
            <a:ext cx="795338" cy="5048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Gill Sans MT" pitchFamily="34" charset="0"/>
                <a:ea typeface="+mn-ea"/>
                <a:cs typeface="+mn-cs"/>
              </a:rPr>
            </a:fld>
            <a:endParaRPr lang="en-US" altLang="en-US" strike="noStrike" noProof="1" dirty="0">
              <a:latin typeface="Gill Sans MT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pitchFamily="34" charset="0"/>
        </a:defRPr>
      </a:lvl9pPr>
    </p:titleStyle>
    <p:bodyStyle>
      <a:lvl1pPr marL="228600" indent="-228600" algn="l" defTabSz="685800" rtl="0" eaLnBrk="0" fontAlgn="base" hangingPunct="0">
        <a:lnSpc>
          <a:spcPct val="120000"/>
        </a:lnSpc>
        <a:spcBef>
          <a:spcPts val="10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685800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685800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685800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685800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8.xml"/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3.xml"/><Relationship Id="rId4" Type="http://schemas.openxmlformats.org/officeDocument/2006/relationships/diagramColors" Target="../diagrams/colors3.xml"/><Relationship Id="rId3" Type="http://schemas.openxmlformats.org/officeDocument/2006/relationships/diagramQuickStyle" Target="../diagrams/quickStyle3.xml"/><Relationship Id="rId2" Type="http://schemas.openxmlformats.org/officeDocument/2006/relationships/diagramLayout" Target="../diagrams/layout3.xml"/><Relationship Id="rId1" Type="http://schemas.openxmlformats.org/officeDocument/2006/relationships/diagramData" Target="../diagrams/data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6.xml"/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3.emf"/><Relationship Id="rId1" Type="http://schemas.openxmlformats.org/officeDocument/2006/relationships/oleObject" Target="../embeddings/oleObject1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2.xml"/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emf"/><Relationship Id="rId1" Type="http://schemas.openxmlformats.org/officeDocument/2006/relationships/oleObject" Target="../embeddings/oleObject2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5.xml"/><Relationship Id="rId4" Type="http://schemas.openxmlformats.org/officeDocument/2006/relationships/vmlDrawing" Target="../drawings/vmlDrawing3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emf"/><Relationship Id="rId1" Type="http://schemas.openxmlformats.org/officeDocument/2006/relationships/oleObject" Target="../embeddings/oleObject3.bin"/></Relationships>
</file>

<file path=ppt/slides/_rels/slide2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6.xml"/><Relationship Id="rId4" Type="http://schemas.openxmlformats.org/officeDocument/2006/relationships/vmlDrawing" Target="../drawings/vmlDrawing4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emf"/><Relationship Id="rId1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8.xml"/><Relationship Id="rId4" Type="http://schemas.openxmlformats.org/officeDocument/2006/relationships/vmlDrawing" Target="../drawings/vmlDrawing5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emf"/><Relationship Id="rId1" Type="http://schemas.openxmlformats.org/officeDocument/2006/relationships/oleObject" Target="../embeddings/oleObject5.bin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1.xml"/><Relationship Id="rId4" Type="http://schemas.openxmlformats.org/officeDocument/2006/relationships/vmlDrawing" Target="../drawings/vmlDrawing6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emf"/><Relationship Id="rId1" Type="http://schemas.openxmlformats.org/officeDocument/2006/relationships/oleObject" Target="../embeddings/oleObject6.bin"/></Relationships>
</file>

<file path=ppt/slides/_rels/slide3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2.xml"/><Relationship Id="rId4" Type="http://schemas.openxmlformats.org/officeDocument/2006/relationships/vmlDrawing" Target="../drawings/vmlDrawing7.vml"/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9.emf"/><Relationship Id="rId1" Type="http://schemas.openxmlformats.org/officeDocument/2006/relationships/oleObject" Target="../embeddings/oleObject7.bin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4.xml"/><Relationship Id="rId4" Type="http://schemas.openxmlformats.org/officeDocument/2006/relationships/vmlDrawing" Target="../drawings/vmlDrawing8.vml"/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9.emf"/><Relationship Id="rId1" Type="http://schemas.openxmlformats.org/officeDocument/2006/relationships/oleObject" Target="../embeddings/oleObject8.bin"/></Relationships>
</file>

<file path=ppt/slides/_rels/slide38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5.xml"/><Relationship Id="rId4" Type="http://schemas.openxmlformats.org/officeDocument/2006/relationships/vmlDrawing" Target="../drawings/vmlDrawing9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0.emf"/><Relationship Id="rId1" Type="http://schemas.openxmlformats.org/officeDocument/2006/relationships/oleObject" Target="../embeddings/oleObject9.bin"/></Relationships>
</file>

<file path=ppt/slides/_rels/slide3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6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2.png"/><Relationship Id="rId1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6.xml"/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7.xml"/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057400"/>
            <a:ext cx="8385175" cy="236220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5400" b="1" i="0" u="none" strike="noStrike" kern="1200" cap="all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MODEL-MODEL </a:t>
            </a:r>
            <a:br>
              <a:rPr kumimoji="0" lang="en-US" sz="5400" b="1" i="0" u="none" strike="noStrike" kern="1200" cap="all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5400" b="1" i="0" u="none" strike="noStrike" kern="1200" cap="all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KOMUNIKASI</a:t>
            </a:r>
            <a:br>
              <a:rPr kumimoji="0" lang="en-US" sz="5400" b="1" i="0" u="none" strike="noStrike" kern="1200" cap="all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5400" b="1" i="0" u="none" strike="noStrike" kern="1200" cap="all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800" b="1" i="0" u="none" strike="noStrike" kern="1200" cap="all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dewi Setyarini</a:t>
            </a:r>
            <a:endParaRPr kumimoji="0" lang="en-US" sz="2800" b="1" i="0" u="none" strike="noStrike" kern="1200" cap="all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33600" y="762000"/>
            <a:ext cx="4876800" cy="9906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Pertemuan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5</a:t>
            </a:r>
            <a:endParaRPr kumimoji="0" lang="en-ID" sz="36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287338"/>
            <a:ext cx="8610600" cy="9747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3200" b="0" i="0" u="none" strike="noStrike" kern="1200" cap="all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Manfaat Mengetahui </a:t>
            </a:r>
            <a:br>
              <a:rPr kumimoji="0" lang="id-ID" sz="3200" b="0" i="0" u="none" strike="noStrike" kern="1200" cap="all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d-ID" sz="3200" b="0" i="0" u="none" strike="noStrike" kern="1200" cap="all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Fungsi Model Komunikasi (MK)</a:t>
            </a:r>
            <a:endParaRPr kumimoji="0" lang="id-ID" sz="3200" b="0" i="0" u="none" strike="noStrike" kern="1200" cap="all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1080" y="1312195"/>
          <a:ext cx="8517796" cy="523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974725"/>
          </a:xfrm>
        </p:spPr>
        <p:txBody>
          <a:bodyPr vert="horz" wrap="square" lIns="91440" tIns="45720" rIns="91440" bIns="91440" anchor="b" anchorCtr="0"/>
          <a:p>
            <a:pPr marL="0" marR="0" indent="0" algn="l" defTabSz="6858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id-ID" altLang="x-none" sz="3200" b="0" i="0" u="none" strike="noStrike" kern="1200" cap="all" spc="0" normalizeH="0" baseline="0" noProof="1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id-ID" altLang="x-none" sz="3200" b="0" i="0" u="none" strike="noStrike" kern="1200" cap="all" spc="0" normalizeH="0" baseline="0" noProof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Tipologi Model</a:t>
            </a:r>
            <a:endParaRPr kumimoji="0" lang="id-ID" altLang="x-none" sz="3200" b="0" i="0" u="none" strike="noStrike" kern="1200" cap="all" spc="0" normalizeH="0" baseline="0" noProof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1295400" y="2286000"/>
            <a:ext cx="2590800" cy="14478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Pembicara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(Sumber)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5791200" y="2286000"/>
            <a:ext cx="2438400" cy="13716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Pendengar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(Penerima)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ight Arrow 5"/>
          <p:cNvSpPr/>
          <p:nvPr/>
        </p:nvSpPr>
        <p:spPr bwMode="auto">
          <a:xfrm>
            <a:off x="4038600" y="2743200"/>
            <a:ext cx="1371600" cy="381000"/>
          </a:xfrm>
          <a:prstGeom prst="rightArrow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3962400"/>
            <a:ext cx="8229600" cy="2554288"/>
          </a:xfrm>
          <a:prstGeom prst="rect">
            <a:avLst/>
          </a:prstGeom>
          <a:solidFill>
            <a:srgbClr val="891731"/>
          </a:solidFill>
          <a:ln w="9525">
            <a:noFill/>
          </a:ln>
        </p:spPr>
        <p:txBody>
          <a:bodyPr anchor="t" anchorCtr="0">
            <a:spAutoFit/>
          </a:bodyPr>
          <a:p>
            <a:pPr defTabSz="914400" eaLnBrk="0" hangingPunct="0">
              <a:spcAft>
                <a:spcPts val="1200"/>
              </a:spcAft>
              <a:buClrTx/>
              <a:buFontTx/>
            </a:pPr>
            <a:r>
              <a:rPr lang="en-US" altLang="zh-CN" sz="2800" dirty="0">
                <a:latin typeface="Arial" panose="020B0604020202020204" pitchFamily="34" charset="0"/>
              </a:rPr>
              <a:t>- </a:t>
            </a:r>
            <a:r>
              <a:rPr lang="id-ID" altLang="en-US" sz="2800" dirty="0">
                <a:latin typeface="Arial" panose="020B0604020202020204" pitchFamily="34" charset="0"/>
              </a:rPr>
              <a:t>Proses komunikasi dimulai oleh Sumber yang </a:t>
            </a:r>
            <a:r>
              <a:rPr lang="en-US" altLang="zh-CN" sz="2800" dirty="0">
                <a:latin typeface="Arial" panose="020B0604020202020204" pitchFamily="34" charset="0"/>
              </a:rPr>
              <a:t>m</a:t>
            </a:r>
            <a:r>
              <a:rPr lang="id-ID" altLang="en-US" sz="2800" dirty="0">
                <a:latin typeface="Arial" panose="020B0604020202020204" pitchFamily="34" charset="0"/>
              </a:rPr>
              <a:t>engirimkan pesan  agar menimbulkan pengaruh pada Penerima</a:t>
            </a:r>
            <a:endParaRPr lang="id-ID" altLang="en-US" sz="2800" dirty="0">
              <a:latin typeface="Arial" panose="020B0604020202020204" pitchFamily="34" charset="0"/>
            </a:endParaRPr>
          </a:p>
          <a:p>
            <a:pPr defTabSz="914400" eaLnBrk="0" hangingPunct="0">
              <a:spcAft>
                <a:spcPts val="1200"/>
              </a:spcAft>
              <a:buClrTx/>
              <a:buFontTx/>
            </a:pPr>
            <a:r>
              <a:rPr lang="en-US" altLang="zh-CN" sz="2800" dirty="0">
                <a:latin typeface="Arial" panose="020B0604020202020204" pitchFamily="34" charset="0"/>
              </a:rPr>
              <a:t>- </a:t>
            </a:r>
            <a:r>
              <a:rPr lang="id-ID" altLang="en-US" sz="2800" dirty="0">
                <a:latin typeface="Arial" panose="020B0604020202020204" pitchFamily="34" charset="0"/>
              </a:rPr>
              <a:t>Proses komunikasi searah</a:t>
            </a:r>
            <a:endParaRPr lang="id-ID" altLang="en-US" sz="2800" dirty="0">
              <a:latin typeface="Arial" panose="020B0604020202020204" pitchFamily="34" charset="0"/>
            </a:endParaRPr>
          </a:p>
          <a:p>
            <a:pPr defTabSz="914400" eaLnBrk="0" hangingPunct="0">
              <a:spcAft>
                <a:spcPts val="1200"/>
              </a:spcAft>
              <a:buClrTx/>
              <a:buFontTx/>
            </a:pPr>
            <a:r>
              <a:rPr lang="en-US" altLang="zh-CN" sz="2800" dirty="0">
                <a:latin typeface="Arial" panose="020B0604020202020204" pitchFamily="34" charset="0"/>
              </a:rPr>
              <a:t>- </a:t>
            </a:r>
            <a:r>
              <a:rPr lang="id-ID" altLang="en-US" sz="2800" dirty="0">
                <a:latin typeface="Arial" panose="020B0604020202020204" pitchFamily="34" charset="0"/>
              </a:rPr>
              <a:t>Penerimalah yang dipengaruhi Sumber</a:t>
            </a:r>
            <a:endParaRPr lang="id-ID" altLang="en-US" sz="2800" dirty="0">
              <a:latin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1182688"/>
            <a:ext cx="3886200" cy="646112"/>
          </a:xfrm>
          <a:prstGeom prst="rect">
            <a:avLst/>
          </a:prstGeom>
          <a:solidFill>
            <a:srgbClr val="5C0F21"/>
          </a:solidFill>
          <a:ln w="9525">
            <a:noFill/>
          </a:ln>
        </p:spPr>
        <p:txBody>
          <a:bodyPr anchor="t" anchorCtr="0">
            <a:spAutoFit/>
          </a:bodyPr>
          <a:p>
            <a:pPr defTabSz="914400" eaLnBrk="0" hangingPunct="0">
              <a:buClrTx/>
              <a:buFontTx/>
            </a:pPr>
            <a:r>
              <a:rPr lang="id-ID" altLang="en-US" sz="3600" dirty="0">
                <a:highlight>
                  <a:srgbClr val="FFFF00"/>
                </a:highlight>
                <a:latin typeface="Arial" panose="020B0604020202020204" pitchFamily="34" charset="0"/>
              </a:rPr>
              <a:t>1. Model Linier</a:t>
            </a:r>
            <a:endParaRPr lang="id-ID" altLang="en-US" sz="3600" dirty="0">
              <a:highlight>
                <a:srgbClr val="FFFF00"/>
              </a:highlight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ldLvl="0" animBg="1"/>
      <p:bldP spid="5" grpId="0" bldLvl="0" animBg="1"/>
      <p:bldP spid="6" grpId="0" bldLvl="0" animBg="1"/>
      <p:bldP spid="7" grpId="0" bldLvl="0" animBg="1"/>
      <p:bldP spid="8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7461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3200" b="0" i="0" u="none" strike="noStrike" kern="1200" cap="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id-ID" sz="3200" b="0" i="0" u="none" strike="noStrike" kern="1200" cap="all" spc="0" normalizeH="0" baseline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Tipologi Model</a:t>
            </a:r>
            <a:endParaRPr kumimoji="0" lang="id-ID" sz="3200" b="0" i="0" u="none" strike="noStrike" kern="1200" cap="all" spc="0" normalizeH="0" baseline="0" noProof="0" dirty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1219200" y="1981200"/>
            <a:ext cx="2514600" cy="12192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1" i="0" u="none" strike="noStrike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Pembicara</a:t>
            </a:r>
            <a:endParaRPr kumimoji="0" lang="id-ID" sz="1800" b="1" i="0" u="none" strike="noStrike" kern="1200" cap="none" spc="0" normalizeH="0" baseline="0" noProof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1" i="0" u="none" strike="noStrike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(Sumber</a:t>
            </a: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)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5791200" y="1981200"/>
            <a:ext cx="2590800" cy="11430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1" i="0" u="none" strike="noStrike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Pendengar</a:t>
            </a:r>
            <a:endParaRPr kumimoji="0" lang="id-ID" sz="1800" b="1" i="0" u="none" strike="noStrike" kern="1200" cap="none" spc="0" normalizeH="0" baseline="0" noProof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1" i="0" u="none" strike="noStrike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(Penerima)</a:t>
            </a:r>
            <a:endParaRPr kumimoji="0" lang="id-ID" sz="1800" b="1" i="0" u="none" strike="noStrike" kern="1200" cap="none" spc="0" normalizeH="0" baseline="0" noProof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ight Arrow 5"/>
          <p:cNvSpPr/>
          <p:nvPr/>
        </p:nvSpPr>
        <p:spPr bwMode="auto">
          <a:xfrm>
            <a:off x="4038600" y="2362200"/>
            <a:ext cx="1371600" cy="381000"/>
          </a:xfrm>
          <a:prstGeom prst="rightArrow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28700" y="4800600"/>
            <a:ext cx="7315200" cy="1816100"/>
          </a:xfrm>
          <a:prstGeom prst="rect">
            <a:avLst/>
          </a:prstGeom>
          <a:solidFill>
            <a:srgbClr val="891731"/>
          </a:solidFill>
          <a:ln w="9525">
            <a:noFill/>
          </a:ln>
        </p:spPr>
        <p:txBody>
          <a:bodyPr anchor="t" anchorCtr="0">
            <a:spAutoFit/>
          </a:bodyPr>
          <a:p>
            <a:pPr>
              <a:buClrTx/>
              <a:buFontTx/>
            </a:pPr>
            <a:r>
              <a:rPr lang="en-US" altLang="zh-CN" sz="2800" dirty="0">
                <a:latin typeface="Arial" panose="020B0604020202020204" pitchFamily="34" charset="0"/>
              </a:rPr>
              <a:t>- </a:t>
            </a:r>
            <a:r>
              <a:rPr lang="id-ID" altLang="en-US" sz="2800" dirty="0">
                <a:latin typeface="Arial" panose="020B0604020202020204" pitchFamily="34" charset="0"/>
              </a:rPr>
              <a:t>Pembicara dan pendengar berbicara dan mendengar secara bergantian.</a:t>
            </a:r>
            <a:endParaRPr lang="id-ID" altLang="en-US" sz="2800" dirty="0">
              <a:latin typeface="Arial" panose="020B0604020202020204" pitchFamily="34" charset="0"/>
            </a:endParaRPr>
          </a:p>
          <a:p>
            <a:pPr>
              <a:buClrTx/>
              <a:buFontTx/>
            </a:pPr>
            <a:r>
              <a:rPr lang="en-US" altLang="zh-CN" sz="2800" dirty="0">
                <a:latin typeface="Arial" panose="020B0604020202020204" pitchFamily="34" charset="0"/>
              </a:rPr>
              <a:t>- </a:t>
            </a:r>
            <a:r>
              <a:rPr lang="id-ID" altLang="en-US" sz="2800" dirty="0">
                <a:latin typeface="Arial" panose="020B0604020202020204" pitchFamily="34" charset="0"/>
              </a:rPr>
              <a:t>Komunikasi berlangsung dua arah, ada umpan balik kepada sumber dari penerima.</a:t>
            </a:r>
            <a:endParaRPr lang="id-ID" altLang="en-US" sz="2800" dirty="0">
              <a:latin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1143000"/>
            <a:ext cx="6096000" cy="64611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>
            <a:spAutoFit/>
          </a:bodyPr>
          <a:lstStyle/>
          <a:p>
            <a:pPr marR="0"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600" b="1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+mn-ea"/>
                <a:cs typeface="+mn-cs"/>
              </a:rPr>
              <a:t>2</a:t>
            </a:r>
            <a:r>
              <a:rPr kumimoji="0" lang="id-ID" sz="3600" b="1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+mn-ea"/>
                <a:cs typeface="+mn-cs"/>
              </a:rPr>
              <a:t>. Model Interaksional</a:t>
            </a:r>
            <a:endParaRPr kumimoji="0" lang="id-ID" sz="3600" b="1" kern="1200" cap="none" spc="0" normalizeH="0" baseline="0" noProof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1295400" y="3429000"/>
            <a:ext cx="2514600" cy="12192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1" i="0" u="none" strike="noStrike" kern="1200" cap="none" spc="0" normalizeH="0" baseline="0" noProof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Pembicara</a:t>
            </a:r>
            <a:endParaRPr kumimoji="0" lang="id-ID" sz="1800" b="1" i="0" u="none" strike="noStrike" kern="1200" cap="none" spc="0" normalizeH="0" baseline="0" noProof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1" i="0" u="none" strike="noStrike" kern="1200" cap="none" spc="0" normalizeH="0" baseline="0" noProof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(Sumber)</a:t>
            </a:r>
            <a:endParaRPr kumimoji="0" lang="id-ID" sz="1800" b="1" i="0" u="none" strike="noStrike" kern="1200" cap="none" spc="0" normalizeH="0" baseline="0" noProof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5791200" y="3275013"/>
            <a:ext cx="2590800" cy="11430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1" i="0" u="none" strike="noStrike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Pendengar</a:t>
            </a:r>
            <a:endParaRPr kumimoji="0" lang="id-ID" sz="1800" b="1" i="0" u="none" strike="noStrike" kern="1200" cap="none" spc="0" normalizeH="0" baseline="0" noProof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1" i="0" u="none" strike="noStrike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(Penerima)</a:t>
            </a:r>
            <a:endParaRPr kumimoji="0" lang="id-ID" sz="1800" b="1" i="0" u="none" strike="noStrike" kern="1200" cap="none" spc="0" normalizeH="0" baseline="0" noProof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" name="Right Arrow 10"/>
          <p:cNvSpPr/>
          <p:nvPr/>
        </p:nvSpPr>
        <p:spPr bwMode="auto">
          <a:xfrm flipH="1">
            <a:off x="4038600" y="3581400"/>
            <a:ext cx="1295400" cy="381000"/>
          </a:xfrm>
          <a:prstGeom prst="rightArrow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5937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3200" b="0" i="0" u="none" strike="noStrike" kern="1200" cap="all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Tipologi Model</a:t>
            </a:r>
            <a:endParaRPr kumimoji="0" lang="id-ID" sz="3200" b="0" i="0" u="none" strike="noStrike" kern="1200" cap="all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1219943" y="2133600"/>
            <a:ext cx="2513857" cy="12954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1" i="0" u="none" strike="noStrike" kern="1200" cap="none" spc="0" normalizeH="0" baseline="0" noProof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Pembicara</a:t>
            </a:r>
            <a:endParaRPr kumimoji="0" lang="id-ID" sz="1800" b="1" i="0" u="none" strike="noStrike" kern="1200" cap="none" spc="0" normalizeH="0" baseline="0" noProof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1" i="0" u="none" strike="noStrike" kern="1200" cap="none" spc="0" normalizeH="0" baseline="0" noProof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(Sumber)</a:t>
            </a:r>
            <a:endParaRPr kumimoji="0" lang="id-ID" sz="1800" b="1" i="0" u="none" strike="noStrike" kern="1200" cap="none" spc="0" normalizeH="0" baseline="0" noProof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5334000" y="2133600"/>
            <a:ext cx="2514600" cy="13716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1" i="0" u="none" strike="noStrike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Pendengar</a:t>
            </a:r>
            <a:endParaRPr kumimoji="0" lang="id-ID" sz="1800" b="1" i="0" u="none" strike="noStrike" kern="1200" cap="none" spc="0" normalizeH="0" baseline="0" noProof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1" i="0" u="none" strike="noStrike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(Penerima)</a:t>
            </a:r>
            <a:endParaRPr kumimoji="0" lang="id-ID" sz="1800" b="1" i="0" u="none" strike="noStrike" kern="1200" cap="none" spc="0" normalizeH="0" baseline="0" noProof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838200"/>
            <a:ext cx="6172200" cy="64611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>
            <a:spAutoFit/>
          </a:bodyPr>
          <a:lstStyle/>
          <a:p>
            <a:pPr marR="0"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3600" b="1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+mn-ea"/>
                <a:cs typeface="+mn-cs"/>
              </a:rPr>
              <a:t>3. Model Transaksional</a:t>
            </a:r>
            <a:endParaRPr kumimoji="0" lang="id-ID" sz="3600" b="1" kern="1200" cap="none" spc="0" normalizeH="0" baseline="0" noProof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4" name="Arc 2"/>
          <p:cNvSpPr/>
          <p:nvPr/>
        </p:nvSpPr>
        <p:spPr>
          <a:xfrm rot="-2521219">
            <a:off x="3524250" y="1474788"/>
            <a:ext cx="1866900" cy="1682750"/>
          </a:xfrm>
          <a:custGeom>
            <a:avLst/>
            <a:gdLst/>
            <a:ahLst/>
            <a:cxnLst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24984" h="26582" fill="none">
                <a:moveTo>
                  <a:pt x="-1" y="266"/>
                </a:moveTo>
                <a:cubicBezTo>
                  <a:pt x="1119" y="89"/>
                  <a:pt x="2250" y="-1"/>
                  <a:pt x="3384" y="0"/>
                </a:cubicBezTo>
                <a:cubicBezTo>
                  <a:pt x="15313" y="0"/>
                  <a:pt x="24984" y="9670"/>
                  <a:pt x="24984" y="21600"/>
                </a:cubicBezTo>
                <a:cubicBezTo>
                  <a:pt x="24984" y="23277"/>
                  <a:pt x="24788" y="24949"/>
                  <a:pt x="24401" y="26581"/>
                </a:cubicBezTo>
              </a:path>
              <a:path w="24984" h="26582" stroke="0">
                <a:moveTo>
                  <a:pt x="-1" y="266"/>
                </a:moveTo>
                <a:cubicBezTo>
                  <a:pt x="1119" y="89"/>
                  <a:pt x="2250" y="-1"/>
                  <a:pt x="3384" y="0"/>
                </a:cubicBezTo>
                <a:cubicBezTo>
                  <a:pt x="15313" y="0"/>
                  <a:pt x="24984" y="9670"/>
                  <a:pt x="24984" y="21600"/>
                </a:cubicBezTo>
                <a:cubicBezTo>
                  <a:pt x="24984" y="23277"/>
                  <a:pt x="24788" y="24949"/>
                  <a:pt x="24401" y="26581"/>
                </a:cubicBezTo>
                <a:lnTo>
                  <a:pt x="3384" y="21600"/>
                </a:lnTo>
                <a:lnTo>
                  <a:pt x="-1" y="266"/>
                </a:lnTo>
                <a:close/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</p:spPr>
        <p:txBody>
          <a:bodyPr/>
          <a:p>
            <a:endParaRPr lang="en-US"/>
          </a:p>
        </p:txBody>
      </p:sp>
      <p:sp>
        <p:nvSpPr>
          <p:cNvPr id="22535" name="Arc 3"/>
          <p:cNvSpPr/>
          <p:nvPr/>
        </p:nvSpPr>
        <p:spPr>
          <a:xfrm rot="8442083">
            <a:off x="3567113" y="2486025"/>
            <a:ext cx="1933575" cy="1608138"/>
          </a:xfrm>
          <a:custGeom>
            <a:avLst/>
            <a:gdLst/>
            <a:ahLst/>
            <a:cxnLst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29029" h="23145" fill="none">
                <a:moveTo>
                  <a:pt x="-1" y="1317"/>
                </a:moveTo>
                <a:cubicBezTo>
                  <a:pt x="2379" y="446"/>
                  <a:pt x="4894" y="-1"/>
                  <a:pt x="7429" y="0"/>
                </a:cubicBezTo>
                <a:cubicBezTo>
                  <a:pt x="19358" y="0"/>
                  <a:pt x="29029" y="9670"/>
                  <a:pt x="29029" y="21600"/>
                </a:cubicBezTo>
                <a:cubicBezTo>
                  <a:pt x="29029" y="22115"/>
                  <a:pt x="29010" y="22630"/>
                  <a:pt x="28973" y="23144"/>
                </a:cubicBezTo>
              </a:path>
              <a:path w="29029" h="23145" stroke="0">
                <a:moveTo>
                  <a:pt x="-1" y="1317"/>
                </a:moveTo>
                <a:cubicBezTo>
                  <a:pt x="2379" y="446"/>
                  <a:pt x="4894" y="-1"/>
                  <a:pt x="7429" y="0"/>
                </a:cubicBezTo>
                <a:cubicBezTo>
                  <a:pt x="19358" y="0"/>
                  <a:pt x="29029" y="9670"/>
                  <a:pt x="29029" y="21600"/>
                </a:cubicBezTo>
                <a:cubicBezTo>
                  <a:pt x="29029" y="22115"/>
                  <a:pt x="29010" y="22630"/>
                  <a:pt x="28973" y="23144"/>
                </a:cubicBezTo>
                <a:lnTo>
                  <a:pt x="7429" y="21600"/>
                </a:lnTo>
                <a:lnTo>
                  <a:pt x="-1" y="1317"/>
                </a:lnTo>
                <a:close/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</p:spPr>
        <p:txBody>
          <a:bodyPr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066800" y="4103688"/>
            <a:ext cx="7543800" cy="2678112"/>
          </a:xfrm>
          <a:prstGeom prst="rect">
            <a:avLst/>
          </a:prstGeom>
          <a:solidFill>
            <a:srgbClr val="891731"/>
          </a:solidFill>
          <a:ln w="9525">
            <a:noFill/>
          </a:ln>
        </p:spPr>
        <p:txBody>
          <a:bodyPr anchor="t" anchorCtr="0">
            <a:spAutoFit/>
          </a:bodyPr>
          <a:p>
            <a:pPr>
              <a:buClrTx/>
              <a:buFontTx/>
              <a:buChar char="-"/>
            </a:pPr>
            <a:r>
              <a:rPr lang="en-US" altLang="zh-CN" sz="2800" dirty="0">
                <a:latin typeface="Arial" panose="020B0604020202020204" pitchFamily="34" charset="0"/>
              </a:rPr>
              <a:t> </a:t>
            </a:r>
            <a:r>
              <a:rPr lang="id-ID" altLang="en-US" sz="2800" dirty="0">
                <a:latin typeface="Arial" panose="020B0604020202020204" pitchFamily="34" charset="0"/>
              </a:rPr>
              <a:t>Komunikasi  dipandang sebagai konteks hubungan antara dua orang atau lebih</a:t>
            </a:r>
            <a:endParaRPr lang="en-US" altLang="zh-CN" sz="2800" dirty="0">
              <a:latin typeface="Arial" panose="020B0604020202020204" pitchFamily="34" charset="0"/>
            </a:endParaRPr>
          </a:p>
          <a:p>
            <a:pPr>
              <a:buClrTx/>
              <a:buFontTx/>
              <a:buChar char="-"/>
            </a:pPr>
            <a:r>
              <a:rPr lang="en-US" altLang="zh-CN" sz="2800" dirty="0">
                <a:latin typeface="Arial" panose="020B0604020202020204" pitchFamily="34" charset="0"/>
              </a:rPr>
              <a:t> A</a:t>
            </a:r>
            <a:r>
              <a:rPr lang="id-ID" altLang="en-US" sz="2800" dirty="0">
                <a:latin typeface="Arial" panose="020B0604020202020204" pitchFamily="34" charset="0"/>
              </a:rPr>
              <a:t>rah pesan berlangsung secara simultan selama pihak-pihak yang terlibat dalam komunikasi, baik sebagai sumber maupun penerima </a:t>
            </a:r>
            <a:r>
              <a:rPr lang="id-ID" altLang="en-US" sz="2800" dirty="0">
                <a:latin typeface="Arial" panose="020B0604020202020204" pitchFamily="34" charset="0"/>
                <a:sym typeface="Symbol" panose="05050102010706020507"/>
              </a:rPr>
              <a:t> saling mempengaruhi</a:t>
            </a:r>
            <a:r>
              <a:rPr lang="id-ID" altLang="en-US" sz="2800" dirty="0">
                <a:latin typeface="Arial" panose="020B0604020202020204" pitchFamily="34" charset="0"/>
              </a:rPr>
              <a:t>.</a:t>
            </a:r>
            <a:endParaRPr lang="id-ID" altLang="en-US" sz="2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9747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altLang="en-US" sz="3200" b="0" i="0" u="none" strike="noStrike" kern="1200" cap="all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Kategori Model Komunikasi</a:t>
            </a:r>
            <a:endParaRPr kumimoji="0" lang="id-ID" altLang="en-US" sz="3200" b="0" i="0" u="none" strike="noStrike" kern="1200" cap="all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219200"/>
            <a:ext cx="3886200" cy="6461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3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1. Model Verbal </a:t>
            </a:r>
            <a:endParaRPr kumimoji="0" lang="id-ID" sz="36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3863" y="2163763"/>
            <a:ext cx="8305800" cy="224631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Char char="-"/>
              <a:defRPr/>
            </a:pPr>
            <a:r>
              <a:rPr kumimoji="0" lang="id-ID" sz="2600" b="0" i="0" u="none" strike="noStrike" kern="1200" cap="none" spc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Menjelaskan peristiwa komunikasi melalui penyusunan kata-kata dalam sistem bahasa dari ahli yang mengonstruksi (membangun) atau perumusnya.  </a:t>
            </a:r>
            <a:endParaRPr kumimoji="0" lang="id-ID" sz="2600" b="0" i="0" u="none" strike="noStrike" kern="1200" cap="none" spc="0" normalizeH="0" baseline="0" noProof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Char char="-"/>
              <a:defRPr/>
            </a:pPr>
            <a:r>
              <a:rPr kumimoji="0" lang="en-US" sz="2600" b="0" i="0" u="none" strike="noStrike" kern="1200" cap="none" spc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id-ID" sz="2600" b="0" i="0" u="none" strike="noStrike" kern="1200" cap="none" spc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Model komunikasi yang paling umum dan  tertua  dalam komunikasi interpersonal.</a:t>
            </a:r>
            <a:endParaRPr kumimoji="0" lang="id-ID" sz="2600" b="0" i="0" u="none" strike="noStrike" kern="1200" cap="none" spc="0" normalizeH="0" baseline="0" noProof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4648200"/>
            <a:ext cx="8305800" cy="193833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0" i="0" u="none" strike="noStrike" kern="1200" cap="none" spc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CONTOH</a:t>
            </a: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</a:t>
            </a:r>
            <a:r>
              <a:rPr kumimoji="0" lang="id-ID" sz="1800" b="0" i="0" u="none" strike="noStrike" kern="1200" cap="none" spc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Sumber A mengirim pesan kepada Penerima B</a:t>
            </a:r>
            <a:endParaRPr kumimoji="0" lang="id-ID" sz="1800" b="0" i="0" u="none" strike="noStrike" kern="1200" cap="none" spc="0" normalizeH="0" baseline="0" noProof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800" b="0" i="0" u="none" strike="noStrike" kern="1200" cap="none" spc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</a:t>
            </a:r>
            <a:r>
              <a:rPr kumimoji="0" lang="id-ID" sz="1800" b="0" i="0" u="none" strike="noStrike" kern="1200" cap="none" spc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Sumber A mengirim pesan melalui saluran komunikasi kepada B</a:t>
            </a:r>
            <a:endParaRPr kumimoji="0" lang="id-ID" sz="1800" b="0" i="0" u="none" strike="noStrike" kern="1200" cap="none" spc="0" normalizeH="0" baseline="0" noProof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800" b="0" i="0" u="none" strike="noStrike" kern="1200" cap="none" spc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</a:t>
            </a:r>
            <a:r>
              <a:rPr kumimoji="0" lang="id-ID" sz="1800" b="0" i="0" u="none" strike="noStrike" kern="1200" cap="none" spc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Sumber B memberi umpanbalik kepada Sumber A</a:t>
            </a:r>
            <a:endParaRPr kumimoji="0" lang="id-ID" sz="1800" b="0" i="0" u="none" strike="noStrike" kern="1200" cap="none" spc="0" normalizeH="0" baseline="0" noProof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Box 4"/>
          <p:cNvSpPr txBox="1"/>
          <p:nvPr/>
        </p:nvSpPr>
        <p:spPr>
          <a:xfrm>
            <a:off x="457200" y="533400"/>
            <a:ext cx="8305800" cy="584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32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2. Model Komunikasi Verbal Bergambar </a:t>
            </a:r>
            <a:endParaRPr kumimoji="0" lang="id-ID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1371600"/>
            <a:ext cx="8229600" cy="529431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Merupakan pengembangan dari Model Verbal, dimana dengan maksud untuk memperjelas dan menekankan unsur² komunikasi dalam model verbal.  </a:t>
            </a:r>
            <a:endParaRPr kumimoji="0" lang="id-ID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Umumnya gambar berbentuk kotak atau lingkaran yang didalamnya tertulis elemen komunikasi yang utama.</a:t>
            </a:r>
            <a:endParaRPr kumimoji="0" lang="id-ID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Bermanfaat  untuk memahami variabel² kunci dan hubungan diantaranya, dengan tetap menyadari bahwa model ini bukanlah replika fenomena komunikasi yang lengkap dan persis.</a:t>
            </a:r>
            <a:endParaRPr kumimoji="0" lang="id-ID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Rectangle 2"/>
          <p:cNvSpPr/>
          <p:nvPr/>
        </p:nvSpPr>
        <p:spPr bwMode="auto">
          <a:xfrm>
            <a:off x="533400" y="2362200"/>
            <a:ext cx="20574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Sumber  A</a:t>
            </a: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6858000" y="2362200"/>
            <a:ext cx="20574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800" b="0" i="0" u="none" strike="noStrike" kern="1200" cap="none" spc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Penerima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B</a:t>
            </a:r>
            <a:endParaRPr kumimoji="0" lang="id-ID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43011" name="Straight Arrow Connector 5"/>
          <p:cNvCxnSpPr/>
          <p:nvPr/>
        </p:nvCxnSpPr>
        <p:spPr>
          <a:xfrm flipV="1">
            <a:off x="2667000" y="2590800"/>
            <a:ext cx="4191000" cy="38100"/>
          </a:xfrm>
          <a:prstGeom prst="straightConnector1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</p:cxnSp>
      <p:sp>
        <p:nvSpPr>
          <p:cNvPr id="10" name="Rectangle 9"/>
          <p:cNvSpPr/>
          <p:nvPr/>
        </p:nvSpPr>
        <p:spPr bwMode="auto">
          <a:xfrm>
            <a:off x="2743200" y="1981200"/>
            <a:ext cx="12192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Pesan </a:t>
            </a: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114800" y="2133600"/>
            <a:ext cx="2133600" cy="9144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0" i="0" u="none" strike="noStrike" kern="1200" cap="none" spc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Saluran</a:t>
            </a:r>
            <a:endParaRPr kumimoji="0" lang="id-ID" sz="1800" b="0" i="0" u="none" strike="noStrike" kern="1200" cap="none" spc="0" normalizeH="0" baseline="0" noProof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0" i="0" u="none" strike="noStrike" kern="1200" cap="none" spc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Media</a:t>
            </a:r>
            <a:endParaRPr kumimoji="0" lang="id-ID" sz="1800" b="0" i="0" u="none" strike="noStrike" kern="1200" cap="none" spc="0" normalizeH="0" baseline="0" noProof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1000" y="3276600"/>
            <a:ext cx="8610600" cy="954088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>
            <a:spAutoFit/>
          </a:bodyPr>
          <a:lstStyle/>
          <a:p>
            <a:pPr marR="0"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800" kern="1200" cap="none" spc="0" normalizeH="0" baseline="0" noProof="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b</a:t>
            </a:r>
            <a:r>
              <a:rPr kumimoji="0" lang="id-ID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. “</a:t>
            </a:r>
            <a:r>
              <a:rPr kumimoji="0" lang="id-ID" sz="2800" kern="1200" cap="none" spc="0" normalizeH="0" baseline="0" noProof="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Sumber A  mengirim pesan melalui saluran media kepada Penerima B”  </a:t>
            </a:r>
            <a:endParaRPr kumimoji="0" lang="id-ID" sz="2800" kern="1200" cap="none" spc="0" normalizeH="0" baseline="0" noProof="0" dirty="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762000" y="4419600"/>
            <a:ext cx="2362200" cy="12954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0" i="0" u="none" strike="noStrike" kern="1200" cap="none" spc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Pembicara</a:t>
            </a:r>
            <a:endParaRPr kumimoji="0" lang="id-ID" sz="1800" b="0" i="0" u="none" strike="noStrike" kern="1200" cap="none" spc="0" normalizeH="0" baseline="0" noProof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0" i="0" u="none" strike="noStrike" kern="1200" cap="none" spc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(Sumber)</a:t>
            </a:r>
            <a:endParaRPr kumimoji="0" lang="id-ID" sz="1800" b="0" i="0" u="none" strike="noStrike" kern="1200" cap="none" spc="0" normalizeH="0" baseline="0" noProof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6324600" y="4343400"/>
            <a:ext cx="2438400" cy="13716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0" i="0" u="none" strike="noStrike" kern="1200" cap="none" spc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Pendengar</a:t>
            </a:r>
            <a:endParaRPr kumimoji="0" lang="id-ID" sz="1800" b="0" i="0" u="none" strike="noStrike" kern="1200" cap="none" spc="0" normalizeH="0" baseline="0" noProof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0" i="0" u="none" strike="noStrike" kern="1200" cap="none" spc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(Penerima)</a:t>
            </a:r>
            <a:endParaRPr kumimoji="0" lang="id-ID" sz="1800" b="0" i="0" u="none" strike="noStrike" kern="1200" cap="none" spc="0" normalizeH="0" baseline="0" noProof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25610" name="Straight Arrow Connector 16"/>
          <p:cNvCxnSpPr/>
          <p:nvPr/>
        </p:nvCxnSpPr>
        <p:spPr>
          <a:xfrm rot="10800000">
            <a:off x="3200400" y="5105400"/>
            <a:ext cx="2971800" cy="1588"/>
          </a:xfrm>
          <a:prstGeom prst="straightConnector1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</p:cxnSp>
      <p:sp>
        <p:nvSpPr>
          <p:cNvPr id="20" name="Rectangle 19"/>
          <p:cNvSpPr/>
          <p:nvPr/>
        </p:nvSpPr>
        <p:spPr bwMode="auto">
          <a:xfrm>
            <a:off x="3733800" y="4419600"/>
            <a:ext cx="21336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800" b="0" i="0" u="none" strike="noStrike" kern="1200" cap="none" spc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Umpanbalik </a:t>
            </a:r>
            <a:endParaRPr kumimoji="0" lang="id-ID" sz="2800" b="0" i="0" u="none" strike="noStrike" kern="1200" cap="none" spc="0" normalizeH="0" baseline="0" noProof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4800" y="5827713"/>
            <a:ext cx="8610600" cy="954088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>
            <a:spAutoFit/>
          </a:bodyPr>
          <a:lstStyle/>
          <a:p>
            <a:pPr marR="0"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800" kern="1200" cap="none" spc="0" normalizeH="0" baseline="0" noProof="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C</a:t>
            </a:r>
            <a:r>
              <a:rPr kumimoji="0" lang="id-ID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id-ID" sz="2800" kern="1200" cap="none" spc="0" normalizeH="0" baseline="0" noProof="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. “Penerima  B  mengirim umpan balik kepada Sumber A”  </a:t>
            </a:r>
            <a:endParaRPr kumimoji="0" lang="id-ID" sz="2800" kern="1200" cap="none" spc="0" normalizeH="0" baseline="0" noProof="0" dirty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7200" y="457200"/>
            <a:ext cx="1981200" cy="5238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marR="0"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800" kern="1200" cap="none" spc="0" normalizeH="0" baseline="0" noProof="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Sumber</a:t>
            </a:r>
            <a:r>
              <a:rPr kumimoji="0" lang="id-ID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A </a:t>
            </a:r>
            <a:endParaRPr kumimoji="0" lang="id-ID" sz="2800" kern="1200" cap="none" spc="0" normalizeH="0" baseline="0" noProof="0" dirty="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324600" y="457200"/>
            <a:ext cx="2209800" cy="5238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marR="0"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800" kern="1200" cap="none" spc="0" normalizeH="0" baseline="0" noProof="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Penerima</a:t>
            </a:r>
            <a:r>
              <a:rPr kumimoji="0" lang="id-ID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B </a:t>
            </a:r>
            <a:endParaRPr kumimoji="0" lang="id-ID" sz="2800" kern="1200" cap="none" spc="0" normalizeH="0" baseline="0" noProof="0" dirty="0"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25615" name="Straight Arrow Connector 26"/>
          <p:cNvCxnSpPr/>
          <p:nvPr/>
        </p:nvCxnSpPr>
        <p:spPr>
          <a:xfrm>
            <a:off x="2971800" y="838200"/>
            <a:ext cx="3124200" cy="1588"/>
          </a:xfrm>
          <a:prstGeom prst="straightConnector1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</p:cxnSp>
      <p:sp>
        <p:nvSpPr>
          <p:cNvPr id="29" name="Rectangle 28"/>
          <p:cNvSpPr/>
          <p:nvPr/>
        </p:nvSpPr>
        <p:spPr bwMode="auto">
          <a:xfrm>
            <a:off x="3048000" y="228600"/>
            <a:ext cx="12192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0" i="0" u="none" strike="noStrike" kern="1200" cap="none" spc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Pesan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57200" y="1089025"/>
            <a:ext cx="8229600" cy="892175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>
            <a:spAutoFit/>
          </a:bodyPr>
          <a:lstStyle/>
          <a:p>
            <a:pPr marR="0"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600" kern="1200" cap="none" spc="0" normalizeH="0" baseline="0" noProof="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a</a:t>
            </a:r>
            <a:r>
              <a:rPr kumimoji="0" lang="id-ID" sz="26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. </a:t>
            </a:r>
            <a:r>
              <a:rPr kumimoji="0" lang="id-ID" sz="2600" kern="1200" cap="none" spc="0" normalizeH="0" baseline="0" noProof="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“Dalam komunikasi yang linier, Sumber A mengirim pesan kepada Penerima B”  </a:t>
            </a:r>
            <a:endParaRPr kumimoji="0" lang="id-ID" sz="2600" kern="1200" cap="none" spc="0" normalizeH="0" baseline="0" noProof="0" dirty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" name="Rectangle 2"/>
          <p:cNvSpPr/>
          <p:nvPr/>
        </p:nvSpPr>
        <p:spPr bwMode="auto">
          <a:xfrm>
            <a:off x="533400" y="2362200"/>
            <a:ext cx="20574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800" b="0" i="0" u="none" strike="noStrike" kern="1200" cap="none" spc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Sumber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A</a:t>
            </a:r>
            <a:endParaRPr kumimoji="0" lang="id-ID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25620" name="Straight Arrow Connector 5"/>
          <p:cNvCxnSpPr/>
          <p:nvPr/>
        </p:nvCxnSpPr>
        <p:spPr>
          <a:xfrm flipV="1">
            <a:off x="2667000" y="2590800"/>
            <a:ext cx="4191000" cy="38100"/>
          </a:xfrm>
          <a:prstGeom prst="straightConnector1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</p:cxnSp>
      <p:sp>
        <p:nvSpPr>
          <p:cNvPr id="5" name="Rectangle 9"/>
          <p:cNvSpPr/>
          <p:nvPr/>
        </p:nvSpPr>
        <p:spPr bwMode="auto">
          <a:xfrm>
            <a:off x="2743200" y="1981200"/>
            <a:ext cx="12192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0" i="0" u="none" strike="noStrike" kern="1200" cap="none" spc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Pesan</a:t>
            </a: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3" grpId="0" animBg="1"/>
      <p:bldP spid="14" grpId="0" animBg="1"/>
      <p:bldP spid="15" grpId="0" animBg="1"/>
      <p:bldP spid="20" grpId="0" animBg="1"/>
      <p:bldP spid="21" grpId="0" animBg="1"/>
      <p:bldP spid="22" grpId="0" animBg="1"/>
      <p:bldP spid="23" grpId="0" animBg="1"/>
      <p:bldP spid="29" grpId="0" animBg="1"/>
      <p:bldP spid="30" grpId="0" animBg="1"/>
      <p:bldP spid="2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Box 4"/>
          <p:cNvSpPr txBox="1"/>
          <p:nvPr/>
        </p:nvSpPr>
        <p:spPr>
          <a:xfrm>
            <a:off x="457200" y="228600"/>
            <a:ext cx="3581400" cy="584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32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3. Model Analogi </a:t>
            </a:r>
            <a:endParaRPr kumimoji="0" lang="id-ID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1000" y="838200"/>
            <a:ext cx="8534400" cy="59705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Char char="-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Model ini menggunakan suatu/seperangkat  benda atau peristiwa yang direpresentasikan oleh/atau dipadankan dengan suatu (seperangkat) benda kedua.  </a:t>
            </a:r>
            <a:endParaRPr kumimoji="0" lang="id-ID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Contoh</a:t>
            </a:r>
            <a:r>
              <a:rPr kumimoji="0" lang="id-ID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 </a:t>
            </a:r>
            <a:r>
              <a:rPr kumimoji="0" lang="id-ID" sz="3200" b="0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komputer  dianalogikan untuk menjelaskan  bagaimana fungsi 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id-ID" sz="3200" b="0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otak manusia selama berkomunikasi</a:t>
            </a:r>
            <a:r>
              <a:rPr kumimoji="0" lang="id-ID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 </a:t>
            </a:r>
            <a:endParaRPr kumimoji="0" lang="id-ID" sz="28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- 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Model²  komunikasi interpersonal dan massa umumnya menggunakan model analogi, tercermin  dari nama  konsep² </a:t>
            </a:r>
            <a:r>
              <a:rPr kumimoji="0" lang="id-ID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encoder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 (penyandi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)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dan</a:t>
            </a:r>
            <a:r>
              <a:rPr kumimoji="0" lang="id-ID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decoder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 (penerjemah)</a:t>
            </a:r>
            <a:endParaRPr kumimoji="0" lang="id-ID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ahoma" panose="020B060403050404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id-ID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 </a:t>
            </a:r>
            <a:endParaRPr kumimoji="0" lang="id-ID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Box 4"/>
          <p:cNvSpPr txBox="1"/>
          <p:nvPr/>
        </p:nvSpPr>
        <p:spPr>
          <a:xfrm>
            <a:off x="457200" y="228600"/>
            <a:ext cx="3962400" cy="584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32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4. Model Matematik</a:t>
            </a:r>
            <a:endParaRPr kumimoji="0" lang="id-ID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57200" y="990600"/>
            <a:ext cx="8458200" cy="16922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Model ini menggunakan menggunakan formula atau persamaan matematik guna menggambarkan hubungan antar konsep dari suatu fenomena komunikasi yang dapat dikalkulasikan secara matematis.</a:t>
            </a:r>
            <a:endParaRPr kumimoji="0" lang="id-ID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ahoma" panose="020B0604030504040204" pitchFamily="34" charset="0"/>
            </a:endParaRP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39750" y="2908300"/>
          <a:ext cx="8008938" cy="334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1" imgW="5742305" imgH="2581910" progId="Word.Document.12">
                  <p:embed/>
                </p:oleObj>
              </mc:Choice>
              <mc:Fallback>
                <p:oleObj name="" r:id="rId1" imgW="5742305" imgH="2581910" progId="Word.Document.12">
                  <p:embed/>
                  <p:pic>
                    <p:nvPicPr>
                      <p:cNvPr id="0" name="Picture 308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39750" y="2908300"/>
                        <a:ext cx="8008938" cy="3340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/>
          <p:cNvSpPr txBox="1"/>
          <p:nvPr/>
        </p:nvSpPr>
        <p:spPr>
          <a:xfrm>
            <a:off x="533400" y="4419600"/>
            <a:ext cx="8229600" cy="2209800"/>
          </a:xfrm>
          <a:prstGeom prst="rect">
            <a:avLst/>
          </a:prstGeom>
        </p:spPr>
        <p:txBody>
          <a:bodyPr/>
          <a:lstStyle/>
          <a:p>
            <a:pPr marL="342900" marR="0" indent="-342900" defTabSz="457200" fontAlgn="auto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Tx/>
              <a:buFont typeface="Wingdings" panose="05000000000000000000" pitchFamily="2" charset="2"/>
              <a:buChar char="§"/>
              <a:defRPr/>
            </a:pPr>
            <a:endParaRPr kumimoji="0" lang="id-ID" kern="0" cap="none" spc="0" normalizeH="0" baseline="0" noProof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3200" b="0" i="0" u="none" strike="noStrike" kern="1200" cap="all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Lanjutan..</a:t>
            </a:r>
            <a:endParaRPr kumimoji="0" lang="en-US" altLang="en-US" sz="3200" b="0" i="0" u="none" strike="noStrike" kern="1200" cap="all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600200"/>
            <a:ext cx="8763000" cy="4124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marR="0" indent="-342900" defTabSz="457200" fontAlgn="auto">
              <a:spcBef>
                <a:spcPts val="0"/>
              </a:spcBef>
              <a:spcAft>
                <a:spcPts val="1200"/>
              </a:spcAft>
              <a:buClr>
                <a:schemeClr val="hlink"/>
              </a:buClr>
              <a:buSzTx/>
              <a:buFont typeface="Wingdings" panose="05000000000000000000" pitchFamily="2" charset="2"/>
              <a:buChar char="§"/>
              <a:defRPr/>
            </a:pPr>
            <a:r>
              <a:rPr kumimoji="0" lang="id-ID" sz="2800" kern="0" cap="none" spc="0" normalizeH="0" baseline="0" noProof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Formula di atas berdasar proposisi Fihbein dan Ajzen yang menyatakan  bahwa sikap merupakan fungsi dari suatu kombinasi yang kompleks antara kepercayaan (</a:t>
            </a:r>
            <a:r>
              <a:rPr kumimoji="0" lang="id-ID" sz="2800" i="1" kern="0" cap="none" spc="0" normalizeH="0" baseline="0" noProof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belief)</a:t>
            </a:r>
            <a:r>
              <a:rPr kumimoji="0" lang="id-ID" sz="2800" kern="0" cap="none" spc="0" normalizeH="0" baseline="0" noProof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 dan evaluasi (penilaian).  </a:t>
            </a:r>
            <a:endParaRPr kumimoji="0" lang="id-ID" sz="2800" kern="0" cap="none" spc="0" normalizeH="0" baseline="0" noProof="0" dirty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  <a:p>
            <a:pPr marL="342900" marR="0" indent="-342900" defTabSz="457200" fontAlgn="auto">
              <a:spcBef>
                <a:spcPts val="0"/>
              </a:spcBef>
              <a:spcAft>
                <a:spcPts val="1200"/>
              </a:spcAft>
              <a:buClr>
                <a:schemeClr val="hlink"/>
              </a:buClr>
              <a:buSzTx/>
              <a:buFont typeface="Wingdings" panose="05000000000000000000" pitchFamily="2" charset="2"/>
              <a:buChar char="§"/>
              <a:defRPr/>
            </a:pPr>
            <a:r>
              <a:rPr kumimoji="0" lang="id-ID" sz="2800" kern="0" cap="none" spc="0" normalizeH="0" baseline="0" noProof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Formula digunakan untuk membuktikan sejauh mana sikap seseorang terhadap suatu objek merupakan hasil penjumlahan dari setiap kepercayaan tentang objek dikalikan dengan hasil evaluasinya.</a:t>
            </a:r>
            <a:endParaRPr kumimoji="0" lang="id-ID" sz="2800" kern="0" cap="none" spc="0" normalizeH="0" baseline="0" noProof="0" dirty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AGENDA KITA HARI INI</a:t>
            </a:r>
            <a:endParaRPr kumimoji="0" lang="en-ID" sz="3200" b="0" i="0" u="none" strike="noStrike" kern="1200" cap="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endParaRPr lang="en-ID" altLang="en-US" dirty="0"/>
          </a:p>
        </p:txBody>
      </p:sp>
      <p:sp>
        <p:nvSpPr>
          <p:cNvPr id="4" name="Rectangle 3"/>
          <p:cNvSpPr/>
          <p:nvPr/>
        </p:nvSpPr>
        <p:spPr>
          <a:xfrm>
            <a:off x="1676400" y="2016125"/>
            <a:ext cx="6338888" cy="650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Pengertian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Model</a:t>
            </a: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76400" y="2778125"/>
            <a:ext cx="6338888" cy="650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Fungsi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Model</a:t>
            </a: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76400" y="3540125"/>
            <a:ext cx="6338888" cy="650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Manfaat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Model</a:t>
            </a: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676400" y="4302125"/>
            <a:ext cx="6338888" cy="650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Tipologi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Model</a:t>
            </a: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Oval 4"/>
          <p:cNvSpPr/>
          <p:nvPr/>
        </p:nvSpPr>
        <p:spPr bwMode="auto">
          <a:xfrm>
            <a:off x="1524000" y="1295400"/>
            <a:ext cx="5638800" cy="4343400"/>
          </a:xfrm>
          <a:prstGeom prst="ellipse">
            <a:avLst/>
          </a:prstGeom>
          <a:ln>
            <a:solidFill>
              <a:schemeClr val="accent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28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MODEL-MODEL KOMUNIKASI LINIER</a:t>
            </a:r>
            <a:endParaRPr kumimoji="0" lang="id-ID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5058" name="Rectangle 2"/>
          <p:cNvSpPr>
            <a:spLocks noGrp="1" noRot="1"/>
          </p:cNvSpPr>
          <p:nvPr>
            <p:ph type="title"/>
          </p:nvPr>
        </p:nvSpPr>
        <p:spPr>
          <a:xfrm>
            <a:off x="457200" y="327025"/>
            <a:ext cx="8385175" cy="104775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4400" b="0" i="0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Model Aristotle</a:t>
            </a:r>
            <a:endParaRPr kumimoji="0" lang="en-US" altLang="en-US" sz="4400" b="0" i="0" u="none" strike="noStrike" kern="1200" cap="all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57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8600" y="1371600"/>
            <a:ext cx="8382000" cy="2362200"/>
          </a:xfrm>
          <a:solidFill>
            <a:schemeClr val="lt2"/>
          </a:solidFill>
          <a:ln>
            <a:solidFill>
              <a:srgbClr val="FF3300"/>
            </a:solidFill>
          </a:ln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420370" marR="0" lvl="0" indent="-384175" algn="l" defTabSz="685800" rtl="0" eaLnBrk="1" fontAlgn="auto" latinLnBrk="0" hangingPunct="1">
              <a:lnSpc>
                <a:spcPct val="95000"/>
              </a:lnSpc>
              <a:spcBef>
                <a:spcPct val="45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2"/>
              <a:buChar char="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Model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komunikasi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retorika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420370" marR="0" lvl="0" indent="-384175" algn="l" defTabSz="685800" rtl="0" eaLnBrk="1" fontAlgn="auto" latinLnBrk="0" hangingPunct="1">
              <a:lnSpc>
                <a:spcPct val="95000"/>
              </a:lnSpc>
              <a:spcBef>
                <a:spcPct val="45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2"/>
              <a:buChar char=""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“Communication is an orator or speaker constructing an argument to be presented in  a speech to hearers- an audience”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722630" marR="0" lvl="1" indent="-274320" algn="l" defTabSz="685800" rtl="0" eaLnBrk="1" fontAlgn="auto" latinLnBrk="0" hangingPunct="1">
              <a:lnSpc>
                <a:spcPct val="95000"/>
              </a:lnSpc>
              <a:spcBef>
                <a:spcPct val="45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2"/>
              <a:buChar char=""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457200" y="4953000"/>
            <a:ext cx="1828800" cy="914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Speaker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7086600" y="4876800"/>
            <a:ext cx="1676400" cy="838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Audience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52229" name="Straight Arrow Connector 15"/>
          <p:cNvCxnSpPr/>
          <p:nvPr/>
        </p:nvCxnSpPr>
        <p:spPr>
          <a:xfrm>
            <a:off x="2209800" y="5257800"/>
            <a:ext cx="4876800" cy="38100"/>
          </a:xfrm>
          <a:prstGeom prst="straightConnector1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</p:cxnSp>
      <p:sp>
        <p:nvSpPr>
          <p:cNvPr id="17" name="Rectangle 16"/>
          <p:cNvSpPr/>
          <p:nvPr/>
        </p:nvSpPr>
        <p:spPr bwMode="auto">
          <a:xfrm>
            <a:off x="5029200" y="4800600"/>
            <a:ext cx="1524000" cy="1066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Speech</a:t>
            </a:r>
            <a:endParaRPr kumimoji="0" lang="id-ID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2743200" y="4876800"/>
            <a:ext cx="1905000" cy="1066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Argument</a:t>
            </a:r>
            <a:endParaRPr kumimoji="0" lang="id-ID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blinds dir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106" name="Rectangle 2"/>
          <p:cNvSpPr>
            <a:spLocks noGrp="1" noRot="1"/>
          </p:cNvSpPr>
          <p:nvPr>
            <p:ph type="title"/>
          </p:nvPr>
        </p:nvSpPr>
        <p:spPr>
          <a:xfrm>
            <a:off x="457200" y="327025"/>
            <a:ext cx="8385175" cy="104775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4400" b="0" i="0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Model Harold </a:t>
            </a:r>
            <a:r>
              <a:rPr kumimoji="0" lang="en-US" altLang="en-US" sz="4400" b="0" i="0" u="none" strike="noStrike" kern="1200" cap="all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Lasswell</a:t>
            </a:r>
            <a:endParaRPr kumimoji="0" lang="en-US" altLang="en-US" sz="4400" b="0" i="0" u="none" strike="noStrike" kern="1200" cap="all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4274" name="Rectangle 3"/>
          <p:cNvSpPr>
            <a:spLocks noGrp="1" noRot="1"/>
          </p:cNvSpPr>
          <p:nvPr>
            <p:ph idx="1"/>
          </p:nvPr>
        </p:nvSpPr>
        <p:spPr>
          <a:xfrm>
            <a:off x="381000" y="1371600"/>
            <a:ext cx="8763000" cy="2057400"/>
          </a:xfrm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5000"/>
              </a:lnSpc>
              <a:spcBef>
                <a:spcPct val="45000"/>
              </a:spcBef>
            </a:pPr>
            <a:r>
              <a:rPr lang="en-US" altLang="en-US" dirty="0"/>
              <a:t>Model yang digambarkan dalam </a:t>
            </a:r>
            <a:r>
              <a:rPr lang="id-ID" altLang="en-US" dirty="0"/>
              <a:t>pernyataan:</a:t>
            </a:r>
            <a:endParaRPr lang="en-US" altLang="en-US" dirty="0"/>
          </a:p>
          <a:p>
            <a:pPr lvl="1" eaLnBrk="1" hangingPunct="1">
              <a:lnSpc>
                <a:spcPct val="95000"/>
              </a:lnSpc>
              <a:spcBef>
                <a:spcPct val="45000"/>
              </a:spcBef>
            </a:pPr>
            <a:r>
              <a:rPr lang="en-US" altLang="en-US" sz="3200" i="1" dirty="0">
                <a:solidFill>
                  <a:srgbClr val="C00000"/>
                </a:solidFill>
              </a:rPr>
              <a:t>Who ?</a:t>
            </a:r>
            <a:r>
              <a:rPr lang="id-ID" altLang="en-US" sz="3200" i="1" dirty="0">
                <a:solidFill>
                  <a:srgbClr val="C00000"/>
                </a:solidFill>
              </a:rPr>
              <a:t> </a:t>
            </a:r>
            <a:r>
              <a:rPr lang="en-US" altLang="en-US" sz="3200" i="1" dirty="0">
                <a:solidFill>
                  <a:srgbClr val="C00000"/>
                </a:solidFill>
              </a:rPr>
              <a:t>Says what ?</a:t>
            </a:r>
            <a:r>
              <a:rPr lang="id-ID" altLang="en-US" sz="3200" i="1" dirty="0">
                <a:solidFill>
                  <a:srgbClr val="C00000"/>
                </a:solidFill>
              </a:rPr>
              <a:t> </a:t>
            </a:r>
            <a:r>
              <a:rPr lang="en-US" altLang="en-US" sz="3200" i="1" dirty="0">
                <a:solidFill>
                  <a:srgbClr val="C00000"/>
                </a:solidFill>
              </a:rPr>
              <a:t>To whom ?</a:t>
            </a:r>
            <a:r>
              <a:rPr lang="id-ID" altLang="en-US" sz="3200" i="1" dirty="0">
                <a:solidFill>
                  <a:srgbClr val="C00000"/>
                </a:solidFill>
              </a:rPr>
              <a:t> </a:t>
            </a:r>
            <a:r>
              <a:rPr lang="en-US" altLang="en-US" sz="3200" i="1" dirty="0">
                <a:solidFill>
                  <a:srgbClr val="C00000"/>
                </a:solidFill>
              </a:rPr>
              <a:t>Through what channel?</a:t>
            </a:r>
            <a:r>
              <a:rPr lang="id-ID" altLang="en-US" sz="3200" i="1" dirty="0">
                <a:solidFill>
                  <a:srgbClr val="C00000"/>
                </a:solidFill>
              </a:rPr>
              <a:t>  </a:t>
            </a:r>
            <a:r>
              <a:rPr lang="en-US" altLang="en-US" sz="3200" i="1" dirty="0">
                <a:solidFill>
                  <a:srgbClr val="C00000"/>
                </a:solidFill>
              </a:rPr>
              <a:t>With what effect ?</a:t>
            </a:r>
            <a:endParaRPr lang="en-US" altLang="en-US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3962400"/>
            <a:ext cx="1587500" cy="83026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WHO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(Speaker)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5791200" y="3844925"/>
            <a:ext cx="1323975" cy="11080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WHOM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(Audience)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19963" y="4267200"/>
            <a:ext cx="528638" cy="46196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=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54278" name="Straight Arrow Connector 16"/>
          <p:cNvCxnSpPr/>
          <p:nvPr/>
        </p:nvCxnSpPr>
        <p:spPr>
          <a:xfrm flipV="1">
            <a:off x="1828800" y="4495800"/>
            <a:ext cx="3886200" cy="0"/>
          </a:xfrm>
          <a:prstGeom prst="straightConnector1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</p:cxnSp>
      <p:sp>
        <p:nvSpPr>
          <p:cNvPr id="18" name="TextBox 17"/>
          <p:cNvSpPr txBox="1"/>
          <p:nvPr/>
        </p:nvSpPr>
        <p:spPr>
          <a:xfrm>
            <a:off x="1981200" y="3962400"/>
            <a:ext cx="1676400" cy="83026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WHAT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(Message)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3733800" y="3621088"/>
            <a:ext cx="1852613" cy="171291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Channel 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(Medium</a:t>
            </a:r>
            <a:r>
              <a:rPr kumimoji="0" lang="id-ID" sz="18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)</a:t>
            </a: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7932738" y="3921125"/>
            <a:ext cx="1058863" cy="11080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Effect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blinds dir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9154" name="Rectangle 2"/>
          <p:cNvSpPr>
            <a:spLocks noGrp="1" noRot="1"/>
          </p:cNvSpPr>
          <p:nvPr>
            <p:ph type="title"/>
          </p:nvPr>
        </p:nvSpPr>
        <p:spPr>
          <a:xfrm>
            <a:off x="457200" y="327025"/>
            <a:ext cx="8385175" cy="104775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3600" b="0" i="0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Model Shannon - Weaver</a:t>
            </a:r>
            <a:endParaRPr kumimoji="0" lang="en-US" altLang="en-US" sz="3600" b="0" i="0" u="none" strike="noStrike" kern="1200" cap="all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6322" name="Rectangle 3"/>
          <p:cNvSpPr>
            <a:spLocks noGrp="1" noRot="1"/>
          </p:cNvSpPr>
          <p:nvPr>
            <p:ph idx="1"/>
          </p:nvPr>
        </p:nvSpPr>
        <p:spPr>
          <a:xfrm>
            <a:off x="381000" y="1371600"/>
            <a:ext cx="8763000" cy="4419600"/>
          </a:xfrm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5000"/>
              </a:lnSpc>
              <a:spcBef>
                <a:spcPct val="45000"/>
              </a:spcBef>
            </a:pPr>
            <a:r>
              <a:rPr lang="en-US" altLang="en-US" dirty="0"/>
              <a:t>Merupakan model komunikasi elektronika yang dapat digunakan untuk menjelaskan komunikasi interpersonal</a:t>
            </a:r>
            <a:endParaRPr lang="en-US" altLang="en-US" dirty="0"/>
          </a:p>
          <a:p>
            <a:pPr eaLnBrk="1" hangingPunct="1">
              <a:lnSpc>
                <a:spcPct val="95000"/>
              </a:lnSpc>
              <a:spcBef>
                <a:spcPct val="45000"/>
              </a:spcBef>
            </a:pPr>
            <a:endParaRPr lang="en-US" altLang="en-US" dirty="0"/>
          </a:p>
        </p:txBody>
      </p:sp>
      <p:sp>
        <p:nvSpPr>
          <p:cNvPr id="56323" name="Rectangle 4"/>
          <p:cNvSpPr/>
          <p:nvPr/>
        </p:nvSpPr>
        <p:spPr>
          <a:xfrm>
            <a:off x="180975" y="3657600"/>
            <a:ext cx="1447800" cy="838200"/>
          </a:xfrm>
          <a:prstGeom prst="rect">
            <a:avLst/>
          </a:prstGeom>
          <a:solidFill>
            <a:schemeClr val="bg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>
              <a:buClrTx/>
              <a:buFontTx/>
            </a:pPr>
            <a:r>
              <a:rPr lang="en-US" altLang="en-US" sz="2000" b="1" i="1" dirty="0">
                <a:latin typeface="Arial" panose="020B0604020202020204" pitchFamily="34" charset="0"/>
              </a:rPr>
              <a:t>Information</a:t>
            </a:r>
            <a:endParaRPr lang="en-US" altLang="en-US" sz="2000" b="1" i="1" dirty="0">
              <a:latin typeface="Arial" panose="020B0604020202020204" pitchFamily="34" charset="0"/>
            </a:endParaRPr>
          </a:p>
          <a:p>
            <a:pPr algn="ctr">
              <a:buClrTx/>
              <a:buFontTx/>
            </a:pPr>
            <a:r>
              <a:rPr lang="en-US" altLang="en-US" sz="2000" b="1" i="1" dirty="0">
                <a:latin typeface="Arial" panose="020B0604020202020204" pitchFamily="34" charset="0"/>
              </a:rPr>
              <a:t>Source</a:t>
            </a:r>
            <a:endParaRPr lang="en-US" altLang="en-US" sz="2000" b="1" i="1" dirty="0">
              <a:latin typeface="Times New Roman" panose="02020603050405020304" pitchFamily="18" charset="0"/>
            </a:endParaRPr>
          </a:p>
        </p:txBody>
      </p:sp>
      <p:sp>
        <p:nvSpPr>
          <p:cNvPr id="56324" name="Rectangle 5"/>
          <p:cNvSpPr/>
          <p:nvPr/>
        </p:nvSpPr>
        <p:spPr>
          <a:xfrm>
            <a:off x="3819525" y="3657600"/>
            <a:ext cx="1447800" cy="609600"/>
          </a:xfrm>
          <a:prstGeom prst="rect">
            <a:avLst/>
          </a:prstGeom>
          <a:solidFill>
            <a:schemeClr val="bg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>
              <a:buClrTx/>
              <a:buFontTx/>
            </a:pPr>
            <a:r>
              <a:rPr lang="en-US" altLang="en-US" sz="2000" b="1" i="1" dirty="0">
                <a:latin typeface="Arial" panose="020B0604020202020204" pitchFamily="34" charset="0"/>
              </a:rPr>
              <a:t>Signal</a:t>
            </a:r>
            <a:endParaRPr lang="en-US" altLang="en-US" b="1" dirty="0">
              <a:latin typeface="Times New Roman" panose="02020603050405020304" pitchFamily="18" charset="0"/>
            </a:endParaRPr>
          </a:p>
        </p:txBody>
      </p:sp>
      <p:sp>
        <p:nvSpPr>
          <p:cNvPr id="56325" name="Rectangle 6"/>
          <p:cNvSpPr/>
          <p:nvPr/>
        </p:nvSpPr>
        <p:spPr>
          <a:xfrm>
            <a:off x="1971675" y="3676650"/>
            <a:ext cx="1447800" cy="609600"/>
          </a:xfrm>
          <a:prstGeom prst="rect">
            <a:avLst/>
          </a:prstGeom>
          <a:solidFill>
            <a:schemeClr val="bg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>
              <a:buClrTx/>
              <a:buFontTx/>
            </a:pPr>
            <a:r>
              <a:rPr lang="en-US" altLang="en-US" sz="2000" b="1" i="1" dirty="0">
                <a:latin typeface="Arial" panose="020B0604020202020204" pitchFamily="34" charset="0"/>
              </a:rPr>
              <a:t>Transmitter</a:t>
            </a:r>
            <a:endParaRPr lang="en-US" altLang="en-US" sz="2000" b="1" dirty="0">
              <a:latin typeface="Arial" panose="020B0604020202020204" pitchFamily="34" charset="0"/>
            </a:endParaRPr>
          </a:p>
        </p:txBody>
      </p:sp>
      <p:sp>
        <p:nvSpPr>
          <p:cNvPr id="56326" name="Rectangle 7"/>
          <p:cNvSpPr/>
          <p:nvPr/>
        </p:nvSpPr>
        <p:spPr>
          <a:xfrm>
            <a:off x="5638800" y="3686175"/>
            <a:ext cx="1447800" cy="609600"/>
          </a:xfrm>
          <a:prstGeom prst="rect">
            <a:avLst/>
          </a:prstGeom>
          <a:solidFill>
            <a:schemeClr val="bg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>
              <a:buClrTx/>
              <a:buFontTx/>
            </a:pPr>
            <a:r>
              <a:rPr lang="en-US" altLang="en-US" sz="2000" b="1" i="1" dirty="0">
                <a:latin typeface="Arial" panose="020B0604020202020204" pitchFamily="34" charset="0"/>
              </a:rPr>
              <a:t>Receiver</a:t>
            </a:r>
            <a:endParaRPr lang="en-US" altLang="en-US" sz="2000" b="1" i="1" dirty="0">
              <a:latin typeface="Arial" panose="020B0604020202020204" pitchFamily="34" charset="0"/>
            </a:endParaRPr>
          </a:p>
        </p:txBody>
      </p:sp>
      <p:sp>
        <p:nvSpPr>
          <p:cNvPr id="56327" name="Rectangle 8"/>
          <p:cNvSpPr/>
          <p:nvPr/>
        </p:nvSpPr>
        <p:spPr>
          <a:xfrm>
            <a:off x="7448550" y="3667125"/>
            <a:ext cx="1447800" cy="609600"/>
          </a:xfrm>
          <a:prstGeom prst="rect">
            <a:avLst/>
          </a:prstGeom>
          <a:solidFill>
            <a:schemeClr val="bg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>
              <a:buClrTx/>
              <a:buFontTx/>
            </a:pPr>
            <a:r>
              <a:rPr lang="en-US" altLang="en-US" sz="2000" b="1" i="1" dirty="0">
                <a:latin typeface="Arial" panose="020B0604020202020204" pitchFamily="34" charset="0"/>
              </a:rPr>
              <a:t>Destination</a:t>
            </a:r>
            <a:endParaRPr lang="en-US" altLang="en-US" sz="2000" b="1" i="1" dirty="0">
              <a:latin typeface="Arial" panose="020B0604020202020204" pitchFamily="34" charset="0"/>
            </a:endParaRPr>
          </a:p>
        </p:txBody>
      </p:sp>
      <p:sp>
        <p:nvSpPr>
          <p:cNvPr id="56328" name="Rectangle 9"/>
          <p:cNvSpPr/>
          <p:nvPr/>
        </p:nvSpPr>
        <p:spPr>
          <a:xfrm>
            <a:off x="3733800" y="5114925"/>
            <a:ext cx="1581150" cy="609600"/>
          </a:xfrm>
          <a:prstGeom prst="rect">
            <a:avLst/>
          </a:prstGeom>
          <a:solidFill>
            <a:schemeClr val="bg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>
              <a:buClrTx/>
              <a:buFontTx/>
            </a:pPr>
            <a:r>
              <a:rPr lang="en-US" altLang="en-US" sz="2000" i="1" dirty="0">
                <a:latin typeface="Arial" panose="020B0604020202020204" pitchFamily="34" charset="0"/>
              </a:rPr>
              <a:t>Noise Source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  <p:sp>
        <p:nvSpPr>
          <p:cNvPr id="56329" name="Line 14"/>
          <p:cNvSpPr/>
          <p:nvPr/>
        </p:nvSpPr>
        <p:spPr>
          <a:xfrm flipV="1">
            <a:off x="4495800" y="4495800"/>
            <a:ext cx="0" cy="609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56330" name="Text Box 15"/>
          <p:cNvSpPr txBox="1"/>
          <p:nvPr/>
        </p:nvSpPr>
        <p:spPr>
          <a:xfrm>
            <a:off x="1317625" y="4437063"/>
            <a:ext cx="1111250" cy="366712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txBody>
          <a:bodyPr wrap="none" anchor="t" anchorCtr="0">
            <a:spAutoFit/>
          </a:bodyPr>
          <a:p>
            <a:pPr>
              <a:buClrTx/>
              <a:buFontTx/>
            </a:pPr>
            <a:r>
              <a:rPr lang="en-US" altLang="en-US" i="1" dirty="0">
                <a:latin typeface="Arial" panose="020B0604020202020204" pitchFamily="34" charset="0"/>
              </a:rPr>
              <a:t>message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56331" name="Text Box 16"/>
          <p:cNvSpPr txBox="1"/>
          <p:nvPr/>
        </p:nvSpPr>
        <p:spPr>
          <a:xfrm>
            <a:off x="2936875" y="4418013"/>
            <a:ext cx="1314450" cy="366712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txBody>
          <a:bodyPr wrap="none" anchor="t" anchorCtr="0">
            <a:spAutoFit/>
          </a:bodyPr>
          <a:p>
            <a:pPr>
              <a:buClrTx/>
              <a:buFontTx/>
            </a:pPr>
            <a:r>
              <a:rPr lang="en-US" altLang="en-US" i="1" dirty="0">
                <a:latin typeface="Arial" panose="020B0604020202020204" pitchFamily="34" charset="0"/>
              </a:rPr>
              <a:t>transmitted</a:t>
            </a:r>
            <a:endParaRPr lang="en-US" altLang="en-US" i="1" dirty="0">
              <a:latin typeface="Arial" panose="020B0604020202020204" pitchFamily="34" charset="0"/>
            </a:endParaRPr>
          </a:p>
        </p:txBody>
      </p:sp>
      <p:sp>
        <p:nvSpPr>
          <p:cNvPr id="56332" name="Text Box 17"/>
          <p:cNvSpPr txBox="1"/>
          <p:nvPr/>
        </p:nvSpPr>
        <p:spPr>
          <a:xfrm>
            <a:off x="5562600" y="2743200"/>
            <a:ext cx="1143000" cy="646113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txBody>
          <a:bodyPr anchor="t" anchorCtr="0">
            <a:spAutoFit/>
          </a:bodyPr>
          <a:p>
            <a:pPr>
              <a:buClrTx/>
              <a:buFontTx/>
            </a:pPr>
            <a:r>
              <a:rPr lang="id-ID" altLang="en-US" i="1" dirty="0">
                <a:latin typeface="Arial" panose="020B0604020202020204" pitchFamily="34" charset="0"/>
              </a:rPr>
              <a:t>Received Signal</a:t>
            </a:r>
            <a:endParaRPr lang="en-US" altLang="en-US" i="1" dirty="0">
              <a:latin typeface="Arial" panose="020B0604020202020204" pitchFamily="34" charset="0"/>
            </a:endParaRPr>
          </a:p>
        </p:txBody>
      </p:sp>
      <p:sp>
        <p:nvSpPr>
          <p:cNvPr id="56333" name="Text Box 18"/>
          <p:cNvSpPr txBox="1"/>
          <p:nvPr/>
        </p:nvSpPr>
        <p:spPr>
          <a:xfrm>
            <a:off x="6705600" y="4419600"/>
            <a:ext cx="1111250" cy="366713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txBody>
          <a:bodyPr wrap="none" anchor="t" anchorCtr="0">
            <a:spAutoFit/>
          </a:bodyPr>
          <a:p>
            <a:pPr>
              <a:buClrTx/>
              <a:buFontTx/>
            </a:pPr>
            <a:r>
              <a:rPr lang="en-US" altLang="en-US" i="1" dirty="0">
                <a:latin typeface="Arial" panose="020B0604020202020204" pitchFamily="34" charset="0"/>
              </a:rPr>
              <a:t>message</a:t>
            </a:r>
            <a:endParaRPr lang="en-US" altLang="en-US" i="1" dirty="0">
              <a:latin typeface="Arial" panose="020B0604020202020204" pitchFamily="34" charset="0"/>
            </a:endParaRPr>
          </a:p>
        </p:txBody>
      </p:sp>
      <p:sp>
        <p:nvSpPr>
          <p:cNvPr id="56334" name="AutoShape 19"/>
          <p:cNvSpPr/>
          <p:nvPr/>
        </p:nvSpPr>
        <p:spPr>
          <a:xfrm>
            <a:off x="1676400" y="3886200"/>
            <a:ext cx="228600" cy="2286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>
              <a:buClrTx/>
              <a:buFontTx/>
            </a:pPr>
            <a:endParaRPr lang="id-ID" altLang="en-US" sz="2400" dirty="0">
              <a:latin typeface="Arial" panose="020B0604020202020204" pitchFamily="34" charset="0"/>
            </a:endParaRPr>
          </a:p>
        </p:txBody>
      </p:sp>
      <p:sp>
        <p:nvSpPr>
          <p:cNvPr id="56335" name="AutoShape 20"/>
          <p:cNvSpPr/>
          <p:nvPr/>
        </p:nvSpPr>
        <p:spPr>
          <a:xfrm>
            <a:off x="5334000" y="3886200"/>
            <a:ext cx="228600" cy="2286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>
              <a:buClrTx/>
              <a:buFontTx/>
            </a:pPr>
            <a:endParaRPr lang="id-ID" altLang="en-US" sz="2400" dirty="0">
              <a:latin typeface="Arial" panose="020B0604020202020204" pitchFamily="34" charset="0"/>
            </a:endParaRPr>
          </a:p>
        </p:txBody>
      </p:sp>
      <p:sp>
        <p:nvSpPr>
          <p:cNvPr id="56336" name="AutoShape 21"/>
          <p:cNvSpPr/>
          <p:nvPr/>
        </p:nvSpPr>
        <p:spPr>
          <a:xfrm>
            <a:off x="3505200" y="3886200"/>
            <a:ext cx="228600" cy="2286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>
              <a:buClrTx/>
              <a:buFontTx/>
            </a:pPr>
            <a:endParaRPr lang="id-ID" altLang="en-US" sz="2400" dirty="0">
              <a:latin typeface="Arial" panose="020B0604020202020204" pitchFamily="34" charset="0"/>
            </a:endParaRPr>
          </a:p>
        </p:txBody>
      </p:sp>
      <p:sp>
        <p:nvSpPr>
          <p:cNvPr id="56337" name="AutoShape 22"/>
          <p:cNvSpPr/>
          <p:nvPr/>
        </p:nvSpPr>
        <p:spPr>
          <a:xfrm>
            <a:off x="7162800" y="3886200"/>
            <a:ext cx="228600" cy="2286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>
              <a:buClrTx/>
              <a:buFontTx/>
            </a:pPr>
            <a:endParaRPr lang="id-ID" altLang="en-US" sz="2400" dirty="0">
              <a:latin typeface="Arial" panose="020B0604020202020204" pitchFamily="34" charset="0"/>
            </a:endParaRPr>
          </a:p>
        </p:txBody>
      </p:sp>
      <p:cxnSp>
        <p:nvCxnSpPr>
          <p:cNvPr id="56338" name="Straight Connector 21"/>
          <p:cNvCxnSpPr/>
          <p:nvPr/>
        </p:nvCxnSpPr>
        <p:spPr>
          <a:xfrm rot="5400000" flipH="1" flipV="1">
            <a:off x="5334000" y="3505200"/>
            <a:ext cx="30480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ransition spd="med">
    <p:blinds dir="vert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02" name="Rectangle 2"/>
          <p:cNvSpPr>
            <a:spLocks noGrp="1" noRot="1"/>
          </p:cNvSpPr>
          <p:nvPr>
            <p:ph type="title"/>
          </p:nvPr>
        </p:nvSpPr>
        <p:spPr>
          <a:xfrm>
            <a:off x="457200" y="171450"/>
            <a:ext cx="8229600" cy="8382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4400" b="0" i="0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Model </a:t>
            </a:r>
            <a:r>
              <a:rPr kumimoji="0" lang="en-US" altLang="en-US" sz="4400" b="0" i="0" u="none" strike="noStrike" kern="1200" cap="all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Berlo</a:t>
            </a:r>
            <a:endParaRPr kumimoji="0" lang="en-US" altLang="en-US" sz="4400" b="0" i="0" u="none" strike="noStrike" kern="1200" cap="all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04775" y="4495800"/>
            <a:ext cx="2333625" cy="12192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Source-Encoder </a:t>
            </a:r>
            <a:endParaRPr kumimoji="0" lang="id-ID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(Sumber-Penyandi</a:t>
            </a:r>
            <a:r>
              <a:rPr kumimoji="0" lang="id-ID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)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2705100" y="4572000"/>
            <a:ext cx="1181100" cy="1143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Message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4419600" y="4572000"/>
            <a:ext cx="1219200" cy="1143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Channel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6172200" y="4572000"/>
            <a:ext cx="2743200" cy="1143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Receiver</a:t>
            </a:r>
            <a:r>
              <a:rPr kumimoji="0" lang="id-ID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-Decoder</a:t>
            </a:r>
            <a:endParaRPr kumimoji="0" lang="id-ID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0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(</a:t>
            </a:r>
            <a:r>
              <a:rPr kumimoji="0" lang="id-ID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Penerima-Penterjemah</a:t>
            </a:r>
            <a:r>
              <a:rPr kumimoji="0" lang="id-ID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8374" name="Text Box 15"/>
          <p:cNvSpPr txBox="1"/>
          <p:nvPr/>
        </p:nvSpPr>
        <p:spPr>
          <a:xfrm>
            <a:off x="228600" y="3048000"/>
            <a:ext cx="8616950" cy="10668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buClrTx/>
              <a:buFont typeface="Arial" panose="020B0604020202020204" pitchFamily="34" charset="0"/>
              <a:buChar char="•"/>
            </a:pPr>
            <a:r>
              <a:rPr lang="en-US" altLang="en-US" sz="3200" i="1" dirty="0">
                <a:latin typeface="Arial" panose="020B0604020202020204" pitchFamily="34" charset="0"/>
              </a:rPr>
              <a:t> Decoder : </a:t>
            </a:r>
            <a:r>
              <a:rPr lang="en-US" altLang="en-US" sz="3200" dirty="0">
                <a:latin typeface="Arial" panose="020B0604020202020204" pitchFamily="34" charset="0"/>
              </a:rPr>
              <a:t>berfungsi menjermahkan sandi ke </a:t>
            </a:r>
            <a:endParaRPr lang="en-US" altLang="en-US" sz="3200" dirty="0">
              <a:latin typeface="Arial" panose="020B0604020202020204" pitchFamily="34" charset="0"/>
            </a:endParaRPr>
          </a:p>
          <a:p>
            <a:pPr>
              <a:buClrTx/>
              <a:buFontTx/>
            </a:pPr>
            <a:r>
              <a:rPr lang="en-US" altLang="en-US" sz="3200" dirty="0">
                <a:latin typeface="Arial" panose="020B0604020202020204" pitchFamily="34" charset="0"/>
              </a:rPr>
              <a:t>  dalam bentuk yang dipahami oleh penerima</a:t>
            </a:r>
            <a:endParaRPr lang="en-US" altLang="en-US" sz="3200" i="1" dirty="0">
              <a:latin typeface="Arial" panose="020B0604020202020204" pitchFamily="34" charset="0"/>
            </a:endParaRPr>
          </a:p>
        </p:txBody>
      </p:sp>
      <p:cxnSp>
        <p:nvCxnSpPr>
          <p:cNvPr id="58375" name="Straight Connector 18"/>
          <p:cNvCxnSpPr>
            <a:endCxn id="30725" idx="1"/>
          </p:cNvCxnSpPr>
          <p:nvPr/>
        </p:nvCxnSpPr>
        <p:spPr>
          <a:xfrm>
            <a:off x="2219325" y="5143500"/>
            <a:ext cx="48577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8376" name="Straight Connector 20"/>
          <p:cNvCxnSpPr>
            <a:stCxn id="30725" idx="3"/>
            <a:endCxn id="30727" idx="1"/>
          </p:cNvCxnSpPr>
          <p:nvPr/>
        </p:nvCxnSpPr>
        <p:spPr>
          <a:xfrm>
            <a:off x="3886200" y="5143500"/>
            <a:ext cx="533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8377" name="Straight Arrow Connector 23"/>
          <p:cNvCxnSpPr>
            <a:stCxn id="30727" idx="3"/>
            <a:endCxn id="30733" idx="1"/>
          </p:cNvCxnSpPr>
          <p:nvPr/>
        </p:nvCxnSpPr>
        <p:spPr>
          <a:xfrm>
            <a:off x="5638800" y="5143500"/>
            <a:ext cx="533400" cy="1588"/>
          </a:xfrm>
          <a:prstGeom prst="straightConnector1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</p:cxnSp>
      <p:sp>
        <p:nvSpPr>
          <p:cNvPr id="58378" name="Rectangle 25"/>
          <p:cNvSpPr/>
          <p:nvPr/>
        </p:nvSpPr>
        <p:spPr>
          <a:xfrm>
            <a:off x="381000" y="990600"/>
            <a:ext cx="8305800" cy="196373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lnSpc>
                <a:spcPct val="95000"/>
              </a:lnSpc>
              <a:spcBef>
                <a:spcPct val="4500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3200" i="1" dirty="0">
                <a:latin typeface="Arial" panose="020B0604020202020204" pitchFamily="34" charset="0"/>
              </a:rPr>
              <a:t> Encoder : </a:t>
            </a:r>
            <a:r>
              <a:rPr lang="en-US" altLang="en-US" sz="3200" dirty="0">
                <a:latin typeface="Arial" panose="020B0604020202020204" pitchFamily="34" charset="0"/>
              </a:rPr>
              <a:t>pembuat sandi, berfungsi untuk menterjemahkan ide, informasi menjadi sandi yang dikirik ke pihak lain dalam bentuk lisan, tulisan, gambar, dsb</a:t>
            </a:r>
            <a:endParaRPr lang="en-US" altLang="en-US" sz="3200" i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blinds dir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60417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474663" y="233363"/>
          <a:ext cx="8208962" cy="610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5487670" imgH="4079875" progId="Word.Document.8">
                  <p:embed/>
                </p:oleObj>
              </mc:Choice>
              <mc:Fallback>
                <p:oleObj name="" r:id="rId1" imgW="5487670" imgH="4079875" progId="Word.Document.8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74663" y="233363"/>
                        <a:ext cx="8208962" cy="6102350"/>
                      </a:xfrm>
                      <a:prstGeom prst="rect">
                        <a:avLst/>
                      </a:prstGeom>
                      <a:solidFill>
                        <a:srgbClr val="7F7F7F"/>
                      </a:solidFill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44475"/>
            <a:ext cx="8385175" cy="6699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Model Rogers </a:t>
            </a:r>
            <a:endParaRPr kumimoji="0" lang="en-US" sz="3200" b="0" i="0" u="none" strike="noStrike" kern="1200" cap="all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2466" name="Text Box 4"/>
          <p:cNvSpPr txBox="1"/>
          <p:nvPr/>
        </p:nvSpPr>
        <p:spPr>
          <a:xfrm>
            <a:off x="1752600" y="1676400"/>
            <a:ext cx="1447800" cy="965200"/>
          </a:xfrm>
          <a:prstGeom prst="rect">
            <a:avLst/>
          </a:prstGeom>
          <a:solidFill>
            <a:srgbClr val="5C0F21"/>
          </a:solidFill>
          <a:ln w="9525">
            <a:noFill/>
          </a:ln>
        </p:spPr>
        <p:txBody>
          <a:bodyPr anchor="t" anchorCtr="0"/>
          <a:p>
            <a:pPr algn="ctr">
              <a:buClrTx/>
              <a:buFontTx/>
            </a:pPr>
            <a:r>
              <a:rPr lang="en-US" altLang="ja-JP" dirty="0">
                <a:solidFill>
                  <a:srgbClr val="FFFF00"/>
                </a:solidFill>
                <a:latin typeface="Times New Roman" panose="02020603050405020304" pitchFamily="18" charset="0"/>
                <a:ea typeface="MS Mincho" pitchFamily="49" charset="-128"/>
              </a:rPr>
              <a:t>Source  (</a:t>
            </a:r>
            <a:r>
              <a:rPr lang="en-US" altLang="ja-JP" dirty="0" err="1">
                <a:solidFill>
                  <a:srgbClr val="FFFF00"/>
                </a:solidFill>
                <a:latin typeface="Times New Roman" panose="02020603050405020304" pitchFamily="18" charset="0"/>
                <a:ea typeface="MS Mincho" pitchFamily="49" charset="-128"/>
              </a:rPr>
              <a:t>Sumber</a:t>
            </a:r>
            <a:r>
              <a:rPr lang="en-US" altLang="ja-JP" dirty="0">
                <a:solidFill>
                  <a:srgbClr val="FFFF00"/>
                </a:solidFill>
                <a:latin typeface="Times New Roman" panose="02020603050405020304" pitchFamily="18" charset="0"/>
                <a:ea typeface="MS Mincho" pitchFamily="49" charset="-128"/>
              </a:rPr>
              <a:t>)</a:t>
            </a:r>
            <a:endParaRPr lang="en-US" altLang="zh-CN" dirty="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62467" name="Text Box 5"/>
          <p:cNvSpPr txBox="1"/>
          <p:nvPr/>
        </p:nvSpPr>
        <p:spPr>
          <a:xfrm>
            <a:off x="3276600" y="1676400"/>
            <a:ext cx="1371600" cy="1066800"/>
          </a:xfrm>
          <a:prstGeom prst="rect">
            <a:avLst/>
          </a:prstGeom>
          <a:solidFill>
            <a:srgbClr val="5C0F21"/>
          </a:solidFill>
          <a:ln w="9525">
            <a:noFill/>
          </a:ln>
        </p:spPr>
        <p:txBody>
          <a:bodyPr anchor="t" anchorCtr="0"/>
          <a:p>
            <a:pPr algn="ctr">
              <a:buClrTx/>
              <a:buFontTx/>
            </a:pPr>
            <a:r>
              <a:rPr lang="en-US" altLang="ja-JP" dirty="0">
                <a:solidFill>
                  <a:srgbClr val="FFFF00"/>
                </a:solidFill>
                <a:latin typeface="Times New Roman" panose="02020603050405020304" pitchFamily="18" charset="0"/>
                <a:ea typeface="MS Mincho" pitchFamily="49" charset="-128"/>
              </a:rPr>
              <a:t>Message</a:t>
            </a:r>
            <a:r>
              <a:rPr lang="en-US" altLang="ja-JP" b="1" dirty="0">
                <a:solidFill>
                  <a:srgbClr val="FFFF00"/>
                </a:solidFill>
                <a:latin typeface="Times New Roman" panose="02020603050405020304" pitchFamily="18" charset="0"/>
                <a:ea typeface="MS Mincho" pitchFamily="49" charset="-128"/>
              </a:rPr>
              <a:t> </a:t>
            </a:r>
            <a:r>
              <a:rPr lang="en-US" altLang="ja-JP" dirty="0">
                <a:solidFill>
                  <a:srgbClr val="FFFF00"/>
                </a:solidFill>
                <a:latin typeface="Times New Roman" panose="02020603050405020304" pitchFamily="18" charset="0"/>
                <a:ea typeface="MS Mincho" pitchFamily="49" charset="-128"/>
              </a:rPr>
              <a:t> (</a:t>
            </a:r>
            <a:r>
              <a:rPr lang="en-US" altLang="ja-JP" dirty="0" err="1">
                <a:solidFill>
                  <a:srgbClr val="FFFF00"/>
                </a:solidFill>
                <a:latin typeface="Times New Roman" panose="02020603050405020304" pitchFamily="18" charset="0"/>
                <a:ea typeface="MS Mincho" pitchFamily="49" charset="-128"/>
              </a:rPr>
              <a:t>Pesan</a:t>
            </a:r>
            <a:r>
              <a:rPr lang="en-US" altLang="ja-JP" dirty="0">
                <a:solidFill>
                  <a:srgbClr val="FFFF00"/>
                </a:solidFill>
                <a:latin typeface="Times New Roman" panose="02020603050405020304" pitchFamily="18" charset="0"/>
                <a:ea typeface="MS Mincho" pitchFamily="49" charset="-128"/>
              </a:rPr>
              <a:t>)</a:t>
            </a:r>
            <a:endParaRPr lang="en-US" altLang="zh-CN" dirty="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62468" name="Text Box 6"/>
          <p:cNvSpPr txBox="1"/>
          <p:nvPr/>
        </p:nvSpPr>
        <p:spPr>
          <a:xfrm>
            <a:off x="4724400" y="1676400"/>
            <a:ext cx="1393825" cy="1016000"/>
          </a:xfrm>
          <a:prstGeom prst="rect">
            <a:avLst/>
          </a:prstGeom>
          <a:solidFill>
            <a:srgbClr val="5C0F21"/>
          </a:solidFill>
          <a:ln w="9525">
            <a:noFill/>
          </a:ln>
        </p:spPr>
        <p:txBody>
          <a:bodyPr anchor="t" anchorCtr="0"/>
          <a:p>
            <a:pPr algn="ctr">
              <a:buClrTx/>
              <a:buFontTx/>
            </a:pPr>
            <a:r>
              <a:rPr lang="en-US" altLang="ja-JP" dirty="0">
                <a:solidFill>
                  <a:srgbClr val="FFFF00"/>
                </a:solidFill>
                <a:latin typeface="Times New Roman" panose="02020603050405020304" pitchFamily="18" charset="0"/>
                <a:ea typeface="MS Mincho" pitchFamily="49" charset="-128"/>
              </a:rPr>
              <a:t>Channel</a:t>
            </a:r>
            <a:endParaRPr lang="en-US" altLang="ja-JP" dirty="0">
              <a:solidFill>
                <a:srgbClr val="FFFF00"/>
              </a:solidFill>
              <a:latin typeface="Times New Roman" panose="02020603050405020304" pitchFamily="18" charset="0"/>
              <a:ea typeface="MS Mincho" pitchFamily="49" charset="-128"/>
            </a:endParaRPr>
          </a:p>
          <a:p>
            <a:pPr algn="ctr">
              <a:buClrTx/>
              <a:buFontTx/>
            </a:pPr>
            <a:r>
              <a:rPr lang="en-US" altLang="ja-JP" dirty="0">
                <a:solidFill>
                  <a:srgbClr val="FFFF00"/>
                </a:solidFill>
                <a:latin typeface="Times New Roman" panose="02020603050405020304" pitchFamily="18" charset="0"/>
                <a:ea typeface="MS Mincho" pitchFamily="49" charset="-128"/>
              </a:rPr>
              <a:t>(</a:t>
            </a:r>
            <a:r>
              <a:rPr lang="en-US" altLang="ja-JP" dirty="0" err="1">
                <a:solidFill>
                  <a:srgbClr val="FFFF00"/>
                </a:solidFill>
                <a:latin typeface="Times New Roman" panose="02020603050405020304" pitchFamily="18" charset="0"/>
                <a:ea typeface="MS Mincho" pitchFamily="49" charset="-128"/>
              </a:rPr>
              <a:t>Saluran</a:t>
            </a:r>
            <a:r>
              <a:rPr lang="en-US" altLang="ja-JP" dirty="0">
                <a:solidFill>
                  <a:srgbClr val="FFFF00"/>
                </a:solidFill>
                <a:latin typeface="Times New Roman" panose="02020603050405020304" pitchFamily="18" charset="0"/>
                <a:ea typeface="MS Mincho" pitchFamily="49" charset="-128"/>
              </a:rPr>
              <a:t>)</a:t>
            </a:r>
            <a:endParaRPr lang="en-US" altLang="zh-CN" dirty="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62469" name="Text Box 7"/>
          <p:cNvSpPr txBox="1"/>
          <p:nvPr/>
        </p:nvSpPr>
        <p:spPr>
          <a:xfrm>
            <a:off x="6172200" y="1676400"/>
            <a:ext cx="1295400" cy="1422400"/>
          </a:xfrm>
          <a:prstGeom prst="rect">
            <a:avLst/>
          </a:prstGeom>
          <a:solidFill>
            <a:srgbClr val="5C0F21"/>
          </a:solidFill>
          <a:ln w="9525">
            <a:noFill/>
          </a:ln>
        </p:spPr>
        <p:txBody>
          <a:bodyPr anchor="t" anchorCtr="0"/>
          <a:p>
            <a:pPr algn="ctr">
              <a:buClrTx/>
              <a:buFontTx/>
            </a:pPr>
            <a:r>
              <a:rPr lang="en-US" altLang="ja-JP">
                <a:solidFill>
                  <a:srgbClr val="FFFF00"/>
                </a:solidFill>
                <a:latin typeface="Times New Roman" panose="02020603050405020304" pitchFamily="18" charset="0"/>
                <a:ea typeface="MS Mincho" pitchFamily="49" charset="-128"/>
              </a:rPr>
              <a:t>Receiver  (Penerima)</a:t>
            </a:r>
            <a:endParaRPr lang="en-US" altLang="zh-CN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62470" name="Text Box 8"/>
          <p:cNvSpPr txBox="1"/>
          <p:nvPr/>
        </p:nvSpPr>
        <p:spPr>
          <a:xfrm>
            <a:off x="7543800" y="1752600"/>
            <a:ext cx="1524000" cy="914400"/>
          </a:xfrm>
          <a:prstGeom prst="rect">
            <a:avLst/>
          </a:prstGeom>
          <a:solidFill>
            <a:srgbClr val="5C0F21"/>
          </a:solidFill>
          <a:ln w="9525">
            <a:noFill/>
          </a:ln>
        </p:spPr>
        <p:txBody>
          <a:bodyPr anchor="t" anchorCtr="0"/>
          <a:p>
            <a:pPr algn="ctr">
              <a:buClrTx/>
              <a:buFontTx/>
            </a:pPr>
            <a:r>
              <a:rPr lang="en-US" altLang="ja-JP" sz="2300" dirty="0">
                <a:solidFill>
                  <a:srgbClr val="FFFF00"/>
                </a:solidFill>
                <a:latin typeface="Times New Roman" panose="02020603050405020304" pitchFamily="18" charset="0"/>
                <a:ea typeface="MS Mincho" pitchFamily="49" charset="-128"/>
              </a:rPr>
              <a:t>Effects  (</a:t>
            </a:r>
            <a:r>
              <a:rPr lang="en-US" altLang="ja-JP" sz="2300" dirty="0" err="1">
                <a:solidFill>
                  <a:srgbClr val="FFFF00"/>
                </a:solidFill>
                <a:latin typeface="Times New Roman" panose="02020603050405020304" pitchFamily="18" charset="0"/>
                <a:ea typeface="MS Mincho" pitchFamily="49" charset="-128"/>
              </a:rPr>
              <a:t>Pengaruh</a:t>
            </a:r>
            <a:r>
              <a:rPr lang="en-US" altLang="ja-JP" sz="2300" dirty="0">
                <a:solidFill>
                  <a:srgbClr val="990099"/>
                </a:solidFill>
                <a:latin typeface="Times New Roman" panose="02020603050405020304" pitchFamily="18" charset="0"/>
                <a:ea typeface="MS Mincho" pitchFamily="49" charset="-128"/>
              </a:rPr>
              <a:t>)</a:t>
            </a:r>
            <a:endParaRPr lang="en-US" altLang="zh-CN" sz="2300" dirty="0">
              <a:solidFill>
                <a:srgbClr val="990099"/>
              </a:solidFill>
              <a:latin typeface="Arial" panose="020B0604020202020204" pitchFamily="34" charset="0"/>
            </a:endParaRPr>
          </a:p>
        </p:txBody>
      </p:sp>
      <p:sp>
        <p:nvSpPr>
          <p:cNvPr id="62471" name="Line 12"/>
          <p:cNvSpPr/>
          <p:nvPr/>
        </p:nvSpPr>
        <p:spPr>
          <a:xfrm>
            <a:off x="6858000" y="3124200"/>
            <a:ext cx="0" cy="571500"/>
          </a:xfrm>
          <a:prstGeom prst="line">
            <a:avLst/>
          </a:prstGeom>
          <a:ln w="38100" cap="flat" cmpd="sng">
            <a:solidFill>
              <a:srgbClr val="FFFF66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2472" name="Line 13"/>
          <p:cNvSpPr/>
          <p:nvPr/>
        </p:nvSpPr>
        <p:spPr>
          <a:xfrm>
            <a:off x="8305800" y="2743200"/>
            <a:ext cx="0" cy="1028700"/>
          </a:xfrm>
          <a:prstGeom prst="line">
            <a:avLst/>
          </a:prstGeom>
          <a:ln w="38100" cap="flat" cmpd="sng">
            <a:solidFill>
              <a:srgbClr val="FFFF66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2473" name="Text Box 14"/>
          <p:cNvSpPr txBox="1"/>
          <p:nvPr/>
        </p:nvSpPr>
        <p:spPr>
          <a:xfrm>
            <a:off x="1752600" y="3886200"/>
            <a:ext cx="1371600" cy="2324100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txBody>
          <a:bodyPr anchor="t" anchorCtr="0"/>
          <a:p>
            <a:pPr>
              <a:buClrTx/>
              <a:buFontTx/>
            </a:pPr>
            <a:r>
              <a:rPr lang="en-US" altLang="ja-JP" sz="1600" dirty="0">
                <a:solidFill>
                  <a:schemeClr val="bg1"/>
                </a:solidFill>
                <a:latin typeface="Times New Roman" panose="02020603050405020304" pitchFamily="18" charset="0"/>
                <a:ea typeface="MS Mincho" pitchFamily="49" charset="-128"/>
              </a:rPr>
              <a:t>Ilmuwan penemu inovasi, penyuluh (agenperubah) atau tokoh pemuka pendapat</a:t>
            </a:r>
            <a:endParaRPr lang="en-US" altLang="en-US" sz="16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2474" name="Text Box 15"/>
          <p:cNvSpPr txBox="1"/>
          <p:nvPr/>
        </p:nvSpPr>
        <p:spPr>
          <a:xfrm>
            <a:off x="3276600" y="3886200"/>
            <a:ext cx="1371600" cy="2286000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txBody>
          <a:bodyPr anchor="t" anchorCtr="0"/>
          <a:p>
            <a:pPr>
              <a:buClrTx/>
              <a:buFontTx/>
            </a:pPr>
            <a:r>
              <a:rPr lang="en-US" altLang="ja-JP" dirty="0">
                <a:solidFill>
                  <a:schemeClr val="bg1"/>
                </a:solidFill>
                <a:latin typeface="Times New Roman" panose="02020603050405020304" pitchFamily="18" charset="0"/>
                <a:ea typeface="MS Mincho" pitchFamily="49" charset="-128"/>
              </a:rPr>
              <a:t>Inovasi (Penerimaan atas karakte-ristik inovasi: seperti keun-tungan)</a:t>
            </a:r>
            <a:endParaRPr lang="en-US" altLang="en-US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2475" name="Text Box 16"/>
          <p:cNvSpPr txBox="1"/>
          <p:nvPr/>
        </p:nvSpPr>
        <p:spPr>
          <a:xfrm>
            <a:off x="4800600" y="3886200"/>
            <a:ext cx="1447800" cy="2133600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txBody>
          <a:bodyPr anchor="t" anchorCtr="0"/>
          <a:p>
            <a:pPr>
              <a:buClrTx/>
              <a:buFontTx/>
            </a:pPr>
            <a:r>
              <a:rPr lang="en-US" altLang="ja-JP" sz="2000" dirty="0">
                <a:solidFill>
                  <a:schemeClr val="bg1"/>
                </a:solidFill>
                <a:latin typeface="Times New Roman" panose="02020603050405020304" pitchFamily="18" charset="0"/>
                <a:ea typeface="MS Mincho" pitchFamily="49" charset="-128"/>
              </a:rPr>
              <a:t>Saluran Komunikasi (interper-sonal atau media massa)</a:t>
            </a:r>
            <a:endParaRPr lang="en-US" altLang="en-US" sz="20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2476" name="Text Box 17"/>
          <p:cNvSpPr txBox="1"/>
          <p:nvPr/>
        </p:nvSpPr>
        <p:spPr>
          <a:xfrm>
            <a:off x="6400800" y="3886200"/>
            <a:ext cx="990600" cy="1371600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txBody>
          <a:bodyPr anchor="t" anchorCtr="0"/>
          <a:p>
            <a:pPr>
              <a:buClrTx/>
              <a:buFontTx/>
            </a:pPr>
            <a:r>
              <a:rPr lang="en-US" altLang="ja-JP" sz="2000" dirty="0">
                <a:solidFill>
                  <a:schemeClr val="bg1"/>
                </a:solidFill>
                <a:latin typeface="Times New Roman" panose="02020603050405020304" pitchFamily="18" charset="0"/>
                <a:ea typeface="MS Mincho" pitchFamily="49" charset="-128"/>
              </a:rPr>
              <a:t>Anggota sistim sosial </a:t>
            </a:r>
            <a:endParaRPr lang="en-US" altLang="en-US" sz="20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2477" name="Text Box 18"/>
          <p:cNvSpPr txBox="1"/>
          <p:nvPr/>
        </p:nvSpPr>
        <p:spPr>
          <a:xfrm>
            <a:off x="7467600" y="3886200"/>
            <a:ext cx="1524000" cy="2819400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txBody>
          <a:bodyPr anchor="t" anchorCtr="0"/>
          <a:p>
            <a:pPr>
              <a:buClrTx/>
              <a:buFontTx/>
            </a:pPr>
            <a:r>
              <a:rPr lang="en-US" altLang="ja-JP" sz="1600" dirty="0">
                <a:solidFill>
                  <a:schemeClr val="bg1"/>
                </a:solidFill>
                <a:latin typeface="Times New Roman" panose="02020603050405020304" pitchFamily="18" charset="0"/>
                <a:ea typeface="MS Mincho" pitchFamily="49" charset="-128"/>
              </a:rPr>
              <a:t>Konsekuensi yang muncul sejalan perja-lanan waktu:   Perubahan pengetahuan, sikap dan tindakan (adopsi atau menolak inovasi)</a:t>
            </a:r>
            <a:endParaRPr lang="en-US" altLang="en-US" sz="16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2478" name="Line 19"/>
          <p:cNvSpPr/>
          <p:nvPr/>
        </p:nvSpPr>
        <p:spPr>
          <a:xfrm flipH="1">
            <a:off x="1676400" y="1447800"/>
            <a:ext cx="76200" cy="48006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2479" name="Text Box 20"/>
          <p:cNvSpPr txBox="1"/>
          <p:nvPr/>
        </p:nvSpPr>
        <p:spPr>
          <a:xfrm>
            <a:off x="76200" y="1676400"/>
            <a:ext cx="1554163" cy="1625600"/>
          </a:xfrm>
          <a:prstGeom prst="rect">
            <a:avLst/>
          </a:prstGeom>
          <a:solidFill>
            <a:srgbClr val="5C0F21"/>
          </a:solidFill>
          <a:ln w="9525">
            <a:noFill/>
          </a:ln>
        </p:spPr>
        <p:txBody>
          <a:bodyPr anchor="t" anchorCtr="0"/>
          <a:p>
            <a:pPr algn="ctr">
              <a:buClrTx/>
              <a:buFontTx/>
            </a:pPr>
            <a:r>
              <a:rPr lang="en-US" altLang="ja-JP" dirty="0">
                <a:solidFill>
                  <a:srgbClr val="FFFF00"/>
                </a:solidFill>
                <a:latin typeface="Times New Roman" panose="02020603050405020304" pitchFamily="18" charset="0"/>
                <a:ea typeface="MS Mincho" pitchFamily="49" charset="-128"/>
              </a:rPr>
              <a:t>Elemen</a:t>
            </a:r>
            <a:r>
              <a:rPr lang="en-US" altLang="ja-JP" baseline="30000" dirty="0">
                <a:solidFill>
                  <a:srgbClr val="FFFF00"/>
                </a:solidFill>
                <a:latin typeface="Times New Roman" panose="02020603050405020304" pitchFamily="18" charset="0"/>
                <a:ea typeface="MS Mincho" pitchFamily="49" charset="-128"/>
              </a:rPr>
              <a:t>2</a:t>
            </a:r>
            <a:r>
              <a:rPr lang="en-US" altLang="ja-JP" dirty="0">
                <a:solidFill>
                  <a:srgbClr val="FFFF00"/>
                </a:solidFill>
                <a:latin typeface="Times New Roman" panose="02020603050405020304" pitchFamily="18" charset="0"/>
                <a:ea typeface="MS Mincho" pitchFamily="49" charset="-128"/>
              </a:rPr>
              <a:t> </a:t>
            </a:r>
            <a:r>
              <a:rPr lang="en-US" altLang="ja-JP" dirty="0" err="1">
                <a:solidFill>
                  <a:srgbClr val="FFFF00"/>
                </a:solidFill>
                <a:latin typeface="Times New Roman" panose="02020603050405020304" pitchFamily="18" charset="0"/>
                <a:ea typeface="MS Mincho" pitchFamily="49" charset="-128"/>
              </a:rPr>
              <a:t>dalam</a:t>
            </a:r>
            <a:r>
              <a:rPr lang="en-US" altLang="ja-JP" dirty="0">
                <a:solidFill>
                  <a:srgbClr val="FFFF00"/>
                </a:solidFill>
                <a:latin typeface="Times New Roman" panose="02020603050405020304" pitchFamily="18" charset="0"/>
                <a:ea typeface="MS Mincho" pitchFamily="49" charset="-128"/>
              </a:rPr>
              <a:t> Model SMCRE</a:t>
            </a:r>
            <a:endParaRPr lang="en-US" altLang="zh-CN" dirty="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62480" name="Text Box 21"/>
          <p:cNvSpPr txBox="1"/>
          <p:nvPr/>
        </p:nvSpPr>
        <p:spPr>
          <a:xfrm>
            <a:off x="76200" y="3886200"/>
            <a:ext cx="1524000" cy="1828800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txBody>
          <a:bodyPr anchor="t" anchorCtr="0"/>
          <a:p>
            <a:pPr>
              <a:buClrTx/>
              <a:buFontTx/>
            </a:pPr>
            <a:r>
              <a:rPr lang="en-US" altLang="ja-JP" sz="2000" dirty="0">
                <a:solidFill>
                  <a:schemeClr val="bg1"/>
                </a:solidFill>
                <a:latin typeface="Times New Roman" panose="02020603050405020304" pitchFamily="18" charset="0"/>
                <a:ea typeface="MS Mincho" pitchFamily="49" charset="-128"/>
              </a:rPr>
              <a:t>Elemen</a:t>
            </a:r>
            <a:r>
              <a:rPr lang="en-US" altLang="ja-JP" sz="2000" baseline="30000" dirty="0">
                <a:solidFill>
                  <a:schemeClr val="bg1"/>
                </a:solidFill>
                <a:latin typeface="Times New Roman" panose="02020603050405020304" pitchFamily="18" charset="0"/>
                <a:ea typeface="MS Mincho" pitchFamily="49" charset="-128"/>
              </a:rPr>
              <a:t>2</a:t>
            </a:r>
            <a:r>
              <a:rPr lang="en-US" altLang="ja-JP" sz="2000" dirty="0">
                <a:solidFill>
                  <a:schemeClr val="bg1"/>
                </a:solidFill>
                <a:latin typeface="Times New Roman" panose="02020603050405020304" pitchFamily="18" charset="0"/>
                <a:ea typeface="MS Mincho" pitchFamily="49" charset="-128"/>
              </a:rPr>
              <a:t> yang berhu-bungan dalam difusi inovasi</a:t>
            </a:r>
            <a:endParaRPr lang="en-US" altLang="en-US" sz="20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2481" name="Line 13"/>
          <p:cNvSpPr/>
          <p:nvPr/>
        </p:nvSpPr>
        <p:spPr>
          <a:xfrm>
            <a:off x="3886200" y="2743200"/>
            <a:ext cx="0" cy="1028700"/>
          </a:xfrm>
          <a:prstGeom prst="line">
            <a:avLst/>
          </a:prstGeom>
          <a:ln w="38100" cap="flat" cmpd="sng">
            <a:solidFill>
              <a:srgbClr val="FFFF66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2482" name="Line 13"/>
          <p:cNvSpPr/>
          <p:nvPr/>
        </p:nvSpPr>
        <p:spPr>
          <a:xfrm>
            <a:off x="5410200" y="2819400"/>
            <a:ext cx="0" cy="1028700"/>
          </a:xfrm>
          <a:prstGeom prst="line">
            <a:avLst/>
          </a:prstGeom>
          <a:ln w="38100" cap="flat" cmpd="sng">
            <a:solidFill>
              <a:srgbClr val="FFFF66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2483" name="Line 13"/>
          <p:cNvSpPr/>
          <p:nvPr/>
        </p:nvSpPr>
        <p:spPr>
          <a:xfrm>
            <a:off x="2362200" y="2667000"/>
            <a:ext cx="0" cy="1028700"/>
          </a:xfrm>
          <a:prstGeom prst="line">
            <a:avLst/>
          </a:prstGeom>
          <a:ln w="38100" cap="flat" cmpd="sng">
            <a:solidFill>
              <a:srgbClr val="FFFF66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Oval 2"/>
          <p:cNvSpPr/>
          <p:nvPr/>
        </p:nvSpPr>
        <p:spPr bwMode="auto">
          <a:xfrm>
            <a:off x="1524000" y="1600200"/>
            <a:ext cx="5791200" cy="4038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3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MODEL-MODEL</a:t>
            </a:r>
            <a:endParaRPr kumimoji="0" lang="id-ID" sz="36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3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KOMUNIKASI</a:t>
            </a:r>
            <a:endParaRPr kumimoji="0" lang="id-ID" sz="36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3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INTERAKSIONAL</a:t>
            </a:r>
            <a:endParaRPr kumimoji="0" lang="id-ID" sz="36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5" name="Title 1"/>
          <p:cNvSpPr>
            <a:spLocks noGrp="1"/>
          </p:cNvSpPr>
          <p:nvPr>
            <p:ph type="title"/>
          </p:nvPr>
        </p:nvSpPr>
        <p:spPr>
          <a:xfrm>
            <a:off x="530225" y="252413"/>
            <a:ext cx="8385175" cy="6699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3200" b="0" i="0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Model Schramm </a:t>
            </a:r>
            <a:endParaRPr kumimoji="0" lang="id-ID" sz="3200" b="0" i="0" u="none" strike="noStrike" kern="1200" cap="all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6562" name="Content Placeholder 3"/>
          <p:cNvGraphicFramePr>
            <a:graphicFrameLocks noGrp="1" noChangeAspect="1"/>
          </p:cNvGraphicFramePr>
          <p:nvPr>
            <p:ph idx="1"/>
          </p:nvPr>
        </p:nvGraphicFramePr>
        <p:xfrm>
          <a:off x="388938" y="611188"/>
          <a:ext cx="8551862" cy="2528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" imgW="5742305" imgH="1697990" progId="Word.Document.12">
                  <p:embed/>
                </p:oleObj>
              </mc:Choice>
              <mc:Fallback>
                <p:oleObj name="" r:id="rId1" imgW="5742305" imgH="1697990" progId="Word.Document.12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88938" y="611188"/>
                        <a:ext cx="8551862" cy="2528887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/>
          <p:nvPr/>
        </p:nvSpPr>
        <p:spPr bwMode="auto">
          <a:xfrm>
            <a:off x="381000" y="2438400"/>
            <a:ext cx="8458200" cy="42672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</a:ln>
          <a:effectLst/>
        </p:spPr>
        <p:txBody>
          <a:bodyPr/>
          <a:lstStyle/>
          <a:p>
            <a:pPr marL="342900" marR="0" indent="-342900" defTabSz="457200" fontAlgn="auto">
              <a:spcBef>
                <a:spcPts val="0"/>
              </a:spcBef>
              <a:spcAft>
                <a:spcPts val="1200"/>
              </a:spcAft>
              <a:buClr>
                <a:schemeClr val="hlink"/>
              </a:buClr>
              <a:buSzTx/>
              <a:buFont typeface="Wingdings" panose="05000000000000000000" pitchFamily="2" charset="2"/>
              <a:buChar char="§"/>
              <a:defRPr/>
            </a:pPr>
            <a:r>
              <a:rPr kumimoji="0" lang="id-ID" i="1" kern="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ighlight>
                  <a:srgbClr val="FFFF00"/>
                </a:highlight>
                <a:latin typeface="+mn-lt"/>
                <a:ea typeface="+mn-ea"/>
                <a:cs typeface="+mn-cs"/>
              </a:rPr>
              <a:t>Sumber (source)</a:t>
            </a:r>
            <a:r>
              <a:rPr kumimoji="0" lang="en-US" i="1" kern="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ighlight>
                  <a:srgbClr val="FFFF00"/>
                </a:highlight>
                <a:latin typeface="+mn-lt"/>
                <a:ea typeface="+mn-ea"/>
                <a:cs typeface="+mn-cs"/>
              </a:rPr>
              <a:t> :</a:t>
            </a:r>
            <a:r>
              <a:rPr kumimoji="0" lang="id-ID" i="1" kern="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ighlight>
                  <a:srgbClr val="FFFF00"/>
                </a:highlight>
                <a:latin typeface="+mn-lt"/>
                <a:ea typeface="+mn-ea"/>
                <a:cs typeface="+mn-cs"/>
              </a:rPr>
              <a:t> bisa seorang individu (yang berbicara, menulis, menggambar, bergerak) atau suatu organisasi komunikasi (seperti surat kabar,</a:t>
            </a:r>
            <a:r>
              <a:rPr kumimoji="0" lang="en-US" i="1" kern="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ighlight>
                  <a:srgbClr val="FFFF00"/>
                </a:highlight>
                <a:latin typeface="+mn-lt"/>
                <a:ea typeface="+mn-ea"/>
                <a:cs typeface="+mn-cs"/>
              </a:rPr>
              <a:t> </a:t>
            </a:r>
            <a:r>
              <a:rPr kumimoji="0" lang="id-ID" i="1" kern="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ighlight>
                  <a:srgbClr val="FFFF00"/>
                </a:highlight>
                <a:latin typeface="+mn-lt"/>
                <a:ea typeface="+mn-ea"/>
                <a:cs typeface="+mn-cs"/>
              </a:rPr>
              <a:t>stasiun televisi). </a:t>
            </a:r>
            <a:endParaRPr kumimoji="0" lang="en-US" i="1" kern="0" cap="none" spc="0" normalizeH="0" baseline="0" noProof="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highlight>
                <a:srgbClr val="FFFF00"/>
              </a:highlight>
              <a:latin typeface="+mn-lt"/>
              <a:ea typeface="+mn-ea"/>
              <a:cs typeface="+mn-cs"/>
            </a:endParaRPr>
          </a:p>
          <a:p>
            <a:pPr marL="342900" marR="0" indent="-342900" defTabSz="457200" fontAlgn="auto">
              <a:spcBef>
                <a:spcPts val="0"/>
              </a:spcBef>
              <a:spcAft>
                <a:spcPts val="1200"/>
              </a:spcAft>
              <a:buClr>
                <a:schemeClr val="hlink"/>
              </a:buClr>
              <a:buSzTx/>
              <a:buFont typeface="Wingdings" panose="05000000000000000000" pitchFamily="2" charset="2"/>
              <a:buChar char="§"/>
              <a:defRPr/>
            </a:pPr>
            <a:r>
              <a:rPr kumimoji="0" lang="id-ID" i="1" kern="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ighlight>
                  <a:srgbClr val="FFFF00"/>
                </a:highlight>
                <a:latin typeface="+mn-lt"/>
                <a:ea typeface="+mn-ea"/>
                <a:cs typeface="+mn-cs"/>
              </a:rPr>
              <a:t>Pesan</a:t>
            </a:r>
            <a:r>
              <a:rPr kumimoji="0" lang="en-US" i="1" kern="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ighlight>
                  <a:srgbClr val="FFFF00"/>
                </a:highlight>
                <a:latin typeface="+mn-lt"/>
                <a:ea typeface="+mn-ea"/>
                <a:cs typeface="+mn-cs"/>
              </a:rPr>
              <a:t> :</a:t>
            </a:r>
            <a:r>
              <a:rPr kumimoji="0" lang="id-ID" i="1" kern="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ighlight>
                  <a:srgbClr val="FFFF00"/>
                </a:highlight>
                <a:latin typeface="+mn-lt"/>
                <a:ea typeface="+mn-ea"/>
                <a:cs typeface="+mn-cs"/>
              </a:rPr>
              <a:t> </a:t>
            </a:r>
            <a:r>
              <a:rPr kumimoji="0" lang="en-US" i="1" kern="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ighlight>
                  <a:srgbClr val="FFFF00"/>
                </a:highlight>
                <a:latin typeface="+mn-lt"/>
                <a:ea typeface="+mn-ea"/>
                <a:cs typeface="+mn-cs"/>
              </a:rPr>
              <a:t>B</a:t>
            </a:r>
            <a:r>
              <a:rPr kumimoji="0" lang="id-ID" i="1" kern="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ighlight>
                  <a:srgbClr val="FFFF00"/>
                </a:highlight>
                <a:latin typeface="+mn-lt"/>
                <a:ea typeface="+mn-ea"/>
                <a:cs typeface="+mn-cs"/>
              </a:rPr>
              <a:t>isa berupa bentuk tinta pada kertas, percikan-percikan pada arus listrik,lambaian tangan, bendera di angkasa, atau setiap sinyal yang dapat diinterpretasikan</a:t>
            </a:r>
            <a:r>
              <a:rPr kumimoji="0" lang="en-US" i="1" kern="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ighlight>
                  <a:srgbClr val="FFFF00"/>
                </a:highlight>
                <a:latin typeface="+mn-lt"/>
                <a:ea typeface="+mn-ea"/>
                <a:cs typeface="+mn-cs"/>
              </a:rPr>
              <a:t>.</a:t>
            </a:r>
            <a:endParaRPr kumimoji="0" lang="en-US" i="1" kern="0" cap="none" spc="0" normalizeH="0" baseline="0" noProof="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highlight>
                <a:srgbClr val="FFFF00"/>
              </a:highlight>
              <a:latin typeface="+mn-lt"/>
              <a:ea typeface="+mn-ea"/>
              <a:cs typeface="+mn-cs"/>
            </a:endParaRPr>
          </a:p>
          <a:p>
            <a:pPr marL="342900" marR="0" indent="-342900" defTabSz="457200" fontAlgn="auto">
              <a:spcBef>
                <a:spcPts val="0"/>
              </a:spcBef>
              <a:spcAft>
                <a:spcPts val="1200"/>
              </a:spcAft>
              <a:buClr>
                <a:schemeClr val="hlink"/>
              </a:buClr>
              <a:buSzTx/>
              <a:buFont typeface="Wingdings" panose="05000000000000000000" pitchFamily="2" charset="2"/>
              <a:buChar char="§"/>
              <a:defRPr/>
            </a:pPr>
            <a:r>
              <a:rPr kumimoji="0" lang="id-ID" i="1" kern="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ighlight>
                  <a:srgbClr val="FFFF00"/>
                </a:highlight>
                <a:latin typeface="+mn-lt"/>
                <a:ea typeface="+mn-ea"/>
                <a:cs typeface="+mn-cs"/>
              </a:rPr>
              <a:t>Destinasi bisa berupa seorang individu yang mendengarkan, menonton, atau membaca; bisa anggota kelompok, peserta ceramah</a:t>
            </a:r>
            <a:r>
              <a:rPr kumimoji="0" lang="en-US" i="1" kern="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ighlight>
                  <a:srgbClr val="FFFF00"/>
                </a:highlight>
                <a:latin typeface="+mn-lt"/>
                <a:ea typeface="+mn-ea"/>
                <a:cs typeface="+mn-cs"/>
              </a:rPr>
              <a:t>,</a:t>
            </a:r>
            <a:r>
              <a:rPr kumimoji="0" lang="id-ID" i="1" kern="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ighlight>
                  <a:srgbClr val="FFFF00"/>
                </a:highlight>
                <a:latin typeface="+mn-lt"/>
                <a:ea typeface="+mn-ea"/>
                <a:cs typeface="+mn-cs"/>
              </a:rPr>
              <a:t> khalayak massa seperti pembaca surat kabar atau pemirsa televisi.</a:t>
            </a:r>
            <a:endParaRPr kumimoji="0" lang="id-ID" kern="0" cap="none" spc="0" normalizeH="0" baseline="0" noProof="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highlight>
                <a:srgbClr val="FFFF00"/>
              </a:highlight>
              <a:latin typeface="+mn-lt"/>
              <a:ea typeface="+mn-ea"/>
              <a:cs typeface="+mn-cs"/>
            </a:endParaRPr>
          </a:p>
          <a:p>
            <a:pPr marL="342900" marR="0" indent="-342900" defTabSz="457200" fontAlgn="auto">
              <a:spcBef>
                <a:spcPts val="0"/>
              </a:spcBef>
              <a:spcAft>
                <a:spcPts val="1200"/>
              </a:spcAft>
              <a:buClr>
                <a:schemeClr val="hlink"/>
              </a:buClr>
              <a:buSzTx/>
              <a:buFont typeface="Wingdings" panose="05000000000000000000" pitchFamily="2" charset="2"/>
              <a:buChar char="§"/>
              <a:defRPr/>
            </a:pPr>
            <a:endParaRPr kumimoji="0" lang="id-ID" sz="3600" kern="0" cap="none" spc="0" normalizeH="0" baseline="0" noProof="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highlight>
                <a:srgbClr val="FFFF00"/>
              </a:highligh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9" name="Rectangle 5"/>
          <p:cNvSpPr>
            <a:spLocks noGrp="1" noRot="1" noChangeArrowheads="1"/>
          </p:cNvSpPr>
          <p:nvPr>
            <p:ph type="title"/>
          </p:nvPr>
        </p:nvSpPr>
        <p:spPr>
          <a:xfrm>
            <a:off x="457200" y="244475"/>
            <a:ext cx="8385175" cy="5937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Model Schramm</a:t>
            </a:r>
            <a:r>
              <a:rPr kumimoji="0" lang="id-ID" sz="3200" b="1" i="0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dan Osgood</a:t>
            </a:r>
            <a:endParaRPr kumimoji="0" lang="en-US" sz="3200" b="1" i="0" u="none" strike="noStrike" kern="1200" cap="all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8610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2084388" y="2201863"/>
          <a:ext cx="5291137" cy="307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" imgW="5294630" imgH="3081655" progId="Word.Document.8">
                  <p:embed/>
                </p:oleObj>
              </mc:Choice>
              <mc:Fallback>
                <p:oleObj name="" r:id="rId1" imgW="5294630" imgH="3081655" progId="Word.Document.8">
                  <p:embed/>
                  <p:pic>
                    <p:nvPicPr>
                      <p:cNvPr id="0" name="Picture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84388" y="2201863"/>
                        <a:ext cx="5291137" cy="3079750"/>
                      </a:xfrm>
                      <a:prstGeom prst="rect">
                        <a:avLst/>
                      </a:prstGeom>
                      <a:solidFill>
                        <a:srgbClr val="891631"/>
                      </a:solidFill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27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06425" y="0"/>
            <a:ext cx="8385175" cy="14319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600" b="0" i="0" u="none" strike="noStrike" kern="1200" cap="all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Pengertian</a:t>
            </a:r>
            <a:r>
              <a:rPr kumimoji="0" lang="en-US" sz="3600" b="0" i="0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600" b="0" i="0" u="none" strike="noStrike" kern="1200" cap="all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Beberapa</a:t>
            </a:r>
            <a:r>
              <a:rPr kumimoji="0" lang="en-US" sz="3600" b="0" i="0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600" b="0" i="0" u="none" strike="noStrike" kern="1200" cap="all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Konsep</a:t>
            </a:r>
            <a:r>
              <a:rPr kumimoji="0" lang="en-US" sz="3600" b="0" i="0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600" b="0" i="0" u="none" strike="noStrike" kern="1200" cap="all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Penting</a:t>
            </a:r>
            <a:r>
              <a:rPr kumimoji="0" lang="en-US" sz="3600" b="0" i="0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600" b="0" i="0" u="none" strike="noStrike" kern="1200" cap="all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Dalam</a:t>
            </a:r>
            <a:r>
              <a:rPr kumimoji="0" lang="en-US" sz="3600" b="0" i="0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600" b="0" i="0" u="none" strike="noStrike" kern="1200" cap="all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Komunikasi</a:t>
            </a:r>
            <a:endParaRPr kumimoji="0" lang="en-US" sz="3600" b="0" i="0" u="none" strike="noStrike" kern="1200" cap="all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2707" name="Rectangle 3"/>
          <p:cNvSpPr>
            <a:spLocks noGrp="1" noRot="1"/>
          </p:cNvSpPr>
          <p:nvPr>
            <p:ph idx="1"/>
          </p:nvPr>
        </p:nvSpPr>
        <p:spPr>
          <a:xfrm>
            <a:off x="685800" y="1524000"/>
            <a:ext cx="8077200" cy="2743200"/>
          </a:xfrm>
          <a:solidFill>
            <a:schemeClr val="bg2"/>
          </a:solidFill>
        </p:spPr>
        <p:txBody>
          <a:bodyPr vert="horz" wrap="square" lIns="91440" tIns="45720" rIns="91440" bIns="45720" anchor="t" anchorCtr="0"/>
          <a:p>
            <a:pPr eaLnBrk="1" hangingPunct="1"/>
            <a:r>
              <a:rPr lang="en-US" altLang="en-US" sz="2800" dirty="0">
                <a:solidFill>
                  <a:srgbClr val="FF0066"/>
                </a:solidFill>
              </a:rPr>
              <a:t>Komunikasi sebagai </a:t>
            </a:r>
            <a:r>
              <a:rPr lang="id-ID" altLang="en-US" sz="2800" dirty="0">
                <a:solidFill>
                  <a:srgbClr val="FF0066"/>
                </a:solidFill>
              </a:rPr>
              <a:t>proses </a:t>
            </a:r>
            <a:r>
              <a:rPr lang="en-US" altLang="en-US" sz="2800" dirty="0"/>
              <a:t>:</a:t>
            </a:r>
            <a:r>
              <a:rPr lang="id-ID" altLang="en-US" sz="2800" dirty="0"/>
              <a:t> </a:t>
            </a:r>
            <a:endParaRPr lang="en-US" altLang="en-US" sz="28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/>
              <a:t>   S</a:t>
            </a:r>
            <a:r>
              <a:rPr lang="id-ID" altLang="en-US" sz="2800" dirty="0"/>
              <a:t>ebagai setiap fenomena yang menunjukkan perubahan berkelanjutan sepanjang waktu</a:t>
            </a:r>
            <a:r>
              <a:rPr lang="en-US" altLang="en-US" sz="2800" dirty="0"/>
              <a:t>, </a:t>
            </a:r>
            <a:r>
              <a:rPr lang="id-ID" altLang="en-US" sz="2800" dirty="0"/>
              <a:t> setiap pelaksanaan atau perlakuan yang berkelanjutan”</a:t>
            </a:r>
            <a:r>
              <a:rPr lang="en-US" altLang="en-US" sz="2800" dirty="0"/>
              <a:t> </a:t>
            </a:r>
            <a:r>
              <a:rPr lang="id-ID" altLang="en-US" sz="2800" dirty="0"/>
              <a:t> </a:t>
            </a:r>
            <a:r>
              <a:rPr lang="id-ID" altLang="en-US" dirty="0">
                <a:solidFill>
                  <a:srgbClr val="FFFF66"/>
                </a:solidFill>
              </a:rPr>
              <a:t>(Berlo, 1960; Tubbs dan Moss, 1983)</a:t>
            </a:r>
            <a:r>
              <a:rPr lang="en-US" altLang="en-US" dirty="0">
                <a:solidFill>
                  <a:srgbClr val="FFFF66"/>
                </a:solidFill>
              </a:rPr>
              <a:t> </a:t>
            </a:r>
            <a:endParaRPr lang="en-US" altLang="en-US" dirty="0">
              <a:solidFill>
                <a:srgbClr val="FFFF66"/>
              </a:solidFill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685800" y="4752975"/>
            <a:ext cx="4343400" cy="18002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Karena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selalu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berubah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proses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komunikasi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menjadi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sebuah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fenomena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kompleks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317" name="AutoShape 5"/>
          <p:cNvSpPr/>
          <p:nvPr/>
        </p:nvSpPr>
        <p:spPr>
          <a:xfrm rot="639255">
            <a:off x="100013" y="3124200"/>
            <a:ext cx="838200" cy="2286000"/>
          </a:xfrm>
          <a:prstGeom prst="curvedRightArrow">
            <a:avLst>
              <a:gd name="adj1" fmla="val 54545"/>
              <a:gd name="adj2" fmla="val 109090"/>
              <a:gd name="adj3" fmla="val 33328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>
              <a:buClrTx/>
              <a:buFontTx/>
            </a:pPr>
            <a:endParaRPr lang="id-ID" altLang="en-US" sz="2400" dirty="0">
              <a:latin typeface="Arial" panose="020B0604020202020204" pitchFamily="34" charset="0"/>
            </a:endParaRP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6096000" y="5054600"/>
            <a:ext cx="2590800" cy="1117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Model-model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Komunikasi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319" name="AutoShape 7"/>
          <p:cNvSpPr/>
          <p:nvPr/>
        </p:nvSpPr>
        <p:spPr>
          <a:xfrm>
            <a:off x="5334000" y="5334000"/>
            <a:ext cx="381000" cy="6096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>
              <a:buClrTx/>
              <a:buFontTx/>
            </a:pPr>
            <a:endParaRPr lang="id-ID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2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2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2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2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charRg st="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2707">
                                            <p:txEl>
                                              <p:charRg st="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2707">
                                            <p:txEl>
                                              <p:charRg st="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2707">
                                            <p:txEl>
                                              <p:charRg st="0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charRg st="29" end="20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2707">
                                            <p:txEl>
                                              <p:charRg st="29" end="20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2707">
                                            <p:txEl>
                                              <p:charRg st="29" end="20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2707">
                                            <p:txEl>
                                              <p:charRg st="29" end="20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/>
      <p:bldP spid="72707" grpId="0" animBg="1" build="p"/>
      <p:bldP spid="13316" grpId="0" animBg="1"/>
      <p:bldP spid="13317" grpId="0" animBg="1"/>
      <p:bldP spid="13318" grpId="0" animBg="1"/>
      <p:bldP spid="13319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71450"/>
            <a:ext cx="8229600" cy="7620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400" b="0" i="0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Model Schramm</a:t>
            </a:r>
            <a:endParaRPr kumimoji="0" lang="en-US" sz="5400" b="0" i="0" u="none" strike="noStrike" kern="1200" cap="all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0658" name="Rectangle 3"/>
          <p:cNvSpPr>
            <a:spLocks noGrp="1" noRot="1"/>
          </p:cNvSpPr>
          <p:nvPr>
            <p:ph idx="1"/>
          </p:nvPr>
        </p:nvSpPr>
        <p:spPr>
          <a:xfrm>
            <a:off x="457200" y="1295400"/>
            <a:ext cx="8229600" cy="2590800"/>
          </a:xfrm>
        </p:spPr>
        <p:txBody>
          <a:bodyPr vert="horz" wrap="square" lIns="91440" tIns="45720" rIns="91440" bIns="45720" anchor="t" anchorCtr="0"/>
          <a:p>
            <a:pPr eaLnBrk="1" hangingPunct="1"/>
            <a:r>
              <a:rPr lang="en-US" altLang="en-US" dirty="0"/>
              <a:t>Menunjukkan komunikasi sebagai proses interaktif</a:t>
            </a:r>
            <a:endParaRPr lang="en-US" altLang="en-US" dirty="0"/>
          </a:p>
          <a:p>
            <a:pPr eaLnBrk="1" hangingPunct="1"/>
            <a:r>
              <a:rPr lang="en-US" altLang="en-US" dirty="0"/>
              <a:t>Terjadi pertukaran tanda-tanda informasi (verbal atau non-verbal) diantara pelaku komunikasi; bukan </a:t>
            </a:r>
            <a:r>
              <a:rPr lang="en-US" altLang="en-US" i="1" dirty="0"/>
              <a:t>transfer informasi</a:t>
            </a:r>
            <a:endParaRPr lang="en-US" altLang="en-US" dirty="0"/>
          </a:p>
        </p:txBody>
      </p:sp>
    </p:spTree>
  </p:cSld>
  <p:clrMapOvr>
    <a:masterClrMapping/>
  </p:clrMapOvr>
  <p:transition spd="med">
    <p:blinds dir="vert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76801" name="Object 2"/>
          <p:cNvGraphicFramePr>
            <a:graphicFrameLocks noChangeAspect="1"/>
          </p:cNvGraphicFramePr>
          <p:nvPr/>
        </p:nvGraphicFramePr>
        <p:xfrm>
          <a:off x="990600" y="1662113"/>
          <a:ext cx="6553200" cy="428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1" imgW="5304790" imgH="3468370" progId="Word.Document.12">
                  <p:embed/>
                </p:oleObj>
              </mc:Choice>
              <mc:Fallback>
                <p:oleObj name="" r:id="rId1" imgW="5304790" imgH="3468370" progId="Word.Document.12">
                  <p:embed/>
                  <p:pic>
                    <p:nvPicPr>
                      <p:cNvPr id="0" name="Picture 308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90600" y="1662113"/>
                        <a:ext cx="6553200" cy="4281487"/>
                      </a:xfrm>
                      <a:prstGeom prst="rect">
                        <a:avLst/>
                      </a:prstGeom>
                      <a:solidFill>
                        <a:srgbClr val="BFBFBF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35" name="TextBox 2"/>
          <p:cNvSpPr txBox="1">
            <a:spLocks noChangeArrowheads="1"/>
          </p:cNvSpPr>
          <p:nvPr/>
        </p:nvSpPr>
        <p:spPr bwMode="auto">
          <a:xfrm>
            <a:off x="914400" y="609600"/>
            <a:ext cx="6705600" cy="7080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Model Schramm</a:t>
            </a:r>
            <a:endParaRPr kumimoji="0" lang="id-ID" altLang="en-US" sz="40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8849" name="Oval 6"/>
          <p:cNvSpPr/>
          <p:nvPr/>
        </p:nvSpPr>
        <p:spPr>
          <a:xfrm>
            <a:off x="3810000" y="1828800"/>
            <a:ext cx="2971800" cy="213360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p>
            <a:pPr>
              <a:buClrTx/>
              <a:buFontTx/>
            </a:pPr>
            <a:endParaRPr lang="id-ID" altLang="en-US" sz="2400" dirty="0">
              <a:latin typeface="Arial" panose="020B0604020202020204" pitchFamily="34" charset="0"/>
            </a:endParaRPr>
          </a:p>
        </p:txBody>
      </p:sp>
      <p:sp>
        <p:nvSpPr>
          <p:cNvPr id="78850" name="Oval 4"/>
          <p:cNvSpPr/>
          <p:nvPr/>
        </p:nvSpPr>
        <p:spPr>
          <a:xfrm>
            <a:off x="2209800" y="1828800"/>
            <a:ext cx="2667000" cy="213360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p>
            <a:pPr>
              <a:buClrTx/>
              <a:buFontTx/>
            </a:pPr>
            <a:endParaRPr lang="id-ID" altLang="en-US" sz="2400" dirty="0">
              <a:latin typeface="Arial" panose="020B0604020202020204" pitchFamily="34" charset="0"/>
            </a:endParaRPr>
          </a:p>
        </p:txBody>
      </p:sp>
      <p:sp>
        <p:nvSpPr>
          <p:cNvPr id="78851" name="Line 7"/>
          <p:cNvSpPr/>
          <p:nvPr/>
        </p:nvSpPr>
        <p:spPr>
          <a:xfrm>
            <a:off x="6553200" y="2819400"/>
            <a:ext cx="533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78852" name="Text Box 8"/>
          <p:cNvSpPr txBox="1"/>
          <p:nvPr/>
        </p:nvSpPr>
        <p:spPr>
          <a:xfrm>
            <a:off x="7010400" y="2438400"/>
            <a:ext cx="2057400" cy="11699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>
              <a:spcBef>
                <a:spcPct val="50000"/>
              </a:spcBef>
              <a:buClrTx/>
              <a:buFontTx/>
            </a:pPr>
            <a:r>
              <a:rPr lang="en-US" altLang="en-US" sz="2800" dirty="0">
                <a:latin typeface="Arial" panose="020B0604020202020204" pitchFamily="34" charset="0"/>
              </a:rPr>
              <a:t>Pengertian</a:t>
            </a:r>
            <a:endParaRPr lang="en-US" altLang="en-US" sz="2800" dirty="0">
              <a:latin typeface="Arial" panose="020B0604020202020204" pitchFamily="34" charset="0"/>
            </a:endParaRPr>
          </a:p>
          <a:p>
            <a:pPr algn="ctr">
              <a:spcBef>
                <a:spcPct val="50000"/>
              </a:spcBef>
              <a:buClrTx/>
              <a:buFontTx/>
            </a:pPr>
            <a:r>
              <a:rPr lang="en-US" altLang="en-US" sz="2800" dirty="0">
                <a:latin typeface="Arial" panose="020B0604020202020204" pitchFamily="34" charset="0"/>
              </a:rPr>
              <a:t>B</a:t>
            </a:r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78853" name="Text Box 9"/>
          <p:cNvSpPr txBox="1"/>
          <p:nvPr/>
        </p:nvSpPr>
        <p:spPr>
          <a:xfrm>
            <a:off x="0" y="2286000"/>
            <a:ext cx="1981200" cy="11699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>
              <a:spcBef>
                <a:spcPct val="50000"/>
              </a:spcBef>
              <a:buClrTx/>
              <a:buFontTx/>
            </a:pPr>
            <a:r>
              <a:rPr lang="en-US" altLang="en-US" sz="2800" dirty="0">
                <a:latin typeface="Arial" panose="020B0604020202020204" pitchFamily="34" charset="0"/>
              </a:rPr>
              <a:t>Pengertian</a:t>
            </a:r>
            <a:endParaRPr lang="en-US" altLang="en-US" sz="2800" dirty="0">
              <a:latin typeface="Arial" panose="020B0604020202020204" pitchFamily="34" charset="0"/>
            </a:endParaRPr>
          </a:p>
          <a:p>
            <a:pPr algn="ctr">
              <a:spcBef>
                <a:spcPct val="50000"/>
              </a:spcBef>
              <a:buClrTx/>
              <a:buFontTx/>
            </a:pPr>
            <a:r>
              <a:rPr lang="en-US" altLang="en-US" sz="2800" dirty="0">
                <a:latin typeface="Arial" panose="020B0604020202020204" pitchFamily="34" charset="0"/>
              </a:rPr>
              <a:t>A</a:t>
            </a:r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78854" name="Line 10"/>
          <p:cNvSpPr/>
          <p:nvPr/>
        </p:nvSpPr>
        <p:spPr>
          <a:xfrm flipH="1" flipV="1">
            <a:off x="1828800" y="2667000"/>
            <a:ext cx="685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78855" name="Line 11"/>
          <p:cNvSpPr/>
          <p:nvPr/>
        </p:nvSpPr>
        <p:spPr>
          <a:xfrm>
            <a:off x="4267200" y="2971800"/>
            <a:ext cx="0" cy="1676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78856" name="Text Box 12"/>
          <p:cNvSpPr txBox="1"/>
          <p:nvPr/>
        </p:nvSpPr>
        <p:spPr>
          <a:xfrm>
            <a:off x="2057400" y="4648200"/>
            <a:ext cx="5105400" cy="11699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>
              <a:spcBef>
                <a:spcPct val="50000"/>
              </a:spcBef>
              <a:buClrTx/>
              <a:buFontTx/>
            </a:pPr>
            <a:r>
              <a:rPr lang="en-US" altLang="en-US" sz="2800" dirty="0">
                <a:latin typeface="Arial" panose="020B0604020202020204" pitchFamily="34" charset="0"/>
              </a:rPr>
              <a:t>Pengertian</a:t>
            </a:r>
            <a:r>
              <a:rPr lang="id-ID" altLang="en-US" sz="2800" dirty="0">
                <a:latin typeface="Arial" panose="020B0604020202020204" pitchFamily="34" charset="0"/>
              </a:rPr>
              <a:t> Timbal-balik antara</a:t>
            </a:r>
            <a:endParaRPr lang="en-US" altLang="en-US" sz="2800" dirty="0">
              <a:latin typeface="Arial" panose="020B0604020202020204" pitchFamily="34" charset="0"/>
            </a:endParaRPr>
          </a:p>
          <a:p>
            <a:pPr algn="ctr">
              <a:spcBef>
                <a:spcPct val="50000"/>
              </a:spcBef>
              <a:buClrTx/>
              <a:buFontTx/>
            </a:pPr>
            <a:r>
              <a:rPr lang="en-US" altLang="en-US" sz="2800" dirty="0">
                <a:latin typeface="Arial" panose="020B0604020202020204" pitchFamily="34" charset="0"/>
              </a:rPr>
              <a:t> A dan B</a:t>
            </a:r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71690" name="TextBox 11"/>
          <p:cNvSpPr txBox="1">
            <a:spLocks noChangeArrowheads="1"/>
          </p:cNvSpPr>
          <p:nvPr/>
        </p:nvSpPr>
        <p:spPr bwMode="auto">
          <a:xfrm>
            <a:off x="533400" y="533400"/>
            <a:ext cx="6705600" cy="7080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Model Schramm dan Kincaid</a:t>
            </a:r>
            <a:endParaRPr kumimoji="0" lang="id-ID" altLang="en-US" sz="40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Oval 2"/>
          <p:cNvSpPr/>
          <p:nvPr/>
        </p:nvSpPr>
        <p:spPr bwMode="auto">
          <a:xfrm>
            <a:off x="1524000" y="1600200"/>
            <a:ext cx="5791200" cy="4038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3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MODEL-MODEL</a:t>
            </a:r>
            <a:endParaRPr kumimoji="0" lang="id-ID" sz="36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3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KOMUNIKASI</a:t>
            </a:r>
            <a:endParaRPr kumimoji="0" lang="id-ID" sz="36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3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TRANSAKSIONAL</a:t>
            </a:r>
            <a:endParaRPr kumimoji="0" lang="id-ID" sz="36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 fontScale="90000"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4400" b="0" i="0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Model Watzlawick, Beavin dan Jackson</a:t>
            </a:r>
            <a:endParaRPr kumimoji="0" lang="id-ID" sz="4400" b="0" i="0" u="none" strike="noStrike" kern="1200" cap="all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4754" name="Content Placeholder 4"/>
          <p:cNvGraphicFramePr>
            <a:graphicFrameLocks noGrp="1" noChangeAspect="1"/>
          </p:cNvGraphicFramePr>
          <p:nvPr>
            <p:ph idx="1"/>
          </p:nvPr>
        </p:nvGraphicFramePr>
        <p:xfrm>
          <a:off x="1858963" y="2087563"/>
          <a:ext cx="5738812" cy="330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" imgW="5742305" imgH="3307080" progId="Word.Document.12">
                  <p:embed/>
                </p:oleObj>
              </mc:Choice>
              <mc:Fallback>
                <p:oleObj name="" r:id="rId1" imgW="5742305" imgH="3307080" progId="Word.Document.12">
                  <p:embed/>
                  <p:pic>
                    <p:nvPicPr>
                      <p:cNvPr id="0" name="Picture 307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858963" y="2087563"/>
                        <a:ext cx="5738812" cy="3305175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0897" name="Content Placeholder 3"/>
          <p:cNvSpPr>
            <a:spLocks noGrp="1"/>
          </p:cNvSpPr>
          <p:nvPr>
            <p:ph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r>
              <a:rPr lang="en-ID" altLang="en-US" dirty="0"/>
              <a:t>.</a:t>
            </a:r>
            <a:endParaRPr lang="id-ID" altLang="en-US" dirty="0"/>
          </a:p>
        </p:txBody>
      </p:sp>
      <p:graphicFrame>
        <p:nvGraphicFramePr>
          <p:cNvPr id="80898" name="Object 4"/>
          <p:cNvGraphicFramePr>
            <a:graphicFrameLocks noChangeAspect="1"/>
          </p:cNvGraphicFramePr>
          <p:nvPr/>
        </p:nvGraphicFramePr>
        <p:xfrm>
          <a:off x="422275" y="503238"/>
          <a:ext cx="8458200" cy="518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1" imgW="6297295" imgH="4450080" progId="Word.Document.8">
                  <p:embed/>
                </p:oleObj>
              </mc:Choice>
              <mc:Fallback>
                <p:oleObj name="" r:id="rId1" imgW="6297295" imgH="4450080" progId="Word.Document.8">
                  <p:embed/>
                  <p:pic>
                    <p:nvPicPr>
                      <p:cNvPr id="0" name="Picture 308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22275" y="503238"/>
                        <a:ext cx="8458200" cy="5181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62000" y="5867400"/>
            <a:ext cx="7620000" cy="89255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>
            <a:spAutoFit/>
          </a:bodyPr>
          <a:lstStyle/>
          <a:p>
            <a:pPr marR="0"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600" b="1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+mn-ea"/>
                <a:cs typeface="+mn-cs"/>
              </a:rPr>
              <a:t>Model Konvergensi Kincaid dan Schramm (1975)</a:t>
            </a:r>
            <a:r>
              <a:rPr kumimoji="0" lang="en-ID" sz="2600" b="1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ID" sz="2600" b="1" kern="1200" cap="none" spc="0" normalizeH="0" baseline="0" noProof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+mn-ea"/>
                <a:cs typeface="+mn-cs"/>
              </a:rPr>
              <a:t>dan</a:t>
            </a:r>
            <a:r>
              <a:rPr kumimoji="0" lang="en-ID" sz="2600" b="1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ID" sz="2600" b="1" kern="1200" cap="none" spc="0" normalizeH="0" baseline="0" noProof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+mn-ea"/>
                <a:cs typeface="+mn-cs"/>
              </a:rPr>
              <a:t>Scrhamm</a:t>
            </a:r>
            <a:r>
              <a:rPr kumimoji="0" lang="en-ID" sz="2600" b="1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+mn-ea"/>
                <a:cs typeface="+mn-cs"/>
              </a:rPr>
              <a:t> (1979)</a:t>
            </a:r>
            <a:endParaRPr kumimoji="0" lang="id-ID" sz="2600" b="1" kern="1200" cap="none" spc="0" normalizeH="0" baseline="0" noProof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5778" name="Rectangle 2"/>
          <p:cNvSpPr>
            <a:spLocks noGrp="1" noRot="1"/>
          </p:cNvSpPr>
          <p:nvPr>
            <p:ph type="title" idx="4294967295"/>
          </p:nvPr>
        </p:nvSpPr>
        <p:spPr>
          <a:xfrm>
            <a:off x="758825" y="244475"/>
            <a:ext cx="8385175" cy="746125"/>
          </a:xfrm>
        </p:spPr>
        <p:txBody>
          <a:bodyPr lIns="91440" tIns="45720" rIns="91440" bIns="45720" rtlCol="0" anchor="t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3600" b="0" i="0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Model Kincaid dan Schramm</a:t>
            </a:r>
            <a:endParaRPr kumimoji="0" lang="en-US" altLang="en-US" sz="3600" b="0" i="0" u="none" strike="noStrike" kern="1200" cap="all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2946" name="Rectangle 3"/>
          <p:cNvSpPr>
            <a:spLocks noGrp="1" noRot="1"/>
          </p:cNvSpPr>
          <p:nvPr>
            <p:ph type="body" idx="4294967295"/>
          </p:nvPr>
        </p:nvSpPr>
        <p:spPr>
          <a:xfrm>
            <a:off x="679450" y="1143000"/>
            <a:ext cx="8464550" cy="5486400"/>
          </a:xfrm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altLang="en-US" sz="2800" dirty="0"/>
              <a:t>    - Komunikasi adalah proses  dimana  para peserta menciptakan dan berbagi informasi  satu sama lain  dalam upaya mencapai  suatu pengertian timbal-balik.  </a:t>
            </a:r>
            <a:endParaRPr lang="en-US" altLang="en-US" sz="2800" dirty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altLang="en-US" sz="2800" dirty="0"/>
              <a:t>    - Proses yang bersifat siklus menunjukkan pemberian makna pada informasi yang dipertukarkan antara 2 atau lebih  individu, begitu mereka bergerak ke arah konvergensi.  </a:t>
            </a:r>
            <a:endParaRPr lang="en-US" altLang="en-US" sz="2800" dirty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altLang="en-US" sz="2800" dirty="0"/>
              <a:t>    - Konvergensi adalah kecenderungan bagi 2 atau lebih individu untuk bergerak ke arah satu titik atau untuk seorang individu bergerak ke arah orang lain, dan untuk menjadi suatu kesatuan dalam suatu fokus atau minat bersama.</a:t>
            </a:r>
            <a:endParaRPr lang="en-US" altLang="en-US" sz="2800" dirty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 2" pitchFamily="18" charset="2"/>
              <a:buNone/>
            </a:pPr>
            <a:r>
              <a:rPr lang="en-US" altLang="en-US" sz="2800" dirty="0"/>
              <a:t>Source: Kincaid with Schramm (1975) dan Kincaid (1979)</a:t>
            </a:r>
            <a:endParaRPr lang="en-US" altLang="en-US" sz="28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84993" name="Object 4"/>
          <p:cNvGraphicFramePr>
            <a:graphicFrameLocks noChangeAspect="1"/>
          </p:cNvGraphicFramePr>
          <p:nvPr/>
        </p:nvGraphicFramePr>
        <p:xfrm>
          <a:off x="304800" y="241300"/>
          <a:ext cx="8397875" cy="615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1" imgW="6297295" imgH="4450080" progId="Word.Document.8">
                  <p:embed/>
                </p:oleObj>
              </mc:Choice>
              <mc:Fallback>
                <p:oleObj name="" r:id="rId1" imgW="6297295" imgH="4450080" progId="Word.Document.8">
                  <p:embed/>
                  <p:pic>
                    <p:nvPicPr>
                      <p:cNvPr id="0" name="Picture 307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04800" y="241300"/>
                        <a:ext cx="8397875" cy="6159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87041" name="Object 2"/>
          <p:cNvGraphicFramePr>
            <a:graphicFrameLocks noChangeAspect="1"/>
          </p:cNvGraphicFramePr>
          <p:nvPr/>
        </p:nvGraphicFramePr>
        <p:xfrm>
          <a:off x="762000" y="387350"/>
          <a:ext cx="7951788" cy="676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" imgW="5943600" imgH="5062855" progId="Word.Document.12">
                  <p:embed/>
                </p:oleObj>
              </mc:Choice>
              <mc:Fallback>
                <p:oleObj name="" r:id="rId1" imgW="5943600" imgH="5062855" progId="Word.Document.12">
                  <p:embed/>
                  <p:pic>
                    <p:nvPicPr>
                      <p:cNvPr id="0" name="Picture 308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62000" y="387350"/>
                        <a:ext cx="7951788" cy="67611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Rectangle 2"/>
          <p:cNvSpPr/>
          <p:nvPr/>
        </p:nvSpPr>
        <p:spPr>
          <a:xfrm>
            <a:off x="1524000" y="2819400"/>
            <a:ext cx="6176371" cy="110799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6600" b="1" i="0" u="none" strike="noStrike" kern="1200" cap="none" spc="300" normalizeH="0" baseline="0" noProof="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Terima  Kasih</a:t>
            </a:r>
            <a:endParaRPr kumimoji="0" lang="en-US" sz="6600" b="1" i="0" u="none" strike="noStrike" kern="1200" cap="none" spc="300" normalizeH="0" baseline="0" noProof="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9090" name="object 21"/>
          <p:cNvSpPr/>
          <p:nvPr/>
        </p:nvSpPr>
        <p:spPr>
          <a:xfrm>
            <a:off x="1719263" y="1219200"/>
            <a:ext cx="3233737" cy="1600200"/>
          </a:xfrm>
          <a:prstGeom prst="rect">
            <a:avLst/>
          </a:prstGeom>
          <a:blipFill rotWithShape="1">
            <a:blip r:embed="rId1"/>
            <a:stretch>
              <a:fillRect/>
            </a:stretch>
          </a:blipFill>
          <a:ln w="9525">
            <a:noFill/>
          </a:ln>
        </p:spPr>
        <p:txBody>
          <a:bodyPr lIns="0" tIns="0" rIns="0" bIns="0" anchor="t" anchorCtr="0"/>
          <a:p>
            <a:pPr>
              <a:buClrTx/>
              <a:buFontTx/>
            </a:pPr>
            <a:endParaRPr lang="en-US" altLang="en-US" sz="2400" dirty="0">
              <a:latin typeface="Arial" panose="020B0604020202020204" pitchFamily="34" charset="0"/>
            </a:endParaRPr>
          </a:p>
        </p:txBody>
      </p:sp>
      <p:sp>
        <p:nvSpPr>
          <p:cNvPr id="89091" name="object 20"/>
          <p:cNvSpPr/>
          <p:nvPr/>
        </p:nvSpPr>
        <p:spPr>
          <a:xfrm>
            <a:off x="5410200" y="1219200"/>
            <a:ext cx="2519363" cy="160020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  <a:ln w="9525">
            <a:noFill/>
          </a:ln>
        </p:spPr>
        <p:txBody>
          <a:bodyPr lIns="0" tIns="0" rIns="0" bIns="0" anchor="t" anchorCtr="0"/>
          <a:p>
            <a:pPr>
              <a:buClrTx/>
              <a:buFontTx/>
            </a:pPr>
            <a:endParaRPr lang="en-US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4754" name="Rectangle 2"/>
          <p:cNvSpPr>
            <a:spLocks noGrp="1" noRot="1"/>
          </p:cNvSpPr>
          <p:nvPr>
            <p:ph type="title"/>
          </p:nvPr>
        </p:nvSpPr>
        <p:spPr>
          <a:xfrm>
            <a:off x="457200" y="76200"/>
            <a:ext cx="8385175" cy="8223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3200" b="0" i="0" u="none" strike="noStrike" kern="1200" cap="all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Pengertian Model</a:t>
            </a:r>
            <a:endParaRPr kumimoji="0" lang="en-US" altLang="en-US" sz="3200" b="0" i="0" u="none" strike="noStrike" kern="1200" cap="all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+mj-cs"/>
            </a:endParaRPr>
          </a:p>
        </p:txBody>
      </p:sp>
      <p:sp>
        <p:nvSpPr>
          <p:cNvPr id="74755" name="Rectangle 3"/>
          <p:cNvSpPr>
            <a:spLocks noGrp="1" noRot="1"/>
          </p:cNvSpPr>
          <p:nvPr>
            <p:ph idx="1"/>
          </p:nvPr>
        </p:nvSpPr>
        <p:spPr>
          <a:xfrm>
            <a:off x="76200" y="1295400"/>
            <a:ext cx="5257800" cy="5334000"/>
          </a:xfrm>
          <a:solidFill>
            <a:schemeClr val="bg2"/>
          </a:solidFill>
        </p:spPr>
        <p:txBody>
          <a:bodyPr vert="horz" wrap="square" lIns="91440" tIns="45720" rIns="91440" bIns="45720" anchor="t" anchorCtr="0"/>
          <a:p>
            <a:pPr marL="419100" indent="-382270" eaLnBrk="1" hangingPunct="1">
              <a:lnSpc>
                <a:spcPct val="90000"/>
              </a:lnSpc>
              <a:buFont typeface="Wingdings 2" pitchFamily="18" charset="2"/>
              <a:buChar char=""/>
            </a:pPr>
            <a:r>
              <a:rPr lang="en-US" altLang="en-US" sz="2800" dirty="0"/>
              <a:t>S</a:t>
            </a:r>
            <a:r>
              <a:rPr lang="id-ID" altLang="en-US" sz="2800" dirty="0"/>
              <a:t>uatu replika dari objek yang lebih besar, seperti miniatur.  </a:t>
            </a:r>
            <a:endParaRPr lang="en-US" altLang="en-US" sz="2800" dirty="0"/>
          </a:p>
          <a:p>
            <a:pPr marL="419100" indent="-382270" eaLnBrk="1" hangingPunct="1">
              <a:lnSpc>
                <a:spcPct val="90000"/>
              </a:lnSpc>
              <a:buFont typeface="Wingdings 2" pitchFamily="18" charset="2"/>
              <a:buChar char=""/>
            </a:pPr>
            <a:r>
              <a:rPr lang="id-ID" altLang="en-US" sz="2800" dirty="0"/>
              <a:t>DeVito (1996)</a:t>
            </a:r>
            <a:r>
              <a:rPr lang="en-US" altLang="en-US" sz="2800" dirty="0"/>
              <a:t>: </a:t>
            </a:r>
            <a:r>
              <a:rPr lang="id-ID" altLang="en-US" sz="2800" dirty="0"/>
              <a:t> sebagai “gambaran” yang didesain untuk merepresentasikan realita, dan merupakan representasi fisik atau verbal dari suatu objek atau proses.  </a:t>
            </a:r>
            <a:endParaRPr lang="en-US" altLang="en-US" sz="2800" dirty="0"/>
          </a:p>
          <a:p>
            <a:pPr marL="419100" indent="-382270" eaLnBrk="1" hangingPunct="1">
              <a:lnSpc>
                <a:spcPct val="90000"/>
              </a:lnSpc>
              <a:buFont typeface="Wingdings 2" pitchFamily="18" charset="2"/>
              <a:buChar char=""/>
            </a:pPr>
            <a:r>
              <a:rPr lang="id-ID" altLang="en-US" sz="2800" dirty="0"/>
              <a:t>Bill dan Hardgrave</a:t>
            </a:r>
            <a:r>
              <a:rPr lang="en-US" altLang="en-US" sz="2800" dirty="0"/>
              <a:t>: </a:t>
            </a:r>
            <a:r>
              <a:rPr lang="id-ID" altLang="en-US" sz="2800" dirty="0"/>
              <a:t> representasi dunia nyata dalam bentuk teoritis dan disederhanakan </a:t>
            </a:r>
            <a:endParaRPr lang="en-US" altLang="en-US" sz="2800" dirty="0"/>
          </a:p>
          <a:p>
            <a:pPr marL="419100" indent="-38227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dirty="0"/>
              <a:t>     </a:t>
            </a:r>
            <a:r>
              <a:rPr lang="id-ID" altLang="en-US" dirty="0"/>
              <a:t>(Severin dan Tankard, 1993).  </a:t>
            </a:r>
            <a:endParaRPr lang="en-US" altLang="en-US" dirty="0"/>
          </a:p>
          <a:p>
            <a:pPr marL="419100" indent="-38227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dirty="0"/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5791200" y="1524000"/>
            <a:ext cx="3352800" cy="489426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457200" fontAlgn="auto"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Model </a:t>
            </a:r>
            <a:r>
              <a:rPr kumimoji="0" lang="id-ID" sz="2800" kern="1200" cap="none" spc="0" normalizeH="0" baseline="0" noProof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dibutuhkan  untuk menganalisis bagian</a:t>
            </a:r>
            <a:r>
              <a:rPr kumimoji="0" lang="en-US" sz="2800" kern="1200" cap="none" spc="0" normalizeH="0" baseline="30000" noProof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2</a:t>
            </a:r>
            <a:r>
              <a:rPr kumimoji="0" lang="id-ID" sz="2800" kern="1200" cap="none" spc="0" normalizeH="0" baseline="0" noProof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 dari setiap proses, karena</a:t>
            </a:r>
            <a:r>
              <a:rPr kumimoji="0" lang="en-US" sz="2800" kern="1200" cap="none" spc="0" normalizeH="0" baseline="0" noProof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id-ID" sz="2800" kern="1200" cap="none" spc="0" normalizeH="0" baseline="0" noProof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kita harus membuat abstraksi dari suatu tindakan</a:t>
            </a:r>
            <a:r>
              <a:rPr kumimoji="0" lang="en-US" sz="2800" kern="1200" cap="none" spc="0" normalizeH="0" baseline="0" noProof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/</a:t>
            </a:r>
            <a:r>
              <a:rPr kumimoji="0" lang="id-ID" sz="2800" kern="1200" cap="none" spc="0" normalizeH="0" baseline="0" noProof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peristiwa  menjadi lebih nyata</a:t>
            </a:r>
            <a:r>
              <a:rPr kumimoji="0" lang="en-US" sz="2800" kern="1200" cap="none" spc="0" normalizeH="0" baseline="0" noProof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id-ID" sz="2800" kern="1200" cap="none" spc="0" normalizeH="0" baseline="0" noProof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800" kern="1200" cap="none" spc="0" normalizeH="0" baseline="0" noProof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(</a:t>
            </a:r>
            <a:r>
              <a:rPr kumimoji="0" lang="id-ID" sz="2800" i="1" kern="1200" cap="none" spc="0" normalizeH="0" baseline="0" noProof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tangible </a:t>
            </a:r>
            <a:r>
              <a:rPr kumimoji="0" lang="en-US" sz="2800" i="1" kern="1200" cap="none" spc="0" normalizeH="0" baseline="0" noProof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)</a:t>
            </a:r>
            <a:endParaRPr kumimoji="0" lang="en-US" sz="2800" i="1" kern="1200" cap="none" spc="0" normalizeH="0" baseline="0" noProof="0" dirty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  <a:p>
            <a:pPr marR="0" defTabSz="457200" fontAlgn="auto"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000" kern="1200" cap="none" spc="0" normalizeH="0" baseline="0" noProof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(Tubbs dan Moss, 1983).</a:t>
            </a:r>
            <a:endParaRPr kumimoji="0" lang="en-US" sz="2000" kern="1200" cap="none" spc="0" normalizeH="0" baseline="0" noProof="0" dirty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  <a:p>
            <a:pPr marR="0" defTabSz="457200" fontAlgn="auto"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2000" kern="1200" cap="none" spc="0" normalizeH="0" baseline="0" noProof="0" dirty="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341" name="AutoShape 5"/>
          <p:cNvSpPr/>
          <p:nvPr/>
        </p:nvSpPr>
        <p:spPr>
          <a:xfrm>
            <a:off x="5334000" y="3276600"/>
            <a:ext cx="457200" cy="7620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tx1"/>
          </a:solidFill>
          <a:ln w="9525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>
              <a:buClrTx/>
              <a:buFontTx/>
            </a:pPr>
            <a:endParaRPr lang="id-ID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charRg st="0" end="6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4755">
                                            <p:txEl>
                                              <p:charRg st="0" end="6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4755">
                                            <p:txEl>
                                              <p:charRg st="0" end="6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4755">
                                            <p:txEl>
                                              <p:charRg st="0" end="6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charRg st="63" end="2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4755">
                                            <p:txEl>
                                              <p:charRg st="63" end="22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4755">
                                            <p:txEl>
                                              <p:charRg st="63" end="22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4755">
                                            <p:txEl>
                                              <p:charRg st="63" end="2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charRg st="222" end="3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4755">
                                            <p:txEl>
                                              <p:charRg st="222" end="3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4755">
                                            <p:txEl>
                                              <p:charRg st="222" end="3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4755">
                                            <p:txEl>
                                              <p:charRg st="222" end="3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charRg st="310" end="3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4755">
                                            <p:txEl>
                                              <p:charRg st="310" end="34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4755">
                                            <p:txEl>
                                              <p:charRg st="310" end="34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4755">
                                            <p:txEl>
                                              <p:charRg st="310" end="34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4" grpId="0"/>
      <p:bldP spid="74755" grpId="0" animBg="1" build="p"/>
      <p:bldP spid="74756" grpId="0" animBg="1"/>
      <p:bldP spid="143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Content Placeholder 4"/>
          <p:cNvSpPr>
            <a:spLocks noGrp="1"/>
          </p:cNvSpPr>
          <p:nvPr>
            <p:ph/>
          </p:nvPr>
        </p:nvSpPr>
        <p:spPr>
          <a:xfrm>
            <a:off x="457200" y="701675"/>
            <a:ext cx="8388350" cy="58515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M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odel komunikasi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m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enyederhanakan proses komunikasi ke dalam bentuk yang “statis”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agar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kita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lebih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mudah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memahami proses komunikasi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None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M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odel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komunikasi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menunjukkan tentang elemen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2 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utama dari setiap proses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dan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hubungan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2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antar elemen komunikasi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None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P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ara ahli merumuskan sejumlah konsep (istilah)  yang menamai bagian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2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peristiwa komunikasi. 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None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Konsep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: 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definisi abstrak yang dipakai para ahli untuk meng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-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gambarkan suatu fenomena sosial.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  <a:p>
            <a:pPr marL="274320" marR="0" lvl="0" indent="-274320" algn="l" defTabSz="685800" rtl="0" eaLnBrk="1" fontAlgn="auto" latinLnBrk="0" hangingPunct="1">
              <a:lnSpc>
                <a:spcPct val="12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2" pitchFamily="18" charset="2"/>
              <a:buNone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altLang="en-US" sz="3200" b="0" i="0" u="none" strike="noStrike" kern="1200" cap="all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endParaRPr lang="id-ID" altLang="en-US" dirty="0"/>
          </a:p>
        </p:txBody>
      </p:sp>
      <p:sp>
        <p:nvSpPr>
          <p:cNvPr id="4" name="Rectangle 4"/>
          <p:cNvSpPr>
            <a:spLocks noRot="1" noChangeArrowheads="1"/>
          </p:cNvSpPr>
          <p:nvPr/>
        </p:nvSpPr>
        <p:spPr bwMode="auto">
          <a:xfrm>
            <a:off x="457200" y="533400"/>
            <a:ext cx="8229600" cy="2895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</a:ln>
          <a:effectLst/>
        </p:spPr>
        <p:txBody>
          <a:bodyPr/>
          <a:lstStyle/>
          <a:p>
            <a:pPr marL="62230" marR="0" lvl="0" indent="-6223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C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ontoh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: 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Pada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konsep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2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: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  <a:p>
            <a:pPr marL="62230" marR="0" lvl="0" indent="-6223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S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umber (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Source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  <a:sym typeface="Symbol" panose="05050102010706020507" pitchFamily="18" charset="2"/>
              </a:rPr>
              <a:t>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S)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  <a:p>
            <a:pPr marL="62230" marR="0" lvl="0" indent="-6223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P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esan (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message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  <a:sym typeface="Symbol" panose="05050102010706020507" pitchFamily="18" charset="2"/>
              </a:rPr>
              <a:t>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M)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  <a:p>
            <a:pPr marL="62230" marR="0" lvl="0" indent="-6223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S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aluran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(channel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  <a:sym typeface="Symbol" panose="05050102010706020507" pitchFamily="18" charset="2"/>
              </a:rPr>
              <a:t>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C)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  <a:p>
            <a:pPr marL="62230" marR="0" lvl="0" indent="-6223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P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enerima (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receiver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  <a:sym typeface="Symbol" panose="05050102010706020507" pitchFamily="18" charset="2"/>
              </a:rPr>
              <a:t>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R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  <a:p>
            <a:pPr marL="62230" marR="0" lvl="0" indent="-6223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P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engaruh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(ef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f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ct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  <a:sym typeface="Symbol" panose="05050102010706020507" pitchFamily="18" charset="2"/>
              </a:rPr>
              <a:t>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 E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)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Umpanbalik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(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feedback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  <a:sym typeface="Symbol" panose="05050102010706020507" pitchFamily="18" charset="2"/>
              </a:rPr>
              <a:t>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F)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  <a:p>
            <a:pPr marL="62230" marR="0" lvl="0" indent="-6223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   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Rot="1" noChangeArrowheads="1"/>
          </p:cNvSpPr>
          <p:nvPr/>
        </p:nvSpPr>
        <p:spPr bwMode="auto">
          <a:xfrm>
            <a:off x="457200" y="3733800"/>
            <a:ext cx="8153400" cy="23685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</a:ln>
          <a:effectLst/>
        </p:spPr>
        <p:txBody>
          <a:bodyPr/>
          <a:lstStyle/>
          <a:p>
            <a:pPr marL="62230" marR="0" lvl="0" indent="-6223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Berdasar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konsep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2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di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atas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dapat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dijelaskan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interaksi antara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S 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dan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b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agaimana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M 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dipertukarkan diantara mereka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,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apakah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M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yang  dikirim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S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menghasilkan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E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pada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dan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apa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F yang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diberikan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R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pada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S.   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Rectangle 2"/>
          <p:cNvSpPr>
            <a:spLocks noGrp="1" noRot="1"/>
          </p:cNvSpPr>
          <p:nvPr>
            <p:ph type="title"/>
          </p:nvPr>
        </p:nvSpPr>
        <p:spPr>
          <a:xfrm>
            <a:off x="457200" y="244475"/>
            <a:ext cx="8385175" cy="10509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4800" b="0" i="0" u="none" strike="noStrike" kern="1200" cap="all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Penting</a:t>
            </a:r>
            <a:r>
              <a:rPr kumimoji="0" lang="en-US" altLang="en-US" sz="4800" b="0" i="0" u="none" strike="noStrike" kern="1200" cap="all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 </a:t>
            </a:r>
            <a:r>
              <a:rPr kumimoji="0" lang="en-US" altLang="en-US" sz="4800" b="0" i="0" u="none" strike="noStrike" kern="1200" cap="all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Diingat!</a:t>
            </a:r>
            <a:endParaRPr kumimoji="0" lang="en-US" altLang="en-US" sz="4800" b="0" i="0" u="none" strike="noStrike" kern="1200" cap="all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+mj-cs"/>
            </a:endParaRPr>
          </a:p>
        </p:txBody>
      </p:sp>
      <p:sp>
        <p:nvSpPr>
          <p:cNvPr id="24578" name="Rectangle 3"/>
          <p:cNvSpPr>
            <a:spLocks noGrp="1" noRot="1"/>
          </p:cNvSpPr>
          <p:nvPr>
            <p:ph idx="1"/>
          </p:nvPr>
        </p:nvSpPr>
        <p:spPr>
          <a:xfrm>
            <a:off x="381000" y="1447800"/>
            <a:ext cx="8458200" cy="5029200"/>
          </a:xfrm>
        </p:spPr>
        <p:txBody>
          <a:bodyPr vert="horz" wrap="square" lIns="91440" tIns="45720" rIns="91440" bIns="45720" anchor="t" anchorCtr="0"/>
          <a:p>
            <a:pPr eaLnBrk="1" hangingPunct="1"/>
            <a:r>
              <a:rPr lang="en-US" altLang="en-US" dirty="0"/>
              <a:t>M</a:t>
            </a:r>
            <a:r>
              <a:rPr lang="id-ID" altLang="en-US" dirty="0"/>
              <a:t>odel komunikasi  merupakan bentuk penyederhanaan dari proses komunikasi</a:t>
            </a:r>
            <a:r>
              <a:rPr lang="en-US" altLang="en-US" dirty="0"/>
              <a:t> </a:t>
            </a:r>
            <a:r>
              <a:rPr lang="id-ID" altLang="en-US" sz="3600" b="1" dirty="0">
                <a:sym typeface="Symbol" panose="05050102010706020507" pitchFamily="18" charset="2"/>
              </a:rPr>
              <a:t></a:t>
            </a:r>
            <a:r>
              <a:rPr lang="id-ID" altLang="en-US" sz="3600" b="1" dirty="0"/>
              <a:t> </a:t>
            </a:r>
            <a:r>
              <a:rPr lang="id-ID" altLang="en-US" dirty="0"/>
              <a:t> tidak semua dimensi yang ada pada proses komunikasi  tercakup dalam suatu model. </a:t>
            </a:r>
            <a:endParaRPr lang="en-US" altLang="en-US" dirty="0"/>
          </a:p>
          <a:p>
            <a:pPr eaLnBrk="1" hangingPunct="1"/>
            <a:endParaRPr lang="en-US" altLang="en-US" sz="2800" dirty="0"/>
          </a:p>
          <a:p>
            <a:pPr eaLnBrk="1" hangingPunct="1"/>
            <a:r>
              <a:rPr lang="id-ID" altLang="en-US" dirty="0"/>
              <a:t>Model </a:t>
            </a:r>
            <a:r>
              <a:rPr lang="en-US" altLang="en-US" dirty="0"/>
              <a:t>komunikasi </a:t>
            </a:r>
            <a:r>
              <a:rPr lang="id-ID" altLang="en-US" dirty="0"/>
              <a:t>itu tidak lengkap, hanya sebagai alat bantu bagi kita agar dapat menerangkan bagaimana berbagai  komponen komunikasi saling berhubungan </a:t>
            </a: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    </a:t>
            </a:r>
            <a:r>
              <a:rPr lang="id-ID" altLang="en-US" dirty="0"/>
              <a:t>(Tubbs dan Moss, 2001). </a:t>
            </a:r>
            <a:endParaRPr lang="en-US" alt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08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52400"/>
            <a:ext cx="8385175" cy="593725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3200" b="0" i="0" u="none" strike="noStrike" kern="1200" cap="all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Fungsi Model Komunikasi</a:t>
            </a:r>
            <a:r>
              <a:rPr kumimoji="0" lang="id-ID" sz="4400" b="0" i="0" u="none" strike="noStrike" kern="1200" cap="all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4400" b="0" i="0" u="none" strike="noStrike" kern="1200" cap="all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228600" y="1066800"/>
          <a:ext cx="88392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0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85175" cy="6699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3200" b="0" i="0" u="none" strike="noStrike" kern="1200" cap="all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Fungsi Model Komunikasi </a:t>
            </a:r>
            <a:endParaRPr kumimoji="0" lang="id-ID" sz="3200" b="0" i="0" u="none" strike="noStrike" kern="1200" cap="all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0688" y="781402"/>
          <a:ext cx="9102624" cy="6053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0</TotalTime>
  <Words>8394</Words>
  <Application>WPS Presentation</Application>
  <PresentationFormat>On-screen Show (4:3)</PresentationFormat>
  <Paragraphs>340</Paragraphs>
  <Slides>39</Slides>
  <Notes>35</Notes>
  <HiddenSlides>0</HiddenSlides>
  <MMClips>0</MMClips>
  <ScaleCrop>false</ScaleCrop>
  <HeadingPairs>
    <vt:vector size="8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9</vt:i4>
      </vt:variant>
      <vt:variant>
        <vt:lpstr>幻灯片标题</vt:lpstr>
      </vt:variant>
      <vt:variant>
        <vt:i4>39</vt:i4>
      </vt:variant>
    </vt:vector>
  </HeadingPairs>
  <TitlesOfParts>
    <vt:vector size="65" baseType="lpstr">
      <vt:lpstr>Arial</vt:lpstr>
      <vt:lpstr>SimSun</vt:lpstr>
      <vt:lpstr>Wingdings</vt:lpstr>
      <vt:lpstr>Gill Sans MT</vt:lpstr>
      <vt:lpstr>Calibri</vt:lpstr>
      <vt:lpstr>Wingdings 2</vt:lpstr>
      <vt:lpstr>Wingdings</vt:lpstr>
      <vt:lpstr>Tahoma</vt:lpstr>
      <vt:lpstr>Symbol</vt:lpstr>
      <vt:lpstr>Symbol</vt:lpstr>
      <vt:lpstr>Microsoft YaHei</vt:lpstr>
      <vt:lpstr>Arial Unicode MS</vt:lpstr>
      <vt:lpstr>Wingdings 2</vt:lpstr>
      <vt:lpstr>Times New Roman</vt:lpstr>
      <vt:lpstr>MS Mincho</vt:lpstr>
      <vt:lpstr>Yu Gothic</vt:lpstr>
      <vt:lpstr>Gallery</vt:lpstr>
      <vt:lpstr>Word.Document.12</vt:lpstr>
      <vt:lpstr>Word.Document.8</vt:lpstr>
      <vt:lpstr>Word.Document.12</vt:lpstr>
      <vt:lpstr>Word.Document.8</vt:lpstr>
      <vt:lpstr>Word.Document.12</vt:lpstr>
      <vt:lpstr>Word.Document.12</vt:lpstr>
      <vt:lpstr>Word.Document.8</vt:lpstr>
      <vt:lpstr>Word.Document.8</vt:lpstr>
      <vt:lpstr>Word.Document.12</vt:lpstr>
      <vt:lpstr>MODEL-MODEL  KOMUNIKASI  dewi Setyarini</vt:lpstr>
      <vt:lpstr>AGENDA KITA HARI INI</vt:lpstr>
      <vt:lpstr>Pengertian Beberapa Konsep Penting Dalam Komunikasi</vt:lpstr>
      <vt:lpstr>Pengertian Model</vt:lpstr>
      <vt:lpstr>PowerPoint 演示文稿</vt:lpstr>
      <vt:lpstr>PowerPoint 演示文稿</vt:lpstr>
      <vt:lpstr>Penting Diingat!</vt:lpstr>
      <vt:lpstr>Fungsi Model Komunikasi </vt:lpstr>
      <vt:lpstr>Fungsi Model Komunikasi </vt:lpstr>
      <vt:lpstr>Manfaat Mengetahui  Fungsi Model Komunikasi (MK)</vt:lpstr>
      <vt:lpstr> Tipologi Model</vt:lpstr>
      <vt:lpstr> Tipologi Model</vt:lpstr>
      <vt:lpstr> Tipologi Model</vt:lpstr>
      <vt:lpstr>Kategori Model Komunikasi</vt:lpstr>
      <vt:lpstr>PowerPoint 演示文稿</vt:lpstr>
      <vt:lpstr>PowerPoint 演示文稿</vt:lpstr>
      <vt:lpstr>PowerPoint 演示文稿</vt:lpstr>
      <vt:lpstr>PowerPoint 演示文稿</vt:lpstr>
      <vt:lpstr>Lanjutan..</vt:lpstr>
      <vt:lpstr>PowerPoint 演示文稿</vt:lpstr>
      <vt:lpstr>Model Aristotle</vt:lpstr>
      <vt:lpstr>Model Harold Lasswell</vt:lpstr>
      <vt:lpstr>Model Shannon - Weaver</vt:lpstr>
      <vt:lpstr>Model Berlo</vt:lpstr>
      <vt:lpstr>PowerPoint 演示文稿</vt:lpstr>
      <vt:lpstr>Model Rogers </vt:lpstr>
      <vt:lpstr>PowerPoint 演示文稿</vt:lpstr>
      <vt:lpstr>Model Schramm </vt:lpstr>
      <vt:lpstr>Model Schramm dan Osgood</vt:lpstr>
      <vt:lpstr>Model Schramm</vt:lpstr>
      <vt:lpstr>PowerPoint 演示文稿</vt:lpstr>
      <vt:lpstr>PowerPoint 演示文稿</vt:lpstr>
      <vt:lpstr>PowerPoint 演示文稿</vt:lpstr>
      <vt:lpstr>Model Watzlawick, Beavin dan Jackson</vt:lpstr>
      <vt:lpstr>PowerPoint 演示文稿</vt:lpstr>
      <vt:lpstr>Model Kincaid dan Schramm</vt:lpstr>
      <vt:lpstr>PowerPoint 演示文稿</vt:lpstr>
      <vt:lpstr>PowerPoint 演示文稿</vt:lpstr>
      <vt:lpstr>PowerPoint 演示文稿</vt:lpstr>
    </vt:vector>
  </TitlesOfParts>
  <Company>Jurusan Sosek, Faperta IPB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PB 3.  Sejarah dan Model-model Komunikasi</dc:title>
  <dc:creator>Ida Yuhana</dc:creator>
  <cp:lastModifiedBy>Dewi Setyarini</cp:lastModifiedBy>
  <cp:revision>140</cp:revision>
  <dcterms:created xsi:type="dcterms:W3CDTF">2003-03-18T04:42:00Z</dcterms:created>
  <dcterms:modified xsi:type="dcterms:W3CDTF">2025-10-26T13:47:06Z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942AE8F3E7A144F188562A8B51F24FF8_12</vt:lpwstr>
  </property>
  <property fmtid="{D5CDD505-2E9C-101B-9397-08002B2CF9AE}" pid="3" name="KSOProductBuildVer">
    <vt:lpwstr>1033-12.2.0.23131</vt:lpwstr>
  </property>
</Properties>
</file>