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“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”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8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KETIMPANGAN INFORMASI DAN KOMUNIKASI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d-ID" dirty="0"/>
              <a:t>DEWI SETYARINI</a:t>
            </a:r>
            <a:endParaRPr lang="id-ID" dirty="0"/>
          </a:p>
          <a:p>
            <a:pPr algn="ctr"/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Faktor penyebab ketimpangan informasi dan komunikasi.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id-ID" b="1" dirty="0"/>
              <a:t>Perbedaan tajam pd kemampuan ekonomi </a:t>
            </a:r>
            <a:r>
              <a:rPr lang="id-ID" dirty="0"/>
              <a:t>antara negara Maju dan negara Berkembang </a:t>
            </a:r>
            <a:r>
              <a:rPr lang="id-ID" dirty="0">
                <a:sym typeface="Wingdings" panose="05000000000000000000" pitchFamily="2" charset="2"/>
              </a:rPr>
              <a:t>  faktor ekonomi berpengaruh pd Tata Dunia di bid informasi dan komunikasi. Neg yg kuat dengan laju pertumbuhan ekonomi yg kuat menjadi raksasa di bid tehnologi.  menguasai arus informasi internasional.                                                                                                         Hal ini mendorong lahirnya Tata Ekonomi Dunia Baru.</a:t>
            </a:r>
            <a:endParaRPr lang="id-ID" dirty="0">
              <a:sym typeface="Wingdings" panose="05000000000000000000" pitchFamily="2" charset="2"/>
            </a:endParaRPr>
          </a:p>
          <a:p>
            <a:pPr>
              <a:buFont typeface="+mj-lt"/>
              <a:buAutoNum type="arabicPeriod"/>
            </a:pPr>
            <a:r>
              <a:rPr lang="id-ID" b="1" dirty="0">
                <a:sym typeface="Wingdings" panose="05000000000000000000" pitchFamily="2" charset="2"/>
              </a:rPr>
              <a:t>Perbedaan kemampuan di bid Ilmu dan Tehnologi</a:t>
            </a:r>
            <a:r>
              <a:rPr lang="id-ID" dirty="0">
                <a:sym typeface="Wingdings" panose="05000000000000000000" pitchFamily="2" charset="2"/>
              </a:rPr>
              <a:t>.  kemajuan tehnologi dimonopoli neg Maju, sedangkan neg Berkembang menjadi Konsumen/ pengguna  hasil tehnologi neg Maju.  timbulkan kebergantungan yg berpengaruh pd sistem sosial budaya  neg berkembang.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650" y="999426"/>
            <a:ext cx="8761413" cy="706964"/>
          </a:xfrm>
        </p:spPr>
        <p:txBody>
          <a:bodyPr/>
          <a:lstStyle/>
          <a:p>
            <a:r>
              <a:rPr lang="en-ID" i="1" dirty="0" err="1"/>
              <a:t>Lanjutan</a:t>
            </a:r>
            <a:r>
              <a:rPr lang="en-ID" i="1" dirty="0"/>
              <a:t>...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5659"/>
            <a:ext cx="8825659" cy="3774141"/>
          </a:xfrm>
        </p:spPr>
        <p:txBody>
          <a:bodyPr/>
          <a:lstStyle/>
          <a:p>
            <a:pPr>
              <a:buFont typeface="+mj-lt"/>
              <a:buAutoNum type="arabicPeriod"/>
            </a:pPr>
            <a:endParaRPr lang="id-ID" dirty="0"/>
          </a:p>
          <a:p>
            <a:pPr>
              <a:buAutoNum type="arabicPeriod" startAt="3"/>
            </a:pPr>
            <a:r>
              <a:rPr lang="id-ID" b="1" dirty="0"/>
              <a:t>Tidak adanya kesamaan hak </a:t>
            </a:r>
            <a:r>
              <a:rPr lang="id-ID" dirty="0"/>
              <a:t>antara negara Maju dan negara Berkembang di bid informasi dan komunikasi.                                            Kerangka Hukum Internasional cenerung menguntungkan pemilik dan pengontrol media komunikasi dan pemilik/ pengontrol sarana produksi di bid komunikasi.</a:t>
            </a:r>
            <a:endParaRPr lang="id-ID" dirty="0"/>
          </a:p>
          <a:p>
            <a:pPr>
              <a:buAutoNum type="arabicPeriod" startAt="3"/>
            </a:pPr>
            <a:r>
              <a:rPr lang="id-ID" b="1" dirty="0"/>
              <a:t>Adanya Hegemoni dan dominasi neg</a:t>
            </a:r>
            <a:r>
              <a:rPr lang="en-ID" b="1" dirty="0" err="1"/>
              <a:t>ara</a:t>
            </a:r>
            <a:r>
              <a:rPr lang="id-ID" b="1" dirty="0"/>
              <a:t> Maju yg ditujukan ke neg</a:t>
            </a:r>
            <a:r>
              <a:rPr lang="en-ID" b="1" dirty="0" err="1"/>
              <a:t>ara</a:t>
            </a:r>
            <a:r>
              <a:rPr lang="id-ID" b="1" dirty="0"/>
              <a:t> Berkembang</a:t>
            </a:r>
            <a:r>
              <a:rPr lang="id-ID" dirty="0"/>
              <a:t> menyangkut masalah dan aspirasi Dunia Ketiga. Mereka menguasai sumber keuangan, industri dan tehnologi neg</a:t>
            </a:r>
            <a:r>
              <a:rPr lang="en-US" altLang="id-ID" dirty="0"/>
              <a:t>ara</a:t>
            </a:r>
            <a:r>
              <a:rPr lang="id-ID" dirty="0"/>
              <a:t> Berkembang. Akibatnya  neg</a:t>
            </a:r>
            <a:r>
              <a:rPr lang="en-US" altLang="id-ID" dirty="0"/>
              <a:t>ara</a:t>
            </a:r>
            <a:r>
              <a:rPr lang="id-ID" dirty="0"/>
              <a:t> berkembang sbg konsumen akhir informasi yg dijual sbg komoditi.</a:t>
            </a:r>
            <a:endParaRPr lang="id-ID" dirty="0"/>
          </a:p>
          <a:p>
            <a:pPr>
              <a:buAutoNum type="arabicPeriod" startAt="3"/>
            </a:pPr>
            <a:endParaRPr lang="id-ID" dirty="0"/>
          </a:p>
          <a:p>
            <a:pPr>
              <a:buFont typeface="+mj-lt"/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1" dirty="0" err="1"/>
              <a:t>Lanjutan</a:t>
            </a:r>
            <a:r>
              <a:rPr lang="en-ID" i="1" dirty="0"/>
              <a:t>...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9561"/>
            <a:ext cx="8825659" cy="3740239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	</a:t>
            </a:r>
            <a:r>
              <a:rPr lang="id-ID" sz="2000" dirty="0"/>
              <a:t>5. </a:t>
            </a:r>
            <a:r>
              <a:rPr lang="id-ID" sz="2000" b="1" dirty="0"/>
              <a:t>Tidak ada hubungan yg saling menguntungkan antara neg</a:t>
            </a:r>
            <a:r>
              <a:rPr lang="en-ID" sz="2000" b="1" dirty="0" err="1"/>
              <a:t>ara</a:t>
            </a:r>
            <a:r>
              <a:rPr lang="id-ID" sz="2000" b="1" dirty="0"/>
              <a:t> </a:t>
            </a:r>
            <a:r>
              <a:rPr lang="en-ID" sz="2000" b="1" dirty="0"/>
              <a:t>     		</a:t>
            </a:r>
            <a:r>
              <a:rPr lang="id-ID" sz="2000" b="1" dirty="0"/>
              <a:t>Maju dan </a:t>
            </a:r>
            <a:r>
              <a:rPr lang="en-ID" sz="2000" b="1" dirty="0"/>
              <a:t>	    </a:t>
            </a:r>
            <a:r>
              <a:rPr lang="id-ID" sz="2000" b="1" dirty="0"/>
              <a:t>neg</a:t>
            </a:r>
            <a:r>
              <a:rPr lang="en-ID" sz="2000" b="1" dirty="0" err="1"/>
              <a:t>ara</a:t>
            </a:r>
            <a:r>
              <a:rPr lang="id-ID" sz="2000" b="1" dirty="0"/>
              <a:t> Berkembang di </a:t>
            </a:r>
            <a:r>
              <a:rPr lang="id-ID" sz="2000" dirty="0"/>
              <a:t>bid</a:t>
            </a:r>
            <a:r>
              <a:rPr lang="en-ID" sz="2000" dirty="0" err="1"/>
              <a:t>ang</a:t>
            </a:r>
            <a:r>
              <a:rPr lang="id-ID" sz="2000" dirty="0"/>
              <a:t> informasi dan </a:t>
            </a:r>
            <a:r>
              <a:rPr lang="en-ID" sz="2000" dirty="0"/>
              <a:t>			</a:t>
            </a:r>
            <a:r>
              <a:rPr lang="id-ID" sz="2000" dirty="0"/>
              <a:t>komunikasi. Mereka mendominasi dan mengontrol jaringan </a:t>
            </a:r>
            <a:r>
              <a:rPr lang="en-ID" sz="2000" dirty="0"/>
              <a:t> 		</a:t>
            </a:r>
            <a:r>
              <a:rPr lang="en-US" altLang="en-ID" sz="2000" dirty="0"/>
              <a:t>    </a:t>
            </a:r>
            <a:r>
              <a:rPr lang="id-ID" sz="2000" dirty="0"/>
              <a:t>komunikasi dan arus informasi serta menyiarkan sesuai dng </a:t>
            </a:r>
            <a:r>
              <a:rPr lang="en-ID" sz="2000" dirty="0"/>
              <a:t>			</a:t>
            </a:r>
            <a:r>
              <a:rPr lang="id-ID" sz="2000" dirty="0"/>
              <a:t>kepentingannya.</a:t>
            </a:r>
            <a:endParaRPr lang="id-ID" sz="2000" dirty="0"/>
          </a:p>
          <a:p>
            <a:pPr marL="0" indent="0">
              <a:buNone/>
            </a:pPr>
            <a:r>
              <a:rPr lang="en-ID" sz="2000" dirty="0"/>
              <a:t>	</a:t>
            </a:r>
            <a:r>
              <a:rPr lang="id-ID" sz="2000" dirty="0"/>
              <a:t>6. </a:t>
            </a:r>
            <a:r>
              <a:rPr lang="id-ID" sz="2000" b="1" dirty="0"/>
              <a:t>Adanya perbedaan sistem</a:t>
            </a:r>
            <a:r>
              <a:rPr lang="en-ID" sz="2000" b="1" dirty="0"/>
              <a:t> </a:t>
            </a:r>
            <a:r>
              <a:rPr lang="en-ID" sz="2000" b="1" dirty="0" err="1"/>
              <a:t>nilai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</a:t>
            </a:r>
            <a:r>
              <a:rPr lang="en-ID" sz="2000" dirty="0" err="1"/>
              <a:t>neg</a:t>
            </a:r>
            <a:r>
              <a:rPr lang="en-US" altLang="en-ID" sz="2000" dirty="0" err="1"/>
              <a:t>ara</a:t>
            </a:r>
            <a:r>
              <a:rPr lang="en-ID" sz="2000" dirty="0"/>
              <a:t> </a:t>
            </a:r>
            <a:r>
              <a:rPr lang="en-ID" sz="2000" dirty="0" err="1"/>
              <a:t>maju</a:t>
            </a:r>
            <a:r>
              <a:rPr lang="en-ID" sz="2000" dirty="0"/>
              <a:t> &amp; </a:t>
            </a:r>
            <a:r>
              <a:rPr lang="en-ID" sz="2000" dirty="0" err="1"/>
              <a:t>neg</a:t>
            </a:r>
            <a:r>
              <a:rPr lang="en-US" altLang="en-ID" sz="2000" dirty="0" err="1"/>
              <a:t>ara</a:t>
            </a:r>
            <a:r>
              <a:rPr lang="en-ID" sz="2000" dirty="0"/>
              <a:t>  				</a:t>
            </a:r>
            <a:r>
              <a:rPr lang="en-ID" sz="2000" dirty="0" err="1"/>
              <a:t>Berkembang</a:t>
            </a:r>
            <a:r>
              <a:rPr lang="en-ID" sz="2000" dirty="0"/>
              <a:t>.  	   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 </a:t>
            </a:r>
            <a:r>
              <a:rPr lang="en-US" altLang="en-ID" sz="2000" dirty="0"/>
              <a:t>    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lalu</a:t>
            </a:r>
            <a:r>
              <a:rPr lang="en-ID" sz="2000" dirty="0"/>
              <a:t> </a:t>
            </a:r>
            <a:r>
              <a:rPr lang="en-ID" sz="2000" dirty="0" err="1"/>
              <a:t>lintas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dunia</a:t>
            </a:r>
            <a:r>
              <a:rPr lang="en-ID" sz="2000" dirty="0"/>
              <a:t> </a:t>
            </a:r>
            <a:r>
              <a:rPr lang="en-US" altLang="en-ID" sz="2000" dirty="0"/>
              <a:t>	</a:t>
            </a:r>
            <a:r>
              <a:rPr lang="en-ID" sz="2000" dirty="0" err="1"/>
              <a:t>yg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US" altLang="en-ID" sz="2000" dirty="0"/>
              <a:t>seimbang/ 	  		timpang	</a:t>
            </a:r>
            <a:r>
              <a:rPr lang="en-ID" sz="2000" dirty="0"/>
              <a:t>	</a:t>
            </a:r>
            <a:r>
              <a:rPr lang="en-ID" sz="2000" dirty="0">
                <a:sym typeface="Wingdings" panose="05000000000000000000" pitchFamily="2" charset="2"/>
              </a:rPr>
              <a:t> </a:t>
            </a:r>
            <a:r>
              <a:rPr lang="en-ID" sz="2000" dirty="0" err="1">
                <a:sym typeface="Wingdings" panose="05000000000000000000" pitchFamily="2" charset="2"/>
              </a:rPr>
              <a:t>terjadi</a:t>
            </a:r>
            <a:r>
              <a:rPr lang="en-ID" sz="2000" dirty="0">
                <a:sym typeface="Wingdings" panose="05000000000000000000" pitchFamily="2" charset="2"/>
              </a:rPr>
              <a:t> 	    </a:t>
            </a:r>
            <a:r>
              <a:rPr lang="en-ID" sz="2000" dirty="0" err="1">
                <a:sym typeface="Wingdings" panose="05000000000000000000" pitchFamily="2" charset="2"/>
              </a:rPr>
              <a:t>percampuran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kebudayaan</a:t>
            </a:r>
            <a:r>
              <a:rPr lang="en-ID" sz="2000" dirty="0">
                <a:sym typeface="Wingdings" panose="05000000000000000000" pitchFamily="2" charset="2"/>
              </a:rPr>
              <a:t>,	</a:t>
            </a:r>
            <a:r>
              <a:rPr lang="en-ID" sz="2000" dirty="0" err="1">
                <a:sym typeface="Wingdings" panose="05000000000000000000" pitchFamily="2" charset="2"/>
              </a:rPr>
              <a:t>yg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US" altLang="en-ID" sz="2000" dirty="0">
                <a:sym typeface="Wingdings" panose="05000000000000000000" pitchFamily="2" charset="2"/>
              </a:rPr>
              <a:t>		   </a:t>
            </a:r>
            <a:r>
              <a:rPr lang="en-ID" sz="2000" dirty="0" err="1">
                <a:sym typeface="Wingdings" panose="05000000000000000000" pitchFamily="2" charset="2"/>
              </a:rPr>
              <a:t>kemungkinan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tidak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sesuai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d</a:t>
            </a:r>
            <a:r>
              <a:rPr lang="en-US" altLang="en-ID" sz="2000" dirty="0" err="1">
                <a:sym typeface="Wingdings" panose="05000000000000000000" pitchFamily="2" charset="2"/>
              </a:rPr>
              <a:t>e</a:t>
            </a:r>
            <a:r>
              <a:rPr lang="en-ID" sz="2000" dirty="0" err="1">
                <a:sym typeface="Wingdings" panose="05000000000000000000" pitchFamily="2" charset="2"/>
              </a:rPr>
              <a:t>ng</a:t>
            </a:r>
            <a:r>
              <a:rPr lang="en-US" altLang="en-ID" sz="2000" dirty="0" err="1">
                <a:sym typeface="Wingdings" panose="05000000000000000000" pitchFamily="2" charset="2"/>
              </a:rPr>
              <a:t>an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tata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nilai</a:t>
            </a:r>
            <a:r>
              <a:rPr lang="en-ID" sz="2000" dirty="0">
                <a:sym typeface="Wingdings" panose="05000000000000000000" pitchFamily="2" charset="2"/>
              </a:rPr>
              <a:t>  </a:t>
            </a:r>
            <a:r>
              <a:rPr lang="en-ID" sz="2000" dirty="0" err="1">
                <a:sym typeface="Wingdings" panose="05000000000000000000" pitchFamily="2" charset="2"/>
              </a:rPr>
              <a:t>masyarakat</a:t>
            </a:r>
            <a:r>
              <a:rPr lang="en-ID" sz="2000" dirty="0">
                <a:sym typeface="Wingdings" panose="05000000000000000000" pitchFamily="2" charset="2"/>
              </a:rPr>
              <a:t> 		</a:t>
            </a:r>
            <a:r>
              <a:rPr lang="en-US" altLang="en-ID" sz="2000" dirty="0">
                <a:sym typeface="Wingdings" panose="05000000000000000000" pitchFamily="2" charset="2"/>
              </a:rPr>
              <a:t>   </a:t>
            </a:r>
            <a:r>
              <a:rPr lang="en-ID" sz="2000" dirty="0" err="1">
                <a:sym typeface="Wingdings" panose="05000000000000000000" pitchFamily="2" charset="2"/>
              </a:rPr>
              <a:t>neg</a:t>
            </a:r>
            <a:r>
              <a:rPr lang="en-US" altLang="en-ID" sz="2000" dirty="0" err="1">
                <a:sym typeface="Wingdings" panose="05000000000000000000" pitchFamily="2" charset="2"/>
              </a:rPr>
              <a:t>ara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en-ID" sz="2000" dirty="0" err="1">
                <a:sym typeface="Wingdings" panose="05000000000000000000" pitchFamily="2" charset="2"/>
              </a:rPr>
              <a:t>Berkembang</a:t>
            </a:r>
            <a:endParaRPr lang="id-ID" sz="2000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/>
              <a:t>Ketimpangan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memang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dielakkan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sulit</a:t>
            </a:r>
            <a:r>
              <a:rPr lang="en-ID" sz="2400" dirty="0"/>
              <a:t> </a:t>
            </a:r>
            <a:r>
              <a:rPr lang="en-ID" sz="2400" dirty="0" err="1"/>
              <a:t>pemecahannya</a:t>
            </a:r>
            <a:r>
              <a:rPr lang="en-ID" sz="2400" dirty="0"/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karena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tidak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ada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pilihan</a:t>
            </a:r>
            <a:r>
              <a:rPr lang="en-ID" sz="2400" dirty="0">
                <a:sym typeface="Wingdings" panose="05000000000000000000" pitchFamily="2" charset="2"/>
              </a:rPr>
              <a:t> lain </a:t>
            </a:r>
            <a:r>
              <a:rPr lang="en-ID" sz="2400" dirty="0" err="1">
                <a:sym typeface="Wingdings" panose="05000000000000000000" pitchFamily="2" charset="2"/>
              </a:rPr>
              <a:t>bagi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negara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berkembang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selain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mempersiapkan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diri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untuk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suatu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kehidupan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internasional</a:t>
            </a:r>
            <a:r>
              <a:rPr lang="en-ID" sz="2400" dirty="0">
                <a:sym typeface="Wingdings" panose="05000000000000000000" pitchFamily="2" charset="2"/>
              </a:rPr>
              <a:t> modern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melakukan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upaya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untuk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membangun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kemampuan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nasionalnya</a:t>
            </a:r>
            <a:r>
              <a:rPr lang="en-ID" sz="2400" dirty="0">
                <a:sym typeface="Wingdings" panose="05000000000000000000" pitchFamily="2" charset="2"/>
              </a:rPr>
              <a:t> di </a:t>
            </a:r>
            <a:r>
              <a:rPr lang="en-ID" sz="2400" dirty="0" err="1">
                <a:sym typeface="Wingdings" panose="05000000000000000000" pitchFamily="2" charset="2"/>
              </a:rPr>
              <a:t>bidang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informasi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memadai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dengan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kebutuhannya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4400" dirty="0" err="1"/>
              <a:t>Terima</a:t>
            </a:r>
            <a:r>
              <a:rPr lang="en-ID" sz="4400" dirty="0"/>
              <a:t> </a:t>
            </a:r>
            <a:r>
              <a:rPr lang="en-ID" sz="4400" dirty="0" err="1"/>
              <a:t>kasih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MASALAH KETIMPANGAN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9447"/>
            <a:ext cx="8825659" cy="372035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2000" dirty="0"/>
              <a:t>Masalah ketimpangan kemampuan ekonomi antara negara industri dan negara berkembang </a:t>
            </a:r>
            <a:r>
              <a:rPr lang="id-ID" sz="2000" dirty="0">
                <a:sym typeface="Wingdings" panose="05000000000000000000" pitchFamily="2" charset="2"/>
              </a:rPr>
              <a:t> mencetuskan suatu gagasan/konsep Tata Ekonomi Dunia Baru</a:t>
            </a:r>
            <a:r>
              <a:rPr lang="id-ID" sz="2000" b="1" dirty="0">
                <a:sym typeface="Wingdings" panose="05000000000000000000" pitchFamily="2" charset="2"/>
              </a:rPr>
              <a:t>.(</a:t>
            </a:r>
            <a:r>
              <a:rPr lang="id-ID" sz="2000" b="1" i="1" dirty="0">
                <a:sym typeface="Wingdings" panose="05000000000000000000" pitchFamily="2" charset="2"/>
              </a:rPr>
              <a:t>A New World Economic Order).</a:t>
            </a:r>
            <a:endParaRPr lang="id-ID" sz="2000" b="1" i="1" dirty="0">
              <a:sym typeface="Wingdings" panose="05000000000000000000" pitchFamily="2" charset="2"/>
            </a:endParaRPr>
          </a:p>
          <a:p>
            <a:pPr>
              <a:buFont typeface="+mj-lt"/>
              <a:buAutoNum type="arabicPeriod"/>
            </a:pPr>
            <a:r>
              <a:rPr lang="id-ID" sz="2000" dirty="0">
                <a:sym typeface="Wingdings" panose="05000000000000000000" pitchFamily="2" charset="2"/>
              </a:rPr>
              <a:t>Masalah  ketimpangan arus informasi dan komunikasi antara negara maju dan negara berkembang  melahirkan gaga</a:t>
            </a:r>
            <a:r>
              <a:rPr lang="en-US" altLang="id-ID" sz="2000" dirty="0">
                <a:sym typeface="Wingdings" panose="05000000000000000000" pitchFamily="2" charset="2"/>
              </a:rPr>
              <a:t>s</a:t>
            </a:r>
            <a:r>
              <a:rPr lang="id-ID" sz="2000" dirty="0">
                <a:sym typeface="Wingdings" panose="05000000000000000000" pitchFamily="2" charset="2"/>
              </a:rPr>
              <a:t>an/konsep Tata Informasi dan Komunikasi Internasional Baru </a:t>
            </a:r>
            <a:r>
              <a:rPr lang="id-ID" sz="2000" i="1" dirty="0">
                <a:sym typeface="Wingdings" panose="05000000000000000000" pitchFamily="2" charset="2"/>
              </a:rPr>
              <a:t>(</a:t>
            </a:r>
            <a:r>
              <a:rPr lang="id-ID" sz="2000" b="1" i="1" dirty="0">
                <a:sym typeface="Wingdings" panose="05000000000000000000" pitchFamily="2" charset="2"/>
              </a:rPr>
              <a:t>A New International Information and Communication Order)  </a:t>
            </a:r>
            <a:endParaRPr lang="id-ID" sz="2000" b="1" i="1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5659"/>
            <a:ext cx="8825659" cy="3774141"/>
          </a:xfrm>
        </p:spPr>
        <p:txBody>
          <a:bodyPr/>
          <a:lstStyle/>
          <a:p>
            <a:r>
              <a:rPr lang="id-ID" dirty="0"/>
              <a:t>Perlunya suatu Tata Informasi dan Komunikasi Internasional Baru setelaah melihat bhw selain di bidang ekonomi, ketimpangan terjadi di bid</a:t>
            </a:r>
            <a:r>
              <a:rPr lang="en-ID" dirty="0" err="1"/>
              <a:t>ang</a:t>
            </a:r>
            <a:r>
              <a:rPr lang="id-ID" dirty="0"/>
              <a:t> informasi dan komunikasi.</a:t>
            </a:r>
            <a:endParaRPr lang="id-ID" dirty="0"/>
          </a:p>
          <a:p>
            <a:r>
              <a:rPr lang="id-ID" dirty="0"/>
              <a:t>Kelompok negara2 Non-Blok berpendpt bhw masalah besar yg dihadapi di bid</a:t>
            </a:r>
            <a:r>
              <a:rPr lang="en-ID" dirty="0" err="1"/>
              <a:t>ang</a:t>
            </a:r>
            <a:r>
              <a:rPr lang="id-ID" dirty="0"/>
              <a:t> komunikasi terutama adalah :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</a:t>
            </a:r>
            <a:r>
              <a:rPr lang="en-US" altLang="id-ID" dirty="0"/>
              <a:t>d</a:t>
            </a:r>
            <a:r>
              <a:rPr lang="id-ID" dirty="0"/>
              <a:t>anya disparitas dalam segala segi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Adanya ketimpangan arus informasi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Adanya monopoli dan pemusatan sumber dan jalur komunikasi yg berlebihan</a:t>
            </a:r>
            <a:endParaRPr lang="id-ID" dirty="0"/>
          </a:p>
          <a:p>
            <a:pPr marL="400050"/>
            <a:r>
              <a:rPr lang="id-ID" dirty="0">
                <a:sym typeface="Wingdings" panose="05000000000000000000" pitchFamily="2" charset="2"/>
              </a:rPr>
              <a:t> sehingga terjadi dominasi dari negara maju atas Neg</a:t>
            </a:r>
            <a:r>
              <a:rPr lang="en-ID" dirty="0" err="1">
                <a:sym typeface="Wingdings" panose="05000000000000000000" pitchFamily="2" charset="2"/>
              </a:rPr>
              <a:t>ara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id-ID" dirty="0">
                <a:sym typeface="Wingdings" panose="05000000000000000000" pitchFamily="2" charset="2"/>
              </a:rPr>
              <a:t>berkembang, termasuk di bid</a:t>
            </a:r>
            <a:r>
              <a:rPr lang="en-ID" dirty="0" err="1">
                <a:sym typeface="Wingdings" panose="05000000000000000000" pitchFamily="2" charset="2"/>
              </a:rPr>
              <a:t>ang</a:t>
            </a:r>
            <a:r>
              <a:rPr lang="id-ID" dirty="0">
                <a:sym typeface="Wingdings" panose="05000000000000000000" pitchFamily="2" charset="2"/>
              </a:rPr>
              <a:t> komunikasi.</a:t>
            </a:r>
            <a:endParaRPr lang="id-ID" dirty="0"/>
          </a:p>
          <a:p>
            <a:pPr lvl="1">
              <a:buFont typeface="+mj-lt"/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18765"/>
            <a:ext cx="8825659" cy="3801035"/>
          </a:xfrm>
        </p:spPr>
        <p:txBody>
          <a:bodyPr/>
          <a:lstStyle/>
          <a:p>
            <a:r>
              <a:rPr lang="id-ID" dirty="0"/>
              <a:t>Sistem komunikasi dunia telah didominasi oleh lembaga2 komunikasi negara maju, terutama negara Barat.</a:t>
            </a:r>
            <a:endParaRPr lang="id-ID" dirty="0"/>
          </a:p>
          <a:p>
            <a:r>
              <a:rPr lang="id-ID" dirty="0"/>
              <a:t>Jaringan informasi dunia khususnya di media cetak didominasi empat (4) Kantor Berita Barat : AP, UPI </a:t>
            </a:r>
            <a:r>
              <a:rPr lang="id-ID" dirty="0">
                <a:sym typeface="Wingdings" panose="05000000000000000000" pitchFamily="2" charset="2"/>
              </a:rPr>
              <a:t> Amerika Serikat, AFP  Perancis dan REUTER dari Inggris.  KB bergerak atas landasan ekonomi dan atas anggapan bhw kepentingan langgananlah yg harus didahulukan  meliput dan  menyebarkan berita yg sesuai dengan keingginan pelangganan, yg sering tidak sejalan dng kebijakan pemerintah negara ybs  peliputan cenderung menguntungkan negara2 Barat.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Sumber pertentangan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59106"/>
            <a:ext cx="8825659" cy="3760694"/>
          </a:xfrm>
        </p:spPr>
        <p:txBody>
          <a:bodyPr/>
          <a:lstStyle/>
          <a:p>
            <a:r>
              <a:rPr lang="id-ID" dirty="0"/>
              <a:t>Negara Berkembang di kawasan Asia, Afrika dan Amerika Latin </a:t>
            </a:r>
            <a:r>
              <a:rPr lang="id-ID" dirty="0">
                <a:sym typeface="Wingdings" panose="05000000000000000000" pitchFamily="2" charset="2"/>
              </a:rPr>
              <a:t> merasa  dirugikan dalam hub dengan Negara Maju, khususnya dibidang informasi dan komunikasi.</a:t>
            </a:r>
            <a:endParaRPr lang="id-ID" dirty="0">
              <a:sym typeface="Wingdings" panose="05000000000000000000" pitchFamily="2" charset="2"/>
            </a:endParaRPr>
          </a:p>
          <a:p>
            <a:r>
              <a:rPr lang="id-ID" dirty="0">
                <a:sym typeface="Wingdings" panose="05000000000000000000" pitchFamily="2" charset="2"/>
              </a:rPr>
              <a:t>Arus informasi internasional cenderung dikuasai oleh media negara Maju, karena mereka yg menguasai jaringan komunikasi dunia, baik jaringan media cetak maupun elektronik.</a:t>
            </a:r>
            <a:endParaRPr lang="id-ID" dirty="0">
              <a:sym typeface="Wingdings" panose="05000000000000000000" pitchFamily="2" charset="2"/>
            </a:endParaRPr>
          </a:p>
          <a:p>
            <a:r>
              <a:rPr lang="id-ID" b="1" dirty="0">
                <a:sym typeface="Wingdings" panose="05000000000000000000" pitchFamily="2" charset="2"/>
              </a:rPr>
              <a:t>Negara Dunia Ketiga menuntut</a:t>
            </a:r>
            <a:r>
              <a:rPr lang="id-ID" dirty="0">
                <a:sym typeface="Wingdings" panose="05000000000000000000" pitchFamily="2" charset="2"/>
              </a:rPr>
              <a:t> adanya : </a:t>
            </a:r>
            <a:endParaRPr lang="id-ID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d-ID" b="1" dirty="0">
                <a:sym typeface="Wingdings" panose="05000000000000000000" pitchFamily="2" charset="2"/>
              </a:rPr>
              <a:t>Tata Ekonomi Internasional Baru</a:t>
            </a:r>
            <a:r>
              <a:rPr lang="id-ID" dirty="0">
                <a:sym typeface="Wingdings" panose="05000000000000000000" pitchFamily="2" charset="2"/>
              </a:rPr>
              <a:t>  untuk mengurangi tekanan dominasi Barat dalam bid ekonomi.</a:t>
            </a:r>
            <a:endParaRPr lang="id-ID" dirty="0">
              <a:sym typeface="Wingdings" panose="05000000000000000000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d-ID" b="1" dirty="0">
                <a:sym typeface="Wingdings" panose="05000000000000000000" pitchFamily="2" charset="2"/>
              </a:rPr>
              <a:t>Tata Internasional Baru dibidang Informasi dan Komunikasi </a:t>
            </a:r>
            <a:r>
              <a:rPr lang="id-ID" dirty="0">
                <a:sym typeface="Wingdings" panose="05000000000000000000" pitchFamily="2" charset="2"/>
              </a:rPr>
              <a:t> tujuannya mengurangi ketimpangan arus informasi yg cenderung menguntungkan Neg Maju dan merugikan Neg Berkembang.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3733800"/>
          </a:xfrm>
        </p:spPr>
        <p:txBody>
          <a:bodyPr/>
          <a:lstStyle/>
          <a:p>
            <a:r>
              <a:rPr lang="id-ID" dirty="0"/>
              <a:t>Tuntutan Dunia Ketiga, oleh Pers Barat dianggap sbg : 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ancaman bagi tradisi mereka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Ancaman bagi arus informasi bebas.</a:t>
            </a:r>
            <a:endParaRPr lang="id-ID" dirty="0"/>
          </a:p>
          <a:p>
            <a:pPr marL="400050"/>
            <a:r>
              <a:rPr lang="id-ID" b="1" i="1" dirty="0"/>
              <a:t>Negara-negara Maju menganggap bahwa keterlibatan pemerintah di negara-negara Dunia Ketiga dalam arus informasi akan mengancam kebebasan pers dan penyebarluasan berita ke seluruh dunia.</a:t>
            </a:r>
            <a:endParaRPr lang="id-ID" b="1" i="1" dirty="0"/>
          </a:p>
          <a:p>
            <a:pPr marL="400050"/>
            <a:r>
              <a:rPr lang="id-ID" dirty="0"/>
              <a:t>Meluasnya kontrol pemerintah atas informasi menimbulkan </a:t>
            </a:r>
            <a:r>
              <a:rPr lang="id-ID" b="1" dirty="0"/>
              <a:t>bahaya bagi kebebasan, kebenaran dan ketepatan media yg jelas-jelas bergantung kepada “check and balance”</a:t>
            </a:r>
            <a:endParaRPr lang="id-ID" b="1" dirty="0"/>
          </a:p>
          <a:p>
            <a:pPr marL="400050"/>
            <a:r>
              <a:rPr lang="id-ID" dirty="0"/>
              <a:t>Tuntutan Negara Dunia Ketiga </a:t>
            </a:r>
            <a:r>
              <a:rPr lang="id-ID" dirty="0">
                <a:sym typeface="Wingdings" panose="05000000000000000000" pitchFamily="2" charset="2"/>
              </a:rPr>
              <a:t> memperjuangkan gagasan </a:t>
            </a:r>
            <a:r>
              <a:rPr lang="id-ID" b="1" i="1" dirty="0">
                <a:sym typeface="Wingdings" panose="05000000000000000000" pitchFamily="2" charset="2"/>
              </a:rPr>
              <a:t>‘FREE AND BALANCE INFORMATION FLOW”</a:t>
            </a:r>
            <a:endParaRPr lang="id-ID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1" dirty="0" err="1"/>
              <a:t>Lanjutan</a:t>
            </a:r>
            <a:r>
              <a:rPr lang="en-ID" i="1" dirty="0"/>
              <a:t>…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2553"/>
            <a:ext cx="8825659" cy="3747247"/>
          </a:xfrm>
        </p:spPr>
        <p:txBody>
          <a:bodyPr/>
          <a:lstStyle/>
          <a:p>
            <a:r>
              <a:rPr lang="id-ID" dirty="0"/>
              <a:t>Upaya negara Dunia Ketiga dlm mengatasi ketimpangan informasi </a:t>
            </a:r>
            <a:r>
              <a:rPr lang="id-ID" dirty="0">
                <a:sym typeface="Wingdings" panose="05000000000000000000" pitchFamily="2" charset="2"/>
              </a:rPr>
              <a:t> melakukan kontrol terhadap  arus informasi (terutama yg datang dari luar) yg oleh Barat dinilai cenderung mengurangi kebebasan informasi.</a:t>
            </a:r>
            <a:endParaRPr lang="id-ID" dirty="0">
              <a:sym typeface="Wingdings" panose="05000000000000000000" pitchFamily="2" charset="2"/>
            </a:endParaRPr>
          </a:p>
          <a:p>
            <a:endParaRPr lang="id-ID" dirty="0">
              <a:sym typeface="Wingdings" panose="05000000000000000000" pitchFamily="2" charset="2"/>
            </a:endParaRPr>
          </a:p>
          <a:p>
            <a:r>
              <a:rPr lang="id-ID" dirty="0">
                <a:sym typeface="Wingdings" panose="05000000000000000000" pitchFamily="2" charset="2"/>
              </a:rPr>
              <a:t>Masalah ketimpangan arus informasi  dan komunikasi menyentuh bidang yg lebih luas daripada aspek tehnis komunikasnya saja  karena ketimpangan informasi ini mrpkn masalah yg menembus seluruh jaringan sosial ekonomi seluruh kehidupan bangsa.</a:t>
            </a:r>
            <a:endParaRPr lang="id-ID" dirty="0">
              <a:sym typeface="Wingdings" panose="05000000000000000000" pitchFamily="2" charset="2"/>
            </a:endParaRPr>
          </a:p>
          <a:p>
            <a:r>
              <a:rPr lang="id-ID" dirty="0">
                <a:sym typeface="Wingdings" panose="05000000000000000000" pitchFamily="2" charset="2"/>
              </a:rPr>
              <a:t>Khususnya negara2 Berkembang  perjuangan untuk mewujudkan Tata Informasi yg bebas, merata dan seimbang itu erat kaitannya dengan perjuangan untuk menghapus kemiskinan dan kemelaratan.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ketimpangan Kuantitatif dan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507" y="2366683"/>
            <a:ext cx="8825659" cy="3653118"/>
          </a:xfrm>
        </p:spPr>
        <p:txBody>
          <a:bodyPr>
            <a:normAutofit lnSpcReduction="10000"/>
          </a:bodyPr>
          <a:lstStyle/>
          <a:p>
            <a:pPr lvl="1"/>
            <a:r>
              <a:rPr lang="id-ID" sz="2000" dirty="0"/>
              <a:t>Negara berkembang menghadapi masalah ketimpangan arus informasi dan komunikasi yg tercermin pada arus informasi antar negara, yaitu </a:t>
            </a:r>
            <a:endParaRPr lang="id-ID" sz="2000" dirty="0"/>
          </a:p>
          <a:p>
            <a:pPr marL="1257300" lvl="2" indent="-342900">
              <a:buFont typeface="+mj-lt"/>
              <a:buAutoNum type="arabicPeriod"/>
            </a:pPr>
            <a:r>
              <a:rPr lang="id-ID" sz="2000" dirty="0"/>
              <a:t>Antara negara Maju dan negara Berkembang</a:t>
            </a:r>
            <a:endParaRPr lang="id-ID" sz="2000" dirty="0"/>
          </a:p>
          <a:p>
            <a:pPr marL="1257300" lvl="2" indent="-342900">
              <a:buFont typeface="+mj-lt"/>
              <a:buAutoNum type="arabicPeriod"/>
            </a:pPr>
            <a:r>
              <a:rPr lang="id-ID" sz="2000" dirty="0"/>
              <a:t>Antara negara2 Berkembang itu sendiri.</a:t>
            </a:r>
            <a:endParaRPr lang="id-ID" sz="2000" dirty="0"/>
          </a:p>
          <a:p>
            <a:pPr marL="857250" lvl="1" indent="-342900"/>
            <a:r>
              <a:rPr lang="id-ID" sz="2000" dirty="0"/>
              <a:t>Arus informasi memperlihatkan ketidak seimbangan  yg serius dan sebagian  besar negara3 di dunia masih tetap tidak memiliki alat2  serta infrastruktur komunikasi yg memadai bagi pemancaran dan penerimaan informasi.</a:t>
            </a:r>
            <a:endParaRPr lang="en-US" sz="2000" dirty="0"/>
          </a:p>
          <a:p>
            <a:pPr marL="857250" lvl="1" indent="-342900"/>
            <a:r>
              <a:rPr lang="en-US" sz="2000" i="1" dirty="0"/>
              <a:t>Scientific Information </a:t>
            </a:r>
            <a:r>
              <a:rPr lang="en-US" sz="2000" dirty="0"/>
              <a:t>: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berkadar</a:t>
            </a:r>
            <a:r>
              <a:rPr lang="en-US" sz="2000" dirty="0"/>
              <a:t> </a:t>
            </a:r>
            <a:r>
              <a:rPr lang="en-US" sz="2000" dirty="0" err="1"/>
              <a:t>ilmiah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pilihan</a:t>
            </a:r>
            <a:r>
              <a:rPr lang="en-US" sz="2000" dirty="0"/>
              <a:t> neg </a:t>
            </a:r>
            <a:r>
              <a:rPr lang="en-US" sz="2000" dirty="0" err="1"/>
              <a:t>berkembang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endParaRPr lang="id-ID" sz="2000" dirty="0"/>
          </a:p>
          <a:p>
            <a:pPr marL="857250" lvl="1" indent="-342900"/>
            <a:endParaRPr lang="id-ID" sz="2000" dirty="0"/>
          </a:p>
          <a:p>
            <a:pPr marL="857250" lvl="1" indent="-342900"/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3733800"/>
          </a:xfrm>
        </p:spPr>
        <p:txBody>
          <a:bodyPr>
            <a:normAutofit lnSpcReduction="10000"/>
          </a:bodyPr>
          <a:lstStyle/>
          <a:p>
            <a:r>
              <a:rPr lang="id-ID" dirty="0"/>
              <a:t>Ketimpangan arus informasi , digambarkan sbb :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Berita dari negara berkembang kurang sekali mendapat tempat di media massa neg2 Maju. </a:t>
            </a:r>
            <a:r>
              <a:rPr lang="id-ID" dirty="0">
                <a:sym typeface="Wingdings" panose="05000000000000000000" pitchFamily="2" charset="2"/>
              </a:rPr>
              <a:t> (berita kekerasan, kerusuhan politik, korupsi, manipulasi dan kelaparan yg terjadi di neg Berkembang mendpt tempat yg menyolok dlm pemberitaan Kantor2 Berita  berita2 negatif)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Sebaliknya  berita-berita luar negeri yg membanjiri neg2 Berkembang, didominasi oleh berita2 dari neg Maju yg menentukan gerak politik dunia.</a:t>
            </a:r>
            <a:endParaRPr lang="id-ID" dirty="0"/>
          </a:p>
          <a:p>
            <a:pPr marL="400050"/>
            <a:r>
              <a:rPr lang="id-ID" dirty="0"/>
              <a:t>Ketidak seimbangan berita, tidak hanya mengenai </a:t>
            </a:r>
            <a:r>
              <a:rPr lang="id-ID" b="1" dirty="0"/>
              <a:t>Volumenya</a:t>
            </a:r>
            <a:r>
              <a:rPr lang="id-ID" dirty="0"/>
              <a:t> saja, ttp juga mengenai </a:t>
            </a:r>
            <a:r>
              <a:rPr lang="id-ID" b="1" dirty="0"/>
              <a:t>Isinya</a:t>
            </a:r>
            <a:r>
              <a:rPr lang="id-ID" dirty="0"/>
              <a:t>.</a:t>
            </a:r>
            <a:endParaRPr lang="id-ID" dirty="0"/>
          </a:p>
          <a:p>
            <a:pPr marL="400050"/>
            <a:r>
              <a:rPr lang="id-ID" dirty="0"/>
              <a:t>Ketidak seimbangan arus informasi, dikarenakan :</a:t>
            </a:r>
            <a:endParaRPr lang="id-ID" dirty="0"/>
          </a:p>
          <a:p>
            <a:pPr marL="857250" lvl="1" indent="-342900">
              <a:buFont typeface="+mj-lt"/>
              <a:buAutoNum type="arabicPeriod"/>
            </a:pPr>
            <a:r>
              <a:rPr lang="id-ID" dirty="0"/>
              <a:t>Ketimpangan tehnologi</a:t>
            </a:r>
            <a:endParaRPr lang="id-ID" dirty="0"/>
          </a:p>
          <a:p>
            <a:pPr marL="857250" lvl="1" indent="-342900">
              <a:buFont typeface="+mj-lt"/>
              <a:buAutoNum type="arabicPeriod"/>
            </a:pPr>
            <a:r>
              <a:rPr lang="id-ID" dirty="0"/>
              <a:t>Perbedaan sistem nilai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6800</Words>
  <Application>WPS Slides</Application>
  <PresentationFormat>Widescreen</PresentationFormat>
  <Paragraphs>100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SimSun</vt:lpstr>
      <vt:lpstr>Wingdings</vt:lpstr>
      <vt:lpstr>Wingdings 3</vt:lpstr>
      <vt:lpstr>Symbol</vt:lpstr>
      <vt:lpstr>Arial</vt:lpstr>
      <vt:lpstr>Century Gothic</vt:lpstr>
      <vt:lpstr>Microsoft YaHei</vt:lpstr>
      <vt:lpstr>Arial Unicode MS</vt:lpstr>
      <vt:lpstr>Calibri</vt:lpstr>
      <vt:lpstr>Ion Boardroom</vt:lpstr>
      <vt:lpstr>KETIMPANGAN INFORMASI DAN KOMUNIKASI</vt:lpstr>
      <vt:lpstr>MASALAH KETIMPANGAN </vt:lpstr>
      <vt:lpstr>.</vt:lpstr>
      <vt:lpstr>.</vt:lpstr>
      <vt:lpstr>Sumber pertentangan </vt:lpstr>
      <vt:lpstr>.</vt:lpstr>
      <vt:lpstr>Lanjutan…</vt:lpstr>
      <vt:lpstr>ketimpangan Kuantitatif dan Kualitatif</vt:lpstr>
      <vt:lpstr>.</vt:lpstr>
      <vt:lpstr>Faktor penyebab ketimpangan informasi dan komunikasi.</vt:lpstr>
      <vt:lpstr>Lanjutan...</vt:lpstr>
      <vt:lpstr>Lanjutan...</vt:lpstr>
      <vt:lpstr>PowerPoint 演示文稿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KETIMPANGAN INFORMASI DAN KOMUNIKASI</dc:title>
  <dc:creator>User</dc:creator>
  <cp:lastModifiedBy>Dewi Setyarini</cp:lastModifiedBy>
  <cp:revision>35</cp:revision>
  <dcterms:created xsi:type="dcterms:W3CDTF">2017-09-23T02:43:00Z</dcterms:created>
  <dcterms:modified xsi:type="dcterms:W3CDTF">2025-04-22T02:53:28Z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B24D7B8E34994DCBB598BBAA8AA964B5</vt:lpwstr>
  </property>
  <property fmtid="{D5CDD505-2E9C-101B-9397-08002B2CF9AE}" pid="3" name="KSOProductBuildVer">
    <vt:lpwstr>1033-12.2.0.20795</vt:lpwstr>
  </property>
</Properties>
</file>