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87" r:id="rId6"/>
    <p:sldId id="289" r:id="rId7"/>
    <p:sldId id="290" r:id="rId8"/>
    <p:sldId id="306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79" r:id="rId23"/>
  </p:sldIdLst>
  <p:sldSz cx="9144000" cy="5143500"/>
  <p:notesSz cx="6858000" cy="9144000"/>
  <p:embeddedFontLst>
    <p:embeddedFont>
      <p:font typeface="Sniglet" panose="04070505030100020000"/>
      <p:regular r:id="rId27"/>
    </p:embeddedFont>
    <p:embeddedFont>
      <p:font typeface="Dosis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/>
        </p:txBody>
      </p:sp>
      <p:sp>
        <p:nvSpPr>
          <p:cNvPr id="194" name="Google Shape;194;p3"/>
          <p:cNvSpPr txBox="1"/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 panose="04070505030100020000"/>
              <a:buNone/>
              <a:defRPr sz="18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 panose="04070505030100020000"/>
                <a:ea typeface="Sniglet" panose="04070505030100020000"/>
                <a:cs typeface="Sniglet" panose="04070505030100020000"/>
                <a:sym typeface="Sniglet" panose="04070505030100020000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/>
          <p:nvPr>
            <p:ph type="ctrTitle"/>
          </p:nvPr>
        </p:nvSpPr>
        <p:spPr>
          <a:xfrm>
            <a:off x="810260" y="1012190"/>
            <a:ext cx="7233285" cy="13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BENTUK-BENTUK KOMUNIKASI INTERNASIONAL</a:t>
            </a:r>
            <a:endParaRPr lang="en-US" altLang="en-GB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MASSA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303020"/>
            <a:ext cx="6810375" cy="3610610"/>
          </a:xfrm>
        </p:spPr>
        <p:txBody>
          <a:bodyPr/>
          <a:p>
            <a:r>
              <a:rPr lang="en-US"/>
              <a:t>Komunikator Komunikasi massa harus :</a:t>
            </a:r>
            <a:endParaRPr lang="en-US"/>
          </a:p>
          <a:p>
            <a:pPr lvl="1"/>
            <a:r>
              <a:rPr lang="en-US" sz="2000"/>
              <a:t>mengetahui apa yg hrs dikomunikasikan</a:t>
            </a:r>
            <a:endParaRPr lang="en-US" sz="2000"/>
          </a:p>
          <a:p>
            <a:pPr lvl="1"/>
            <a:r>
              <a:rPr lang="en-US" sz="2000"/>
              <a:t>mengetahui bagaimana  ia hrs menyampaikan pesan</a:t>
            </a:r>
            <a:endParaRPr lang="en-US" sz="2000"/>
          </a:p>
          <a:p>
            <a:pPr lvl="0"/>
            <a:r>
              <a:rPr lang="en-US" sz="2500"/>
              <a:t>Sebuah pesan yg isinya lemah &amp; disampaikan dengan lemah pula ke pd komunikan yg jumlahnya besar, akan menimbulkan pengaruh yg kurang efektif </a:t>
            </a:r>
            <a:endParaRPr lang="en-US" sz="2500"/>
          </a:p>
          <a:p>
            <a:pPr lvl="0"/>
            <a:r>
              <a:rPr lang="en-US" sz="2500"/>
              <a:t>Dibandingkan dng pesan yg kuat dan disampaikan dng baik kepd komunikan yg jumlahnya kecil.</a:t>
            </a:r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Komunikasi Massa mrpkan kom dua tahap, yakni setelah dipublikasikan oleh media massa, pesan ditangkap oleh pemimpin pendpt untuk dijadikan rujukan dlm melakukan kom dng pengikutnya</a:t>
            </a:r>
            <a:endParaRPr lang="en-US"/>
          </a:p>
          <a:p>
            <a:r>
              <a:rPr lang="en-US"/>
              <a:t>Media massa memiliki agenda setting untuk membentuk opini publik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895350"/>
            <a:ext cx="6365875" cy="4018280"/>
          </a:xfrm>
        </p:spPr>
        <p:txBody>
          <a:bodyPr/>
          <a:p>
            <a:r>
              <a:rPr lang="en-US"/>
              <a:t>Aspek penting komas  perlu dipahami oleh</a:t>
            </a:r>
            <a:endParaRPr lang="en-US"/>
          </a:p>
          <a:p>
            <a:pPr lvl="1"/>
            <a:r>
              <a:rPr lang="en-US"/>
              <a:t>pemimpin masyarakat</a:t>
            </a:r>
            <a:endParaRPr lang="en-US"/>
          </a:p>
          <a:p>
            <a:pPr lvl="1"/>
            <a:r>
              <a:rPr lang="en-US"/>
              <a:t>pemimpin lembaga</a:t>
            </a:r>
            <a:endParaRPr lang="en-US"/>
          </a:p>
          <a:p>
            <a:pPr lvl="1"/>
            <a:r>
              <a:rPr lang="en-US"/>
              <a:t>diplomat dll</a:t>
            </a:r>
            <a:endParaRPr lang="en-US"/>
          </a:p>
          <a:p>
            <a:pPr lvl="0"/>
            <a:r>
              <a:rPr lang="en-US"/>
              <a:t>Memperhatikan pesan yg akan disampaikan :</a:t>
            </a:r>
            <a:endParaRPr lang="en-US"/>
          </a:p>
          <a:p>
            <a:pPr lvl="1"/>
            <a:r>
              <a:rPr lang="en-US"/>
              <a:t> dng kemasan yg tepat </a:t>
            </a:r>
            <a:endParaRPr lang="en-US"/>
          </a:p>
          <a:p>
            <a:pPr lvl="1"/>
            <a:r>
              <a:rPr lang="en-US"/>
              <a:t>muatan informasi tanpa bias</a:t>
            </a:r>
            <a:endParaRPr lang="en-US"/>
          </a:p>
          <a:p>
            <a:pPr lvl="1"/>
            <a:r>
              <a:rPr lang="en-US"/>
              <a:t>obyektivitas </a:t>
            </a:r>
            <a:endParaRPr lang="en-US"/>
          </a:p>
          <a:p>
            <a:pPr lvl="0"/>
            <a:r>
              <a:rPr lang="en-US"/>
              <a:t>Sehingga pesan mendpt dukungan dari khalayak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POLITIK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Perhatian bid kom politik berkaitan dng peran kom dlm politik</a:t>
            </a:r>
            <a:endParaRPr lang="en-US"/>
          </a:p>
          <a:p>
            <a:r>
              <a:rPr lang="en-US"/>
              <a:t>Fokus perhatian pada :</a:t>
            </a:r>
            <a:endParaRPr lang="en-US"/>
          </a:p>
          <a:p>
            <a:pPr lvl="1"/>
            <a:r>
              <a:rPr lang="en-US"/>
              <a:t>dinamika klmp kepentingan</a:t>
            </a:r>
            <a:endParaRPr lang="en-US"/>
          </a:p>
          <a:p>
            <a:pPr lvl="1"/>
            <a:r>
              <a:rPr lang="en-US"/>
              <a:t>proses politik</a:t>
            </a:r>
            <a:endParaRPr lang="en-US"/>
          </a:p>
          <a:p>
            <a:pPr lvl="1"/>
            <a:r>
              <a:rPr lang="en-US"/>
              <a:t>proses negosiasi</a:t>
            </a:r>
            <a:endParaRPr lang="en-US"/>
          </a:p>
          <a:p>
            <a:pPr lvl="1"/>
            <a:r>
              <a:rPr lang="en-US"/>
              <a:t>peran kom antarpersonal</a:t>
            </a:r>
            <a:endParaRPr lang="en-US"/>
          </a:p>
          <a:p>
            <a:pPr lvl="1"/>
            <a:r>
              <a:rPr lang="en-US"/>
              <a:t>pemanfaatan media massa</a:t>
            </a:r>
            <a:endParaRPr lang="en-US"/>
          </a:p>
          <a:p>
            <a:pPr lvl="1"/>
            <a:r>
              <a:rPr lang="en-US"/>
              <a:t>fenomena opini publik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610235"/>
            <a:ext cx="6140450" cy="4303395"/>
          </a:xfrm>
        </p:spPr>
        <p:txBody>
          <a:bodyPr/>
          <a:p>
            <a:r>
              <a:rPr lang="en-US" sz="2000"/>
              <a:t>Kajian kom politik berkaitan erat dng kom massa, dng studi ttng :</a:t>
            </a:r>
            <a:endParaRPr lang="en-US" sz="2000"/>
          </a:p>
          <a:p>
            <a:pPr lvl="1"/>
            <a:r>
              <a:rPr lang="en-US"/>
              <a:t>dampak media</a:t>
            </a:r>
            <a:endParaRPr lang="en-US"/>
          </a:p>
          <a:p>
            <a:pPr lvl="1"/>
            <a:r>
              <a:rPr lang="en-US"/>
              <a:t>kampanye</a:t>
            </a:r>
            <a:endParaRPr lang="en-US"/>
          </a:p>
          <a:p>
            <a:pPr lvl="0"/>
            <a:r>
              <a:rPr lang="en-US" sz="2000"/>
              <a:t>Kajian kom politik didekati dng pendekatan :</a:t>
            </a:r>
            <a:endParaRPr lang="en-US"/>
          </a:p>
          <a:p>
            <a:pPr lvl="1"/>
            <a:r>
              <a:rPr lang="en-US"/>
              <a:t>psikologi sosial</a:t>
            </a:r>
            <a:endParaRPr lang="en-US"/>
          </a:p>
          <a:p>
            <a:pPr lvl="1"/>
            <a:r>
              <a:rPr lang="en-US"/>
              <a:t>ilmu politik</a:t>
            </a:r>
            <a:endParaRPr lang="en-US"/>
          </a:p>
          <a:p>
            <a:pPr lvl="1"/>
            <a:r>
              <a:rPr lang="en-US"/>
              <a:t>komunikasi massa</a:t>
            </a:r>
            <a:endParaRPr lang="en-US"/>
          </a:p>
          <a:p>
            <a:pPr lvl="0"/>
            <a:r>
              <a:rPr lang="en-US" sz="2000"/>
              <a:t>Dengan kajian sejumlah konsep :</a:t>
            </a:r>
            <a:endParaRPr lang="en-US" sz="2000"/>
          </a:p>
          <a:p>
            <a:pPr lvl="1"/>
            <a:r>
              <a:rPr lang="en-US"/>
              <a:t>opini</a:t>
            </a:r>
            <a:endParaRPr lang="en-US"/>
          </a:p>
          <a:p>
            <a:pPr lvl="1"/>
            <a:r>
              <a:rPr lang="en-US"/>
              <a:t>sikap &amp; kepercayaan</a:t>
            </a:r>
            <a:endParaRPr lang="en-US"/>
          </a:p>
          <a:p>
            <a:pPr lvl="1"/>
            <a:r>
              <a:rPr lang="en-US"/>
              <a:t>politik sbg proses</a:t>
            </a:r>
            <a:endParaRPr lang="en-US"/>
          </a:p>
          <a:p>
            <a:pPr lvl="1"/>
            <a:r>
              <a:rPr lang="en-US"/>
              <a:t>dampak 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Secara sederhana, kom politik berkaitan dng bagaimana menjelaskan proses politik dari perspektif komunikasi</a:t>
            </a:r>
            <a:endParaRPr lang="en-US"/>
          </a:p>
          <a:p>
            <a:r>
              <a:rPr lang="en-US"/>
              <a:t>Dlm kom politik terdapat :</a:t>
            </a:r>
            <a:endParaRPr lang="en-US"/>
          </a:p>
          <a:p>
            <a:pPr lvl="1"/>
            <a:r>
              <a:rPr lang="en-US"/>
              <a:t>komunikator politik</a:t>
            </a:r>
            <a:endParaRPr lang="en-US"/>
          </a:p>
          <a:p>
            <a:pPr lvl="1"/>
            <a:r>
              <a:rPr lang="en-US"/>
              <a:t>pesan politik</a:t>
            </a:r>
            <a:endParaRPr lang="en-US"/>
          </a:p>
          <a:p>
            <a:pPr lvl="1"/>
            <a:r>
              <a:rPr lang="en-US"/>
              <a:t>media</a:t>
            </a:r>
            <a:endParaRPr lang="en-US"/>
          </a:p>
          <a:p>
            <a:pPr lvl="1"/>
            <a:r>
              <a:rPr lang="en-US"/>
              <a:t>komunikan politik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019175"/>
            <a:ext cx="6140450" cy="3894455"/>
          </a:xfrm>
        </p:spPr>
        <p:txBody>
          <a:bodyPr/>
          <a:p>
            <a:r>
              <a:rPr lang="en-US"/>
              <a:t>Pentingnya pembangunan politik internasional dlm rangka mewujudkan stabilitas politik pembangunan ekonomi internasional</a:t>
            </a:r>
            <a:endParaRPr lang="en-US"/>
          </a:p>
          <a:p>
            <a:r>
              <a:rPr lang="en-US"/>
              <a:t>Semua tidak lepas dari komin, shng dpt menemukan strategi komunikasi yg tepat untuk mencapai tujuan yg dikehendaki.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ANTAR BUDAYA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186815"/>
            <a:ext cx="6654165" cy="3726815"/>
          </a:xfrm>
        </p:spPr>
        <p:txBody>
          <a:bodyPr/>
          <a:p>
            <a:r>
              <a:rPr lang="en-US"/>
              <a:t>Masy suatu negara memiliki kebudayaan berbeda.</a:t>
            </a:r>
            <a:endParaRPr lang="en-US"/>
          </a:p>
          <a:p>
            <a:r>
              <a:rPr lang="en-US"/>
              <a:t>Kom antarbudaya : kom antarpribadi yg dilakukan oleh mereka yg berbeda latar belakang kebudayaan (antar ras, antar etnik)</a:t>
            </a:r>
            <a:endParaRPr lang="en-US"/>
          </a:p>
          <a:p>
            <a:r>
              <a:rPr lang="en-US"/>
              <a:t>Fungsi kom antarbudaya : untuk mengurangi ketidak pastian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3 TAHAP INTERAKSI MENGURANGI KETIDAK-PASTIAN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155700"/>
            <a:ext cx="6140450" cy="3757930"/>
          </a:xfrm>
        </p:spPr>
        <p:txBody>
          <a:bodyPr/>
          <a:p>
            <a:r>
              <a:rPr lang="en-US" sz="2000" b="1" i="1"/>
              <a:t>Pre-contact </a:t>
            </a:r>
            <a:r>
              <a:rPr lang="en-US" sz="2000"/>
              <a:t>atau tahap pembentukan kesan melalui simbol verbal maupun non verbal</a:t>
            </a:r>
            <a:endParaRPr lang="en-US" sz="2000"/>
          </a:p>
          <a:p>
            <a:r>
              <a:rPr lang="en-US" sz="2000" b="1" i="1"/>
              <a:t>Initial contact and impression</a:t>
            </a:r>
            <a:r>
              <a:rPr lang="en-US" sz="2000" i="1"/>
              <a:t>,</a:t>
            </a:r>
            <a:r>
              <a:rPr lang="en-US" sz="2000"/>
              <a:t> yakni kesan tanggapan lanjutan atau kesan yg muncul dr kontak awal tsb spt :</a:t>
            </a:r>
            <a:endParaRPr lang="en-US" sz="2000"/>
          </a:p>
          <a:p>
            <a:pPr lvl="1"/>
            <a:r>
              <a:rPr lang="en-US" sz="1600"/>
              <a:t>anda bertanya pd dri sendiri</a:t>
            </a:r>
            <a:endParaRPr lang="en-US" sz="1600"/>
          </a:p>
          <a:p>
            <a:pPr lvl="1"/>
            <a:r>
              <a:rPr lang="en-US" sz="1600"/>
              <a:t>apakah saya mengerti dia</a:t>
            </a:r>
            <a:endParaRPr lang="en-US" sz="1600"/>
          </a:p>
          <a:p>
            <a:pPr lvl="1"/>
            <a:r>
              <a:rPr lang="en-US" sz="1600"/>
              <a:t>apakah dia mengerti saya</a:t>
            </a:r>
            <a:endParaRPr lang="en-US" sz="1600"/>
          </a:p>
          <a:p>
            <a:pPr lvl="1"/>
            <a:r>
              <a:rPr lang="en-US" sz="1600"/>
              <a:t>apakah dia merugi, bila berkomunikasi dengan saya</a:t>
            </a:r>
            <a:endParaRPr lang="en-US" sz="1600"/>
          </a:p>
          <a:p>
            <a:pPr lvl="0"/>
            <a:r>
              <a:rPr lang="en-US" sz="2000" b="1" i="1"/>
              <a:t>Disclosure,</a:t>
            </a:r>
            <a:r>
              <a:rPr lang="en-US" sz="2000" b="1"/>
              <a:t> </a:t>
            </a:r>
            <a:r>
              <a:rPr lang="en-US" sz="2000"/>
              <a:t>mulai membuka diri melalui atribusi dan pengembangan implisit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969010"/>
            <a:ext cx="6140450" cy="3944620"/>
          </a:xfrm>
        </p:spPr>
        <p:txBody>
          <a:bodyPr/>
          <a:p>
            <a:r>
              <a:rPr lang="en-US"/>
              <a:t>Kom antarbudaya dengan pertimbangan :</a:t>
            </a:r>
            <a:endParaRPr lang="en-US"/>
          </a:p>
          <a:p>
            <a:pPr lvl="1"/>
            <a:r>
              <a:rPr lang="en-US"/>
              <a:t>timing</a:t>
            </a:r>
            <a:endParaRPr lang="en-US"/>
          </a:p>
          <a:p>
            <a:pPr lvl="1"/>
            <a:r>
              <a:rPr lang="en-US"/>
              <a:t>placing</a:t>
            </a:r>
            <a:endParaRPr lang="en-US"/>
          </a:p>
          <a:p>
            <a:pPr lvl="1"/>
            <a:r>
              <a:rPr lang="en-US"/>
              <a:t>organizing</a:t>
            </a:r>
            <a:endParaRPr lang="en-US"/>
          </a:p>
          <a:p>
            <a:pPr marL="558800" lvl="1" indent="0">
              <a:buNone/>
            </a:pPr>
            <a:r>
              <a:rPr lang="en-US"/>
              <a:t>ini dpt menghilangkan kecurigaan dan ketidak pastian antara dua bangsa yg berbeda melalui perkenalan budaya.</a:t>
            </a:r>
            <a:endParaRPr lang="en-US"/>
          </a:p>
          <a:p>
            <a:pPr marL="101600" lvl="0" indent="0">
              <a:buNone/>
            </a:pPr>
            <a:r>
              <a:rPr lang="en-US" sz="2000"/>
              <a:t>Presiden SBY melakukan diplomasi kebudayaan melalui pagelaran seni bertajuk :</a:t>
            </a:r>
            <a:r>
              <a:rPr lang="en-US" sz="2000" b="1" i="1"/>
              <a:t> “Napak tilas peradaban manusia : perjalanan sang Budha” </a:t>
            </a:r>
            <a:r>
              <a:rPr lang="en-US" sz="2000"/>
              <a:t>di candi borobudur, Magelang</a:t>
            </a:r>
            <a:endParaRPr lang="en-US" sz="2000"/>
          </a:p>
          <a:p>
            <a:pPr marL="101600" lvl="0" indent="0">
              <a:buNone/>
            </a:pPr>
            <a:r>
              <a:rPr lang="en-US" sz="2000"/>
              <a:t>Dihadiri semua negara Asia Tenggara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BAHASAN HARI INI :</a:t>
            </a:r>
            <a:endParaRPr lang="en-US" altLang="en-GB"/>
          </a:p>
        </p:txBody>
      </p:sp>
      <p:sp>
        <p:nvSpPr>
          <p:cNvPr id="560" name="Google Shape;560;p17"/>
          <p:cNvSpPr txBox="1"/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 1. KOMUNIKASI INTERPERSONAL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2. KOMUNIKASI KELOMPOK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3. KOMUNIKASI MASSA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4. KOMUNIKASI POLITIK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5. KOMUNIKASI ANTAR BUDAYA</a:t>
            </a:r>
            <a:endParaRPr lang="en-US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561" name="Google Shape;561;p17"/>
          <p:cNvSpPr txBox="1"/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/>
          <p:nvPr>
            <p:ph type="ctrTitle" idx="4294967295"/>
          </p:nvPr>
        </p:nvSpPr>
        <p:spPr>
          <a:xfrm>
            <a:off x="3657038" y="107310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THANKS!</a:t>
            </a:r>
            <a:endParaRPr sz="6000"/>
          </a:p>
        </p:txBody>
      </p:sp>
      <p:sp>
        <p:nvSpPr>
          <p:cNvPr id="733" name="Google Shape;733;p35"/>
          <p:cNvSpPr txBox="1"/>
          <p:nvPr>
            <p:ph type="body" idx="4294967295"/>
          </p:nvPr>
        </p:nvSpPr>
        <p:spPr>
          <a:xfrm>
            <a:off x="3564328" y="2119740"/>
            <a:ext cx="32292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3600" b="1"/>
              <a:t>Any questions?</a:t>
            </a:r>
            <a:endParaRPr lang="en-GB"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/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83" name="Google Shape;783;p38"/>
          <p:cNvSpPr/>
          <p:nvPr/>
        </p:nvSpPr>
        <p:spPr>
          <a:xfrm flipV="1">
            <a:off x="4509770" y="2489200"/>
            <a:ext cx="3442970" cy="1481455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/>
          <p:nvPr>
            <p:ph type="title"/>
          </p:nvPr>
        </p:nvSpPr>
        <p:spPr/>
        <p:txBody>
          <a:bodyPr/>
          <a:p>
            <a:r>
              <a:rPr lang="en-US"/>
              <a:t>KOMUNIKASI INTERPERSONAL</a:t>
            </a:r>
            <a:endParaRPr lang="en-US"/>
          </a:p>
        </p:txBody>
      </p:sp>
      <p:sp>
        <p:nvSpPr>
          <p:cNvPr id="4" name="Text Placeholder 3"/>
          <p:cNvSpPr/>
          <p:nvPr>
            <p:ph type="body" idx="1"/>
          </p:nvPr>
        </p:nvSpPr>
        <p:spPr>
          <a:xfrm>
            <a:off x="748030" y="935990"/>
            <a:ext cx="6140450" cy="3977640"/>
          </a:xfrm>
        </p:spPr>
        <p:txBody>
          <a:bodyPr/>
          <a:p>
            <a:pPr marL="69850" indent="0">
              <a:buNone/>
            </a:pPr>
            <a:r>
              <a:rPr lang="en-US"/>
              <a:t>Pelaku komunikasi interpersonal, umumnya :</a:t>
            </a:r>
            <a:endParaRPr lang="en-US"/>
          </a:p>
          <a:p>
            <a:pPr marL="69850" indent="0">
              <a:buNone/>
            </a:pPr>
            <a:r>
              <a:rPr lang="en-US"/>
              <a:t>a. Tokoh masyarakat suatu bangsa</a:t>
            </a:r>
            <a:endParaRPr lang="en-US"/>
          </a:p>
          <a:p>
            <a:pPr marL="69850" indent="0">
              <a:buNone/>
            </a:pPr>
            <a:r>
              <a:rPr lang="en-US"/>
              <a:t>b. Pemimpin lembaga negara</a:t>
            </a:r>
            <a:endParaRPr lang="en-US"/>
          </a:p>
          <a:p>
            <a:pPr marL="69850" indent="0">
              <a:buNone/>
            </a:pPr>
            <a:r>
              <a:rPr lang="en-US"/>
              <a:t>c. Diplomat</a:t>
            </a:r>
            <a:endParaRPr lang="en-US"/>
          </a:p>
          <a:p>
            <a:pPr marL="69850" indent="0">
              <a:buNone/>
            </a:pPr>
            <a:r>
              <a:rPr lang="en-US"/>
              <a:t>d. Konsuler atau staf diplomatik dll</a:t>
            </a:r>
            <a:endParaRPr lang="en-US"/>
          </a:p>
          <a:p>
            <a:pPr marL="69850" indent="0">
              <a:buNone/>
            </a:pPr>
            <a:r>
              <a:rPr lang="en-US"/>
              <a:t>Komunikasi dilakukan dlm sebuah :</a:t>
            </a:r>
            <a:endParaRPr lang="en-US"/>
          </a:p>
          <a:p>
            <a:pPr marL="527050" lvl="1" indent="0">
              <a:buNone/>
            </a:pPr>
            <a:r>
              <a:rPr lang="en-US"/>
              <a:t>lobby, </a:t>
            </a:r>
            <a:endParaRPr lang="en-US"/>
          </a:p>
          <a:p>
            <a:pPr marL="527050" lvl="1" indent="0">
              <a:buNone/>
            </a:pPr>
            <a:r>
              <a:rPr lang="en-US"/>
              <a:t>negosiasi, atau </a:t>
            </a:r>
            <a:endParaRPr lang="en-US"/>
          </a:p>
          <a:p>
            <a:pPr marL="527050" lvl="1" indent="0">
              <a:buNone/>
            </a:pPr>
            <a:r>
              <a:rPr lang="en-US"/>
              <a:t>perundingan internasional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082675"/>
            <a:ext cx="6140450" cy="3830955"/>
          </a:xfrm>
        </p:spPr>
        <p:txBody>
          <a:bodyPr/>
          <a:p>
            <a:r>
              <a:rPr lang="en-US"/>
              <a:t>Kom interpersonal dilakukan sec Persuasif</a:t>
            </a:r>
            <a:endParaRPr lang="en-US"/>
          </a:p>
          <a:p>
            <a:r>
              <a:rPr lang="en-US"/>
              <a:t>Tehnik Kom Informatif digunakan dlm mendalami khalayak banyak dan bermedia</a:t>
            </a:r>
            <a:endParaRPr lang="en-US"/>
          </a:p>
          <a:p>
            <a:r>
              <a:rPr lang="en-US"/>
              <a:t>Fokus Kom interpersonal pd bentuk dan sifat hubungan </a:t>
            </a:r>
            <a:r>
              <a:rPr lang="en-US" i="1"/>
              <a:t>(relationships</a:t>
            </a:r>
            <a:r>
              <a:rPr lang="en-US"/>
              <a:t>) yg pernah dijalin atau dikembangkan, percakapan atau wacana yg diperbincangkan, pola dan intensitas interaksi serta karakteristik komunikator dan komunikan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.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/>
              <a:t>Proses Kom interpersonal : pengaruh mempengaruhi antara kedua pihak &amp; merupakan proses dinamis.</a:t>
            </a:r>
            <a:endParaRPr lang="en-US"/>
          </a:p>
          <a:p>
            <a:r>
              <a:rPr lang="en-US"/>
              <a:t>Masyarakat penerima informasi/opini, menyampaikannya kembali kepd orang lain   --&gt;proses pembagian info (</a:t>
            </a:r>
            <a:r>
              <a:rPr lang="en-US" i="1"/>
              <a:t>information sharing process)  --&gt; </a:t>
            </a:r>
            <a:r>
              <a:rPr lang="en-US"/>
              <a:t>juru bicara sbg penyampai info &amp; penggerak perubahan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KOMUNIKASI INTERPERSONAL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r>
              <a:rPr lang="en-US">
                <a:sym typeface="+mn-ea"/>
              </a:rPr>
              <a:t>Komunikator dpt langsung mengetahui </a:t>
            </a:r>
            <a:r>
              <a:rPr lang="en-US" i="1">
                <a:sym typeface="+mn-ea"/>
              </a:rPr>
              <a:t>frame of reference </a:t>
            </a:r>
            <a:r>
              <a:rPr lang="en-US">
                <a:sym typeface="+mn-ea"/>
              </a:rPr>
              <a:t>komunikan sec utuh : pendidikan, suku bangsa, hobi, aspirasi dll</a:t>
            </a:r>
            <a:endParaRPr lang="en-US"/>
          </a:p>
          <a:p>
            <a:r>
              <a:rPr lang="en-US">
                <a:sym typeface="+mn-ea"/>
              </a:rPr>
              <a:t>Komunikasi berlangsung sec dialogis</a:t>
            </a:r>
            <a:endParaRPr lang="en-US"/>
          </a:p>
          <a:p>
            <a:r>
              <a:rPr lang="en-US">
                <a:sym typeface="+mn-ea"/>
              </a:rPr>
              <a:t>Komunikasi berlangsung secara tatap muka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KELOMPOK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303020"/>
            <a:ext cx="6282690" cy="3610610"/>
          </a:xfrm>
        </p:spPr>
        <p:txBody>
          <a:bodyPr/>
          <a:p>
            <a:r>
              <a:rPr lang="en-US" sz="2400"/>
              <a:t>Komunikasi Kelompok menaruh perhatian pada :</a:t>
            </a:r>
            <a:endParaRPr lang="en-US" sz="2400"/>
          </a:p>
          <a:p>
            <a:pPr lvl="1"/>
            <a:r>
              <a:rPr lang="en-US" sz="1920"/>
              <a:t>dinamika kelompok</a:t>
            </a:r>
            <a:endParaRPr lang="en-US" sz="1920"/>
          </a:p>
          <a:p>
            <a:pPr lvl="1"/>
            <a:r>
              <a:rPr lang="en-US" sz="1920"/>
              <a:t>budaya kelompok</a:t>
            </a:r>
            <a:endParaRPr lang="en-US" sz="1920"/>
          </a:p>
          <a:p>
            <a:pPr lvl="1"/>
            <a:r>
              <a:rPr lang="en-US" sz="1920"/>
              <a:t>hub antar anggota kelompok</a:t>
            </a:r>
            <a:endParaRPr lang="en-US" sz="1920"/>
          </a:p>
          <a:p>
            <a:pPr lvl="1"/>
            <a:r>
              <a:rPr lang="en-US" sz="1920"/>
              <a:t>pola dan bentuk interaksi dlm kelompok</a:t>
            </a:r>
            <a:endParaRPr lang="en-US" sz="1920"/>
          </a:p>
          <a:p>
            <a:pPr lvl="1"/>
            <a:endParaRPr lang="en-US" sz="1920"/>
          </a:p>
          <a:p>
            <a:pPr lvl="0"/>
            <a:r>
              <a:rPr lang="en-US" sz="2400"/>
              <a:t>untuk mencapai hub bilateral dengan membangun dan melestarikan kom klmp masy dari bangsa yg berbeda bagi kemajuan dan kesejahteraan bersama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KELOMPOK KECIL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883285"/>
            <a:ext cx="6140450" cy="4260850"/>
          </a:xfrm>
        </p:spPr>
        <p:txBody>
          <a:bodyPr/>
          <a:p>
            <a:r>
              <a:rPr lang="en-US" sz="2400"/>
              <a:t>Dlm kelompok kecil terdpt suatu solidaritas dinamis --&gt; KOHESI : </a:t>
            </a:r>
            <a:endParaRPr lang="en-US" sz="2400"/>
          </a:p>
          <a:p>
            <a:pPr lvl="1"/>
            <a:r>
              <a:rPr lang="en-US"/>
              <a:t>kekuatan yg mengikat anggota, </a:t>
            </a:r>
            <a:endParaRPr lang="en-US"/>
          </a:p>
          <a:p>
            <a:pPr lvl="1"/>
            <a:r>
              <a:rPr lang="en-US"/>
              <a:t>derajat keakraban dan</a:t>
            </a:r>
            <a:endParaRPr lang="en-US"/>
          </a:p>
          <a:p>
            <a:pPr lvl="1"/>
            <a:r>
              <a:rPr lang="en-US"/>
              <a:t> kehanggatan satu sama lain,</a:t>
            </a:r>
            <a:endParaRPr lang="en-US"/>
          </a:p>
          <a:p>
            <a:pPr lvl="1"/>
            <a:r>
              <a:rPr lang="en-US"/>
              <a:t> terbuka dlm menyatakan gagasan dan perasaan </a:t>
            </a:r>
            <a:endParaRPr lang="en-US"/>
          </a:p>
          <a:p>
            <a:pPr lvl="1"/>
            <a:r>
              <a:rPr lang="en-US"/>
              <a:t>kemampuan untuk menghadapi kesulitan dan </a:t>
            </a:r>
            <a:endParaRPr lang="en-US"/>
          </a:p>
          <a:p>
            <a:pPr lvl="1"/>
            <a:r>
              <a:rPr lang="en-US"/>
              <a:t>kegentingan yg mungkin menimpa kereka sbg kelmpk</a:t>
            </a:r>
            <a:endParaRPr lang="en-US"/>
          </a:p>
          <a:p>
            <a:pPr lvl="0"/>
            <a:r>
              <a:rPr lang="en-US" sz="2400"/>
              <a:t>Arah kom akan mudah dikendalikan, krn dpt menyampaikan pesan2 kepd klmp masy yg dituju sec efektif dan meyakinkan.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en-US"/>
              <a:t>KOMUNIKASI KELOMPOK BESAR</a:t>
            </a:r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>
          <a:xfrm>
            <a:off x="748030" y="1024890"/>
            <a:ext cx="6828155" cy="3888740"/>
          </a:xfrm>
        </p:spPr>
        <p:txBody>
          <a:bodyPr/>
          <a:p>
            <a:r>
              <a:rPr lang="en-US" sz="2000"/>
              <a:t>Masy yg tergabung dlm klmp besar lebih mudah</a:t>
            </a:r>
            <a:r>
              <a:rPr lang="en-US" sz="2400"/>
              <a:t> :</a:t>
            </a:r>
            <a:endParaRPr lang="en-US" sz="2400"/>
          </a:p>
          <a:p>
            <a:pPr lvl="1"/>
            <a:r>
              <a:rPr lang="en-US" sz="1920"/>
              <a:t>terusik emosi</a:t>
            </a:r>
            <a:endParaRPr lang="en-US" sz="1920"/>
          </a:p>
          <a:p>
            <a:pPr lvl="1"/>
            <a:r>
              <a:rPr lang="en-US" sz="1920"/>
              <a:t>mudah tersinggung</a:t>
            </a:r>
            <a:endParaRPr lang="en-US" sz="1920"/>
          </a:p>
          <a:p>
            <a:pPr lvl="1"/>
            <a:r>
              <a:rPr lang="en-US" sz="1920"/>
              <a:t>mudah dipengaruhi</a:t>
            </a:r>
            <a:endParaRPr lang="en-US" sz="1920"/>
          </a:p>
          <a:p>
            <a:pPr lvl="1"/>
            <a:r>
              <a:rPr lang="en-US" sz="1920"/>
              <a:t>mudah percaya</a:t>
            </a:r>
            <a:endParaRPr lang="en-US" sz="1920"/>
          </a:p>
          <a:p>
            <a:pPr lvl="1"/>
            <a:r>
              <a:rPr lang="en-US" sz="1920"/>
              <a:t>dll</a:t>
            </a:r>
            <a:endParaRPr lang="en-US" sz="1920"/>
          </a:p>
          <a:p>
            <a:pPr lvl="0"/>
            <a:r>
              <a:rPr lang="en-US" sz="2000"/>
              <a:t>dlm klmp besar, komunikator hrs dpt meraba :</a:t>
            </a:r>
            <a:endParaRPr lang="en-US" sz="2000"/>
          </a:p>
          <a:p>
            <a:pPr lvl="1"/>
            <a:r>
              <a:rPr lang="en-US" sz="1920"/>
              <a:t>perangai &amp; perasaan klmp yg dihadapi</a:t>
            </a:r>
            <a:endParaRPr lang="en-US" sz="1920"/>
          </a:p>
          <a:p>
            <a:pPr lvl="1"/>
            <a:r>
              <a:rPr lang="en-US" sz="1920"/>
              <a:t>menguasai suasana psikologis</a:t>
            </a:r>
            <a:endParaRPr lang="en-US" sz="1920"/>
          </a:p>
          <a:p>
            <a:pPr lvl="0"/>
            <a:r>
              <a:rPr lang="en-US" sz="2000"/>
              <a:t>Keberanian yg dimiliki klmp besar dpt diarahkan untuk merebut kemerdekaan, memilih parpol, menggiatkan pembangunan atau sebaliknya dpt diarahkan pd tindakan merusak.</a:t>
            </a:r>
            <a:endParaRPr lang="en-US" sz="2000"/>
          </a:p>
          <a:p>
            <a:pPr lvl="1"/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5226</Words>
  <Application>WPS Presentation</Application>
  <PresentationFormat/>
  <Paragraphs>210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Arial</vt:lpstr>
      <vt:lpstr>Sniglet</vt:lpstr>
      <vt:lpstr>Dosis</vt:lpstr>
      <vt:lpstr>Microsoft YaHei</vt:lpstr>
      <vt:lpstr>Arial Unicode MS</vt:lpstr>
      <vt:lpstr>Friar template</vt:lpstr>
      <vt:lpstr>BENTUK-BENTUK KOMUNIKASI INTERNASIONAL</vt:lpstr>
      <vt:lpstr>BAHASAN HARI INI :</vt:lpstr>
      <vt:lpstr>KOMUNIKASI INTERPERSONAL</vt:lpstr>
      <vt:lpstr>.</vt:lpstr>
      <vt:lpstr>.</vt:lpstr>
      <vt:lpstr>KOMUNIKASI INTERPERSONAL</vt:lpstr>
      <vt:lpstr>KOMUNIKASI KELOMPOK</vt:lpstr>
      <vt:lpstr>KOMUNIKASI KELOMPOK KECIL</vt:lpstr>
      <vt:lpstr>KOMUNIKASI KELOMPOK BESAR</vt:lpstr>
      <vt:lpstr>KOMUNIKASI MASSA</vt:lpstr>
      <vt:lpstr>.</vt:lpstr>
      <vt:lpstr>.</vt:lpstr>
      <vt:lpstr>KOMUNIKASI POLITIK</vt:lpstr>
      <vt:lpstr>.</vt:lpstr>
      <vt:lpstr>.</vt:lpstr>
      <vt:lpstr>.</vt:lpstr>
      <vt:lpstr>KOMUNIKASI ANTAR BUDAYA</vt:lpstr>
      <vt:lpstr>3 TAHAP INTERAKSI MENGURANGI KETIDAK-PASTIAN</vt:lpstr>
      <vt:lpstr>.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BENTUK-BENTUK KOMUNIKASIINTERNASIONAL</dc:title>
  <dc:creator/>
  <cp:lastModifiedBy>Dewi Setyarini</cp:lastModifiedBy>
  <cp:revision>13</cp:revision>
  <dcterms:created xsi:type="dcterms:W3CDTF">2023-10-03T13:15:00Z</dcterms:created>
  <dcterms:modified xsi:type="dcterms:W3CDTF">2025-11-11T13:56:28Z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0EE4126A02C74020B6F4E4156282A27A_12</vt:lpwstr>
  </property>
  <property fmtid="{D5CDD505-2E9C-101B-9397-08002B2CF9AE}" pid="3" name="KSOProductBuildVer">
    <vt:lpwstr>1033-12.2.0.23131</vt:lpwstr>
  </property>
</Properties>
</file>