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8" r:id="rId5"/>
    <p:sldId id="269" r:id="rId6"/>
    <p:sldId id="270" r:id="rId7"/>
    <p:sldId id="258" r:id="rId8"/>
    <p:sldId id="259" r:id="rId9"/>
    <p:sldId id="260" r:id="rId10"/>
    <p:sldId id="261" r:id="rId11"/>
    <p:sldId id="262" r:id="rId12"/>
    <p:sldId id="263" r:id="rId13"/>
    <p:sldId id="264" r:id="rId14"/>
    <p:sldId id="265" r:id="rId15"/>
    <p:sldId id="266" r:id="rId16"/>
    <p:sldId id="267" r:id="rId1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6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B2F723C6-CE72-4B96-A8CC-F9E11F4A5AD6}"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id-ID"/>
          </a:p>
        </p:txBody>
      </p:sp>
      <p:sp>
        <p:nvSpPr>
          <p:cNvPr id="4" name="Date Placeholder 3"/>
          <p:cNvSpPr>
            <a:spLocks noGrp="1"/>
          </p:cNvSpPr>
          <p:nvPr>
            <p:ph type="dt" sz="half" idx="10"/>
          </p:nvPr>
        </p:nvSpPr>
        <p:spPr/>
        <p:txBody>
          <a:bodyPr/>
          <a:lstStyle/>
          <a:p>
            <a:fld id="{B2F723C6-CE72-4B96-A8CC-F9E11F4A5AD6}"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id-ID"/>
          </a:p>
        </p:txBody>
      </p:sp>
      <p:sp>
        <p:nvSpPr>
          <p:cNvPr id="4" name="Date Placeholder 3"/>
          <p:cNvSpPr>
            <a:spLocks noGrp="1"/>
          </p:cNvSpPr>
          <p:nvPr>
            <p:ph type="dt" sz="half" idx="10"/>
          </p:nvPr>
        </p:nvSpPr>
        <p:spPr/>
        <p:txBody>
          <a:bodyPr/>
          <a:lstStyle/>
          <a:p>
            <a:fld id="{B2F723C6-CE72-4B96-A8CC-F9E11F4A5AD6}"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id-ID"/>
          </a:p>
        </p:txBody>
      </p:sp>
      <p:sp>
        <p:nvSpPr>
          <p:cNvPr id="4" name="Date Placeholder 3"/>
          <p:cNvSpPr>
            <a:spLocks noGrp="1"/>
          </p:cNvSpPr>
          <p:nvPr>
            <p:ph type="dt" sz="half" idx="10"/>
          </p:nvPr>
        </p:nvSpPr>
        <p:spPr/>
        <p:txBody>
          <a:bodyPr/>
          <a:lstStyle/>
          <a:p>
            <a:fld id="{B2F723C6-CE72-4B96-A8CC-F9E11F4A5AD6}"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B2F723C6-CE72-4B96-A8CC-F9E11F4A5AD6}"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id-ID"/>
          </a:p>
        </p:txBody>
      </p:sp>
      <p:sp>
        <p:nvSpPr>
          <p:cNvPr id="5" name="Date Placeholder 4"/>
          <p:cNvSpPr>
            <a:spLocks noGrp="1"/>
          </p:cNvSpPr>
          <p:nvPr>
            <p:ph type="dt" sz="half" idx="10"/>
          </p:nvPr>
        </p:nvSpPr>
        <p:spPr/>
        <p:txBody>
          <a:bodyPr/>
          <a:lstStyle/>
          <a:p>
            <a:fld id="{B2F723C6-CE72-4B96-A8CC-F9E11F4A5AD6}"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id-ID"/>
          </a:p>
        </p:txBody>
      </p:sp>
      <p:sp>
        <p:nvSpPr>
          <p:cNvPr id="7" name="Date Placeholder 6"/>
          <p:cNvSpPr>
            <a:spLocks noGrp="1"/>
          </p:cNvSpPr>
          <p:nvPr>
            <p:ph type="dt" sz="half" idx="10"/>
          </p:nvPr>
        </p:nvSpPr>
        <p:spPr/>
        <p:txBody>
          <a:bodyPr/>
          <a:lstStyle/>
          <a:p>
            <a:fld id="{B2F723C6-CE72-4B96-A8CC-F9E11F4A5AD6}" type="datetimeFigureOut">
              <a:rPr lang="id-ID" smtClean="0"/>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B2F723C6-CE72-4B96-A8CC-F9E11F4A5AD6}" type="datetimeFigureOut">
              <a:rPr lang="id-ID" smtClean="0"/>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F723C6-CE72-4B96-A8CC-F9E11F4A5AD6}" type="datetimeFigureOut">
              <a:rPr lang="id-ID" smtClean="0"/>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B2F723C6-CE72-4B96-A8CC-F9E11F4A5AD6}"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B2F723C6-CE72-4B96-A8CC-F9E11F4A5AD6}"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A083916-9223-43CB-9B05-E34978F638F9}" type="slidenum">
              <a:rPr lang="id-ID" smtClean="0"/>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F723C6-CE72-4B96-A8CC-F9E11F4A5AD6}" type="datetimeFigureOut">
              <a:rPr lang="id-ID" smtClean="0"/>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83916-9223-43CB-9B05-E34978F638F9}" type="slidenum">
              <a:rPr lang="id-ID" smtClean="0"/>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104931"/>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id-ID" dirty="0"/>
              <a:t> PENTINGNYA STUDI KOMUNIKASI INTERNASIONAL</a:t>
            </a:r>
            <a:endParaRPr lang="id-ID" dirty="0"/>
          </a:p>
        </p:txBody>
      </p:sp>
      <p:sp>
        <p:nvSpPr>
          <p:cNvPr id="3" name="Subtitle 2"/>
          <p:cNvSpPr>
            <a:spLocks noGrp="1"/>
          </p:cNvSpPr>
          <p:nvPr>
            <p:ph type="subTitle" idx="1"/>
          </p:nvPr>
        </p:nvSpPr>
        <p:spPr>
          <a:xfrm>
            <a:off x="1524000" y="3429001"/>
            <a:ext cx="9144000" cy="1655762"/>
          </a:xfrm>
        </p:spPr>
        <p:style>
          <a:lnRef idx="1">
            <a:schemeClr val="accent2"/>
          </a:lnRef>
          <a:fillRef idx="3">
            <a:schemeClr val="accent2"/>
          </a:fillRef>
          <a:effectRef idx="2">
            <a:schemeClr val="accent2"/>
          </a:effectRef>
          <a:fontRef idx="minor">
            <a:schemeClr val="lt1"/>
          </a:fontRef>
        </p:style>
        <p:txBody>
          <a:bodyPr/>
          <a:lstStyle/>
          <a:p>
            <a:r>
              <a:rPr lang="id-ID" dirty="0"/>
              <a:t>Oleh</a:t>
            </a:r>
            <a:endParaRPr lang="id-ID" dirty="0"/>
          </a:p>
          <a:p>
            <a:r>
              <a:rPr lang="id-ID" dirty="0"/>
              <a:t>DEWI SETYARINI</a:t>
            </a:r>
            <a:endParaRPr lang="id-ID" dirty="0"/>
          </a:p>
        </p:txBody>
      </p:sp>
      <p:sp>
        <p:nvSpPr>
          <p:cNvPr id="4" name="5-Point Star 3"/>
          <p:cNvSpPr/>
          <p:nvPr/>
        </p:nvSpPr>
        <p:spPr>
          <a:xfrm flipH="1">
            <a:off x="3765175" y="3429001"/>
            <a:ext cx="591671" cy="77186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5-Point Star 4"/>
          <p:cNvSpPr/>
          <p:nvPr/>
        </p:nvSpPr>
        <p:spPr>
          <a:xfrm flipH="1">
            <a:off x="9457763" y="1281954"/>
            <a:ext cx="591671" cy="77186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7534"/>
          </a:xfrm>
        </p:spPr>
        <p:style>
          <a:lnRef idx="1">
            <a:schemeClr val="accent4"/>
          </a:lnRef>
          <a:fillRef idx="2">
            <a:schemeClr val="accent4"/>
          </a:fillRef>
          <a:effectRef idx="1">
            <a:schemeClr val="accent4"/>
          </a:effectRef>
          <a:fontRef idx="minor">
            <a:schemeClr val="dk1"/>
          </a:fontRef>
        </p:style>
        <p:txBody>
          <a:bodyPr>
            <a:normAutofit/>
          </a:bodyPr>
          <a:lstStyle/>
          <a:p>
            <a:r>
              <a:rPr lang="id-ID" b="1" dirty="0"/>
              <a:t>Dua belas Isu Global Pesan Komunikasi Int’l</a:t>
            </a:r>
            <a:endParaRPr lang="id-ID" b="1" dirty="0"/>
          </a:p>
        </p:txBody>
      </p:sp>
      <p:sp>
        <p:nvSpPr>
          <p:cNvPr id="3" name="Content Placeholder 2"/>
          <p:cNvSpPr>
            <a:spLocks noGrp="1"/>
          </p:cNvSpPr>
          <p:nvPr>
            <p:ph idx="1"/>
          </p:nvPr>
        </p:nvSpPr>
        <p:spPr>
          <a:xfrm>
            <a:off x="838200" y="1344706"/>
            <a:ext cx="10515600" cy="4832257"/>
          </a:xfrm>
        </p:spPr>
        <p:txBody>
          <a:bodyPr>
            <a:normAutofit fontScale="92500" lnSpcReduction="20000"/>
          </a:bodyPr>
          <a:lstStyle/>
          <a:p>
            <a:pPr marL="514350" indent="-514350">
              <a:buFont typeface="+mj-lt"/>
              <a:buAutoNum type="arabicPeriod"/>
            </a:pPr>
            <a:r>
              <a:rPr lang="id-ID" dirty="0"/>
              <a:t>Bangsa dan dunia</a:t>
            </a:r>
            <a:endParaRPr lang="id-ID" dirty="0"/>
          </a:p>
          <a:p>
            <a:pPr marL="514350" indent="-514350">
              <a:buFont typeface="+mj-lt"/>
              <a:buAutoNum type="arabicPeriod"/>
            </a:pPr>
            <a:r>
              <a:rPr lang="id-ID" dirty="0"/>
              <a:t>Perang dan damai</a:t>
            </a:r>
            <a:endParaRPr lang="id-ID" dirty="0"/>
          </a:p>
          <a:p>
            <a:pPr marL="514350" indent="-514350">
              <a:buFont typeface="+mj-lt"/>
              <a:buAutoNum type="arabicPeriod"/>
            </a:pPr>
            <a:r>
              <a:rPr lang="id-ID" dirty="0"/>
              <a:t>Kebergantungan int’l dan proses int’l</a:t>
            </a:r>
            <a:endParaRPr lang="id-ID" dirty="0"/>
          </a:p>
          <a:p>
            <a:pPr marL="514350" indent="-514350">
              <a:buFont typeface="+mj-lt"/>
              <a:buAutoNum type="arabicPeriod"/>
            </a:pPr>
            <a:r>
              <a:rPr lang="id-ID" dirty="0"/>
              <a:t>Kekuasaan dan kelemahan</a:t>
            </a:r>
            <a:endParaRPr lang="id-ID" dirty="0"/>
          </a:p>
          <a:p>
            <a:pPr marL="514350" indent="-514350">
              <a:buFont typeface="+mj-lt"/>
              <a:buAutoNum type="arabicPeriod"/>
            </a:pPr>
            <a:r>
              <a:rPr lang="id-ID" dirty="0"/>
              <a:t>Masyarakat int’i dan politik int’l</a:t>
            </a:r>
            <a:endParaRPr lang="id-ID" dirty="0"/>
          </a:p>
          <a:p>
            <a:pPr marL="514350" indent="-514350">
              <a:buFont typeface="+mj-lt"/>
              <a:buAutoNum type="arabicPeriod"/>
            </a:pPr>
            <a:r>
              <a:rPr lang="id-ID" dirty="0"/>
              <a:t>Kebebasan dan ketertindasan</a:t>
            </a:r>
            <a:endParaRPr lang="id-ID" dirty="0"/>
          </a:p>
          <a:p>
            <a:pPr marL="514350" indent="-514350">
              <a:buFont typeface="+mj-lt"/>
              <a:buAutoNum type="arabicPeriod"/>
            </a:pPr>
            <a:r>
              <a:rPr lang="id-ID" dirty="0"/>
              <a:t>Resolusi dan stabilitas</a:t>
            </a:r>
            <a:endParaRPr lang="id-ID" dirty="0"/>
          </a:p>
          <a:p>
            <a:pPr marL="514350" indent="-514350">
              <a:buFont typeface="+mj-lt"/>
              <a:buAutoNum type="arabicPeriod"/>
            </a:pPr>
            <a:r>
              <a:rPr lang="id-ID" dirty="0"/>
              <a:t>Penduduk , sumber daya dan lingkungan </a:t>
            </a:r>
            <a:endParaRPr lang="id-ID" dirty="0"/>
          </a:p>
          <a:p>
            <a:pPr marL="514350" indent="-514350">
              <a:buFont typeface="+mj-lt"/>
              <a:buAutoNum type="arabicPeriod"/>
            </a:pPr>
            <a:r>
              <a:rPr lang="id-ID" dirty="0"/>
              <a:t>Kekayaan dan kemiskinan</a:t>
            </a:r>
            <a:endParaRPr lang="id-ID" dirty="0"/>
          </a:p>
          <a:p>
            <a:pPr marL="514350" indent="-514350">
              <a:buFont typeface="+mj-lt"/>
              <a:buAutoNum type="arabicPeriod"/>
            </a:pPr>
            <a:r>
              <a:rPr lang="id-ID" dirty="0"/>
              <a:t>Persepsi dan ilusi</a:t>
            </a:r>
            <a:endParaRPr lang="id-ID" dirty="0"/>
          </a:p>
          <a:p>
            <a:pPr marL="514350" indent="-514350">
              <a:buFont typeface="+mj-lt"/>
              <a:buAutoNum type="arabicPeriod"/>
            </a:pPr>
            <a:r>
              <a:rPr lang="id-ID" dirty="0"/>
              <a:t>Aktivitas dan pasivitas</a:t>
            </a:r>
            <a:endParaRPr lang="id-ID" dirty="0"/>
          </a:p>
          <a:p>
            <a:pPr marL="514350" indent="-514350">
              <a:buFont typeface="+mj-lt"/>
              <a:buAutoNum type="arabicPeriod"/>
            </a:pPr>
            <a:r>
              <a:rPr lang="id-ID" dirty="0"/>
              <a:t>Identitas da transformasi</a:t>
            </a:r>
            <a:endParaRPr lang="id-ID" dirty="0"/>
          </a:p>
          <a:p>
            <a:pPr marL="514350" indent="-514350">
              <a:buFont typeface="+mj-lt"/>
              <a:buAutoNum type="arabicPeriod"/>
            </a:pPr>
            <a:endParaRPr lang="id-ID" dirty="0"/>
          </a:p>
        </p:txBody>
      </p:sp>
      <p:sp>
        <p:nvSpPr>
          <p:cNvPr id="4" name="Oval 3"/>
          <p:cNvSpPr/>
          <p:nvPr/>
        </p:nvSpPr>
        <p:spPr>
          <a:xfrm flipH="1">
            <a:off x="7885364" y="2490087"/>
            <a:ext cx="2403976" cy="254149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id-ID"/>
          </a:p>
        </p:txBody>
      </p:sp>
      <p:sp>
        <p:nvSpPr>
          <p:cNvPr id="5" name="Oval 4"/>
          <p:cNvSpPr/>
          <p:nvPr/>
        </p:nvSpPr>
        <p:spPr>
          <a:xfrm flipH="1">
            <a:off x="8183537" y="2490087"/>
            <a:ext cx="2403976" cy="254149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id-ID"/>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26546"/>
          </a:xfrm>
        </p:spPr>
        <p:txBody>
          <a:bodyPr>
            <a:normAutofit fontScale="90000"/>
          </a:bodyPr>
          <a:lstStyle/>
          <a:p>
            <a:r>
              <a:rPr lang="id-ID" dirty="0"/>
              <a:t>.</a:t>
            </a:r>
            <a:endParaRPr lang="id-ID" dirty="0"/>
          </a:p>
        </p:txBody>
      </p:sp>
      <p:sp>
        <p:nvSpPr>
          <p:cNvPr id="3" name="Content Placeholder 2"/>
          <p:cNvSpPr>
            <a:spLocks noGrp="1"/>
          </p:cNvSpPr>
          <p:nvPr>
            <p:ph idx="1"/>
          </p:nvPr>
        </p:nvSpPr>
        <p:spPr>
          <a:xfrm>
            <a:off x="932330" y="712694"/>
            <a:ext cx="10515600" cy="5410481"/>
          </a:xfrm>
        </p:spPr>
        <p:txBody>
          <a:bodyPr>
            <a:normAutofit/>
          </a:bodyPr>
          <a:lstStyle/>
          <a:p>
            <a:r>
              <a:rPr lang="id-ID" dirty="0"/>
              <a:t>Merujuk isu global, terlihat masalah yg diselesaikan melalui kom int’l, meliputi :</a:t>
            </a:r>
            <a:endParaRPr lang="id-ID" dirty="0"/>
          </a:p>
          <a:p>
            <a:pPr marL="914400" lvl="1" indent="-457200">
              <a:buFont typeface="+mj-lt"/>
              <a:buAutoNum type="arabicPeriod"/>
            </a:pPr>
            <a:r>
              <a:rPr lang="id-ID" sz="2800" dirty="0"/>
              <a:t>Politik dan keamanan</a:t>
            </a:r>
            <a:endParaRPr lang="id-ID" sz="2800" dirty="0"/>
          </a:p>
          <a:p>
            <a:pPr marL="914400" lvl="1" indent="-457200">
              <a:buFont typeface="+mj-lt"/>
              <a:buAutoNum type="arabicPeriod"/>
            </a:pPr>
            <a:r>
              <a:rPr lang="id-ID" sz="2800" dirty="0"/>
              <a:t>Kesejahteraan</a:t>
            </a:r>
            <a:endParaRPr lang="id-ID" sz="2800" dirty="0"/>
          </a:p>
          <a:p>
            <a:pPr marL="914400" lvl="1" indent="-457200">
              <a:buFont typeface="+mj-lt"/>
              <a:buAutoNum type="arabicPeriod"/>
            </a:pPr>
            <a:r>
              <a:rPr lang="id-ID" sz="2800" dirty="0"/>
              <a:t>Ekonomi</a:t>
            </a:r>
            <a:endParaRPr lang="id-ID" sz="2800" dirty="0"/>
          </a:p>
          <a:p>
            <a:pPr marL="914400" lvl="1" indent="-457200">
              <a:buFont typeface="+mj-lt"/>
              <a:buAutoNum type="arabicPeriod"/>
            </a:pPr>
            <a:r>
              <a:rPr lang="id-ID" sz="2800" dirty="0"/>
              <a:t>Lingkungan hidup</a:t>
            </a:r>
            <a:endParaRPr lang="id-ID" sz="2800" dirty="0"/>
          </a:p>
          <a:p>
            <a:pPr marL="914400" lvl="1" indent="-457200">
              <a:buFont typeface="+mj-lt"/>
              <a:buAutoNum type="arabicPeriod"/>
            </a:pPr>
            <a:r>
              <a:rPr lang="id-ID" sz="2800" dirty="0"/>
              <a:t>Penyusupan ideologi dan budaya</a:t>
            </a:r>
            <a:endParaRPr lang="id-ID" sz="2800" dirty="0"/>
          </a:p>
          <a:p>
            <a:pPr marL="914400" lvl="1" indent="-457200">
              <a:buFont typeface="+mj-lt"/>
              <a:buAutoNum type="arabicPeriod"/>
            </a:pPr>
            <a:r>
              <a:rPr lang="id-ID" sz="2800" dirty="0"/>
              <a:t> masalah terorisme int’l</a:t>
            </a:r>
            <a:endParaRPr lang="id-ID" sz="2800" dirty="0"/>
          </a:p>
          <a:p>
            <a:pPr marL="457200" lvl="1" indent="0">
              <a:buNone/>
            </a:pPr>
            <a:r>
              <a:rPr lang="id-ID" sz="2800" dirty="0">
                <a:sym typeface="Wingdings" panose="05000000000000000000" pitchFamily="2" charset="2"/>
              </a:rPr>
              <a:t> Ini semua merupakan masalah masyarakat int’l</a:t>
            </a:r>
            <a:endParaRPr lang="id-ID" sz="2800" dirty="0"/>
          </a:p>
        </p:txBody>
      </p:sp>
      <p:sp>
        <p:nvSpPr>
          <p:cNvPr id="4" name="Oval 3"/>
          <p:cNvSpPr/>
          <p:nvPr/>
        </p:nvSpPr>
        <p:spPr>
          <a:xfrm flipH="1">
            <a:off x="8855763" y="4502426"/>
            <a:ext cx="1811261" cy="1751710"/>
          </a:xfrm>
          <a:prstGeom prst="ellipse">
            <a:avLst/>
          </a:prstGeom>
          <a:solidFill>
            <a:schemeClr val="accent6">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id-ID"/>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416"/>
          </a:xfrm>
        </p:spPr>
        <p:txBody>
          <a:bodyPr>
            <a:normAutofit fontScale="90000"/>
          </a:bodyPr>
          <a:lstStyle/>
          <a:p>
            <a:r>
              <a:rPr lang="id-ID" dirty="0"/>
              <a:t>.</a:t>
            </a:r>
            <a:endParaRPr lang="id-ID" dirty="0"/>
          </a:p>
        </p:txBody>
      </p:sp>
      <p:sp>
        <p:nvSpPr>
          <p:cNvPr id="3" name="Content Placeholder 2"/>
          <p:cNvSpPr>
            <a:spLocks noGrp="1"/>
          </p:cNvSpPr>
          <p:nvPr>
            <p:ph idx="1"/>
          </p:nvPr>
        </p:nvSpPr>
        <p:spPr>
          <a:xfrm>
            <a:off x="838200" y="497542"/>
            <a:ext cx="10515600" cy="5679421"/>
          </a:xfrm>
        </p:spPr>
        <p:txBody>
          <a:bodyPr/>
          <a:lstStyle/>
          <a:p>
            <a:r>
              <a:rPr lang="id-ID" dirty="0"/>
              <a:t>Pesan2 kom int’l tidak hanya sebatas masalah masyarakat int’l, tetapi selaras dengan isu global yg kini tengah berkembang a.l meliputi :</a:t>
            </a:r>
            <a:endParaRPr lang="id-ID" dirty="0"/>
          </a:p>
          <a:p>
            <a:pPr marL="0" indent="0">
              <a:buNone/>
            </a:pPr>
            <a:endParaRPr lang="id-ID" dirty="0"/>
          </a:p>
          <a:p>
            <a:pPr marL="914400" lvl="1" indent="-457200">
              <a:buFont typeface="+mj-lt"/>
              <a:buAutoNum type="arabicPeriod"/>
            </a:pPr>
            <a:r>
              <a:rPr lang="id-ID" dirty="0"/>
              <a:t>Masalah hegemoni AS</a:t>
            </a:r>
            <a:endParaRPr lang="id-ID" dirty="0"/>
          </a:p>
          <a:p>
            <a:pPr marL="914400" lvl="1" indent="-457200">
              <a:buFont typeface="+mj-lt"/>
              <a:buAutoNum type="arabicPeriod"/>
            </a:pPr>
            <a:r>
              <a:rPr lang="id-ID" dirty="0"/>
              <a:t>Demokrasi dan penghargaan HAM</a:t>
            </a:r>
            <a:endParaRPr lang="id-ID" dirty="0"/>
          </a:p>
          <a:p>
            <a:pPr marL="914400" lvl="1" indent="-457200">
              <a:buFont typeface="+mj-lt"/>
              <a:buAutoNum type="arabicPeriod"/>
            </a:pPr>
            <a:r>
              <a:rPr lang="id-ID" dirty="0"/>
              <a:t>Faksionalisme dalam hub int’l</a:t>
            </a:r>
            <a:endParaRPr lang="id-ID" dirty="0"/>
          </a:p>
          <a:p>
            <a:pPr marL="914400" lvl="1" indent="-457200">
              <a:buFont typeface="+mj-lt"/>
              <a:buAutoNum type="arabicPeriod"/>
            </a:pPr>
            <a:r>
              <a:rPr lang="id-ID" dirty="0"/>
              <a:t>Dinamika rivalitas dan solidaritas int’l</a:t>
            </a:r>
            <a:endParaRPr lang="id-ID" dirty="0"/>
          </a:p>
          <a:p>
            <a:pPr marL="914400" lvl="1" indent="-457200">
              <a:buFont typeface="+mj-lt"/>
              <a:buAutoNum type="arabicPeriod"/>
            </a:pPr>
            <a:r>
              <a:rPr lang="id-ID" dirty="0"/>
              <a:t>Globalisasi dan liberalisasi ekonomi</a:t>
            </a:r>
            <a:endParaRPr lang="id-ID" dirty="0"/>
          </a:p>
          <a:p>
            <a:pPr marL="914400" lvl="1" indent="-457200">
              <a:buFont typeface="+mj-lt"/>
              <a:buAutoNum type="arabicPeriod"/>
            </a:pPr>
            <a:r>
              <a:rPr lang="id-ID" dirty="0"/>
              <a:t>Konservasi lingkungan hidup</a:t>
            </a:r>
            <a:endParaRPr lang="id-ID" dirty="0"/>
          </a:p>
          <a:p>
            <a:pPr marL="914400" lvl="1" indent="-457200">
              <a:buFont typeface="+mj-lt"/>
              <a:buAutoNum type="arabicPeriod"/>
            </a:pPr>
            <a:r>
              <a:rPr lang="id-ID" dirty="0"/>
              <a:t>Serbuan budaya pop dan kons</a:t>
            </a:r>
            <a:r>
              <a:rPr lang="en-US" altLang="id-ID" dirty="0"/>
              <a:t>u</a:t>
            </a:r>
            <a:r>
              <a:rPr lang="id-ID" dirty="0"/>
              <a:t>merisme</a:t>
            </a:r>
            <a:endParaRPr lang="id-ID" dirty="0"/>
          </a:p>
          <a:p>
            <a:pPr marL="914400" lvl="1" indent="-457200">
              <a:buFont typeface="+mj-lt"/>
              <a:buAutoNum type="arabicPeriod"/>
            </a:pPr>
            <a:r>
              <a:rPr lang="id-ID" dirty="0"/>
              <a:t>Berbagai konflik int’l yg masih berkecamuk</a:t>
            </a:r>
            <a:endParaRPr lang="id-ID" dirty="0"/>
          </a:p>
        </p:txBody>
      </p:sp>
      <p:sp>
        <p:nvSpPr>
          <p:cNvPr id="4" name="Oval 3"/>
          <p:cNvSpPr/>
          <p:nvPr/>
        </p:nvSpPr>
        <p:spPr>
          <a:xfrm flipH="1">
            <a:off x="7895303" y="2410574"/>
            <a:ext cx="2403976" cy="254149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id-ID"/>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99651"/>
          </a:xfrm>
        </p:spPr>
        <p:txBody>
          <a:bodyPr>
            <a:normAutofit fontScale="90000"/>
          </a:bodyPr>
          <a:lstStyle/>
          <a:p>
            <a:r>
              <a:rPr lang="id-ID" dirty="0"/>
              <a:t>.</a:t>
            </a:r>
            <a:endParaRPr lang="id-ID" dirty="0"/>
          </a:p>
        </p:txBody>
      </p:sp>
      <p:sp>
        <p:nvSpPr>
          <p:cNvPr id="3" name="Content Placeholder 2"/>
          <p:cNvSpPr>
            <a:spLocks noGrp="1"/>
          </p:cNvSpPr>
          <p:nvPr>
            <p:ph idx="1"/>
          </p:nvPr>
        </p:nvSpPr>
        <p:spPr>
          <a:xfrm>
            <a:off x="838200" y="564776"/>
            <a:ext cx="10515600" cy="5612187"/>
          </a:xfrm>
        </p:spPr>
        <p:txBody>
          <a:bodyPr/>
          <a:lstStyle/>
          <a:p>
            <a:r>
              <a:rPr lang="id-ID" dirty="0"/>
              <a:t>Hingga saat ini, dunia masih ramai dengan </a:t>
            </a:r>
            <a:endParaRPr lang="id-ID" dirty="0"/>
          </a:p>
          <a:p>
            <a:pPr marL="914400" lvl="1" indent="-457200">
              <a:buFont typeface="+mj-lt"/>
              <a:buAutoNum type="arabicPeriod"/>
            </a:pPr>
            <a:r>
              <a:rPr lang="id-ID" dirty="0"/>
              <a:t>KONFLIK, </a:t>
            </a:r>
            <a:endParaRPr lang="id-ID" dirty="0"/>
          </a:p>
          <a:p>
            <a:pPr marL="914400" lvl="1" indent="-457200">
              <a:buFont typeface="+mj-lt"/>
              <a:buAutoNum type="arabicPeriod"/>
            </a:pPr>
            <a:r>
              <a:rPr lang="id-ID" dirty="0"/>
              <a:t>PENINDASAN,  </a:t>
            </a:r>
            <a:endParaRPr lang="id-ID" dirty="0"/>
          </a:p>
          <a:p>
            <a:pPr marL="914400" lvl="1" indent="-457200">
              <a:buFont typeface="+mj-lt"/>
              <a:buAutoNum type="arabicPeriod"/>
            </a:pPr>
            <a:r>
              <a:rPr lang="id-ID" dirty="0"/>
              <a:t>PEPERANGAN.</a:t>
            </a:r>
            <a:endParaRPr lang="id-ID" dirty="0"/>
          </a:p>
          <a:p>
            <a:r>
              <a:rPr lang="id-ID" dirty="0"/>
              <a:t>Penindasan yg paling halus (terselubung) adalah </a:t>
            </a:r>
            <a:r>
              <a:rPr lang="id-ID" i="1" dirty="0"/>
              <a:t>NEO KOLONIALISME</a:t>
            </a:r>
            <a:r>
              <a:rPr lang="id-ID" dirty="0"/>
              <a:t> yg dipimpin </a:t>
            </a:r>
            <a:r>
              <a:rPr lang="id-ID" i="1" dirty="0"/>
              <a:t>ELIT NEO LIBERALISME</a:t>
            </a:r>
            <a:r>
              <a:rPr lang="id-ID" dirty="0"/>
              <a:t> yg mendominsi arus pembuatan keputusan di negara</a:t>
            </a:r>
            <a:r>
              <a:rPr lang="en-US" altLang="id-ID" dirty="0"/>
              <a:t>-negra</a:t>
            </a:r>
            <a:r>
              <a:rPr lang="id-ID" dirty="0"/>
              <a:t> maju.</a:t>
            </a:r>
            <a:endParaRPr lang="id-ID" dirty="0"/>
          </a:p>
          <a:p>
            <a:r>
              <a:rPr lang="id-ID" dirty="0"/>
              <a:t>Bekerjanya neo kolonialisme menyebabkan pesan</a:t>
            </a:r>
            <a:r>
              <a:rPr lang="en-US" altLang="id-ID" dirty="0"/>
              <a:t>-psan</a:t>
            </a:r>
            <a:r>
              <a:rPr lang="id-ID" dirty="0"/>
              <a:t> kom int’l masih belum banyak bergeser dalam persinggungan antara :</a:t>
            </a:r>
            <a:endParaRPr lang="id-ID" dirty="0"/>
          </a:p>
          <a:p>
            <a:pPr marL="914400" lvl="1" indent="-457200">
              <a:buFont typeface="+mj-lt"/>
              <a:buAutoNum type="arabicPeriod"/>
            </a:pPr>
            <a:r>
              <a:rPr lang="id-ID" dirty="0"/>
              <a:t>Isu perang dan perdamaian</a:t>
            </a:r>
            <a:endParaRPr lang="id-ID" dirty="0"/>
          </a:p>
          <a:p>
            <a:pPr marL="914400" lvl="1" indent="-457200">
              <a:buFont typeface="+mj-lt"/>
              <a:buAutoNum type="arabicPeriod"/>
            </a:pPr>
            <a:r>
              <a:rPr lang="id-ID" dirty="0"/>
              <a:t>Pertahanan dan keamanan int’l</a:t>
            </a:r>
            <a:endParaRPr lang="id-ID" dirty="0"/>
          </a:p>
          <a:p>
            <a:pPr marL="914400" lvl="1" indent="-457200">
              <a:buFont typeface="+mj-lt"/>
              <a:buAutoNum type="arabicPeriod"/>
            </a:pPr>
            <a:r>
              <a:rPr lang="id-ID" dirty="0"/>
              <a:t>Isu ketergantungan dan kebebasan</a:t>
            </a:r>
            <a:endParaRPr lang="id-ID" dirty="0"/>
          </a:p>
          <a:p>
            <a:pPr marL="914400" lvl="1" indent="-457200">
              <a:buFont typeface="+mj-lt"/>
              <a:buAutoNum type="arabicPeriod"/>
            </a:pPr>
            <a:r>
              <a:rPr lang="id-ID" dirty="0"/>
              <a:t>Globalisasi dan ketimpangan ekonomi int’l</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2757"/>
          </a:xfrm>
        </p:spPr>
        <p:txBody>
          <a:bodyPr>
            <a:normAutofit fontScale="90000"/>
          </a:bodyPr>
          <a:lstStyle/>
          <a:p>
            <a:r>
              <a:rPr lang="id-ID" dirty="0"/>
              <a:t>.</a:t>
            </a:r>
            <a:endParaRPr lang="id-ID" dirty="0"/>
          </a:p>
        </p:txBody>
      </p:sp>
      <p:sp>
        <p:nvSpPr>
          <p:cNvPr id="3" name="Content Placeholder 2"/>
          <p:cNvSpPr>
            <a:spLocks noGrp="1"/>
          </p:cNvSpPr>
          <p:nvPr>
            <p:ph idx="1"/>
          </p:nvPr>
        </p:nvSpPr>
        <p:spPr>
          <a:xfrm>
            <a:off x="838200" y="537882"/>
            <a:ext cx="10515600" cy="5639081"/>
          </a:xfrm>
        </p:spPr>
        <p:txBody>
          <a:bodyPr/>
          <a:lstStyle/>
          <a:p>
            <a:r>
              <a:rPr lang="id-ID" dirty="0"/>
              <a:t>Komunikasi Int’l dituntut dapat menyelesaikan berbagai krisis int’l dan mewujudkan kelangsungan perdamaian serta kerjasama bagi kesejahteraan int’l</a:t>
            </a:r>
            <a:endParaRPr lang="id-ID" dirty="0"/>
          </a:p>
          <a:p>
            <a:r>
              <a:rPr lang="id-ID" dirty="0"/>
              <a:t>Setiap negara memiliki kesadaran bahwa : </a:t>
            </a:r>
            <a:r>
              <a:rPr lang="id-ID" b="1" i="1" dirty="0"/>
              <a:t>Tidak ada masalah yg tidak dapat dipecahkan, dan tidak ada pemecahan akan dapat dicapai kecuali melalui komunikasi.</a:t>
            </a:r>
            <a:endParaRPr lang="id-ID" b="1" i="1" dirty="0"/>
          </a:p>
          <a:p>
            <a:r>
              <a:rPr lang="id-ID" dirty="0"/>
              <a:t>Dengan kesadaran d</a:t>
            </a:r>
            <a:r>
              <a:rPr lang="en-US" altLang="id-ID" dirty="0"/>
              <a:t>e</a:t>
            </a:r>
            <a:r>
              <a:rPr lang="id-ID" dirty="0"/>
              <a:t>m</a:t>
            </a:r>
            <a:r>
              <a:rPr lang="en-US" altLang="id-ID" dirty="0"/>
              <a:t>i</a:t>
            </a:r>
            <a:r>
              <a:rPr lang="id-ID" dirty="0"/>
              <a:t>k</a:t>
            </a:r>
            <a:r>
              <a:rPr lang="en-US" altLang="id-ID" dirty="0"/>
              <a:t>ian</a:t>
            </a:r>
            <a:r>
              <a:rPr lang="id-ID" dirty="0"/>
              <a:t>, kegiatan komunikasi int’l terus ditempuh dengan mengandalkan potensi dan daya dalam skala apapun </a:t>
            </a:r>
            <a:endParaRPr lang="id-ID" dirty="0"/>
          </a:p>
        </p:txBody>
      </p:sp>
      <p:sp>
        <p:nvSpPr>
          <p:cNvPr id="4" name="5-Point Star 3"/>
          <p:cNvSpPr/>
          <p:nvPr/>
        </p:nvSpPr>
        <p:spPr>
          <a:xfrm>
            <a:off x="5253600" y="4160289"/>
            <a:ext cx="1519706" cy="178331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Terima kasih</a:t>
            </a:r>
            <a:endParaRPr lang="id-ID" dirty="0"/>
          </a:p>
        </p:txBody>
      </p:sp>
      <p:sp>
        <p:nvSpPr>
          <p:cNvPr id="3" name="Content Placeholder 2"/>
          <p:cNvSpPr>
            <a:spLocks noGrp="1"/>
          </p:cNvSpPr>
          <p:nvPr>
            <p:ph idx="1"/>
          </p:nvPr>
        </p:nvSpPr>
        <p:spPr/>
        <p:txBody>
          <a:bodyPr/>
          <a:lstStyle/>
          <a:p>
            <a:pPr marL="0" indent="0">
              <a:buNone/>
            </a:pPr>
            <a:r>
              <a:rPr lang="id-ID" dirty="0"/>
              <a:t>.</a:t>
            </a:r>
            <a:endParaRPr lang="id-ID" dirty="0"/>
          </a:p>
        </p:txBody>
      </p:sp>
      <p:sp>
        <p:nvSpPr>
          <p:cNvPr id="4" name="Isosceles Triangle 3"/>
          <p:cNvSpPr/>
          <p:nvPr/>
        </p:nvSpPr>
        <p:spPr>
          <a:xfrm>
            <a:off x="5565648" y="2272553"/>
            <a:ext cx="4089340" cy="2326341"/>
          </a:xfrm>
          <a:prstGeom prst="triangle">
            <a:avLst>
              <a:gd name="adj" fmla="val 728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Isosceles Triangle 4"/>
          <p:cNvSpPr/>
          <p:nvPr/>
        </p:nvSpPr>
        <p:spPr>
          <a:xfrm>
            <a:off x="3190001" y="2935941"/>
            <a:ext cx="4089340" cy="2326341"/>
          </a:xfrm>
          <a:prstGeom prst="triangle">
            <a:avLst>
              <a:gd name="adj" fmla="val 72819"/>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id-ID" dirty="0"/>
          </a:p>
        </p:txBody>
      </p:sp>
      <p:sp>
        <p:nvSpPr>
          <p:cNvPr id="6" name="Isosceles Triangle 5"/>
          <p:cNvSpPr/>
          <p:nvPr/>
        </p:nvSpPr>
        <p:spPr>
          <a:xfrm>
            <a:off x="7279341" y="1825625"/>
            <a:ext cx="4089340" cy="2326341"/>
          </a:xfrm>
          <a:prstGeom prst="triangle">
            <a:avLst>
              <a:gd name="adj" fmla="val 7281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id-ID"/>
          </a:p>
        </p:txBody>
      </p:sp>
      <p:sp>
        <p:nvSpPr>
          <p:cNvPr id="7" name="Isosceles Triangle 6"/>
          <p:cNvSpPr/>
          <p:nvPr/>
        </p:nvSpPr>
        <p:spPr>
          <a:xfrm>
            <a:off x="7431741" y="1978025"/>
            <a:ext cx="4089340" cy="2326341"/>
          </a:xfrm>
          <a:prstGeom prst="triangle">
            <a:avLst>
              <a:gd name="adj" fmla="val 7281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id-ID"/>
          </a:p>
        </p:txBody>
      </p:sp>
      <p:sp>
        <p:nvSpPr>
          <p:cNvPr id="8" name="Isosceles Triangle 7"/>
          <p:cNvSpPr/>
          <p:nvPr/>
        </p:nvSpPr>
        <p:spPr>
          <a:xfrm>
            <a:off x="3342401" y="3088341"/>
            <a:ext cx="4089340" cy="2326341"/>
          </a:xfrm>
          <a:prstGeom prst="triangle">
            <a:avLst>
              <a:gd name="adj" fmla="val 72819"/>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id-ID" dirty="0"/>
          </a:p>
        </p:txBody>
      </p:sp>
      <p:sp>
        <p:nvSpPr>
          <p:cNvPr id="9" name="Oval 8"/>
          <p:cNvSpPr/>
          <p:nvPr/>
        </p:nvSpPr>
        <p:spPr>
          <a:xfrm flipH="1">
            <a:off x="1643589" y="2581835"/>
            <a:ext cx="2403976" cy="254149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0299"/>
          </a:xfrm>
        </p:spPr>
        <p:style>
          <a:lnRef idx="3">
            <a:schemeClr val="lt1"/>
          </a:lnRef>
          <a:fillRef idx="1">
            <a:schemeClr val="accent4"/>
          </a:fillRef>
          <a:effectRef idx="1">
            <a:schemeClr val="accent4"/>
          </a:effectRef>
          <a:fontRef idx="minor">
            <a:schemeClr val="lt1"/>
          </a:fontRef>
        </p:style>
        <p:txBody>
          <a:bodyPr>
            <a:normAutofit fontScale="90000"/>
          </a:bodyPr>
          <a:lstStyle/>
          <a:p>
            <a:r>
              <a:rPr lang="id-ID" b="1" dirty="0"/>
              <a:t>Pentingnya Studi Komunikasi Int’l</a:t>
            </a:r>
            <a:endParaRPr lang="id-ID" b="1" dirty="0"/>
          </a:p>
        </p:txBody>
      </p:sp>
      <p:sp>
        <p:nvSpPr>
          <p:cNvPr id="3" name="Content Placeholder 2"/>
          <p:cNvSpPr>
            <a:spLocks noGrp="1"/>
          </p:cNvSpPr>
          <p:nvPr>
            <p:ph idx="1"/>
          </p:nvPr>
        </p:nvSpPr>
        <p:spPr>
          <a:xfrm>
            <a:off x="838200" y="1264322"/>
            <a:ext cx="10515600" cy="4953281"/>
          </a:xfrm>
        </p:spPr>
        <p:txBody>
          <a:bodyPr/>
          <a:lstStyle/>
          <a:p>
            <a:r>
              <a:rPr lang="id-ID" dirty="0"/>
              <a:t>Adanya konflik kepentingan antara satu negara dengan negara lain, telah membuat semakin pentingnya peran kom int’l untuk mempertemukan, atau menjembatani konflik kepentingan tsb</a:t>
            </a:r>
            <a:endParaRPr lang="id-ID" dirty="0"/>
          </a:p>
          <a:p>
            <a:r>
              <a:rPr lang="id-ID" dirty="0"/>
              <a:t>Agar dpt memberikan kontribusi dalam kom int’l dan diperhitungkan negara2 lain dlm percaturan int’l </a:t>
            </a:r>
            <a:r>
              <a:rPr lang="id-ID" dirty="0">
                <a:sym typeface="Wingdings" panose="05000000000000000000" pitchFamily="2" charset="2"/>
              </a:rPr>
              <a:t> suatu neg harus </a:t>
            </a:r>
            <a:r>
              <a:rPr lang="id-ID" i="1" dirty="0">
                <a:sym typeface="Wingdings" panose="05000000000000000000" pitchFamily="2" charset="2"/>
              </a:rPr>
              <a:t>well-inform </a:t>
            </a:r>
            <a:r>
              <a:rPr lang="id-ID" dirty="0">
                <a:sym typeface="Wingdings" panose="05000000000000000000" pitchFamily="2" charset="2"/>
              </a:rPr>
              <a:t>tentang berbagai peristiwa int’l.</a:t>
            </a:r>
            <a:endParaRPr lang="id-ID" dirty="0">
              <a:sym typeface="Wingdings" panose="05000000000000000000" pitchFamily="2" charset="2"/>
            </a:endParaRPr>
          </a:p>
          <a:p>
            <a:r>
              <a:rPr lang="id-ID" dirty="0">
                <a:sym typeface="Wingdings" panose="05000000000000000000" pitchFamily="2" charset="2"/>
              </a:rPr>
              <a:t>Untuk itu perlu Media Massa Internasional  sbg saluran yg memasok informasi dan berita ttng berbagai perkembangan yg terjadi di dunia int’l.</a:t>
            </a:r>
            <a:endParaRPr lang="id-ID" dirty="0"/>
          </a:p>
        </p:txBody>
      </p:sp>
      <p:sp>
        <p:nvSpPr>
          <p:cNvPr id="4" name="Isosceles Triangle 3"/>
          <p:cNvSpPr/>
          <p:nvPr/>
        </p:nvSpPr>
        <p:spPr>
          <a:xfrm>
            <a:off x="7424530" y="4909930"/>
            <a:ext cx="4045227" cy="1455292"/>
          </a:xfrm>
          <a:prstGeom prst="triangle">
            <a:avLst>
              <a:gd name="adj" fmla="val 67472"/>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 </a:t>
            </a:r>
            <a:r>
              <a:rPr lang="en-US" b="1"/>
              <a:t>Peran Penting Komunikasi Int’l</a:t>
            </a:r>
            <a:r>
              <a:rPr lang="en-US"/>
              <a:t> </a:t>
            </a:r>
            <a:endParaRPr lang="en-US"/>
          </a:p>
        </p:txBody>
      </p:sp>
      <p:sp>
        <p:nvSpPr>
          <p:cNvPr id="3" name="Content Placeholder 2"/>
          <p:cNvSpPr>
            <a:spLocks noGrp="1"/>
          </p:cNvSpPr>
          <p:nvPr>
            <p:ph idx="1"/>
          </p:nvPr>
        </p:nvSpPr>
        <p:spPr/>
        <p:txBody>
          <a:bodyPr/>
          <a:p>
            <a:r>
              <a:rPr lang="en-US"/>
              <a:t> Meningkatkan kerja sama Int’l</a:t>
            </a:r>
            <a:endParaRPr lang="en-US"/>
          </a:p>
          <a:p>
            <a:r>
              <a:rPr lang="en-US"/>
              <a:t>Mempromosikan perdagangan Int’l</a:t>
            </a:r>
            <a:endParaRPr lang="en-US"/>
          </a:p>
          <a:p>
            <a:r>
              <a:rPr lang="en-US"/>
              <a:t>Meningkatkan pemahaman Budaya</a:t>
            </a:r>
            <a:endParaRPr lang="en-US"/>
          </a:p>
          <a:p>
            <a:r>
              <a:rPr lang="en-US"/>
              <a:t>Mengatasi Konflik</a:t>
            </a:r>
            <a:endParaRPr lang="en-US"/>
          </a:p>
          <a:p>
            <a:r>
              <a:rPr lang="en-US"/>
              <a:t>Meningkatkan kerjasama dalam Penelitian dan Pengembangan</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 </a:t>
            </a:r>
            <a:r>
              <a:rPr lang="en-US" b="1"/>
              <a:t>M</a:t>
            </a:r>
            <a:r>
              <a:rPr lang="en-US" b="1"/>
              <a:t>anfaat Komunikasi Int’l</a:t>
            </a:r>
            <a:endParaRPr lang="en-US" b="1"/>
          </a:p>
        </p:txBody>
      </p:sp>
      <p:sp>
        <p:nvSpPr>
          <p:cNvPr id="3" name="Content Placeholder 2"/>
          <p:cNvSpPr>
            <a:spLocks noGrp="1"/>
          </p:cNvSpPr>
          <p:nvPr>
            <p:ph idx="1"/>
          </p:nvPr>
        </p:nvSpPr>
        <p:spPr/>
        <p:txBody>
          <a:bodyPr/>
          <a:p>
            <a:r>
              <a:rPr lang="en-US"/>
              <a:t>Meningkatkan efisiensi</a:t>
            </a:r>
            <a:endParaRPr lang="en-US"/>
          </a:p>
          <a:p>
            <a:r>
              <a:rPr lang="en-US"/>
              <a:t>Meningkatkan produktivitas</a:t>
            </a:r>
            <a:endParaRPr lang="en-US"/>
          </a:p>
          <a:p>
            <a:r>
              <a:rPr lang="en-US"/>
              <a:t>Meningkatkan Kualitas hidup</a:t>
            </a:r>
            <a:endParaRPr lang="en-US"/>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noFill/>
              </a:rPr>
              <a:t>T T</a:t>
            </a:r>
            <a:r>
              <a:rPr lang="en-US" b="1">
                <a:solidFill>
                  <a:schemeClr val="tx1"/>
                </a:solidFill>
              </a:rPr>
              <a:t>TANTANGAN </a:t>
            </a:r>
            <a:r>
              <a:rPr lang="en-US" b="1"/>
              <a:t>KOMUNIKASI INT’L</a:t>
            </a:r>
            <a:r>
              <a:rPr lang="en-US"/>
              <a:t> </a:t>
            </a:r>
            <a:endParaRPr lang="en-US"/>
          </a:p>
        </p:txBody>
      </p:sp>
      <p:sp>
        <p:nvSpPr>
          <p:cNvPr id="3" name="Content Placeholder 2"/>
          <p:cNvSpPr>
            <a:spLocks noGrp="1"/>
          </p:cNvSpPr>
          <p:nvPr>
            <p:ph idx="1"/>
          </p:nvPr>
        </p:nvSpPr>
        <p:spPr/>
        <p:txBody>
          <a:bodyPr>
            <a:normAutofit lnSpcReduction="20000"/>
          </a:bodyPr>
          <a:p>
            <a:r>
              <a:rPr lang="en-US"/>
              <a:t>Perbedaan Bahasa</a:t>
            </a:r>
            <a:endParaRPr lang="en-US"/>
          </a:p>
          <a:p>
            <a:r>
              <a:rPr lang="en-US"/>
              <a:t>Perbedaan Budaya</a:t>
            </a:r>
            <a:endParaRPr lang="en-US"/>
          </a:p>
          <a:p>
            <a:r>
              <a:rPr lang="en-US"/>
              <a:t>Perbedaan Teknologi</a:t>
            </a:r>
            <a:endParaRPr lang="en-US"/>
          </a:p>
          <a:p>
            <a:r>
              <a:rPr lang="en-US"/>
              <a:t>Konflik Ideologi</a:t>
            </a:r>
            <a:endParaRPr lang="en-US"/>
          </a:p>
          <a:p>
            <a:r>
              <a:rPr lang="en-US"/>
              <a:t>Terorisme dan Radikalisme</a:t>
            </a:r>
            <a:endParaRPr lang="en-US"/>
          </a:p>
          <a:p>
            <a:endParaRPr lang="en-US"/>
          </a:p>
          <a:p>
            <a:r>
              <a:rPr lang="en-US" b="1"/>
              <a:t>CONTOH KASUS</a:t>
            </a:r>
            <a:endParaRPr lang="en-US" b="1"/>
          </a:p>
          <a:p>
            <a:pPr lvl="1"/>
            <a:r>
              <a:rPr lang="en-US" sz="2400"/>
              <a:t>Konflik Israel- Palestina</a:t>
            </a:r>
            <a:endParaRPr lang="en-US" sz="2400"/>
          </a:p>
          <a:p>
            <a:pPr lvl="1"/>
            <a:r>
              <a:rPr lang="en-US" sz="2400"/>
              <a:t>Perang Dagang AS-China</a:t>
            </a:r>
            <a:endParaRPr lang="en-US" sz="2400"/>
          </a:p>
          <a:p>
            <a:pPr lvl="1"/>
            <a:r>
              <a:rPr lang="en-US" sz="2400"/>
              <a:t>Krisis Rohingya di Myanmar</a:t>
            </a:r>
            <a:endParaRPr lang="en-US"/>
          </a:p>
          <a:p>
            <a:endParaRPr lang="en-US"/>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4428"/>
          </a:xfrm>
        </p:spPr>
        <p:style>
          <a:lnRef idx="1">
            <a:schemeClr val="accent4"/>
          </a:lnRef>
          <a:fillRef idx="2">
            <a:schemeClr val="accent4"/>
          </a:fillRef>
          <a:effectRef idx="1">
            <a:schemeClr val="accent4"/>
          </a:effectRef>
          <a:fontRef idx="minor">
            <a:schemeClr val="dk1"/>
          </a:fontRef>
        </p:style>
        <p:txBody>
          <a:bodyPr/>
          <a:lstStyle/>
          <a:p>
            <a:r>
              <a:rPr lang="id-ID" b="1" dirty="0"/>
              <a:t>Pentingnya Kom Int’l dirasakan </a:t>
            </a:r>
            <a:r>
              <a:rPr lang="id-ID" dirty="0"/>
              <a:t>oleh : </a:t>
            </a:r>
            <a:endParaRPr lang="id-ID" dirty="0"/>
          </a:p>
        </p:txBody>
      </p:sp>
      <p:sp>
        <p:nvSpPr>
          <p:cNvPr id="3" name="Content Placeholder 2"/>
          <p:cNvSpPr>
            <a:spLocks noGrp="1"/>
          </p:cNvSpPr>
          <p:nvPr>
            <p:ph idx="1"/>
          </p:nvPr>
        </p:nvSpPr>
        <p:spPr>
          <a:xfrm>
            <a:off x="838200" y="1344706"/>
            <a:ext cx="10515600" cy="4832257"/>
          </a:xfrm>
        </p:spPr>
        <p:txBody>
          <a:bodyPr/>
          <a:lstStyle/>
          <a:p>
            <a:pPr marL="514350" indent="-514350">
              <a:buFont typeface="+mj-lt"/>
              <a:buAutoNum type="arabicPeriod"/>
            </a:pPr>
            <a:r>
              <a:rPr lang="id-ID" b="1" dirty="0"/>
              <a:t>Pelaku Politik Internasional                                                               </a:t>
            </a:r>
            <a:r>
              <a:rPr lang="id-ID" dirty="0"/>
              <a:t>Kegiatan pol int’l menggunakan berbagai metode dan sarana untuk mengatur strategi komunikasi </a:t>
            </a:r>
            <a:r>
              <a:rPr lang="id-ID" dirty="0">
                <a:sym typeface="Wingdings" panose="05000000000000000000" pitchFamily="2" charset="2"/>
              </a:rPr>
              <a:t> kebutuhan terhdp media massa int’l berfungsi sbg penyebar informasi dan pembentukan opini dalam skala global.</a:t>
            </a:r>
            <a:endParaRPr lang="id-ID" dirty="0">
              <a:sym typeface="Wingdings" panose="05000000000000000000" pitchFamily="2" charset="2"/>
            </a:endParaRPr>
          </a:p>
          <a:p>
            <a:pPr marL="514350" indent="-514350">
              <a:buFont typeface="+mj-lt"/>
              <a:buAutoNum type="arabicPeriod"/>
            </a:pPr>
            <a:r>
              <a:rPr lang="id-ID" b="1" dirty="0">
                <a:sym typeface="Wingdings" panose="05000000000000000000" pitchFamily="2" charset="2"/>
              </a:rPr>
              <a:t>Diplomat dan Konsuler.                                                                   </a:t>
            </a:r>
            <a:r>
              <a:rPr lang="id-ID" dirty="0">
                <a:sym typeface="Wingdings" panose="05000000000000000000" pitchFamily="2" charset="2"/>
              </a:rPr>
              <a:t>Mempelajari kom int’l  dpt memahami bagaimana menciptakan, memelihara dan mengembangkan isu int’l yg dinamis, efektif dan semakin maju.                                                                                             dengan menguasai banyak pengetahuan ttg perkembangan isu int’l, para diplomat dpt memanfaatkan sbg bahan mentah untuk menentukan strtegi perundingan. </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93781"/>
          </a:xfrm>
        </p:spPr>
        <p:txBody>
          <a:bodyPr>
            <a:normAutofit fontScale="90000"/>
          </a:bodyPr>
          <a:lstStyle/>
          <a:p>
            <a:r>
              <a:rPr lang="id-ID" dirty="0"/>
              <a:t>.</a:t>
            </a:r>
            <a:endParaRPr lang="id-ID" dirty="0"/>
          </a:p>
        </p:txBody>
      </p:sp>
      <p:sp>
        <p:nvSpPr>
          <p:cNvPr id="3" name="Content Placeholder 2"/>
          <p:cNvSpPr>
            <a:spLocks noGrp="1"/>
          </p:cNvSpPr>
          <p:nvPr>
            <p:ph idx="1"/>
          </p:nvPr>
        </p:nvSpPr>
        <p:spPr>
          <a:xfrm>
            <a:off x="838200" y="806824"/>
            <a:ext cx="10515600" cy="5154986"/>
          </a:xfrm>
        </p:spPr>
        <p:txBody>
          <a:bodyPr>
            <a:normAutofit/>
          </a:bodyPr>
          <a:lstStyle/>
          <a:p>
            <a:pPr marL="457200" lvl="1" indent="0">
              <a:buNone/>
            </a:pPr>
            <a:r>
              <a:rPr lang="id-ID" sz="2800" dirty="0"/>
              <a:t>3</a:t>
            </a:r>
            <a:r>
              <a:rPr lang="id-ID" sz="2800" b="1" dirty="0"/>
              <a:t>. Politisi dan Pengamat Politik</a:t>
            </a:r>
            <a:r>
              <a:rPr lang="id-ID" sz="2800" dirty="0"/>
              <a:t>.</a:t>
            </a:r>
            <a:endParaRPr lang="id-ID" sz="2800" dirty="0"/>
          </a:p>
          <a:p>
            <a:pPr marL="457200" lvl="1" indent="0">
              <a:buNone/>
            </a:pPr>
            <a:r>
              <a:rPr lang="id-ID" sz="2800" dirty="0"/>
              <a:t>     Untuk mengetahui peristiwa demi peristiwa, guna membuat  	prediksi ttg kecenderungan arah politik int’l di masa mendatang 	dan dampak yg mungkin timbul. Kom int’l berperan dlm 	menyelesaikan masalah int’l dan menggolkan kepentingan int’l 	melalui persahabatan dan kerjasama int’l.</a:t>
            </a:r>
            <a:endParaRPr lang="id-ID" sz="2800" dirty="0"/>
          </a:p>
          <a:p>
            <a:pPr marL="457200" lvl="1" indent="0">
              <a:buNone/>
            </a:pPr>
            <a:r>
              <a:rPr lang="id-ID" sz="2800" dirty="0"/>
              <a:t>4. </a:t>
            </a:r>
            <a:r>
              <a:rPr lang="id-ID" sz="2800" b="1" dirty="0"/>
              <a:t>Pendidikan Mhsw, Calon Diplomat dan Komunikator Int’l.      	</a:t>
            </a:r>
            <a:r>
              <a:rPr lang="id-ID" sz="2800" dirty="0"/>
              <a:t>Sebagai calon pemimpin atau calon juru bicara negara, untuk 	mengaktualisasikan  kepentingan bangsa dan negaranya di 	tengah pergaulan int’l </a:t>
            </a:r>
            <a:r>
              <a:rPr lang="id-ID" sz="2800" dirty="0">
                <a:sym typeface="Wingdings" panose="05000000000000000000" pitchFamily="2" charset="2"/>
              </a:rPr>
              <a:t> membutuhkan pengetahuan dan 	wawasan kom int’l.</a:t>
            </a:r>
            <a:endParaRPr lang="id-ID" sz="2800" dirty="0"/>
          </a:p>
        </p:txBody>
      </p:sp>
      <p:sp>
        <p:nvSpPr>
          <p:cNvPr id="4" name="5-Point Star 3"/>
          <p:cNvSpPr/>
          <p:nvPr/>
        </p:nvSpPr>
        <p:spPr>
          <a:xfrm>
            <a:off x="8885582" y="5138531"/>
            <a:ext cx="1247149" cy="128214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0981"/>
          </a:xfrm>
        </p:spPr>
        <p:style>
          <a:lnRef idx="1">
            <a:schemeClr val="accent4"/>
          </a:lnRef>
          <a:fillRef idx="2">
            <a:schemeClr val="accent4"/>
          </a:fillRef>
          <a:effectRef idx="1">
            <a:schemeClr val="accent4"/>
          </a:effectRef>
          <a:fontRef idx="minor">
            <a:schemeClr val="dk1"/>
          </a:fontRef>
        </p:style>
        <p:txBody>
          <a:bodyPr/>
          <a:lstStyle/>
          <a:p>
            <a:r>
              <a:rPr lang="id-ID" b="1" dirty="0"/>
              <a:t>Pesan Komunikasi Dalam Isu Internasional</a:t>
            </a:r>
            <a:endParaRPr lang="id-ID" b="1" dirty="0"/>
          </a:p>
        </p:txBody>
      </p:sp>
      <p:sp>
        <p:nvSpPr>
          <p:cNvPr id="3" name="Content Placeholder 2"/>
          <p:cNvSpPr>
            <a:spLocks noGrp="1"/>
          </p:cNvSpPr>
          <p:nvPr>
            <p:ph idx="1"/>
          </p:nvPr>
        </p:nvSpPr>
        <p:spPr>
          <a:xfrm>
            <a:off x="838200" y="1371600"/>
            <a:ext cx="10515600" cy="4805363"/>
          </a:xfrm>
        </p:spPr>
        <p:txBody>
          <a:bodyPr/>
          <a:lstStyle/>
          <a:p>
            <a:r>
              <a:rPr lang="id-ID" dirty="0"/>
              <a:t>Komunikasi Internasional mrpkan bagian penting dalam disiplin hubungan int’l dan mrpkan satu tehnik dari pelaksanaan kebijakan luar negeri sebuah negara.</a:t>
            </a:r>
            <a:endParaRPr lang="id-ID" dirty="0"/>
          </a:p>
          <a:p>
            <a:r>
              <a:rPr lang="id-ID" dirty="0"/>
              <a:t>Pesan kom int’l berisi informasi ttg berbagai perkembangan kondisi sebuah negara beserta masyarakatnya untuk diketahui secara luas oleh masy negara lain.</a:t>
            </a:r>
            <a:endParaRPr lang="id-ID" dirty="0"/>
          </a:p>
        </p:txBody>
      </p:sp>
      <p:sp>
        <p:nvSpPr>
          <p:cNvPr id="4" name="Isosceles Triangle 3"/>
          <p:cNvSpPr/>
          <p:nvPr/>
        </p:nvSpPr>
        <p:spPr>
          <a:xfrm>
            <a:off x="3664810" y="4106116"/>
            <a:ext cx="4089340" cy="2326341"/>
          </a:xfrm>
          <a:prstGeom prst="triangle">
            <a:avLst>
              <a:gd name="adj" fmla="val 72819"/>
            </a:avLst>
          </a:prstGeom>
          <a:solidFill>
            <a:schemeClr val="accent4">
              <a:lumMod val="40000"/>
              <a:lumOff val="6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id-ID"/>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0981"/>
          </a:xfrm>
        </p:spPr>
        <p:style>
          <a:lnRef idx="1">
            <a:schemeClr val="accent4"/>
          </a:lnRef>
          <a:fillRef idx="2">
            <a:schemeClr val="accent4"/>
          </a:fillRef>
          <a:effectRef idx="1">
            <a:schemeClr val="accent4"/>
          </a:effectRef>
          <a:fontRef idx="minor">
            <a:schemeClr val="dk1"/>
          </a:fontRef>
        </p:style>
        <p:txBody>
          <a:bodyPr/>
          <a:lstStyle/>
          <a:p>
            <a:r>
              <a:rPr lang="id-ID" b="1" dirty="0"/>
              <a:t>Karakteristik Isu Internasional</a:t>
            </a:r>
            <a:endParaRPr lang="id-ID" b="1" dirty="0"/>
          </a:p>
        </p:txBody>
      </p:sp>
      <p:sp>
        <p:nvSpPr>
          <p:cNvPr id="3" name="Content Placeholder 2"/>
          <p:cNvSpPr>
            <a:spLocks noGrp="1"/>
          </p:cNvSpPr>
          <p:nvPr>
            <p:ph idx="1"/>
          </p:nvPr>
        </p:nvSpPr>
        <p:spPr>
          <a:xfrm>
            <a:off x="838200" y="1385047"/>
            <a:ext cx="10515600" cy="4791916"/>
          </a:xfrm>
        </p:spPr>
        <p:txBody>
          <a:bodyPr/>
          <a:lstStyle/>
          <a:p>
            <a:pPr marL="514350" indent="-514350">
              <a:buFont typeface="+mj-lt"/>
              <a:buAutoNum type="arabicPeriod"/>
            </a:pPr>
            <a:r>
              <a:rPr lang="id-ID" dirty="0"/>
              <a:t>Isu tsb memicu perdebatan dan menarik perhatian para elit negara atau pembuat keputusan dari berbagai negara, atau negara yg memang terlibat dlm isu yg diperdebatkan.</a:t>
            </a:r>
            <a:endParaRPr lang="id-ID" dirty="0"/>
          </a:p>
          <a:p>
            <a:pPr marL="514350" indent="-514350">
              <a:buFont typeface="+mj-lt"/>
              <a:buAutoNum type="arabicPeriod"/>
            </a:pPr>
            <a:r>
              <a:rPr lang="id-ID" dirty="0"/>
              <a:t>Isu tsb diliput secara luas oleh media massa int’l dan berkelanjutan.</a:t>
            </a:r>
            <a:endParaRPr lang="id-ID" dirty="0"/>
          </a:p>
          <a:p>
            <a:pPr marL="514350" indent="-514350">
              <a:buFont typeface="+mj-lt"/>
              <a:buAutoNum type="arabicPeriod"/>
            </a:pPr>
            <a:r>
              <a:rPr lang="id-ID" dirty="0"/>
              <a:t>Isu yg berlanjut itu menjadi obyek kajian, penelitian dan perdebatan di kalangan ilmuwan, pakar, profesional dan praktisi dalam komunitas int’l</a:t>
            </a:r>
            <a:endParaRPr lang="id-ID" dirty="0"/>
          </a:p>
        </p:txBody>
      </p:sp>
      <p:sp>
        <p:nvSpPr>
          <p:cNvPr id="4" name="5-Point Star 3"/>
          <p:cNvSpPr/>
          <p:nvPr/>
        </p:nvSpPr>
        <p:spPr>
          <a:xfrm>
            <a:off x="5516217" y="4522304"/>
            <a:ext cx="1545324" cy="1654659"/>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5104</Words>
  <Application>WPS Presentation</Application>
  <PresentationFormat>Widescreen</PresentationFormat>
  <Paragraphs>126</Paragraphs>
  <Slides>15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Arial</vt:lpstr>
      <vt:lpstr>SimSun</vt:lpstr>
      <vt:lpstr>Wingdings</vt:lpstr>
      <vt:lpstr>Calibri</vt:lpstr>
      <vt:lpstr>Microsoft YaHei</vt:lpstr>
      <vt:lpstr>Arial Unicode MS</vt:lpstr>
      <vt:lpstr>Calibri Light</vt:lpstr>
      <vt:lpstr>Office Theme</vt:lpstr>
      <vt:lpstr> PENTINGNYA STUDI KOMUNIKASI INTERNASIONAL</vt:lpstr>
      <vt:lpstr>Pentingnya Studi Komunikasi Int’l</vt:lpstr>
      <vt:lpstr> Peran Penting Komunikasi Int’l </vt:lpstr>
      <vt:lpstr> Manfaat Komunikasi Int’l</vt:lpstr>
      <vt:lpstr>T TTANTANGAN KOMUNIKASI INT’L </vt:lpstr>
      <vt:lpstr>Pentingnya Kom Int’l dirasakan oleh : </vt:lpstr>
      <vt:lpstr>.</vt:lpstr>
      <vt:lpstr>Pesan Komunikasi Dalam Isu Internasional</vt:lpstr>
      <vt:lpstr>Karakteristik Isu Internasional</vt:lpstr>
      <vt:lpstr>Dua belas Isu Global Pesan Komunikasi Int’l</vt:lpstr>
      <vt:lpstr>.</vt:lpstr>
      <vt:lpstr>.</vt:lpstr>
      <vt:lpstr>.</vt:lpstr>
      <vt:lpstr>.</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PENTINGNYA STUDI KOMUNIKASI INTERNASIONAL</dc:title>
  <dc:creator>User</dc:creator>
  <cp:lastModifiedBy>Dewi Setyarini</cp:lastModifiedBy>
  <cp:revision>25</cp:revision>
  <dcterms:created xsi:type="dcterms:W3CDTF">2017-05-25T04:58:00Z</dcterms:created>
  <dcterms:modified xsi:type="dcterms:W3CDTF">2025-10-28T13:34:54Z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785C98B59AA64FB1A59F1A17978D5A9C</vt:lpwstr>
  </property>
  <property fmtid="{D5CDD505-2E9C-101B-9397-08002B2CF9AE}" pid="3" name="KSOProductBuildVer">
    <vt:lpwstr>1033-12.2.0.23131</vt:lpwstr>
  </property>
</Properties>
</file>