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84" r:id="rId4"/>
    <p:sldId id="258" r:id="rId5"/>
    <p:sldId id="259" r:id="rId6"/>
    <p:sldId id="260" r:id="rId7"/>
    <p:sldId id="270" r:id="rId8"/>
    <p:sldId id="271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1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E6F83-5B25-45BE-940B-814B79F8145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42E7E0E-7A84-4EA4-8DB7-969CB819D65B}">
      <dgm:prSet phldrT="[Text]"/>
      <dgm:spPr/>
      <dgm:t>
        <a:bodyPr/>
        <a:lstStyle/>
        <a:p>
          <a:r>
            <a:rPr lang="id-ID" dirty="0"/>
            <a:t>.</a:t>
          </a:r>
        </a:p>
      </dgm:t>
    </dgm:pt>
    <dgm:pt modelId="{AD0A6A10-AA5D-47D1-9361-3C650D5404BD}" cxnId="{21C8BDB5-B613-41B4-BC08-225C7880BBD0}" type="parTrans">
      <dgm:prSet/>
      <dgm:spPr/>
      <dgm:t>
        <a:bodyPr/>
        <a:lstStyle/>
        <a:p>
          <a:endParaRPr lang="id-ID"/>
        </a:p>
      </dgm:t>
    </dgm:pt>
    <dgm:pt modelId="{4CACE9BD-28F9-4DD7-9AA0-45794E03D705}" cxnId="{21C8BDB5-B613-41B4-BC08-225C7880BBD0}" type="sibTrans">
      <dgm:prSet/>
      <dgm:spPr/>
      <dgm:t>
        <a:bodyPr/>
        <a:lstStyle/>
        <a:p>
          <a:endParaRPr lang="id-ID"/>
        </a:p>
      </dgm:t>
    </dgm:pt>
    <dgm:pt modelId="{BB513592-1B8F-4240-B52B-5CCD716E9B31}">
      <dgm:prSet phldrT="[Text]"/>
      <dgm:spPr/>
      <dgm:t>
        <a:bodyPr/>
        <a:lstStyle/>
        <a:p>
          <a:r>
            <a:rPr lang="id-ID" dirty="0"/>
            <a:t>.</a:t>
          </a:r>
        </a:p>
      </dgm:t>
    </dgm:pt>
    <dgm:pt modelId="{27B4BEF3-C073-4444-8816-89AA94D731E7}" cxnId="{04BF36AF-59F3-49E7-AD75-3CB19AD79A08}" type="parTrans">
      <dgm:prSet/>
      <dgm:spPr/>
      <dgm:t>
        <a:bodyPr/>
        <a:lstStyle/>
        <a:p>
          <a:endParaRPr lang="id-ID"/>
        </a:p>
      </dgm:t>
    </dgm:pt>
    <dgm:pt modelId="{4ED3C2C8-FB66-4F8E-9E79-63B9D306EB77}" cxnId="{04BF36AF-59F3-49E7-AD75-3CB19AD79A08}" type="sibTrans">
      <dgm:prSet/>
      <dgm:spPr/>
      <dgm:t>
        <a:bodyPr/>
        <a:lstStyle/>
        <a:p>
          <a:endParaRPr lang="id-ID"/>
        </a:p>
      </dgm:t>
    </dgm:pt>
    <dgm:pt modelId="{753B2200-AE0E-4AB6-94E0-C768D8CC26C4}">
      <dgm:prSet phldrT="[Text]"/>
      <dgm:spPr/>
      <dgm:t>
        <a:bodyPr/>
        <a:lstStyle/>
        <a:p>
          <a:r>
            <a:rPr lang="id-ID"/>
            <a:t>.</a:t>
          </a:r>
          <a:endParaRPr lang="id-ID" dirty="0"/>
        </a:p>
      </dgm:t>
    </dgm:pt>
    <dgm:pt modelId="{D92AEBBF-30DD-4A9B-B9EA-37FBE6D862BC}" cxnId="{BDDD462E-306A-4211-88D1-6586FA084757}" type="parTrans">
      <dgm:prSet/>
      <dgm:spPr/>
      <dgm:t>
        <a:bodyPr/>
        <a:lstStyle/>
        <a:p>
          <a:endParaRPr lang="id-ID"/>
        </a:p>
      </dgm:t>
    </dgm:pt>
    <dgm:pt modelId="{E04CF7BD-7E87-406F-842D-6944E629B8C3}" cxnId="{BDDD462E-306A-4211-88D1-6586FA084757}" type="sibTrans">
      <dgm:prSet/>
      <dgm:spPr/>
      <dgm:t>
        <a:bodyPr/>
        <a:lstStyle/>
        <a:p>
          <a:endParaRPr lang="id-ID"/>
        </a:p>
      </dgm:t>
    </dgm:pt>
    <dgm:pt modelId="{45B66B49-2687-4FAC-8BED-E7B97230B2D1}">
      <dgm:prSet/>
      <dgm:spPr/>
      <dgm:t>
        <a:bodyPr/>
        <a:lstStyle/>
        <a:p>
          <a:endParaRPr lang="id-ID"/>
        </a:p>
      </dgm:t>
    </dgm:pt>
    <dgm:pt modelId="{39FB69A0-7383-4ECC-A45C-9BFB10D8EFE0}" cxnId="{DA5C0EDA-3B69-436D-95FA-2C4395F240C9}" type="parTrans">
      <dgm:prSet/>
      <dgm:spPr/>
      <dgm:t>
        <a:bodyPr/>
        <a:lstStyle/>
        <a:p>
          <a:endParaRPr lang="id-ID"/>
        </a:p>
      </dgm:t>
    </dgm:pt>
    <dgm:pt modelId="{16C07281-F76C-4918-8311-0B26CFE06D43}" cxnId="{DA5C0EDA-3B69-436D-95FA-2C4395F240C9}" type="sibTrans">
      <dgm:prSet/>
      <dgm:spPr/>
      <dgm:t>
        <a:bodyPr/>
        <a:lstStyle/>
        <a:p>
          <a:endParaRPr lang="id-ID"/>
        </a:p>
      </dgm:t>
    </dgm:pt>
    <dgm:pt modelId="{3645C410-5940-4F45-B197-4EC05A9D9DA4}">
      <dgm:prSet/>
      <dgm:spPr/>
      <dgm:t>
        <a:bodyPr/>
        <a:lstStyle/>
        <a:p>
          <a:endParaRPr lang="id-ID"/>
        </a:p>
      </dgm:t>
    </dgm:pt>
    <dgm:pt modelId="{42C3D3F4-72FA-432C-930E-5B153E31E99E}" cxnId="{7B15D271-0FF9-491F-97A3-9777927E3A53}" type="parTrans">
      <dgm:prSet/>
      <dgm:spPr/>
      <dgm:t>
        <a:bodyPr/>
        <a:lstStyle/>
        <a:p>
          <a:endParaRPr lang="id-ID"/>
        </a:p>
      </dgm:t>
    </dgm:pt>
    <dgm:pt modelId="{13E87BF3-7D00-4B74-AE33-BA413D22E1A1}" cxnId="{7B15D271-0FF9-491F-97A3-9777927E3A53}" type="sibTrans">
      <dgm:prSet/>
      <dgm:spPr/>
      <dgm:t>
        <a:bodyPr/>
        <a:lstStyle/>
        <a:p>
          <a:endParaRPr lang="id-ID"/>
        </a:p>
      </dgm:t>
    </dgm:pt>
    <dgm:pt modelId="{05D2C095-674F-405B-A1EF-119E0617FF5B}" type="pres">
      <dgm:prSet presAssocID="{66DE6F83-5B25-45BE-940B-814B79F8145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CB6C2AE-5063-46F2-9353-06B1B37093C0}" type="pres">
      <dgm:prSet presAssocID="{342E7E0E-7A84-4EA4-8DB7-969CB819D65B}" presName="Accent1" presStyleCnt="0"/>
      <dgm:spPr/>
    </dgm:pt>
    <dgm:pt modelId="{DCE3B6EF-2B7A-4744-A85A-366C47D20456}" type="pres">
      <dgm:prSet presAssocID="{342E7E0E-7A84-4EA4-8DB7-969CB819D65B}" presName="Accent" presStyleLbl="node1" presStyleIdx="0" presStyleCnt="5"/>
      <dgm:spPr/>
    </dgm:pt>
    <dgm:pt modelId="{5BDB871B-FD88-4683-8701-1485B99FED7D}" type="pres">
      <dgm:prSet presAssocID="{342E7E0E-7A84-4EA4-8DB7-969CB819D65B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B70F0957-5892-425F-A817-A57E562D6E6B}" type="pres">
      <dgm:prSet presAssocID="{BB513592-1B8F-4240-B52B-5CCD716E9B31}" presName="Accent2" presStyleCnt="0"/>
      <dgm:spPr/>
    </dgm:pt>
    <dgm:pt modelId="{9ABA1286-66C9-48E1-BD97-2A873E7B6E5E}" type="pres">
      <dgm:prSet presAssocID="{BB513592-1B8F-4240-B52B-5CCD716E9B31}" presName="Accent" presStyleLbl="node1" presStyleIdx="1" presStyleCnt="5" custLinFactNeighborX="-39184" custLinFactNeighborY="-47720"/>
      <dgm:spPr/>
    </dgm:pt>
    <dgm:pt modelId="{EF50F46F-A123-4994-B409-F20F7C3222A1}" type="pres">
      <dgm:prSet presAssocID="{BB513592-1B8F-4240-B52B-5CCD716E9B31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AFE234F5-5DF2-4403-A600-41945E7EEDAB}" type="pres">
      <dgm:prSet presAssocID="{753B2200-AE0E-4AB6-94E0-C768D8CC26C4}" presName="Accent3" presStyleCnt="0"/>
      <dgm:spPr/>
    </dgm:pt>
    <dgm:pt modelId="{0AFCD49F-C5D7-418E-BB36-638F4AF0948A}" type="pres">
      <dgm:prSet presAssocID="{753B2200-AE0E-4AB6-94E0-C768D8CC26C4}" presName="Accent" presStyleLbl="node1" presStyleIdx="2" presStyleCnt="5" custLinFactNeighborX="2403" custLinFactNeighborY="57872"/>
      <dgm:spPr/>
    </dgm:pt>
    <dgm:pt modelId="{567F237B-32FA-4BD0-8454-C83332B1BEFC}" type="pres">
      <dgm:prSet presAssocID="{753B2200-AE0E-4AB6-94E0-C768D8CC26C4}" presName="Parent3" presStyleLbl="revTx" presStyleIdx="2" presStyleCnt="5" custScaleX="181504" custScaleY="569678" custLinFactY="3941" custLinFactNeighborX="-2784" custLinFactNeighborY="100000">
        <dgm:presLayoutVars>
          <dgm:chMax val="1"/>
          <dgm:chPref val="1"/>
          <dgm:bulletEnabled val="1"/>
        </dgm:presLayoutVars>
      </dgm:prSet>
      <dgm:spPr/>
    </dgm:pt>
    <dgm:pt modelId="{7C7C0906-B7FB-4F85-9D22-7F04DF6F9AF6}" type="pres">
      <dgm:prSet presAssocID="{45B66B49-2687-4FAC-8BED-E7B97230B2D1}" presName="Accent4" presStyleCnt="0"/>
      <dgm:spPr/>
    </dgm:pt>
    <dgm:pt modelId="{BF9B83AB-645B-409F-BBBF-B7EF460DA34C}" type="pres">
      <dgm:prSet presAssocID="{45B66B49-2687-4FAC-8BED-E7B97230B2D1}" presName="Accent" presStyleLbl="node1" presStyleIdx="3" presStyleCnt="5" custLinFactNeighborX="-71704" custLinFactNeighborY="-73812"/>
      <dgm:spPr/>
    </dgm:pt>
    <dgm:pt modelId="{84B425E9-9AD1-4B27-BF90-BD4D9D4DDF12}" type="pres">
      <dgm:prSet presAssocID="{45B66B49-2687-4FAC-8BED-E7B97230B2D1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65E9CFE7-A0D1-4451-B18A-F507F4489688}" type="pres">
      <dgm:prSet presAssocID="{3645C410-5940-4F45-B197-4EC05A9D9DA4}" presName="Accent5" presStyleCnt="0"/>
      <dgm:spPr/>
    </dgm:pt>
    <dgm:pt modelId="{EB47B931-9112-4633-8805-FD97FB2C08A7}" type="pres">
      <dgm:prSet presAssocID="{3645C410-5940-4F45-B197-4EC05A9D9DA4}" presName="Accent" presStyleLbl="node1" presStyleIdx="4" presStyleCnt="5" custLinFactNeighborX="-66203" custLinFactNeighborY="-65232"/>
      <dgm:spPr/>
    </dgm:pt>
    <dgm:pt modelId="{87D2BB54-74D1-44FE-B279-2C221E56FDBB}" type="pres">
      <dgm:prSet presAssocID="{3645C410-5940-4F45-B197-4EC05A9D9DA4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BDDD462E-306A-4211-88D1-6586FA084757}" srcId="{66DE6F83-5B25-45BE-940B-814B79F8145C}" destId="{753B2200-AE0E-4AB6-94E0-C768D8CC26C4}" srcOrd="2" destOrd="0" parTransId="{D92AEBBF-30DD-4A9B-B9EA-37FBE6D862BC}" sibTransId="{E04CF7BD-7E87-406F-842D-6944E629B8C3}"/>
    <dgm:cxn modelId="{89913B5F-6ADC-4026-B14A-C31CF6E440FA}" type="presOf" srcId="{66DE6F83-5B25-45BE-940B-814B79F8145C}" destId="{05D2C095-674F-405B-A1EF-119E0617FF5B}" srcOrd="0" destOrd="0" presId="urn:microsoft.com/office/officeart/2009/layout/CircleArrowProcess"/>
    <dgm:cxn modelId="{7B15D271-0FF9-491F-97A3-9777927E3A53}" srcId="{66DE6F83-5B25-45BE-940B-814B79F8145C}" destId="{3645C410-5940-4F45-B197-4EC05A9D9DA4}" srcOrd="4" destOrd="0" parTransId="{42C3D3F4-72FA-432C-930E-5B153E31E99E}" sibTransId="{13E87BF3-7D00-4B74-AE33-BA413D22E1A1}"/>
    <dgm:cxn modelId="{C9FC1B56-E278-4C21-839A-ABAD6115AF95}" type="presOf" srcId="{3645C410-5940-4F45-B197-4EC05A9D9DA4}" destId="{87D2BB54-74D1-44FE-B279-2C221E56FDBB}" srcOrd="0" destOrd="0" presId="urn:microsoft.com/office/officeart/2009/layout/CircleArrowProcess"/>
    <dgm:cxn modelId="{D2597A7F-B0AB-4958-A1CD-A400D41246E9}" type="presOf" srcId="{342E7E0E-7A84-4EA4-8DB7-969CB819D65B}" destId="{5BDB871B-FD88-4683-8701-1485B99FED7D}" srcOrd="0" destOrd="0" presId="urn:microsoft.com/office/officeart/2009/layout/CircleArrowProcess"/>
    <dgm:cxn modelId="{1000998B-F681-41B2-B544-E78225878E79}" type="presOf" srcId="{753B2200-AE0E-4AB6-94E0-C768D8CC26C4}" destId="{567F237B-32FA-4BD0-8454-C83332B1BEFC}" srcOrd="0" destOrd="0" presId="urn:microsoft.com/office/officeart/2009/layout/CircleArrowProcess"/>
    <dgm:cxn modelId="{76F77E91-045C-43D8-B687-2451A99DB09D}" type="presOf" srcId="{BB513592-1B8F-4240-B52B-5CCD716E9B31}" destId="{EF50F46F-A123-4994-B409-F20F7C3222A1}" srcOrd="0" destOrd="0" presId="urn:microsoft.com/office/officeart/2009/layout/CircleArrowProcess"/>
    <dgm:cxn modelId="{891AB1AE-3F6C-4C06-8B21-0E13730F7275}" type="presOf" srcId="{45B66B49-2687-4FAC-8BED-E7B97230B2D1}" destId="{84B425E9-9AD1-4B27-BF90-BD4D9D4DDF12}" srcOrd="0" destOrd="0" presId="urn:microsoft.com/office/officeart/2009/layout/CircleArrowProcess"/>
    <dgm:cxn modelId="{04BF36AF-59F3-49E7-AD75-3CB19AD79A08}" srcId="{66DE6F83-5B25-45BE-940B-814B79F8145C}" destId="{BB513592-1B8F-4240-B52B-5CCD716E9B31}" srcOrd="1" destOrd="0" parTransId="{27B4BEF3-C073-4444-8816-89AA94D731E7}" sibTransId="{4ED3C2C8-FB66-4F8E-9E79-63B9D306EB77}"/>
    <dgm:cxn modelId="{21C8BDB5-B613-41B4-BC08-225C7880BBD0}" srcId="{66DE6F83-5B25-45BE-940B-814B79F8145C}" destId="{342E7E0E-7A84-4EA4-8DB7-969CB819D65B}" srcOrd="0" destOrd="0" parTransId="{AD0A6A10-AA5D-47D1-9361-3C650D5404BD}" sibTransId="{4CACE9BD-28F9-4DD7-9AA0-45794E03D705}"/>
    <dgm:cxn modelId="{DA5C0EDA-3B69-436D-95FA-2C4395F240C9}" srcId="{66DE6F83-5B25-45BE-940B-814B79F8145C}" destId="{45B66B49-2687-4FAC-8BED-E7B97230B2D1}" srcOrd="3" destOrd="0" parTransId="{39FB69A0-7383-4ECC-A45C-9BFB10D8EFE0}" sibTransId="{16C07281-F76C-4918-8311-0B26CFE06D43}"/>
    <dgm:cxn modelId="{0770FD95-A2DC-4C2A-B14E-5284D6C4C186}" type="presParOf" srcId="{05D2C095-674F-405B-A1EF-119E0617FF5B}" destId="{2CB6C2AE-5063-46F2-9353-06B1B37093C0}" srcOrd="0" destOrd="0" presId="urn:microsoft.com/office/officeart/2009/layout/CircleArrowProcess"/>
    <dgm:cxn modelId="{67AD8A60-4CDC-49DD-9CA2-1C33F9778246}" type="presParOf" srcId="{2CB6C2AE-5063-46F2-9353-06B1B37093C0}" destId="{DCE3B6EF-2B7A-4744-A85A-366C47D20456}" srcOrd="0" destOrd="0" presId="urn:microsoft.com/office/officeart/2009/layout/CircleArrowProcess"/>
    <dgm:cxn modelId="{0D69D60F-14E5-4D1D-88D5-686FFFAD2E01}" type="presParOf" srcId="{05D2C095-674F-405B-A1EF-119E0617FF5B}" destId="{5BDB871B-FD88-4683-8701-1485B99FED7D}" srcOrd="1" destOrd="0" presId="urn:microsoft.com/office/officeart/2009/layout/CircleArrowProcess"/>
    <dgm:cxn modelId="{B25C71BC-3F2A-4244-8C4B-3B7869DB42E1}" type="presParOf" srcId="{05D2C095-674F-405B-A1EF-119E0617FF5B}" destId="{B70F0957-5892-425F-A817-A57E562D6E6B}" srcOrd="2" destOrd="0" presId="urn:microsoft.com/office/officeart/2009/layout/CircleArrowProcess"/>
    <dgm:cxn modelId="{B2F631F4-E568-427F-B3F1-DC316F7AEB96}" type="presParOf" srcId="{B70F0957-5892-425F-A817-A57E562D6E6B}" destId="{9ABA1286-66C9-48E1-BD97-2A873E7B6E5E}" srcOrd="0" destOrd="0" presId="urn:microsoft.com/office/officeart/2009/layout/CircleArrowProcess"/>
    <dgm:cxn modelId="{C8A3C02A-B045-4BAF-9425-4688650CD049}" type="presParOf" srcId="{05D2C095-674F-405B-A1EF-119E0617FF5B}" destId="{EF50F46F-A123-4994-B409-F20F7C3222A1}" srcOrd="3" destOrd="0" presId="urn:microsoft.com/office/officeart/2009/layout/CircleArrowProcess"/>
    <dgm:cxn modelId="{3B08BE32-1390-41FF-9E06-425677D64EFC}" type="presParOf" srcId="{05D2C095-674F-405B-A1EF-119E0617FF5B}" destId="{AFE234F5-5DF2-4403-A600-41945E7EEDAB}" srcOrd="4" destOrd="0" presId="urn:microsoft.com/office/officeart/2009/layout/CircleArrowProcess"/>
    <dgm:cxn modelId="{2EA4FA79-C4BD-4FCD-8F48-E161DCDE7316}" type="presParOf" srcId="{AFE234F5-5DF2-4403-A600-41945E7EEDAB}" destId="{0AFCD49F-C5D7-418E-BB36-638F4AF0948A}" srcOrd="0" destOrd="0" presId="urn:microsoft.com/office/officeart/2009/layout/CircleArrowProcess"/>
    <dgm:cxn modelId="{89129D81-743D-4AA9-A9C9-1E78A3BD87B8}" type="presParOf" srcId="{05D2C095-674F-405B-A1EF-119E0617FF5B}" destId="{567F237B-32FA-4BD0-8454-C83332B1BEFC}" srcOrd="5" destOrd="0" presId="urn:microsoft.com/office/officeart/2009/layout/CircleArrowProcess"/>
    <dgm:cxn modelId="{11659B84-C059-4A2C-ACCA-3D1BB3E4E179}" type="presParOf" srcId="{05D2C095-674F-405B-A1EF-119E0617FF5B}" destId="{7C7C0906-B7FB-4F85-9D22-7F04DF6F9AF6}" srcOrd="6" destOrd="0" presId="urn:microsoft.com/office/officeart/2009/layout/CircleArrowProcess"/>
    <dgm:cxn modelId="{8932943C-DF1F-4645-ABEB-9D4C8AF99996}" type="presParOf" srcId="{7C7C0906-B7FB-4F85-9D22-7F04DF6F9AF6}" destId="{BF9B83AB-645B-409F-BBBF-B7EF460DA34C}" srcOrd="0" destOrd="0" presId="urn:microsoft.com/office/officeart/2009/layout/CircleArrowProcess"/>
    <dgm:cxn modelId="{FD466150-3929-4C3E-9A0E-A99CB9011A49}" type="presParOf" srcId="{05D2C095-674F-405B-A1EF-119E0617FF5B}" destId="{84B425E9-9AD1-4B27-BF90-BD4D9D4DDF12}" srcOrd="7" destOrd="0" presId="urn:microsoft.com/office/officeart/2009/layout/CircleArrowProcess"/>
    <dgm:cxn modelId="{5EF21F2A-7554-4B58-9519-6790A4AF9AF1}" type="presParOf" srcId="{05D2C095-674F-405B-A1EF-119E0617FF5B}" destId="{65E9CFE7-A0D1-4451-B18A-F507F4489688}" srcOrd="8" destOrd="0" presId="urn:microsoft.com/office/officeart/2009/layout/CircleArrowProcess"/>
    <dgm:cxn modelId="{C5060986-A482-47D9-B6FB-71DC24CF5C5A}" type="presParOf" srcId="{65E9CFE7-A0D1-4451-B18A-F507F4489688}" destId="{EB47B931-9112-4633-8805-FD97FB2C08A7}" srcOrd="0" destOrd="0" presId="urn:microsoft.com/office/officeart/2009/layout/CircleArrowProcess"/>
    <dgm:cxn modelId="{5C409B6E-CAFB-408B-A7C4-94EAB6864352}" type="presParOf" srcId="{05D2C095-674F-405B-A1EF-119E0617FF5B}" destId="{87D2BB54-74D1-44FE-B279-2C221E56FDBB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148787" cy="5418667"/>
        <a:chOff x="0" y="0"/>
        <a:chExt cx="3148787" cy="5418667"/>
      </a:xfrm>
    </dsp:grpSpPr>
    <dsp:sp modelId="{DCE3B6EF-2B7A-4744-A85A-366C47D20456}">
      <dsp:nvSpPr>
        <dsp:cNvPr id="3" name="Circular Arrow 2"/>
        <dsp:cNvSpPr/>
      </dsp:nvSpPr>
      <dsp:spPr bwMode="white">
        <a:xfrm>
          <a:off x="3457858" y="0"/>
          <a:ext cx="1678619" cy="16787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457858" y="0"/>
        <a:ext cx="1678619" cy="1678703"/>
      </dsp:txXfrm>
    </dsp:sp>
    <dsp:sp modelId="{5BDB871B-FD88-4683-8701-1485B99FED7D}">
      <dsp:nvSpPr>
        <dsp:cNvPr id="4" name="Rectangles 3"/>
        <dsp:cNvSpPr/>
      </dsp:nvSpPr>
      <dsp:spPr bwMode="white">
        <a:xfrm>
          <a:off x="3828471" y="607974"/>
          <a:ext cx="936764" cy="46817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780" tIns="17780" rIns="17780" bIns="1778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>
              <a:solidFill>
                <a:schemeClr val="tx1"/>
              </a:solidFill>
            </a:rPr>
            <a:t>.</a:t>
          </a:r>
          <a:endParaRPr>
            <a:solidFill>
              <a:schemeClr val="tx1"/>
            </a:solidFill>
          </a:endParaRPr>
        </a:p>
      </dsp:txBody>
      <dsp:txXfrm>
        <a:off x="3828471" y="607974"/>
        <a:ext cx="936764" cy="468173"/>
      </dsp:txXfrm>
    </dsp:sp>
    <dsp:sp modelId="{9ABA1286-66C9-48E1-BD97-2A873E7B6E5E}">
      <dsp:nvSpPr>
        <dsp:cNvPr id="5" name="Shape 4"/>
        <dsp:cNvSpPr/>
      </dsp:nvSpPr>
      <dsp:spPr bwMode="white">
        <a:xfrm>
          <a:off x="2333773" y="163446"/>
          <a:ext cx="1678619" cy="16787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333773" y="163446"/>
        <a:ext cx="1678619" cy="1678703"/>
      </dsp:txXfrm>
    </dsp:sp>
    <dsp:sp modelId="{EF50F46F-A123-4994-B409-F20F7C3222A1}">
      <dsp:nvSpPr>
        <dsp:cNvPr id="6" name="Rectangles 5"/>
        <dsp:cNvSpPr/>
      </dsp:nvSpPr>
      <dsp:spPr bwMode="white">
        <a:xfrm>
          <a:off x="3360246" y="1574665"/>
          <a:ext cx="936764" cy="46817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780" tIns="17780" rIns="17780" bIns="1778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>
              <a:solidFill>
                <a:schemeClr val="tx1"/>
              </a:solidFill>
            </a:rPr>
            <a:t>.</a:t>
          </a:r>
          <a:endParaRPr>
            <a:solidFill>
              <a:schemeClr val="tx1"/>
            </a:solidFill>
          </a:endParaRPr>
        </a:p>
      </dsp:txBody>
      <dsp:txXfrm>
        <a:off x="3360246" y="1574665"/>
        <a:ext cx="936764" cy="468173"/>
      </dsp:txXfrm>
    </dsp:sp>
    <dsp:sp modelId="{0AFCD49F-C5D7-418E-BB36-638F4AF0948A}">
      <dsp:nvSpPr>
        <dsp:cNvPr id="7" name="Circular Arrow 6"/>
        <dsp:cNvSpPr/>
      </dsp:nvSpPr>
      <dsp:spPr bwMode="white">
        <a:xfrm>
          <a:off x="3498196" y="2904879"/>
          <a:ext cx="1678619" cy="167870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498196" y="2904879"/>
        <a:ext cx="1678619" cy="1678703"/>
      </dsp:txXfrm>
    </dsp:sp>
    <dsp:sp modelId="{567F237B-32FA-4BD0-8454-C83332B1BEFC}">
      <dsp:nvSpPr>
        <dsp:cNvPr id="8" name="Rectangles 7"/>
        <dsp:cNvSpPr/>
      </dsp:nvSpPr>
      <dsp:spPr bwMode="white">
        <a:xfrm>
          <a:off x="3814102" y="2626234"/>
          <a:ext cx="936764" cy="46817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780" tIns="17780" rIns="17780" bIns="1778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>
              <a:solidFill>
                <a:schemeClr val="tx1"/>
              </a:solidFill>
            </a:rPr>
            <a:t>.</a:t>
          </a:r>
          <a:endParaRPr lang="id-ID" dirty="0">
            <a:solidFill>
              <a:schemeClr val="tx1"/>
            </a:solidFill>
          </a:endParaRPr>
        </a:p>
      </dsp:txBody>
      <dsp:txXfrm>
        <a:off x="3814102" y="2626234"/>
        <a:ext cx="936764" cy="468173"/>
      </dsp:txXfrm>
    </dsp:sp>
    <dsp:sp modelId="{BF9B83AB-645B-409F-BBBF-B7EF460DA34C}">
      <dsp:nvSpPr>
        <dsp:cNvPr id="9" name="Shape 8"/>
        <dsp:cNvSpPr/>
      </dsp:nvSpPr>
      <dsp:spPr bwMode="white">
        <a:xfrm>
          <a:off x="1787886" y="1660444"/>
          <a:ext cx="1678619" cy="16787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787886" y="1660444"/>
        <a:ext cx="1678619" cy="1678703"/>
      </dsp:txXfrm>
    </dsp:sp>
    <dsp:sp modelId="{84B425E9-9AD1-4B27-BF90-BD4D9D4DDF12}">
      <dsp:nvSpPr>
        <dsp:cNvPr id="10" name="Rectangles 9"/>
        <dsp:cNvSpPr/>
      </dsp:nvSpPr>
      <dsp:spPr bwMode="white">
        <a:xfrm>
          <a:off x="3360246" y="3507503"/>
          <a:ext cx="936764" cy="46817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>
            <a:solidFill>
              <a:schemeClr val="tx1"/>
            </a:solidFill>
          </a:endParaRPr>
        </a:p>
      </dsp:txBody>
      <dsp:txXfrm>
        <a:off x="3360246" y="3507503"/>
        <a:ext cx="936764" cy="468173"/>
      </dsp:txXfrm>
    </dsp:sp>
    <dsp:sp modelId="{EB47B931-9112-4633-8805-FD97FB2C08A7}">
      <dsp:nvSpPr>
        <dsp:cNvPr id="11" name="Block Arc 10"/>
        <dsp:cNvSpPr/>
      </dsp:nvSpPr>
      <dsp:spPr bwMode="white">
        <a:xfrm>
          <a:off x="2622454" y="3034384"/>
          <a:ext cx="1442145" cy="144299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622454" y="3034384"/>
        <a:ext cx="1442145" cy="1442991"/>
      </dsp:txXfrm>
    </dsp:sp>
    <dsp:sp modelId="{87D2BB54-74D1-44FE-B279-2C221E56FDBB}">
      <dsp:nvSpPr>
        <dsp:cNvPr id="12" name="Rectangles 11"/>
        <dsp:cNvSpPr/>
      </dsp:nvSpPr>
      <dsp:spPr bwMode="white">
        <a:xfrm>
          <a:off x="3828471" y="4474193"/>
          <a:ext cx="936764" cy="46817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>
            <a:solidFill>
              <a:schemeClr val="tx1"/>
            </a:solidFill>
          </a:endParaRPr>
        </a:p>
      </dsp:txBody>
      <dsp:txXfrm>
        <a:off x="3828471" y="4474193"/>
        <a:ext cx="936764" cy="468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“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”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d-ID" dirty="0"/>
              <a:t>FUNGSI </a:t>
            </a:r>
            <a:r>
              <a:rPr lang="en-US" altLang="id-ID" dirty="0"/>
              <a:t>&amp; PERAN PENTING </a:t>
            </a:r>
            <a:r>
              <a:rPr lang="id-ID" dirty="0"/>
              <a:t>KOMUNIKASI INTERNASIONAL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958366"/>
            <a:ext cx="8825658" cy="680434"/>
          </a:xfrm>
        </p:spPr>
        <p:txBody>
          <a:bodyPr/>
          <a:lstStyle/>
          <a:p>
            <a:pPr algn="ctr"/>
            <a:r>
              <a:rPr lang="id-ID" dirty="0"/>
              <a:t>Oleh : dewi Setyarini</a:t>
            </a:r>
            <a:endParaRPr lang="id-ID" dirty="0"/>
          </a:p>
        </p:txBody>
      </p:sp>
      <p:grpSp>
        <p:nvGrpSpPr>
          <p:cNvPr id="4" name="Google Shape;88;p14"/>
          <p:cNvGrpSpPr/>
          <p:nvPr/>
        </p:nvGrpSpPr>
        <p:grpSpPr>
          <a:xfrm>
            <a:off x="5098774" y="2338532"/>
            <a:ext cx="914400" cy="782355"/>
            <a:chOff x="1988225" y="4286525"/>
            <a:chExt cx="305075" cy="493200"/>
          </a:xfrm>
        </p:grpSpPr>
        <p:sp>
          <p:nvSpPr>
            <p:cNvPr id="5" name="Google Shape;89;p14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" name="Google Shape;90;p14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" name="Google Shape;91;p14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" name="Google Shape;92;p14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" name="Google Shape;93;p14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" name="Google Shape;94;p14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" name="Google Shape;95;p14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ASPEK </a:t>
            </a:r>
            <a:r>
              <a:rPr lang="en-US" altLang="id-ID" dirty="0"/>
              <a:t>KEPENTINGAN</a:t>
            </a:r>
            <a:r>
              <a:rPr lang="id-ID" dirty="0"/>
              <a:t> </a:t>
            </a:r>
            <a:br>
              <a:rPr lang="id-ID" dirty="0"/>
            </a:br>
            <a:r>
              <a:rPr lang="id-ID" dirty="0"/>
              <a:t>KOMUNIKASI INTERNASIONAL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5659"/>
            <a:ext cx="8825659" cy="377414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000" b="1" dirty="0"/>
              <a:t>ASPEK KEPENTINGAN NASIONAL                                                     </a:t>
            </a:r>
            <a:r>
              <a:rPr lang="id-ID" sz="2000" dirty="0"/>
              <a:t>Dalam setiap negara pasti memiliki kepentingan masing2, s</a:t>
            </a:r>
            <a:r>
              <a:rPr lang="en-ID" sz="2000" dirty="0"/>
              <a:t>e</a:t>
            </a:r>
            <a:r>
              <a:rPr lang="id-ID" sz="2000" dirty="0"/>
              <a:t>h</a:t>
            </a:r>
            <a:r>
              <a:rPr lang="en-ID" sz="2000" dirty="0" err="1"/>
              <a:t>i</a:t>
            </a:r>
            <a:r>
              <a:rPr lang="id-ID" sz="2000" dirty="0"/>
              <a:t>ng</a:t>
            </a:r>
            <a:r>
              <a:rPr lang="en-ID" sz="2000" dirty="0" err="1"/>
              <a:t>ga</a:t>
            </a:r>
            <a:r>
              <a:rPr lang="id-ID" sz="2000" dirty="0"/>
              <a:t> timbul konflik kepentingan.                                                                </a:t>
            </a:r>
            <a:r>
              <a:rPr lang="id-ID" sz="2000" dirty="0">
                <a:sym typeface="Wingdings" panose="05000000000000000000" pitchFamily="2" charset="2"/>
              </a:rPr>
              <a:t></a:t>
            </a:r>
            <a:r>
              <a:rPr lang="id-ID" sz="2000" dirty="0"/>
              <a:t>Ditinjau dari sisi hub int’l, Indonesia berkepentingan    memahamkan kekayaan potensi Indonesia, baik SDA maupun SDM/penduduk serta tata kehidupannya, kep</a:t>
            </a:r>
            <a:r>
              <a:rPr lang="en-ID" sz="2000" dirty="0"/>
              <a:t>a</a:t>
            </a:r>
            <a:r>
              <a:rPr lang="id-ID" sz="2000" dirty="0"/>
              <a:t>d</a:t>
            </a:r>
            <a:r>
              <a:rPr lang="en-ID" sz="2000" dirty="0"/>
              <a:t>a</a:t>
            </a:r>
            <a:r>
              <a:rPr lang="id-ID" sz="2000" dirty="0"/>
              <a:t> negara dan bangsa lain bagi kemajuan hub</a:t>
            </a:r>
            <a:r>
              <a:rPr lang="en-ID" sz="2000" dirty="0" err="1"/>
              <a:t>ungan</a:t>
            </a:r>
            <a:r>
              <a:rPr lang="id-ID" sz="2000" dirty="0"/>
              <a:t> kerjasama int’l.                                                            </a:t>
            </a:r>
            <a:r>
              <a:rPr lang="id-ID" sz="2000" dirty="0">
                <a:sym typeface="Wingdings" panose="05000000000000000000" pitchFamily="2" charset="2"/>
              </a:rPr>
              <a:t></a:t>
            </a:r>
            <a:r>
              <a:rPr lang="id-ID" sz="2000" dirty="0"/>
              <a:t>Jika timbul konflik kepentingan, m</a:t>
            </a:r>
            <a:r>
              <a:rPr lang="en-ID" sz="2000" dirty="0"/>
              <a:t>a</a:t>
            </a:r>
            <a:r>
              <a:rPr lang="id-ID" sz="2000" dirty="0"/>
              <a:t>k</a:t>
            </a:r>
            <a:r>
              <a:rPr lang="en-ID" sz="2000" dirty="0"/>
              <a:t>a</a:t>
            </a:r>
            <a:r>
              <a:rPr lang="id-ID" sz="2000" dirty="0"/>
              <a:t> suatu neg</a:t>
            </a:r>
            <a:r>
              <a:rPr lang="en-ID" sz="2000" dirty="0" err="1"/>
              <a:t>ara</a:t>
            </a:r>
            <a:r>
              <a:rPr lang="id-ID" sz="2000" dirty="0"/>
              <a:t> hrs mengutamakan kepentingan nasional </a:t>
            </a:r>
            <a:r>
              <a:rPr lang="en-US" altLang="id-ID" sz="2000" dirty="0"/>
              <a:t>k</a:t>
            </a:r>
            <a:r>
              <a:rPr lang="id-ID" sz="2000" dirty="0"/>
              <a:t>epentingan lain dijadikan  sbg kepentingan bersama.</a:t>
            </a:r>
            <a:endParaRPr lang="id-ID" sz="2000" dirty="0"/>
          </a:p>
          <a:p>
            <a:pPr>
              <a:buFont typeface="+mj-lt"/>
              <a:buAutoNum type="arabicPeriod"/>
            </a:pPr>
            <a:endParaRPr lang="id-ID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9447"/>
            <a:ext cx="8825659" cy="3720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2. </a:t>
            </a:r>
            <a:r>
              <a:rPr lang="id-ID" b="1" dirty="0"/>
              <a:t>ASPEK KEBERGANTUNGAN DAN BANTUAN EKONOMI</a:t>
            </a:r>
            <a:endParaRPr lang="id-ID" b="1" dirty="0"/>
          </a:p>
          <a:p>
            <a:pPr marL="0" indent="0">
              <a:buNone/>
            </a:pPr>
            <a:r>
              <a:rPr lang="id-ID" dirty="0"/>
              <a:t>       Kebanyakan neg</a:t>
            </a:r>
            <a:r>
              <a:rPr lang="en-ID" dirty="0" err="1"/>
              <a:t>ara</a:t>
            </a:r>
            <a:r>
              <a:rPr lang="id-ID" dirty="0"/>
              <a:t> sec</a:t>
            </a:r>
            <a:r>
              <a:rPr lang="en-ID" dirty="0" err="1"/>
              <a:t>ara</a:t>
            </a:r>
            <a:r>
              <a:rPr lang="id-ID" dirty="0"/>
              <a:t> ekonomi bergantung pd neg lain. Negara2 </a:t>
            </a:r>
            <a:r>
              <a:rPr lang="en-ID" dirty="0"/>
              <a:t>  	</a:t>
            </a:r>
            <a:r>
              <a:rPr lang="id-ID" dirty="0"/>
              <a:t>Sedang   	Berkembang membutuhkan banyak dana untuk membiayai 	pembangunan negerinya, shg bergantung pd negara pemilik </a:t>
            </a:r>
            <a:r>
              <a:rPr lang="en-ID" dirty="0"/>
              <a:t>	</a:t>
            </a:r>
            <a:r>
              <a:rPr lang="id-ID" dirty="0"/>
              <a:t>modal.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	MISAL : Indonesia bergantung pd Jepang, AS</a:t>
            </a:r>
            <a:r>
              <a:rPr lang="en-US" altLang="id-ID" dirty="0"/>
              <a:t>,China</a:t>
            </a:r>
            <a:r>
              <a:rPr lang="id-ID" dirty="0"/>
              <a:t> dan Negara2 Donor.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>
                <a:sym typeface="Wingdings" panose="05000000000000000000" pitchFamily="2" charset="2"/>
              </a:rPr>
              <a:t> Sec timbal bali</a:t>
            </a:r>
            <a:r>
              <a:rPr lang="en-ID" dirty="0">
                <a:sym typeface="Wingdings" panose="05000000000000000000" pitchFamily="2" charset="2"/>
              </a:rPr>
              <a:t>k</a:t>
            </a:r>
            <a:r>
              <a:rPr lang="id-ID" dirty="0">
                <a:sym typeface="Wingdings" panose="05000000000000000000" pitchFamily="2" charset="2"/>
              </a:rPr>
              <a:t>, pemenuhan kebutuhan Negara Berkembang </a:t>
            </a:r>
            <a:r>
              <a:rPr lang="en-ID" dirty="0">
                <a:sym typeface="Wingdings" panose="05000000000000000000" pitchFamily="2" charset="2"/>
              </a:rPr>
              <a:t>	</a:t>
            </a:r>
            <a:r>
              <a:rPr lang="id-ID" dirty="0">
                <a:sym typeface="Wingdings" panose="05000000000000000000" pitchFamily="2" charset="2"/>
              </a:rPr>
              <a:t>dikemas 	d</a:t>
            </a:r>
            <a:r>
              <a:rPr lang="en-ID" dirty="0">
                <a:sym typeface="Wingdings" panose="05000000000000000000" pitchFamily="2" charset="2"/>
              </a:rPr>
              <a:t>e</a:t>
            </a:r>
            <a:r>
              <a:rPr lang="id-ID" dirty="0">
                <a:sym typeface="Wingdings" panose="05000000000000000000" pitchFamily="2" charset="2"/>
              </a:rPr>
              <a:t>ng</a:t>
            </a:r>
            <a:r>
              <a:rPr lang="en-ID" dirty="0">
                <a:sym typeface="Wingdings" panose="05000000000000000000" pitchFamily="2" charset="2"/>
              </a:rPr>
              <a:t>an</a:t>
            </a:r>
            <a:r>
              <a:rPr lang="id-ID" dirty="0">
                <a:sym typeface="Wingdings" panose="05000000000000000000" pitchFamily="2" charset="2"/>
              </a:rPr>
              <a:t> jaminan pasokan hasil SDA atau bentuk kompensasi </a:t>
            </a:r>
            <a:r>
              <a:rPr lang="en-ID" dirty="0">
                <a:sym typeface="Wingdings" panose="05000000000000000000" pitchFamily="2" charset="2"/>
              </a:rPr>
              <a:t>	</a:t>
            </a:r>
            <a:r>
              <a:rPr lang="id-ID" dirty="0">
                <a:sym typeface="Wingdings" panose="05000000000000000000" pitchFamily="2" charset="2"/>
              </a:rPr>
              <a:t>yg </a:t>
            </a:r>
            <a:r>
              <a:rPr lang="en-ID" dirty="0">
                <a:sym typeface="Wingdings" panose="05000000000000000000" pitchFamily="2" charset="2"/>
              </a:rPr>
              <a:t>	</a:t>
            </a:r>
            <a:r>
              <a:rPr lang="id-ID" dirty="0">
                <a:sym typeface="Wingdings" panose="05000000000000000000" pitchFamily="2" charset="2"/>
              </a:rPr>
              <a:t>lainnya </a:t>
            </a:r>
            <a:r>
              <a:rPr lang="en-US" altLang="id-ID" dirty="0">
                <a:sym typeface="Wingdings" panose="05000000000000000000" pitchFamily="2" charset="2"/>
              </a:rPr>
              <a:t> 	</a:t>
            </a:r>
            <a:r>
              <a:rPr lang="id-ID" dirty="0">
                <a:sym typeface="Wingdings" panose="05000000000000000000" pitchFamily="2" charset="2"/>
              </a:rPr>
              <a:t>yg 	dibutuhkan neg</a:t>
            </a:r>
            <a:r>
              <a:rPr lang="en-ID" dirty="0" err="1">
                <a:sym typeface="Wingdings" panose="05000000000000000000" pitchFamily="2" charset="2"/>
              </a:rPr>
              <a:t>ara</a:t>
            </a:r>
            <a:r>
              <a:rPr lang="id-ID" dirty="0">
                <a:sym typeface="Wingdings" panose="05000000000000000000" pitchFamily="2" charset="2"/>
              </a:rPr>
              <a:t> pemilik modal</a:t>
            </a:r>
            <a:endParaRPr lang="id-ID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d-ID" dirty="0">
                <a:sym typeface="Wingdings" panose="05000000000000000000" pitchFamily="2" charset="2"/>
              </a:rPr>
              <a:t>  	 Kebergantungan ekonomi mengharuskan Neg Berkembang 	mengetahui pola pergaulan dng pemilik modal yg acapkali lebih 	menguntungkan mereka dan merugikan/mempersulit neg berkembang.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59106"/>
            <a:ext cx="8825659" cy="3760694"/>
          </a:xfrm>
        </p:spPr>
        <p:txBody>
          <a:bodyPr>
            <a:normAutofit lnSpcReduction="10000"/>
          </a:bodyPr>
          <a:lstStyle/>
          <a:p>
            <a:pPr>
              <a:buAutoNum type="arabicPeriod" startAt="3"/>
            </a:pPr>
            <a:r>
              <a:rPr lang="id-ID" sz="2000" b="1" dirty="0"/>
              <a:t>ASPEK STABILITAS INTERNASIONAL                                                                </a:t>
            </a:r>
            <a:r>
              <a:rPr lang="id-ID" sz="2000" dirty="0"/>
              <a:t>Keadaan suatu kawasan tdk selamanya terkendali secara politik. Banyak neg dikawasan alami gejala pol</a:t>
            </a:r>
            <a:r>
              <a:rPr lang="en-US" altLang="id-ID" sz="2000" dirty="0"/>
              <a:t>itik</a:t>
            </a:r>
            <a:r>
              <a:rPr lang="id-ID" sz="2000" dirty="0"/>
              <a:t> yg menyebabkan dunia penuh ketidakpastian.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	MISAL : Kawasan Timur Tengah senantiasa diwarnai konflik 					Palestina-</a:t>
            </a:r>
            <a:r>
              <a:rPr lang="en-US" altLang="id-ID" sz="2000" dirty="0"/>
              <a:t>&gt;&lt;</a:t>
            </a:r>
            <a:r>
              <a:rPr lang="id-ID" sz="2000" dirty="0"/>
              <a:t>Israel.</a:t>
            </a:r>
            <a:r>
              <a:rPr lang="en-US" altLang="id-ID" sz="2000" dirty="0"/>
              <a:t>juga Libanon, Yaman &gt;&lt; Israel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  			Kawasan Asia dhantui ancaman perang saudara Korut-			</a:t>
            </a:r>
            <a:r>
              <a:rPr lang="en-US" altLang="id-ID" sz="2000" dirty="0"/>
              <a:t>        </a:t>
            </a:r>
            <a:r>
              <a:rPr lang="id-ID" sz="2000" dirty="0"/>
              <a:t>Korsel,	Taiwan-Cina, Perang India- Pakistan.   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   </a:t>
            </a:r>
            <a:r>
              <a:rPr lang="id-ID" sz="2000" dirty="0">
                <a:sym typeface="Wingdings" panose="05000000000000000000" pitchFamily="2" charset="2"/>
              </a:rPr>
              <a:t> Untuk menjaga stabilitas int’l, setiap negara harus </a:t>
            </a:r>
            <a:r>
              <a:rPr lang="en-US" altLang="id-ID" sz="2000" dirty="0">
                <a:sym typeface="Wingdings" panose="05000000000000000000" pitchFamily="2" charset="2"/>
              </a:rPr>
              <a:t>  	</a:t>
            </a:r>
            <a:r>
              <a:rPr lang="id-ID" sz="2000" dirty="0">
                <a:sym typeface="Wingdings" panose="05000000000000000000" pitchFamily="2" charset="2"/>
              </a:rPr>
              <a:t>memelihara 	kelangsungan persahabatan int’l serta ketertiban </a:t>
            </a:r>
            <a:r>
              <a:rPr lang="en-US" altLang="id-ID" sz="2000" dirty="0">
                <a:sym typeface="Wingdings" panose="05000000000000000000" pitchFamily="2" charset="2"/>
              </a:rPr>
              <a:t>	</a:t>
            </a:r>
            <a:r>
              <a:rPr lang="id-ID" sz="2000" dirty="0">
                <a:sym typeface="Wingdings" panose="05000000000000000000" pitchFamily="2" charset="2"/>
              </a:rPr>
              <a:t>dan 	perdamaian dunia</a:t>
            </a:r>
            <a:endParaRPr lang="id-ID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361453"/>
            <a:ext cx="8825659" cy="34163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 startAt="4"/>
            </a:pPr>
            <a:r>
              <a:rPr lang="id-ID" sz="2000" b="1" dirty="0"/>
              <a:t>ASPEK GLOBALISASI DAN TATA INFORMASI                                         </a:t>
            </a:r>
            <a:r>
              <a:rPr lang="id-ID" sz="2000" dirty="0"/>
              <a:t>Kemajuan tehnologi kom</a:t>
            </a:r>
            <a:r>
              <a:rPr lang="en-ID" sz="2000" dirty="0" err="1"/>
              <a:t>unikasi</a:t>
            </a:r>
            <a:r>
              <a:rPr lang="id-ID" sz="2000" dirty="0"/>
              <a:t> dan transportasi mempengaruhi perkembangan kom int’l serta memanfaatkan kemajuan tsb untuk memajukan pergaulan antar bangsa.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       MISAL : Neg maju (AS) memanfaatkan sbg sarana mewujudkan 			gagasan menyatukan bangsa2 seluruh dunia melalui 				</a:t>
            </a:r>
            <a:r>
              <a:rPr lang="en-US" altLang="id-ID" sz="2000" dirty="0"/>
              <a:t>    </a:t>
            </a:r>
            <a:r>
              <a:rPr lang="id-ID" sz="2000" dirty="0"/>
              <a:t>agenda GLOBALISASI.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       Namun Globalisasi TIDAK dipahami sbg “BERKAH” dari kemajuan 	cara berpikir manusia, k</a:t>
            </a:r>
            <a:r>
              <a:rPr lang="en-ID" sz="2000" dirty="0"/>
              <a:t>a</a:t>
            </a:r>
            <a:r>
              <a:rPr lang="id-ID" sz="2000" dirty="0"/>
              <a:t>r</a:t>
            </a:r>
            <a:r>
              <a:rPr lang="en-ID" sz="2000" dirty="0"/>
              <a:t>e</a:t>
            </a:r>
            <a:r>
              <a:rPr lang="id-ID" sz="2000" dirty="0"/>
              <a:t>n</a:t>
            </a:r>
            <a:r>
              <a:rPr lang="en-ID" sz="2000" dirty="0"/>
              <a:t>a</a:t>
            </a:r>
            <a:r>
              <a:rPr lang="id-ID" sz="2000" dirty="0"/>
              <a:t> didalamny</a:t>
            </a:r>
            <a:r>
              <a:rPr lang="en-US" altLang="id-ID" sz="2000" dirty="0"/>
              <a:t>a</a:t>
            </a:r>
            <a:r>
              <a:rPr lang="id-ID" sz="2000" dirty="0"/>
              <a:t> menyimpan sejumlah 	jebagan yg menyeret neg berkembang ke lapangan masalah yg 	menyengsarakan.</a:t>
            </a:r>
            <a:endParaRPr lang="id-ID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32212"/>
            <a:ext cx="8825659" cy="3787588"/>
          </a:xfrm>
        </p:spPr>
        <p:txBody>
          <a:bodyPr>
            <a:normAutofit fontScale="92500" lnSpcReduction="20000"/>
          </a:bodyPr>
          <a:lstStyle/>
          <a:p>
            <a:r>
              <a:rPr lang="id-ID" sz="2000" dirty="0"/>
              <a:t>Terlibatnya negara berkembang ke masalah yg menyengsarakan dan mengharuskan keterlibatan peran bangsa maju dalam proses penyelesaiannya</a:t>
            </a:r>
            <a:endParaRPr lang="id-ID" sz="2000" dirty="0"/>
          </a:p>
          <a:p>
            <a:pPr marL="800100" lvl="1" indent="-342900">
              <a:buFont typeface="+mj-lt"/>
              <a:buAutoNum type="alphaLcParenR"/>
            </a:pPr>
            <a:r>
              <a:rPr lang="id-ID" sz="1800" dirty="0"/>
              <a:t>Membuat negara berkembang semakin tergantung p</a:t>
            </a:r>
            <a:r>
              <a:rPr lang="en-ID" sz="1800" dirty="0"/>
              <a:t>a</a:t>
            </a:r>
            <a:r>
              <a:rPr lang="id-ID" sz="1800" dirty="0"/>
              <a:t>d</a:t>
            </a:r>
            <a:r>
              <a:rPr lang="en-ID" sz="1800" dirty="0"/>
              <a:t>a</a:t>
            </a:r>
            <a:r>
              <a:rPr lang="id-ID" sz="1800" dirty="0"/>
              <a:t> neg maju</a:t>
            </a:r>
            <a:endParaRPr lang="id-ID" sz="1800" dirty="0"/>
          </a:p>
          <a:p>
            <a:pPr marL="800100" lvl="1" indent="-342900">
              <a:buFont typeface="+mj-lt"/>
              <a:buAutoNum type="alphaLcParenR"/>
            </a:pPr>
            <a:r>
              <a:rPr lang="id-ID" sz="1800" dirty="0"/>
              <a:t>Kian kuatnya ekonomi neg maju menerobos tempat pasar neg</a:t>
            </a:r>
            <a:r>
              <a:rPr lang="en-ID" sz="1800" dirty="0" err="1"/>
              <a:t>ara</a:t>
            </a:r>
            <a:r>
              <a:rPr lang="id-ID" sz="1800" dirty="0"/>
              <a:t> berkembang.</a:t>
            </a:r>
            <a:endParaRPr lang="id-ID" sz="1800" dirty="0"/>
          </a:p>
          <a:p>
            <a:pPr marL="800100" lvl="1" indent="-342900">
              <a:buFont typeface="+mj-lt"/>
              <a:buAutoNum type="alphaLcParenR"/>
            </a:pPr>
            <a:r>
              <a:rPr lang="id-ID" sz="1800" dirty="0"/>
              <a:t>Neg maju semakin memperkuat posisi mereka dlm percaturan int’l.   </a:t>
            </a:r>
            <a:r>
              <a:rPr lang="id-ID" sz="1800" dirty="0">
                <a:sym typeface="Wingdings" panose="05000000000000000000" pitchFamily="2" charset="2"/>
              </a:rPr>
              <a:t> ketimpanagn semakin berkembang, menyangkut :</a:t>
            </a:r>
            <a:endParaRPr lang="id-ID" sz="1800" dirty="0">
              <a:sym typeface="Wingdings" panose="05000000000000000000" pitchFamily="2" charset="2"/>
            </a:endParaRPr>
          </a:p>
          <a:p>
            <a:pPr marL="1200150" lvl="2" indent="-342900">
              <a:buFont typeface="+mj-lt"/>
              <a:buAutoNum type="arabicParenR"/>
            </a:pPr>
            <a:r>
              <a:rPr lang="id-ID" sz="1900" dirty="0">
                <a:sym typeface="Wingdings" panose="05000000000000000000" pitchFamily="2" charset="2"/>
              </a:rPr>
              <a:t>Persoalan ekonomi</a:t>
            </a:r>
            <a:endParaRPr lang="id-ID" sz="1900" dirty="0">
              <a:sym typeface="Wingdings" panose="05000000000000000000" pitchFamily="2" charset="2"/>
            </a:endParaRPr>
          </a:p>
          <a:p>
            <a:pPr marL="1200150" lvl="2" indent="-342900">
              <a:buFont typeface="+mj-lt"/>
              <a:buAutoNum type="arabicParenR"/>
            </a:pPr>
            <a:r>
              <a:rPr lang="id-ID" sz="1900" dirty="0">
                <a:sym typeface="Wingdings" panose="05000000000000000000" pitchFamily="2" charset="2"/>
              </a:rPr>
              <a:t>Politik</a:t>
            </a:r>
            <a:endParaRPr lang="id-ID" sz="1900" dirty="0">
              <a:sym typeface="Wingdings" panose="05000000000000000000" pitchFamily="2" charset="2"/>
            </a:endParaRPr>
          </a:p>
          <a:p>
            <a:pPr marL="1200150" lvl="2" indent="-342900">
              <a:buFont typeface="+mj-lt"/>
              <a:buAutoNum type="arabicParenR"/>
            </a:pPr>
            <a:r>
              <a:rPr lang="id-ID" sz="1900" dirty="0">
                <a:sym typeface="Wingdings" panose="05000000000000000000" pitchFamily="2" charset="2"/>
              </a:rPr>
              <a:t>Idologi</a:t>
            </a:r>
            <a:endParaRPr lang="id-ID" sz="1900" dirty="0">
              <a:sym typeface="Wingdings" panose="05000000000000000000" pitchFamily="2" charset="2"/>
            </a:endParaRPr>
          </a:p>
          <a:p>
            <a:pPr marL="1200150" lvl="2" indent="-342900">
              <a:buFont typeface="+mj-lt"/>
              <a:buAutoNum type="arabicParenR"/>
            </a:pPr>
            <a:r>
              <a:rPr lang="id-ID" sz="1900" dirty="0">
                <a:sym typeface="Wingdings" panose="05000000000000000000" pitchFamily="2" charset="2"/>
              </a:rPr>
              <a:t>Ketidak seimbangan tata informasi dan komunikasi int’l</a:t>
            </a:r>
            <a:endParaRPr lang="id-ID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9447"/>
            <a:ext cx="8825659" cy="3720353"/>
          </a:xfrm>
        </p:spPr>
        <p:txBody>
          <a:bodyPr>
            <a:normAutofit lnSpcReduction="20000"/>
          </a:bodyPr>
          <a:lstStyle/>
          <a:p>
            <a:r>
              <a:rPr lang="id-ID" sz="2000" dirty="0"/>
              <a:t>Negara maju lebih </a:t>
            </a:r>
            <a:r>
              <a:rPr lang="id-ID" sz="2000" b="1" dirty="0"/>
              <a:t>mendominasi</a:t>
            </a:r>
            <a:r>
              <a:rPr lang="id-ID" sz="2000" dirty="0"/>
              <a:t> komunikasi</a:t>
            </a:r>
            <a:r>
              <a:rPr lang="id-ID" sz="2000" b="1" dirty="0"/>
              <a:t>, MENGAPA ??        </a:t>
            </a:r>
            <a:r>
              <a:rPr lang="id-ID" sz="2000" dirty="0"/>
              <a:t>Karena mereka menguasai tehnologi komunikasi dan menjadikan negara berkembang sbg pihak yg </a:t>
            </a:r>
            <a:r>
              <a:rPr lang="id-ID" sz="2000" b="1" dirty="0"/>
              <a:t>dicekoki informasi</a:t>
            </a:r>
            <a:r>
              <a:rPr lang="id-ID" sz="2000" dirty="0"/>
              <a:t>. </a:t>
            </a:r>
            <a:endParaRPr lang="id-ID" sz="2000" dirty="0"/>
          </a:p>
          <a:p>
            <a:r>
              <a:rPr lang="id-ID" sz="2000" dirty="0"/>
              <a:t>Neg berkembang sering menjadi </a:t>
            </a:r>
            <a:r>
              <a:rPr lang="id-ID" sz="2000" b="1" dirty="0"/>
              <a:t>“proyek” </a:t>
            </a:r>
            <a:r>
              <a:rPr lang="id-ID" sz="2000" dirty="0"/>
              <a:t>komunikasi politik neg</a:t>
            </a:r>
            <a:r>
              <a:rPr lang="en-US" altLang="id-ID" sz="2000" dirty="0"/>
              <a:t>ara</a:t>
            </a:r>
            <a:r>
              <a:rPr lang="id-ID" sz="2000" dirty="0"/>
              <a:t> maju, untuk berbagai kepentingan ekonomi, politik dan ideologi.</a:t>
            </a:r>
            <a:endParaRPr lang="id-ID" sz="2000" dirty="0"/>
          </a:p>
          <a:p>
            <a:r>
              <a:rPr lang="id-ID" sz="2000" dirty="0"/>
              <a:t>MISAL : - Terminologi terorisme dipakai neg maju sbg “</a:t>
            </a:r>
            <a:r>
              <a:rPr lang="id-ID" sz="2000" b="1" dirty="0"/>
              <a:t>Label”</a:t>
            </a:r>
            <a:r>
              <a:rPr lang="id-ID" sz="2000" dirty="0"/>
              <a:t>   </a:t>
            </a:r>
            <a:r>
              <a:rPr lang="en-US" altLang="id-ID" sz="2000" dirty="0"/>
              <a:t>  			</a:t>
            </a:r>
            <a:r>
              <a:rPr lang="id-ID" sz="2000" dirty="0"/>
              <a:t>kom politik yg merugikan neg berkembang, terutaman </a:t>
            </a:r>
            <a:r>
              <a:rPr lang="en-US" altLang="id-ID" sz="2000" dirty="0"/>
              <a:t>				</a:t>
            </a:r>
            <a:r>
              <a:rPr lang="id-ID" sz="2000" dirty="0"/>
              <a:t>neg2 berpenduduk muslim.</a:t>
            </a:r>
            <a:endParaRPr lang="id-ID" dirty="0"/>
          </a:p>
          <a:p>
            <a:pPr marL="0" indent="0">
              <a:buNone/>
            </a:pPr>
            <a:r>
              <a:rPr lang="id-ID" sz="2000" dirty="0"/>
              <a:t>          - Neg barat sec sengaja menggulirkan teori </a:t>
            </a:r>
            <a:r>
              <a:rPr lang="en-US" altLang="id-ID" sz="2000" dirty="0"/>
              <a:t>	</a:t>
            </a:r>
            <a:r>
              <a:rPr lang="id-ID" sz="2000" dirty="0"/>
              <a:t>penjulukan 				(</a:t>
            </a:r>
            <a:r>
              <a:rPr lang="id-ID" sz="2000" b="1" i="1" dirty="0"/>
              <a:t>Labeling Theory</a:t>
            </a:r>
            <a:r>
              <a:rPr lang="id-ID" sz="2000" dirty="0"/>
              <a:t>) untuk menyudutkan Islam dan umat 				Islam di pentas dunia.</a:t>
            </a:r>
            <a:endParaRPr lang="id-ID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65" y="2220595"/>
            <a:ext cx="8825865" cy="3799205"/>
          </a:xfrm>
        </p:spPr>
        <p:txBody>
          <a:bodyPr>
            <a:noAutofit/>
          </a:bodyPr>
          <a:p>
            <a:r>
              <a:rPr lang="en-US" sz="2000"/>
              <a:t>Komunikasi internasional sekarang, dituntut untuk dapat menyelesaikan berbagai krisis internasional dan mewujudkan kelangsungan perdamaian serta kerjasama bagi kesejahteraan internasional</a:t>
            </a:r>
            <a:endParaRPr lang="en-US" sz="2000"/>
          </a:p>
          <a:p>
            <a:r>
              <a:rPr lang="en-US" sz="2000"/>
              <a:t>Setiap negara diharapkan memiliki kesadaran bahwa tidak ada masalah yang tidak dapat dipecahkan, dan tidak ada pemecahan akan dapat dicapai kecuali melalui komunikasi</a:t>
            </a:r>
            <a:endParaRPr lang="en-US" sz="2000"/>
          </a:p>
          <a:p>
            <a:r>
              <a:rPr lang="en-US" sz="2000"/>
              <a:t>Adanya kesadaran tsb, maka kegiatan komunikasi internasional dapat terus ditempuh dengan mengandalkan potensi dan daya dalam skala apapun.</a:t>
            </a:r>
            <a:endParaRPr 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600" dirty="0"/>
              <a:t>Terima kasih</a:t>
            </a:r>
            <a:endParaRPr lang="id-ID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FUNGSI-FUNGSI KOMUNIKASI</a:t>
            </a:r>
            <a:endParaRPr lang="en-US"/>
          </a:p>
        </p:txBody>
      </p:sp>
      <p:pic>
        <p:nvPicPr>
          <p:cNvPr id="4" name="Content Placeholder 3" descr="WhatsApp ImagCe 2025-10-21 at 09.53.50"/>
          <p:cNvPicPr>
            <a:picLocks noChangeAspect="1"/>
          </p:cNvPicPr>
          <p:nvPr>
            <p:ph idx="1"/>
          </p:nvPr>
        </p:nvPicPr>
        <p:blipFill>
          <a:blip r:embed="rId1"/>
          <a:srcRect t="15314" b="15314"/>
          <a:stretch>
            <a:fillRect/>
          </a:stretch>
        </p:blipFill>
        <p:spPr>
          <a:xfrm>
            <a:off x="1155065" y="2603500"/>
            <a:ext cx="9295130" cy="34163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FUNGSI KOMUNIKASI INTERNASIONAL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086378"/>
            <a:ext cx="8825659" cy="3894786"/>
          </a:xfrm>
        </p:spPr>
        <p:txBody>
          <a:bodyPr>
            <a:normAutofit/>
          </a:bodyPr>
          <a:lstStyle/>
          <a:p>
            <a:r>
              <a:rPr lang="id-ID" sz="2400" dirty="0"/>
              <a:t>Dalam komunikasi Internasional berlaku suatu prinsip hukum dan etika.</a:t>
            </a:r>
            <a:endParaRPr lang="id-ID" sz="2400" dirty="0"/>
          </a:p>
          <a:p>
            <a:r>
              <a:rPr lang="id-ID" sz="2400" dirty="0"/>
              <a:t>Prinsip utama pertukaran pesan dalam kom int’l adalah </a:t>
            </a:r>
            <a:r>
              <a:rPr lang="id-ID" sz="2400" b="1" i="1" dirty="0"/>
              <a:t>“Saya memperlakukan anda sebagaimana hukum dan etika int’l memperlakukan anda dan bukan sebagaimana yang saya kehendaki.”</a:t>
            </a:r>
            <a:endParaRPr lang="id-ID" sz="2400" b="1" i="1" dirty="0"/>
          </a:p>
          <a:p>
            <a:r>
              <a:rPr lang="id-ID" sz="2400" dirty="0"/>
              <a:t>Begitulah hukum yang berlaku, bahwa kom int’l terikat oleh peraturan hukum dan etika </a:t>
            </a:r>
            <a:endParaRPr lang="id-ID" sz="2400" dirty="0"/>
          </a:p>
        </p:txBody>
      </p:sp>
      <p:grpSp>
        <p:nvGrpSpPr>
          <p:cNvPr id="4" name="Google Shape;88;p14"/>
          <p:cNvGrpSpPr/>
          <p:nvPr/>
        </p:nvGrpSpPr>
        <p:grpSpPr>
          <a:xfrm>
            <a:off x="5406887" y="5566629"/>
            <a:ext cx="817321" cy="414535"/>
            <a:chOff x="1988225" y="4286525"/>
            <a:chExt cx="305075" cy="493200"/>
          </a:xfrm>
        </p:grpSpPr>
        <p:sp>
          <p:nvSpPr>
            <p:cNvPr id="5" name="Google Shape;89;p14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" name="Google Shape;90;p14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" name="Google Shape;91;p14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" name="Google Shape;92;p14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" name="Google Shape;93;p14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" name="Google Shape;94;p14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" name="Google Shape;95;p14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2" name="Google Shape;88;p14"/>
          <p:cNvGrpSpPr/>
          <p:nvPr/>
        </p:nvGrpSpPr>
        <p:grpSpPr>
          <a:xfrm rot="10050852" flipV="1">
            <a:off x="5054832" y="5836832"/>
            <a:ext cx="589721" cy="225702"/>
            <a:chOff x="1988225" y="4286525"/>
            <a:chExt cx="305075" cy="493200"/>
          </a:xfrm>
        </p:grpSpPr>
        <p:sp>
          <p:nvSpPr>
            <p:cNvPr id="13" name="Google Shape;89;p14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" name="Google Shape;90;p14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" name="Google Shape;91;p14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" name="Google Shape;92;p14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" name="Google Shape;93;p14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" name="Google Shape;94;p14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" name="Google Shape;95;p14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0" name="Google Shape;88;p14"/>
          <p:cNvGrpSpPr/>
          <p:nvPr/>
        </p:nvGrpSpPr>
        <p:grpSpPr>
          <a:xfrm>
            <a:off x="5174190" y="567922"/>
            <a:ext cx="599797" cy="558191"/>
            <a:chOff x="1988225" y="4286525"/>
            <a:chExt cx="305075" cy="493200"/>
          </a:xfrm>
        </p:grpSpPr>
        <p:sp>
          <p:nvSpPr>
            <p:cNvPr id="21" name="Google Shape;89;p14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" name="Google Shape;90;p14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" name="Google Shape;91;p14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4" name="Google Shape;92;p14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" name="Google Shape;93;p14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6" name="Google Shape;94;p14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" name="Google Shape;95;p14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FUNGSI KOMUNIK</a:t>
            </a:r>
            <a:r>
              <a:rPr lang="en-ID" dirty="0"/>
              <a:t>A</a:t>
            </a:r>
            <a:r>
              <a:rPr lang="id-ID" dirty="0"/>
              <a:t>SI INTERNASIONAL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0924"/>
            <a:ext cx="8825659" cy="3778876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id-ID" sz="2400" dirty="0"/>
              <a:t>Mendinamisasikan hubungan int’l yang terjalin antara  dua atau beberapa </a:t>
            </a:r>
            <a:r>
              <a:rPr lang="en-US" altLang="id-ID" sz="2400" dirty="0"/>
              <a:t>n</a:t>
            </a:r>
            <a:r>
              <a:rPr lang="id-ID" sz="2400" dirty="0"/>
              <a:t>egara serta hubungan di berbagai bidang antara kelompok2 masyarakat yg berbeda negara dan bangsa.</a:t>
            </a:r>
            <a:endParaRPr lang="id-ID" sz="2400" dirty="0"/>
          </a:p>
          <a:p>
            <a:pPr>
              <a:buFont typeface="+mj-lt"/>
              <a:buAutoNum type="arabicPeriod"/>
            </a:pPr>
            <a:r>
              <a:rPr lang="id-ID" sz="2400" dirty="0"/>
              <a:t>Menunjang upaya2 pencapaian tujuan hubungan int’l dengan memelihara iklim perdamaian, menghindari kesalahpahaman baik antara pemerintah dengan pemerintah maupun antar penduduk, menghindari dan menyelesaikan terjadinya konflik serta meningkatkan kerja sama internasional.</a:t>
            </a:r>
            <a:endParaRPr lang="id-ID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230012"/>
            <a:ext cx="8825659" cy="341630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 startAt="3"/>
            </a:pPr>
            <a:r>
              <a:rPr lang="id-ID" sz="2400" dirty="0"/>
              <a:t>Mendukung pelaksanaan politik luar negeri bagi suatu negara dalam upaya memperjuangkan  	pencapaian kepentinga</a:t>
            </a:r>
            <a:r>
              <a:rPr lang="en-US" altLang="id-ID" sz="2400" dirty="0"/>
              <a:t>n</a:t>
            </a:r>
            <a:r>
              <a:rPr lang="id-ID" sz="2400" dirty="0"/>
              <a:t> nasionalnya di negara 	lain atau forum internasional. </a:t>
            </a:r>
            <a:endParaRPr lang="id-ID" sz="2400" dirty="0"/>
          </a:p>
          <a:p>
            <a:pPr marL="457200" indent="-457200">
              <a:buAutoNum type="arabicPeriod" startAt="3"/>
            </a:pPr>
            <a:endParaRPr lang="id-ID" sz="2400" dirty="0"/>
          </a:p>
          <a:p>
            <a:pPr marL="0" indent="0">
              <a:buNone/>
            </a:pPr>
            <a:r>
              <a:rPr lang="id-ID" sz="2400" dirty="0"/>
              <a:t>Banyak aspek dalam </a:t>
            </a:r>
            <a:r>
              <a:rPr lang="id-ID" sz="2400" b="1" i="1" dirty="0"/>
              <a:t>pergaulan int’l, </a:t>
            </a:r>
            <a:r>
              <a:rPr lang="id-ID" sz="2400" dirty="0"/>
              <a:t>mengalami perubahan </a:t>
            </a:r>
            <a:r>
              <a:rPr lang="id-ID" sz="2400" b="1" i="1" dirty="0"/>
              <a:t>positif, </a:t>
            </a:r>
            <a:r>
              <a:rPr lang="id-ID" sz="2400" dirty="0"/>
              <a:t>krn kom int’l yg dilakukan antar negara ditujukan untuk mengubah kondisi hubungan yg menyimpan berbagai ketegangan, seperti : politik, ekonomi, militer, sosial budaya.    </a:t>
            </a:r>
            <a:r>
              <a:rPr lang="id-ID" sz="2400" dirty="0">
                <a:sym typeface="Wingdings" panose="05000000000000000000" pitchFamily="2" charset="2"/>
              </a:rPr>
              <a:t> sehingga menjadi </a:t>
            </a:r>
            <a:r>
              <a:rPr lang="id-ID" sz="2400" b="1" i="1" dirty="0">
                <a:sym typeface="Wingdings" panose="05000000000000000000" pitchFamily="2" charset="2"/>
              </a:rPr>
              <a:t>kondisi yang tenteram</a:t>
            </a:r>
            <a:endParaRPr lang="id-ID" sz="2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07286"/>
            <a:ext cx="8825659" cy="3416300"/>
          </a:xfrm>
        </p:spPr>
        <p:txBody>
          <a:bodyPr>
            <a:normAutofit/>
          </a:bodyPr>
          <a:lstStyle/>
          <a:p>
            <a:r>
              <a:rPr lang="id-ID" sz="2400" dirty="0">
                <a:sym typeface="Wingdings" panose="05000000000000000000" pitchFamily="2" charset="2"/>
              </a:rPr>
              <a:t> Hal ini didukung oleh media komunikasi yg tersedia untuk menyampaikan :</a:t>
            </a:r>
            <a:endParaRPr lang="id-ID" sz="2400" dirty="0">
              <a:sym typeface="Wingdings" panose="05000000000000000000" pitchFamily="2" charset="2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id-ID" sz="2400" dirty="0">
                <a:sym typeface="Wingdings" panose="05000000000000000000" pitchFamily="2" charset="2"/>
              </a:rPr>
              <a:t>Pesan</a:t>
            </a:r>
            <a:endParaRPr lang="id-ID" sz="2400" dirty="0">
              <a:sym typeface="Wingdings" panose="05000000000000000000" pitchFamily="2" charset="2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id-ID" sz="2400" dirty="0">
                <a:sym typeface="Wingdings" panose="05000000000000000000" pitchFamily="2" charset="2"/>
              </a:rPr>
              <a:t>Kehendak</a:t>
            </a:r>
            <a:endParaRPr lang="id-ID" sz="2400" dirty="0">
              <a:sym typeface="Wingdings" panose="05000000000000000000" pitchFamily="2" charset="2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id-ID" sz="2400" dirty="0">
                <a:sym typeface="Wingdings" panose="05000000000000000000" pitchFamily="2" charset="2"/>
              </a:rPr>
              <a:t>Harapan</a:t>
            </a:r>
            <a:endParaRPr lang="id-ID" sz="2400" dirty="0">
              <a:sym typeface="Wingdings" panose="05000000000000000000" pitchFamily="2" charset="2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en-US" altLang="id-ID" sz="2400" dirty="0">
                <a:sym typeface="Wingdings" panose="05000000000000000000" pitchFamily="2" charset="2"/>
              </a:rPr>
              <a:t>A</a:t>
            </a:r>
            <a:r>
              <a:rPr lang="id-ID" sz="2400" dirty="0">
                <a:sym typeface="Wingdings" panose="05000000000000000000" pitchFamily="2" charset="2"/>
              </a:rPr>
              <a:t>ncaman .</a:t>
            </a:r>
            <a:endParaRPr lang="id-ID" sz="2400" dirty="0"/>
          </a:p>
        </p:txBody>
      </p:sp>
      <p:sp>
        <p:nvSpPr>
          <p:cNvPr id="4" name="object 11"/>
          <p:cNvSpPr/>
          <p:nvPr/>
        </p:nvSpPr>
        <p:spPr>
          <a:xfrm>
            <a:off x="7220311" y="3657600"/>
            <a:ext cx="2023080" cy="2065986"/>
          </a:xfrm>
          <a:prstGeom prst="rect">
            <a:avLst/>
          </a:prstGeom>
          <a:blipFill>
            <a:blip r:embed="rId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9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15166"/>
            <a:ext cx="8825659" cy="3804634"/>
          </a:xfrm>
        </p:spPr>
        <p:txBody>
          <a:bodyPr>
            <a:normAutofit fontScale="92500" lnSpcReduction="10000"/>
          </a:bodyPr>
          <a:lstStyle/>
          <a:p>
            <a:r>
              <a:rPr lang="id-ID" sz="2160" b="1" dirty="0"/>
              <a:t>CONTOH KEGIATAN KOM INT’l</a:t>
            </a:r>
            <a:r>
              <a:rPr lang="id-ID" sz="2160" dirty="0"/>
              <a:t>:</a:t>
            </a:r>
            <a:endParaRPr lang="id-ID" sz="2160" dirty="0"/>
          </a:p>
          <a:p>
            <a:endParaRPr lang="id-ID" dirty="0"/>
          </a:p>
          <a:p>
            <a:pPr marL="800100" lvl="1" indent="-342900">
              <a:buFont typeface="+mj-lt"/>
              <a:buAutoNum type="arabicPeriod"/>
            </a:pPr>
            <a:r>
              <a:rPr lang="id-ID" sz="2000" dirty="0"/>
              <a:t>Acara jamuan makan malam</a:t>
            </a:r>
            <a:endParaRPr lang="id-ID" sz="2000" dirty="0"/>
          </a:p>
          <a:p>
            <a:pPr marL="800100" lvl="1" indent="-342900">
              <a:buFont typeface="+mj-lt"/>
              <a:buAutoNum type="arabicPeriod"/>
            </a:pPr>
            <a:r>
              <a:rPr lang="id-ID" sz="2000" dirty="0"/>
              <a:t>Berbagai pertemuan politik</a:t>
            </a:r>
            <a:endParaRPr lang="id-ID" sz="2000" dirty="0"/>
          </a:p>
          <a:p>
            <a:pPr marL="800100" lvl="1" indent="-342900">
              <a:buFont typeface="+mj-lt"/>
              <a:buAutoNum type="arabicPeriod"/>
            </a:pPr>
            <a:r>
              <a:rPr lang="id-ID" sz="2000" dirty="0"/>
              <a:t>Para diplomat bertukar pikiran/pandangan tentang urusan domestik</a:t>
            </a:r>
            <a:endParaRPr lang="id-ID" sz="2000" dirty="0"/>
          </a:p>
          <a:p>
            <a:pPr marL="800100" lvl="1" indent="-342900">
              <a:buFont typeface="+mj-lt"/>
              <a:buAutoNum type="arabicPeriod"/>
            </a:pPr>
            <a:r>
              <a:rPr lang="id-ID" sz="2000" dirty="0"/>
              <a:t>Kepedulian</a:t>
            </a:r>
            <a:r>
              <a:rPr lang="en-US" sz="2000" dirty="0"/>
              <a:t> </a:t>
            </a:r>
            <a:r>
              <a:rPr lang="id-ID" sz="2000" dirty="0"/>
              <a:t>berbagai isue internasional</a:t>
            </a:r>
            <a:endParaRPr lang="id-ID" sz="2000" dirty="0"/>
          </a:p>
          <a:p>
            <a:pPr marL="800100" lvl="1" indent="-342900">
              <a:buFont typeface="+mj-lt"/>
              <a:buAutoNum type="arabicPeriod"/>
            </a:pPr>
            <a:endParaRPr lang="id-ID" sz="2000" dirty="0"/>
          </a:p>
          <a:p>
            <a:pPr marL="457200" lvl="1" indent="0">
              <a:buNone/>
            </a:pPr>
            <a:r>
              <a:rPr lang="id-ID" sz="2000" dirty="0"/>
              <a:t>Masalah yg menjadi hirauan masy int’l : </a:t>
            </a:r>
            <a:r>
              <a:rPr lang="id-ID" sz="2000" b="1" i="1" dirty="0"/>
              <a:t>luas, rumit dan kompleks</a:t>
            </a:r>
            <a:r>
              <a:rPr lang="id-ID" sz="2000" dirty="0"/>
              <a:t>. Adanya konflik kepentingan antara negara dengan negara lain telah membuat semakin penting arti peran kom int’l</a:t>
            </a:r>
            <a:endParaRPr lang="id-ID" sz="2000" dirty="0"/>
          </a:p>
        </p:txBody>
      </p:sp>
      <p:sp>
        <p:nvSpPr>
          <p:cNvPr id="4" name="object 16"/>
          <p:cNvSpPr/>
          <p:nvPr/>
        </p:nvSpPr>
        <p:spPr>
          <a:xfrm>
            <a:off x="9660835" y="2584175"/>
            <a:ext cx="1790187" cy="33001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PERAN PENTING KOM INTERNASIONAL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0924"/>
            <a:ext cx="8825659" cy="3778876"/>
          </a:xfrm>
        </p:spPr>
        <p:txBody>
          <a:bodyPr>
            <a:normAutofit/>
          </a:bodyPr>
          <a:lstStyle/>
          <a:p>
            <a:pPr marL="857250" lvl="1" indent="-457200">
              <a:buFont typeface="+mj-lt"/>
              <a:buAutoNum type="arabicPeriod"/>
            </a:pPr>
            <a:r>
              <a:rPr lang="id-ID" sz="2800" dirty="0"/>
              <a:t>Mempertemukan kesenjangan</a:t>
            </a:r>
            <a:endParaRPr lang="id-ID" sz="2800" dirty="0"/>
          </a:p>
          <a:p>
            <a:pPr marL="857250" lvl="1" indent="-457200">
              <a:buFont typeface="+mj-lt"/>
              <a:buAutoNum type="arabicPeriod"/>
            </a:pPr>
            <a:r>
              <a:rPr lang="id-ID" sz="2800" dirty="0"/>
              <a:t>Menghindari konflik</a:t>
            </a:r>
            <a:endParaRPr lang="id-ID" sz="2800" dirty="0"/>
          </a:p>
          <a:p>
            <a:pPr marL="857250" lvl="1" indent="-457200">
              <a:buFont typeface="+mj-lt"/>
              <a:buAutoNum type="arabicPeriod"/>
            </a:pPr>
            <a:r>
              <a:rPr lang="id-ID" sz="2800" dirty="0"/>
              <a:t>Menjembatani kepentingan</a:t>
            </a:r>
            <a:endParaRPr lang="id-ID" sz="2800" dirty="0"/>
          </a:p>
          <a:p>
            <a:pPr marL="857250" lvl="1" indent="-457200">
              <a:buFont typeface="+mj-lt"/>
              <a:buAutoNum type="arabicPeriod"/>
            </a:pPr>
            <a:r>
              <a:rPr lang="id-ID" sz="2800" dirty="0"/>
              <a:t>Mengukuhkan ikatan hubungan interna</a:t>
            </a:r>
            <a:r>
              <a:rPr lang="id-ID" sz="2800" dirty="0">
                <a:solidFill>
                  <a:schemeClr val="accent5">
                    <a:lumMod val="50000"/>
                  </a:schemeClr>
                </a:solidFill>
              </a:rPr>
              <a:t>sion</a:t>
            </a:r>
            <a:r>
              <a:rPr lang="id-ID" sz="2800" dirty="0"/>
              <a:t>al</a:t>
            </a: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4670" y="2226310"/>
            <a:ext cx="276733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ASPEK PENTING DALAM KOM INT’l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9561"/>
            <a:ext cx="8825659" cy="3740239"/>
          </a:xfrm>
        </p:spPr>
        <p:txBody>
          <a:bodyPr/>
          <a:lstStyle/>
          <a:p>
            <a:r>
              <a:rPr lang="id-ID" sz="2000" dirty="0"/>
              <a:t>Suatu fenomena atau realitas tidak terjadi dengan sendirinya, melainkan selalu melibatkan faktor yg menjadi penyebabnya.                             Muncul persoalan :</a:t>
            </a: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id-ID" sz="2800" b="1" i="1" dirty="0"/>
              <a:t>“MENGAPA KOM INT’L DIANGGAP PENTING ??”</a:t>
            </a:r>
            <a:endParaRPr lang="id-ID" sz="2800" b="1" i="1" dirty="0"/>
          </a:p>
          <a:p>
            <a:pPr marL="0" indent="0">
              <a:buNone/>
            </a:pPr>
            <a:r>
              <a:rPr lang="id-ID" sz="2800" b="1" i="1" dirty="0"/>
              <a:t>“SEJAUH MANA ARTI PENTING KOM INT’L ??”</a:t>
            </a:r>
            <a:endParaRPr lang="id-ID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5" y="3742055"/>
            <a:ext cx="3171825" cy="3189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6355</Words>
  <Application>WPS Presentation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Wingdings 3</vt:lpstr>
      <vt:lpstr>Symbol</vt:lpstr>
      <vt:lpstr>Arial</vt:lpstr>
      <vt:lpstr>Century Gothic</vt:lpstr>
      <vt:lpstr>Microsoft YaHei</vt:lpstr>
      <vt:lpstr>Arial Unicode MS</vt:lpstr>
      <vt:lpstr>Calibri</vt:lpstr>
      <vt:lpstr>Ion Boardroom</vt:lpstr>
      <vt:lpstr>FUNGSI &amp; PERAN PENTING KOMUNIKASI INTERNASIONAL</vt:lpstr>
      <vt:lpstr>PowerPoint 演示文稿</vt:lpstr>
      <vt:lpstr>FUNGSI KOMUNIKASI INTERNASIONAL</vt:lpstr>
      <vt:lpstr>FUNGSI KOMUNIKASI INTERNASIONAL</vt:lpstr>
      <vt:lpstr>.</vt:lpstr>
      <vt:lpstr>.</vt:lpstr>
      <vt:lpstr>.</vt:lpstr>
      <vt:lpstr>PERAN PENTING KOM INTERNASIONAL</vt:lpstr>
      <vt:lpstr>ASPEK PENTING DALAM KOM INT’l</vt:lpstr>
      <vt:lpstr>ASPEK KEPENTINGAN  KOMUNIKASI INTERNASIONAL</vt:lpstr>
      <vt:lpstr>.</vt:lpstr>
      <vt:lpstr>.</vt:lpstr>
      <vt:lpstr>.</vt:lpstr>
      <vt:lpstr>.</vt:lpstr>
      <vt:lpstr>.</vt:lpstr>
      <vt:lpstr>.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INTERNASIONAL</dc:title>
  <dc:creator>User</dc:creator>
  <cp:lastModifiedBy>Dewi Setyarini</cp:lastModifiedBy>
  <cp:revision>58</cp:revision>
  <dcterms:created xsi:type="dcterms:W3CDTF">2017-05-16T14:31:00Z</dcterms:created>
  <dcterms:modified xsi:type="dcterms:W3CDTF">2025-10-21T03:12:19Z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5780F2C5FEB6434EA3640D7DC004C302</vt:lpwstr>
  </property>
  <property fmtid="{D5CDD505-2E9C-101B-9397-08002B2CF9AE}" pid="3" name="KSOProductBuildVer">
    <vt:lpwstr>1033-12.2.0.23131</vt:lpwstr>
  </property>
</Properties>
</file>