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038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2460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71856" y="414527"/>
            <a:ext cx="2773680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676144" y="417576"/>
            <a:ext cx="2941320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145023" y="417576"/>
            <a:ext cx="1664207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6355079" y="417576"/>
            <a:ext cx="2078735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444" y="534669"/>
            <a:ext cx="791911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ADFE2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ADFE2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ADFE2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ADFE2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038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2460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728216" y="187452"/>
            <a:ext cx="5797296" cy="117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09600" y="1143000"/>
            <a:ext cx="7794625" cy="5127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ADFE2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038600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2460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9144000" y="5334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342646"/>
            <a:ext cx="52711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573" y="1685925"/>
            <a:ext cx="7632852" cy="400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0064" y="6432182"/>
            <a:ext cx="441325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BADFE2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10" Type="http://schemas.openxmlformats.org/officeDocument/2006/relationships/image" Target="../media/image84.png"/><Relationship Id="rId1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5.png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png"/><Relationship Id="rId8" Type="http://schemas.openxmlformats.org/officeDocument/2006/relationships/image" Target="../media/image126.png"/><Relationship Id="rId7" Type="http://schemas.openxmlformats.org/officeDocument/2006/relationships/image" Target="../media/image125.png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1.png"/><Relationship Id="rId12" Type="http://schemas.openxmlformats.org/officeDocument/2006/relationships/image" Target="../media/image130.png"/><Relationship Id="rId11" Type="http://schemas.openxmlformats.org/officeDocument/2006/relationships/image" Target="../media/image129.png"/><Relationship Id="rId10" Type="http://schemas.openxmlformats.org/officeDocument/2006/relationships/image" Target="../media/image128.png"/><Relationship Id="rId1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6.png"/><Relationship Id="rId3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62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0386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4137482"/>
            <a:ext cx="8383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1610" algn="l"/>
              </a:tabLst>
            </a:pPr>
            <a:r>
              <a:rPr sz="5400" b="1" spc="-5" dirty="0">
                <a:latin typeface="Berlin Sans FB Demi"/>
                <a:cs typeface="Berlin Sans FB Demi"/>
              </a:rPr>
              <a:t>Komunikasi	</a:t>
            </a:r>
            <a:r>
              <a:rPr sz="5400" b="1" dirty="0">
                <a:latin typeface="Berlin Sans FB Demi"/>
                <a:cs typeface="Berlin Sans FB Demi"/>
              </a:rPr>
              <a:t>Antar</a:t>
            </a:r>
            <a:r>
              <a:rPr sz="5400" b="1" spc="-85" dirty="0">
                <a:latin typeface="Berlin Sans FB Demi"/>
                <a:cs typeface="Berlin Sans FB Demi"/>
              </a:rPr>
              <a:t> </a:t>
            </a:r>
            <a:r>
              <a:rPr sz="5400" b="1" spc="-5" dirty="0">
                <a:latin typeface="Berlin Sans FB Demi"/>
                <a:cs typeface="Berlin Sans FB Demi"/>
              </a:rPr>
              <a:t>Budaya</a:t>
            </a:r>
            <a:endParaRPr sz="5400">
              <a:latin typeface="Berlin Sans FB Demi"/>
              <a:cs typeface="Berlin Sans FB Dem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6244" y="342646"/>
            <a:ext cx="5271135" cy="553720"/>
          </a:xfrm>
        </p:spPr>
        <p:txBody>
          <a:bodyPr/>
          <a:lstStyle/>
          <a:p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37176" y="82296"/>
            <a:ext cx="2633472" cy="7863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6927" y="630936"/>
            <a:ext cx="2496312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10967" y="630936"/>
            <a:ext cx="810768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03576" y="630936"/>
            <a:ext cx="2057400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7475" y="353949"/>
            <a:ext cx="1782952" cy="332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6553" y="902588"/>
            <a:ext cx="1641386" cy="332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62757" y="1079887"/>
            <a:ext cx="123229" cy="6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39491" y="902588"/>
            <a:ext cx="1356741" cy="4235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0668" y="200898"/>
            <a:ext cx="5940425" cy="1123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200" spc="-10" dirty="0"/>
              <a:t>Dimensi</a:t>
            </a:r>
            <a:r>
              <a:rPr sz="3200" spc="5" dirty="0"/>
              <a:t> </a:t>
            </a:r>
            <a:r>
              <a:rPr sz="3200" spc="-10" dirty="0"/>
              <a:t>Komunikasi</a:t>
            </a:r>
            <a:endParaRPr sz="3200"/>
          </a:p>
          <a:p>
            <a:pPr marL="3680460">
              <a:lnSpc>
                <a:spcPct val="100000"/>
              </a:lnSpc>
              <a:spcBef>
                <a:spcPts val="480"/>
              </a:spcBef>
            </a:pPr>
            <a:r>
              <a:rPr sz="3200" b="0" spc="-10" dirty="0">
                <a:latin typeface="Tahoma" panose="020B0604030504040204"/>
                <a:cs typeface="Tahoma" panose="020B0604030504040204"/>
              </a:rPr>
              <a:t>(Hall,</a:t>
            </a:r>
            <a:r>
              <a:rPr sz="3200" b="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3200" b="0" spc="-5" dirty="0">
                <a:latin typeface="Tahoma" panose="020B0604030504040204"/>
                <a:cs typeface="Tahoma" panose="020B0604030504040204"/>
              </a:rPr>
              <a:t>1976).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160" y="1450847"/>
            <a:ext cx="8717280" cy="452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7639" y="1563624"/>
            <a:ext cx="8403336" cy="4504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9831" y="1475232"/>
            <a:ext cx="8631936" cy="4440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1600200"/>
            <a:ext cx="8382000" cy="4191000"/>
          </a:xfrm>
          <a:custGeom>
            <a:avLst/>
            <a:gdLst/>
            <a:ahLst/>
            <a:cxnLst/>
            <a:rect l="l" t="t" r="r" b="b"/>
            <a:pathLst>
              <a:path w="8382000" h="4191000">
                <a:moveTo>
                  <a:pt x="7683500" y="0"/>
                </a:moveTo>
                <a:lnTo>
                  <a:pt x="0" y="0"/>
                </a:lnTo>
                <a:lnTo>
                  <a:pt x="0" y="4191000"/>
                </a:lnTo>
                <a:lnTo>
                  <a:pt x="8382000" y="4191000"/>
                </a:lnTo>
                <a:lnTo>
                  <a:pt x="8382000" y="698500"/>
                </a:lnTo>
                <a:lnTo>
                  <a:pt x="8380388" y="650670"/>
                </a:lnTo>
                <a:lnTo>
                  <a:pt x="8375624" y="603706"/>
                </a:lnTo>
                <a:lnTo>
                  <a:pt x="8367811" y="557712"/>
                </a:lnTo>
                <a:lnTo>
                  <a:pt x="8357052" y="512791"/>
                </a:lnTo>
                <a:lnTo>
                  <a:pt x="8343453" y="469049"/>
                </a:lnTo>
                <a:lnTo>
                  <a:pt x="8327116" y="426589"/>
                </a:lnTo>
                <a:lnTo>
                  <a:pt x="8308145" y="385514"/>
                </a:lnTo>
                <a:lnTo>
                  <a:pt x="8286646" y="345929"/>
                </a:lnTo>
                <a:lnTo>
                  <a:pt x="8262721" y="307937"/>
                </a:lnTo>
                <a:lnTo>
                  <a:pt x="8236475" y="271644"/>
                </a:lnTo>
                <a:lnTo>
                  <a:pt x="8208011" y="237151"/>
                </a:lnTo>
                <a:lnTo>
                  <a:pt x="8177434" y="204565"/>
                </a:lnTo>
                <a:lnTo>
                  <a:pt x="8144848" y="173988"/>
                </a:lnTo>
                <a:lnTo>
                  <a:pt x="8110355" y="145524"/>
                </a:lnTo>
                <a:lnTo>
                  <a:pt x="8074062" y="119278"/>
                </a:lnTo>
                <a:lnTo>
                  <a:pt x="8036070" y="95353"/>
                </a:lnTo>
                <a:lnTo>
                  <a:pt x="7996485" y="73854"/>
                </a:lnTo>
                <a:lnTo>
                  <a:pt x="7955410" y="54883"/>
                </a:lnTo>
                <a:lnTo>
                  <a:pt x="7912950" y="38546"/>
                </a:lnTo>
                <a:lnTo>
                  <a:pt x="7869208" y="24947"/>
                </a:lnTo>
                <a:lnTo>
                  <a:pt x="7824287" y="14188"/>
                </a:lnTo>
                <a:lnTo>
                  <a:pt x="7778293" y="6375"/>
                </a:lnTo>
                <a:lnTo>
                  <a:pt x="7731329" y="1611"/>
                </a:lnTo>
                <a:lnTo>
                  <a:pt x="768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0" y="1600200"/>
            <a:ext cx="8382000" cy="4191000"/>
          </a:xfrm>
          <a:custGeom>
            <a:avLst/>
            <a:gdLst/>
            <a:ahLst/>
            <a:cxnLst/>
            <a:rect l="l" t="t" r="r" b="b"/>
            <a:pathLst>
              <a:path w="8382000" h="4191000">
                <a:moveTo>
                  <a:pt x="0" y="0"/>
                </a:moveTo>
                <a:lnTo>
                  <a:pt x="7683500" y="0"/>
                </a:lnTo>
                <a:lnTo>
                  <a:pt x="7731329" y="1611"/>
                </a:lnTo>
                <a:lnTo>
                  <a:pt x="7778293" y="6375"/>
                </a:lnTo>
                <a:lnTo>
                  <a:pt x="7824287" y="14188"/>
                </a:lnTo>
                <a:lnTo>
                  <a:pt x="7869208" y="24947"/>
                </a:lnTo>
                <a:lnTo>
                  <a:pt x="7912950" y="38546"/>
                </a:lnTo>
                <a:lnTo>
                  <a:pt x="7955410" y="54883"/>
                </a:lnTo>
                <a:lnTo>
                  <a:pt x="7996485" y="73854"/>
                </a:lnTo>
                <a:lnTo>
                  <a:pt x="8036070" y="95353"/>
                </a:lnTo>
                <a:lnTo>
                  <a:pt x="8074062" y="119278"/>
                </a:lnTo>
                <a:lnTo>
                  <a:pt x="8110355" y="145524"/>
                </a:lnTo>
                <a:lnTo>
                  <a:pt x="8144848" y="173988"/>
                </a:lnTo>
                <a:lnTo>
                  <a:pt x="8177434" y="204565"/>
                </a:lnTo>
                <a:lnTo>
                  <a:pt x="8208011" y="237151"/>
                </a:lnTo>
                <a:lnTo>
                  <a:pt x="8236475" y="271644"/>
                </a:lnTo>
                <a:lnTo>
                  <a:pt x="8262721" y="307937"/>
                </a:lnTo>
                <a:lnTo>
                  <a:pt x="8286646" y="345929"/>
                </a:lnTo>
                <a:lnTo>
                  <a:pt x="8308145" y="385514"/>
                </a:lnTo>
                <a:lnTo>
                  <a:pt x="8327116" y="426589"/>
                </a:lnTo>
                <a:lnTo>
                  <a:pt x="8343453" y="469049"/>
                </a:lnTo>
                <a:lnTo>
                  <a:pt x="8357052" y="512791"/>
                </a:lnTo>
                <a:lnTo>
                  <a:pt x="8367811" y="557712"/>
                </a:lnTo>
                <a:lnTo>
                  <a:pt x="8375624" y="603706"/>
                </a:lnTo>
                <a:lnTo>
                  <a:pt x="8380388" y="650670"/>
                </a:lnTo>
                <a:lnTo>
                  <a:pt x="8382000" y="698500"/>
                </a:lnTo>
                <a:lnTo>
                  <a:pt x="8382000" y="4191000"/>
                </a:lnTo>
                <a:lnTo>
                  <a:pt x="0" y="4191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3540" y="1663065"/>
            <a:ext cx="796480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Cara-cara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berkomunikasi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(penggunaan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simbol dan </a:t>
            </a:r>
            <a:r>
              <a:rPr sz="24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gaya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komunikasi)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 panose="020B0604020202020204"/>
              <a:buChar char="•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Konteks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rendah</a:t>
            </a:r>
            <a:r>
              <a:rPr sz="2400" b="1" spc="-6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marR="7493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informasi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konteks fisik atau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bentuk pesan 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dikode,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eksplisit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 dapat</a:t>
            </a:r>
            <a:r>
              <a:rPr sz="2400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dipindahkan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Konteks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tinggi</a:t>
            </a:r>
            <a:r>
              <a:rPr sz="2400" b="1" spc="-6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marR="98806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informasinya tidak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terlalu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eksplisit,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lebih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bersifat  simbolik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dengan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simbol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nonverbal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</a:t>
            </a:r>
            <a:r>
              <a:rPr sz="2400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ekspresi.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05384"/>
            <a:ext cx="2566416" cy="8656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6819" y="697737"/>
            <a:ext cx="1810054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1245" y="546938"/>
            <a:ext cx="6617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Komunikasi Antar</a:t>
            </a:r>
            <a:r>
              <a:rPr sz="4000" spc="-75" dirty="0"/>
              <a:t> </a:t>
            </a:r>
            <a:r>
              <a:rPr sz="4000" dirty="0"/>
              <a:t>Budaya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566927" y="1481327"/>
            <a:ext cx="8238744" cy="191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5800" y="1600200"/>
            <a:ext cx="8001000" cy="1676400"/>
          </a:xfrm>
          <a:custGeom>
            <a:avLst/>
            <a:gdLst/>
            <a:ahLst/>
            <a:cxnLst/>
            <a:rect l="l" t="t" r="r" b="b"/>
            <a:pathLst>
              <a:path w="8001000" h="1676400">
                <a:moveTo>
                  <a:pt x="7721600" y="0"/>
                </a:moveTo>
                <a:lnTo>
                  <a:pt x="279400" y="0"/>
                </a:lnTo>
                <a:lnTo>
                  <a:pt x="234080" y="3656"/>
                </a:lnTo>
                <a:lnTo>
                  <a:pt x="191089" y="14244"/>
                </a:lnTo>
                <a:lnTo>
                  <a:pt x="151001" y="31186"/>
                </a:lnTo>
                <a:lnTo>
                  <a:pt x="114391" y="53908"/>
                </a:lnTo>
                <a:lnTo>
                  <a:pt x="81835" y="81835"/>
                </a:lnTo>
                <a:lnTo>
                  <a:pt x="53908" y="114391"/>
                </a:lnTo>
                <a:lnTo>
                  <a:pt x="31186" y="151001"/>
                </a:lnTo>
                <a:lnTo>
                  <a:pt x="14244" y="191089"/>
                </a:lnTo>
                <a:lnTo>
                  <a:pt x="3656" y="234080"/>
                </a:lnTo>
                <a:lnTo>
                  <a:pt x="0" y="279400"/>
                </a:lnTo>
                <a:lnTo>
                  <a:pt x="0" y="1397000"/>
                </a:lnTo>
                <a:lnTo>
                  <a:pt x="3656" y="1442319"/>
                </a:lnTo>
                <a:lnTo>
                  <a:pt x="14244" y="1485310"/>
                </a:lnTo>
                <a:lnTo>
                  <a:pt x="31186" y="1525398"/>
                </a:lnTo>
                <a:lnTo>
                  <a:pt x="53908" y="1562008"/>
                </a:lnTo>
                <a:lnTo>
                  <a:pt x="81835" y="1594564"/>
                </a:lnTo>
                <a:lnTo>
                  <a:pt x="114391" y="1622491"/>
                </a:lnTo>
                <a:lnTo>
                  <a:pt x="151001" y="1645213"/>
                </a:lnTo>
                <a:lnTo>
                  <a:pt x="191089" y="1662155"/>
                </a:lnTo>
                <a:lnTo>
                  <a:pt x="234080" y="1672743"/>
                </a:lnTo>
                <a:lnTo>
                  <a:pt x="279400" y="1676400"/>
                </a:lnTo>
                <a:lnTo>
                  <a:pt x="7721600" y="1676400"/>
                </a:lnTo>
                <a:lnTo>
                  <a:pt x="7766919" y="1672743"/>
                </a:lnTo>
                <a:lnTo>
                  <a:pt x="7809910" y="1662155"/>
                </a:lnTo>
                <a:lnTo>
                  <a:pt x="7849998" y="1645213"/>
                </a:lnTo>
                <a:lnTo>
                  <a:pt x="7886608" y="1622491"/>
                </a:lnTo>
                <a:lnTo>
                  <a:pt x="7919164" y="1594564"/>
                </a:lnTo>
                <a:lnTo>
                  <a:pt x="7947091" y="1562008"/>
                </a:lnTo>
                <a:lnTo>
                  <a:pt x="7969813" y="1525398"/>
                </a:lnTo>
                <a:lnTo>
                  <a:pt x="7986755" y="1485310"/>
                </a:lnTo>
                <a:lnTo>
                  <a:pt x="7997343" y="1442319"/>
                </a:lnTo>
                <a:lnTo>
                  <a:pt x="8001000" y="1397000"/>
                </a:lnTo>
                <a:lnTo>
                  <a:pt x="8001000" y="279400"/>
                </a:lnTo>
                <a:lnTo>
                  <a:pt x="7997343" y="234080"/>
                </a:lnTo>
                <a:lnTo>
                  <a:pt x="7986755" y="191089"/>
                </a:lnTo>
                <a:lnTo>
                  <a:pt x="7969813" y="151001"/>
                </a:lnTo>
                <a:lnTo>
                  <a:pt x="7947091" y="114391"/>
                </a:lnTo>
                <a:lnTo>
                  <a:pt x="7919164" y="81835"/>
                </a:lnTo>
                <a:lnTo>
                  <a:pt x="7886608" y="53908"/>
                </a:lnTo>
                <a:lnTo>
                  <a:pt x="7849998" y="31186"/>
                </a:lnTo>
                <a:lnTo>
                  <a:pt x="7809910" y="14244"/>
                </a:lnTo>
                <a:lnTo>
                  <a:pt x="7766919" y="3656"/>
                </a:lnTo>
                <a:lnTo>
                  <a:pt x="7721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5800" y="1600200"/>
            <a:ext cx="8001000" cy="1676400"/>
          </a:xfrm>
          <a:custGeom>
            <a:avLst/>
            <a:gdLst/>
            <a:ahLst/>
            <a:cxnLst/>
            <a:rect l="l" t="t" r="r" b="b"/>
            <a:pathLst>
              <a:path w="8001000" h="1676400">
                <a:moveTo>
                  <a:pt x="0" y="279400"/>
                </a:moveTo>
                <a:lnTo>
                  <a:pt x="3656" y="234080"/>
                </a:lnTo>
                <a:lnTo>
                  <a:pt x="14244" y="191089"/>
                </a:lnTo>
                <a:lnTo>
                  <a:pt x="31186" y="151001"/>
                </a:lnTo>
                <a:lnTo>
                  <a:pt x="53908" y="114391"/>
                </a:lnTo>
                <a:lnTo>
                  <a:pt x="81835" y="81835"/>
                </a:lnTo>
                <a:lnTo>
                  <a:pt x="114391" y="53908"/>
                </a:lnTo>
                <a:lnTo>
                  <a:pt x="151001" y="31186"/>
                </a:lnTo>
                <a:lnTo>
                  <a:pt x="191089" y="14244"/>
                </a:lnTo>
                <a:lnTo>
                  <a:pt x="234080" y="3656"/>
                </a:lnTo>
                <a:lnTo>
                  <a:pt x="279400" y="0"/>
                </a:lnTo>
                <a:lnTo>
                  <a:pt x="7721600" y="0"/>
                </a:lnTo>
                <a:lnTo>
                  <a:pt x="7766919" y="3656"/>
                </a:lnTo>
                <a:lnTo>
                  <a:pt x="7809910" y="14244"/>
                </a:lnTo>
                <a:lnTo>
                  <a:pt x="7849998" y="31186"/>
                </a:lnTo>
                <a:lnTo>
                  <a:pt x="7886608" y="53908"/>
                </a:lnTo>
                <a:lnTo>
                  <a:pt x="7919164" y="81835"/>
                </a:lnTo>
                <a:lnTo>
                  <a:pt x="7947091" y="114391"/>
                </a:lnTo>
                <a:lnTo>
                  <a:pt x="7969813" y="151001"/>
                </a:lnTo>
                <a:lnTo>
                  <a:pt x="7986755" y="191089"/>
                </a:lnTo>
                <a:lnTo>
                  <a:pt x="7997343" y="234080"/>
                </a:lnTo>
                <a:lnTo>
                  <a:pt x="8001000" y="279400"/>
                </a:lnTo>
                <a:lnTo>
                  <a:pt x="8001000" y="1397000"/>
                </a:lnTo>
                <a:lnTo>
                  <a:pt x="7997343" y="1442319"/>
                </a:lnTo>
                <a:lnTo>
                  <a:pt x="7986755" y="1485310"/>
                </a:lnTo>
                <a:lnTo>
                  <a:pt x="7969813" y="1525398"/>
                </a:lnTo>
                <a:lnTo>
                  <a:pt x="7947091" y="1562008"/>
                </a:lnTo>
                <a:lnTo>
                  <a:pt x="7919164" y="1594564"/>
                </a:lnTo>
                <a:lnTo>
                  <a:pt x="7886608" y="1622491"/>
                </a:lnTo>
                <a:lnTo>
                  <a:pt x="7849998" y="1645213"/>
                </a:lnTo>
                <a:lnTo>
                  <a:pt x="7809910" y="1662155"/>
                </a:lnTo>
                <a:lnTo>
                  <a:pt x="7766919" y="1672743"/>
                </a:lnTo>
                <a:lnTo>
                  <a:pt x="7721600" y="1676400"/>
                </a:lnTo>
                <a:lnTo>
                  <a:pt x="279400" y="1676400"/>
                </a:lnTo>
                <a:lnTo>
                  <a:pt x="234080" y="1672743"/>
                </a:lnTo>
                <a:lnTo>
                  <a:pt x="191089" y="1662155"/>
                </a:lnTo>
                <a:lnTo>
                  <a:pt x="151001" y="1645213"/>
                </a:lnTo>
                <a:lnTo>
                  <a:pt x="114391" y="1622491"/>
                </a:lnTo>
                <a:lnTo>
                  <a:pt x="81835" y="1594564"/>
                </a:lnTo>
                <a:lnTo>
                  <a:pt x="53908" y="1562008"/>
                </a:lnTo>
                <a:lnTo>
                  <a:pt x="31186" y="1525398"/>
                </a:lnTo>
                <a:lnTo>
                  <a:pt x="14244" y="1485310"/>
                </a:lnTo>
                <a:lnTo>
                  <a:pt x="3656" y="1442319"/>
                </a:lnTo>
                <a:lnTo>
                  <a:pt x="0" y="1397000"/>
                </a:lnTo>
                <a:lnTo>
                  <a:pt x="0" y="279400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7527" y="3386328"/>
            <a:ext cx="6105144" cy="2752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76400" y="3505200"/>
            <a:ext cx="5867400" cy="2514600"/>
          </a:xfrm>
          <a:custGeom>
            <a:avLst/>
            <a:gdLst/>
            <a:ahLst/>
            <a:cxnLst/>
            <a:rect l="l" t="t" r="r" b="b"/>
            <a:pathLst>
              <a:path w="5867400" h="2514600">
                <a:moveTo>
                  <a:pt x="0" y="2514600"/>
                </a:moveTo>
                <a:lnTo>
                  <a:pt x="5867400" y="2514600"/>
                </a:lnTo>
                <a:lnTo>
                  <a:pt x="58674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76400" y="3505200"/>
            <a:ext cx="5867400" cy="2514600"/>
          </a:xfrm>
          <a:custGeom>
            <a:avLst/>
            <a:gdLst/>
            <a:ahLst/>
            <a:cxnLst/>
            <a:rect l="l" t="t" r="r" b="b"/>
            <a:pathLst>
              <a:path w="5867400" h="2514600">
                <a:moveTo>
                  <a:pt x="0" y="2514600"/>
                </a:moveTo>
                <a:lnTo>
                  <a:pt x="5867400" y="2514600"/>
                </a:lnTo>
                <a:lnTo>
                  <a:pt x="58674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Komunikasi antar </a:t>
            </a:r>
            <a:r>
              <a:rPr b="1" spc="-1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dirty="0"/>
              <a:t>= </a:t>
            </a:r>
            <a:r>
              <a:rPr spc="-5" dirty="0"/>
              <a:t>proses </a:t>
            </a:r>
            <a:r>
              <a:rPr dirty="0"/>
              <a:t>pertukaran  simbolik di antara </a:t>
            </a:r>
            <a:r>
              <a:rPr spc="-5" dirty="0"/>
              <a:t>individu-individu </a:t>
            </a:r>
            <a:r>
              <a:rPr dirty="0"/>
              <a:t>dari </a:t>
            </a:r>
            <a:r>
              <a:rPr b="1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setidaknya </a:t>
            </a:r>
            <a:r>
              <a:rPr b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dua  </a:t>
            </a:r>
            <a:r>
              <a:rPr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komunitas </a:t>
            </a:r>
            <a:r>
              <a:rPr b="1" spc="-1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dirty="0"/>
              <a:t>atau </a:t>
            </a:r>
            <a:r>
              <a:rPr spc="-5" dirty="0"/>
              <a:t>lebih menegosiasikan </a:t>
            </a:r>
            <a:r>
              <a:rPr dirty="0"/>
              <a:t>makna  bersama dalam situasi interaktif </a:t>
            </a:r>
            <a:r>
              <a:rPr spc="-5" dirty="0"/>
              <a:t>(Gudykunst,</a:t>
            </a:r>
            <a:r>
              <a:rPr spc="-90" dirty="0"/>
              <a:t> </a:t>
            </a:r>
            <a:r>
              <a:rPr spc="-5" dirty="0"/>
              <a:t>1990)</a:t>
            </a:r>
            <a:r>
              <a:rPr i="1" spc="-5" dirty="0">
                <a:latin typeface="Arial" panose="020B0604020202020204"/>
                <a:cs typeface="Arial" panose="020B0604020202020204"/>
              </a:rPr>
              <a:t>.</a:t>
            </a:r>
            <a:endParaRPr i="1" spc="-5" dirty="0">
              <a:latin typeface="Arial" panose="020B0604020202020204"/>
              <a:cs typeface="Arial" panose="020B0604020202020204"/>
            </a:endParaRPr>
          </a:p>
          <a:p>
            <a:pPr marL="1814195" indent="-514985">
              <a:lnSpc>
                <a:spcPts val="3375"/>
              </a:lnSpc>
              <a:spcBef>
                <a:spcPts val="2015"/>
              </a:spcBef>
              <a:buSzPct val="119000"/>
              <a:buAutoNum type="arabicPeriod"/>
              <a:tabLst>
                <a:tab pos="1814195" algn="l"/>
                <a:tab pos="1814830" algn="l"/>
              </a:tabLst>
            </a:pPr>
            <a:r>
              <a:rPr dirty="0"/>
              <a:t>Pertukaran </a:t>
            </a:r>
            <a:r>
              <a:rPr spc="-5" dirty="0"/>
              <a:t>simbolis</a:t>
            </a:r>
            <a:r>
              <a:rPr spc="-70" dirty="0"/>
              <a:t> </a:t>
            </a:r>
            <a:r>
              <a:rPr spc="-5" dirty="0"/>
              <a:t>(</a:t>
            </a:r>
            <a:r>
              <a:rPr i="1" spc="-5" dirty="0">
                <a:latin typeface="Arial" panose="020B0604020202020204"/>
                <a:cs typeface="Arial" panose="020B0604020202020204"/>
              </a:rPr>
              <a:t>symbolic</a:t>
            </a:r>
            <a:endParaRPr i="1" spc="-5" dirty="0">
              <a:latin typeface="Arial" panose="020B0604020202020204"/>
              <a:cs typeface="Arial" panose="020B0604020202020204"/>
            </a:endParaRPr>
          </a:p>
          <a:p>
            <a:pPr marL="1814195">
              <a:lnSpc>
                <a:spcPts val="2610"/>
              </a:lnSpc>
            </a:pPr>
            <a:r>
              <a:rPr i="1" dirty="0">
                <a:latin typeface="Arial" panose="020B0604020202020204"/>
                <a:cs typeface="Arial" panose="020B0604020202020204"/>
              </a:rPr>
              <a:t>exchange</a:t>
            </a:r>
            <a:r>
              <a:rPr dirty="0"/>
              <a:t>),</a:t>
            </a:r>
            <a:endParaRPr dirty="0"/>
          </a:p>
          <a:p>
            <a:pPr marL="1814195" indent="-514985">
              <a:lnSpc>
                <a:spcPts val="2925"/>
              </a:lnSpc>
              <a:buSzPct val="119000"/>
              <a:buAutoNum type="arabicPeriod" startAt="2"/>
              <a:tabLst>
                <a:tab pos="1814195" algn="l"/>
                <a:tab pos="1814830" algn="l"/>
              </a:tabLst>
            </a:pPr>
            <a:r>
              <a:rPr spc="-5" dirty="0"/>
              <a:t>Proses,</a:t>
            </a:r>
            <a:endParaRPr spc="-5" dirty="0"/>
          </a:p>
          <a:p>
            <a:pPr marL="1814195" indent="-514985">
              <a:lnSpc>
                <a:spcPts val="2880"/>
              </a:lnSpc>
              <a:buSzPct val="119000"/>
              <a:buAutoNum type="arabicPeriod" startAt="2"/>
              <a:tabLst>
                <a:tab pos="1814195" algn="l"/>
                <a:tab pos="1814830" algn="l"/>
              </a:tabLst>
            </a:pPr>
            <a:r>
              <a:rPr dirty="0"/>
              <a:t>Komunitas </a:t>
            </a:r>
            <a:r>
              <a:rPr spc="-5" dirty="0"/>
              <a:t>budaya </a:t>
            </a:r>
            <a:r>
              <a:rPr spc="-10" dirty="0"/>
              <a:t>yang</a:t>
            </a:r>
            <a:r>
              <a:rPr spc="-65" dirty="0"/>
              <a:t> </a:t>
            </a:r>
            <a:r>
              <a:rPr spc="-5" dirty="0"/>
              <a:t>berbeda,</a:t>
            </a:r>
            <a:endParaRPr spc="-5" dirty="0"/>
          </a:p>
          <a:p>
            <a:pPr marL="1814195" indent="-514985">
              <a:lnSpc>
                <a:spcPts val="2880"/>
              </a:lnSpc>
              <a:buSzPct val="119000"/>
              <a:buAutoNum type="arabicPeriod" startAt="2"/>
              <a:tabLst>
                <a:tab pos="1814195" algn="l"/>
                <a:tab pos="1814830" algn="l"/>
              </a:tabLst>
            </a:pPr>
            <a:r>
              <a:rPr i="1" dirty="0">
                <a:latin typeface="Arial" panose="020B0604020202020204"/>
                <a:cs typeface="Arial" panose="020B0604020202020204"/>
              </a:rPr>
              <a:t>Negotiated </a:t>
            </a:r>
            <a:r>
              <a:rPr i="1" spc="-5" dirty="0">
                <a:latin typeface="Arial" panose="020B0604020202020204"/>
                <a:cs typeface="Arial" panose="020B0604020202020204"/>
              </a:rPr>
              <a:t>share meaning</a:t>
            </a:r>
            <a:r>
              <a:rPr spc="-5" dirty="0"/>
              <a:t>,</a:t>
            </a:r>
            <a:r>
              <a:rPr spc="-65" dirty="0"/>
              <a:t> </a:t>
            </a:r>
            <a:r>
              <a:rPr dirty="0"/>
              <a:t>dan</a:t>
            </a:r>
            <a:endParaRPr dirty="0"/>
          </a:p>
          <a:p>
            <a:pPr marL="1814195" indent="-514985">
              <a:lnSpc>
                <a:spcPts val="3150"/>
              </a:lnSpc>
              <a:buSzPct val="119000"/>
              <a:buAutoNum type="arabicPeriod" startAt="2"/>
              <a:tabLst>
                <a:tab pos="1814195" algn="l"/>
                <a:tab pos="1814830" algn="l"/>
              </a:tabLst>
            </a:pPr>
            <a:r>
              <a:rPr spc="-5" dirty="0"/>
              <a:t>Situasi</a:t>
            </a:r>
            <a:r>
              <a:rPr spc="-55" dirty="0"/>
              <a:t> </a:t>
            </a:r>
            <a:r>
              <a:rPr dirty="0"/>
              <a:t>interaktif.</a:t>
            </a:r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8976" y="405384"/>
            <a:ext cx="2746248" cy="8656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8776" y="399288"/>
            <a:ext cx="3404616" cy="83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2184" y="399288"/>
            <a:ext cx="2569464" cy="832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5927" y="703961"/>
            <a:ext cx="1949246" cy="370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3957" y="546938"/>
            <a:ext cx="48088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Komunitas</a:t>
            </a:r>
            <a:r>
              <a:rPr sz="4000" spc="-45" dirty="0"/>
              <a:t> </a:t>
            </a:r>
            <a:r>
              <a:rPr sz="4000" dirty="0"/>
              <a:t>Budaya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60960" y="1146047"/>
            <a:ext cx="9022080" cy="5062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3088" y="1344167"/>
            <a:ext cx="8458200" cy="4209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631" y="1170432"/>
            <a:ext cx="8936736" cy="497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8600" y="1295400"/>
            <a:ext cx="8686800" cy="4724400"/>
          </a:xfrm>
          <a:custGeom>
            <a:avLst/>
            <a:gdLst/>
            <a:ahLst/>
            <a:cxnLst/>
            <a:rect l="l" t="t" r="r" b="b"/>
            <a:pathLst>
              <a:path w="8686800" h="4724400">
                <a:moveTo>
                  <a:pt x="8686800" y="0"/>
                </a:moveTo>
                <a:lnTo>
                  <a:pt x="787412" y="0"/>
                </a:lnTo>
                <a:lnTo>
                  <a:pt x="739445" y="1437"/>
                </a:lnTo>
                <a:lnTo>
                  <a:pt x="692239" y="5693"/>
                </a:lnTo>
                <a:lnTo>
                  <a:pt x="645874" y="12686"/>
                </a:lnTo>
                <a:lnTo>
                  <a:pt x="600435" y="22334"/>
                </a:lnTo>
                <a:lnTo>
                  <a:pt x="556002" y="34554"/>
                </a:lnTo>
                <a:lnTo>
                  <a:pt x="512659" y="49264"/>
                </a:lnTo>
                <a:lnTo>
                  <a:pt x="470488" y="66381"/>
                </a:lnTo>
                <a:lnTo>
                  <a:pt x="429571" y="85823"/>
                </a:lnTo>
                <a:lnTo>
                  <a:pt x="389991" y="107507"/>
                </a:lnTo>
                <a:lnTo>
                  <a:pt x="351830" y="131352"/>
                </a:lnTo>
                <a:lnTo>
                  <a:pt x="315170" y="157275"/>
                </a:lnTo>
                <a:lnTo>
                  <a:pt x="280093" y="185193"/>
                </a:lnTo>
                <a:lnTo>
                  <a:pt x="246683" y="215024"/>
                </a:lnTo>
                <a:lnTo>
                  <a:pt x="215021" y="246686"/>
                </a:lnTo>
                <a:lnTo>
                  <a:pt x="185190" y="280096"/>
                </a:lnTo>
                <a:lnTo>
                  <a:pt x="157272" y="315172"/>
                </a:lnTo>
                <a:lnTo>
                  <a:pt x="131350" y="351832"/>
                </a:lnTo>
                <a:lnTo>
                  <a:pt x="107505" y="389993"/>
                </a:lnTo>
                <a:lnTo>
                  <a:pt x="85821" y="429573"/>
                </a:lnTo>
                <a:lnTo>
                  <a:pt x="66379" y="470489"/>
                </a:lnTo>
                <a:lnTo>
                  <a:pt x="49262" y="512659"/>
                </a:lnTo>
                <a:lnTo>
                  <a:pt x="34553" y="556000"/>
                </a:lnTo>
                <a:lnTo>
                  <a:pt x="22333" y="600431"/>
                </a:lnTo>
                <a:lnTo>
                  <a:pt x="12686" y="645869"/>
                </a:lnTo>
                <a:lnTo>
                  <a:pt x="5693" y="692231"/>
                </a:lnTo>
                <a:lnTo>
                  <a:pt x="1437" y="739435"/>
                </a:lnTo>
                <a:lnTo>
                  <a:pt x="0" y="787400"/>
                </a:lnTo>
                <a:lnTo>
                  <a:pt x="0" y="4724400"/>
                </a:lnTo>
                <a:lnTo>
                  <a:pt x="7899400" y="4724400"/>
                </a:lnTo>
                <a:lnTo>
                  <a:pt x="7947364" y="4722962"/>
                </a:lnTo>
                <a:lnTo>
                  <a:pt x="7994568" y="4718706"/>
                </a:lnTo>
                <a:lnTo>
                  <a:pt x="8040930" y="4711713"/>
                </a:lnTo>
                <a:lnTo>
                  <a:pt x="8086368" y="4702066"/>
                </a:lnTo>
                <a:lnTo>
                  <a:pt x="8130799" y="4689846"/>
                </a:lnTo>
                <a:lnTo>
                  <a:pt x="8174140" y="4675137"/>
                </a:lnTo>
                <a:lnTo>
                  <a:pt x="8216310" y="4658020"/>
                </a:lnTo>
                <a:lnTo>
                  <a:pt x="8257226" y="4638579"/>
                </a:lnTo>
                <a:lnTo>
                  <a:pt x="8296806" y="4616894"/>
                </a:lnTo>
                <a:lnTo>
                  <a:pt x="8334967" y="4593050"/>
                </a:lnTo>
                <a:lnTo>
                  <a:pt x="8371627" y="4567128"/>
                </a:lnTo>
                <a:lnTo>
                  <a:pt x="8406703" y="4539210"/>
                </a:lnTo>
                <a:lnTo>
                  <a:pt x="8440113" y="4509379"/>
                </a:lnTo>
                <a:lnTo>
                  <a:pt x="8471775" y="4477718"/>
                </a:lnTo>
                <a:lnTo>
                  <a:pt x="8501606" y="4444308"/>
                </a:lnTo>
                <a:lnTo>
                  <a:pt x="8529524" y="4409232"/>
                </a:lnTo>
                <a:lnTo>
                  <a:pt x="8555447" y="4372572"/>
                </a:lnTo>
                <a:lnTo>
                  <a:pt x="8579292" y="4334412"/>
                </a:lnTo>
                <a:lnTo>
                  <a:pt x="8600976" y="4294832"/>
                </a:lnTo>
                <a:lnTo>
                  <a:pt x="8620418" y="4253916"/>
                </a:lnTo>
                <a:lnTo>
                  <a:pt x="8637535" y="4211746"/>
                </a:lnTo>
                <a:lnTo>
                  <a:pt x="8652245" y="4168403"/>
                </a:lnTo>
                <a:lnTo>
                  <a:pt x="8664465" y="4123972"/>
                </a:lnTo>
                <a:lnTo>
                  <a:pt x="8674113" y="4078533"/>
                </a:lnTo>
                <a:lnTo>
                  <a:pt x="8681106" y="4032170"/>
                </a:lnTo>
                <a:lnTo>
                  <a:pt x="8685362" y="3984965"/>
                </a:lnTo>
                <a:lnTo>
                  <a:pt x="8686800" y="3937000"/>
                </a:lnTo>
                <a:lnTo>
                  <a:pt x="86868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8600" y="1295400"/>
            <a:ext cx="8686800" cy="4724400"/>
          </a:xfrm>
          <a:custGeom>
            <a:avLst/>
            <a:gdLst/>
            <a:ahLst/>
            <a:cxnLst/>
            <a:rect l="l" t="t" r="r" b="b"/>
            <a:pathLst>
              <a:path w="8686800" h="4724400">
                <a:moveTo>
                  <a:pt x="787412" y="0"/>
                </a:moveTo>
                <a:lnTo>
                  <a:pt x="8686800" y="0"/>
                </a:lnTo>
                <a:lnTo>
                  <a:pt x="8686800" y="3937000"/>
                </a:lnTo>
                <a:lnTo>
                  <a:pt x="8685362" y="3984965"/>
                </a:lnTo>
                <a:lnTo>
                  <a:pt x="8681106" y="4032170"/>
                </a:lnTo>
                <a:lnTo>
                  <a:pt x="8674113" y="4078533"/>
                </a:lnTo>
                <a:lnTo>
                  <a:pt x="8664465" y="4123972"/>
                </a:lnTo>
                <a:lnTo>
                  <a:pt x="8652245" y="4168403"/>
                </a:lnTo>
                <a:lnTo>
                  <a:pt x="8637535" y="4211746"/>
                </a:lnTo>
                <a:lnTo>
                  <a:pt x="8620418" y="4253916"/>
                </a:lnTo>
                <a:lnTo>
                  <a:pt x="8600976" y="4294832"/>
                </a:lnTo>
                <a:lnTo>
                  <a:pt x="8579292" y="4334412"/>
                </a:lnTo>
                <a:lnTo>
                  <a:pt x="8555447" y="4372572"/>
                </a:lnTo>
                <a:lnTo>
                  <a:pt x="8529524" y="4409232"/>
                </a:lnTo>
                <a:lnTo>
                  <a:pt x="8501606" y="4444308"/>
                </a:lnTo>
                <a:lnTo>
                  <a:pt x="8471775" y="4477718"/>
                </a:lnTo>
                <a:lnTo>
                  <a:pt x="8440113" y="4509379"/>
                </a:lnTo>
                <a:lnTo>
                  <a:pt x="8406703" y="4539210"/>
                </a:lnTo>
                <a:lnTo>
                  <a:pt x="8371627" y="4567128"/>
                </a:lnTo>
                <a:lnTo>
                  <a:pt x="8334967" y="4593050"/>
                </a:lnTo>
                <a:lnTo>
                  <a:pt x="8296806" y="4616894"/>
                </a:lnTo>
                <a:lnTo>
                  <a:pt x="8257226" y="4638579"/>
                </a:lnTo>
                <a:lnTo>
                  <a:pt x="8216310" y="4658020"/>
                </a:lnTo>
                <a:lnTo>
                  <a:pt x="8174140" y="4675137"/>
                </a:lnTo>
                <a:lnTo>
                  <a:pt x="8130799" y="4689846"/>
                </a:lnTo>
                <a:lnTo>
                  <a:pt x="8086368" y="4702066"/>
                </a:lnTo>
                <a:lnTo>
                  <a:pt x="8040930" y="4711713"/>
                </a:lnTo>
                <a:lnTo>
                  <a:pt x="7994568" y="4718706"/>
                </a:lnTo>
                <a:lnTo>
                  <a:pt x="7947364" y="4722962"/>
                </a:lnTo>
                <a:lnTo>
                  <a:pt x="7899400" y="4724400"/>
                </a:lnTo>
                <a:lnTo>
                  <a:pt x="0" y="4724400"/>
                </a:lnTo>
                <a:lnTo>
                  <a:pt x="0" y="787400"/>
                </a:lnTo>
                <a:lnTo>
                  <a:pt x="1437" y="739435"/>
                </a:lnTo>
                <a:lnTo>
                  <a:pt x="5693" y="692231"/>
                </a:lnTo>
                <a:lnTo>
                  <a:pt x="12686" y="645869"/>
                </a:lnTo>
                <a:lnTo>
                  <a:pt x="22333" y="600431"/>
                </a:lnTo>
                <a:lnTo>
                  <a:pt x="34553" y="556000"/>
                </a:lnTo>
                <a:lnTo>
                  <a:pt x="49262" y="512659"/>
                </a:lnTo>
                <a:lnTo>
                  <a:pt x="66379" y="470489"/>
                </a:lnTo>
                <a:lnTo>
                  <a:pt x="85821" y="429573"/>
                </a:lnTo>
                <a:lnTo>
                  <a:pt x="107505" y="389993"/>
                </a:lnTo>
                <a:lnTo>
                  <a:pt x="131350" y="351832"/>
                </a:lnTo>
                <a:lnTo>
                  <a:pt x="157272" y="315172"/>
                </a:lnTo>
                <a:lnTo>
                  <a:pt x="185190" y="280096"/>
                </a:lnTo>
                <a:lnTo>
                  <a:pt x="215021" y="246686"/>
                </a:lnTo>
                <a:lnTo>
                  <a:pt x="246683" y="215024"/>
                </a:lnTo>
                <a:lnTo>
                  <a:pt x="280093" y="185193"/>
                </a:lnTo>
                <a:lnTo>
                  <a:pt x="315170" y="157275"/>
                </a:lnTo>
                <a:lnTo>
                  <a:pt x="351830" y="131352"/>
                </a:lnTo>
                <a:lnTo>
                  <a:pt x="389991" y="107507"/>
                </a:lnTo>
                <a:lnTo>
                  <a:pt x="429571" y="85823"/>
                </a:lnTo>
                <a:lnTo>
                  <a:pt x="470488" y="66381"/>
                </a:lnTo>
                <a:lnTo>
                  <a:pt x="512659" y="49264"/>
                </a:lnTo>
                <a:lnTo>
                  <a:pt x="556002" y="34554"/>
                </a:lnTo>
                <a:lnTo>
                  <a:pt x="600435" y="22334"/>
                </a:lnTo>
                <a:lnTo>
                  <a:pt x="645874" y="12686"/>
                </a:lnTo>
                <a:lnTo>
                  <a:pt x="692239" y="5693"/>
                </a:lnTo>
                <a:lnTo>
                  <a:pt x="739445" y="1437"/>
                </a:lnTo>
                <a:lnTo>
                  <a:pt x="78741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8073" y="1441780"/>
            <a:ext cx="794194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Komunitas </a:t>
            </a:r>
            <a:r>
              <a:rPr sz="2400" b="1" spc="-1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: kelompok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individu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berinteraksi  dalam sebuah unit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kesatuan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memegang tradisi dan  cara hidup</a:t>
            </a:r>
            <a:r>
              <a:rPr sz="2400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bersama.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 panose="020B0604020202020204"/>
              <a:buChar char="•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 marR="8890" algn="just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unit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geografis dengan batasan </a:t>
            </a:r>
            <a:r>
              <a:rPr sz="2400" b="1" spc="-2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jelas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seperti suatu 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negara kepercayaan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bersama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dianut kelompok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merasa menjadi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bagian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meski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secara geografis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mereka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ini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saling</a:t>
            </a:r>
            <a:r>
              <a:rPr sz="24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terpisah.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 panose="020B0604020202020204"/>
              <a:buChar char="•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Nasionalitas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etnisitas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28415" y="402336"/>
            <a:ext cx="3764280" cy="8686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244" y="556082"/>
            <a:ext cx="30181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Budaya</a:t>
            </a:r>
            <a:r>
              <a:rPr sz="4000" spc="-114" dirty="0"/>
              <a:t> </a:t>
            </a:r>
            <a:r>
              <a:rPr sz="4000" dirty="0"/>
              <a:t>dan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726307" y="690752"/>
            <a:ext cx="2971038" cy="3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" y="1298447"/>
            <a:ext cx="9019032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3359" y="1487424"/>
            <a:ext cx="8604504" cy="238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631" y="1322832"/>
            <a:ext cx="8933688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8600" y="1447800"/>
            <a:ext cx="8682990" cy="2514600"/>
          </a:xfrm>
          <a:custGeom>
            <a:avLst/>
            <a:gdLst/>
            <a:ahLst/>
            <a:cxnLst/>
            <a:rect l="l" t="t" r="r" b="b"/>
            <a:pathLst>
              <a:path w="8682990" h="2514600">
                <a:moveTo>
                  <a:pt x="8263635" y="0"/>
                </a:moveTo>
                <a:lnTo>
                  <a:pt x="419100" y="0"/>
                </a:lnTo>
                <a:lnTo>
                  <a:pt x="370225" y="2818"/>
                </a:lnTo>
                <a:lnTo>
                  <a:pt x="323005" y="11065"/>
                </a:lnTo>
                <a:lnTo>
                  <a:pt x="277756" y="24426"/>
                </a:lnTo>
                <a:lnTo>
                  <a:pt x="234792" y="42587"/>
                </a:lnTo>
                <a:lnTo>
                  <a:pt x="194427" y="65234"/>
                </a:lnTo>
                <a:lnTo>
                  <a:pt x="156976" y="92053"/>
                </a:lnTo>
                <a:lnTo>
                  <a:pt x="122753" y="122729"/>
                </a:lnTo>
                <a:lnTo>
                  <a:pt x="92073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8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0" y="2095500"/>
                </a:lnTo>
                <a:lnTo>
                  <a:pt x="2819" y="2144386"/>
                </a:lnTo>
                <a:lnTo>
                  <a:pt x="11068" y="2191614"/>
                </a:lnTo>
                <a:lnTo>
                  <a:pt x="24433" y="2236868"/>
                </a:lnTo>
                <a:lnTo>
                  <a:pt x="42598" y="2279835"/>
                </a:lnTo>
                <a:lnTo>
                  <a:pt x="65250" y="2320200"/>
                </a:lnTo>
                <a:lnTo>
                  <a:pt x="92073" y="2357650"/>
                </a:lnTo>
                <a:lnTo>
                  <a:pt x="122753" y="2391870"/>
                </a:lnTo>
                <a:lnTo>
                  <a:pt x="156976" y="2422546"/>
                </a:lnTo>
                <a:lnTo>
                  <a:pt x="194427" y="2449365"/>
                </a:lnTo>
                <a:lnTo>
                  <a:pt x="234792" y="2472012"/>
                </a:lnTo>
                <a:lnTo>
                  <a:pt x="277756" y="2490173"/>
                </a:lnTo>
                <a:lnTo>
                  <a:pt x="323005" y="2503534"/>
                </a:lnTo>
                <a:lnTo>
                  <a:pt x="370225" y="2511781"/>
                </a:lnTo>
                <a:lnTo>
                  <a:pt x="419100" y="2514600"/>
                </a:lnTo>
                <a:lnTo>
                  <a:pt x="8263635" y="2514600"/>
                </a:lnTo>
                <a:lnTo>
                  <a:pt x="8312522" y="2511781"/>
                </a:lnTo>
                <a:lnTo>
                  <a:pt x="8359750" y="2503534"/>
                </a:lnTo>
                <a:lnTo>
                  <a:pt x="8405004" y="2490173"/>
                </a:lnTo>
                <a:lnTo>
                  <a:pt x="8447971" y="2472012"/>
                </a:lnTo>
                <a:lnTo>
                  <a:pt x="8488336" y="2449365"/>
                </a:lnTo>
                <a:lnTo>
                  <a:pt x="8525786" y="2422546"/>
                </a:lnTo>
                <a:lnTo>
                  <a:pt x="8560006" y="2391870"/>
                </a:lnTo>
                <a:lnTo>
                  <a:pt x="8590682" y="2357650"/>
                </a:lnTo>
                <a:lnTo>
                  <a:pt x="8617501" y="2320200"/>
                </a:lnTo>
                <a:lnTo>
                  <a:pt x="8640148" y="2279835"/>
                </a:lnTo>
                <a:lnTo>
                  <a:pt x="8658309" y="2236868"/>
                </a:lnTo>
                <a:lnTo>
                  <a:pt x="8671670" y="2191614"/>
                </a:lnTo>
                <a:lnTo>
                  <a:pt x="8679917" y="2144386"/>
                </a:lnTo>
                <a:lnTo>
                  <a:pt x="8682736" y="2095500"/>
                </a:lnTo>
                <a:lnTo>
                  <a:pt x="8682736" y="419100"/>
                </a:lnTo>
                <a:lnTo>
                  <a:pt x="8679917" y="370213"/>
                </a:lnTo>
                <a:lnTo>
                  <a:pt x="8671670" y="322985"/>
                </a:lnTo>
                <a:lnTo>
                  <a:pt x="8658309" y="277731"/>
                </a:lnTo>
                <a:lnTo>
                  <a:pt x="8640148" y="234764"/>
                </a:lnTo>
                <a:lnTo>
                  <a:pt x="8617501" y="194399"/>
                </a:lnTo>
                <a:lnTo>
                  <a:pt x="8590682" y="156949"/>
                </a:lnTo>
                <a:lnTo>
                  <a:pt x="8560006" y="122729"/>
                </a:lnTo>
                <a:lnTo>
                  <a:pt x="8525786" y="92053"/>
                </a:lnTo>
                <a:lnTo>
                  <a:pt x="8488336" y="65234"/>
                </a:lnTo>
                <a:lnTo>
                  <a:pt x="8447971" y="42587"/>
                </a:lnTo>
                <a:lnTo>
                  <a:pt x="8405004" y="24426"/>
                </a:lnTo>
                <a:lnTo>
                  <a:pt x="8359750" y="11065"/>
                </a:lnTo>
                <a:lnTo>
                  <a:pt x="8312522" y="2818"/>
                </a:lnTo>
                <a:lnTo>
                  <a:pt x="8263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8600" y="1447800"/>
            <a:ext cx="8682990" cy="2514600"/>
          </a:xfrm>
          <a:custGeom>
            <a:avLst/>
            <a:gdLst/>
            <a:ahLst/>
            <a:cxnLst/>
            <a:rect l="l" t="t" r="r" b="b"/>
            <a:pathLst>
              <a:path w="8682990" h="2514600">
                <a:moveTo>
                  <a:pt x="0" y="419100"/>
                </a:moveTo>
                <a:lnTo>
                  <a:pt x="2819" y="370213"/>
                </a:lnTo>
                <a:lnTo>
                  <a:pt x="11068" y="322985"/>
                </a:lnTo>
                <a:lnTo>
                  <a:pt x="24433" y="277731"/>
                </a:lnTo>
                <a:lnTo>
                  <a:pt x="42598" y="234764"/>
                </a:lnTo>
                <a:lnTo>
                  <a:pt x="65250" y="194399"/>
                </a:lnTo>
                <a:lnTo>
                  <a:pt x="92073" y="156949"/>
                </a:lnTo>
                <a:lnTo>
                  <a:pt x="122753" y="122729"/>
                </a:lnTo>
                <a:lnTo>
                  <a:pt x="156976" y="92053"/>
                </a:lnTo>
                <a:lnTo>
                  <a:pt x="194427" y="65234"/>
                </a:lnTo>
                <a:lnTo>
                  <a:pt x="234792" y="42587"/>
                </a:lnTo>
                <a:lnTo>
                  <a:pt x="277756" y="24426"/>
                </a:lnTo>
                <a:lnTo>
                  <a:pt x="323005" y="11065"/>
                </a:lnTo>
                <a:lnTo>
                  <a:pt x="370225" y="2818"/>
                </a:lnTo>
                <a:lnTo>
                  <a:pt x="419100" y="0"/>
                </a:lnTo>
                <a:lnTo>
                  <a:pt x="8263635" y="0"/>
                </a:lnTo>
                <a:lnTo>
                  <a:pt x="8312522" y="2818"/>
                </a:lnTo>
                <a:lnTo>
                  <a:pt x="8359750" y="11065"/>
                </a:lnTo>
                <a:lnTo>
                  <a:pt x="8405004" y="24426"/>
                </a:lnTo>
                <a:lnTo>
                  <a:pt x="8447971" y="42587"/>
                </a:lnTo>
                <a:lnTo>
                  <a:pt x="8488336" y="65234"/>
                </a:lnTo>
                <a:lnTo>
                  <a:pt x="8525786" y="92053"/>
                </a:lnTo>
                <a:lnTo>
                  <a:pt x="8560006" y="122729"/>
                </a:lnTo>
                <a:lnTo>
                  <a:pt x="8590682" y="156949"/>
                </a:lnTo>
                <a:lnTo>
                  <a:pt x="8617501" y="194399"/>
                </a:lnTo>
                <a:lnTo>
                  <a:pt x="8640148" y="234764"/>
                </a:lnTo>
                <a:lnTo>
                  <a:pt x="8658309" y="277731"/>
                </a:lnTo>
                <a:lnTo>
                  <a:pt x="8671670" y="322985"/>
                </a:lnTo>
                <a:lnTo>
                  <a:pt x="8679917" y="370213"/>
                </a:lnTo>
                <a:lnTo>
                  <a:pt x="8682736" y="419100"/>
                </a:lnTo>
                <a:lnTo>
                  <a:pt x="8682736" y="2095500"/>
                </a:lnTo>
                <a:lnTo>
                  <a:pt x="8679917" y="2144386"/>
                </a:lnTo>
                <a:lnTo>
                  <a:pt x="8671670" y="2191614"/>
                </a:lnTo>
                <a:lnTo>
                  <a:pt x="8658309" y="2236868"/>
                </a:lnTo>
                <a:lnTo>
                  <a:pt x="8640148" y="2279835"/>
                </a:lnTo>
                <a:lnTo>
                  <a:pt x="8617501" y="2320200"/>
                </a:lnTo>
                <a:lnTo>
                  <a:pt x="8590682" y="2357650"/>
                </a:lnTo>
                <a:lnTo>
                  <a:pt x="8560006" y="2391870"/>
                </a:lnTo>
                <a:lnTo>
                  <a:pt x="8525786" y="2422546"/>
                </a:lnTo>
                <a:lnTo>
                  <a:pt x="8488336" y="2449365"/>
                </a:lnTo>
                <a:lnTo>
                  <a:pt x="8447971" y="2472012"/>
                </a:lnTo>
                <a:lnTo>
                  <a:pt x="8405004" y="2490173"/>
                </a:lnTo>
                <a:lnTo>
                  <a:pt x="8359750" y="2503534"/>
                </a:lnTo>
                <a:lnTo>
                  <a:pt x="8312522" y="2511781"/>
                </a:lnTo>
                <a:lnTo>
                  <a:pt x="8263635" y="2514600"/>
                </a:lnTo>
                <a:lnTo>
                  <a:pt x="419100" y="2514600"/>
                </a:lnTo>
                <a:lnTo>
                  <a:pt x="370225" y="2511781"/>
                </a:lnTo>
                <a:lnTo>
                  <a:pt x="323005" y="2503534"/>
                </a:lnTo>
                <a:lnTo>
                  <a:pt x="277756" y="2490173"/>
                </a:lnTo>
                <a:lnTo>
                  <a:pt x="234792" y="2472012"/>
                </a:lnTo>
                <a:lnTo>
                  <a:pt x="194427" y="2449365"/>
                </a:lnTo>
                <a:lnTo>
                  <a:pt x="156976" y="2422546"/>
                </a:lnTo>
                <a:lnTo>
                  <a:pt x="122753" y="2391870"/>
                </a:lnTo>
                <a:lnTo>
                  <a:pt x="92073" y="2357650"/>
                </a:lnTo>
                <a:lnTo>
                  <a:pt x="65250" y="2320200"/>
                </a:lnTo>
                <a:lnTo>
                  <a:pt x="42598" y="2279835"/>
                </a:lnTo>
                <a:lnTo>
                  <a:pt x="24433" y="2236868"/>
                </a:lnTo>
                <a:lnTo>
                  <a:pt x="11068" y="2191614"/>
                </a:lnTo>
                <a:lnTo>
                  <a:pt x="2819" y="2144386"/>
                </a:lnTo>
                <a:lnTo>
                  <a:pt x="0" y="2095500"/>
                </a:lnTo>
                <a:lnTo>
                  <a:pt x="0" y="4191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5527" y="4148328"/>
            <a:ext cx="8162544" cy="1456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4400" y="4267200"/>
            <a:ext cx="7924800" cy="1219200"/>
          </a:xfrm>
          <a:custGeom>
            <a:avLst/>
            <a:gdLst/>
            <a:ahLst/>
            <a:cxnLst/>
            <a:rect l="l" t="t" r="r" b="b"/>
            <a:pathLst>
              <a:path w="7924800" h="1219200">
                <a:moveTo>
                  <a:pt x="7721600" y="0"/>
                </a:moveTo>
                <a:lnTo>
                  <a:pt x="203200" y="0"/>
                </a:lnTo>
                <a:lnTo>
                  <a:pt x="156606" y="5364"/>
                </a:lnTo>
                <a:lnTo>
                  <a:pt x="113835" y="20645"/>
                </a:lnTo>
                <a:lnTo>
                  <a:pt x="76106" y="44626"/>
                </a:lnTo>
                <a:lnTo>
                  <a:pt x="44638" y="76090"/>
                </a:lnTo>
                <a:lnTo>
                  <a:pt x="20652" y="113818"/>
                </a:lnTo>
                <a:lnTo>
                  <a:pt x="5366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6" y="1062605"/>
                </a:lnTo>
                <a:lnTo>
                  <a:pt x="20652" y="1105381"/>
                </a:lnTo>
                <a:lnTo>
                  <a:pt x="44638" y="1143109"/>
                </a:lnTo>
                <a:lnTo>
                  <a:pt x="76106" y="1174573"/>
                </a:lnTo>
                <a:lnTo>
                  <a:pt x="113835" y="1198554"/>
                </a:lnTo>
                <a:lnTo>
                  <a:pt x="156606" y="1213835"/>
                </a:lnTo>
                <a:lnTo>
                  <a:pt x="203200" y="1219200"/>
                </a:lnTo>
                <a:lnTo>
                  <a:pt x="7721600" y="1219200"/>
                </a:lnTo>
                <a:lnTo>
                  <a:pt x="7768205" y="1213835"/>
                </a:lnTo>
                <a:lnTo>
                  <a:pt x="7810981" y="1198554"/>
                </a:lnTo>
                <a:lnTo>
                  <a:pt x="7848709" y="1174573"/>
                </a:lnTo>
                <a:lnTo>
                  <a:pt x="7880173" y="1143109"/>
                </a:lnTo>
                <a:lnTo>
                  <a:pt x="7904154" y="1105381"/>
                </a:lnTo>
                <a:lnTo>
                  <a:pt x="7919435" y="1062605"/>
                </a:lnTo>
                <a:lnTo>
                  <a:pt x="7924800" y="1016000"/>
                </a:lnTo>
                <a:lnTo>
                  <a:pt x="7924800" y="203200"/>
                </a:lnTo>
                <a:lnTo>
                  <a:pt x="7919435" y="156594"/>
                </a:lnTo>
                <a:lnTo>
                  <a:pt x="7904154" y="113818"/>
                </a:lnTo>
                <a:lnTo>
                  <a:pt x="7880173" y="76090"/>
                </a:lnTo>
                <a:lnTo>
                  <a:pt x="7848709" y="44626"/>
                </a:lnTo>
                <a:lnTo>
                  <a:pt x="7810981" y="20645"/>
                </a:lnTo>
                <a:lnTo>
                  <a:pt x="7768205" y="5364"/>
                </a:lnTo>
                <a:lnTo>
                  <a:pt x="772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4400" y="4267200"/>
            <a:ext cx="7924800" cy="1219200"/>
          </a:xfrm>
          <a:custGeom>
            <a:avLst/>
            <a:gdLst/>
            <a:ahLst/>
            <a:cxnLst/>
            <a:rect l="l" t="t" r="r" b="b"/>
            <a:pathLst>
              <a:path w="7924800" h="1219200">
                <a:moveTo>
                  <a:pt x="0" y="203200"/>
                </a:moveTo>
                <a:lnTo>
                  <a:pt x="5366" y="156594"/>
                </a:lnTo>
                <a:lnTo>
                  <a:pt x="20652" y="113818"/>
                </a:lnTo>
                <a:lnTo>
                  <a:pt x="44638" y="76090"/>
                </a:lnTo>
                <a:lnTo>
                  <a:pt x="76106" y="44626"/>
                </a:lnTo>
                <a:lnTo>
                  <a:pt x="113835" y="20645"/>
                </a:lnTo>
                <a:lnTo>
                  <a:pt x="156606" y="5364"/>
                </a:lnTo>
                <a:lnTo>
                  <a:pt x="203200" y="0"/>
                </a:lnTo>
                <a:lnTo>
                  <a:pt x="7721600" y="0"/>
                </a:lnTo>
                <a:lnTo>
                  <a:pt x="7768205" y="5364"/>
                </a:lnTo>
                <a:lnTo>
                  <a:pt x="7810981" y="20645"/>
                </a:lnTo>
                <a:lnTo>
                  <a:pt x="7848709" y="44626"/>
                </a:lnTo>
                <a:lnTo>
                  <a:pt x="7880173" y="76090"/>
                </a:lnTo>
                <a:lnTo>
                  <a:pt x="7904154" y="113818"/>
                </a:lnTo>
                <a:lnTo>
                  <a:pt x="7919435" y="156594"/>
                </a:lnTo>
                <a:lnTo>
                  <a:pt x="7924800" y="203200"/>
                </a:lnTo>
                <a:lnTo>
                  <a:pt x="7924800" y="1016000"/>
                </a:lnTo>
                <a:lnTo>
                  <a:pt x="7919435" y="1062605"/>
                </a:lnTo>
                <a:lnTo>
                  <a:pt x="7904154" y="1105381"/>
                </a:lnTo>
                <a:lnTo>
                  <a:pt x="7880173" y="1143109"/>
                </a:lnTo>
                <a:lnTo>
                  <a:pt x="7848709" y="1174573"/>
                </a:lnTo>
                <a:lnTo>
                  <a:pt x="7810981" y="1198554"/>
                </a:lnTo>
                <a:lnTo>
                  <a:pt x="7768205" y="1213835"/>
                </a:lnTo>
                <a:lnTo>
                  <a:pt x="7721600" y="1219200"/>
                </a:lnTo>
                <a:lnTo>
                  <a:pt x="203200" y="1219200"/>
                </a:lnTo>
                <a:lnTo>
                  <a:pt x="156606" y="1213835"/>
                </a:lnTo>
                <a:lnTo>
                  <a:pt x="113835" y="1198554"/>
                </a:lnTo>
                <a:lnTo>
                  <a:pt x="76106" y="1174573"/>
                </a:lnTo>
                <a:lnTo>
                  <a:pt x="44638" y="1143109"/>
                </a:lnTo>
                <a:lnTo>
                  <a:pt x="20652" y="1105381"/>
                </a:lnTo>
                <a:lnTo>
                  <a:pt x="5366" y="1062605"/>
                </a:lnTo>
                <a:lnTo>
                  <a:pt x="0" y="101600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0174" y="1586560"/>
            <a:ext cx="8117205" cy="366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sistem pengetahuan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membentuk tata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aturan  bagaimana seseorang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dari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anggota budaya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tertentu  memandang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realitas termasuk realitas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berkomunikasi,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baik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berkomunikasi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dengan anggota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spc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sama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ataupun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orang dari luar budaya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(Kessing’s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(1874) seperti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dikutip oleh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Gudykunst (Gudykunst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 Lee,</a:t>
            </a:r>
            <a:r>
              <a:rPr sz="2400" spc="-1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2003)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635000" marR="5080">
              <a:lnSpc>
                <a:spcPct val="100000"/>
              </a:lnSpc>
            </a:pPr>
            <a:r>
              <a:rPr sz="2400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2 </a:t>
            </a:r>
            <a:r>
              <a:rPr sz="240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orang </a:t>
            </a:r>
            <a:r>
              <a:rPr sz="2400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dari budaya </a:t>
            </a:r>
            <a:r>
              <a:rPr sz="2400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berbeda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akan berkomunikasi 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dengan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cara, proses,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gaya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komunikasi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</a:t>
            </a:r>
            <a:r>
              <a:rPr sz="24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berbeda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131566" y="6432723"/>
            <a:ext cx="318833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ANTARA</a:t>
            </a:r>
            <a:r>
              <a:rPr sz="1600" spc="-7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8976" y="219456"/>
            <a:ext cx="3328416" cy="8686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16935" y="219456"/>
            <a:ext cx="1844039" cy="868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673" y="511809"/>
            <a:ext cx="2540939" cy="376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4572" y="518033"/>
            <a:ext cx="1054353" cy="364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05959" y="464566"/>
            <a:ext cx="2838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latin typeface="Tahoma" panose="020B0604030504040204"/>
                <a:cs typeface="Tahoma" panose="020B0604030504040204"/>
              </a:rPr>
              <a:t>–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6244" y="964231"/>
            <a:ext cx="5115560" cy="538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spc="-10" dirty="0"/>
              <a:t>Kesadaran</a:t>
            </a:r>
            <a:r>
              <a:rPr sz="3200" spc="-45" dirty="0"/>
              <a:t> </a:t>
            </a:r>
            <a:r>
              <a:rPr sz="3200" spc="-80" dirty="0"/>
              <a:t>(</a:t>
            </a:r>
            <a:r>
              <a:rPr sz="3350" i="1" spc="-80" dirty="0">
                <a:latin typeface="Tahoma" panose="020B0604030504040204"/>
                <a:cs typeface="Tahoma" panose="020B0604030504040204"/>
              </a:rPr>
              <a:t>Mindfulness</a:t>
            </a:r>
            <a:r>
              <a:rPr sz="3200" spc="-80" dirty="0"/>
              <a:t>)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0727" y="1557527"/>
            <a:ext cx="8238744" cy="2142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9600" y="1676400"/>
            <a:ext cx="8001000" cy="1905000"/>
          </a:xfrm>
          <a:prstGeom prst="rect">
            <a:avLst/>
          </a:prstGeom>
          <a:solidFill>
            <a:srgbClr val="00AFEF"/>
          </a:solidFill>
          <a:ln w="25400">
            <a:solidFill>
              <a:srgbClr val="FFFF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290830">
              <a:lnSpc>
                <a:spcPct val="100000"/>
              </a:lnSpc>
              <a:spcBef>
                <a:spcPts val="235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Mindfulness </a:t>
            </a:r>
            <a:r>
              <a:rPr sz="2400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(Langer,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1989, 1997)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: kesiapan merubah  cara pandang dan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motivasi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untuk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menggunakan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cara 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pandang baru dalam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memahami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perbedaan budaya dan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kesiapan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bereksperimen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mengambil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keputusan 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memecahkan</a:t>
            </a:r>
            <a:r>
              <a:rPr sz="2400" spc="-11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masalah.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0727" y="3843528"/>
            <a:ext cx="8238744" cy="1304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9600" y="3962400"/>
            <a:ext cx="8001000" cy="1066800"/>
          </a:xfrm>
          <a:prstGeom prst="rect">
            <a:avLst/>
          </a:prstGeom>
          <a:solidFill>
            <a:srgbClr val="00AFEF"/>
          </a:solidFill>
          <a:ln w="25400">
            <a:solidFill>
              <a:srgbClr val="FFFF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65"/>
              </a:spcBef>
            </a:pPr>
            <a:r>
              <a:rPr sz="2400" b="1" i="1" dirty="0">
                <a:latin typeface="Arial" panose="020B0604020202020204"/>
                <a:cs typeface="Arial" panose="020B0604020202020204"/>
              </a:rPr>
              <a:t>Mindlesness </a:t>
            </a:r>
            <a:r>
              <a:rPr sz="2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ketergantungan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sangat</a:t>
            </a:r>
            <a:r>
              <a:rPr sz="2400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kuat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terhadap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cara pandang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lama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merupakan</a:t>
            </a:r>
            <a:r>
              <a:rPr sz="2400" spc="-9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kebiasaan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26335" y="332231"/>
            <a:ext cx="3371088" cy="7894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63041"/>
            <a:ext cx="1749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Kr</a:t>
            </a:r>
            <a:r>
              <a:rPr spc="-15" dirty="0"/>
              <a:t>i</a:t>
            </a:r>
            <a:r>
              <a:rPr dirty="0"/>
              <a:t>ter</a:t>
            </a:r>
            <a:r>
              <a:rPr spc="-10" dirty="0"/>
              <a:t>i</a:t>
            </a:r>
            <a:r>
              <a:rPr dirty="0"/>
              <a:t>a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271014" y="599820"/>
            <a:ext cx="2559304" cy="338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" y="1524000"/>
            <a:ext cx="86868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600" y="1524000"/>
            <a:ext cx="8686800" cy="3581400"/>
          </a:xfrm>
          <a:custGeom>
            <a:avLst/>
            <a:gdLst/>
            <a:ahLst/>
            <a:cxnLst/>
            <a:rect l="l" t="t" r="r" b="b"/>
            <a:pathLst>
              <a:path w="8686800" h="3581400">
                <a:moveTo>
                  <a:pt x="0" y="3581400"/>
                </a:moveTo>
                <a:lnTo>
                  <a:pt x="8686800" y="3581400"/>
                </a:lnTo>
                <a:lnTo>
                  <a:pt x="8686800" y="0"/>
                </a:lnTo>
                <a:lnTo>
                  <a:pt x="0" y="0"/>
                </a:lnTo>
                <a:lnTo>
                  <a:pt x="0" y="3581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16607" y="2176272"/>
            <a:ext cx="2663951" cy="62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42688" y="2176272"/>
            <a:ext cx="2246375" cy="624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01342" y="2390394"/>
            <a:ext cx="2097023" cy="312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25263" y="2390394"/>
            <a:ext cx="1672589" cy="259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7340" y="1554556"/>
            <a:ext cx="7959090" cy="333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830"/>
              </a:lnSpc>
              <a:spcBef>
                <a:spcPts val="100"/>
              </a:spcBef>
              <a:buClr>
                <a:srgbClr val="0000FF"/>
              </a:buClr>
              <a:buSzPct val="150000"/>
              <a:buFont typeface="Arial" panose="020B0604020202020204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Kesadaran </a:t>
            </a:r>
            <a:r>
              <a:rPr sz="2400" dirty="0">
                <a:latin typeface="Tahoma" panose="020B0604030504040204"/>
                <a:cs typeface="Tahoma" panose="020B0604030504040204"/>
              </a:rPr>
              <a:t>sepenuhnya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dari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seorang komunikator</a:t>
            </a:r>
            <a:r>
              <a:rPr sz="24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dalam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>
              <a:lnSpc>
                <a:spcPts val="2950"/>
              </a:lnSpc>
              <a:tabLst>
                <a:tab pos="427482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melakukan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proses</a:t>
            </a:r>
            <a:r>
              <a:rPr sz="2400" spc="0" dirty="0">
                <a:latin typeface="Tahoma" panose="020B0604030504040204"/>
                <a:cs typeface="Tahoma" panose="020B0604030504040204"/>
              </a:rPr>
              <a:t> </a:t>
            </a:r>
            <a:r>
              <a:rPr sz="2500" i="1" spc="-50" dirty="0">
                <a:latin typeface="Tahoma" panose="020B0604030504040204"/>
                <a:cs typeface="Tahoma" panose="020B0604030504040204"/>
              </a:rPr>
              <a:t>encoding	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dan proses </a:t>
            </a:r>
            <a:r>
              <a:rPr sz="2500" i="1" spc="-55" dirty="0">
                <a:latin typeface="Tahoma" panose="020B0604030504040204"/>
                <a:cs typeface="Tahoma" panose="020B0604030504040204"/>
              </a:rPr>
              <a:t>decoding</a:t>
            </a:r>
            <a:r>
              <a:rPr sz="2500" i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pesan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>
              <a:lnSpc>
                <a:spcPct val="100000"/>
              </a:lnSpc>
              <a:spcBef>
                <a:spcPts val="320"/>
              </a:spcBef>
              <a:tabLst>
                <a:tab pos="391541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pada</a:t>
            </a:r>
            <a:r>
              <a:rPr sz="2400" spc="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aras	</a:t>
            </a:r>
            <a:r>
              <a:rPr sz="2400" dirty="0">
                <a:latin typeface="Tahoma" panose="020B0604030504040204"/>
                <a:cs typeface="Tahoma" panose="020B0604030504040204"/>
              </a:rPr>
              <a:t>,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 indent="-344170">
              <a:lnSpc>
                <a:spcPct val="100000"/>
              </a:lnSpc>
              <a:spcBef>
                <a:spcPts val="720"/>
              </a:spcBef>
              <a:buClr>
                <a:srgbClr val="0000FF"/>
              </a:buClr>
              <a:buSzPct val="150000"/>
              <a:buFont typeface="Arial" panose="020B0604020202020204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Spitzberg and Cupach </a:t>
            </a:r>
            <a:r>
              <a:rPr sz="2400" dirty="0">
                <a:latin typeface="Tahoma" panose="020B0604030504040204"/>
                <a:cs typeface="Tahoma" panose="020B0604030504040204"/>
              </a:rPr>
              <a:t>(1984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kriteria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kompetensi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komunikasi: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469900">
              <a:lnSpc>
                <a:spcPts val="3890"/>
              </a:lnSpc>
            </a:pPr>
            <a:r>
              <a:rPr sz="3600" spc="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2400" spc="0" dirty="0">
                <a:latin typeface="Tahoma" panose="020B0604030504040204"/>
                <a:cs typeface="Tahoma" panose="020B0604030504040204"/>
              </a:rPr>
              <a:t>kesesuaian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secara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budaya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>
              <a:lnSpc>
                <a:spcPts val="3890"/>
              </a:lnSpc>
            </a:pPr>
            <a:r>
              <a:rPr sz="360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2400" dirty="0">
                <a:latin typeface="Tahoma" panose="020B0604030504040204"/>
                <a:cs typeface="Tahoma" panose="020B0604030504040204"/>
              </a:rPr>
              <a:t>efektifitas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3703" y="249936"/>
            <a:ext cx="2624328" cy="7040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19139" y="489712"/>
            <a:ext cx="2000504" cy="29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66835" y="367030"/>
            <a:ext cx="2838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latin typeface="Tahoma" panose="020B0604030504040204"/>
                <a:cs typeface="Tahoma" panose="020B0604030504040204"/>
              </a:rPr>
              <a:t>–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244" y="367030"/>
            <a:ext cx="5659755" cy="10096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15"/>
              </a:spcBef>
            </a:pPr>
            <a:r>
              <a:rPr sz="3200" spc="-15" dirty="0"/>
              <a:t>Faktor </a:t>
            </a:r>
            <a:r>
              <a:rPr sz="3200" spc="-5" dirty="0"/>
              <a:t>yang mempengaruhi  </a:t>
            </a:r>
            <a:r>
              <a:rPr sz="3200" spc="-10" dirty="0"/>
              <a:t>Kompetensi</a:t>
            </a:r>
            <a:r>
              <a:rPr sz="3200" spc="15" dirty="0"/>
              <a:t> </a:t>
            </a:r>
            <a:r>
              <a:rPr sz="3200" spc="-10" dirty="0"/>
              <a:t>KAB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304800" y="1447800"/>
            <a:ext cx="8534400" cy="475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43200" y="1441450"/>
            <a:ext cx="0" cy="4767580"/>
          </a:xfrm>
          <a:custGeom>
            <a:avLst/>
            <a:gdLst/>
            <a:ahLst/>
            <a:cxnLst/>
            <a:rect l="l" t="t" r="r" b="b"/>
            <a:pathLst>
              <a:path h="4767580">
                <a:moveTo>
                  <a:pt x="0" y="0"/>
                </a:moveTo>
                <a:lnTo>
                  <a:pt x="0" y="47675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8450" y="1905000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8450" y="3825240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8450" y="4648200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441450"/>
            <a:ext cx="0" cy="4767580"/>
          </a:xfrm>
          <a:custGeom>
            <a:avLst/>
            <a:gdLst/>
            <a:ahLst/>
            <a:cxnLst/>
            <a:rect l="l" t="t" r="r" b="b"/>
            <a:pathLst>
              <a:path h="4767580">
                <a:moveTo>
                  <a:pt x="0" y="0"/>
                </a:moveTo>
                <a:lnTo>
                  <a:pt x="0" y="47675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39200" y="1441450"/>
            <a:ext cx="0" cy="4767580"/>
          </a:xfrm>
          <a:custGeom>
            <a:avLst/>
            <a:gdLst/>
            <a:ahLst/>
            <a:cxnLst/>
            <a:rect l="l" t="t" r="r" b="b"/>
            <a:pathLst>
              <a:path h="4767580">
                <a:moveTo>
                  <a:pt x="0" y="0"/>
                </a:moveTo>
                <a:lnTo>
                  <a:pt x="0" y="47675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8450" y="1447800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8450" y="6202679"/>
            <a:ext cx="8547100" cy="0"/>
          </a:xfrm>
          <a:custGeom>
            <a:avLst/>
            <a:gdLst/>
            <a:ahLst/>
            <a:cxnLst/>
            <a:rect l="l" t="t" r="r" b="b"/>
            <a:pathLst>
              <a:path w="8547100">
                <a:moveTo>
                  <a:pt x="0" y="0"/>
                </a:moveTo>
                <a:lnTo>
                  <a:pt x="85471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69240" y="1513861"/>
          <a:ext cx="8575040" cy="464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6320"/>
                <a:gridCol w="6268084"/>
              </a:tblGrid>
              <a:tr h="398780">
                <a:tc>
                  <a:txBody>
                    <a:bodyPr/>
                    <a:lstStyle/>
                    <a:p>
                      <a:pPr marL="636905">
                        <a:lnSpc>
                          <a:spcPts val="2655"/>
                        </a:lnSpc>
                      </a:pPr>
                      <a:r>
                        <a:rPr sz="2400" b="1" spc="-5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FAKTOR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9640">
                        <a:lnSpc>
                          <a:spcPts val="2655"/>
                        </a:lnSpc>
                      </a:pPr>
                      <a:r>
                        <a:rPr sz="2400" b="1" spc="-1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PENJELASAN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</a:tr>
              <a:tr h="1920875">
                <a:tc>
                  <a:txBody>
                    <a:bodyPr/>
                    <a:lstStyle/>
                    <a:p>
                      <a:pPr marL="127000" marR="252095" algn="just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2400" b="1" spc="0" dirty="0">
                          <a:latin typeface="Arial" panose="020B0604020202020204"/>
                          <a:cs typeface="Arial" panose="020B0604020202020204"/>
                        </a:rPr>
                        <a:t>Pe</a:t>
                      </a:r>
                      <a:r>
                        <a:rPr sz="2400" b="1" dirty="0">
                          <a:latin typeface="Arial" panose="020B0604020202020204"/>
                          <a:cs typeface="Arial" panose="020B0604020202020204"/>
                        </a:rPr>
                        <a:t>ng</a:t>
                      </a:r>
                      <a:r>
                        <a:rPr sz="2400" b="1" spc="0" dirty="0">
                          <a:latin typeface="Arial" panose="020B0604020202020204"/>
                          <a:cs typeface="Arial" panose="020B0604020202020204"/>
                        </a:rPr>
                        <a:t>e</a:t>
                      </a:r>
                      <a:r>
                        <a:rPr sz="2400" b="1" dirty="0">
                          <a:latin typeface="Arial" panose="020B0604020202020204"/>
                          <a:cs typeface="Arial" panose="020B0604020202020204"/>
                        </a:rPr>
                        <a:t>tahu</a:t>
                      </a:r>
                      <a:r>
                        <a:rPr sz="2400" b="1" spc="10" dirty="0">
                          <a:latin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2400" b="1" dirty="0">
                          <a:latin typeface="Arial" panose="020B0604020202020204"/>
                          <a:cs typeface="Arial" panose="020B0604020202020204"/>
                        </a:rPr>
                        <a:t>n  </a:t>
                      </a:r>
                      <a:r>
                        <a:rPr sz="2400" b="1" spc="-20" dirty="0">
                          <a:latin typeface="Arial" panose="020B0604020202020204"/>
                          <a:cs typeface="Arial" panose="020B0604020202020204"/>
                        </a:rPr>
                        <a:t>yang </a:t>
                      </a:r>
                      <a:r>
                        <a:rPr sz="2400" b="1" spc="-5" dirty="0">
                          <a:latin typeface="Arial" panose="020B0604020202020204"/>
                          <a:cs typeface="Arial" panose="020B0604020202020204"/>
                        </a:rPr>
                        <a:t>sensitif  </a:t>
                      </a:r>
                      <a:r>
                        <a:rPr sz="2400" b="1" spc="-10" dirty="0">
                          <a:latin typeface="Arial" panose="020B0604020202020204"/>
                          <a:cs typeface="Arial" panose="020B0604020202020204"/>
                        </a:rPr>
                        <a:t>budaya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59715" marR="55943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pengetahuan mengenai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nilai-nilai,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sikap  dan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kepercayaan,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budaya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dan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personal, 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komunikasi bahasa dan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verbal,  pengembangan hubungan,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manajemen  konflik dan adaptasi antar</a:t>
                      </a:r>
                      <a:r>
                        <a:rPr sz="2400" spc="-1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budaya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209" marB="0"/>
                </a:tc>
              </a:tr>
              <a:tr h="8229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2400" b="1" spc="-10" dirty="0">
                          <a:latin typeface="Arial" panose="020B0604020202020204"/>
                          <a:cs typeface="Arial" panose="020B0604020202020204"/>
                        </a:rPr>
                        <a:t>Motivasi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59715" marR="118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dorongan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belajar berinteraksi dengan  orang </a:t>
                      </a:r>
                      <a:r>
                        <a:rPr sz="2400" spc="-10" dirty="0">
                          <a:latin typeface="Arial" panose="020B0604020202020204"/>
                          <a:cs typeface="Arial" panose="020B0604020202020204"/>
                        </a:rPr>
                        <a:t>yang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berbeda</a:t>
                      </a:r>
                      <a:r>
                        <a:rPr sz="2400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budaya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209" marB="0"/>
                </a:tc>
              </a:tr>
              <a:tr h="14966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2400" b="1" dirty="0">
                          <a:latin typeface="Arial" panose="020B0604020202020204"/>
                          <a:cs typeface="Arial" panose="020B0604020202020204"/>
                        </a:rPr>
                        <a:t>Ketrampilan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59715" marR="30162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kemampuan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operasional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untuk 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mengintegrasikan pengetahuan dan  motivasi dengan praktek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komunikasi antar 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budaya </a:t>
                      </a:r>
                      <a:r>
                        <a:rPr sz="2400" spc="-10" dirty="0">
                          <a:latin typeface="Arial" panose="020B0604020202020204"/>
                          <a:cs typeface="Arial" panose="020B0604020202020204"/>
                        </a:rPr>
                        <a:t>yang </a:t>
                      </a: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sesuai dan </a:t>
                      </a:r>
                      <a:r>
                        <a:rPr sz="2400" spc="0" dirty="0">
                          <a:latin typeface="Arial" panose="020B0604020202020204"/>
                          <a:cs typeface="Arial" panose="020B0604020202020204"/>
                        </a:rPr>
                        <a:t>efektif.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209" marB="0"/>
                </a:tc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88335" y="97535"/>
            <a:ext cx="3172967" cy="8686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85232" y="97535"/>
            <a:ext cx="1008888" cy="868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976" y="707136"/>
            <a:ext cx="4215384" cy="86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25240" y="707136"/>
            <a:ext cx="3273552" cy="86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44" y="290525"/>
            <a:ext cx="2394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Men</a:t>
            </a:r>
            <a:r>
              <a:rPr spc="-20" dirty="0"/>
              <a:t>g</a:t>
            </a:r>
            <a:r>
              <a:rPr dirty="0"/>
              <a:t>ata</a:t>
            </a:r>
            <a:r>
              <a:rPr spc="-15" dirty="0"/>
              <a:t>s</a:t>
            </a:r>
            <a:r>
              <a:rPr dirty="0"/>
              <a:t>i</a:t>
            </a:r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084322" y="396113"/>
            <a:ext cx="2376931" cy="370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43879" y="602363"/>
            <a:ext cx="283095" cy="52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9958" y="1005713"/>
            <a:ext cx="3424351" cy="471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01033" y="999489"/>
            <a:ext cx="2506980" cy="376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2127" y="1709927"/>
            <a:ext cx="8619744" cy="996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0" y="1829561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5">
                <a:moveTo>
                  <a:pt x="8255761" y="0"/>
                </a:moveTo>
                <a:lnTo>
                  <a:pt x="126250" y="0"/>
                </a:lnTo>
                <a:lnTo>
                  <a:pt x="77109" y="9919"/>
                </a:lnTo>
                <a:lnTo>
                  <a:pt x="36979" y="36972"/>
                </a:lnTo>
                <a:lnTo>
                  <a:pt x="9921" y="77098"/>
                </a:lnTo>
                <a:lnTo>
                  <a:pt x="0" y="126237"/>
                </a:lnTo>
                <a:lnTo>
                  <a:pt x="0" y="631189"/>
                </a:lnTo>
                <a:lnTo>
                  <a:pt x="9921" y="680329"/>
                </a:lnTo>
                <a:lnTo>
                  <a:pt x="36979" y="720455"/>
                </a:lnTo>
                <a:lnTo>
                  <a:pt x="77109" y="747508"/>
                </a:lnTo>
                <a:lnTo>
                  <a:pt x="126250" y="757427"/>
                </a:lnTo>
                <a:lnTo>
                  <a:pt x="8255761" y="757427"/>
                </a:lnTo>
                <a:lnTo>
                  <a:pt x="8304901" y="747508"/>
                </a:lnTo>
                <a:lnTo>
                  <a:pt x="8345027" y="720455"/>
                </a:lnTo>
                <a:lnTo>
                  <a:pt x="8372080" y="680329"/>
                </a:lnTo>
                <a:lnTo>
                  <a:pt x="8382000" y="631189"/>
                </a:lnTo>
                <a:lnTo>
                  <a:pt x="8382000" y="126237"/>
                </a:lnTo>
                <a:lnTo>
                  <a:pt x="8372080" y="77098"/>
                </a:lnTo>
                <a:lnTo>
                  <a:pt x="8345027" y="36972"/>
                </a:lnTo>
                <a:lnTo>
                  <a:pt x="8304901" y="9919"/>
                </a:lnTo>
                <a:lnTo>
                  <a:pt x="8255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1000" y="1829561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5">
                <a:moveTo>
                  <a:pt x="0" y="126237"/>
                </a:moveTo>
                <a:lnTo>
                  <a:pt x="9921" y="77098"/>
                </a:lnTo>
                <a:lnTo>
                  <a:pt x="36979" y="36972"/>
                </a:lnTo>
                <a:lnTo>
                  <a:pt x="77109" y="9919"/>
                </a:lnTo>
                <a:lnTo>
                  <a:pt x="126250" y="0"/>
                </a:lnTo>
                <a:lnTo>
                  <a:pt x="8255761" y="0"/>
                </a:lnTo>
                <a:lnTo>
                  <a:pt x="8304901" y="9919"/>
                </a:lnTo>
                <a:lnTo>
                  <a:pt x="8345027" y="36972"/>
                </a:lnTo>
                <a:lnTo>
                  <a:pt x="8372080" y="77098"/>
                </a:lnTo>
                <a:lnTo>
                  <a:pt x="8382000" y="126237"/>
                </a:lnTo>
                <a:lnTo>
                  <a:pt x="8382000" y="631189"/>
                </a:lnTo>
                <a:lnTo>
                  <a:pt x="8372080" y="680329"/>
                </a:lnTo>
                <a:lnTo>
                  <a:pt x="8345027" y="720455"/>
                </a:lnTo>
                <a:lnTo>
                  <a:pt x="8304901" y="747508"/>
                </a:lnTo>
                <a:lnTo>
                  <a:pt x="8255761" y="757427"/>
                </a:lnTo>
                <a:lnTo>
                  <a:pt x="126250" y="757427"/>
                </a:lnTo>
                <a:lnTo>
                  <a:pt x="77109" y="747508"/>
                </a:lnTo>
                <a:lnTo>
                  <a:pt x="36979" y="720455"/>
                </a:lnTo>
                <a:lnTo>
                  <a:pt x="9921" y="680329"/>
                </a:lnTo>
                <a:lnTo>
                  <a:pt x="0" y="631189"/>
                </a:lnTo>
                <a:lnTo>
                  <a:pt x="0" y="1262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2127" y="2535935"/>
            <a:ext cx="8619744" cy="9966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1000" y="2655823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8255761" y="0"/>
                </a:moveTo>
                <a:lnTo>
                  <a:pt x="126250" y="0"/>
                </a:lnTo>
                <a:lnTo>
                  <a:pt x="77109" y="9919"/>
                </a:lnTo>
                <a:lnTo>
                  <a:pt x="36979" y="36972"/>
                </a:lnTo>
                <a:lnTo>
                  <a:pt x="9921" y="77098"/>
                </a:lnTo>
                <a:lnTo>
                  <a:pt x="0" y="126237"/>
                </a:lnTo>
                <a:lnTo>
                  <a:pt x="0" y="631189"/>
                </a:lnTo>
                <a:lnTo>
                  <a:pt x="9921" y="680329"/>
                </a:lnTo>
                <a:lnTo>
                  <a:pt x="36979" y="720455"/>
                </a:lnTo>
                <a:lnTo>
                  <a:pt x="77109" y="747508"/>
                </a:lnTo>
                <a:lnTo>
                  <a:pt x="126250" y="757427"/>
                </a:lnTo>
                <a:lnTo>
                  <a:pt x="8255761" y="757427"/>
                </a:lnTo>
                <a:lnTo>
                  <a:pt x="8304901" y="747508"/>
                </a:lnTo>
                <a:lnTo>
                  <a:pt x="8345027" y="720455"/>
                </a:lnTo>
                <a:lnTo>
                  <a:pt x="8372080" y="680329"/>
                </a:lnTo>
                <a:lnTo>
                  <a:pt x="8382000" y="631189"/>
                </a:lnTo>
                <a:lnTo>
                  <a:pt x="8382000" y="126237"/>
                </a:lnTo>
                <a:lnTo>
                  <a:pt x="8372080" y="77098"/>
                </a:lnTo>
                <a:lnTo>
                  <a:pt x="8345027" y="36972"/>
                </a:lnTo>
                <a:lnTo>
                  <a:pt x="8304901" y="9919"/>
                </a:lnTo>
                <a:lnTo>
                  <a:pt x="8255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1000" y="2655823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0" y="126237"/>
                </a:moveTo>
                <a:lnTo>
                  <a:pt x="9921" y="77098"/>
                </a:lnTo>
                <a:lnTo>
                  <a:pt x="36979" y="36972"/>
                </a:lnTo>
                <a:lnTo>
                  <a:pt x="77109" y="9919"/>
                </a:lnTo>
                <a:lnTo>
                  <a:pt x="126250" y="0"/>
                </a:lnTo>
                <a:lnTo>
                  <a:pt x="8255761" y="0"/>
                </a:lnTo>
                <a:lnTo>
                  <a:pt x="8304901" y="9919"/>
                </a:lnTo>
                <a:lnTo>
                  <a:pt x="8345027" y="36972"/>
                </a:lnTo>
                <a:lnTo>
                  <a:pt x="8372080" y="77098"/>
                </a:lnTo>
                <a:lnTo>
                  <a:pt x="8382000" y="126237"/>
                </a:lnTo>
                <a:lnTo>
                  <a:pt x="8382000" y="631189"/>
                </a:lnTo>
                <a:lnTo>
                  <a:pt x="8372080" y="680329"/>
                </a:lnTo>
                <a:lnTo>
                  <a:pt x="8345027" y="720455"/>
                </a:lnTo>
                <a:lnTo>
                  <a:pt x="8304901" y="747508"/>
                </a:lnTo>
                <a:lnTo>
                  <a:pt x="8255761" y="757427"/>
                </a:lnTo>
                <a:lnTo>
                  <a:pt x="126250" y="757427"/>
                </a:lnTo>
                <a:lnTo>
                  <a:pt x="77109" y="747508"/>
                </a:lnTo>
                <a:lnTo>
                  <a:pt x="36979" y="720455"/>
                </a:lnTo>
                <a:lnTo>
                  <a:pt x="9921" y="680329"/>
                </a:lnTo>
                <a:lnTo>
                  <a:pt x="0" y="631189"/>
                </a:lnTo>
                <a:lnTo>
                  <a:pt x="0" y="1262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2127" y="3361944"/>
            <a:ext cx="8619744" cy="996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1000" y="3482085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8255761" y="0"/>
                </a:moveTo>
                <a:lnTo>
                  <a:pt x="126250" y="0"/>
                </a:lnTo>
                <a:lnTo>
                  <a:pt x="77109" y="9919"/>
                </a:lnTo>
                <a:lnTo>
                  <a:pt x="36979" y="36972"/>
                </a:lnTo>
                <a:lnTo>
                  <a:pt x="9921" y="77098"/>
                </a:lnTo>
                <a:lnTo>
                  <a:pt x="0" y="126237"/>
                </a:lnTo>
                <a:lnTo>
                  <a:pt x="0" y="631189"/>
                </a:lnTo>
                <a:lnTo>
                  <a:pt x="9921" y="680329"/>
                </a:lnTo>
                <a:lnTo>
                  <a:pt x="36979" y="720455"/>
                </a:lnTo>
                <a:lnTo>
                  <a:pt x="77109" y="747508"/>
                </a:lnTo>
                <a:lnTo>
                  <a:pt x="126250" y="757427"/>
                </a:lnTo>
                <a:lnTo>
                  <a:pt x="8255761" y="757427"/>
                </a:lnTo>
                <a:lnTo>
                  <a:pt x="8304901" y="747508"/>
                </a:lnTo>
                <a:lnTo>
                  <a:pt x="8345027" y="720455"/>
                </a:lnTo>
                <a:lnTo>
                  <a:pt x="8372080" y="680329"/>
                </a:lnTo>
                <a:lnTo>
                  <a:pt x="8382000" y="631189"/>
                </a:lnTo>
                <a:lnTo>
                  <a:pt x="8382000" y="126237"/>
                </a:lnTo>
                <a:lnTo>
                  <a:pt x="8372080" y="77098"/>
                </a:lnTo>
                <a:lnTo>
                  <a:pt x="8345027" y="36972"/>
                </a:lnTo>
                <a:lnTo>
                  <a:pt x="8304901" y="9919"/>
                </a:lnTo>
                <a:lnTo>
                  <a:pt x="8255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1000" y="3482085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0" y="126237"/>
                </a:moveTo>
                <a:lnTo>
                  <a:pt x="9921" y="77098"/>
                </a:lnTo>
                <a:lnTo>
                  <a:pt x="36979" y="36972"/>
                </a:lnTo>
                <a:lnTo>
                  <a:pt x="77109" y="9919"/>
                </a:lnTo>
                <a:lnTo>
                  <a:pt x="126250" y="0"/>
                </a:lnTo>
                <a:lnTo>
                  <a:pt x="8255761" y="0"/>
                </a:lnTo>
                <a:lnTo>
                  <a:pt x="8304901" y="9919"/>
                </a:lnTo>
                <a:lnTo>
                  <a:pt x="8345027" y="36972"/>
                </a:lnTo>
                <a:lnTo>
                  <a:pt x="8372080" y="77098"/>
                </a:lnTo>
                <a:lnTo>
                  <a:pt x="8382000" y="126237"/>
                </a:lnTo>
                <a:lnTo>
                  <a:pt x="8382000" y="631189"/>
                </a:lnTo>
                <a:lnTo>
                  <a:pt x="8372080" y="680329"/>
                </a:lnTo>
                <a:lnTo>
                  <a:pt x="8345027" y="720455"/>
                </a:lnTo>
                <a:lnTo>
                  <a:pt x="8304901" y="747508"/>
                </a:lnTo>
                <a:lnTo>
                  <a:pt x="8255761" y="757427"/>
                </a:lnTo>
                <a:lnTo>
                  <a:pt x="126250" y="757427"/>
                </a:lnTo>
                <a:lnTo>
                  <a:pt x="77109" y="747508"/>
                </a:lnTo>
                <a:lnTo>
                  <a:pt x="36979" y="720455"/>
                </a:lnTo>
                <a:lnTo>
                  <a:pt x="9921" y="680329"/>
                </a:lnTo>
                <a:lnTo>
                  <a:pt x="0" y="631189"/>
                </a:lnTo>
                <a:lnTo>
                  <a:pt x="0" y="1262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2127" y="4187952"/>
            <a:ext cx="8619744" cy="996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1000" y="4308347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8255761" y="0"/>
                </a:moveTo>
                <a:lnTo>
                  <a:pt x="126250" y="0"/>
                </a:lnTo>
                <a:lnTo>
                  <a:pt x="77109" y="9919"/>
                </a:lnTo>
                <a:lnTo>
                  <a:pt x="36979" y="36972"/>
                </a:lnTo>
                <a:lnTo>
                  <a:pt x="9921" y="77098"/>
                </a:lnTo>
                <a:lnTo>
                  <a:pt x="0" y="126237"/>
                </a:lnTo>
                <a:lnTo>
                  <a:pt x="0" y="631189"/>
                </a:lnTo>
                <a:lnTo>
                  <a:pt x="9921" y="680329"/>
                </a:lnTo>
                <a:lnTo>
                  <a:pt x="36979" y="720455"/>
                </a:lnTo>
                <a:lnTo>
                  <a:pt x="77109" y="747508"/>
                </a:lnTo>
                <a:lnTo>
                  <a:pt x="126250" y="757427"/>
                </a:lnTo>
                <a:lnTo>
                  <a:pt x="8255761" y="757427"/>
                </a:lnTo>
                <a:lnTo>
                  <a:pt x="8304901" y="747508"/>
                </a:lnTo>
                <a:lnTo>
                  <a:pt x="8345027" y="720455"/>
                </a:lnTo>
                <a:lnTo>
                  <a:pt x="8372080" y="680329"/>
                </a:lnTo>
                <a:lnTo>
                  <a:pt x="8382000" y="631189"/>
                </a:lnTo>
                <a:lnTo>
                  <a:pt x="8382000" y="126237"/>
                </a:lnTo>
                <a:lnTo>
                  <a:pt x="8372080" y="77098"/>
                </a:lnTo>
                <a:lnTo>
                  <a:pt x="8345027" y="36972"/>
                </a:lnTo>
                <a:lnTo>
                  <a:pt x="8304901" y="9919"/>
                </a:lnTo>
                <a:lnTo>
                  <a:pt x="8255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1000" y="4308347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0" y="126237"/>
                </a:moveTo>
                <a:lnTo>
                  <a:pt x="9921" y="77098"/>
                </a:lnTo>
                <a:lnTo>
                  <a:pt x="36979" y="36972"/>
                </a:lnTo>
                <a:lnTo>
                  <a:pt x="77109" y="9919"/>
                </a:lnTo>
                <a:lnTo>
                  <a:pt x="126250" y="0"/>
                </a:lnTo>
                <a:lnTo>
                  <a:pt x="8255761" y="0"/>
                </a:lnTo>
                <a:lnTo>
                  <a:pt x="8304901" y="9919"/>
                </a:lnTo>
                <a:lnTo>
                  <a:pt x="8345027" y="36972"/>
                </a:lnTo>
                <a:lnTo>
                  <a:pt x="8372080" y="77098"/>
                </a:lnTo>
                <a:lnTo>
                  <a:pt x="8382000" y="126237"/>
                </a:lnTo>
                <a:lnTo>
                  <a:pt x="8382000" y="631189"/>
                </a:lnTo>
                <a:lnTo>
                  <a:pt x="8372080" y="680329"/>
                </a:lnTo>
                <a:lnTo>
                  <a:pt x="8345027" y="720455"/>
                </a:lnTo>
                <a:lnTo>
                  <a:pt x="8304901" y="747508"/>
                </a:lnTo>
                <a:lnTo>
                  <a:pt x="8255761" y="757427"/>
                </a:lnTo>
                <a:lnTo>
                  <a:pt x="126250" y="757427"/>
                </a:lnTo>
                <a:lnTo>
                  <a:pt x="77109" y="747508"/>
                </a:lnTo>
                <a:lnTo>
                  <a:pt x="36979" y="720455"/>
                </a:lnTo>
                <a:lnTo>
                  <a:pt x="9921" y="680329"/>
                </a:lnTo>
                <a:lnTo>
                  <a:pt x="0" y="631189"/>
                </a:lnTo>
                <a:lnTo>
                  <a:pt x="0" y="1262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2127" y="5013959"/>
            <a:ext cx="8619744" cy="996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1000" y="5134609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8255761" y="0"/>
                </a:moveTo>
                <a:lnTo>
                  <a:pt x="126250" y="0"/>
                </a:lnTo>
                <a:lnTo>
                  <a:pt x="77109" y="9919"/>
                </a:lnTo>
                <a:lnTo>
                  <a:pt x="36979" y="36972"/>
                </a:lnTo>
                <a:lnTo>
                  <a:pt x="9921" y="77098"/>
                </a:lnTo>
                <a:lnTo>
                  <a:pt x="0" y="126237"/>
                </a:lnTo>
                <a:lnTo>
                  <a:pt x="0" y="631215"/>
                </a:lnTo>
                <a:lnTo>
                  <a:pt x="9921" y="680363"/>
                </a:lnTo>
                <a:lnTo>
                  <a:pt x="36979" y="720497"/>
                </a:lnTo>
                <a:lnTo>
                  <a:pt x="77109" y="747556"/>
                </a:lnTo>
                <a:lnTo>
                  <a:pt x="126250" y="757478"/>
                </a:lnTo>
                <a:lnTo>
                  <a:pt x="8255761" y="757478"/>
                </a:lnTo>
                <a:lnTo>
                  <a:pt x="8304901" y="747556"/>
                </a:lnTo>
                <a:lnTo>
                  <a:pt x="8345027" y="720497"/>
                </a:lnTo>
                <a:lnTo>
                  <a:pt x="8372080" y="680363"/>
                </a:lnTo>
                <a:lnTo>
                  <a:pt x="8382000" y="631215"/>
                </a:lnTo>
                <a:lnTo>
                  <a:pt x="8382000" y="126237"/>
                </a:lnTo>
                <a:lnTo>
                  <a:pt x="8372080" y="77098"/>
                </a:lnTo>
                <a:lnTo>
                  <a:pt x="8345027" y="36972"/>
                </a:lnTo>
                <a:lnTo>
                  <a:pt x="8304901" y="9919"/>
                </a:lnTo>
                <a:lnTo>
                  <a:pt x="8255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1000" y="5134609"/>
            <a:ext cx="8382000" cy="757555"/>
          </a:xfrm>
          <a:custGeom>
            <a:avLst/>
            <a:gdLst/>
            <a:ahLst/>
            <a:cxnLst/>
            <a:rect l="l" t="t" r="r" b="b"/>
            <a:pathLst>
              <a:path w="8382000" h="757554">
                <a:moveTo>
                  <a:pt x="0" y="126237"/>
                </a:moveTo>
                <a:lnTo>
                  <a:pt x="9921" y="77098"/>
                </a:lnTo>
                <a:lnTo>
                  <a:pt x="36979" y="36972"/>
                </a:lnTo>
                <a:lnTo>
                  <a:pt x="77109" y="9919"/>
                </a:lnTo>
                <a:lnTo>
                  <a:pt x="126250" y="0"/>
                </a:lnTo>
                <a:lnTo>
                  <a:pt x="8255761" y="0"/>
                </a:lnTo>
                <a:lnTo>
                  <a:pt x="8304901" y="9919"/>
                </a:lnTo>
                <a:lnTo>
                  <a:pt x="8345027" y="36972"/>
                </a:lnTo>
                <a:lnTo>
                  <a:pt x="8372080" y="77098"/>
                </a:lnTo>
                <a:lnTo>
                  <a:pt x="8382000" y="126237"/>
                </a:lnTo>
                <a:lnTo>
                  <a:pt x="8382000" y="631215"/>
                </a:lnTo>
                <a:lnTo>
                  <a:pt x="8372080" y="680363"/>
                </a:lnTo>
                <a:lnTo>
                  <a:pt x="8345027" y="720497"/>
                </a:lnTo>
                <a:lnTo>
                  <a:pt x="8304901" y="747556"/>
                </a:lnTo>
                <a:lnTo>
                  <a:pt x="8255761" y="757478"/>
                </a:lnTo>
                <a:lnTo>
                  <a:pt x="126250" y="757478"/>
                </a:lnTo>
                <a:lnTo>
                  <a:pt x="77109" y="747556"/>
                </a:lnTo>
                <a:lnTo>
                  <a:pt x="36979" y="720497"/>
                </a:lnTo>
                <a:lnTo>
                  <a:pt x="9921" y="680363"/>
                </a:lnTo>
                <a:lnTo>
                  <a:pt x="0" y="631215"/>
                </a:lnTo>
                <a:lnTo>
                  <a:pt x="0" y="1262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96925" y="1983994"/>
            <a:ext cx="8025765" cy="385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Sadarilah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perbedaan</a:t>
            </a:r>
            <a:r>
              <a:rPr sz="2400" b="1" spc="-5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budaya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  <a:spcBef>
                <a:spcPts val="2385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Jangan bersikap </a:t>
            </a: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stereotip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2400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menggeneralisasi,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menganggap perbedaan suatu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kelompok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r>
              <a:rPr sz="2400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penting.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  <a:spcBef>
                <a:spcPts val="1135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Ingatlah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bahwa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makna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ada pada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 bukan</a:t>
            </a:r>
            <a:r>
              <a:rPr sz="2400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pada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gerak-gerik.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  <a:spcBef>
                <a:spcPts val="1135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Ingatlah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akan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adat kebiasaan </a:t>
            </a:r>
            <a:r>
              <a:rPr sz="2400" b="1" spc="-1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berlaku</a:t>
            </a:r>
            <a:r>
              <a:rPr sz="2400" spc="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dalam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konteks komunikasi antar</a:t>
            </a:r>
            <a:r>
              <a:rPr sz="2400" spc="-1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budaya.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  <a:spcBef>
                <a:spcPts val="1130"/>
              </a:spcBef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Hindarilah </a:t>
            </a: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kejutan </a:t>
            </a:r>
            <a:r>
              <a:rPr sz="2400" b="1" spc="-1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budaya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dengan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mempelajari</a:t>
            </a:r>
            <a:r>
              <a:rPr sz="2400" spc="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sebanyak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690"/>
              </a:lnSpc>
              <a:tabLst>
                <a:tab pos="2975610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mungkin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kultur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pihak	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lawan</a:t>
            </a:r>
            <a:r>
              <a:rPr sz="24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bicara.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04032" y="768095"/>
            <a:ext cx="2926080" cy="7040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Mengatasi hambatan</a:t>
            </a:r>
            <a:r>
              <a:rPr spc="-110" dirty="0"/>
              <a:t> </a:t>
            </a:r>
            <a:r>
              <a:rPr dirty="0"/>
              <a:t>–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623817" y="1012825"/>
            <a:ext cx="2281047" cy="37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" y="1676400"/>
            <a:ext cx="8686800" cy="4495800"/>
          </a:xfrm>
          <a:custGeom>
            <a:avLst/>
            <a:gdLst/>
            <a:ahLst/>
            <a:cxnLst/>
            <a:rect l="l" t="t" r="r" b="b"/>
            <a:pathLst>
              <a:path w="8686800" h="4495800">
                <a:moveTo>
                  <a:pt x="0" y="4495800"/>
                </a:moveTo>
                <a:lnTo>
                  <a:pt x="8686800" y="4495800"/>
                </a:lnTo>
                <a:lnTo>
                  <a:pt x="86868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7340" y="885266"/>
            <a:ext cx="8491855" cy="470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  <a:tabLst>
                <a:tab pos="5756910" algn="l"/>
              </a:tabLst>
            </a:pPr>
            <a:r>
              <a:rPr sz="3200" b="1" spc="-10" dirty="0">
                <a:latin typeface="Tahoma" panose="020B0604030504040204"/>
                <a:cs typeface="Tahoma" panose="020B0604030504040204"/>
              </a:rPr>
              <a:t>meningkatkan	interpersonal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469900" marR="689610" indent="-457200">
              <a:lnSpc>
                <a:spcPts val="2880"/>
              </a:lnSpc>
              <a:spcBef>
                <a:spcPts val="2730"/>
              </a:spcBef>
              <a:buClr>
                <a:srgbClr val="0000FF"/>
              </a:buClr>
              <a:buSzPct val="119000"/>
              <a:buAutoNum type="arabicPeriod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Bersikap </a:t>
            </a:r>
            <a:r>
              <a:rPr sz="2400" b="1" spc="-5" dirty="0">
                <a:latin typeface="Tahoma" panose="020B0604030504040204"/>
                <a:cs typeface="Tahoma" panose="020B0604030504040204"/>
              </a:rPr>
              <a:t>terbuka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terhadap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perbedaan yang ada pada  lawan bicara yang </a:t>
            </a:r>
            <a:r>
              <a:rPr sz="2400" dirty="0">
                <a:latin typeface="Tahoma" panose="020B0604030504040204"/>
                <a:cs typeface="Tahoma" panose="020B0604030504040204"/>
              </a:rPr>
              <a:t>berbeda</a:t>
            </a:r>
            <a:r>
              <a:rPr sz="24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budaya.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marR="178435" indent="-457200">
              <a:lnSpc>
                <a:spcPts val="2880"/>
              </a:lnSpc>
              <a:spcBef>
                <a:spcPts val="580"/>
              </a:spcBef>
              <a:buClr>
                <a:srgbClr val="0000FF"/>
              </a:buClr>
              <a:buSzPct val="119000"/>
              <a:buAutoNum type="arabicPeriod"/>
              <a:tabLst>
                <a:tab pos="469900" algn="l"/>
                <a:tab pos="5866130" algn="l"/>
              </a:tabLst>
            </a:pPr>
            <a:r>
              <a:rPr sz="2400" b="1" spc="-5" dirty="0">
                <a:latin typeface="Tahoma" panose="020B0604030504040204"/>
                <a:cs typeface="Tahoma" panose="020B0604030504040204"/>
              </a:rPr>
              <a:t>Berempati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-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tempatkan </a:t>
            </a:r>
            <a:r>
              <a:rPr sz="2400" dirty="0">
                <a:latin typeface="Tahoma" panose="020B0604030504040204"/>
                <a:cs typeface="Tahoma" panose="020B0604030504040204"/>
              </a:rPr>
              <a:t>diri</a:t>
            </a:r>
            <a:r>
              <a:rPr sz="2400" spc="8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pada</a:t>
            </a:r>
            <a:r>
              <a:rPr sz="2400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posisi</a:t>
            </a:r>
            <a:r>
              <a:rPr lang="en-US" sz="2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lawan bicara yang  </a:t>
            </a:r>
            <a:r>
              <a:rPr sz="2400" dirty="0">
                <a:latin typeface="Tahoma" panose="020B0604030504040204"/>
                <a:cs typeface="Tahoma" panose="020B0604030504040204"/>
              </a:rPr>
              <a:t>berasal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dari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kultur yang</a:t>
            </a:r>
            <a:r>
              <a:rPr sz="24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berbeda.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marR="730250" indent="-457200">
              <a:lnSpc>
                <a:spcPct val="99000"/>
              </a:lnSpc>
              <a:spcBef>
                <a:spcPts val="85"/>
              </a:spcBef>
              <a:buClr>
                <a:srgbClr val="0000FF"/>
              </a:buClr>
              <a:buSzPct val="119000"/>
              <a:buAutoNum type="arabicPeriod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Ber</a:t>
            </a:r>
            <a:r>
              <a:rPr sz="2400" b="1" spc="-5" dirty="0">
                <a:latin typeface="Tahoma" panose="020B0604030504040204"/>
                <a:cs typeface="Tahoma" panose="020B0604030504040204"/>
              </a:rPr>
              <a:t>sikap </a:t>
            </a:r>
            <a:r>
              <a:rPr sz="2400" b="1" dirty="0">
                <a:latin typeface="Tahoma" panose="020B0604030504040204"/>
                <a:cs typeface="Tahoma" panose="020B0604030504040204"/>
              </a:rPr>
              <a:t>mendukung</a:t>
            </a:r>
            <a:r>
              <a:rPr sz="240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dengan berkomunikasi secara  deskriptif, jangan evaluatif, spontan, jangan strategik,  </a:t>
            </a:r>
            <a:r>
              <a:rPr sz="2400" dirty="0">
                <a:latin typeface="Tahoma" panose="020B0604030504040204"/>
                <a:cs typeface="Tahoma" panose="020B0604030504040204"/>
              </a:rPr>
              <a:t>fleksibel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dan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jangan memastikan.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Clr>
                <a:srgbClr val="0000FF"/>
              </a:buClr>
              <a:buSzPct val="119000"/>
              <a:buAutoNum type="arabicPeriod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Komunikasikan sikap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5" dirty="0">
                <a:latin typeface="Tahoma" panose="020B0604030504040204"/>
                <a:cs typeface="Tahoma" panose="020B0604030504040204"/>
              </a:rPr>
              <a:t>positif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indent="-457200">
              <a:lnSpc>
                <a:spcPts val="3375"/>
              </a:lnSpc>
              <a:spcBef>
                <a:spcPts val="40"/>
              </a:spcBef>
              <a:buClr>
                <a:srgbClr val="0000FF"/>
              </a:buClr>
              <a:buSzPct val="119000"/>
              <a:buAutoNum type="arabicPeriod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Perlakukan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orang dari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budaya yang </a:t>
            </a:r>
            <a:r>
              <a:rPr sz="2400" dirty="0">
                <a:latin typeface="Tahoma" panose="020B0604030504040204"/>
                <a:cs typeface="Tahoma" panose="020B0604030504040204"/>
              </a:rPr>
              <a:t>berbeda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secara</a:t>
            </a:r>
            <a:r>
              <a:rPr sz="2400" spc="1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setara,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>
              <a:lnSpc>
                <a:spcPts val="2835"/>
              </a:lnSpc>
            </a:pPr>
            <a:r>
              <a:rPr sz="2400" b="1" spc="-5" dirty="0">
                <a:latin typeface="Tahoma" panose="020B0604030504040204"/>
                <a:cs typeface="Tahoma" panose="020B0604030504040204"/>
              </a:rPr>
              <a:t>menghindari sikap</a:t>
            </a:r>
            <a:r>
              <a:rPr sz="2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1" spc="-5" dirty="0">
                <a:latin typeface="Tahoma" panose="020B0604030504040204"/>
                <a:cs typeface="Tahoma" panose="020B0604030504040204"/>
              </a:rPr>
              <a:t>superior.</a:t>
            </a:r>
            <a:endParaRPr sz="2400" b="1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5656" y="490727"/>
            <a:ext cx="3444240" cy="6736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9647" y="493776"/>
            <a:ext cx="2926079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85103" y="490727"/>
            <a:ext cx="3264407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434" y="738505"/>
            <a:ext cx="2281046" cy="370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44" y="610946"/>
            <a:ext cx="82384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03545" algn="l"/>
              </a:tabLst>
            </a:pPr>
            <a:r>
              <a:rPr sz="3200" spc="-10" dirty="0"/>
              <a:t>Meningkatkan	interpersonal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228600" y="1371600"/>
            <a:ext cx="8686800" cy="4724400"/>
          </a:xfrm>
          <a:custGeom>
            <a:avLst/>
            <a:gdLst/>
            <a:ahLst/>
            <a:cxnLst/>
            <a:rect l="l" t="t" r="r" b="b"/>
            <a:pathLst>
              <a:path w="8686800" h="4724400">
                <a:moveTo>
                  <a:pt x="0" y="4724400"/>
                </a:moveTo>
                <a:lnTo>
                  <a:pt x="8686800" y="4724400"/>
                </a:lnTo>
                <a:lnTo>
                  <a:pt x="86868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7340" y="1402156"/>
            <a:ext cx="7874000" cy="470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025"/>
              </a:lnSpc>
              <a:buClr>
                <a:srgbClr val="0000FF"/>
              </a:buClr>
              <a:buSzPct val="119000"/>
              <a:buAutoNum type="arabicPeriod" startAt="6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Bersikap </a:t>
            </a:r>
            <a:r>
              <a:rPr sz="2400" b="1" spc="-5" dirty="0">
                <a:latin typeface="Tahoma" panose="020B0604030504040204"/>
                <a:cs typeface="Tahoma" panose="020B0604030504040204"/>
              </a:rPr>
              <a:t>percaya </a:t>
            </a:r>
            <a:r>
              <a:rPr sz="2400" b="1" spc="-10" dirty="0">
                <a:latin typeface="Tahoma" panose="020B0604030504040204"/>
                <a:cs typeface="Tahoma" panose="020B0604030504040204"/>
              </a:rPr>
              <a:t>diri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dan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tenang dalam setiap</a:t>
            </a:r>
            <a:r>
              <a:rPr sz="24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situasi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>
              <a:lnSpc>
                <a:spcPts val="2835"/>
              </a:lnSpc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yang </a:t>
            </a:r>
            <a:r>
              <a:rPr sz="2400" dirty="0">
                <a:latin typeface="Tahoma" panose="020B0604030504040204"/>
                <a:cs typeface="Tahoma" panose="020B0604030504040204"/>
              </a:rPr>
              <a:t>belum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pernah </a:t>
            </a:r>
            <a:r>
              <a:rPr sz="2400" dirty="0">
                <a:latin typeface="Tahoma" panose="020B0604030504040204"/>
                <a:cs typeface="Tahoma" panose="020B0604030504040204"/>
              </a:rPr>
              <a:t>Anda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alami.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indent="-457200">
              <a:lnSpc>
                <a:spcPts val="3375"/>
              </a:lnSpc>
              <a:spcBef>
                <a:spcPts val="125"/>
              </a:spcBef>
              <a:buClr>
                <a:srgbClr val="0000FF"/>
              </a:buClr>
              <a:buSzPct val="119000"/>
              <a:buAutoNum type="arabicPeriod" startAt="7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Menjalin kedekatan akan membantu</a:t>
            </a:r>
            <a:r>
              <a:rPr sz="24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mengatasi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>
              <a:lnSpc>
                <a:spcPts val="2835"/>
              </a:lnSpc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perbedaan.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marR="79375" indent="-457200">
              <a:lnSpc>
                <a:spcPts val="2880"/>
              </a:lnSpc>
              <a:spcBef>
                <a:spcPts val="675"/>
              </a:spcBef>
              <a:buClr>
                <a:srgbClr val="0000FF"/>
              </a:buClr>
              <a:buSzPct val="119000"/>
              <a:buAutoNum type="arabicPeriod" startAt="8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Lakukan </a:t>
            </a:r>
            <a:r>
              <a:rPr sz="2400" b="1" spc="-5" dirty="0">
                <a:latin typeface="Tahoma" panose="020B0604030504040204"/>
                <a:cs typeface="Tahoma" panose="020B0604030504040204"/>
              </a:rPr>
              <a:t>manajemen interaksi </a:t>
            </a:r>
            <a:r>
              <a:rPr sz="2400" dirty="0">
                <a:latin typeface="Tahoma" panose="020B0604030504040204"/>
                <a:cs typeface="Tahoma" panose="020B0604030504040204"/>
              </a:rPr>
              <a:t>-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bersikaplah </a:t>
            </a:r>
            <a:r>
              <a:rPr sz="2400" dirty="0">
                <a:latin typeface="Tahoma" panose="020B0604030504040204"/>
                <a:cs typeface="Tahoma" panose="020B0604030504040204"/>
              </a:rPr>
              <a:t>sensitif 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terhadap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perbedaan dalam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cara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mengambil alih  pembicaraan.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marR="331470" indent="-457200" algn="just">
              <a:lnSpc>
                <a:spcPts val="2880"/>
              </a:lnSpc>
              <a:spcBef>
                <a:spcPts val="585"/>
              </a:spcBef>
              <a:buClr>
                <a:srgbClr val="0000FF"/>
              </a:buClr>
              <a:buSzPct val="119000"/>
              <a:buAutoNum type="arabicPeriod" startAt="8"/>
              <a:tabLst>
                <a:tab pos="46990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Gunakan </a:t>
            </a:r>
            <a:r>
              <a:rPr sz="2400" b="1" dirty="0">
                <a:latin typeface="Tahoma" panose="020B0604030504040204"/>
                <a:cs typeface="Tahoma" panose="020B0604030504040204"/>
              </a:rPr>
              <a:t>daya </a:t>
            </a:r>
            <a:r>
              <a:rPr sz="2400" b="1" spc="-10" dirty="0">
                <a:latin typeface="Tahoma" panose="020B0604030504040204"/>
                <a:cs typeface="Tahoma" panose="020B0604030504040204"/>
              </a:rPr>
              <a:t>ekspresi </a:t>
            </a:r>
            <a:r>
              <a:rPr sz="2400" dirty="0">
                <a:latin typeface="Tahoma" panose="020B0604030504040204"/>
                <a:cs typeface="Tahoma" panose="020B0604030504040204"/>
              </a:rPr>
              <a:t>–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mengkomunikasikan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dan 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melibatkan diri secara tulus dalam interaksi dengan  tersenyum.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69900" marR="94615" indent="-457200">
              <a:lnSpc>
                <a:spcPts val="2880"/>
              </a:lnSpc>
              <a:spcBef>
                <a:spcPts val="580"/>
              </a:spcBef>
              <a:buClr>
                <a:srgbClr val="0000FF"/>
              </a:buClr>
              <a:buSzPct val="119000"/>
              <a:buAutoNum type="arabicPeriod" startAt="8"/>
              <a:tabLst>
                <a:tab pos="527685" algn="l"/>
                <a:tab pos="4646930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Berorientasi pada </a:t>
            </a:r>
            <a:r>
              <a:rPr sz="2400" dirty="0">
                <a:latin typeface="Tahoma" panose="020B0604030504040204"/>
                <a:cs typeface="Tahoma" panose="020B0604030504040204"/>
              </a:rPr>
              <a:t>pihak</a:t>
            </a:r>
            <a:r>
              <a:rPr sz="24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lain</a:t>
            </a:r>
            <a:r>
              <a:rPr sz="2400" spc="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-	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arahkanlah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percakapan 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kepada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lawan</a:t>
            </a:r>
            <a:r>
              <a:rPr sz="24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bicara.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504" y="295656"/>
            <a:ext cx="2157984" cy="7863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6232" y="295656"/>
            <a:ext cx="3578352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16423" y="295656"/>
            <a:ext cx="2365248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8457" y="567308"/>
            <a:ext cx="1457794" cy="4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13610" y="567308"/>
            <a:ext cx="2856229" cy="332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76722" y="567308"/>
            <a:ext cx="1651888" cy="332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0044" y="1402156"/>
            <a:ext cx="44532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ahoma" panose="020B0604030504040204"/>
                <a:cs typeface="Tahoma" panose="020B0604030504040204"/>
              </a:rPr>
              <a:t>Di akhir kuliah, mahasiswa</a:t>
            </a:r>
            <a:r>
              <a:rPr sz="2400" b="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b="0" spc="-10" dirty="0">
                <a:latin typeface="Tahoma" panose="020B0604030504040204"/>
                <a:cs typeface="Tahoma" panose="020B0604030504040204"/>
              </a:rPr>
              <a:t>dapat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044" y="1841372"/>
            <a:ext cx="7780655" cy="3611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SzPct val="150000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Menjelaskan pentingnya komunikasi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antar-budaya.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150000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Menjelaskan definisi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dan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konsep-konsep penting</a:t>
            </a:r>
            <a:r>
              <a:rPr sz="24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dalam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komunikasi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antar-budaya.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 marR="211455" indent="-34417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SzPct val="150000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Menjelaskan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dan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membedakan </a:t>
            </a:r>
            <a:r>
              <a:rPr sz="2400" dirty="0">
                <a:latin typeface="Tahoma" panose="020B0604030504040204"/>
                <a:cs typeface="Tahoma" panose="020B0604030504040204"/>
              </a:rPr>
              <a:t>dimensi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keberagaman 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budaya.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 marR="84455" indent="-34417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150000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Menjelaskan pengertian kompetensi komunikasi antar- 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budaya.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6870" marR="309880" indent="-344170">
              <a:lnSpc>
                <a:spcPct val="100000"/>
              </a:lnSpc>
              <a:spcBef>
                <a:spcPts val="580"/>
              </a:spcBef>
              <a:buClr>
                <a:srgbClr val="0000FF"/>
              </a:buClr>
              <a:buSzPct val="150000"/>
              <a:buChar char="•"/>
              <a:tabLst>
                <a:tab pos="357505" algn="l"/>
              </a:tabLst>
            </a:pPr>
            <a:r>
              <a:rPr sz="2400" spc="-5" dirty="0">
                <a:latin typeface="Tahoma" panose="020B0604030504040204"/>
                <a:cs typeface="Tahoma" panose="020B0604030504040204"/>
              </a:rPr>
              <a:t>Menganalisis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hambatan-hambatan 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komunikasi antar- 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budaya.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1605" y="6433820"/>
            <a:ext cx="25495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Dasar-Dasar</a:t>
            </a:r>
            <a:r>
              <a:rPr sz="1600" spc="-7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47835" y="6433820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2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264" y="2600705"/>
            <a:ext cx="46126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 panose="020B0604020202020204"/>
                <a:cs typeface="Arial" panose="020B0604020202020204"/>
              </a:rPr>
              <a:t>Negosiasi </a:t>
            </a:r>
            <a:r>
              <a:rPr sz="2400" dirty="0">
                <a:latin typeface="Arial" panose="020B0604020202020204"/>
                <a:cs typeface="Arial" panose="020B0604020202020204"/>
              </a:rPr>
              <a:t>bisnis antara </a:t>
            </a: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importir  Jepang dan eskportir</a:t>
            </a:r>
            <a:r>
              <a:rPr sz="2400" b="1" spc="-5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Indonesia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 marR="447675">
              <a:lnSpc>
                <a:spcPct val="100000"/>
              </a:lnSpc>
              <a:spcBef>
                <a:spcPts val="5"/>
              </a:spcBef>
              <a:tabLst>
                <a:tab pos="1567815" algn="l"/>
              </a:tabLst>
            </a:pPr>
            <a:r>
              <a:rPr sz="2400" spc="-5" dirty="0">
                <a:latin typeface="Arial" panose="020B0604020202020204"/>
                <a:cs typeface="Arial" panose="020B0604020202020204"/>
              </a:rPr>
              <a:t>Pergaulan	</a:t>
            </a:r>
            <a:r>
              <a:rPr sz="2400" dirty="0">
                <a:latin typeface="Arial" panose="020B0604020202020204"/>
                <a:cs typeface="Arial" panose="020B0604020202020204"/>
              </a:rPr>
              <a:t>antara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mahasiswa  </a:t>
            </a:r>
            <a:r>
              <a:rPr sz="24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beretnis </a:t>
            </a:r>
            <a:r>
              <a:rPr sz="2400" b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Jawa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dengan  mahasiswa </a:t>
            </a: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beretnis</a:t>
            </a:r>
            <a:r>
              <a:rPr sz="2400" b="1" spc="-1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Batak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0103" y="277368"/>
            <a:ext cx="2855976" cy="7985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22776" y="844296"/>
            <a:ext cx="3282696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6080" y="844296"/>
            <a:ext cx="18714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22776" y="1392936"/>
            <a:ext cx="2307336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0657" y="539623"/>
            <a:ext cx="2134616" cy="354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95064" y="975486"/>
            <a:ext cx="41084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Komunikasi</a:t>
            </a:r>
            <a:r>
              <a:rPr spc="-95" dirty="0"/>
              <a:t> </a:t>
            </a:r>
            <a:r>
              <a:rPr dirty="0"/>
              <a:t>Antar  </a:t>
            </a:r>
            <a:r>
              <a:rPr spc="-10" dirty="0"/>
              <a:t>Budaya</a:t>
            </a:r>
            <a:endParaRPr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2875279" y="6359309"/>
            <a:ext cx="370395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2000" b="1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2000" b="1" spc="7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b="1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0376" y="6359309"/>
            <a:ext cx="231140" cy="409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00"/>
              </a:spcBef>
            </a:pPr>
            <a:fld id="{81D60167-4931-47E6-BA6A-407CBD079E47}" type="slidenum">
              <a:rPr sz="2000" b="1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</a:fld>
            <a:endParaRPr sz="2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1375" y="103631"/>
            <a:ext cx="2584704" cy="7406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32888" y="97535"/>
            <a:ext cx="3383279" cy="786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1375" y="652272"/>
            <a:ext cx="3118104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80944" y="652272"/>
            <a:ext cx="1719072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4528" y="652272"/>
            <a:ext cx="2200655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52744" y="652272"/>
            <a:ext cx="883920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87091" y="369188"/>
            <a:ext cx="2664333" cy="4235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2444" y="226517"/>
            <a:ext cx="59182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Mengapa</a:t>
            </a:r>
            <a:endParaRPr spc="-5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komunikasi antar budaya</a:t>
            </a:r>
            <a:r>
              <a:rPr spc="-35" dirty="0">
                <a:latin typeface="Arial" panose="020B0604020202020204"/>
                <a:cs typeface="Arial" panose="020B0604020202020204"/>
              </a:rPr>
              <a:t> </a:t>
            </a:r>
            <a:r>
              <a:rPr dirty="0">
                <a:latin typeface="Arial" panose="020B0604020202020204"/>
                <a:cs typeface="Arial" panose="020B0604020202020204"/>
              </a:rPr>
              <a:t>?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52951" y="1295400"/>
            <a:ext cx="4878324" cy="381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95696" y="5637987"/>
            <a:ext cx="203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GLOBAL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VILLAGE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5552" y="1368552"/>
            <a:ext cx="3587496" cy="1682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1000" y="1524000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3048000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0" y="1143000"/>
                </a:lnTo>
                <a:lnTo>
                  <a:pt x="4644" y="1189066"/>
                </a:lnTo>
                <a:lnTo>
                  <a:pt x="17964" y="1231975"/>
                </a:lnTo>
                <a:lnTo>
                  <a:pt x="39041" y="1270806"/>
                </a:lnTo>
                <a:lnTo>
                  <a:pt x="66955" y="1304639"/>
                </a:lnTo>
                <a:lnTo>
                  <a:pt x="100788" y="1332554"/>
                </a:lnTo>
                <a:lnTo>
                  <a:pt x="139619" y="1353633"/>
                </a:lnTo>
                <a:lnTo>
                  <a:pt x="182529" y="1366955"/>
                </a:lnTo>
                <a:lnTo>
                  <a:pt x="228600" y="1371600"/>
                </a:lnTo>
                <a:lnTo>
                  <a:pt x="3048000" y="1371600"/>
                </a:lnTo>
                <a:lnTo>
                  <a:pt x="3094066" y="1366955"/>
                </a:lnTo>
                <a:lnTo>
                  <a:pt x="3136975" y="1353633"/>
                </a:lnTo>
                <a:lnTo>
                  <a:pt x="3175806" y="1332554"/>
                </a:lnTo>
                <a:lnTo>
                  <a:pt x="3209639" y="1304639"/>
                </a:lnTo>
                <a:lnTo>
                  <a:pt x="3237554" y="1270806"/>
                </a:lnTo>
                <a:lnTo>
                  <a:pt x="3258633" y="1231975"/>
                </a:lnTo>
                <a:lnTo>
                  <a:pt x="3271955" y="1189066"/>
                </a:lnTo>
                <a:lnTo>
                  <a:pt x="3276600" y="1143000"/>
                </a:lnTo>
                <a:lnTo>
                  <a:pt x="3276600" y="228600"/>
                </a:lnTo>
                <a:lnTo>
                  <a:pt x="3271955" y="182533"/>
                </a:lnTo>
                <a:lnTo>
                  <a:pt x="3258633" y="139624"/>
                </a:lnTo>
                <a:lnTo>
                  <a:pt x="3237554" y="100793"/>
                </a:lnTo>
                <a:lnTo>
                  <a:pt x="3209639" y="66960"/>
                </a:lnTo>
                <a:lnTo>
                  <a:pt x="3175806" y="39045"/>
                </a:lnTo>
                <a:lnTo>
                  <a:pt x="3136975" y="17966"/>
                </a:lnTo>
                <a:lnTo>
                  <a:pt x="3094066" y="4644"/>
                </a:lnTo>
                <a:lnTo>
                  <a:pt x="304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1000" y="1524000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3048000" y="0"/>
                </a:lnTo>
                <a:lnTo>
                  <a:pt x="3094066" y="4644"/>
                </a:lnTo>
                <a:lnTo>
                  <a:pt x="3136975" y="17966"/>
                </a:lnTo>
                <a:lnTo>
                  <a:pt x="3175806" y="39045"/>
                </a:lnTo>
                <a:lnTo>
                  <a:pt x="3209639" y="66960"/>
                </a:lnTo>
                <a:lnTo>
                  <a:pt x="3237554" y="100793"/>
                </a:lnTo>
                <a:lnTo>
                  <a:pt x="3258633" y="139624"/>
                </a:lnTo>
                <a:lnTo>
                  <a:pt x="3271955" y="182533"/>
                </a:lnTo>
                <a:lnTo>
                  <a:pt x="3276600" y="228600"/>
                </a:lnTo>
                <a:lnTo>
                  <a:pt x="3276600" y="1143000"/>
                </a:lnTo>
                <a:lnTo>
                  <a:pt x="3271955" y="1189066"/>
                </a:lnTo>
                <a:lnTo>
                  <a:pt x="3258633" y="1231975"/>
                </a:lnTo>
                <a:lnTo>
                  <a:pt x="3237554" y="1270806"/>
                </a:lnTo>
                <a:lnTo>
                  <a:pt x="3209639" y="1304639"/>
                </a:lnTo>
                <a:lnTo>
                  <a:pt x="3175806" y="1332554"/>
                </a:lnTo>
                <a:lnTo>
                  <a:pt x="3136975" y="1353633"/>
                </a:lnTo>
                <a:lnTo>
                  <a:pt x="3094066" y="1366955"/>
                </a:lnTo>
                <a:lnTo>
                  <a:pt x="3048000" y="1371600"/>
                </a:lnTo>
                <a:lnTo>
                  <a:pt x="228600" y="1371600"/>
                </a:lnTo>
                <a:lnTo>
                  <a:pt x="182529" y="1366955"/>
                </a:lnTo>
                <a:lnTo>
                  <a:pt x="139619" y="1353633"/>
                </a:lnTo>
                <a:lnTo>
                  <a:pt x="100788" y="1332554"/>
                </a:lnTo>
                <a:lnTo>
                  <a:pt x="66955" y="1304639"/>
                </a:lnTo>
                <a:lnTo>
                  <a:pt x="39041" y="1270806"/>
                </a:lnTo>
                <a:lnTo>
                  <a:pt x="17964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9352" y="2968751"/>
            <a:ext cx="3663696" cy="1682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3124200"/>
            <a:ext cx="3352800" cy="1371600"/>
          </a:xfrm>
          <a:custGeom>
            <a:avLst/>
            <a:gdLst/>
            <a:ahLst/>
            <a:cxnLst/>
            <a:rect l="l" t="t" r="r" b="b"/>
            <a:pathLst>
              <a:path w="3352800" h="1371600">
                <a:moveTo>
                  <a:pt x="3124200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0" y="1143000"/>
                </a:lnTo>
                <a:lnTo>
                  <a:pt x="4644" y="1189066"/>
                </a:lnTo>
                <a:lnTo>
                  <a:pt x="17964" y="1231975"/>
                </a:lnTo>
                <a:lnTo>
                  <a:pt x="39041" y="1270806"/>
                </a:lnTo>
                <a:lnTo>
                  <a:pt x="66955" y="1304639"/>
                </a:lnTo>
                <a:lnTo>
                  <a:pt x="100788" y="1332554"/>
                </a:lnTo>
                <a:lnTo>
                  <a:pt x="139619" y="1353633"/>
                </a:lnTo>
                <a:lnTo>
                  <a:pt x="182529" y="1366955"/>
                </a:lnTo>
                <a:lnTo>
                  <a:pt x="228600" y="1371600"/>
                </a:lnTo>
                <a:lnTo>
                  <a:pt x="3124200" y="1371600"/>
                </a:lnTo>
                <a:lnTo>
                  <a:pt x="3170266" y="1366955"/>
                </a:lnTo>
                <a:lnTo>
                  <a:pt x="3213175" y="1353633"/>
                </a:lnTo>
                <a:lnTo>
                  <a:pt x="3252006" y="1332554"/>
                </a:lnTo>
                <a:lnTo>
                  <a:pt x="3285839" y="1304639"/>
                </a:lnTo>
                <a:lnTo>
                  <a:pt x="3313754" y="1270806"/>
                </a:lnTo>
                <a:lnTo>
                  <a:pt x="3334833" y="1231975"/>
                </a:lnTo>
                <a:lnTo>
                  <a:pt x="3348155" y="1189066"/>
                </a:lnTo>
                <a:lnTo>
                  <a:pt x="3352800" y="1143000"/>
                </a:lnTo>
                <a:lnTo>
                  <a:pt x="3352800" y="228600"/>
                </a:lnTo>
                <a:lnTo>
                  <a:pt x="3348155" y="182533"/>
                </a:lnTo>
                <a:lnTo>
                  <a:pt x="3334833" y="139624"/>
                </a:lnTo>
                <a:lnTo>
                  <a:pt x="3313754" y="100793"/>
                </a:lnTo>
                <a:lnTo>
                  <a:pt x="3285839" y="66960"/>
                </a:lnTo>
                <a:lnTo>
                  <a:pt x="3252006" y="39045"/>
                </a:lnTo>
                <a:lnTo>
                  <a:pt x="3213175" y="17966"/>
                </a:lnTo>
                <a:lnTo>
                  <a:pt x="3170266" y="4644"/>
                </a:lnTo>
                <a:lnTo>
                  <a:pt x="312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" y="3124200"/>
            <a:ext cx="3352800" cy="1371600"/>
          </a:xfrm>
          <a:custGeom>
            <a:avLst/>
            <a:gdLst/>
            <a:ahLst/>
            <a:cxnLst/>
            <a:rect l="l" t="t" r="r" b="b"/>
            <a:pathLst>
              <a:path w="3352800" h="13716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3124200" y="0"/>
                </a:lnTo>
                <a:lnTo>
                  <a:pt x="3170266" y="4644"/>
                </a:lnTo>
                <a:lnTo>
                  <a:pt x="3213175" y="17966"/>
                </a:lnTo>
                <a:lnTo>
                  <a:pt x="3252006" y="39045"/>
                </a:lnTo>
                <a:lnTo>
                  <a:pt x="3285839" y="66960"/>
                </a:lnTo>
                <a:lnTo>
                  <a:pt x="3313754" y="100793"/>
                </a:lnTo>
                <a:lnTo>
                  <a:pt x="3334833" y="139624"/>
                </a:lnTo>
                <a:lnTo>
                  <a:pt x="3348155" y="182533"/>
                </a:lnTo>
                <a:lnTo>
                  <a:pt x="3352800" y="228600"/>
                </a:lnTo>
                <a:lnTo>
                  <a:pt x="3352800" y="1143000"/>
                </a:lnTo>
                <a:lnTo>
                  <a:pt x="3348155" y="1189066"/>
                </a:lnTo>
                <a:lnTo>
                  <a:pt x="3334833" y="1231975"/>
                </a:lnTo>
                <a:lnTo>
                  <a:pt x="3313754" y="1270806"/>
                </a:lnTo>
                <a:lnTo>
                  <a:pt x="3285839" y="1304639"/>
                </a:lnTo>
                <a:lnTo>
                  <a:pt x="3252006" y="1332554"/>
                </a:lnTo>
                <a:lnTo>
                  <a:pt x="3213175" y="1353633"/>
                </a:lnTo>
                <a:lnTo>
                  <a:pt x="3170266" y="1366955"/>
                </a:lnTo>
                <a:lnTo>
                  <a:pt x="3124200" y="1371600"/>
                </a:lnTo>
                <a:lnTo>
                  <a:pt x="228600" y="1371600"/>
                </a:lnTo>
                <a:lnTo>
                  <a:pt x="182529" y="1366955"/>
                </a:lnTo>
                <a:lnTo>
                  <a:pt x="139619" y="1353633"/>
                </a:lnTo>
                <a:lnTo>
                  <a:pt x="100788" y="1332554"/>
                </a:lnTo>
                <a:lnTo>
                  <a:pt x="66955" y="1304639"/>
                </a:lnTo>
                <a:lnTo>
                  <a:pt x="39041" y="1270806"/>
                </a:lnTo>
                <a:lnTo>
                  <a:pt x="17964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78332" y="1530172"/>
            <a:ext cx="3006090" cy="2870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3505" marR="21590" indent="635" algn="ctr">
              <a:lnSpc>
                <a:spcPct val="8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Mobilitas  demografis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  tingkat dunia dan</a:t>
            </a:r>
            <a:r>
              <a:rPr sz="2400" b="1" spc="-1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 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Indonesia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12065" marR="5080" indent="635" algn="ctr">
              <a:lnSpc>
                <a:spcPct val="80000"/>
              </a:lnSpc>
            </a:pP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Ketergantungan 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perekonomian, 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politik dan </a:t>
            </a:r>
            <a:r>
              <a:rPr sz="24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budaya 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antar negara –</a:t>
            </a:r>
            <a:r>
              <a:rPr sz="2400" b="1" spc="-1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pulau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9352" y="4568952"/>
            <a:ext cx="3587496" cy="1682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4724400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3048000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0" y="1143000"/>
                </a:lnTo>
                <a:lnTo>
                  <a:pt x="4644" y="1189070"/>
                </a:lnTo>
                <a:lnTo>
                  <a:pt x="17964" y="1231980"/>
                </a:lnTo>
                <a:lnTo>
                  <a:pt x="39041" y="1270811"/>
                </a:lnTo>
                <a:lnTo>
                  <a:pt x="66955" y="1304644"/>
                </a:lnTo>
                <a:lnTo>
                  <a:pt x="100788" y="1332558"/>
                </a:lnTo>
                <a:lnTo>
                  <a:pt x="139619" y="1353635"/>
                </a:lnTo>
                <a:lnTo>
                  <a:pt x="182529" y="1366955"/>
                </a:lnTo>
                <a:lnTo>
                  <a:pt x="228600" y="1371600"/>
                </a:lnTo>
                <a:lnTo>
                  <a:pt x="3048000" y="1371600"/>
                </a:lnTo>
                <a:lnTo>
                  <a:pt x="3094066" y="1366955"/>
                </a:lnTo>
                <a:lnTo>
                  <a:pt x="3136975" y="1353635"/>
                </a:lnTo>
                <a:lnTo>
                  <a:pt x="3175806" y="1332558"/>
                </a:lnTo>
                <a:lnTo>
                  <a:pt x="3209639" y="1304644"/>
                </a:lnTo>
                <a:lnTo>
                  <a:pt x="3237554" y="1270811"/>
                </a:lnTo>
                <a:lnTo>
                  <a:pt x="3258633" y="1231980"/>
                </a:lnTo>
                <a:lnTo>
                  <a:pt x="3271955" y="1189070"/>
                </a:lnTo>
                <a:lnTo>
                  <a:pt x="3276600" y="1143000"/>
                </a:lnTo>
                <a:lnTo>
                  <a:pt x="3276600" y="228600"/>
                </a:lnTo>
                <a:lnTo>
                  <a:pt x="3271955" y="182533"/>
                </a:lnTo>
                <a:lnTo>
                  <a:pt x="3258633" y="139624"/>
                </a:lnTo>
                <a:lnTo>
                  <a:pt x="3237554" y="100793"/>
                </a:lnTo>
                <a:lnTo>
                  <a:pt x="3209639" y="66960"/>
                </a:lnTo>
                <a:lnTo>
                  <a:pt x="3175806" y="39045"/>
                </a:lnTo>
                <a:lnTo>
                  <a:pt x="3136975" y="17966"/>
                </a:lnTo>
                <a:lnTo>
                  <a:pt x="3094066" y="4644"/>
                </a:lnTo>
                <a:lnTo>
                  <a:pt x="304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4724400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3048000" y="0"/>
                </a:lnTo>
                <a:lnTo>
                  <a:pt x="3094066" y="4644"/>
                </a:lnTo>
                <a:lnTo>
                  <a:pt x="3136975" y="17966"/>
                </a:lnTo>
                <a:lnTo>
                  <a:pt x="3175806" y="39045"/>
                </a:lnTo>
                <a:lnTo>
                  <a:pt x="3209639" y="66960"/>
                </a:lnTo>
                <a:lnTo>
                  <a:pt x="3237554" y="100793"/>
                </a:lnTo>
                <a:lnTo>
                  <a:pt x="3258633" y="139624"/>
                </a:lnTo>
                <a:lnTo>
                  <a:pt x="3271955" y="182533"/>
                </a:lnTo>
                <a:lnTo>
                  <a:pt x="3276600" y="228600"/>
                </a:lnTo>
                <a:lnTo>
                  <a:pt x="3276600" y="1143000"/>
                </a:lnTo>
                <a:lnTo>
                  <a:pt x="3271955" y="1189070"/>
                </a:lnTo>
                <a:lnTo>
                  <a:pt x="3258633" y="1231980"/>
                </a:lnTo>
                <a:lnTo>
                  <a:pt x="3237554" y="1270811"/>
                </a:lnTo>
                <a:lnTo>
                  <a:pt x="3209639" y="1304644"/>
                </a:lnTo>
                <a:lnTo>
                  <a:pt x="3175806" y="1332558"/>
                </a:lnTo>
                <a:lnTo>
                  <a:pt x="3136975" y="1353635"/>
                </a:lnTo>
                <a:lnTo>
                  <a:pt x="3094066" y="1366955"/>
                </a:lnTo>
                <a:lnTo>
                  <a:pt x="3048000" y="1371600"/>
                </a:lnTo>
                <a:lnTo>
                  <a:pt x="228600" y="1371600"/>
                </a:lnTo>
                <a:lnTo>
                  <a:pt x="182529" y="1366955"/>
                </a:lnTo>
                <a:lnTo>
                  <a:pt x="139619" y="1353635"/>
                </a:lnTo>
                <a:lnTo>
                  <a:pt x="100788" y="1332558"/>
                </a:lnTo>
                <a:lnTo>
                  <a:pt x="66955" y="1304644"/>
                </a:lnTo>
                <a:lnTo>
                  <a:pt x="39041" y="1270811"/>
                </a:lnTo>
                <a:lnTo>
                  <a:pt x="17964" y="1231980"/>
                </a:lnTo>
                <a:lnTo>
                  <a:pt x="4644" y="1189070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46277" y="4732096"/>
            <a:ext cx="2596515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065" marR="5080" indent="-1905" algn="ctr">
              <a:lnSpc>
                <a:spcPct val="80000"/>
              </a:lnSpc>
              <a:spcBef>
                <a:spcPts val="675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Dukungan</a:t>
            </a:r>
            <a:r>
              <a:rPr sz="2400" b="1" spc="-11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sarana  </a:t>
            </a:r>
            <a:r>
              <a:rPr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transportasi, 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perhubungan</a:t>
            </a:r>
            <a:r>
              <a:rPr sz="2400" b="1" spc="-1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  telekomunikasi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75279" y="6359309"/>
            <a:ext cx="370395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2000" b="1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2000" b="1" spc="7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b="1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50376" y="6359309"/>
            <a:ext cx="231140" cy="409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00"/>
              </a:spcBef>
            </a:pPr>
            <a:fld id="{81D60167-4931-47E6-BA6A-407CBD079E47}" type="slidenum">
              <a:rPr sz="2000" b="1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</a:fld>
            <a:endParaRPr sz="2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44" y="534669"/>
            <a:ext cx="2255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latin typeface="Tahoma" panose="020B0604030504040204"/>
                <a:cs typeface="Tahoma" panose="020B0604030504040204"/>
              </a:rPr>
              <a:t>Pengertian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8977" y="662305"/>
            <a:ext cx="2291715" cy="2948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37632" y="662305"/>
            <a:ext cx="1077340" cy="29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77406" y="662305"/>
            <a:ext cx="1443990" cy="375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24628" y="3287267"/>
            <a:ext cx="3840479" cy="2884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" y="1597152"/>
            <a:ext cx="8845296" cy="1453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600" y="1752600"/>
            <a:ext cx="85344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343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8343900" y="1143000"/>
                </a:lnTo>
                <a:lnTo>
                  <a:pt x="8387562" y="1137965"/>
                </a:lnTo>
                <a:lnTo>
                  <a:pt x="8427653" y="1123627"/>
                </a:lnTo>
                <a:lnTo>
                  <a:pt x="8463025" y="1101132"/>
                </a:lnTo>
                <a:lnTo>
                  <a:pt x="8492532" y="1071625"/>
                </a:lnTo>
                <a:lnTo>
                  <a:pt x="8515027" y="1036253"/>
                </a:lnTo>
                <a:lnTo>
                  <a:pt x="8529365" y="996162"/>
                </a:lnTo>
                <a:lnTo>
                  <a:pt x="8534400" y="952500"/>
                </a:lnTo>
                <a:lnTo>
                  <a:pt x="8534400" y="190500"/>
                </a:lnTo>
                <a:lnTo>
                  <a:pt x="8529365" y="146837"/>
                </a:lnTo>
                <a:lnTo>
                  <a:pt x="8515027" y="106746"/>
                </a:lnTo>
                <a:lnTo>
                  <a:pt x="8492532" y="71374"/>
                </a:lnTo>
                <a:lnTo>
                  <a:pt x="8463025" y="41867"/>
                </a:lnTo>
                <a:lnTo>
                  <a:pt x="8427653" y="19372"/>
                </a:lnTo>
                <a:lnTo>
                  <a:pt x="8387562" y="5034"/>
                </a:lnTo>
                <a:lnTo>
                  <a:pt x="8343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" y="1752600"/>
            <a:ext cx="85344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8343900" y="0"/>
                </a:lnTo>
                <a:lnTo>
                  <a:pt x="8387562" y="5034"/>
                </a:lnTo>
                <a:lnTo>
                  <a:pt x="8427653" y="19372"/>
                </a:lnTo>
                <a:lnTo>
                  <a:pt x="8463025" y="41867"/>
                </a:lnTo>
                <a:lnTo>
                  <a:pt x="8492532" y="71374"/>
                </a:lnTo>
                <a:lnTo>
                  <a:pt x="8515027" y="106746"/>
                </a:lnTo>
                <a:lnTo>
                  <a:pt x="8529365" y="146837"/>
                </a:lnTo>
                <a:lnTo>
                  <a:pt x="8534400" y="190500"/>
                </a:lnTo>
                <a:lnTo>
                  <a:pt x="8534400" y="952500"/>
                </a:lnTo>
                <a:lnTo>
                  <a:pt x="8529365" y="996162"/>
                </a:lnTo>
                <a:lnTo>
                  <a:pt x="8515027" y="1036253"/>
                </a:lnTo>
                <a:lnTo>
                  <a:pt x="8492532" y="1071625"/>
                </a:lnTo>
                <a:lnTo>
                  <a:pt x="8463025" y="1101132"/>
                </a:lnTo>
                <a:lnTo>
                  <a:pt x="8427653" y="1123627"/>
                </a:lnTo>
                <a:lnTo>
                  <a:pt x="8387562" y="1137965"/>
                </a:lnTo>
                <a:lnTo>
                  <a:pt x="8343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6720" y="1572260"/>
            <a:ext cx="8340090" cy="13506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0"/>
              </a:spcBef>
              <a:tabLst>
                <a:tab pos="31953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Komunikasi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antar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budaya</a:t>
            </a:r>
            <a:r>
              <a:rPr lang="en-US"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(intercultural communication) </a:t>
            </a:r>
            <a:r>
              <a:rPr sz="2400" b="1" i="1" dirty="0">
                <a:solidFill>
                  <a:srgbClr val="FFFFFF"/>
                </a:solidFill>
                <a:latin typeface="Arial Narrow"/>
                <a:cs typeface="Arial Narrow"/>
              </a:rPr>
              <a:t>: 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komunikasi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antara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setidaknya dua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orang 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anggota budaya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yang  berbeda. </a:t>
            </a:r>
            <a:endParaRPr sz="24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80000"/>
              </a:lnSpc>
              <a:spcBef>
                <a:spcPts val="670"/>
              </a:spcBef>
              <a:tabLst>
                <a:tab pos="3195320" algn="l"/>
              </a:tabLst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Negosiasi bisnis pengusaha Jepang dan</a:t>
            </a:r>
            <a:r>
              <a:rPr sz="2400" b="1" spc="-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Amerika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75279" y="6359309"/>
            <a:ext cx="3703954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2000" b="1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2000" b="1" spc="7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b="1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0376" y="6359309"/>
            <a:ext cx="231140" cy="409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00"/>
              </a:spcBef>
            </a:pPr>
            <a:fld id="{81D60167-4931-47E6-BA6A-407CBD079E47}" type="slidenum">
              <a:rPr sz="2000" b="1" spc="-1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</a:fld>
            <a:endParaRPr sz="2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5175" y="170687"/>
            <a:ext cx="3118104" cy="74980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68167" y="173736"/>
            <a:ext cx="3304031" cy="786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4040" y="173736"/>
            <a:ext cx="2036064" cy="786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2504" y="722376"/>
            <a:ext cx="2334768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44" y="303021"/>
            <a:ext cx="254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Pengertian</a:t>
            </a:r>
            <a:endParaRPr spc="-5" dirty="0"/>
          </a:p>
        </p:txBody>
      </p:sp>
      <p:sp>
        <p:nvSpPr>
          <p:cNvPr id="9" name="object 9"/>
          <p:cNvSpPr/>
          <p:nvPr/>
        </p:nvSpPr>
        <p:spPr>
          <a:xfrm>
            <a:off x="3228467" y="445388"/>
            <a:ext cx="2578988" cy="332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15228" y="445388"/>
            <a:ext cx="1321816" cy="332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2129" y="994028"/>
            <a:ext cx="1628813" cy="4235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98622" y="6433820"/>
            <a:ext cx="30511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47835" y="6433820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6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9327" y="1786127"/>
            <a:ext cx="7019544" cy="1609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8200" y="1905000"/>
            <a:ext cx="6781800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8200" y="1905000"/>
            <a:ext cx="6781800" cy="1371600"/>
          </a:xfrm>
          <a:custGeom>
            <a:avLst/>
            <a:gdLst/>
            <a:ahLst/>
            <a:cxnLst/>
            <a:rect l="l" t="t" r="r" b="b"/>
            <a:pathLst>
              <a:path w="6781800" h="1371600">
                <a:moveTo>
                  <a:pt x="228600" y="0"/>
                </a:moveTo>
                <a:lnTo>
                  <a:pt x="6781800" y="0"/>
                </a:lnTo>
                <a:lnTo>
                  <a:pt x="6781800" y="1143000"/>
                </a:lnTo>
                <a:lnTo>
                  <a:pt x="6777155" y="1189066"/>
                </a:lnTo>
                <a:lnTo>
                  <a:pt x="6763833" y="1231975"/>
                </a:lnTo>
                <a:lnTo>
                  <a:pt x="6742754" y="1270806"/>
                </a:lnTo>
                <a:lnTo>
                  <a:pt x="6714839" y="1304639"/>
                </a:lnTo>
                <a:lnTo>
                  <a:pt x="6681006" y="1332554"/>
                </a:lnTo>
                <a:lnTo>
                  <a:pt x="6642175" y="1353633"/>
                </a:lnTo>
                <a:lnTo>
                  <a:pt x="6599266" y="1366955"/>
                </a:lnTo>
                <a:lnTo>
                  <a:pt x="6553200" y="1371600"/>
                </a:lnTo>
                <a:lnTo>
                  <a:pt x="0" y="1371600"/>
                </a:lnTo>
                <a:lnTo>
                  <a:pt x="0" y="228600"/>
                </a:ln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6527" y="3614928"/>
            <a:ext cx="7857744" cy="1609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95400" y="3733800"/>
            <a:ext cx="7620000" cy="137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95400" y="3733800"/>
            <a:ext cx="7620000" cy="1371600"/>
          </a:xfrm>
          <a:custGeom>
            <a:avLst/>
            <a:gdLst/>
            <a:ahLst/>
            <a:cxnLst/>
            <a:rect l="l" t="t" r="r" b="b"/>
            <a:pathLst>
              <a:path w="7620000" h="1371600">
                <a:moveTo>
                  <a:pt x="228600" y="0"/>
                </a:moveTo>
                <a:lnTo>
                  <a:pt x="7620000" y="0"/>
                </a:lnTo>
                <a:lnTo>
                  <a:pt x="7620000" y="1143000"/>
                </a:lnTo>
                <a:lnTo>
                  <a:pt x="7615355" y="1189066"/>
                </a:lnTo>
                <a:lnTo>
                  <a:pt x="7602033" y="1231975"/>
                </a:lnTo>
                <a:lnTo>
                  <a:pt x="7580954" y="1270806"/>
                </a:lnTo>
                <a:lnTo>
                  <a:pt x="7553039" y="1304639"/>
                </a:lnTo>
                <a:lnTo>
                  <a:pt x="7519206" y="1332554"/>
                </a:lnTo>
                <a:lnTo>
                  <a:pt x="7480375" y="1353633"/>
                </a:lnTo>
                <a:lnTo>
                  <a:pt x="7437466" y="1366955"/>
                </a:lnTo>
                <a:lnTo>
                  <a:pt x="7391400" y="1371600"/>
                </a:lnTo>
                <a:lnTo>
                  <a:pt x="0" y="1371600"/>
                </a:lnTo>
                <a:lnTo>
                  <a:pt x="0" y="228600"/>
                </a:ln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84250" y="2058035"/>
            <a:ext cx="8001635" cy="2961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1346200">
              <a:lnSpc>
                <a:spcPts val="2300"/>
              </a:lnSpc>
              <a:spcBef>
                <a:spcPts val="660"/>
              </a:spcBef>
            </a:pPr>
            <a:r>
              <a:rPr sz="2400" b="1" spc="-5" dirty="0">
                <a:latin typeface="Arial" panose="020B0604020202020204"/>
                <a:cs typeface="Arial" panose="020B0604020202020204"/>
              </a:rPr>
              <a:t>Komunikasi lintas </a:t>
            </a:r>
            <a:r>
              <a:rPr sz="2400" b="1" spc="-15" dirty="0">
                <a:latin typeface="Arial" panose="020B0604020202020204"/>
                <a:cs typeface="Arial" panose="020B0604020202020204"/>
              </a:rPr>
              <a:t>budaya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(</a:t>
            </a:r>
            <a:r>
              <a:rPr sz="2400" b="1" i="1" spc="-5" dirty="0">
                <a:latin typeface="Arial" panose="020B0604020202020204"/>
                <a:cs typeface="Arial" panose="020B0604020202020204"/>
              </a:rPr>
              <a:t>cross-cultural  communication):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perbandingan fenomena 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komunikasi dalam beragam</a:t>
            </a:r>
            <a:r>
              <a:rPr sz="2400" b="1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latin typeface="Arial" panose="020B0604020202020204"/>
                <a:cs typeface="Arial" panose="020B0604020202020204"/>
              </a:rPr>
              <a:t>budaya.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814070" marR="5080">
              <a:lnSpc>
                <a:spcPct val="80000"/>
              </a:lnSpc>
            </a:pPr>
            <a:r>
              <a:rPr sz="2400" b="1" dirty="0">
                <a:latin typeface="Arial" panose="020B0604020202020204"/>
                <a:cs typeface="Arial" panose="020B0604020202020204"/>
              </a:rPr>
              <a:t>Perbandingan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(persamaan dan perbedaan) 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komunikasi dalam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penyelesaian konflik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di 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komunitas-komunitas </a:t>
            </a:r>
            <a:r>
              <a:rPr sz="2400" b="1" spc="-15" dirty="0">
                <a:latin typeface="Arial" panose="020B0604020202020204"/>
                <a:cs typeface="Arial" panose="020B0604020202020204"/>
              </a:rPr>
              <a:t>budaya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di Indonesia</a:t>
            </a:r>
            <a:endParaRPr sz="2400" b="1" dirty="0">
              <a:latin typeface="Arial" panose="020B0604020202020204"/>
              <a:cs typeface="Arial" panose="020B0604020202020204"/>
            </a:endParaRPr>
          </a:p>
          <a:p>
            <a:pPr marL="814070" marR="5080">
              <a:lnSpc>
                <a:spcPct val="80000"/>
              </a:lnSpc>
            </a:pPr>
            <a:r>
              <a:rPr sz="2400" b="1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(di  etnik </a:t>
            </a:r>
            <a:r>
              <a:rPr sz="2400" b="1" spc="5" dirty="0">
                <a:latin typeface="Arial" panose="020B0604020202020204"/>
                <a:cs typeface="Arial" panose="020B0604020202020204"/>
              </a:rPr>
              <a:t>Jawa,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etnik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Madura dan </a:t>
            </a:r>
            <a:r>
              <a:rPr sz="2400" b="1" spc="-5" dirty="0">
                <a:latin typeface="Arial" panose="020B0604020202020204"/>
                <a:cs typeface="Arial" panose="020B0604020202020204"/>
              </a:rPr>
              <a:t>etnik</a:t>
            </a:r>
            <a:r>
              <a:rPr sz="2400" b="1" spc="-16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latin typeface="Arial" panose="020B0604020202020204"/>
                <a:cs typeface="Arial" panose="020B0604020202020204"/>
              </a:rPr>
              <a:t>Dayak).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504" y="722376"/>
            <a:ext cx="3017520" cy="7863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21864" y="722376"/>
            <a:ext cx="2286000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666" y="994028"/>
            <a:ext cx="2296121" cy="417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78098" y="994028"/>
            <a:ext cx="1583436" cy="42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44" y="312165"/>
            <a:ext cx="655193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5"/>
              </a:lnSpc>
              <a:spcBef>
                <a:spcPts val="100"/>
              </a:spcBef>
            </a:pPr>
            <a:r>
              <a:rPr spc="-5" dirty="0"/>
              <a:t>Bagaimana</a:t>
            </a:r>
            <a:r>
              <a:rPr spc="-114" dirty="0"/>
              <a:t> </a:t>
            </a:r>
            <a:r>
              <a:rPr spc="-5" dirty="0"/>
              <a:t>mengidentifikasi</a:t>
            </a:r>
            <a:endParaRPr spc="-5" dirty="0"/>
          </a:p>
          <a:p>
            <a:pPr marL="4283710">
              <a:lnSpc>
                <a:spcPts val="4285"/>
              </a:lnSpc>
            </a:pPr>
            <a:r>
              <a:rPr dirty="0"/>
              <a:t>?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131566" y="6433820"/>
            <a:ext cx="3188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1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ANTARA</a:t>
            </a:r>
            <a:r>
              <a:rPr sz="1600" spc="-7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7835" y="6433820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7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65960" y="1374647"/>
            <a:ext cx="6050280" cy="1557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57400" y="1466088"/>
            <a:ext cx="5492496" cy="1283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8632" y="1399032"/>
            <a:ext cx="5964936" cy="1469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33600" y="1524000"/>
            <a:ext cx="5715000" cy="1219200"/>
          </a:xfrm>
          <a:custGeom>
            <a:avLst/>
            <a:gdLst/>
            <a:ahLst/>
            <a:cxnLst/>
            <a:rect l="l" t="t" r="r" b="b"/>
            <a:pathLst>
              <a:path w="5715000" h="1219200">
                <a:moveTo>
                  <a:pt x="5511800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4" y="1062605"/>
                </a:lnTo>
                <a:lnTo>
                  <a:pt x="20645" y="1105381"/>
                </a:lnTo>
                <a:lnTo>
                  <a:pt x="44626" y="1143109"/>
                </a:lnTo>
                <a:lnTo>
                  <a:pt x="76090" y="1174573"/>
                </a:lnTo>
                <a:lnTo>
                  <a:pt x="113818" y="1198554"/>
                </a:lnTo>
                <a:lnTo>
                  <a:pt x="156594" y="1213835"/>
                </a:lnTo>
                <a:lnTo>
                  <a:pt x="203200" y="1219200"/>
                </a:lnTo>
                <a:lnTo>
                  <a:pt x="5511800" y="1219200"/>
                </a:lnTo>
                <a:lnTo>
                  <a:pt x="5558405" y="1213835"/>
                </a:lnTo>
                <a:lnTo>
                  <a:pt x="5601181" y="1198554"/>
                </a:lnTo>
                <a:lnTo>
                  <a:pt x="5638909" y="1174573"/>
                </a:lnTo>
                <a:lnTo>
                  <a:pt x="5670373" y="1143109"/>
                </a:lnTo>
                <a:lnTo>
                  <a:pt x="5694354" y="1105381"/>
                </a:lnTo>
                <a:lnTo>
                  <a:pt x="5709635" y="1062605"/>
                </a:lnTo>
                <a:lnTo>
                  <a:pt x="5715000" y="1016000"/>
                </a:lnTo>
                <a:lnTo>
                  <a:pt x="5715000" y="203200"/>
                </a:lnTo>
                <a:lnTo>
                  <a:pt x="5709635" y="156594"/>
                </a:lnTo>
                <a:lnTo>
                  <a:pt x="5694354" y="113818"/>
                </a:lnTo>
                <a:lnTo>
                  <a:pt x="5670373" y="76090"/>
                </a:lnTo>
                <a:lnTo>
                  <a:pt x="5638909" y="44626"/>
                </a:lnTo>
                <a:lnTo>
                  <a:pt x="5601181" y="20645"/>
                </a:lnTo>
                <a:lnTo>
                  <a:pt x="5558405" y="5364"/>
                </a:lnTo>
                <a:lnTo>
                  <a:pt x="5511800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33600" y="1524000"/>
            <a:ext cx="5715000" cy="1219200"/>
          </a:xfrm>
          <a:custGeom>
            <a:avLst/>
            <a:gdLst/>
            <a:ahLst/>
            <a:cxnLst/>
            <a:rect l="l" t="t" r="r" b="b"/>
            <a:pathLst>
              <a:path w="5715000" h="12192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5511800" y="0"/>
                </a:lnTo>
                <a:lnTo>
                  <a:pt x="5558405" y="5364"/>
                </a:lnTo>
                <a:lnTo>
                  <a:pt x="5601181" y="20645"/>
                </a:lnTo>
                <a:lnTo>
                  <a:pt x="5638909" y="44626"/>
                </a:lnTo>
                <a:lnTo>
                  <a:pt x="5670373" y="76090"/>
                </a:lnTo>
                <a:lnTo>
                  <a:pt x="5694354" y="113818"/>
                </a:lnTo>
                <a:lnTo>
                  <a:pt x="5709635" y="156594"/>
                </a:lnTo>
                <a:lnTo>
                  <a:pt x="5715000" y="203200"/>
                </a:lnTo>
                <a:lnTo>
                  <a:pt x="5715000" y="1016000"/>
                </a:lnTo>
                <a:lnTo>
                  <a:pt x="5709635" y="1062605"/>
                </a:lnTo>
                <a:lnTo>
                  <a:pt x="5694354" y="1105381"/>
                </a:lnTo>
                <a:lnTo>
                  <a:pt x="5670373" y="1143109"/>
                </a:lnTo>
                <a:lnTo>
                  <a:pt x="5638909" y="1174573"/>
                </a:lnTo>
                <a:lnTo>
                  <a:pt x="5601181" y="1198554"/>
                </a:lnTo>
                <a:lnTo>
                  <a:pt x="5558405" y="1213835"/>
                </a:lnTo>
                <a:lnTo>
                  <a:pt x="5511800" y="1219200"/>
                </a:lnTo>
                <a:lnTo>
                  <a:pt x="203200" y="1219200"/>
                </a:lnTo>
                <a:lnTo>
                  <a:pt x="156594" y="1213835"/>
                </a:lnTo>
                <a:lnTo>
                  <a:pt x="113818" y="1198554"/>
                </a:lnTo>
                <a:lnTo>
                  <a:pt x="76090" y="1174573"/>
                </a:lnTo>
                <a:lnTo>
                  <a:pt x="44626" y="1143109"/>
                </a:lnTo>
                <a:lnTo>
                  <a:pt x="20645" y="1105381"/>
                </a:lnTo>
                <a:lnTo>
                  <a:pt x="5364" y="1062605"/>
                </a:lnTo>
                <a:lnTo>
                  <a:pt x="0" y="1016000"/>
                </a:lnTo>
                <a:lnTo>
                  <a:pt x="0" y="203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72664" y="1563700"/>
            <a:ext cx="50622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Perbedaan berdasarkan dimensi</a:t>
            </a:r>
            <a:r>
              <a:rPr sz="2400" spc="-1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nilai  budaya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---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&gt;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dimensi </a:t>
            </a: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keberagaman  </a:t>
            </a:r>
            <a:r>
              <a:rPr sz="24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kebudayaan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60" y="2746248"/>
            <a:ext cx="5059680" cy="3386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439" y="2837688"/>
            <a:ext cx="4675632" cy="3112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3631" y="2770632"/>
            <a:ext cx="4974336" cy="3297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8600" y="2895600"/>
            <a:ext cx="4724400" cy="3048000"/>
          </a:xfrm>
          <a:custGeom>
            <a:avLst/>
            <a:gdLst/>
            <a:ahLst/>
            <a:cxnLst/>
            <a:rect l="l" t="t" r="r" b="b"/>
            <a:pathLst>
              <a:path w="4724400" h="3048000">
                <a:moveTo>
                  <a:pt x="0" y="3048000"/>
                </a:moveTo>
                <a:lnTo>
                  <a:pt x="4724400" y="3048000"/>
                </a:lnTo>
                <a:lnTo>
                  <a:pt x="47244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8600" y="2895600"/>
            <a:ext cx="4724400" cy="3048000"/>
          </a:xfrm>
          <a:custGeom>
            <a:avLst/>
            <a:gdLst/>
            <a:ahLst/>
            <a:cxnLst/>
            <a:rect l="l" t="t" r="r" b="b"/>
            <a:pathLst>
              <a:path w="4724400" h="3048000">
                <a:moveTo>
                  <a:pt x="0" y="3048000"/>
                </a:moveTo>
                <a:lnTo>
                  <a:pt x="4724400" y="3048000"/>
                </a:lnTo>
                <a:lnTo>
                  <a:pt x="47244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28600" y="2935935"/>
            <a:ext cx="4724400" cy="296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Hofstede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(1990)</a:t>
            </a:r>
            <a:r>
              <a:rPr sz="2400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keberagaman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0805">
              <a:lnSpc>
                <a:spcPts val="2655"/>
              </a:lnSpc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budaya -&gt;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dimensi</a:t>
            </a:r>
            <a:r>
              <a:rPr sz="2400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48055" marR="1730375" indent="-457200">
              <a:lnSpc>
                <a:spcPts val="2880"/>
              </a:lnSpc>
              <a:spcBef>
                <a:spcPts val="325"/>
              </a:spcBef>
              <a:buClr>
                <a:srgbClr val="006FC0"/>
              </a:buClr>
              <a:buSzPct val="119000"/>
              <a:buAutoNum type="arabicPeriod"/>
              <a:tabLst>
                <a:tab pos="948055" algn="l"/>
                <a:tab pos="948690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Individualisme-  kolektivisme,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48055" marR="1725930" indent="-457200">
              <a:lnSpc>
                <a:spcPts val="2880"/>
              </a:lnSpc>
              <a:buClr>
                <a:srgbClr val="006FC0"/>
              </a:buClr>
              <a:buSzPct val="119000"/>
              <a:buAutoNum type="arabicPeriod"/>
              <a:tabLst>
                <a:tab pos="948055" algn="l"/>
                <a:tab pos="948690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Penghindaran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2400" spc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</a:t>
            </a:r>
            <a:r>
              <a:rPr sz="2400" spc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2400" spc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sti</a:t>
            </a:r>
            <a:r>
              <a:rPr sz="2400" spc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,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48055" indent="-457200">
              <a:lnSpc>
                <a:spcPts val="2605"/>
              </a:lnSpc>
              <a:buClr>
                <a:srgbClr val="006FC0"/>
              </a:buClr>
              <a:buSzPct val="119000"/>
              <a:buAutoNum type="arabicPeriod"/>
              <a:tabLst>
                <a:tab pos="948055" algn="l"/>
                <a:tab pos="948690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Jarak</a:t>
            </a:r>
            <a:r>
              <a:rPr sz="2400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kekuasaan,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48055" indent="-457200">
              <a:lnSpc>
                <a:spcPts val="3150"/>
              </a:lnSpc>
              <a:buClr>
                <a:srgbClr val="006FC0"/>
              </a:buClr>
              <a:buSzPct val="119000"/>
              <a:buAutoNum type="arabicPeriod"/>
              <a:tabLst>
                <a:tab pos="948055" algn="l"/>
                <a:tab pos="948690" algn="l"/>
              </a:tabLst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Maskulinitas-feminitas.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13959" y="3051048"/>
            <a:ext cx="3992880" cy="1938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23688" y="3148583"/>
            <a:ext cx="3855719" cy="1648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56632" y="3075432"/>
            <a:ext cx="3907536" cy="18501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81600" y="3200400"/>
            <a:ext cx="3657600" cy="1600200"/>
          </a:xfrm>
          <a:custGeom>
            <a:avLst/>
            <a:gdLst/>
            <a:ahLst/>
            <a:cxnLst/>
            <a:rect l="l" t="t" r="r" b="b"/>
            <a:pathLst>
              <a:path w="3657600" h="1600200">
                <a:moveTo>
                  <a:pt x="3657600" y="0"/>
                </a:moveTo>
                <a:lnTo>
                  <a:pt x="266700" y="0"/>
                </a:lnTo>
                <a:lnTo>
                  <a:pt x="218753" y="4296"/>
                </a:lnTo>
                <a:lnTo>
                  <a:pt x="173629" y="16682"/>
                </a:lnTo>
                <a:lnTo>
                  <a:pt x="132079" y="36406"/>
                </a:lnTo>
                <a:lnTo>
                  <a:pt x="94858" y="62716"/>
                </a:lnTo>
                <a:lnTo>
                  <a:pt x="62716" y="94858"/>
                </a:lnTo>
                <a:lnTo>
                  <a:pt x="36406" y="132080"/>
                </a:lnTo>
                <a:lnTo>
                  <a:pt x="16682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0" y="1600200"/>
                </a:lnTo>
                <a:lnTo>
                  <a:pt x="3390900" y="1600200"/>
                </a:lnTo>
                <a:lnTo>
                  <a:pt x="3438846" y="1595903"/>
                </a:lnTo>
                <a:lnTo>
                  <a:pt x="3483970" y="1583517"/>
                </a:lnTo>
                <a:lnTo>
                  <a:pt x="3525520" y="1563793"/>
                </a:lnTo>
                <a:lnTo>
                  <a:pt x="3562741" y="1537483"/>
                </a:lnTo>
                <a:lnTo>
                  <a:pt x="3594883" y="1505341"/>
                </a:lnTo>
                <a:lnTo>
                  <a:pt x="3621193" y="1468119"/>
                </a:lnTo>
                <a:lnTo>
                  <a:pt x="3640917" y="1426570"/>
                </a:lnTo>
                <a:lnTo>
                  <a:pt x="3653303" y="1381446"/>
                </a:lnTo>
                <a:lnTo>
                  <a:pt x="3657600" y="1333500"/>
                </a:lnTo>
                <a:lnTo>
                  <a:pt x="3657600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81600" y="3200400"/>
            <a:ext cx="3657600" cy="1600200"/>
          </a:xfrm>
          <a:custGeom>
            <a:avLst/>
            <a:gdLst/>
            <a:ahLst/>
            <a:cxnLst/>
            <a:rect l="l" t="t" r="r" b="b"/>
            <a:pathLst>
              <a:path w="3657600" h="1600200">
                <a:moveTo>
                  <a:pt x="266700" y="0"/>
                </a:moveTo>
                <a:lnTo>
                  <a:pt x="3657600" y="0"/>
                </a:lnTo>
                <a:lnTo>
                  <a:pt x="3657600" y="1333500"/>
                </a:lnTo>
                <a:lnTo>
                  <a:pt x="3653303" y="1381446"/>
                </a:lnTo>
                <a:lnTo>
                  <a:pt x="3640917" y="1426570"/>
                </a:lnTo>
                <a:lnTo>
                  <a:pt x="3621193" y="1468119"/>
                </a:lnTo>
                <a:lnTo>
                  <a:pt x="3594883" y="1505341"/>
                </a:lnTo>
                <a:lnTo>
                  <a:pt x="3562741" y="1537483"/>
                </a:lnTo>
                <a:lnTo>
                  <a:pt x="3525520" y="1563793"/>
                </a:lnTo>
                <a:lnTo>
                  <a:pt x="3483970" y="1583517"/>
                </a:lnTo>
                <a:lnTo>
                  <a:pt x="3438846" y="1595903"/>
                </a:lnTo>
                <a:lnTo>
                  <a:pt x="3390900" y="1600200"/>
                </a:lnTo>
                <a:lnTo>
                  <a:pt x="0" y="1600200"/>
                </a:lnTo>
                <a:lnTo>
                  <a:pt x="0" y="266700"/>
                </a:ln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340222" y="3248659"/>
            <a:ext cx="33381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1900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Hall (1976)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keberagaman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budaya</a:t>
            </a:r>
            <a:r>
              <a:rPr sz="2400" spc="-1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-&gt;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dimensi	</a:t>
            </a:r>
            <a:r>
              <a:rPr sz="24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High</a:t>
            </a:r>
            <a:r>
              <a:rPr sz="2400" b="1" i="1" spc="-3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context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0670" algn="l"/>
              </a:tabLst>
            </a:pPr>
            <a:r>
              <a:rPr sz="24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-	low</a:t>
            </a:r>
            <a:r>
              <a:rPr sz="2400" b="1" i="1" spc="-4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context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43327" y="246888"/>
            <a:ext cx="3480816" cy="7071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9991" y="246888"/>
            <a:ext cx="725424" cy="70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29071" y="246888"/>
            <a:ext cx="3285744" cy="707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244" y="312165"/>
            <a:ext cx="1882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Dimensi</a:t>
            </a:r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2563622" y="491616"/>
            <a:ext cx="2845435" cy="294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5333" y="648848"/>
            <a:ext cx="109264" cy="55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51905" y="491616"/>
            <a:ext cx="2516759" cy="294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182624"/>
            <a:ext cx="9144000" cy="3806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3255" y="1286255"/>
            <a:ext cx="8933688" cy="3599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1447800"/>
            <a:ext cx="8610600" cy="3276600"/>
          </a:xfrm>
          <a:custGeom>
            <a:avLst/>
            <a:gdLst/>
            <a:ahLst/>
            <a:cxnLst/>
            <a:rect l="l" t="t" r="r" b="b"/>
            <a:pathLst>
              <a:path w="8610600" h="3276600">
                <a:moveTo>
                  <a:pt x="8064500" y="0"/>
                </a:moveTo>
                <a:lnTo>
                  <a:pt x="546112" y="0"/>
                </a:lnTo>
                <a:lnTo>
                  <a:pt x="498991" y="2004"/>
                </a:lnTo>
                <a:lnTo>
                  <a:pt x="452983" y="7908"/>
                </a:lnTo>
                <a:lnTo>
                  <a:pt x="408252" y="17547"/>
                </a:lnTo>
                <a:lnTo>
                  <a:pt x="364963" y="30758"/>
                </a:lnTo>
                <a:lnTo>
                  <a:pt x="323278" y="47377"/>
                </a:lnTo>
                <a:lnTo>
                  <a:pt x="283361" y="67240"/>
                </a:lnTo>
                <a:lnTo>
                  <a:pt x="245378" y="90183"/>
                </a:lnTo>
                <a:lnTo>
                  <a:pt x="209491" y="116042"/>
                </a:lnTo>
                <a:lnTo>
                  <a:pt x="175865" y="144653"/>
                </a:lnTo>
                <a:lnTo>
                  <a:pt x="144664" y="175853"/>
                </a:lnTo>
                <a:lnTo>
                  <a:pt x="116051" y="209478"/>
                </a:lnTo>
                <a:lnTo>
                  <a:pt x="90190" y="245364"/>
                </a:lnTo>
                <a:lnTo>
                  <a:pt x="67245" y="283346"/>
                </a:lnTo>
                <a:lnTo>
                  <a:pt x="47381" y="323262"/>
                </a:lnTo>
                <a:lnTo>
                  <a:pt x="30761" y="364946"/>
                </a:lnTo>
                <a:lnTo>
                  <a:pt x="17549" y="408236"/>
                </a:lnTo>
                <a:lnTo>
                  <a:pt x="7908" y="452968"/>
                </a:lnTo>
                <a:lnTo>
                  <a:pt x="2004" y="498977"/>
                </a:lnTo>
                <a:lnTo>
                  <a:pt x="0" y="546100"/>
                </a:lnTo>
                <a:lnTo>
                  <a:pt x="0" y="3276600"/>
                </a:lnTo>
                <a:lnTo>
                  <a:pt x="8610600" y="3276600"/>
                </a:lnTo>
                <a:lnTo>
                  <a:pt x="8610600" y="546100"/>
                </a:lnTo>
                <a:lnTo>
                  <a:pt x="8608595" y="498977"/>
                </a:lnTo>
                <a:lnTo>
                  <a:pt x="8602691" y="452968"/>
                </a:lnTo>
                <a:lnTo>
                  <a:pt x="8593052" y="408236"/>
                </a:lnTo>
                <a:lnTo>
                  <a:pt x="8579841" y="364946"/>
                </a:lnTo>
                <a:lnTo>
                  <a:pt x="8563222" y="323262"/>
                </a:lnTo>
                <a:lnTo>
                  <a:pt x="8543359" y="283346"/>
                </a:lnTo>
                <a:lnTo>
                  <a:pt x="8520416" y="245364"/>
                </a:lnTo>
                <a:lnTo>
                  <a:pt x="8494557" y="209478"/>
                </a:lnTo>
                <a:lnTo>
                  <a:pt x="8465946" y="175853"/>
                </a:lnTo>
                <a:lnTo>
                  <a:pt x="8434746" y="144653"/>
                </a:lnTo>
                <a:lnTo>
                  <a:pt x="8401121" y="116042"/>
                </a:lnTo>
                <a:lnTo>
                  <a:pt x="8365235" y="90183"/>
                </a:lnTo>
                <a:lnTo>
                  <a:pt x="8327253" y="67240"/>
                </a:lnTo>
                <a:lnTo>
                  <a:pt x="8287337" y="47377"/>
                </a:lnTo>
                <a:lnTo>
                  <a:pt x="8245653" y="30758"/>
                </a:lnTo>
                <a:lnTo>
                  <a:pt x="8202363" y="17547"/>
                </a:lnTo>
                <a:lnTo>
                  <a:pt x="8157631" y="7908"/>
                </a:lnTo>
                <a:lnTo>
                  <a:pt x="8111622" y="2004"/>
                </a:lnTo>
                <a:lnTo>
                  <a:pt x="8064500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1447800"/>
            <a:ext cx="8610600" cy="3276600"/>
          </a:xfrm>
          <a:custGeom>
            <a:avLst/>
            <a:gdLst/>
            <a:ahLst/>
            <a:cxnLst/>
            <a:rect l="l" t="t" r="r" b="b"/>
            <a:pathLst>
              <a:path w="8610600" h="3276600">
                <a:moveTo>
                  <a:pt x="546112" y="0"/>
                </a:moveTo>
                <a:lnTo>
                  <a:pt x="8064500" y="0"/>
                </a:lnTo>
                <a:lnTo>
                  <a:pt x="8111622" y="2004"/>
                </a:lnTo>
                <a:lnTo>
                  <a:pt x="8157631" y="7908"/>
                </a:lnTo>
                <a:lnTo>
                  <a:pt x="8202363" y="17547"/>
                </a:lnTo>
                <a:lnTo>
                  <a:pt x="8245653" y="30758"/>
                </a:lnTo>
                <a:lnTo>
                  <a:pt x="8287337" y="47377"/>
                </a:lnTo>
                <a:lnTo>
                  <a:pt x="8327253" y="67240"/>
                </a:lnTo>
                <a:lnTo>
                  <a:pt x="8365235" y="90183"/>
                </a:lnTo>
                <a:lnTo>
                  <a:pt x="8401121" y="116042"/>
                </a:lnTo>
                <a:lnTo>
                  <a:pt x="8434746" y="144653"/>
                </a:lnTo>
                <a:lnTo>
                  <a:pt x="8465946" y="175853"/>
                </a:lnTo>
                <a:lnTo>
                  <a:pt x="8494557" y="209478"/>
                </a:lnTo>
                <a:lnTo>
                  <a:pt x="8520416" y="245364"/>
                </a:lnTo>
                <a:lnTo>
                  <a:pt x="8543359" y="283346"/>
                </a:lnTo>
                <a:lnTo>
                  <a:pt x="8563222" y="323262"/>
                </a:lnTo>
                <a:lnTo>
                  <a:pt x="8579841" y="364946"/>
                </a:lnTo>
                <a:lnTo>
                  <a:pt x="8593052" y="408236"/>
                </a:lnTo>
                <a:lnTo>
                  <a:pt x="8602691" y="452968"/>
                </a:lnTo>
                <a:lnTo>
                  <a:pt x="8608595" y="498977"/>
                </a:lnTo>
                <a:lnTo>
                  <a:pt x="8610600" y="546100"/>
                </a:lnTo>
                <a:lnTo>
                  <a:pt x="8610600" y="3276600"/>
                </a:lnTo>
                <a:lnTo>
                  <a:pt x="0" y="3276600"/>
                </a:lnTo>
                <a:lnTo>
                  <a:pt x="0" y="546100"/>
                </a:lnTo>
                <a:lnTo>
                  <a:pt x="2004" y="498977"/>
                </a:lnTo>
                <a:lnTo>
                  <a:pt x="7908" y="452968"/>
                </a:lnTo>
                <a:lnTo>
                  <a:pt x="17549" y="408236"/>
                </a:lnTo>
                <a:lnTo>
                  <a:pt x="30761" y="364946"/>
                </a:lnTo>
                <a:lnTo>
                  <a:pt x="47381" y="323262"/>
                </a:lnTo>
                <a:lnTo>
                  <a:pt x="67245" y="283346"/>
                </a:lnTo>
                <a:lnTo>
                  <a:pt x="90190" y="245364"/>
                </a:lnTo>
                <a:lnTo>
                  <a:pt x="116051" y="209478"/>
                </a:lnTo>
                <a:lnTo>
                  <a:pt x="144664" y="175853"/>
                </a:lnTo>
                <a:lnTo>
                  <a:pt x="175865" y="144653"/>
                </a:lnTo>
                <a:lnTo>
                  <a:pt x="209491" y="116042"/>
                </a:lnTo>
                <a:lnTo>
                  <a:pt x="245378" y="90183"/>
                </a:lnTo>
                <a:lnTo>
                  <a:pt x="283361" y="67240"/>
                </a:lnTo>
                <a:lnTo>
                  <a:pt x="323278" y="47377"/>
                </a:lnTo>
                <a:lnTo>
                  <a:pt x="364963" y="30758"/>
                </a:lnTo>
                <a:lnTo>
                  <a:pt x="408252" y="17547"/>
                </a:lnTo>
                <a:lnTo>
                  <a:pt x="452983" y="7908"/>
                </a:lnTo>
                <a:lnTo>
                  <a:pt x="498991" y="2004"/>
                </a:lnTo>
                <a:lnTo>
                  <a:pt x="54611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3559" y="1681988"/>
            <a:ext cx="8036559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5" indent="-107315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20650" algn="l"/>
                <a:tab pos="1527810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Nilai-nilai	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pencapaian tujuan </a:t>
            </a:r>
            <a:r>
              <a:rPr sz="24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individu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atau tujuan</a:t>
            </a:r>
            <a:r>
              <a:rPr sz="2400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kolektif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bagi</a:t>
            </a:r>
            <a:r>
              <a:rPr sz="24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anggota-anggotanya.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Kolektivistik</a:t>
            </a:r>
            <a:r>
              <a:rPr sz="2400" b="1" spc="-2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tujuan kelompok lebih penting daripada tujuan</a:t>
            </a:r>
            <a:r>
              <a:rPr sz="2400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individu.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Individualistik</a:t>
            </a:r>
            <a:r>
              <a:rPr sz="2400" b="1" spc="-6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tujuan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individu lebih penting dari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tujuan</a:t>
            </a:r>
            <a:r>
              <a:rPr sz="2400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kelompok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5135" y="6432182"/>
            <a:ext cx="245110" cy="396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240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</a:fld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324600"/>
          </a:xfrm>
          <a:custGeom>
            <a:avLst/>
            <a:gdLst/>
            <a:ahLst/>
            <a:cxnLst/>
            <a:rect l="l" t="t" r="r" b="b"/>
            <a:pathLst>
              <a:path w="9144000" h="6324600">
                <a:moveTo>
                  <a:pt x="0" y="6324600"/>
                </a:moveTo>
                <a:lnTo>
                  <a:pt x="9144000" y="6324600"/>
                </a:lnTo>
                <a:lnTo>
                  <a:pt x="9144000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7600" y="249936"/>
            <a:ext cx="3483863" cy="7040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031" y="737616"/>
            <a:ext cx="3675888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9671" y="494665"/>
            <a:ext cx="2711577" cy="375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8929" y="982344"/>
            <a:ext cx="2902775" cy="370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244" y="367030"/>
            <a:ext cx="8088630" cy="1004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65"/>
              </a:lnSpc>
              <a:spcBef>
                <a:spcPts val="90"/>
              </a:spcBef>
            </a:pPr>
            <a:r>
              <a:rPr sz="3200" spc="-10" dirty="0"/>
              <a:t>Dimensi</a:t>
            </a:r>
            <a:r>
              <a:rPr sz="3200" dirty="0"/>
              <a:t> </a:t>
            </a:r>
            <a:r>
              <a:rPr sz="3200" spc="-10" dirty="0"/>
              <a:t>Budaya</a:t>
            </a:r>
            <a:endParaRPr sz="3200"/>
          </a:p>
          <a:p>
            <a:pPr marL="3103880">
              <a:lnSpc>
                <a:spcPts val="3945"/>
              </a:lnSpc>
            </a:pPr>
            <a:r>
              <a:rPr sz="3200" spc="-85" dirty="0"/>
              <a:t>(</a:t>
            </a:r>
            <a:r>
              <a:rPr sz="3350" i="1" spc="-85" dirty="0">
                <a:latin typeface="Tahoma" panose="020B0604030504040204"/>
                <a:cs typeface="Tahoma" panose="020B0604030504040204"/>
              </a:rPr>
              <a:t>Uncertainty</a:t>
            </a:r>
            <a:r>
              <a:rPr sz="3350" i="1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3350" i="1" spc="-85" dirty="0">
                <a:latin typeface="Tahoma" panose="020B0604030504040204"/>
                <a:cs typeface="Tahoma" panose="020B0604030504040204"/>
              </a:rPr>
              <a:t>Avoidance</a:t>
            </a:r>
            <a:r>
              <a:rPr sz="3200" spc="-85" dirty="0"/>
              <a:t>)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59" y="1603247"/>
            <a:ext cx="8793480" cy="452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0248" y="1716023"/>
            <a:ext cx="7936992" cy="420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6031" y="1627632"/>
            <a:ext cx="8708136" cy="4440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" y="1752600"/>
            <a:ext cx="8458200" cy="4191000"/>
          </a:xfrm>
          <a:custGeom>
            <a:avLst/>
            <a:gdLst/>
            <a:ahLst/>
            <a:cxnLst/>
            <a:rect l="l" t="t" r="r" b="b"/>
            <a:pathLst>
              <a:path w="8458200" h="4191000">
                <a:moveTo>
                  <a:pt x="7759700" y="0"/>
                </a:moveTo>
                <a:lnTo>
                  <a:pt x="698512" y="0"/>
                </a:lnTo>
                <a:lnTo>
                  <a:pt x="650688" y="1611"/>
                </a:lnTo>
                <a:lnTo>
                  <a:pt x="603729" y="6375"/>
                </a:lnTo>
                <a:lnTo>
                  <a:pt x="557738" y="14188"/>
                </a:lnTo>
                <a:lnTo>
                  <a:pt x="512821" y="24947"/>
                </a:lnTo>
                <a:lnTo>
                  <a:pt x="469080" y="38546"/>
                </a:lnTo>
                <a:lnTo>
                  <a:pt x="426621" y="54883"/>
                </a:lnTo>
                <a:lnTo>
                  <a:pt x="385546" y="73854"/>
                </a:lnTo>
                <a:lnTo>
                  <a:pt x="345961" y="95353"/>
                </a:lnTo>
                <a:lnTo>
                  <a:pt x="307968" y="119278"/>
                </a:lnTo>
                <a:lnTo>
                  <a:pt x="271673" y="145524"/>
                </a:lnTo>
                <a:lnTo>
                  <a:pt x="237179" y="173988"/>
                </a:lnTo>
                <a:lnTo>
                  <a:pt x="204590" y="204565"/>
                </a:lnTo>
                <a:lnTo>
                  <a:pt x="174011" y="237151"/>
                </a:lnTo>
                <a:lnTo>
                  <a:pt x="145544" y="271644"/>
                </a:lnTo>
                <a:lnTo>
                  <a:pt x="119295" y="307937"/>
                </a:lnTo>
                <a:lnTo>
                  <a:pt x="95368" y="345929"/>
                </a:lnTo>
                <a:lnTo>
                  <a:pt x="73865" y="385514"/>
                </a:lnTo>
                <a:lnTo>
                  <a:pt x="54892" y="426589"/>
                </a:lnTo>
                <a:lnTo>
                  <a:pt x="38553" y="469049"/>
                </a:lnTo>
                <a:lnTo>
                  <a:pt x="24951" y="512791"/>
                </a:lnTo>
                <a:lnTo>
                  <a:pt x="14191" y="557712"/>
                </a:lnTo>
                <a:lnTo>
                  <a:pt x="6376" y="603706"/>
                </a:lnTo>
                <a:lnTo>
                  <a:pt x="1611" y="650670"/>
                </a:lnTo>
                <a:lnTo>
                  <a:pt x="0" y="698500"/>
                </a:lnTo>
                <a:lnTo>
                  <a:pt x="0" y="3492500"/>
                </a:lnTo>
                <a:lnTo>
                  <a:pt x="1611" y="3540322"/>
                </a:lnTo>
                <a:lnTo>
                  <a:pt x="6376" y="3587280"/>
                </a:lnTo>
                <a:lnTo>
                  <a:pt x="14191" y="3633269"/>
                </a:lnTo>
                <a:lnTo>
                  <a:pt x="24951" y="3678186"/>
                </a:lnTo>
                <a:lnTo>
                  <a:pt x="38553" y="3721925"/>
                </a:lnTo>
                <a:lnTo>
                  <a:pt x="54892" y="3764384"/>
                </a:lnTo>
                <a:lnTo>
                  <a:pt x="73865" y="3805457"/>
                </a:lnTo>
                <a:lnTo>
                  <a:pt x="95368" y="3845042"/>
                </a:lnTo>
                <a:lnTo>
                  <a:pt x="119295" y="3883034"/>
                </a:lnTo>
                <a:lnTo>
                  <a:pt x="145544" y="3919328"/>
                </a:lnTo>
                <a:lnTo>
                  <a:pt x="174011" y="3953822"/>
                </a:lnTo>
                <a:lnTo>
                  <a:pt x="204590" y="3986410"/>
                </a:lnTo>
                <a:lnTo>
                  <a:pt x="237179" y="4016990"/>
                </a:lnTo>
                <a:lnTo>
                  <a:pt x="271673" y="4045456"/>
                </a:lnTo>
                <a:lnTo>
                  <a:pt x="307968" y="4071704"/>
                </a:lnTo>
                <a:lnTo>
                  <a:pt x="345961" y="4095632"/>
                </a:lnTo>
                <a:lnTo>
                  <a:pt x="385546" y="4117134"/>
                </a:lnTo>
                <a:lnTo>
                  <a:pt x="426621" y="4136107"/>
                </a:lnTo>
                <a:lnTo>
                  <a:pt x="469080" y="4152446"/>
                </a:lnTo>
                <a:lnTo>
                  <a:pt x="512821" y="4166048"/>
                </a:lnTo>
                <a:lnTo>
                  <a:pt x="557738" y="4176808"/>
                </a:lnTo>
                <a:lnTo>
                  <a:pt x="603729" y="4184623"/>
                </a:lnTo>
                <a:lnTo>
                  <a:pt x="650688" y="4189388"/>
                </a:lnTo>
                <a:lnTo>
                  <a:pt x="698512" y="4191000"/>
                </a:lnTo>
                <a:lnTo>
                  <a:pt x="7759700" y="4191000"/>
                </a:lnTo>
                <a:lnTo>
                  <a:pt x="7807529" y="4189388"/>
                </a:lnTo>
                <a:lnTo>
                  <a:pt x="7854493" y="4184623"/>
                </a:lnTo>
                <a:lnTo>
                  <a:pt x="7900487" y="4176808"/>
                </a:lnTo>
                <a:lnTo>
                  <a:pt x="7945408" y="4166048"/>
                </a:lnTo>
                <a:lnTo>
                  <a:pt x="7989150" y="4152446"/>
                </a:lnTo>
                <a:lnTo>
                  <a:pt x="8031610" y="4136107"/>
                </a:lnTo>
                <a:lnTo>
                  <a:pt x="8072685" y="4117134"/>
                </a:lnTo>
                <a:lnTo>
                  <a:pt x="8112270" y="4095632"/>
                </a:lnTo>
                <a:lnTo>
                  <a:pt x="8150262" y="4071704"/>
                </a:lnTo>
                <a:lnTo>
                  <a:pt x="8186555" y="4045456"/>
                </a:lnTo>
                <a:lnTo>
                  <a:pt x="8221048" y="4016990"/>
                </a:lnTo>
                <a:lnTo>
                  <a:pt x="8253634" y="3986410"/>
                </a:lnTo>
                <a:lnTo>
                  <a:pt x="8284211" y="3953822"/>
                </a:lnTo>
                <a:lnTo>
                  <a:pt x="8312675" y="3919328"/>
                </a:lnTo>
                <a:lnTo>
                  <a:pt x="8338921" y="3883034"/>
                </a:lnTo>
                <a:lnTo>
                  <a:pt x="8362846" y="3845042"/>
                </a:lnTo>
                <a:lnTo>
                  <a:pt x="8384345" y="3805457"/>
                </a:lnTo>
                <a:lnTo>
                  <a:pt x="8403316" y="3764384"/>
                </a:lnTo>
                <a:lnTo>
                  <a:pt x="8419653" y="3721925"/>
                </a:lnTo>
                <a:lnTo>
                  <a:pt x="8433252" y="3678186"/>
                </a:lnTo>
                <a:lnTo>
                  <a:pt x="8444011" y="3633269"/>
                </a:lnTo>
                <a:lnTo>
                  <a:pt x="8451824" y="3587280"/>
                </a:lnTo>
                <a:lnTo>
                  <a:pt x="8456588" y="3540322"/>
                </a:lnTo>
                <a:lnTo>
                  <a:pt x="8458200" y="3492500"/>
                </a:lnTo>
                <a:lnTo>
                  <a:pt x="8458200" y="698500"/>
                </a:lnTo>
                <a:lnTo>
                  <a:pt x="8456588" y="650670"/>
                </a:lnTo>
                <a:lnTo>
                  <a:pt x="8451824" y="603706"/>
                </a:lnTo>
                <a:lnTo>
                  <a:pt x="8444011" y="557712"/>
                </a:lnTo>
                <a:lnTo>
                  <a:pt x="8433252" y="512791"/>
                </a:lnTo>
                <a:lnTo>
                  <a:pt x="8419653" y="469049"/>
                </a:lnTo>
                <a:lnTo>
                  <a:pt x="8403316" y="426589"/>
                </a:lnTo>
                <a:lnTo>
                  <a:pt x="8384345" y="385514"/>
                </a:lnTo>
                <a:lnTo>
                  <a:pt x="8362846" y="345929"/>
                </a:lnTo>
                <a:lnTo>
                  <a:pt x="8338921" y="307937"/>
                </a:lnTo>
                <a:lnTo>
                  <a:pt x="8312675" y="271644"/>
                </a:lnTo>
                <a:lnTo>
                  <a:pt x="8284211" y="237151"/>
                </a:lnTo>
                <a:lnTo>
                  <a:pt x="8253634" y="204565"/>
                </a:lnTo>
                <a:lnTo>
                  <a:pt x="8221048" y="173988"/>
                </a:lnTo>
                <a:lnTo>
                  <a:pt x="8186555" y="145524"/>
                </a:lnTo>
                <a:lnTo>
                  <a:pt x="8150262" y="119278"/>
                </a:lnTo>
                <a:lnTo>
                  <a:pt x="8112270" y="95353"/>
                </a:lnTo>
                <a:lnTo>
                  <a:pt x="8072685" y="73854"/>
                </a:lnTo>
                <a:lnTo>
                  <a:pt x="8031610" y="54883"/>
                </a:lnTo>
                <a:lnTo>
                  <a:pt x="7989150" y="38546"/>
                </a:lnTo>
                <a:lnTo>
                  <a:pt x="7945408" y="24947"/>
                </a:lnTo>
                <a:lnTo>
                  <a:pt x="7900487" y="14188"/>
                </a:lnTo>
                <a:lnTo>
                  <a:pt x="7854493" y="6375"/>
                </a:lnTo>
                <a:lnTo>
                  <a:pt x="7807529" y="1611"/>
                </a:lnTo>
                <a:lnTo>
                  <a:pt x="775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1000" y="1752600"/>
            <a:ext cx="8458200" cy="4191000"/>
          </a:xfrm>
          <a:custGeom>
            <a:avLst/>
            <a:gdLst/>
            <a:ahLst/>
            <a:cxnLst/>
            <a:rect l="l" t="t" r="r" b="b"/>
            <a:pathLst>
              <a:path w="8458200" h="4191000">
                <a:moveTo>
                  <a:pt x="0" y="698500"/>
                </a:moveTo>
                <a:lnTo>
                  <a:pt x="1611" y="650670"/>
                </a:lnTo>
                <a:lnTo>
                  <a:pt x="6376" y="603706"/>
                </a:lnTo>
                <a:lnTo>
                  <a:pt x="14191" y="557712"/>
                </a:lnTo>
                <a:lnTo>
                  <a:pt x="24951" y="512791"/>
                </a:lnTo>
                <a:lnTo>
                  <a:pt x="38553" y="469049"/>
                </a:lnTo>
                <a:lnTo>
                  <a:pt x="54892" y="426589"/>
                </a:lnTo>
                <a:lnTo>
                  <a:pt x="73865" y="385514"/>
                </a:lnTo>
                <a:lnTo>
                  <a:pt x="95368" y="345929"/>
                </a:lnTo>
                <a:lnTo>
                  <a:pt x="119295" y="307937"/>
                </a:lnTo>
                <a:lnTo>
                  <a:pt x="145544" y="271644"/>
                </a:lnTo>
                <a:lnTo>
                  <a:pt x="174011" y="237151"/>
                </a:lnTo>
                <a:lnTo>
                  <a:pt x="204590" y="204565"/>
                </a:lnTo>
                <a:lnTo>
                  <a:pt x="237179" y="173988"/>
                </a:lnTo>
                <a:lnTo>
                  <a:pt x="271673" y="145524"/>
                </a:lnTo>
                <a:lnTo>
                  <a:pt x="307968" y="119278"/>
                </a:lnTo>
                <a:lnTo>
                  <a:pt x="345961" y="95353"/>
                </a:lnTo>
                <a:lnTo>
                  <a:pt x="385546" y="73854"/>
                </a:lnTo>
                <a:lnTo>
                  <a:pt x="426621" y="54883"/>
                </a:lnTo>
                <a:lnTo>
                  <a:pt x="469080" y="38546"/>
                </a:lnTo>
                <a:lnTo>
                  <a:pt x="512821" y="24947"/>
                </a:lnTo>
                <a:lnTo>
                  <a:pt x="557738" y="14188"/>
                </a:lnTo>
                <a:lnTo>
                  <a:pt x="603729" y="6375"/>
                </a:lnTo>
                <a:lnTo>
                  <a:pt x="650688" y="1611"/>
                </a:lnTo>
                <a:lnTo>
                  <a:pt x="698512" y="0"/>
                </a:lnTo>
                <a:lnTo>
                  <a:pt x="7759700" y="0"/>
                </a:lnTo>
                <a:lnTo>
                  <a:pt x="7807529" y="1611"/>
                </a:lnTo>
                <a:lnTo>
                  <a:pt x="7854493" y="6375"/>
                </a:lnTo>
                <a:lnTo>
                  <a:pt x="7900487" y="14188"/>
                </a:lnTo>
                <a:lnTo>
                  <a:pt x="7945408" y="24947"/>
                </a:lnTo>
                <a:lnTo>
                  <a:pt x="7989150" y="38546"/>
                </a:lnTo>
                <a:lnTo>
                  <a:pt x="8031610" y="54883"/>
                </a:lnTo>
                <a:lnTo>
                  <a:pt x="8072685" y="73854"/>
                </a:lnTo>
                <a:lnTo>
                  <a:pt x="8112270" y="95353"/>
                </a:lnTo>
                <a:lnTo>
                  <a:pt x="8150262" y="119278"/>
                </a:lnTo>
                <a:lnTo>
                  <a:pt x="8186555" y="145524"/>
                </a:lnTo>
                <a:lnTo>
                  <a:pt x="8221048" y="173988"/>
                </a:lnTo>
                <a:lnTo>
                  <a:pt x="8253634" y="204565"/>
                </a:lnTo>
                <a:lnTo>
                  <a:pt x="8284211" y="237151"/>
                </a:lnTo>
                <a:lnTo>
                  <a:pt x="8312675" y="271644"/>
                </a:lnTo>
                <a:lnTo>
                  <a:pt x="8338921" y="307937"/>
                </a:lnTo>
                <a:lnTo>
                  <a:pt x="8362846" y="345929"/>
                </a:lnTo>
                <a:lnTo>
                  <a:pt x="8384345" y="385514"/>
                </a:lnTo>
                <a:lnTo>
                  <a:pt x="8403316" y="426589"/>
                </a:lnTo>
                <a:lnTo>
                  <a:pt x="8419653" y="469049"/>
                </a:lnTo>
                <a:lnTo>
                  <a:pt x="8433252" y="512791"/>
                </a:lnTo>
                <a:lnTo>
                  <a:pt x="8444011" y="557712"/>
                </a:lnTo>
                <a:lnTo>
                  <a:pt x="8451824" y="603706"/>
                </a:lnTo>
                <a:lnTo>
                  <a:pt x="8456588" y="650670"/>
                </a:lnTo>
                <a:lnTo>
                  <a:pt x="8458200" y="698500"/>
                </a:lnTo>
                <a:lnTo>
                  <a:pt x="8458200" y="3492500"/>
                </a:lnTo>
                <a:lnTo>
                  <a:pt x="8456588" y="3540322"/>
                </a:lnTo>
                <a:lnTo>
                  <a:pt x="8451824" y="3587280"/>
                </a:lnTo>
                <a:lnTo>
                  <a:pt x="8444011" y="3633269"/>
                </a:lnTo>
                <a:lnTo>
                  <a:pt x="8433252" y="3678186"/>
                </a:lnTo>
                <a:lnTo>
                  <a:pt x="8419653" y="3721925"/>
                </a:lnTo>
                <a:lnTo>
                  <a:pt x="8403316" y="3764384"/>
                </a:lnTo>
                <a:lnTo>
                  <a:pt x="8384345" y="3805457"/>
                </a:lnTo>
                <a:lnTo>
                  <a:pt x="8362846" y="3845042"/>
                </a:lnTo>
                <a:lnTo>
                  <a:pt x="8338921" y="3883034"/>
                </a:lnTo>
                <a:lnTo>
                  <a:pt x="8312675" y="3919328"/>
                </a:lnTo>
                <a:lnTo>
                  <a:pt x="8284211" y="3953822"/>
                </a:lnTo>
                <a:lnTo>
                  <a:pt x="8253634" y="3986410"/>
                </a:lnTo>
                <a:lnTo>
                  <a:pt x="8221048" y="4016990"/>
                </a:lnTo>
                <a:lnTo>
                  <a:pt x="8186555" y="4045456"/>
                </a:lnTo>
                <a:lnTo>
                  <a:pt x="8150262" y="4071704"/>
                </a:lnTo>
                <a:lnTo>
                  <a:pt x="8112270" y="4095632"/>
                </a:lnTo>
                <a:lnTo>
                  <a:pt x="8072685" y="4117134"/>
                </a:lnTo>
                <a:lnTo>
                  <a:pt x="8031610" y="4136107"/>
                </a:lnTo>
                <a:lnTo>
                  <a:pt x="7989150" y="4152446"/>
                </a:lnTo>
                <a:lnTo>
                  <a:pt x="7945408" y="4166048"/>
                </a:lnTo>
                <a:lnTo>
                  <a:pt x="7900487" y="4176808"/>
                </a:lnTo>
                <a:lnTo>
                  <a:pt x="7854493" y="4184623"/>
                </a:lnTo>
                <a:lnTo>
                  <a:pt x="7807529" y="4189388"/>
                </a:lnTo>
                <a:lnTo>
                  <a:pt x="7759700" y="4191000"/>
                </a:lnTo>
                <a:lnTo>
                  <a:pt x="698512" y="4191000"/>
                </a:lnTo>
                <a:lnTo>
                  <a:pt x="650688" y="4189388"/>
                </a:lnTo>
                <a:lnTo>
                  <a:pt x="603729" y="4184623"/>
                </a:lnTo>
                <a:lnTo>
                  <a:pt x="557738" y="4176808"/>
                </a:lnTo>
                <a:lnTo>
                  <a:pt x="512821" y="4166048"/>
                </a:lnTo>
                <a:lnTo>
                  <a:pt x="469080" y="4152446"/>
                </a:lnTo>
                <a:lnTo>
                  <a:pt x="426621" y="4136107"/>
                </a:lnTo>
                <a:lnTo>
                  <a:pt x="385546" y="4117134"/>
                </a:lnTo>
                <a:lnTo>
                  <a:pt x="345961" y="4095632"/>
                </a:lnTo>
                <a:lnTo>
                  <a:pt x="307968" y="4071704"/>
                </a:lnTo>
                <a:lnTo>
                  <a:pt x="271673" y="4045456"/>
                </a:lnTo>
                <a:lnTo>
                  <a:pt x="237179" y="4016990"/>
                </a:lnTo>
                <a:lnTo>
                  <a:pt x="204590" y="3986410"/>
                </a:lnTo>
                <a:lnTo>
                  <a:pt x="174011" y="3953822"/>
                </a:lnTo>
                <a:lnTo>
                  <a:pt x="145544" y="3919328"/>
                </a:lnTo>
                <a:lnTo>
                  <a:pt x="119295" y="3883034"/>
                </a:lnTo>
                <a:lnTo>
                  <a:pt x="95368" y="3845042"/>
                </a:lnTo>
                <a:lnTo>
                  <a:pt x="73865" y="3805457"/>
                </a:lnTo>
                <a:lnTo>
                  <a:pt x="54892" y="3764384"/>
                </a:lnTo>
                <a:lnTo>
                  <a:pt x="38553" y="3721925"/>
                </a:lnTo>
                <a:lnTo>
                  <a:pt x="24951" y="3678186"/>
                </a:lnTo>
                <a:lnTo>
                  <a:pt x="14191" y="3633269"/>
                </a:lnTo>
                <a:lnTo>
                  <a:pt x="6376" y="3587280"/>
                </a:lnTo>
                <a:lnTo>
                  <a:pt x="1611" y="3540322"/>
                </a:lnTo>
                <a:lnTo>
                  <a:pt x="0" y="3492500"/>
                </a:lnTo>
                <a:lnTo>
                  <a:pt x="0" y="698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4565" y="1815465"/>
            <a:ext cx="7429500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5" indent="-107315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20650" algn="l"/>
                <a:tab pos="2795905" algn="l"/>
              </a:tabLst>
            </a:pPr>
            <a:r>
              <a:rPr sz="24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Toleransi</a:t>
            </a:r>
            <a:r>
              <a:rPr sz="24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terhadap	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ketidakpastian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  <a:tab pos="140271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Rendah	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  <a:tabLst>
                <a:tab pos="3042285" algn="l"/>
              </a:tabLst>
            </a:pP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r>
              <a:rPr sz="2400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mudah</a:t>
            </a:r>
            <a:r>
              <a:rPr sz="24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stres	dan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superego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lebih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rendah  dalam mengahadapi suatu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masalah, mereka 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menerima perbedaan dan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lebih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berani mengambil  risiko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0015" indent="-107315">
              <a:lnSpc>
                <a:spcPct val="100000"/>
              </a:lnSpc>
              <a:buSzPct val="96000"/>
              <a:buFont typeface="Arial" panose="020B0604020202020204"/>
              <a:buChar char="•"/>
              <a:tabLst>
                <a:tab pos="120650" algn="l"/>
                <a:tab pos="1360170" algn="l"/>
              </a:tabLst>
            </a:pPr>
            <a:r>
              <a:rPr sz="2400" b="1" spc="-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Tinggi	</a:t>
            </a:r>
            <a:r>
              <a:rPr sz="24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69900" marR="62865">
              <a:lnSpc>
                <a:spcPct val="100000"/>
              </a:lnSpc>
              <a:tabLst>
                <a:tab pos="4759325" algn="l"/>
              </a:tabLst>
            </a:pP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memiliki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toleransi </a:t>
            </a:r>
            <a:r>
              <a:rPr sz="24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</a:t>
            </a:r>
            <a:r>
              <a:rPr sz="2400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rendah	dalam menghadapi  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ketidakpastian dan</a:t>
            </a:r>
            <a:r>
              <a:rPr sz="2400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ambiguitas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5135" y="6432182"/>
            <a:ext cx="245110" cy="396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240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</a:fld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8622" y="6432723"/>
            <a:ext cx="3051175" cy="273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5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KOMUNIKASI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ANTAR</a:t>
            </a:r>
            <a:r>
              <a:rPr sz="1600" spc="-5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20" dirty="0">
                <a:solidFill>
                  <a:srgbClr val="BADFE2"/>
                </a:solidFill>
                <a:latin typeface="Verdana" panose="020B0604030504040204"/>
                <a:cs typeface="Verdana" panose="020B0604030504040204"/>
              </a:rPr>
              <a:t>BUDAYA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6350</Words>
  <Application>WPS Presentation</Application>
  <PresentationFormat>On-screen Show (4:3)</PresentationFormat>
  <Paragraphs>265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Tahoma</vt:lpstr>
      <vt:lpstr>Arial</vt:lpstr>
      <vt:lpstr>Verdana</vt:lpstr>
      <vt:lpstr>Berlin Sans FB Demi</vt:lpstr>
      <vt:lpstr>Segoe Print</vt:lpstr>
      <vt:lpstr>Times New Roman</vt:lpstr>
      <vt:lpstr>Arial Narrow</vt:lpstr>
      <vt:lpstr>Calibri</vt:lpstr>
      <vt:lpstr>Microsoft YaHei</vt:lpstr>
      <vt:lpstr>Arial Unicode MS</vt:lpstr>
      <vt:lpstr>Courier New</vt:lpstr>
      <vt:lpstr>Office Theme</vt:lpstr>
      <vt:lpstr>PowerPoint 演示文稿</vt:lpstr>
      <vt:lpstr>Di akhir kuliah, mahasiswa dapat</vt:lpstr>
      <vt:lpstr>Komunikasi Antar  Budaya</vt:lpstr>
      <vt:lpstr>komunikasi antar budaya ?</vt:lpstr>
      <vt:lpstr>PowerPoint 演示文稿</vt:lpstr>
      <vt:lpstr>Pengertian</vt:lpstr>
      <vt:lpstr>?</vt:lpstr>
      <vt:lpstr>Dimensi</vt:lpstr>
      <vt:lpstr>(Uncertainty Avoidance)</vt:lpstr>
      <vt:lpstr>(Hall, 1976).</vt:lpstr>
      <vt:lpstr>Komunikasi Antar Budaya</vt:lpstr>
      <vt:lpstr>Komunitas Budaya</vt:lpstr>
      <vt:lpstr>Budaya dan</vt:lpstr>
      <vt:lpstr>Kesadaran (Mindfulness)</vt:lpstr>
      <vt:lpstr>Kriteria</vt:lpstr>
      <vt:lpstr>Faktor yang mempengaruhi  Kompetensi KAB</vt:lpstr>
      <vt:lpstr>Mengatasi</vt:lpstr>
      <vt:lpstr>Mengatasi hambatan –</vt:lpstr>
      <vt:lpstr>Meningkatkan	interpersonal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Valued Acer Customer</dc:creator>
  <cp:lastModifiedBy>Dewi Setyarini</cp:lastModifiedBy>
  <cp:revision>3</cp:revision>
  <dcterms:created xsi:type="dcterms:W3CDTF">2017-12-17T14:53:00Z</dcterms:created>
  <dcterms:modified xsi:type="dcterms:W3CDTF">2025-12-28T12:42:46Z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2012-07-10T14:00:00Z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2017-12-17T14:00:00Z</vt:filetime>
  </property>
  <property fmtid="{D5CDD505-2E9C-101B-9397-08002B2CF9AE}" pid="5" name="ICV">
    <vt:lpwstr>DD912FC3DC7C43B09B397E410F485D8B</vt:lpwstr>
  </property>
  <property fmtid="{D5CDD505-2E9C-101B-9397-08002B2CF9AE}" pid="6" name="KSOProductBuildVer">
    <vt:lpwstr>1033-12.2.0.23155</vt:lpwstr>
  </property>
</Properties>
</file>