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87" r:id="rId5"/>
    <p:sldId id="309" r:id="rId6"/>
    <p:sldId id="327" r:id="rId7"/>
    <p:sldId id="328" r:id="rId8"/>
    <p:sldId id="329" r:id="rId9"/>
    <p:sldId id="330" r:id="rId10"/>
    <p:sldId id="331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279" r:id="rId20"/>
  </p:sldIdLst>
  <p:sldSz cx="9144000" cy="5143500" type="screen16x9"/>
  <p:notesSz cx="6858000" cy="9144000"/>
  <p:embeddedFontLst>
    <p:embeddedFont>
      <p:font typeface="Playfair Display" panose="00000500000000000000"/>
      <p:regular r:id="rId24"/>
    </p:embeddedFont>
    <p:embeddedFont>
      <p:font typeface="Tinos" panose="02020603050405020304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2.png"/>
          <p:cNvPicPr preferRelativeResize="0"/>
          <p:nvPr/>
        </p:nvPicPr>
        <p:blipFill rotWithShape="1">
          <a:blip r:embed="rId2"/>
          <a:srcRect l="45142" b="9288"/>
          <a:stretch>
            <a:fillRect/>
          </a:stretch>
        </p:blipFill>
        <p:spPr>
          <a:xfrm rot="5400000">
            <a:off x="1066799" y="-1085850"/>
            <a:ext cx="1857376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11.png"/>
          <p:cNvPicPr preferRelativeResize="0"/>
          <p:nvPr/>
        </p:nvPicPr>
        <p:blipFill rotWithShape="1">
          <a:blip r:embed="rId3"/>
          <a:srcRect r="35069" b="2780"/>
          <a:stretch>
            <a:fillRect/>
          </a:stretch>
        </p:blipFill>
        <p:spPr>
          <a:xfrm rot="5400000">
            <a:off x="2296513" y="2182213"/>
            <a:ext cx="1579175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7.png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5626393" y="2481475"/>
            <a:ext cx="3517607" cy="266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4.png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5465075" y="-1026425"/>
            <a:ext cx="2662025" cy="4695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1638168" y="1095866"/>
            <a:ext cx="5867786" cy="2951912"/>
            <a:chOff x="615225" y="581250"/>
            <a:chExt cx="7913400" cy="3981000"/>
          </a:xfrm>
        </p:grpSpPr>
        <p:sp>
          <p:nvSpPr>
            <p:cNvPr id="15" name="Google Shape;15;p2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962150" y="1171525"/>
            <a:ext cx="5219700" cy="28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pic>
        <p:nvPicPr>
          <p:cNvPr id="18" name="Google Shape;18;p2" descr="1.png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0" y="1209675"/>
            <a:ext cx="2536475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8.png"/>
          <p:cNvPicPr preferRelativeResize="0"/>
          <p:nvPr/>
        </p:nvPicPr>
        <p:blipFill>
          <a:blip r:embed="rId7"/>
          <a:stretch>
            <a:fillRect/>
          </a:stretch>
        </p:blipFill>
        <p:spPr>
          <a:xfrm rot="351375">
            <a:off x="7110167" y="2730953"/>
            <a:ext cx="970522" cy="138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 descr="3.png"/>
          <p:cNvPicPr preferRelativeResize="0"/>
          <p:nvPr/>
        </p:nvPicPr>
        <p:blipFill rotWithShape="1">
          <a:blip r:embed="rId2"/>
          <a:srcRect l="50049" t="-17056" r="-4964" b="19199"/>
          <a:stretch>
            <a:fillRect/>
          </a:stretch>
        </p:blipFill>
        <p:spPr>
          <a:xfrm rot="5400000">
            <a:off x="1031774" y="-1060351"/>
            <a:ext cx="2527500" cy="4629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5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45" name="Google Shape;45;p5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51600" y="2122450"/>
            <a:ext cx="6640800" cy="23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49" name="Google Shape;49;p5" descr="5.png"/>
          <p:cNvPicPr preferRelativeResize="0"/>
          <p:nvPr/>
        </p:nvPicPr>
        <p:blipFill rotWithShape="1">
          <a:blip r:embed="rId3"/>
          <a:srcRect r="36415" b="23112"/>
          <a:stretch>
            <a:fillRect/>
          </a:stretch>
        </p:blipFill>
        <p:spPr>
          <a:xfrm>
            <a:off x="7397875" y="1847850"/>
            <a:ext cx="1746125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 descr="6.png"/>
          <p:cNvPicPr preferRelativeResize="0"/>
          <p:nvPr/>
        </p:nvPicPr>
        <p:blipFill rotWithShape="1">
          <a:blip r:embed="rId4"/>
          <a:srcRect l="11090" r="-11089" b="16541"/>
          <a:stretch>
            <a:fillRect/>
          </a:stretch>
        </p:blipFill>
        <p:spPr>
          <a:xfrm>
            <a:off x="-19050" y="3355500"/>
            <a:ext cx="1746125" cy="17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 descr="2.png"/>
          <p:cNvPicPr preferRelativeResize="0"/>
          <p:nvPr/>
        </p:nvPicPr>
        <p:blipFill rotWithShape="1">
          <a:blip r:embed="rId2"/>
          <a:srcRect r="34288" b="26905"/>
          <a:stretch>
            <a:fillRect/>
          </a:stretch>
        </p:blipFill>
        <p:spPr>
          <a:xfrm rot="-5400000">
            <a:off x="6531676" y="-493150"/>
            <a:ext cx="2138225" cy="3105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6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55" name="Google Shape;55;p6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191650" y="2115774"/>
            <a:ext cx="3281700" cy="21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4670800" y="2115774"/>
            <a:ext cx="3281700" cy="21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60" name="Google Shape;60;p6" descr="7.png"/>
          <p:cNvPicPr preferRelativeResize="0"/>
          <p:nvPr/>
        </p:nvPicPr>
        <p:blipFill rotWithShape="1">
          <a:blip r:embed="rId3"/>
          <a:srcRect l="57520" b="21764"/>
          <a:stretch>
            <a:fillRect/>
          </a:stretch>
        </p:blipFill>
        <p:spPr>
          <a:xfrm>
            <a:off x="0" y="2380575"/>
            <a:ext cx="1528900" cy="27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 descr="11.png"/>
          <p:cNvPicPr preferRelativeResize="0"/>
          <p:nvPr/>
        </p:nvPicPr>
        <p:blipFill rotWithShape="1">
          <a:blip r:embed="rId4"/>
          <a:srcRect r="35069" b="72214"/>
          <a:stretch>
            <a:fillRect/>
          </a:stretch>
        </p:blipFill>
        <p:spPr>
          <a:xfrm>
            <a:off x="7005675" y="3455208"/>
            <a:ext cx="2147850" cy="16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0" descr="5.png"/>
          <p:cNvPicPr preferRelativeResize="0"/>
          <p:nvPr/>
        </p:nvPicPr>
        <p:blipFill rotWithShape="1">
          <a:blip r:embed="rId2"/>
          <a:srcRect r="40695" b="12701"/>
          <a:stretch>
            <a:fillRect/>
          </a:stretch>
        </p:blipFill>
        <p:spPr>
          <a:xfrm>
            <a:off x="7727980" y="1889850"/>
            <a:ext cx="1416020" cy="32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0" descr="11.png"/>
          <p:cNvPicPr preferRelativeResize="0"/>
          <p:nvPr/>
        </p:nvPicPr>
        <p:blipFill rotWithShape="1">
          <a:blip r:embed="rId3"/>
          <a:srcRect l="43534" b="9942"/>
          <a:stretch>
            <a:fillRect/>
          </a:stretch>
        </p:blipFill>
        <p:spPr>
          <a:xfrm rot="-5400000" flipH="1">
            <a:off x="6860725" y="-1130750"/>
            <a:ext cx="1162050" cy="3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 descr="11.png"/>
          <p:cNvPicPr preferRelativeResize="0"/>
          <p:nvPr/>
        </p:nvPicPr>
        <p:blipFill rotWithShape="1">
          <a:blip r:embed="rId3"/>
          <a:srcRect r="35069" b="2780"/>
          <a:stretch>
            <a:fillRect/>
          </a:stretch>
        </p:blipFill>
        <p:spPr>
          <a:xfrm rot="5400000">
            <a:off x="1236200" y="2474450"/>
            <a:ext cx="1423325" cy="391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0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96" name="Google Shape;96;p10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98" name="Google Shape;98;p10" descr="2.png"/>
          <p:cNvPicPr preferRelativeResize="0"/>
          <p:nvPr/>
        </p:nvPicPr>
        <p:blipFill rotWithShape="1">
          <a:blip r:embed="rId4"/>
          <a:srcRect l="45142" t="-12064" b="21353"/>
          <a:stretch>
            <a:fillRect/>
          </a:stretch>
        </p:blipFill>
        <p:spPr>
          <a:xfrm rot="5400000">
            <a:off x="949199" y="-968250"/>
            <a:ext cx="1654426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0" descr="6.png"/>
          <p:cNvPicPr preferRelativeResize="0"/>
          <p:nvPr/>
        </p:nvPicPr>
        <p:blipFill rotWithShape="1">
          <a:blip r:embed="rId5"/>
          <a:srcRect l="11090" r="-11089" b="16541"/>
          <a:stretch>
            <a:fillRect/>
          </a:stretch>
        </p:blipFill>
        <p:spPr>
          <a:xfrm flipH="1">
            <a:off x="7639050" y="3602476"/>
            <a:ext cx="1504950" cy="1541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as background">
  <p:cSld name="BLANK_1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/>
          <p:nvPr/>
        </p:nvSpPr>
        <p:spPr>
          <a:xfrm>
            <a:off x="-9525" y="-9525"/>
            <a:ext cx="9153600" cy="51531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21" name="Google Shape;121;p13" descr="3.png"/>
          <p:cNvPicPr preferRelativeResize="0"/>
          <p:nvPr/>
        </p:nvPicPr>
        <p:blipFill rotWithShape="1">
          <a:blip r:embed="rId2"/>
          <a:srcRect r="17197" b="18533"/>
          <a:stretch>
            <a:fillRect/>
          </a:stretch>
        </p:blipFill>
        <p:spPr>
          <a:xfrm>
            <a:off x="6915150" y="2889625"/>
            <a:ext cx="2228850" cy="22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 descr="7.png"/>
          <p:cNvPicPr preferRelativeResize="0"/>
          <p:nvPr/>
        </p:nvPicPr>
        <p:blipFill rotWithShape="1">
          <a:blip r:embed="rId3"/>
          <a:srcRect l="49259" b="18374"/>
          <a:stretch>
            <a:fillRect/>
          </a:stretch>
        </p:blipFill>
        <p:spPr>
          <a:xfrm rot="5400000">
            <a:off x="418138" y="-437188"/>
            <a:ext cx="1478299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4297650" y="4812625"/>
            <a:ext cx="548700" cy="3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213" y="83629"/>
            <a:ext cx="8816816" cy="1284446"/>
          </a:xfrm>
          <a:custGeom>
            <a:avLst/>
            <a:gdLst/>
            <a:ahLst/>
            <a:cxnLst/>
            <a:rect l="l" t="t" r="r" b="b"/>
            <a:pathLst>
              <a:path w="11755755" h="1712595">
                <a:moveTo>
                  <a:pt x="11755412" y="1266926"/>
                </a:moveTo>
                <a:lnTo>
                  <a:pt x="11741963" y="1214882"/>
                </a:lnTo>
                <a:lnTo>
                  <a:pt x="11722049" y="1166215"/>
                </a:lnTo>
                <a:lnTo>
                  <a:pt x="11696954" y="1120863"/>
                </a:lnTo>
                <a:lnTo>
                  <a:pt x="11666360" y="1078966"/>
                </a:lnTo>
                <a:lnTo>
                  <a:pt x="11629949" y="1040638"/>
                </a:lnTo>
                <a:lnTo>
                  <a:pt x="11604511" y="1030566"/>
                </a:lnTo>
                <a:lnTo>
                  <a:pt x="11588420" y="1032129"/>
                </a:lnTo>
                <a:lnTo>
                  <a:pt x="11587023" y="1039876"/>
                </a:lnTo>
                <a:lnTo>
                  <a:pt x="11590198" y="1041654"/>
                </a:lnTo>
                <a:lnTo>
                  <a:pt x="11623599" y="1056767"/>
                </a:lnTo>
                <a:lnTo>
                  <a:pt x="11626520" y="1059307"/>
                </a:lnTo>
                <a:lnTo>
                  <a:pt x="11648529" y="1109764"/>
                </a:lnTo>
                <a:lnTo>
                  <a:pt x="11663477" y="1158113"/>
                </a:lnTo>
                <a:lnTo>
                  <a:pt x="11666157" y="1178204"/>
                </a:lnTo>
                <a:lnTo>
                  <a:pt x="11665014" y="1197800"/>
                </a:lnTo>
                <a:lnTo>
                  <a:pt x="11661419" y="1217129"/>
                </a:lnTo>
                <a:lnTo>
                  <a:pt x="11656365" y="1238504"/>
                </a:lnTo>
                <a:lnTo>
                  <a:pt x="11654968" y="1241298"/>
                </a:lnTo>
                <a:lnTo>
                  <a:pt x="11648999" y="1242060"/>
                </a:lnTo>
                <a:lnTo>
                  <a:pt x="11641633" y="1230757"/>
                </a:lnTo>
                <a:lnTo>
                  <a:pt x="11639093" y="1223645"/>
                </a:lnTo>
                <a:lnTo>
                  <a:pt x="11625529" y="1179487"/>
                </a:lnTo>
                <a:lnTo>
                  <a:pt x="11619522" y="1161046"/>
                </a:lnTo>
                <a:lnTo>
                  <a:pt x="11611661" y="1140079"/>
                </a:lnTo>
                <a:lnTo>
                  <a:pt x="11611280" y="1136142"/>
                </a:lnTo>
                <a:lnTo>
                  <a:pt x="11606454" y="1135507"/>
                </a:lnTo>
                <a:lnTo>
                  <a:pt x="11606454" y="1140460"/>
                </a:lnTo>
                <a:lnTo>
                  <a:pt x="11606073" y="1144651"/>
                </a:lnTo>
                <a:lnTo>
                  <a:pt x="11609248" y="1179576"/>
                </a:lnTo>
                <a:lnTo>
                  <a:pt x="11609248" y="1187069"/>
                </a:lnTo>
                <a:lnTo>
                  <a:pt x="11602136" y="1187704"/>
                </a:lnTo>
                <a:lnTo>
                  <a:pt x="11601501" y="1183894"/>
                </a:lnTo>
                <a:lnTo>
                  <a:pt x="11597069" y="1172819"/>
                </a:lnTo>
                <a:lnTo>
                  <a:pt x="11582654" y="1108265"/>
                </a:lnTo>
                <a:lnTo>
                  <a:pt x="11576075" y="1070000"/>
                </a:lnTo>
                <a:lnTo>
                  <a:pt x="11563782" y="993267"/>
                </a:lnTo>
                <a:lnTo>
                  <a:pt x="11555667" y="945235"/>
                </a:lnTo>
                <a:lnTo>
                  <a:pt x="11554765" y="938530"/>
                </a:lnTo>
                <a:lnTo>
                  <a:pt x="11753393" y="938530"/>
                </a:lnTo>
                <a:lnTo>
                  <a:pt x="11753393" y="869962"/>
                </a:lnTo>
                <a:lnTo>
                  <a:pt x="11538610" y="869962"/>
                </a:lnTo>
                <a:lnTo>
                  <a:pt x="11535588" y="868819"/>
                </a:lnTo>
                <a:lnTo>
                  <a:pt x="11535588" y="938530"/>
                </a:lnTo>
                <a:lnTo>
                  <a:pt x="11534572" y="982700"/>
                </a:lnTo>
                <a:lnTo>
                  <a:pt x="11531689" y="1036053"/>
                </a:lnTo>
                <a:lnTo>
                  <a:pt x="11525428" y="1072007"/>
                </a:lnTo>
                <a:lnTo>
                  <a:pt x="11525047" y="1076960"/>
                </a:lnTo>
                <a:lnTo>
                  <a:pt x="11520475" y="1076198"/>
                </a:lnTo>
                <a:lnTo>
                  <a:pt x="11516284" y="1075817"/>
                </a:lnTo>
                <a:lnTo>
                  <a:pt x="11517300" y="1071245"/>
                </a:lnTo>
                <a:lnTo>
                  <a:pt x="11502187" y="971423"/>
                </a:lnTo>
                <a:lnTo>
                  <a:pt x="11499355" y="954697"/>
                </a:lnTo>
                <a:lnTo>
                  <a:pt x="11497120" y="938530"/>
                </a:lnTo>
                <a:lnTo>
                  <a:pt x="11535588" y="938530"/>
                </a:lnTo>
                <a:lnTo>
                  <a:pt x="11535588" y="868819"/>
                </a:lnTo>
                <a:lnTo>
                  <a:pt x="11534572" y="868426"/>
                </a:lnTo>
                <a:lnTo>
                  <a:pt x="11529263" y="869962"/>
                </a:lnTo>
                <a:lnTo>
                  <a:pt x="692772" y="869962"/>
                </a:lnTo>
                <a:lnTo>
                  <a:pt x="714616" y="814070"/>
                </a:lnTo>
                <a:lnTo>
                  <a:pt x="728256" y="762012"/>
                </a:lnTo>
                <a:lnTo>
                  <a:pt x="739343" y="704862"/>
                </a:lnTo>
                <a:lnTo>
                  <a:pt x="745972" y="657860"/>
                </a:lnTo>
                <a:lnTo>
                  <a:pt x="748296" y="624840"/>
                </a:lnTo>
                <a:lnTo>
                  <a:pt x="747687" y="607060"/>
                </a:lnTo>
                <a:lnTo>
                  <a:pt x="741273" y="568960"/>
                </a:lnTo>
                <a:lnTo>
                  <a:pt x="724954" y="524510"/>
                </a:lnTo>
                <a:lnTo>
                  <a:pt x="694296" y="475843"/>
                </a:lnTo>
                <a:lnTo>
                  <a:pt x="694296" y="638810"/>
                </a:lnTo>
                <a:lnTo>
                  <a:pt x="691349" y="681990"/>
                </a:lnTo>
                <a:lnTo>
                  <a:pt x="684885" y="723912"/>
                </a:lnTo>
                <a:lnTo>
                  <a:pt x="674852" y="765810"/>
                </a:lnTo>
                <a:lnTo>
                  <a:pt x="661225" y="806462"/>
                </a:lnTo>
                <a:lnTo>
                  <a:pt x="643153" y="843280"/>
                </a:lnTo>
                <a:lnTo>
                  <a:pt x="639800" y="849630"/>
                </a:lnTo>
                <a:lnTo>
                  <a:pt x="635800" y="854710"/>
                </a:lnTo>
                <a:lnTo>
                  <a:pt x="630301" y="857262"/>
                </a:lnTo>
                <a:lnTo>
                  <a:pt x="621398" y="861060"/>
                </a:lnTo>
                <a:lnTo>
                  <a:pt x="613156" y="859790"/>
                </a:lnTo>
                <a:lnTo>
                  <a:pt x="606590" y="854710"/>
                </a:lnTo>
                <a:lnTo>
                  <a:pt x="602729" y="845820"/>
                </a:lnTo>
                <a:lnTo>
                  <a:pt x="601776" y="838212"/>
                </a:lnTo>
                <a:lnTo>
                  <a:pt x="601764" y="831862"/>
                </a:lnTo>
                <a:lnTo>
                  <a:pt x="602322" y="824230"/>
                </a:lnTo>
                <a:lnTo>
                  <a:pt x="603097" y="816610"/>
                </a:lnTo>
                <a:lnTo>
                  <a:pt x="605586" y="795020"/>
                </a:lnTo>
                <a:lnTo>
                  <a:pt x="608215" y="773430"/>
                </a:lnTo>
                <a:lnTo>
                  <a:pt x="610641" y="751840"/>
                </a:lnTo>
                <a:lnTo>
                  <a:pt x="612508" y="728980"/>
                </a:lnTo>
                <a:lnTo>
                  <a:pt x="612787" y="695960"/>
                </a:lnTo>
                <a:lnTo>
                  <a:pt x="609142" y="662940"/>
                </a:lnTo>
                <a:lnTo>
                  <a:pt x="589775" y="599440"/>
                </a:lnTo>
                <a:lnTo>
                  <a:pt x="561784" y="543560"/>
                </a:lnTo>
                <a:lnTo>
                  <a:pt x="525411" y="492760"/>
                </a:lnTo>
                <a:lnTo>
                  <a:pt x="485876" y="450862"/>
                </a:lnTo>
                <a:lnTo>
                  <a:pt x="443331" y="412762"/>
                </a:lnTo>
                <a:lnTo>
                  <a:pt x="436930" y="407670"/>
                </a:lnTo>
                <a:lnTo>
                  <a:pt x="417817" y="391160"/>
                </a:lnTo>
                <a:lnTo>
                  <a:pt x="391629" y="353060"/>
                </a:lnTo>
                <a:lnTo>
                  <a:pt x="386397" y="323862"/>
                </a:lnTo>
                <a:lnTo>
                  <a:pt x="386422" y="314960"/>
                </a:lnTo>
                <a:lnTo>
                  <a:pt x="402259" y="280670"/>
                </a:lnTo>
                <a:lnTo>
                  <a:pt x="403466" y="278130"/>
                </a:lnTo>
                <a:lnTo>
                  <a:pt x="404863" y="279412"/>
                </a:lnTo>
                <a:lnTo>
                  <a:pt x="406171" y="280670"/>
                </a:lnTo>
                <a:lnTo>
                  <a:pt x="432206" y="290830"/>
                </a:lnTo>
                <a:lnTo>
                  <a:pt x="458393" y="304812"/>
                </a:lnTo>
                <a:lnTo>
                  <a:pt x="479894" y="317512"/>
                </a:lnTo>
                <a:lnTo>
                  <a:pt x="491959" y="325120"/>
                </a:lnTo>
                <a:lnTo>
                  <a:pt x="492899" y="325120"/>
                </a:lnTo>
                <a:lnTo>
                  <a:pt x="494106" y="327660"/>
                </a:lnTo>
                <a:lnTo>
                  <a:pt x="495223" y="326390"/>
                </a:lnTo>
                <a:lnTo>
                  <a:pt x="496252" y="323862"/>
                </a:lnTo>
                <a:lnTo>
                  <a:pt x="494106" y="322580"/>
                </a:lnTo>
                <a:lnTo>
                  <a:pt x="493179" y="322580"/>
                </a:lnTo>
                <a:lnTo>
                  <a:pt x="473062" y="308610"/>
                </a:lnTo>
                <a:lnTo>
                  <a:pt x="452183" y="297180"/>
                </a:lnTo>
                <a:lnTo>
                  <a:pt x="430606" y="287020"/>
                </a:lnTo>
                <a:lnTo>
                  <a:pt x="408406" y="278130"/>
                </a:lnTo>
                <a:lnTo>
                  <a:pt x="405142" y="276860"/>
                </a:lnTo>
                <a:lnTo>
                  <a:pt x="404863" y="276860"/>
                </a:lnTo>
                <a:lnTo>
                  <a:pt x="407009" y="274320"/>
                </a:lnTo>
                <a:lnTo>
                  <a:pt x="411568" y="267970"/>
                </a:lnTo>
                <a:lnTo>
                  <a:pt x="415759" y="261620"/>
                </a:lnTo>
                <a:lnTo>
                  <a:pt x="419493" y="255270"/>
                </a:lnTo>
                <a:lnTo>
                  <a:pt x="420052" y="254012"/>
                </a:lnTo>
                <a:lnTo>
                  <a:pt x="423964" y="254012"/>
                </a:lnTo>
                <a:lnTo>
                  <a:pt x="444550" y="256540"/>
                </a:lnTo>
                <a:lnTo>
                  <a:pt x="505841" y="267970"/>
                </a:lnTo>
                <a:lnTo>
                  <a:pt x="507898" y="269240"/>
                </a:lnTo>
                <a:lnTo>
                  <a:pt x="508635" y="269240"/>
                </a:lnTo>
                <a:lnTo>
                  <a:pt x="508546" y="270510"/>
                </a:lnTo>
                <a:lnTo>
                  <a:pt x="508419" y="275590"/>
                </a:lnTo>
                <a:lnTo>
                  <a:pt x="508546" y="281940"/>
                </a:lnTo>
                <a:lnTo>
                  <a:pt x="519252" y="340360"/>
                </a:lnTo>
                <a:lnTo>
                  <a:pt x="545896" y="392430"/>
                </a:lnTo>
                <a:lnTo>
                  <a:pt x="580326" y="439420"/>
                </a:lnTo>
                <a:lnTo>
                  <a:pt x="619036" y="482612"/>
                </a:lnTo>
                <a:lnTo>
                  <a:pt x="628294" y="492760"/>
                </a:lnTo>
                <a:lnTo>
                  <a:pt x="655358" y="521970"/>
                </a:lnTo>
                <a:lnTo>
                  <a:pt x="685546" y="576580"/>
                </a:lnTo>
                <a:lnTo>
                  <a:pt x="694296" y="638810"/>
                </a:lnTo>
                <a:lnTo>
                  <a:pt x="694296" y="475843"/>
                </a:lnTo>
                <a:lnTo>
                  <a:pt x="689013" y="468630"/>
                </a:lnTo>
                <a:lnTo>
                  <a:pt x="666826" y="443230"/>
                </a:lnTo>
                <a:lnTo>
                  <a:pt x="655548" y="431812"/>
                </a:lnTo>
                <a:lnTo>
                  <a:pt x="632701" y="408940"/>
                </a:lnTo>
                <a:lnTo>
                  <a:pt x="621550" y="397510"/>
                </a:lnTo>
                <a:lnTo>
                  <a:pt x="590715" y="359410"/>
                </a:lnTo>
                <a:lnTo>
                  <a:pt x="571779" y="322580"/>
                </a:lnTo>
                <a:lnTo>
                  <a:pt x="563537" y="276860"/>
                </a:lnTo>
                <a:lnTo>
                  <a:pt x="564857" y="265430"/>
                </a:lnTo>
                <a:lnTo>
                  <a:pt x="576491" y="223520"/>
                </a:lnTo>
                <a:lnTo>
                  <a:pt x="608330" y="186690"/>
                </a:lnTo>
                <a:lnTo>
                  <a:pt x="650240" y="167640"/>
                </a:lnTo>
                <a:lnTo>
                  <a:pt x="662203" y="166370"/>
                </a:lnTo>
                <a:lnTo>
                  <a:pt x="674065" y="166370"/>
                </a:lnTo>
                <a:lnTo>
                  <a:pt x="712101" y="179070"/>
                </a:lnTo>
                <a:lnTo>
                  <a:pt x="718058" y="190500"/>
                </a:lnTo>
                <a:lnTo>
                  <a:pt x="716381" y="196850"/>
                </a:lnTo>
                <a:lnTo>
                  <a:pt x="674547" y="219722"/>
                </a:lnTo>
                <a:lnTo>
                  <a:pt x="668121" y="215900"/>
                </a:lnTo>
                <a:lnTo>
                  <a:pt x="661327" y="215900"/>
                </a:lnTo>
                <a:lnTo>
                  <a:pt x="643064" y="251460"/>
                </a:lnTo>
                <a:lnTo>
                  <a:pt x="673442" y="269240"/>
                </a:lnTo>
                <a:lnTo>
                  <a:pt x="694956" y="269240"/>
                </a:lnTo>
                <a:lnTo>
                  <a:pt x="740498" y="248920"/>
                </a:lnTo>
                <a:lnTo>
                  <a:pt x="769835" y="201942"/>
                </a:lnTo>
                <a:lnTo>
                  <a:pt x="770801" y="179070"/>
                </a:lnTo>
                <a:lnTo>
                  <a:pt x="766559" y="166370"/>
                </a:lnTo>
                <a:lnTo>
                  <a:pt x="747128" y="133350"/>
                </a:lnTo>
                <a:lnTo>
                  <a:pt x="687133" y="109220"/>
                </a:lnTo>
                <a:lnTo>
                  <a:pt x="666559" y="109220"/>
                </a:lnTo>
                <a:lnTo>
                  <a:pt x="620026" y="118122"/>
                </a:lnTo>
                <a:lnTo>
                  <a:pt x="579704" y="137172"/>
                </a:lnTo>
                <a:lnTo>
                  <a:pt x="543852" y="167640"/>
                </a:lnTo>
                <a:lnTo>
                  <a:pt x="520598" y="203200"/>
                </a:lnTo>
                <a:lnTo>
                  <a:pt x="514045" y="219938"/>
                </a:lnTo>
                <a:lnTo>
                  <a:pt x="514045" y="227342"/>
                </a:lnTo>
                <a:lnTo>
                  <a:pt x="513397" y="229870"/>
                </a:lnTo>
                <a:lnTo>
                  <a:pt x="508635" y="265430"/>
                </a:lnTo>
                <a:lnTo>
                  <a:pt x="507517" y="265430"/>
                </a:lnTo>
                <a:lnTo>
                  <a:pt x="487959" y="261620"/>
                </a:lnTo>
                <a:lnTo>
                  <a:pt x="470522" y="257810"/>
                </a:lnTo>
                <a:lnTo>
                  <a:pt x="444195" y="254012"/>
                </a:lnTo>
                <a:lnTo>
                  <a:pt x="435419" y="252730"/>
                </a:lnTo>
                <a:lnTo>
                  <a:pt x="428891" y="251460"/>
                </a:lnTo>
                <a:lnTo>
                  <a:pt x="423303" y="251460"/>
                </a:lnTo>
                <a:lnTo>
                  <a:pt x="422097" y="250190"/>
                </a:lnTo>
                <a:lnTo>
                  <a:pt x="427215" y="241300"/>
                </a:lnTo>
                <a:lnTo>
                  <a:pt x="430022" y="234950"/>
                </a:lnTo>
                <a:lnTo>
                  <a:pt x="432562" y="227342"/>
                </a:lnTo>
                <a:lnTo>
                  <a:pt x="432993" y="226072"/>
                </a:lnTo>
                <a:lnTo>
                  <a:pt x="434111" y="223520"/>
                </a:lnTo>
                <a:lnTo>
                  <a:pt x="442328" y="223520"/>
                </a:lnTo>
                <a:lnTo>
                  <a:pt x="458889" y="224790"/>
                </a:lnTo>
                <a:lnTo>
                  <a:pt x="497903" y="224790"/>
                </a:lnTo>
                <a:lnTo>
                  <a:pt x="513397" y="226072"/>
                </a:lnTo>
                <a:lnTo>
                  <a:pt x="514045" y="227342"/>
                </a:lnTo>
                <a:lnTo>
                  <a:pt x="514045" y="219938"/>
                </a:lnTo>
                <a:lnTo>
                  <a:pt x="513295" y="222250"/>
                </a:lnTo>
                <a:lnTo>
                  <a:pt x="506399" y="222250"/>
                </a:lnTo>
                <a:lnTo>
                  <a:pt x="471957" y="220992"/>
                </a:lnTo>
                <a:lnTo>
                  <a:pt x="437934" y="220992"/>
                </a:lnTo>
                <a:lnTo>
                  <a:pt x="437007" y="219722"/>
                </a:lnTo>
                <a:lnTo>
                  <a:pt x="439801" y="207022"/>
                </a:lnTo>
                <a:lnTo>
                  <a:pt x="440817" y="199390"/>
                </a:lnTo>
                <a:lnTo>
                  <a:pt x="440969" y="193040"/>
                </a:lnTo>
                <a:lnTo>
                  <a:pt x="441007" y="191770"/>
                </a:lnTo>
                <a:lnTo>
                  <a:pt x="440626" y="177800"/>
                </a:lnTo>
                <a:lnTo>
                  <a:pt x="430758" y="138442"/>
                </a:lnTo>
                <a:lnTo>
                  <a:pt x="428891" y="134620"/>
                </a:lnTo>
                <a:lnTo>
                  <a:pt x="429361" y="130822"/>
                </a:lnTo>
                <a:lnTo>
                  <a:pt x="432257" y="127000"/>
                </a:lnTo>
                <a:lnTo>
                  <a:pt x="438378" y="118122"/>
                </a:lnTo>
                <a:lnTo>
                  <a:pt x="443953" y="109220"/>
                </a:lnTo>
                <a:lnTo>
                  <a:pt x="448970" y="99072"/>
                </a:lnTo>
                <a:lnTo>
                  <a:pt x="453491" y="90170"/>
                </a:lnTo>
                <a:lnTo>
                  <a:pt x="460705" y="68592"/>
                </a:lnTo>
                <a:lnTo>
                  <a:pt x="463029" y="57150"/>
                </a:lnTo>
                <a:lnTo>
                  <a:pt x="464832" y="48260"/>
                </a:lnTo>
                <a:lnTo>
                  <a:pt x="466191" y="26670"/>
                </a:lnTo>
                <a:lnTo>
                  <a:pt x="465137" y="5092"/>
                </a:lnTo>
                <a:lnTo>
                  <a:pt x="464947" y="3810"/>
                </a:lnTo>
                <a:lnTo>
                  <a:pt x="464210" y="1270"/>
                </a:lnTo>
                <a:lnTo>
                  <a:pt x="462711" y="0"/>
                </a:lnTo>
                <a:lnTo>
                  <a:pt x="462241" y="0"/>
                </a:lnTo>
                <a:lnTo>
                  <a:pt x="414985" y="17792"/>
                </a:lnTo>
                <a:lnTo>
                  <a:pt x="387934" y="35026"/>
                </a:lnTo>
                <a:lnTo>
                  <a:pt x="387934" y="151142"/>
                </a:lnTo>
                <a:lnTo>
                  <a:pt x="387184" y="153670"/>
                </a:lnTo>
                <a:lnTo>
                  <a:pt x="381698" y="166370"/>
                </a:lnTo>
                <a:lnTo>
                  <a:pt x="373951" y="176542"/>
                </a:lnTo>
                <a:lnTo>
                  <a:pt x="363753" y="185420"/>
                </a:lnTo>
                <a:lnTo>
                  <a:pt x="350951" y="190500"/>
                </a:lnTo>
                <a:lnTo>
                  <a:pt x="349923" y="190500"/>
                </a:lnTo>
                <a:lnTo>
                  <a:pt x="348716" y="191770"/>
                </a:lnTo>
                <a:lnTo>
                  <a:pt x="347040" y="189242"/>
                </a:lnTo>
                <a:lnTo>
                  <a:pt x="348056" y="187972"/>
                </a:lnTo>
                <a:lnTo>
                  <a:pt x="348335" y="187972"/>
                </a:lnTo>
                <a:lnTo>
                  <a:pt x="350100" y="177800"/>
                </a:lnTo>
                <a:lnTo>
                  <a:pt x="350304" y="168922"/>
                </a:lnTo>
                <a:lnTo>
                  <a:pt x="348843" y="160020"/>
                </a:lnTo>
                <a:lnTo>
                  <a:pt x="345643" y="151142"/>
                </a:lnTo>
                <a:lnTo>
                  <a:pt x="343611" y="157492"/>
                </a:lnTo>
                <a:lnTo>
                  <a:pt x="342633" y="163842"/>
                </a:lnTo>
                <a:lnTo>
                  <a:pt x="342557" y="171450"/>
                </a:lnTo>
                <a:lnTo>
                  <a:pt x="343217" y="177800"/>
                </a:lnTo>
                <a:lnTo>
                  <a:pt x="343776" y="181622"/>
                </a:lnTo>
                <a:lnTo>
                  <a:pt x="344703" y="185420"/>
                </a:lnTo>
                <a:lnTo>
                  <a:pt x="346659" y="190500"/>
                </a:lnTo>
                <a:lnTo>
                  <a:pt x="346100" y="191770"/>
                </a:lnTo>
                <a:lnTo>
                  <a:pt x="325297" y="191770"/>
                </a:lnTo>
                <a:lnTo>
                  <a:pt x="316052" y="190500"/>
                </a:lnTo>
                <a:lnTo>
                  <a:pt x="306882" y="187972"/>
                </a:lnTo>
                <a:lnTo>
                  <a:pt x="304457" y="187972"/>
                </a:lnTo>
                <a:lnTo>
                  <a:pt x="331698" y="156222"/>
                </a:lnTo>
                <a:lnTo>
                  <a:pt x="357657" y="147320"/>
                </a:lnTo>
                <a:lnTo>
                  <a:pt x="371284" y="147320"/>
                </a:lnTo>
                <a:lnTo>
                  <a:pt x="378104" y="148590"/>
                </a:lnTo>
                <a:lnTo>
                  <a:pt x="386994" y="151142"/>
                </a:lnTo>
                <a:lnTo>
                  <a:pt x="387934" y="151142"/>
                </a:lnTo>
                <a:lnTo>
                  <a:pt x="387934" y="35026"/>
                </a:lnTo>
                <a:lnTo>
                  <a:pt x="383247" y="38100"/>
                </a:lnTo>
                <a:lnTo>
                  <a:pt x="377291" y="43192"/>
                </a:lnTo>
                <a:lnTo>
                  <a:pt x="371144" y="48260"/>
                </a:lnTo>
                <a:lnTo>
                  <a:pt x="364617" y="52070"/>
                </a:lnTo>
                <a:lnTo>
                  <a:pt x="358749" y="55892"/>
                </a:lnTo>
                <a:lnTo>
                  <a:pt x="352691" y="57150"/>
                </a:lnTo>
                <a:lnTo>
                  <a:pt x="349199" y="55892"/>
                </a:lnTo>
                <a:lnTo>
                  <a:pt x="345706" y="54610"/>
                </a:lnTo>
                <a:lnTo>
                  <a:pt x="317931" y="49542"/>
                </a:lnTo>
                <a:lnTo>
                  <a:pt x="287845" y="48260"/>
                </a:lnTo>
                <a:lnTo>
                  <a:pt x="262267" y="49390"/>
                </a:lnTo>
                <a:lnTo>
                  <a:pt x="262267" y="186690"/>
                </a:lnTo>
                <a:lnTo>
                  <a:pt x="261518" y="187972"/>
                </a:lnTo>
                <a:lnTo>
                  <a:pt x="259092" y="189242"/>
                </a:lnTo>
                <a:lnTo>
                  <a:pt x="230428" y="193040"/>
                </a:lnTo>
                <a:lnTo>
                  <a:pt x="220713" y="191770"/>
                </a:lnTo>
                <a:lnTo>
                  <a:pt x="221030" y="190500"/>
                </a:lnTo>
                <a:lnTo>
                  <a:pt x="223862" y="179070"/>
                </a:lnTo>
                <a:lnTo>
                  <a:pt x="224485" y="175272"/>
                </a:lnTo>
                <a:lnTo>
                  <a:pt x="224790" y="167640"/>
                </a:lnTo>
                <a:lnTo>
                  <a:pt x="224713" y="162572"/>
                </a:lnTo>
                <a:lnTo>
                  <a:pt x="224345" y="157492"/>
                </a:lnTo>
                <a:lnTo>
                  <a:pt x="221830" y="151142"/>
                </a:lnTo>
                <a:lnTo>
                  <a:pt x="220345" y="152400"/>
                </a:lnTo>
                <a:lnTo>
                  <a:pt x="220154" y="153670"/>
                </a:lnTo>
                <a:lnTo>
                  <a:pt x="219684" y="154940"/>
                </a:lnTo>
                <a:lnTo>
                  <a:pt x="217551" y="162572"/>
                </a:lnTo>
                <a:lnTo>
                  <a:pt x="216827" y="170192"/>
                </a:lnTo>
                <a:lnTo>
                  <a:pt x="216789" y="172720"/>
                </a:lnTo>
                <a:lnTo>
                  <a:pt x="217157" y="179070"/>
                </a:lnTo>
                <a:lnTo>
                  <a:pt x="218846" y="187972"/>
                </a:lnTo>
                <a:lnTo>
                  <a:pt x="219125" y="187972"/>
                </a:lnTo>
                <a:lnTo>
                  <a:pt x="220903" y="190500"/>
                </a:lnTo>
                <a:lnTo>
                  <a:pt x="218287" y="190500"/>
                </a:lnTo>
                <a:lnTo>
                  <a:pt x="205155" y="185420"/>
                </a:lnTo>
                <a:lnTo>
                  <a:pt x="194513" y="177800"/>
                </a:lnTo>
                <a:lnTo>
                  <a:pt x="186270" y="167640"/>
                </a:lnTo>
                <a:lnTo>
                  <a:pt x="180378" y="154940"/>
                </a:lnTo>
                <a:lnTo>
                  <a:pt x="178981" y="151142"/>
                </a:lnTo>
                <a:lnTo>
                  <a:pt x="183451" y="149872"/>
                </a:lnTo>
                <a:lnTo>
                  <a:pt x="196024" y="147320"/>
                </a:lnTo>
                <a:lnTo>
                  <a:pt x="208597" y="147320"/>
                </a:lnTo>
                <a:lnTo>
                  <a:pt x="244957" y="162572"/>
                </a:lnTo>
                <a:lnTo>
                  <a:pt x="262267" y="186690"/>
                </a:lnTo>
                <a:lnTo>
                  <a:pt x="262267" y="49390"/>
                </a:lnTo>
                <a:lnTo>
                  <a:pt x="258787" y="49542"/>
                </a:lnTo>
                <a:lnTo>
                  <a:pt x="234111" y="53340"/>
                </a:lnTo>
                <a:lnTo>
                  <a:pt x="225818" y="55892"/>
                </a:lnTo>
                <a:lnTo>
                  <a:pt x="218363" y="53340"/>
                </a:lnTo>
                <a:lnTo>
                  <a:pt x="180098" y="30492"/>
                </a:lnTo>
                <a:lnTo>
                  <a:pt x="124828" y="7620"/>
                </a:lnTo>
                <a:lnTo>
                  <a:pt x="117195" y="6350"/>
                </a:lnTo>
                <a:lnTo>
                  <a:pt x="113563" y="5092"/>
                </a:lnTo>
                <a:lnTo>
                  <a:pt x="112814" y="6350"/>
                </a:lnTo>
                <a:lnTo>
                  <a:pt x="112737" y="7620"/>
                </a:lnTo>
                <a:lnTo>
                  <a:pt x="112649" y="12700"/>
                </a:lnTo>
                <a:lnTo>
                  <a:pt x="113931" y="26670"/>
                </a:lnTo>
                <a:lnTo>
                  <a:pt x="123532" y="77470"/>
                </a:lnTo>
                <a:lnTo>
                  <a:pt x="141973" y="120650"/>
                </a:lnTo>
                <a:lnTo>
                  <a:pt x="143649" y="123190"/>
                </a:lnTo>
                <a:lnTo>
                  <a:pt x="143840" y="125742"/>
                </a:lnTo>
                <a:lnTo>
                  <a:pt x="142621" y="128270"/>
                </a:lnTo>
                <a:lnTo>
                  <a:pt x="141224" y="132092"/>
                </a:lnTo>
                <a:lnTo>
                  <a:pt x="140296" y="135890"/>
                </a:lnTo>
                <a:lnTo>
                  <a:pt x="139268" y="138442"/>
                </a:lnTo>
                <a:lnTo>
                  <a:pt x="134797" y="157492"/>
                </a:lnTo>
                <a:lnTo>
                  <a:pt x="132626" y="175272"/>
                </a:lnTo>
                <a:lnTo>
                  <a:pt x="132549" y="194322"/>
                </a:lnTo>
                <a:lnTo>
                  <a:pt x="135267" y="213372"/>
                </a:lnTo>
                <a:lnTo>
                  <a:pt x="136664" y="219722"/>
                </a:lnTo>
                <a:lnTo>
                  <a:pt x="136296" y="220992"/>
                </a:lnTo>
                <a:lnTo>
                  <a:pt x="129400" y="220992"/>
                </a:lnTo>
                <a:lnTo>
                  <a:pt x="101269" y="222250"/>
                </a:lnTo>
                <a:lnTo>
                  <a:pt x="3352" y="228600"/>
                </a:lnTo>
                <a:lnTo>
                  <a:pt x="1117" y="229870"/>
                </a:lnTo>
                <a:lnTo>
                  <a:pt x="0" y="229870"/>
                </a:lnTo>
                <a:lnTo>
                  <a:pt x="381" y="231140"/>
                </a:lnTo>
                <a:lnTo>
                  <a:pt x="660" y="233692"/>
                </a:lnTo>
                <a:lnTo>
                  <a:pt x="4013" y="233692"/>
                </a:lnTo>
                <a:lnTo>
                  <a:pt x="108877" y="227342"/>
                </a:lnTo>
                <a:lnTo>
                  <a:pt x="137782" y="227342"/>
                </a:lnTo>
                <a:lnTo>
                  <a:pt x="139827" y="228600"/>
                </a:lnTo>
                <a:lnTo>
                  <a:pt x="142252" y="234950"/>
                </a:lnTo>
                <a:lnTo>
                  <a:pt x="148590" y="247662"/>
                </a:lnTo>
                <a:lnTo>
                  <a:pt x="148221" y="248920"/>
                </a:lnTo>
                <a:lnTo>
                  <a:pt x="113703" y="255270"/>
                </a:lnTo>
                <a:lnTo>
                  <a:pt x="70078" y="265430"/>
                </a:lnTo>
                <a:lnTo>
                  <a:pt x="29311" y="274320"/>
                </a:lnTo>
                <a:lnTo>
                  <a:pt x="10337" y="279412"/>
                </a:lnTo>
                <a:lnTo>
                  <a:pt x="8763" y="280670"/>
                </a:lnTo>
                <a:lnTo>
                  <a:pt x="8293" y="280670"/>
                </a:lnTo>
                <a:lnTo>
                  <a:pt x="8940" y="281940"/>
                </a:lnTo>
                <a:lnTo>
                  <a:pt x="9601" y="284480"/>
                </a:lnTo>
                <a:lnTo>
                  <a:pt x="11176" y="284480"/>
                </a:lnTo>
                <a:lnTo>
                  <a:pt x="12573" y="283210"/>
                </a:lnTo>
                <a:lnTo>
                  <a:pt x="115150" y="260362"/>
                </a:lnTo>
                <a:lnTo>
                  <a:pt x="147383" y="254012"/>
                </a:lnTo>
                <a:lnTo>
                  <a:pt x="151104" y="254012"/>
                </a:lnTo>
                <a:lnTo>
                  <a:pt x="153987" y="255270"/>
                </a:lnTo>
                <a:lnTo>
                  <a:pt x="158648" y="261620"/>
                </a:lnTo>
                <a:lnTo>
                  <a:pt x="161353" y="264160"/>
                </a:lnTo>
                <a:lnTo>
                  <a:pt x="164147" y="267970"/>
                </a:lnTo>
                <a:lnTo>
                  <a:pt x="168059" y="271780"/>
                </a:lnTo>
                <a:lnTo>
                  <a:pt x="167868" y="274320"/>
                </a:lnTo>
                <a:lnTo>
                  <a:pt x="162369" y="275590"/>
                </a:lnTo>
                <a:lnTo>
                  <a:pt x="145503" y="284480"/>
                </a:lnTo>
                <a:lnTo>
                  <a:pt x="115239" y="299720"/>
                </a:lnTo>
                <a:lnTo>
                  <a:pt x="85864" y="314960"/>
                </a:lnTo>
                <a:lnTo>
                  <a:pt x="71729" y="323862"/>
                </a:lnTo>
                <a:lnTo>
                  <a:pt x="70243" y="323862"/>
                </a:lnTo>
                <a:lnTo>
                  <a:pt x="69684" y="325120"/>
                </a:lnTo>
                <a:lnTo>
                  <a:pt x="70802" y="326390"/>
                </a:lnTo>
                <a:lnTo>
                  <a:pt x="71920" y="328930"/>
                </a:lnTo>
                <a:lnTo>
                  <a:pt x="73596" y="327660"/>
                </a:lnTo>
                <a:lnTo>
                  <a:pt x="75082" y="327660"/>
                </a:lnTo>
                <a:lnTo>
                  <a:pt x="86194" y="321310"/>
                </a:lnTo>
                <a:lnTo>
                  <a:pt x="142697" y="290830"/>
                </a:lnTo>
                <a:lnTo>
                  <a:pt x="168706" y="279412"/>
                </a:lnTo>
                <a:lnTo>
                  <a:pt x="171881" y="278130"/>
                </a:lnTo>
                <a:lnTo>
                  <a:pt x="174574" y="278130"/>
                </a:lnTo>
                <a:lnTo>
                  <a:pt x="177279" y="280670"/>
                </a:lnTo>
                <a:lnTo>
                  <a:pt x="180454" y="283210"/>
                </a:lnTo>
                <a:lnTo>
                  <a:pt x="182778" y="285762"/>
                </a:lnTo>
                <a:lnTo>
                  <a:pt x="185381" y="289560"/>
                </a:lnTo>
                <a:lnTo>
                  <a:pt x="191960" y="297180"/>
                </a:lnTo>
                <a:lnTo>
                  <a:pt x="196723" y="307340"/>
                </a:lnTo>
                <a:lnTo>
                  <a:pt x="199631" y="317512"/>
                </a:lnTo>
                <a:lnTo>
                  <a:pt x="200520" y="326390"/>
                </a:lnTo>
                <a:lnTo>
                  <a:pt x="200558" y="330212"/>
                </a:lnTo>
                <a:lnTo>
                  <a:pt x="200202" y="340360"/>
                </a:lnTo>
                <a:lnTo>
                  <a:pt x="190500" y="391160"/>
                </a:lnTo>
                <a:lnTo>
                  <a:pt x="182181" y="421640"/>
                </a:lnTo>
                <a:lnTo>
                  <a:pt x="178206" y="438162"/>
                </a:lnTo>
                <a:lnTo>
                  <a:pt x="173672" y="459740"/>
                </a:lnTo>
                <a:lnTo>
                  <a:pt x="170332" y="481330"/>
                </a:lnTo>
                <a:lnTo>
                  <a:pt x="168249" y="502920"/>
                </a:lnTo>
                <a:lnTo>
                  <a:pt x="167500" y="524510"/>
                </a:lnTo>
                <a:lnTo>
                  <a:pt x="168478" y="538480"/>
                </a:lnTo>
                <a:lnTo>
                  <a:pt x="174218" y="585470"/>
                </a:lnTo>
                <a:lnTo>
                  <a:pt x="184340" y="627380"/>
                </a:lnTo>
                <a:lnTo>
                  <a:pt x="201714" y="673112"/>
                </a:lnTo>
                <a:lnTo>
                  <a:pt x="216750" y="706120"/>
                </a:lnTo>
                <a:lnTo>
                  <a:pt x="221437" y="717562"/>
                </a:lnTo>
                <a:lnTo>
                  <a:pt x="233375" y="763270"/>
                </a:lnTo>
                <a:lnTo>
                  <a:pt x="239204" y="835660"/>
                </a:lnTo>
                <a:lnTo>
                  <a:pt x="237083" y="868680"/>
                </a:lnTo>
                <a:lnTo>
                  <a:pt x="236855" y="869962"/>
                </a:lnTo>
                <a:lnTo>
                  <a:pt x="180136" y="869962"/>
                </a:lnTo>
                <a:lnTo>
                  <a:pt x="180136" y="938530"/>
                </a:lnTo>
                <a:lnTo>
                  <a:pt x="353428" y="938530"/>
                </a:lnTo>
                <a:lnTo>
                  <a:pt x="455193" y="938530"/>
                </a:lnTo>
                <a:lnTo>
                  <a:pt x="11476292" y="938530"/>
                </a:lnTo>
                <a:lnTo>
                  <a:pt x="11468024" y="1020064"/>
                </a:lnTo>
                <a:lnTo>
                  <a:pt x="11462690" y="1058926"/>
                </a:lnTo>
                <a:lnTo>
                  <a:pt x="11439220" y="1117587"/>
                </a:lnTo>
                <a:lnTo>
                  <a:pt x="11412398" y="1180719"/>
                </a:lnTo>
                <a:lnTo>
                  <a:pt x="11410620" y="1185926"/>
                </a:lnTo>
                <a:lnTo>
                  <a:pt x="11406302" y="1190244"/>
                </a:lnTo>
                <a:lnTo>
                  <a:pt x="11403508" y="1187704"/>
                </a:lnTo>
                <a:lnTo>
                  <a:pt x="11404270" y="1185926"/>
                </a:lnTo>
                <a:lnTo>
                  <a:pt x="11403508" y="1183513"/>
                </a:lnTo>
                <a:lnTo>
                  <a:pt x="11407966" y="1141056"/>
                </a:lnTo>
                <a:lnTo>
                  <a:pt x="11415776" y="1099426"/>
                </a:lnTo>
                <a:lnTo>
                  <a:pt x="11427409" y="1058735"/>
                </a:lnTo>
                <a:lnTo>
                  <a:pt x="11443386" y="1019048"/>
                </a:lnTo>
                <a:lnTo>
                  <a:pt x="11445418" y="1014857"/>
                </a:lnTo>
                <a:lnTo>
                  <a:pt x="11446815" y="1009523"/>
                </a:lnTo>
                <a:lnTo>
                  <a:pt x="11446180" y="1007110"/>
                </a:lnTo>
                <a:lnTo>
                  <a:pt x="11441227" y="1004570"/>
                </a:lnTo>
                <a:lnTo>
                  <a:pt x="11439449" y="1006729"/>
                </a:lnTo>
                <a:lnTo>
                  <a:pt x="11432464" y="1013460"/>
                </a:lnTo>
                <a:lnTo>
                  <a:pt x="11409909" y="1052842"/>
                </a:lnTo>
                <a:lnTo>
                  <a:pt x="11368710" y="1134491"/>
                </a:lnTo>
                <a:lnTo>
                  <a:pt x="11353749" y="1212405"/>
                </a:lnTo>
                <a:lnTo>
                  <a:pt x="11340135" y="1285494"/>
                </a:lnTo>
                <a:lnTo>
                  <a:pt x="11334394" y="1339456"/>
                </a:lnTo>
                <a:lnTo>
                  <a:pt x="11336325" y="1357757"/>
                </a:lnTo>
                <a:lnTo>
                  <a:pt x="11354257" y="1458760"/>
                </a:lnTo>
                <a:lnTo>
                  <a:pt x="11362423" y="1509280"/>
                </a:lnTo>
                <a:lnTo>
                  <a:pt x="11371809" y="1577784"/>
                </a:lnTo>
                <a:lnTo>
                  <a:pt x="11373790" y="1595755"/>
                </a:lnTo>
                <a:lnTo>
                  <a:pt x="11374234" y="1613738"/>
                </a:lnTo>
                <a:lnTo>
                  <a:pt x="11370272" y="1647228"/>
                </a:lnTo>
                <a:lnTo>
                  <a:pt x="11370539" y="1662493"/>
                </a:lnTo>
                <a:lnTo>
                  <a:pt x="11372342" y="1677581"/>
                </a:lnTo>
                <a:lnTo>
                  <a:pt x="11377473" y="1704975"/>
                </a:lnTo>
                <a:lnTo>
                  <a:pt x="11391189" y="1705610"/>
                </a:lnTo>
                <a:lnTo>
                  <a:pt x="11394364" y="1698625"/>
                </a:lnTo>
                <a:lnTo>
                  <a:pt x="11398555" y="1690497"/>
                </a:lnTo>
                <a:lnTo>
                  <a:pt x="11402682" y="1648142"/>
                </a:lnTo>
                <a:lnTo>
                  <a:pt x="11418443" y="1577746"/>
                </a:lnTo>
                <a:lnTo>
                  <a:pt x="11431321" y="1540891"/>
                </a:lnTo>
                <a:lnTo>
                  <a:pt x="11431067" y="1536954"/>
                </a:lnTo>
                <a:lnTo>
                  <a:pt x="11436274" y="1535938"/>
                </a:lnTo>
                <a:lnTo>
                  <a:pt x="11438052" y="1577213"/>
                </a:lnTo>
                <a:lnTo>
                  <a:pt x="11435893" y="1578229"/>
                </a:lnTo>
                <a:lnTo>
                  <a:pt x="11425949" y="1591221"/>
                </a:lnTo>
                <a:lnTo>
                  <a:pt x="11419294" y="1603425"/>
                </a:lnTo>
                <a:lnTo>
                  <a:pt x="11414430" y="1616468"/>
                </a:lnTo>
                <a:lnTo>
                  <a:pt x="11411255" y="1630172"/>
                </a:lnTo>
                <a:lnTo>
                  <a:pt x="11409426" y="1651139"/>
                </a:lnTo>
                <a:lnTo>
                  <a:pt x="11410556" y="1671789"/>
                </a:lnTo>
                <a:lnTo>
                  <a:pt x="11414252" y="1692173"/>
                </a:lnTo>
                <a:lnTo>
                  <a:pt x="11420145" y="1712341"/>
                </a:lnTo>
                <a:lnTo>
                  <a:pt x="11423574" y="1711325"/>
                </a:lnTo>
                <a:lnTo>
                  <a:pt x="11423955" y="1708785"/>
                </a:lnTo>
                <a:lnTo>
                  <a:pt x="11424971" y="1707134"/>
                </a:lnTo>
                <a:lnTo>
                  <a:pt x="11468405" y="1620266"/>
                </a:lnTo>
                <a:lnTo>
                  <a:pt x="11471453" y="1617472"/>
                </a:lnTo>
                <a:lnTo>
                  <a:pt x="11479200" y="1617853"/>
                </a:lnTo>
                <a:lnTo>
                  <a:pt x="11490414" y="1618056"/>
                </a:lnTo>
                <a:lnTo>
                  <a:pt x="11501615" y="1617586"/>
                </a:lnTo>
                <a:lnTo>
                  <a:pt x="11512525" y="1615478"/>
                </a:lnTo>
                <a:lnTo>
                  <a:pt x="11522888" y="1610741"/>
                </a:lnTo>
                <a:lnTo>
                  <a:pt x="11526444" y="1608328"/>
                </a:lnTo>
                <a:lnTo>
                  <a:pt x="11535588" y="1618869"/>
                </a:lnTo>
                <a:lnTo>
                  <a:pt x="11559654" y="1665033"/>
                </a:lnTo>
                <a:lnTo>
                  <a:pt x="11576482" y="1702816"/>
                </a:lnTo>
                <a:lnTo>
                  <a:pt x="11577117" y="1706372"/>
                </a:lnTo>
                <a:lnTo>
                  <a:pt x="11580673" y="1709166"/>
                </a:lnTo>
                <a:lnTo>
                  <a:pt x="11582451" y="1704975"/>
                </a:lnTo>
                <a:lnTo>
                  <a:pt x="11590642" y="1667548"/>
                </a:lnTo>
                <a:lnTo>
                  <a:pt x="11589068" y="1632102"/>
                </a:lnTo>
                <a:lnTo>
                  <a:pt x="11577320" y="1598777"/>
                </a:lnTo>
                <a:lnTo>
                  <a:pt x="11555019" y="1567688"/>
                </a:lnTo>
                <a:lnTo>
                  <a:pt x="11550447" y="1562735"/>
                </a:lnTo>
                <a:lnTo>
                  <a:pt x="11548669" y="1558925"/>
                </a:lnTo>
                <a:lnTo>
                  <a:pt x="11555298" y="1545323"/>
                </a:lnTo>
                <a:lnTo>
                  <a:pt x="11561432" y="1530502"/>
                </a:lnTo>
                <a:lnTo>
                  <a:pt x="11567973" y="1515872"/>
                </a:lnTo>
                <a:lnTo>
                  <a:pt x="11594122" y="1571167"/>
                </a:lnTo>
                <a:lnTo>
                  <a:pt x="11603558" y="1621675"/>
                </a:lnTo>
                <a:lnTo>
                  <a:pt x="11608803" y="1659864"/>
                </a:lnTo>
                <a:lnTo>
                  <a:pt x="11613058" y="1698244"/>
                </a:lnTo>
                <a:lnTo>
                  <a:pt x="11614836" y="1709166"/>
                </a:lnTo>
                <a:lnTo>
                  <a:pt x="11626139" y="1711325"/>
                </a:lnTo>
                <a:lnTo>
                  <a:pt x="11628298" y="1705991"/>
                </a:lnTo>
                <a:lnTo>
                  <a:pt x="11630711" y="1702181"/>
                </a:lnTo>
                <a:lnTo>
                  <a:pt x="11635727" y="1692694"/>
                </a:lnTo>
                <a:lnTo>
                  <a:pt x="11639880" y="1682940"/>
                </a:lnTo>
                <a:lnTo>
                  <a:pt x="11643309" y="1673009"/>
                </a:lnTo>
                <a:lnTo>
                  <a:pt x="11660962" y="1611337"/>
                </a:lnTo>
                <a:lnTo>
                  <a:pt x="11677447" y="1560245"/>
                </a:lnTo>
                <a:lnTo>
                  <a:pt x="11695925" y="1509801"/>
                </a:lnTo>
                <a:lnTo>
                  <a:pt x="11716690" y="1460119"/>
                </a:lnTo>
                <a:lnTo>
                  <a:pt x="11717706" y="1457325"/>
                </a:lnTo>
                <a:lnTo>
                  <a:pt x="11754282" y="1275207"/>
                </a:lnTo>
                <a:lnTo>
                  <a:pt x="11755412" y="1266926"/>
                </a:lnTo>
                <a:close/>
              </a:path>
            </a:pathLst>
          </a:custGeom>
          <a:solidFill>
            <a:srgbClr val="F78B0D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F78B0D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 panose="00000500000000000000"/>
              <a:buNone/>
              <a:defRPr sz="4800" b="1">
                <a:solidFill>
                  <a:schemeClr val="dk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 panose="00000500000000000000"/>
              <a:buNone/>
              <a:defRPr sz="4800" b="1">
                <a:solidFill>
                  <a:schemeClr val="dk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 panose="00000500000000000000"/>
              <a:buNone/>
              <a:defRPr sz="4800" b="1">
                <a:solidFill>
                  <a:schemeClr val="dk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 panose="00000500000000000000"/>
              <a:buNone/>
              <a:defRPr sz="4800" b="1">
                <a:solidFill>
                  <a:schemeClr val="dk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 panose="00000500000000000000"/>
              <a:buNone/>
              <a:defRPr sz="4800" b="1">
                <a:solidFill>
                  <a:schemeClr val="dk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 panose="00000500000000000000"/>
              <a:buNone/>
              <a:defRPr sz="4800" b="1">
                <a:solidFill>
                  <a:schemeClr val="dk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 panose="00000500000000000000"/>
              <a:buNone/>
              <a:defRPr sz="4800" b="1">
                <a:solidFill>
                  <a:schemeClr val="dk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 panose="00000500000000000000"/>
              <a:buNone/>
              <a:defRPr sz="4800" b="1">
                <a:solidFill>
                  <a:schemeClr val="dk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 panose="00000500000000000000"/>
              <a:buNone/>
              <a:defRPr sz="4800" b="1">
                <a:solidFill>
                  <a:schemeClr val="dk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1600" y="2122450"/>
            <a:ext cx="6640800" cy="2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 panose="02020603050405020304"/>
              <a:buChar char="◉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 panose="02020603050405020304"/>
              <a:buChar char="◎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 panose="02020603050405020304"/>
              <a:buChar char="○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 panose="02020603050405020304"/>
              <a:buChar char="●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 panose="02020603050405020304"/>
              <a:buChar char="○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 panose="02020603050405020304"/>
              <a:buChar char="■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 panose="02020603050405020304"/>
              <a:buChar char="●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 panose="02020603050405020304"/>
              <a:buChar char="○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 panose="02020603050405020304"/>
              <a:buChar char="■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999999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1pPr>
            <a:lvl2pPr lvl="1" algn="ctr">
              <a:buNone/>
              <a:defRPr sz="1100">
                <a:solidFill>
                  <a:srgbClr val="999999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2pPr>
            <a:lvl3pPr lvl="2" algn="ctr">
              <a:buNone/>
              <a:defRPr sz="1100">
                <a:solidFill>
                  <a:srgbClr val="999999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3pPr>
            <a:lvl4pPr lvl="3" algn="ctr">
              <a:buNone/>
              <a:defRPr sz="1100">
                <a:solidFill>
                  <a:srgbClr val="999999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4pPr>
            <a:lvl5pPr lvl="4" algn="ctr">
              <a:buNone/>
              <a:defRPr sz="1100">
                <a:solidFill>
                  <a:srgbClr val="999999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5pPr>
            <a:lvl6pPr lvl="5" algn="ctr">
              <a:buNone/>
              <a:defRPr sz="1100">
                <a:solidFill>
                  <a:srgbClr val="999999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6pPr>
            <a:lvl7pPr lvl="6" algn="ctr">
              <a:buNone/>
              <a:defRPr sz="1100">
                <a:solidFill>
                  <a:srgbClr val="999999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7pPr>
            <a:lvl8pPr lvl="7" algn="ctr">
              <a:buNone/>
              <a:defRPr sz="1100">
                <a:solidFill>
                  <a:srgbClr val="999999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8pPr>
            <a:lvl9pPr lvl="8" algn="ctr">
              <a:buNone/>
              <a:defRPr sz="1100">
                <a:solidFill>
                  <a:srgbClr val="999999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ctrTitle"/>
          </p:nvPr>
        </p:nvSpPr>
        <p:spPr>
          <a:xfrm>
            <a:off x="1687830" y="1181735"/>
            <a:ext cx="5791200" cy="26117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600" dirty="0"/>
              <a:t>Pertemuan ke 13</a:t>
            </a:r>
            <a:br>
              <a:rPr lang="en-US" altLang="en-GB" sz="3600" dirty="0"/>
            </a:br>
            <a:r>
              <a:rPr lang="en-US" altLang="en-GB" sz="3600" dirty="0"/>
              <a:t>ANALISIS SITUASI</a:t>
            </a:r>
            <a:endParaRPr lang="en-US" altLang="en-GB" sz="3600" dirty="0"/>
          </a:p>
        </p:txBody>
      </p:sp>
      <p:sp>
        <p:nvSpPr>
          <p:cNvPr id="2" name="Text Box 1"/>
          <p:cNvSpPr txBox="1"/>
          <p:nvPr/>
        </p:nvSpPr>
        <p:spPr>
          <a:xfrm rot="10800000" flipV="1">
            <a:off x="4648200" y="3537585"/>
            <a:ext cx="281686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Dewi Setyarini</a:t>
            </a:r>
            <a:endParaRPr lang="en-US" altLang="en-GB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585" y="1043940"/>
            <a:ext cx="6640830" cy="641985"/>
          </a:xfrm>
        </p:spPr>
        <p:txBody>
          <a:bodyPr/>
          <a:p>
            <a:r>
              <a:rPr lang="en-US" sz="2800"/>
              <a:t>Indikator Analisis Internal</a:t>
            </a:r>
            <a:endParaRPr lang="en-US" sz="2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585" y="1795145"/>
            <a:ext cx="6640830" cy="2654300"/>
          </a:xfrm>
        </p:spPr>
        <p:txBody>
          <a:bodyPr/>
          <a:p>
            <a:pPr marL="482600" indent="-342900">
              <a:buAutoNum type="arabicPeriod"/>
            </a:pPr>
            <a:r>
              <a:rPr lang="en-US"/>
              <a:t>budaya organisasi</a:t>
            </a:r>
            <a:endParaRPr lang="en-US"/>
          </a:p>
          <a:p>
            <a:pPr marL="482600" indent="-342900">
              <a:buAutoNum type="arabicPeriod"/>
            </a:pPr>
            <a:r>
              <a:rPr lang="en-US"/>
              <a:t>administrasi</a:t>
            </a:r>
            <a:endParaRPr lang="en-US"/>
          </a:p>
          <a:p>
            <a:pPr marL="482600" indent="-342900">
              <a:buAutoNum type="arabicPeriod"/>
            </a:pPr>
            <a:r>
              <a:rPr lang="en-US"/>
              <a:t>sumber daya</a:t>
            </a:r>
            <a:endParaRPr lang="en-US"/>
          </a:p>
          <a:p>
            <a:pPr marL="482600" indent="-342900">
              <a:buAutoNum type="arabicPeriod"/>
            </a:pPr>
            <a:r>
              <a:rPr lang="en-US"/>
              <a:t>infrastruktur</a:t>
            </a:r>
            <a:endParaRPr lang="en-US"/>
          </a:p>
          <a:p>
            <a:pPr marL="482600" indent="-342900">
              <a:buAutoNum type="arabicPeriod"/>
            </a:pPr>
            <a:r>
              <a:rPr lang="en-US"/>
              <a:t>pengembangan organisasi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585" y="1043940"/>
            <a:ext cx="6640830" cy="746760"/>
          </a:xfrm>
        </p:spPr>
        <p:txBody>
          <a:bodyPr/>
          <a:p>
            <a:r>
              <a:rPr lang="en-US" sz="2800"/>
              <a:t>C. ANALISIS EKSTERNAL</a:t>
            </a:r>
            <a:r>
              <a:rPr lang="en-US"/>
              <a:t> 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585" y="1954530"/>
            <a:ext cx="6640830" cy="2494915"/>
          </a:xfrm>
        </p:spPr>
        <p:txBody>
          <a:bodyPr/>
          <a:p>
            <a:r>
              <a:rPr lang="en-US"/>
              <a:t>Analisi ekternal memeriksi makro - lingkungan - dunia dimana organisasi berfungsi setiap hari</a:t>
            </a:r>
            <a:endParaRPr lang="en-US"/>
          </a:p>
          <a:p>
            <a:r>
              <a:rPr lang="en-US"/>
              <a:t>Perencanaan komunikasi harus mempertimbangkan lingkungan eksternal</a:t>
            </a:r>
            <a:endParaRPr lang="en-US"/>
          </a:p>
          <a:p>
            <a:r>
              <a:rPr lang="en-US"/>
              <a:t>Semakin suatu organisasi mengetahui dan memahami tentang lingkungan dimana dia bekerja, maka semakin baik mampu menjalankan strategi, sasaran dan mengembangkan pesan dalam kegiatan komunikasinya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585" y="1043940"/>
            <a:ext cx="6640830" cy="290195"/>
          </a:xfrm>
        </p:spPr>
        <p:txBody>
          <a:bodyPr/>
          <a:p>
            <a:r>
              <a:rPr lang="en-US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585" y="1333500"/>
            <a:ext cx="6640830" cy="3115945"/>
          </a:xfrm>
        </p:spPr>
        <p:txBody>
          <a:bodyPr/>
          <a:p>
            <a:r>
              <a:rPr lang="en-US"/>
              <a:t>Analisi Ekternal --&gt; membahas MAKRO - LINGKUNGAN</a:t>
            </a:r>
            <a:endParaRPr lang="en-US"/>
          </a:p>
          <a:p>
            <a:r>
              <a:rPr lang="en-US"/>
              <a:t>Setiap peluang baru atau masalah yang ada akan berkembang menjadi kekuatan-kekuatan baru seiring waktu</a:t>
            </a:r>
            <a:endParaRPr lang="en-US"/>
          </a:p>
          <a:p>
            <a:r>
              <a:rPr lang="en-US"/>
              <a:t>Tantangannya : </a:t>
            </a:r>
            <a:endParaRPr lang="en-US"/>
          </a:p>
          <a:p>
            <a:pPr lvl="1"/>
            <a:r>
              <a:rPr lang="en-US"/>
              <a:t>harus mampu mengambil keuntungan dari kemungkinan yg muncul</a:t>
            </a:r>
            <a:endParaRPr lang="en-US"/>
          </a:p>
          <a:p>
            <a:pPr lvl="1"/>
            <a:r>
              <a:rPr lang="en-US"/>
              <a:t>menghindari ancaman yg berkelanjutan agar dipersiapkan dng cermat</a:t>
            </a:r>
            <a:endParaRPr lang="en-US"/>
          </a:p>
          <a:p>
            <a:pPr lvl="1"/>
            <a:endParaRPr lang="en-US"/>
          </a:p>
          <a:p>
            <a:pPr lvl="0"/>
            <a:r>
              <a:rPr lang="en-US"/>
              <a:t>Memeriksa kekuatan-kekuatan eksternal, maka organisasi akan memiliki gambaran yg jelas, dimana dia berdiri dan memiliki peluang baru untung mengambil keuntungan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2800"/>
              <a:t>Kekuatan luar menimbulkan peluang dan ancaman (OT)</a:t>
            </a:r>
            <a:endParaRPr lang="en-US" sz="2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marL="482600" indent="-342900" algn="ctr">
              <a:buAutoNum type="arabicPeriod"/>
            </a:pPr>
            <a:r>
              <a:rPr lang="en-US" sz="2000"/>
              <a:t>segi demografik</a:t>
            </a:r>
            <a:endParaRPr lang="en-US" sz="2000"/>
          </a:p>
          <a:p>
            <a:pPr marL="482600" indent="-342900" algn="ctr">
              <a:buAutoNum type="arabicPeriod"/>
            </a:pPr>
            <a:r>
              <a:rPr lang="en-US" sz="2000"/>
              <a:t>segi ekonomi</a:t>
            </a:r>
            <a:endParaRPr lang="en-US" sz="2000"/>
          </a:p>
          <a:p>
            <a:pPr marL="482600" indent="-342900" algn="ctr">
              <a:buAutoNum type="arabicPeriod"/>
            </a:pPr>
            <a:r>
              <a:rPr lang="en-US" sz="2000"/>
              <a:t>segi politik</a:t>
            </a:r>
            <a:endParaRPr lang="en-US" sz="2000"/>
          </a:p>
          <a:p>
            <a:pPr marL="482600" indent="-342900" algn="ctr">
              <a:buAutoNum type="arabicPeriod"/>
            </a:pPr>
            <a:r>
              <a:rPr lang="en-US" sz="2000"/>
              <a:t>segi teknologi</a:t>
            </a:r>
            <a:endParaRPr lang="en-US" sz="2000"/>
          </a:p>
          <a:p>
            <a:pPr marL="482600" indent="-342900" algn="ctr">
              <a:buAutoNum type="arabicPeriod"/>
            </a:pPr>
            <a:r>
              <a:rPr lang="en-US" sz="2000"/>
              <a:t>segi sosial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800"/>
              <a:t>D. ANALISA SWOT</a:t>
            </a:r>
            <a:br>
              <a:rPr lang="en-US" sz="2800"/>
            </a:br>
            <a:r>
              <a:rPr lang="en-US" sz="1600"/>
              <a:t>(Strengths-Weakness- Opportunities-Threats)</a:t>
            </a:r>
            <a:endParaRPr lang="en-US" sz="16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/>
              <a:t>Analisi SWOT adalah peralatan yang digunakan untuk mengukur :</a:t>
            </a:r>
            <a:endParaRPr lang="en-US"/>
          </a:p>
          <a:p>
            <a:pPr lvl="1"/>
            <a:r>
              <a:rPr lang="en-US"/>
              <a:t>STRENGTHS : kekuatan-kekuatan yg dimiliki</a:t>
            </a:r>
            <a:endParaRPr lang="en-US"/>
          </a:p>
          <a:p>
            <a:pPr lvl="1"/>
            <a:r>
              <a:rPr lang="en-US"/>
              <a:t>WEAKNESS : kelemahan-kelemahan yang ada</a:t>
            </a:r>
            <a:endParaRPr lang="en-US"/>
          </a:p>
          <a:p>
            <a:pPr lvl="1"/>
            <a:r>
              <a:rPr lang="en-US"/>
              <a:t>OPPORTUNITIES : peluang-peluang yg mungkin bisa diperoleh</a:t>
            </a:r>
            <a:endParaRPr lang="en-US"/>
          </a:p>
          <a:p>
            <a:pPr lvl="1"/>
            <a:r>
              <a:rPr lang="en-US"/>
              <a:t>THREATS : Ancaman-ancaman yang biasa ditemui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585" y="1043940"/>
            <a:ext cx="6640830" cy="379730"/>
          </a:xfrm>
        </p:spPr>
        <p:txBody>
          <a:bodyPr/>
          <a:p>
            <a:r>
              <a:rPr lang="en-US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585" y="1423035"/>
            <a:ext cx="6640830" cy="3026410"/>
          </a:xfrm>
        </p:spPr>
        <p:txBody>
          <a:bodyPr/>
          <a:p>
            <a:r>
              <a:rPr lang="en-US"/>
              <a:t>Analisis Audit Internal, meliputi :</a:t>
            </a:r>
            <a:endParaRPr lang="en-US"/>
          </a:p>
          <a:p>
            <a:pPr lvl="1"/>
            <a:r>
              <a:rPr lang="en-US"/>
              <a:t>budaya organisasi dan tujuan struktur</a:t>
            </a:r>
            <a:endParaRPr lang="en-US"/>
          </a:p>
          <a:p>
            <a:pPr lvl="1"/>
            <a:r>
              <a:rPr lang="en-US"/>
              <a:t>program dan manajemen</a:t>
            </a:r>
            <a:endParaRPr lang="en-US"/>
          </a:p>
          <a:p>
            <a:pPr lvl="1"/>
            <a:r>
              <a:rPr lang="en-US"/>
              <a:t>sumber daya mansia dan keuangan</a:t>
            </a:r>
            <a:endParaRPr lang="en-US"/>
          </a:p>
          <a:p>
            <a:pPr lvl="1"/>
            <a:r>
              <a:rPr lang="en-US"/>
              <a:t>infrastruktur fisik dan teknologi</a:t>
            </a:r>
            <a:endParaRPr lang="en-US"/>
          </a:p>
          <a:p>
            <a:pPr lvl="1"/>
            <a:endParaRPr lang="en-US"/>
          </a:p>
          <a:p>
            <a:pPr lvl="0"/>
            <a:r>
              <a:rPr lang="en-US"/>
              <a:t>Analisis Audit Eksternal. meliputi :</a:t>
            </a:r>
            <a:endParaRPr lang="en-US"/>
          </a:p>
          <a:p>
            <a:pPr lvl="1"/>
            <a:r>
              <a:rPr lang="en-US"/>
              <a:t>mengidentifikasi peluang </a:t>
            </a:r>
            <a:endParaRPr lang="en-US"/>
          </a:p>
          <a:p>
            <a:pPr lvl="1"/>
            <a:r>
              <a:rPr lang="en-US"/>
              <a:t>mengembangkan rencana darurat untuk menghindari  atau mengurangi dampak dari ancaman atau situasi yg kurang menguntungkan,</a:t>
            </a:r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585" y="1043940"/>
            <a:ext cx="6640830" cy="696595"/>
          </a:xfrm>
        </p:spPr>
        <p:txBody>
          <a:bodyPr/>
          <a:p>
            <a:pPr algn="ctr"/>
            <a:r>
              <a:rPr lang="en-US" sz="2800">
                <a:sym typeface="+mn-ea"/>
              </a:rPr>
              <a:t>Identifikasi </a:t>
            </a:r>
            <a:r>
              <a:rPr lang="en-US" sz="2800"/>
              <a:t>Komponen Perencanaan Komunikasi</a:t>
            </a:r>
            <a:endParaRPr lang="en-US" sz="2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585" y="2113915"/>
            <a:ext cx="6640830" cy="2335530"/>
          </a:xfrm>
        </p:spPr>
        <p:txBody>
          <a:bodyPr/>
          <a:p>
            <a:pPr marL="482600" indent="-342900">
              <a:buAutoNum type="arabicPeriod"/>
            </a:pPr>
            <a:r>
              <a:rPr lang="en-US"/>
              <a:t>meninjau temuan dalam analisis situasi</a:t>
            </a:r>
            <a:endParaRPr lang="en-US"/>
          </a:p>
          <a:p>
            <a:pPr marL="482600" indent="-342900">
              <a:buAutoNum type="arabicPeriod"/>
            </a:pPr>
            <a:r>
              <a:rPr lang="en-US"/>
              <a:t>membahas audit internal  untuk menentukan kelemahan dan kekuatan organisasi</a:t>
            </a:r>
            <a:endParaRPr lang="en-US"/>
          </a:p>
          <a:p>
            <a:pPr marL="482600" indent="-342900">
              <a:buAutoNum type="arabicPeriod"/>
            </a:pPr>
            <a:r>
              <a:rPr lang="en-US"/>
              <a:t>meninjau audit eksternal</a:t>
            </a:r>
            <a:endParaRPr lang="en-US"/>
          </a:p>
          <a:p>
            <a:pPr marL="482600" indent="-342900">
              <a:buAutoNum type="arabicPeriod"/>
            </a:pPr>
            <a:r>
              <a:rPr lang="en-US"/>
              <a:t>menentukan bidang kesempatan dan potensi ancaman</a:t>
            </a:r>
            <a:endParaRPr lang="en-US"/>
          </a:p>
          <a:p>
            <a:pPr marL="482600" indent="-3429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>
            <a:spLocks noGrp="1"/>
          </p:cNvSpPr>
          <p:nvPr>
            <p:ph type="ctrTitle" idx="4294967295"/>
          </p:nvPr>
        </p:nvSpPr>
        <p:spPr>
          <a:xfrm>
            <a:off x="1275150" y="1060398"/>
            <a:ext cx="6593700" cy="1083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Thanks!</a:t>
            </a:r>
            <a:endParaRPr sz="6000" dirty="0"/>
          </a:p>
        </p:txBody>
      </p:sp>
      <p:sp>
        <p:nvSpPr>
          <p:cNvPr id="311" name="Google Shape;311;p37"/>
          <p:cNvSpPr txBox="1">
            <a:spLocks noGrp="1"/>
          </p:cNvSpPr>
          <p:nvPr>
            <p:ph type="subTitle" idx="4294967295"/>
          </p:nvPr>
        </p:nvSpPr>
        <p:spPr>
          <a:xfrm>
            <a:off x="1275150" y="2143520"/>
            <a:ext cx="6593700" cy="1714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600" b="1" i="1" dirty="0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Any questions?</a:t>
            </a:r>
            <a:endParaRPr sz="3600" b="1" i="1" dirty="0"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dirty="0"/>
              <a:t>You can find me at budewisetyarini@gmail.com</a:t>
            </a:r>
            <a:endParaRPr sz="3600" b="1" dirty="0"/>
          </a:p>
        </p:txBody>
      </p:sp>
      <p:sp>
        <p:nvSpPr>
          <p:cNvPr id="312" name="Google Shape;312;p37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5" name="object 3"/>
          <p:cNvGrpSpPr/>
          <p:nvPr/>
        </p:nvGrpSpPr>
        <p:grpSpPr>
          <a:xfrm>
            <a:off x="1821116" y="2828655"/>
            <a:ext cx="6323827" cy="1629462"/>
            <a:chOff x="1804661" y="1679312"/>
            <a:chExt cx="5665986" cy="2109538"/>
          </a:xfrm>
        </p:grpSpPr>
        <p:pic>
          <p:nvPicPr>
            <p:cNvPr id="6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804661" y="1679312"/>
              <a:ext cx="2909801" cy="1915574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1810" y="1901114"/>
              <a:ext cx="2808837" cy="188773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pic>
        <p:nvPicPr>
          <p:cNvPr id="3" name="object 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02520" y="1124371"/>
            <a:ext cx="658901" cy="658976"/>
          </a:xfrm>
          <a:prstGeom prst="rect">
            <a:avLst/>
          </a:prstGeom>
        </p:spPr>
      </p:pic>
      <p:pic>
        <p:nvPicPr>
          <p:cNvPr id="4" name="object 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02519" y="3621884"/>
            <a:ext cx="658901" cy="658976"/>
          </a:xfrm>
          <a:prstGeom prst="rect">
            <a:avLst/>
          </a:prstGeom>
        </p:spPr>
      </p:pic>
      <p:pic>
        <p:nvPicPr>
          <p:cNvPr id="5" name="object 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40376" y="2047040"/>
            <a:ext cx="658901" cy="658976"/>
          </a:xfrm>
          <a:prstGeom prst="rect">
            <a:avLst/>
          </a:prstGeom>
        </p:spPr>
      </p:pic>
      <p:pic>
        <p:nvPicPr>
          <p:cNvPr id="6" name="object 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40376" y="4361214"/>
            <a:ext cx="658901" cy="65897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99278" y="1928526"/>
            <a:ext cx="4602265" cy="6949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Analisis Internal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299277" y="3684814"/>
            <a:ext cx="4630638" cy="5472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Analisis SWOT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299277" y="4407313"/>
            <a:ext cx="4602265" cy="5472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Kesimpulan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251939" y="1055915"/>
            <a:ext cx="4640121" cy="7075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9210">
              <a:spcBef>
                <a:spcPts val="1020"/>
              </a:spcBef>
            </a:pPr>
            <a:r>
              <a:rPr lang="en-US" b="1" dirty="0">
                <a:cs typeface="Arial" panose="020B0604020202020204"/>
              </a:rPr>
              <a:t>Hakekat Analisis Situasi</a:t>
            </a:r>
            <a:endParaRPr lang="en-US" b="1" dirty="0">
              <a:cs typeface="Arial" panose="020B0604020202020204"/>
            </a:endParaRPr>
          </a:p>
        </p:txBody>
      </p:sp>
      <p:sp>
        <p:nvSpPr>
          <p:cNvPr id="12" name="Rectangle 11"/>
          <p:cNvSpPr/>
          <p:nvPr/>
        </p:nvSpPr>
        <p:spPr>
          <a:xfrm rot="5400000" flipV="1">
            <a:off x="-679127" y="2751134"/>
            <a:ext cx="296018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spc="-105" dirty="0"/>
              <a:t>A</a:t>
            </a:r>
            <a:r>
              <a:rPr lang="en-US" sz="2800" dirty="0"/>
              <a:t>genda  </a:t>
            </a:r>
            <a:r>
              <a:rPr lang="en-US" sz="2800" spc="-10" dirty="0" err="1"/>
              <a:t>Hari</a:t>
            </a:r>
            <a:r>
              <a:rPr lang="en-US" sz="2800" spc="-40" dirty="0"/>
              <a:t> </a:t>
            </a:r>
            <a:r>
              <a:rPr lang="en-US" sz="2800" dirty="0" err="1"/>
              <a:t>Ini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2261421" y="2824531"/>
            <a:ext cx="4592782" cy="6153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Analiss Eksternal</a:t>
            </a:r>
            <a:endParaRPr lang="en-US" b="1" dirty="0"/>
          </a:p>
        </p:txBody>
      </p:sp>
      <p:sp>
        <p:nvSpPr>
          <p:cNvPr id="13" name="Flowchart: Connector 12"/>
          <p:cNvSpPr/>
          <p:nvPr/>
        </p:nvSpPr>
        <p:spPr>
          <a:xfrm>
            <a:off x="1630895" y="2885193"/>
            <a:ext cx="621044" cy="61203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1585" y="936625"/>
            <a:ext cx="6640830" cy="612775"/>
          </a:xfrm>
        </p:spPr>
        <p:txBody>
          <a:bodyPr/>
          <a:p>
            <a:r>
              <a:rPr lang="en-US" sz="2400"/>
              <a:t>A. HAKEKAT ANALISIS SITUASI</a:t>
            </a:r>
            <a:endParaRPr lang="en-US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51585" y="1432560"/>
            <a:ext cx="6640830" cy="3016885"/>
          </a:xfrm>
        </p:spPr>
        <p:txBody>
          <a:bodyPr/>
          <a:p>
            <a:r>
              <a:rPr lang="en-US"/>
              <a:t>Komunikasi merupakan hal yg tidak dapat terpisahkan dalam tatanan kehidupan berorganisasi</a:t>
            </a:r>
            <a:endParaRPr lang="en-US"/>
          </a:p>
          <a:p>
            <a:r>
              <a:rPr lang="en-US"/>
              <a:t>Organisasi yg baik --&gt; organisasi yg mampu mengetahui dan mengendalikan lingkungan diman mereka bekerja dan beraktivitas</a:t>
            </a:r>
            <a:endParaRPr lang="en-US"/>
          </a:p>
          <a:p>
            <a:r>
              <a:rPr lang="en-US"/>
              <a:t>Lingkungan disekitar organisasi merupakan sumber informasi yg akan berpengaruh besar terhadap rencana komunikasi dari sebuah organisasi</a:t>
            </a:r>
            <a:endParaRPr lang="en-US"/>
          </a:p>
          <a:p>
            <a:r>
              <a:rPr lang="en-US"/>
              <a:t>Dari lingkungan kita akan tahu seberapa besar kekuatan yg akan diperoleh dan berpengaruh terhadap kinerja dan aktivitas organisasi  itu sendiri</a:t>
            </a:r>
            <a:endParaRPr lang="en-US"/>
          </a:p>
          <a:p>
            <a:r>
              <a:rPr lang="en-US"/>
              <a:t>Komunikasi yg efektif diawali dengan pemahaman yg jelas mengenai lingkungan organisasi berada</a:t>
            </a:r>
            <a:endParaRPr lang="en-US"/>
          </a:p>
          <a:p>
            <a:r>
              <a:rPr lang="en-US"/>
              <a:t>Setiap organisasi hrs melakukan pemeriksaan berkala terhdp lingkungannya atau yang disebut  dengan ANALISIS.</a:t>
            </a:r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585" y="1043940"/>
            <a:ext cx="6640830" cy="172085"/>
          </a:xfrm>
        </p:spPr>
        <p:txBody>
          <a:bodyPr/>
          <a:p>
            <a:r>
              <a:rPr lang="en-US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585" y="1304290"/>
            <a:ext cx="6640830" cy="3145155"/>
          </a:xfrm>
        </p:spPr>
        <p:txBody>
          <a:bodyPr/>
          <a:p>
            <a:r>
              <a:rPr lang="en-US"/>
              <a:t>Dalam perencanaan komunikasi, diperlukan serangkaian analisis, salah salah satunya yg dianggap penting adalah ANALISIS SITUASI</a:t>
            </a:r>
            <a:endParaRPr lang="en-US"/>
          </a:p>
          <a:p>
            <a:r>
              <a:rPr lang="en-US"/>
              <a:t>Analisis Situasi --&gt; tahap pengumpulan data yg ditempuh peneliti sebelum merancang sebuah program</a:t>
            </a:r>
            <a:endParaRPr lang="en-US"/>
          </a:p>
          <a:p>
            <a:r>
              <a:rPr lang="en-US"/>
              <a:t>Tujuan Analisis Situasi --&gt; mengumpulkan informasi mencakup :</a:t>
            </a:r>
            <a:endParaRPr lang="en-US"/>
          </a:p>
          <a:p>
            <a:pPr lvl="1"/>
            <a:r>
              <a:rPr lang="en-US"/>
              <a:t>jenis dan bentuk kegiatan</a:t>
            </a:r>
            <a:endParaRPr lang="en-US"/>
          </a:p>
          <a:p>
            <a:pPr lvl="1"/>
            <a:r>
              <a:rPr lang="en-US"/>
              <a:t>pihak atau publik yg terlibat</a:t>
            </a:r>
            <a:endParaRPr lang="en-US"/>
          </a:p>
          <a:p>
            <a:pPr lvl="1"/>
            <a:r>
              <a:rPr lang="en-US"/>
              <a:t>tindakan dan strategi yg akan diambil</a:t>
            </a:r>
            <a:endParaRPr lang="en-US"/>
          </a:p>
          <a:p>
            <a:pPr lvl="1"/>
            <a:r>
              <a:rPr lang="en-US"/>
              <a:t>taktik</a:t>
            </a:r>
            <a:endParaRPr lang="en-US"/>
          </a:p>
          <a:p>
            <a:pPr lvl="1"/>
            <a:r>
              <a:rPr lang="en-US"/>
              <a:t>anggaran biaya yg diperlukan dlm pelaksanaan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585" y="1043940"/>
            <a:ext cx="6640830" cy="172085"/>
          </a:xfrm>
        </p:spPr>
        <p:txBody>
          <a:bodyPr/>
          <a:p>
            <a:r>
              <a:rPr lang="en-US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585" y="1313180"/>
            <a:ext cx="6640830" cy="3136265"/>
          </a:xfrm>
        </p:spPr>
        <p:txBody>
          <a:bodyPr/>
          <a:p>
            <a:r>
              <a:rPr lang="en-US" sz="2000"/>
              <a:t>Analisi situasi atau analisis lingkungan atau analisis strategis --&gt; fungsi utamanya adalah mengumpulkan informasi</a:t>
            </a:r>
            <a:endParaRPr lang="en-US" sz="2000"/>
          </a:p>
          <a:p>
            <a:r>
              <a:rPr lang="en-US" sz="2000"/>
              <a:t>Aktivitas analisis situasi/analisis strategis meliputi :</a:t>
            </a:r>
            <a:endParaRPr lang="en-US" sz="2000"/>
          </a:p>
          <a:p>
            <a:pPr lvl="1"/>
            <a:r>
              <a:rPr lang="en-US" sz="2000"/>
              <a:t>analisis lingkungan organisasi</a:t>
            </a:r>
            <a:endParaRPr lang="en-US" sz="2000"/>
          </a:p>
          <a:p>
            <a:pPr lvl="1"/>
            <a:r>
              <a:rPr lang="en-US" sz="2000"/>
              <a:t>analisis pasar dan persaingan</a:t>
            </a:r>
            <a:endParaRPr lang="en-US" sz="2000"/>
          </a:p>
          <a:p>
            <a:pPr lvl="1"/>
            <a:r>
              <a:rPr lang="en-US" sz="2000"/>
              <a:t>analisis stkeholders/pemangku kepentingan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585" y="1043940"/>
            <a:ext cx="6640830" cy="280035"/>
          </a:xfrm>
        </p:spPr>
        <p:txBody>
          <a:bodyPr/>
          <a:p>
            <a:r>
              <a:rPr lang="en-US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585" y="1044575"/>
            <a:ext cx="6640830" cy="3404870"/>
          </a:xfrm>
        </p:spPr>
        <p:txBody>
          <a:bodyPr/>
          <a:p>
            <a:r>
              <a:rPr lang="en-US" sz="2000"/>
              <a:t>Hakekat Analisis situasi lingkungan --&gt;aktivitas memetakan persoalan dengan serangkaian metode atau cara yg terukur</a:t>
            </a:r>
            <a:endParaRPr lang="en-US" sz="2000"/>
          </a:p>
          <a:p>
            <a:r>
              <a:rPr lang="en-US" sz="2000"/>
              <a:t>Analisi situasi menjadi dasar melangkah  ke tahap berikutnya dalam perencanaan komunikasi</a:t>
            </a:r>
            <a:endParaRPr lang="en-US" sz="2000"/>
          </a:p>
          <a:p>
            <a:r>
              <a:rPr lang="en-US" sz="2000"/>
              <a:t>Melakukan  analis situasi atau lingkungan bertujuan membantu pemegang kendali dlm organisasi mendifinisikan lapangan kerja dan mendapatkan informasi mengenai kekuatan yg akan mempengaruhi rencana komunikasi.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585" y="1043940"/>
            <a:ext cx="6640830" cy="540385"/>
          </a:xfrm>
        </p:spPr>
        <p:txBody>
          <a:bodyPr/>
          <a:p>
            <a:r>
              <a:rPr lang="en-US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585" y="1529080"/>
            <a:ext cx="6640830" cy="2920365"/>
          </a:xfrm>
        </p:spPr>
        <p:txBody>
          <a:bodyPr/>
          <a:p>
            <a:r>
              <a:rPr lang="en-US"/>
              <a:t>analisis situasi atau lingkunagn yg komprehensif, melihat daerah baik di dalam maupun di luar organisasi</a:t>
            </a:r>
            <a:endParaRPr lang="en-US"/>
          </a:p>
          <a:p>
            <a:r>
              <a:rPr lang="en-US"/>
              <a:t>Analiss INTERNAL membahas operasi organisasi dan mengidentifikasi kekuatan dan kelemahan (</a:t>
            </a:r>
            <a:r>
              <a:rPr lang="en-US" i="1"/>
              <a:t>Strengths-Weakness)</a:t>
            </a:r>
            <a:endParaRPr lang="en-US" i="1"/>
          </a:p>
          <a:p>
            <a:r>
              <a:rPr lang="en-US"/>
              <a:t>Anaisis EKSTERNAL memeriksa kekuatan yg mempengaruhi seyiap organisasi , mencari peluang dan ancaman (</a:t>
            </a:r>
            <a:r>
              <a:rPr lang="en-US" i="1"/>
              <a:t>Opportunities-Threats)</a:t>
            </a:r>
            <a:endParaRPr lang="en-US" i="1"/>
          </a:p>
          <a:p>
            <a:r>
              <a:rPr lang="en-US"/>
              <a:t>Analisa SWOT memberikan informasi penting untuk implementasi suskses dari rencana komunikasi strategis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800"/>
              <a:t>B. ANALISIS INTERNAL</a:t>
            </a:r>
            <a:endParaRPr lang="en-US" sz="2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585" y="1699895"/>
            <a:ext cx="6640830" cy="2749550"/>
          </a:xfrm>
        </p:spPr>
        <p:txBody>
          <a:bodyPr/>
          <a:p>
            <a:r>
              <a:rPr lang="en-US"/>
              <a:t>Analisi Internal dilakukan untuk menilai berbagai hal yg relevan yg terlibat atau bertanggung jawab dalam proses apa yg diinginkan dan apa yg menjadi sumber daya organisasi untuk ditawarkan kepada publik</a:t>
            </a:r>
            <a:endParaRPr lang="en-US"/>
          </a:p>
          <a:p>
            <a:endParaRPr lang="en-US"/>
          </a:p>
          <a:p>
            <a:r>
              <a:rPr lang="en-US"/>
              <a:t>Analisi internal adlah kegiatan melihat budaya organisasi dan tujuan strukrur,pogram dan manajemen, sumet daya manusia dan keuangan serta infrastuktur fisik dan teknologi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585" y="1043940"/>
            <a:ext cx="6640830" cy="331470"/>
          </a:xfrm>
        </p:spPr>
        <p:txBody>
          <a:bodyPr/>
          <a:p>
            <a:r>
              <a:rPr lang="en-US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585" y="1259840"/>
            <a:ext cx="6640830" cy="3189605"/>
          </a:xfrm>
        </p:spPr>
        <p:txBody>
          <a:bodyPr/>
          <a:p>
            <a:r>
              <a:rPr lang="en-US"/>
              <a:t>Prinsip dasar perencanaan komunikasi strategis adalah bhw semua manajer senior perlu memahami :</a:t>
            </a:r>
            <a:endParaRPr lang="en-US"/>
          </a:p>
          <a:p>
            <a:pPr lvl="1"/>
            <a:r>
              <a:rPr lang="en-US"/>
              <a:t>pentingnya komunikasi internal</a:t>
            </a:r>
            <a:endParaRPr lang="en-US"/>
          </a:p>
          <a:p>
            <a:pPr lvl="1"/>
            <a:r>
              <a:rPr lang="en-US"/>
              <a:t>komunikasi eksternal</a:t>
            </a:r>
            <a:endParaRPr lang="en-US"/>
          </a:p>
          <a:p>
            <a:pPr lvl="0"/>
            <a:r>
              <a:rPr lang="en-US"/>
              <a:t>Analisis Internal --&gt; penilaian terhdp kekuatan dan kelemahan organisasi dari perspektif citra/image yg dimiliki</a:t>
            </a:r>
            <a:endParaRPr lang="en-US"/>
          </a:p>
          <a:p>
            <a:pPr lvl="0"/>
            <a:r>
              <a:rPr lang="en-US"/>
              <a:t>ini penting sebelum organisasi mengeluarkan produk apa yg akan dipasarkan ke publik</a:t>
            </a:r>
            <a:endParaRPr lang="en-US"/>
          </a:p>
          <a:p>
            <a:pPr lvl="0"/>
            <a:r>
              <a:rPr lang="en-US"/>
              <a:t>Menganalisa hal ini perlu keterlibatan semua pihak baik internal maupun eksternal organisasi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onstance template">
  <a:themeElements>
    <a:clrScheme name="Custom 347">
      <a:dk1>
        <a:srgbClr val="231F1C"/>
      </a:dk1>
      <a:lt1>
        <a:srgbClr val="FFFFFF"/>
      </a:lt1>
      <a:dk2>
        <a:srgbClr val="666666"/>
      </a:dk2>
      <a:lt2>
        <a:srgbClr val="FBFAF5"/>
      </a:lt2>
      <a:accent1>
        <a:srgbClr val="6AA84F"/>
      </a:accent1>
      <a:accent2>
        <a:srgbClr val="F1C232"/>
      </a:accent2>
      <a:accent3>
        <a:srgbClr val="E06666"/>
      </a:accent3>
      <a:accent4>
        <a:srgbClr val="C27BA0"/>
      </a:accent4>
      <a:accent5>
        <a:srgbClr val="8E7CC3"/>
      </a:accent5>
      <a:accent6>
        <a:srgbClr val="76A5AF"/>
      </a:accent6>
      <a:hlink>
        <a:srgbClr val="231F1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5229</Words>
  <Application>WPS Presentation</Application>
  <PresentationFormat>On-screen Show (16:9)</PresentationFormat>
  <Paragraphs>168</Paragraphs>
  <Slides>17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SimSun</vt:lpstr>
      <vt:lpstr>Wingdings</vt:lpstr>
      <vt:lpstr>Arial</vt:lpstr>
      <vt:lpstr>Playfair Display</vt:lpstr>
      <vt:lpstr>Tinos</vt:lpstr>
      <vt:lpstr>Microsoft YaHei</vt:lpstr>
      <vt:lpstr>Arial Unicode MS</vt:lpstr>
      <vt:lpstr>Constance template</vt:lpstr>
      <vt:lpstr>Pertemuan ke 13 ANALISIS SITUASI</vt:lpstr>
      <vt:lpstr>PowerPoint 演示文稿</vt:lpstr>
      <vt:lpstr>A. HAKEKAT ANALISIS SITUASI</vt:lpstr>
      <vt:lpstr>.</vt:lpstr>
      <vt:lpstr>.</vt:lpstr>
      <vt:lpstr>.</vt:lpstr>
      <vt:lpstr>.</vt:lpstr>
      <vt:lpstr>B. ANALISIS INTERNAL</vt:lpstr>
      <vt:lpstr>.</vt:lpstr>
      <vt:lpstr>Indikator Analisis Internal</vt:lpstr>
      <vt:lpstr>C. ANALISIS EKSTERNAL </vt:lpstr>
      <vt:lpstr>.</vt:lpstr>
      <vt:lpstr>Kekuatan luar menimbulkan peluang dan ancaman (OT)</vt:lpstr>
      <vt:lpstr>D. ANALISA SWOT (Strengths-Weakness- Opportunities-Threats)</vt:lpstr>
      <vt:lpstr>.</vt:lpstr>
      <vt:lpstr>Identifikasi Komponen Perencanaan Komunikasi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04.This is your presentation title</dc:title>
  <dc:creator/>
  <cp:lastModifiedBy>Dewi Setyarini</cp:lastModifiedBy>
  <cp:revision>99</cp:revision>
  <dcterms:created xsi:type="dcterms:W3CDTF">2023-05-28T14:01:00Z</dcterms:created>
  <dcterms:modified xsi:type="dcterms:W3CDTF">2025-12-29T02:49:00Z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F8A6BC13A6354656A46860F11D8B1DD8</vt:lpwstr>
  </property>
  <property fmtid="{D5CDD505-2E9C-101B-9397-08002B2CF9AE}" pid="3" name="KSOProductBuildVer">
    <vt:lpwstr>1033-12.2.0.23155</vt:lpwstr>
  </property>
</Properties>
</file>