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3"/>
    <p:sldId id="268" r:id="rId4"/>
    <p:sldId id="257" r:id="rId5"/>
    <p:sldId id="258" r:id="rId6"/>
    <p:sldId id="259" r:id="rId7"/>
    <p:sldId id="260" r:id="rId9"/>
    <p:sldId id="261" r:id="rId10"/>
    <p:sldId id="282" r:id="rId11"/>
    <p:sldId id="28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5465" y="1964055"/>
            <a:ext cx="8804275" cy="1354455"/>
          </a:xfrm>
        </p:spPr>
        <p:txBody>
          <a:bodyPr/>
          <a:lstStyle/>
          <a:p>
            <a:r>
              <a:rPr lang="en-US" dirty="0" smtClean="0"/>
              <a:t>12. PErencanaan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0910" y="3942080"/>
            <a:ext cx="5111750" cy="1069975"/>
          </a:xfrm>
        </p:spPr>
        <p:txBody>
          <a:bodyPr/>
          <a:lstStyle/>
          <a:p>
            <a:pPr algn="ctr"/>
            <a:r>
              <a:rPr lang="en-US" dirty="0"/>
              <a:t>DEWI SETYARINI SAMINO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hakekat perencanaan media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1956457"/>
            <a:ext cx="9130937" cy="418308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HAKEKAT PERENCANAAN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Perencanaan --&gt; memilih menghubungkan fakta serta membuat dan menggunakan dugaan mengenai masa yang akan datang untuk mencapai hasil yang diinginkan (Terry, 1975:140-142)</a:t>
            </a:r>
            <a:endParaRPr lang="en-US" sz="2400" dirty="0"/>
          </a:p>
          <a:p>
            <a:r>
              <a:rPr lang="en-US" sz="2400" dirty="0"/>
              <a:t>Perencanaan --&gt; suatu proses bertahap dari tindakan yang terorganisir untuk menjembatani perbedaan antara kondisi yang ada dan aspirasi organisasi ( Hayasi, 1976:62)</a:t>
            </a:r>
            <a:endParaRPr lang="en-US" sz="2400" dirty="0"/>
          </a:p>
          <a:p>
            <a:r>
              <a:rPr lang="en-US" sz="2400" dirty="0"/>
              <a:t>Perencanaan --&gt; Suatu aktivitas integratif yang berusaha memaksimumkan efektivitas seluruhnya dari suatu organisasi sebagai suatu sistem, sesuai dengan tujuan yang ingin dicapai ( Siswanto, (2012:42)</a:t>
            </a: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 a</a:t>
            </a:r>
            <a:r>
              <a:rPr lang="en-US" dirty="0"/>
              <a:t>. hakekat perencaan media</a:t>
            </a:r>
            <a:endParaRPr lang="en-US" dirty="0"/>
          </a:p>
        </p:txBody>
      </p:sp>
      <p:sp>
        <p:nvSpPr>
          <p:cNvPr id="4" name="Content Placeholder 3"/>
          <p:cNvSpPr/>
          <p:nvPr>
            <p:ph idx="1"/>
          </p:nvPr>
        </p:nvSpPr>
        <p:spPr>
          <a:xfrm>
            <a:off x="685800" y="1929130"/>
            <a:ext cx="10131425" cy="3862070"/>
          </a:xfrm>
        </p:spPr>
        <p:txBody>
          <a:bodyPr/>
          <a:p>
            <a:r>
              <a:rPr lang="en-US" sz="2400"/>
              <a:t>Media adalah representasi teknologi komunikasi yang berperan menjadi saluran yang strategis dalam komunikasi organisasi dalam rangka untuk mencapai tujuan organisasi</a:t>
            </a:r>
            <a:endParaRPr lang="en-US" sz="2400"/>
          </a:p>
          <a:p>
            <a:r>
              <a:rPr lang="en-US" sz="2400"/>
              <a:t>tujuan menggunakan media komunikasi adalah untuk meraih se banyak2nya target audience, se-handal2 dan se-cepat2 nya meraih umpan balik yg maksimun.</a:t>
            </a:r>
            <a:endParaRPr lang="en-US" sz="2400"/>
          </a:p>
          <a:p>
            <a:r>
              <a:rPr lang="en-US" sz="2400"/>
              <a:t>Perencanaan  media komunikasi sbg proses mendesain aksi/kegiatan yg menggambarkan bahw waktu dan ruang berkomunikasi digunakan untuk berkontribusi dalam mencapai tujuan komunikasi</a:t>
            </a:r>
            <a:endParaRPr 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 </a:t>
            </a:r>
            <a:r>
              <a:rPr lang="en-US" dirty="0"/>
              <a:t>b. jenis-jenis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Jenis saluran media dalam organisasi : </a:t>
            </a:r>
            <a:endParaRPr lang="en-US" dirty="0"/>
          </a:p>
          <a:p>
            <a:pPr marL="800100" lvl="1" indent="-342900">
              <a:buAutoNum type="arabicPeriod"/>
            </a:pPr>
            <a:r>
              <a:rPr lang="en-US" dirty="0"/>
              <a:t>pertemuan tatap muka --&gt; merupakan saluran di mana individu saling bertatap-muka</a:t>
            </a:r>
            <a:endParaRPr lang="en-US" dirty="0"/>
          </a:p>
          <a:p>
            <a:pPr marL="800100" lvl="1" indent="-342900">
              <a:buAutoNum type="arabicPeriod"/>
            </a:pPr>
            <a:r>
              <a:rPr lang="en-US" dirty="0"/>
              <a:t>media cetak --&gt;merupakan media visual dengn pola diperbanyak dengan menggunakan alat cetak : brosur, lefleat, surat, spanduk, banner, koran, majalah, buletin dll</a:t>
            </a:r>
            <a:endParaRPr lang="en-US" dirty="0"/>
          </a:p>
          <a:p>
            <a:pPr marL="800100" lvl="1" indent="-342900">
              <a:buAutoNum type="arabicPeriod"/>
            </a:pPr>
            <a:r>
              <a:rPr lang="en-US" dirty="0"/>
              <a:t>media online --&gt; media yang memnfaatkan jaringan internet dalam menyebarkan informasi, ccontoh : website, blog, email. sosial media dll</a:t>
            </a:r>
            <a:endParaRPr lang="en-US" dirty="0"/>
          </a:p>
          <a:p>
            <a:pPr marL="800100" lvl="1" indent="-342900">
              <a:buAutoNum type="arabicPeriod"/>
            </a:pPr>
            <a:r>
              <a:rPr lang="en-US" dirty="0"/>
              <a:t>media audio --&gt; media yang mengandalkan indera pendengaran,  contoh : kaset,lagu/jingle, telepon dll</a:t>
            </a:r>
            <a:endParaRPr lang="en-US" dirty="0"/>
          </a:p>
          <a:p>
            <a:pPr marL="800100" lvl="1" indent="-342900">
              <a:buAutoNum type="arabicPeriod"/>
            </a:pPr>
            <a:r>
              <a:rPr lang="en-US" dirty="0"/>
              <a:t>media audio visual --&gt; media yang mengandalkan indera pendengaran dan penglihatan. contoh : film, iklan TV, billboards, berita TV, video streaming, video konferensi dll  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10131425" cy="916940"/>
          </a:xfrm>
        </p:spPr>
        <p:txBody>
          <a:bodyPr/>
          <a:lstStyle/>
          <a:p>
            <a:pPr algn="ctr"/>
            <a:r>
              <a:rPr lang="en-US" dirty="0"/>
              <a:t>C. strategi pemilihan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6540"/>
            <a:ext cx="10401300" cy="4264660"/>
          </a:xfrm>
        </p:spPr>
        <p:txBody>
          <a:bodyPr>
            <a:normAutofit fontScale="30000"/>
          </a:bodyPr>
          <a:lstStyle/>
          <a:p>
            <a:pPr marL="0" indent="0">
              <a:buNone/>
            </a:pPr>
            <a:r>
              <a:rPr lang="en-US" sz="4000" dirty="0"/>
              <a:t>Proses perencanaan media dilakukan untuk menentukan pemilihan media :</a:t>
            </a:r>
            <a:endParaRPr lang="en-US" sz="4000" dirty="0"/>
          </a:p>
          <a:p>
            <a:pPr marL="914400" lvl="1" indent="-457200">
              <a:buAutoNum type="arabicPeriod"/>
            </a:pPr>
            <a:r>
              <a:rPr lang="en-US" sz="4000" b="1" dirty="0"/>
              <a:t>Siapa khalayak yang akan dituju ?</a:t>
            </a:r>
            <a:r>
              <a:rPr lang="en-US" sz="4000" dirty="0"/>
              <a:t> pertanyaan tentang siapa target khalayak yang ingin dituju berdasarkan sejumlah kategori :</a:t>
            </a:r>
            <a:endParaRPr lang="en-US" sz="4000" dirty="0"/>
          </a:p>
          <a:p>
            <a:pPr lvl="2"/>
            <a:r>
              <a:rPr lang="en-US" sz="4000" dirty="0"/>
              <a:t>demografi, status sosial ekonomi, psikografi dll</a:t>
            </a:r>
            <a:endParaRPr lang="en-US" sz="4000" dirty="0"/>
          </a:p>
          <a:p>
            <a:pPr lvl="2"/>
            <a:r>
              <a:rPr lang="en-US" sz="4000" dirty="0"/>
              <a:t>CONTOH : iklan shampo akan menargetkan khalayak pada khalangan wanita dan media yang akan dipilih adalah media dengan wanita khalayaknya terbesar wanita spt : majalah wanita</a:t>
            </a:r>
            <a:endParaRPr lang="en-US" sz="4000" dirty="0"/>
          </a:p>
          <a:p>
            <a:pPr marL="800100" lvl="1" indent="-342900">
              <a:buAutoNum type="arabicPeriod"/>
            </a:pPr>
            <a:r>
              <a:rPr lang="en-US" sz="4000" b="1" dirty="0"/>
              <a:t>Dimana lokasi khalay</a:t>
            </a:r>
            <a:r>
              <a:rPr lang="en-US" sz="4000" dirty="0"/>
              <a:t>ak ? pertanyaan tentang lokasi khalayak yg tepat dan prospektif untuk kegiatan komunikasi. CONTOH : jika sebuah produk tidak dimaksudkan untuk dipasarkan di daerah kota besar, maka media yg dipilih adalah media lokal</a:t>
            </a:r>
            <a:endParaRPr lang="en-US" sz="4000" dirty="0"/>
          </a:p>
          <a:p>
            <a:pPr marL="800100" lvl="1" indent="-342900">
              <a:buAutoNum type="arabicPeriod"/>
            </a:pPr>
            <a:r>
              <a:rPr lang="en-US" sz="4000" dirty="0"/>
              <a:t>Kapan waktunya ? pertanyaan mengenai kapan waktu yg tepat untuk melakukan komunikasi di media. juga kapan dibutuhkan peningkatan atau penurunana dukungan media pada saat kegiatan. CONTOH : iklan produk pengusir nyamuk akan lebih tepat, jika ditayangkan pada saat wabah demam berdarah tengah terjadi di masyarakat.</a:t>
            </a:r>
            <a:endParaRPr lang="en-US" sz="4000" dirty="0"/>
          </a:p>
          <a:p>
            <a:pPr marL="800100" lvl="1" indent="-342900">
              <a:buAutoNum type="arabicPeriod"/>
            </a:pPr>
            <a:r>
              <a:rPr lang="en-US" sz="4000" b="1" dirty="0"/>
              <a:t>Berapa lama digunakan</a:t>
            </a:r>
            <a:r>
              <a:rPr lang="en-US" sz="4000" dirty="0"/>
              <a:t> ? pertanyaan tentang berapa lama sebuah komunkasi akan efektif ditayangkan di media ? CONTOH : iklan layanana masyaarakat tentang pentingnya memelihara lingkungan bersih spt membuang sampah tidak boleh sembarangan, akan efektif hanya pada saat musim hujan tiba.</a:t>
            </a:r>
            <a:endParaRPr lang="en-US" sz="4000" dirty="0"/>
          </a:p>
          <a:p>
            <a:pPr marL="800100" lvl="1" indent="-342900">
              <a:buAutoNum type="arabicPeriod"/>
            </a:pPr>
            <a:r>
              <a:rPr lang="en-US" sz="4000" b="1" dirty="0"/>
              <a:t>Seberapa sering dilakukan</a:t>
            </a:r>
            <a:r>
              <a:rPr lang="en-US" sz="4000" dirty="0"/>
              <a:t> ? pertanyaan ttng berapa banyak pesan akan ditayangkan di media untuk mencapai tujuan. CONTOH : jika sebah produk lama yg ditayangkan di media, maka tidak dibutuhkan frekuensi yg tinggi, krn di khawatirkan akan menimbulkan kejenuhan pd khalayak, sehingga tujuan pesan tidak tercapai</a:t>
            </a:r>
            <a:endParaRPr lang="en-US" sz="4000" dirty="0"/>
          </a:p>
          <a:p>
            <a:pPr marL="800100" lvl="1" indent="-342900">
              <a:buAutoNum type="arabicPeriod"/>
            </a:pPr>
            <a:endParaRPr lang="en-US" sz="1885" dirty="0"/>
          </a:p>
          <a:p>
            <a:pPr marL="457200" lvl="0" indent="-457200">
              <a:buAutoNum type="arabicPeriod"/>
            </a:pPr>
            <a:endParaRPr lang="en-US" sz="21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.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5390"/>
            <a:ext cx="10131425" cy="457581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Perencanaan media dlm komunikasi organisasi ditentukan oleh kemampuan para perencana komunikasi membangun saluran (termasuk media) komunikasi yg sesuai dengan sasaran komunikasi dan target khalayak.</a:t>
            </a:r>
            <a:endParaRPr lang="en-US" sz="2400" dirty="0"/>
          </a:p>
          <a:p>
            <a:r>
              <a:rPr lang="en-US" sz="2400" dirty="0"/>
              <a:t>Adapun pertanyaan kunci dalam kaitan strategi pemilihan media:</a:t>
            </a:r>
            <a:endParaRPr lang="en-US" sz="2400" dirty="0"/>
          </a:p>
          <a:p>
            <a:pPr marL="914400" lvl="1" indent="-457200">
              <a:buAutoNum type="arabicPeriod"/>
            </a:pPr>
            <a:r>
              <a:rPr lang="en-US" sz="2130" dirty="0"/>
              <a:t>Saluran komunikasi yg mana yg bisa bertaut satu sama lain yg cocok untuk menampilkan pesan pd target audience ? Apa elemen inti pesan yg hilang</a:t>
            </a:r>
            <a:endParaRPr lang="en-US" sz="2130" dirty="0"/>
          </a:p>
          <a:p>
            <a:pPr marL="914400" lvl="1" indent="-457200">
              <a:buAutoNum type="arabicPeriod"/>
            </a:pPr>
            <a:r>
              <a:rPr lang="en-US" sz="2130" dirty="0"/>
              <a:t>Apakah saluran tsb memungkinkan dilakukan modifikasi pd saluran yg ada ataukah membuat saluran yg baru</a:t>
            </a:r>
            <a:endParaRPr lang="en-US" sz="2130" dirty="0"/>
          </a:p>
          <a:p>
            <a:pPr marL="914400" lvl="1" indent="-457200">
              <a:buAutoNum type="arabicPeriod"/>
            </a:pPr>
            <a:r>
              <a:rPr lang="en-US" sz="2130" dirty="0"/>
              <a:t>Jika ada materi tambahan, apakah materi tsb bisa digunakan untuk beragam khalayak dengan dampak yg maksimum</a:t>
            </a:r>
            <a:endParaRPr lang="en-US" sz="2130" dirty="0"/>
          </a:p>
          <a:p>
            <a:pPr marL="914400" lvl="1" indent="-457200">
              <a:buAutoNum type="arabicPeriod"/>
            </a:pPr>
            <a:r>
              <a:rPr lang="en-US" sz="2130" dirty="0"/>
              <a:t>Apakah startegi yg diterapkam saling bertabrakan satu sama lain, dengan kata lain menghalangi kesulsesan dlm meraih target khalayak ?</a:t>
            </a:r>
            <a:endParaRPr lang="en-US" sz="213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10131425" cy="5181600"/>
          </a:xfrm>
        </p:spPr>
        <p:txBody>
          <a:bodyPr/>
          <a:p>
            <a:pPr lvl="0"/>
            <a:r>
              <a:rPr lang="en-US" sz="2000"/>
              <a:t>5. Apakah kita mempertimbangkan bagaimana pesan merespon keinginan atau kebutuhan 	 khalayak akan informasi, ketika mereka sedang berada di masing2 tahapan lingkaran  	komunikasi, yakni</a:t>
            </a:r>
            <a:endParaRPr lang="en-US" sz="2000"/>
          </a:p>
          <a:p>
            <a:pPr lvl="2"/>
            <a:r>
              <a:rPr lang="en-US" sz="2000"/>
              <a:t>menginformasikan</a:t>
            </a:r>
            <a:endParaRPr lang="en-US" sz="2000"/>
          </a:p>
          <a:p>
            <a:pPr lvl="2"/>
            <a:r>
              <a:rPr lang="en-US" sz="2000"/>
              <a:t>memperhatikan</a:t>
            </a:r>
            <a:endParaRPr lang="en-US" sz="2000"/>
          </a:p>
          <a:p>
            <a:pPr lvl="2"/>
            <a:r>
              <a:rPr lang="en-US" sz="2000"/>
              <a:t>menyimak</a:t>
            </a:r>
            <a:endParaRPr lang="en-US" sz="2000"/>
          </a:p>
          <a:p>
            <a:pPr lvl="2"/>
            <a:r>
              <a:rPr lang="en-US" sz="2000"/>
              <a:t>terdorong untuk berbuat </a:t>
            </a:r>
            <a:endParaRPr lang="en-US" sz="2000"/>
          </a:p>
          <a:p>
            <a:pPr lvl="2"/>
            <a:r>
              <a:rPr lang="en-US" sz="2000"/>
              <a:t>mempertahankan</a:t>
            </a:r>
            <a:endParaRPr lang="en-US" sz="2000"/>
          </a:p>
          <a:p>
            <a:pPr lvl="2"/>
            <a:r>
              <a:rPr lang="en-US" sz="2000"/>
              <a:t>apakah ada cara untuk memperkuat komponen pesan dlm saluran yg sdh terseleksi ?</a:t>
            </a:r>
            <a:endParaRPr lang="en-US" sz="2000"/>
          </a:p>
          <a:p>
            <a:pPr marL="457200" lvl="1" indent="0">
              <a:buNone/>
            </a:pPr>
            <a:r>
              <a:rPr lang="en-US" sz="2000"/>
              <a:t>6.  Apakah setiap saluran fokus pada misi organisasi dan maksud berkomunikasi.?  Apakah setiap 	saluran tsb termasuk aksi melangkah untuk setiap khalayak ?</a:t>
            </a:r>
            <a:endParaRPr lang="en-US"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10131425" cy="3627755"/>
          </a:xfrm>
        </p:spPr>
        <p:txBody>
          <a:bodyPr/>
          <a:p>
            <a:pPr algn="ctr"/>
            <a:r>
              <a:rPr lang="en-US" sz="5400"/>
              <a:t>terima kasih</a:t>
            </a:r>
            <a:endParaRPr lang="en-US" sz="5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0</TotalTime>
  <Words>4682</Words>
  <Application>WPS Presentation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SimSun</vt:lpstr>
      <vt:lpstr>Wingdings</vt:lpstr>
      <vt:lpstr>Arial</vt:lpstr>
      <vt:lpstr>Calibri Light</vt:lpstr>
      <vt:lpstr>Calibri</vt:lpstr>
      <vt:lpstr>Microsoft YaHei</vt:lpstr>
      <vt:lpstr>Arial Unicode MS</vt:lpstr>
      <vt:lpstr>Celestial</vt:lpstr>
      <vt:lpstr>12. PErencanaan media</vt:lpstr>
      <vt:lpstr> hakekat perencanaan media</vt:lpstr>
      <vt:lpstr> HAKEKAT PERENCANAAN </vt:lpstr>
      <vt:lpstr> a. hakekat perencaan media</vt:lpstr>
      <vt:lpstr> b. jenis-jenis media</vt:lpstr>
      <vt:lpstr>C. strategi pemilihan media</vt:lpstr>
      <vt:lpstr>.</vt:lpstr>
      <vt:lpstr>.</vt:lpstr>
      <vt:lpstr>terima kasih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MANAJEMEN KOMUNIKASI</dc:title>
  <dc:creator>ismail - [2010]</dc:creator>
  <cp:lastModifiedBy>Dewi Setyarini</cp:lastModifiedBy>
  <cp:revision>38</cp:revision>
  <dcterms:created xsi:type="dcterms:W3CDTF">2023-11-23T01:15:00Z</dcterms:created>
  <dcterms:modified xsi:type="dcterms:W3CDTF">2025-12-22T04:35:28Z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62BE4612FAD14CE7B3A6B77F2E1F28F6_12</vt:lpwstr>
  </property>
  <property fmtid="{D5CDD505-2E9C-101B-9397-08002B2CF9AE}" pid="3" name="KSOProductBuildVer">
    <vt:lpwstr>1033-12.2.0.23155</vt:lpwstr>
  </property>
</Properties>
</file>