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68" r:id="rId3"/>
    <p:sldId id="258" r:id="rId4"/>
    <p:sldId id="262" r:id="rId5"/>
    <p:sldId id="270" r:id="rId6"/>
    <p:sldId id="269" r:id="rId7"/>
    <p:sldId id="264" r:id="rId8"/>
    <p:sldId id="271" r:id="rId9"/>
    <p:sldId id="276" r:id="rId10"/>
    <p:sldId id="277" r:id="rId11"/>
    <p:sldId id="279" r:id="rId12"/>
    <p:sldId id="299" r:id="rId13"/>
    <p:sldId id="303" r:id="rId14"/>
    <p:sldId id="282" r:id="rId15"/>
    <p:sldId id="286" r:id="rId16"/>
    <p:sldId id="287" r:id="rId17"/>
    <p:sldId id="288" r:id="rId18"/>
    <p:sldId id="290" r:id="rId19"/>
    <p:sldId id="285" r:id="rId20"/>
    <p:sldId id="281" r:id="rId21"/>
    <p:sldId id="291" r:id="rId22"/>
    <p:sldId id="292" r:id="rId23"/>
    <p:sldId id="294"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anose="020B0604020202020204"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anose="020B0604020202020204"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34490"/>
            <a:ext cx="8686800" cy="3160395"/>
          </a:xfrm>
        </p:spPr>
        <p:txBody>
          <a:bodyPr>
            <a:normAutofit/>
          </a:bodyPr>
          <a:lstStyle/>
          <a:p>
            <a:r>
              <a:rPr lang="en-US" altLang="en-US" dirty="0"/>
              <a:t>                           Bab 6</a:t>
            </a:r>
            <a:br>
              <a:rPr lang="en-US" altLang="en-US" dirty="0"/>
            </a:br>
            <a:r>
              <a:rPr lang="en-US" altLang="en-US" dirty="0"/>
              <a:t>                BIDANG-BIDANG </a:t>
            </a:r>
            <a:br>
              <a:rPr lang="en-US" altLang="en-US" dirty="0"/>
            </a:br>
            <a:r>
              <a:rPr lang="en-US" altLang="en-US" dirty="0"/>
              <a:t>      MANAJEMEN 	KOMUNIKASI</a:t>
            </a:r>
            <a:endParaRPr lang="en-US" dirty="0"/>
          </a:p>
        </p:txBody>
      </p:sp>
      <p:sp>
        <p:nvSpPr>
          <p:cNvPr id="3" name="Subtitle 2"/>
          <p:cNvSpPr>
            <a:spLocks noGrp="1"/>
          </p:cNvSpPr>
          <p:nvPr>
            <p:ph type="subTitle" idx="1"/>
          </p:nvPr>
        </p:nvSpPr>
        <p:spPr>
          <a:xfrm>
            <a:off x="3916045" y="5226685"/>
            <a:ext cx="5837555" cy="505460"/>
          </a:xfrm>
        </p:spPr>
        <p:txBody>
          <a:bodyPr>
            <a:normAutofit/>
          </a:bodyPr>
          <a:lstStyle/>
          <a:p>
            <a:r>
              <a:rPr lang="en-US" dirty="0"/>
              <a:t>       Dewi Setyarini</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457835"/>
            <a:ext cx="10058400" cy="570865"/>
          </a:xfrm>
        </p:spPr>
        <p:txBody>
          <a:bodyPr>
            <a:normAutofit fontScale="90000"/>
          </a:bodyPr>
          <a:p>
            <a:r>
              <a:rPr lang="en-US"/>
              <a:t>  </a:t>
            </a:r>
            <a:r>
              <a:rPr lang="en-US">
                <a:sym typeface="+mn-ea"/>
              </a:rPr>
              <a:t>4 Tahap Proses Public Relations</a:t>
            </a:r>
            <a:endParaRPr lang="en-US"/>
          </a:p>
        </p:txBody>
      </p:sp>
      <p:sp>
        <p:nvSpPr>
          <p:cNvPr id="3" name="Content Placeholder 2"/>
          <p:cNvSpPr>
            <a:spLocks noGrp="1"/>
          </p:cNvSpPr>
          <p:nvPr>
            <p:ph idx="1"/>
          </p:nvPr>
        </p:nvSpPr>
        <p:spPr>
          <a:xfrm>
            <a:off x="1066800" y="1234440"/>
            <a:ext cx="10058400" cy="4937760"/>
          </a:xfrm>
        </p:spPr>
        <p:txBody>
          <a:bodyPr/>
          <a:p>
            <a:pPr marL="914400" lvl="1" indent="-457200">
              <a:buAutoNum type="arabicPeriod"/>
            </a:pPr>
            <a:r>
              <a:rPr lang="en-US" sz="2400" b="1"/>
              <a:t>Mendifinisan Permasalahan --</a:t>
            </a:r>
            <a:r>
              <a:rPr lang="en-US" sz="2400"/>
              <a:t>&gt; tahap dimana organisasi melakukan sebuah analisis situasi untuk mendapatkan gambaran mengenai permasalahan yang sedang terjadi</a:t>
            </a:r>
            <a:endParaRPr lang="en-US" sz="2400"/>
          </a:p>
          <a:p>
            <a:pPr marL="914400" lvl="1" indent="-457200">
              <a:buAutoNum type="arabicPeriod"/>
            </a:pPr>
            <a:r>
              <a:rPr lang="en-US" sz="2400" b="1"/>
              <a:t>Perencanaan dan Pemograman </a:t>
            </a:r>
            <a:r>
              <a:rPr lang="en-US" sz="2400"/>
              <a:t>--&gt; tahap dimana organisasi  membuat beberapa penencanaan dan pemograman berkenaan dengan masalah yang ada</a:t>
            </a:r>
            <a:endParaRPr lang="en-US" sz="2400"/>
          </a:p>
          <a:p>
            <a:pPr marL="914400" lvl="1" indent="-457200">
              <a:buAutoNum type="arabicPeriod"/>
            </a:pPr>
            <a:r>
              <a:rPr lang="en-US" sz="2400" b="1"/>
              <a:t>Aksi dan Komunikasi </a:t>
            </a:r>
            <a:r>
              <a:rPr lang="en-US" sz="2400"/>
              <a:t>--&gt; tahap di mana organisasi mulai melakukan implementasi  terhadap rencana dan program yang diputuskan</a:t>
            </a:r>
            <a:endParaRPr lang="en-US" sz="2400"/>
          </a:p>
          <a:p>
            <a:pPr marL="914400" lvl="1" indent="-457200">
              <a:buAutoNum type="arabicPeriod"/>
            </a:pPr>
            <a:r>
              <a:rPr lang="en-US" sz="2400" b="1"/>
              <a:t>Evaluasi Program</a:t>
            </a:r>
            <a:r>
              <a:rPr lang="en-US" sz="2400"/>
              <a:t> --&gt; tahap di mana orgaisasi melakukan penilaian terhadap keberhasilan suatu program yang sudah dilaksanakan</a:t>
            </a:r>
            <a:endParaRPr lang="en-US" sz="2400"/>
          </a:p>
          <a:p>
            <a:pPr marL="914400" lvl="1" indent="-457200">
              <a:buAutoNum type="arabicPeriod"/>
            </a:pPr>
            <a:endParaRPr 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PROSES PUBLIC RELATIONS</a:t>
            </a:r>
            <a:endParaRPr lang="en-US"/>
          </a:p>
        </p:txBody>
      </p:sp>
      <p:pic>
        <p:nvPicPr>
          <p:cNvPr id="4" name="Content Placeholder 3"/>
          <p:cNvPicPr>
            <a:picLocks noChangeAspect="1"/>
          </p:cNvPicPr>
          <p:nvPr>
            <p:ph idx="1"/>
          </p:nvPr>
        </p:nvPicPr>
        <p:blipFill>
          <a:blip r:embed="rId1"/>
          <a:stretch>
            <a:fillRect/>
          </a:stretch>
        </p:blipFill>
        <p:spPr>
          <a:xfrm>
            <a:off x="3272790" y="1646555"/>
            <a:ext cx="5381625" cy="480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457835"/>
            <a:ext cx="10058400" cy="852805"/>
          </a:xfrm>
        </p:spPr>
        <p:txBody>
          <a:bodyPr/>
          <a:p>
            <a:r>
              <a:rPr lang="en-US">
                <a:sym typeface="+mn-ea"/>
              </a:rPr>
              <a:t>                     PROSES PUBLIC RELATIONS</a:t>
            </a:r>
            <a:endParaRPr lang="en-US"/>
          </a:p>
        </p:txBody>
      </p:sp>
      <p:pic>
        <p:nvPicPr>
          <p:cNvPr id="4" name="Content Placeholder 3"/>
          <p:cNvPicPr>
            <a:picLocks noChangeAspect="1"/>
          </p:cNvPicPr>
          <p:nvPr>
            <p:ph idx="1"/>
          </p:nvPr>
        </p:nvPicPr>
        <p:blipFill>
          <a:blip r:embed="rId1"/>
          <a:stretch>
            <a:fillRect/>
          </a:stretch>
        </p:blipFill>
        <p:spPr>
          <a:xfrm>
            <a:off x="2194560" y="1645920"/>
            <a:ext cx="7802245" cy="4526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 MANAJEMEN KOMUNIKASI BIDANG PENYIARAN</a:t>
            </a:r>
            <a:endParaRPr lang="en-US" dirty="0"/>
          </a:p>
        </p:txBody>
      </p:sp>
      <p:sp>
        <p:nvSpPr>
          <p:cNvPr id="3" name="Text Placeholder 2"/>
          <p:cNvSpPr>
            <a:spLocks noGrp="1"/>
          </p:cNvSpPr>
          <p:nvPr>
            <p:ph type="body" idx="1"/>
          </p:nvPr>
        </p:nvSpPr>
        <p:spPr/>
        <p:txBody>
          <a:bodyPr>
            <a:normAutofit lnSpcReduction="20000"/>
          </a:bodyPr>
          <a:lstStyle/>
          <a:p>
            <a:r>
              <a:rPr lang="en-US"/>
              <a: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Pengertian Penyiaran</a:t>
            </a:r>
            <a:endParaRPr lang="en-US"/>
          </a:p>
        </p:txBody>
      </p:sp>
      <p:sp>
        <p:nvSpPr>
          <p:cNvPr id="3" name="Content Placeholder 2"/>
          <p:cNvSpPr>
            <a:spLocks noGrp="1"/>
          </p:cNvSpPr>
          <p:nvPr>
            <p:ph idx="1"/>
          </p:nvPr>
        </p:nvSpPr>
        <p:spPr/>
        <p:txBody>
          <a:bodyPr/>
          <a:p>
            <a:r>
              <a:rPr lang="en-US"/>
              <a:t>Penyiaran merupakan kegiatan di dalam mengelola informasi yg dikemas dalam bentuk program siaran</a:t>
            </a:r>
            <a:endParaRPr lang="en-US"/>
          </a:p>
          <a:p>
            <a:r>
              <a:rPr lang="en-US"/>
              <a:t>Organisasi penyiaran setiap hari menyelenggarakan penyiaran dari bahan baku yang dicari, diseleksi, dikumpulkan, diolah dan disiarkan menjadi informasi yang ditujukan kepada khalayak</a:t>
            </a:r>
            <a:endParaRPr lang="en-US"/>
          </a:p>
          <a:p>
            <a:r>
              <a:rPr lang="en-US"/>
              <a:t>Pengolahan siaran harus berorientasi pada pasar--&gt; yaitu : khalayak</a:t>
            </a:r>
            <a:endParaRPr lang="en-US"/>
          </a:p>
          <a:p>
            <a:r>
              <a:rPr lang="en-US"/>
              <a:t>pengelolan siaran harus mengetahui selera pasar dengan secara peridik mengadakan penelitian selera khalayak (</a:t>
            </a:r>
            <a:r>
              <a:rPr lang="en-US" i="1"/>
              <a:t>audience profile research</a:t>
            </a:r>
            <a:r>
              <a:rPr lang="en-US"/>
              <a:t>), dan menyesuaiakn materi siaran sesuai dengan selera khalayak</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PROSES PRODUKSI PENYIARAN</a:t>
            </a:r>
            <a:endParaRPr lang="en-US"/>
          </a:p>
        </p:txBody>
      </p:sp>
      <p:pic>
        <p:nvPicPr>
          <p:cNvPr id="7" name="Content Placeholder 6" descr="WhatsApp Image 2025-10-22 at 10.02.19"/>
          <p:cNvPicPr>
            <a:picLocks noChangeAspect="1"/>
          </p:cNvPicPr>
          <p:nvPr>
            <p:ph idx="1"/>
          </p:nvPr>
        </p:nvPicPr>
        <p:blipFill>
          <a:blip r:embed="rId1"/>
          <a:srcRect l="647" r="647"/>
          <a:stretch>
            <a:fillRect/>
          </a:stretch>
        </p:blipFill>
        <p:spPr>
          <a:xfrm>
            <a:off x="1066800" y="1905000"/>
            <a:ext cx="10058400" cy="42672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fontAlgn="t"/>
            <a:r>
              <a:rPr lang="en-US"/>
              <a:t>TAHAPAN PROSES PENYIARAN</a:t>
            </a:r>
            <a:endParaRPr lang="en-US"/>
          </a:p>
        </p:txBody>
      </p:sp>
      <p:sp>
        <p:nvSpPr>
          <p:cNvPr id="3" name="Content Placeholder 2"/>
          <p:cNvSpPr>
            <a:spLocks noGrp="1"/>
          </p:cNvSpPr>
          <p:nvPr>
            <p:ph idx="1"/>
          </p:nvPr>
        </p:nvSpPr>
        <p:spPr/>
        <p:txBody>
          <a:bodyPr/>
          <a:p>
            <a:r>
              <a:rPr lang="en-US"/>
              <a:t>1. Membuat  Tujuan Produksi --&gt; bagian dimana organisasi penyiaran menentukan tujuan dan sasaran informasi </a:t>
            </a:r>
            <a:endParaRPr lang="en-US"/>
          </a:p>
          <a:p>
            <a:r>
              <a:rPr lang="en-US"/>
              <a:t>2. Menganalisa Target Audience --&gt; organisasi penyiaran melakukan analisa target penonton yg dituju berdasarkan aspek psikografis, demografis, geografis dll</a:t>
            </a:r>
            <a:endParaRPr lang="en-US"/>
          </a:p>
          <a:p>
            <a:r>
              <a:rPr lang="en-US"/>
              <a:t>3. Review Program sejenis yg sudah ada --&gt; organisasi penyiaran melakukan peninjauan ulang terhdp program2 sejenis yg sdh ada sebelumnya yg dimiliki oleh organisasi tsb</a:t>
            </a:r>
            <a:endParaRPr lang="en-US"/>
          </a:p>
          <a:p>
            <a:r>
              <a:rPr lang="en-US"/>
              <a:t>4. Membuat proposal program --&gt; menuangkan konsep yg sd dipikirkan matang2 diterjemahkan ke dalam sebuah dokumen berupa proposal  </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457835"/>
            <a:ext cx="10058400" cy="206375"/>
          </a:xfrm>
        </p:spPr>
        <p:txBody>
          <a:bodyPr>
            <a:normAutofit fontScale="90000"/>
          </a:bodyPr>
          <a:p>
            <a:r>
              <a:rPr lang="en-US"/>
              <a:t>.</a:t>
            </a:r>
            <a:endParaRPr lang="en-US"/>
          </a:p>
        </p:txBody>
      </p:sp>
      <p:sp>
        <p:nvSpPr>
          <p:cNvPr id="3" name="Content Placeholder 2"/>
          <p:cNvSpPr>
            <a:spLocks noGrp="1"/>
          </p:cNvSpPr>
          <p:nvPr>
            <p:ph idx="1"/>
          </p:nvPr>
        </p:nvSpPr>
        <p:spPr>
          <a:xfrm>
            <a:off x="1066800" y="1249045"/>
            <a:ext cx="10058400" cy="4923155"/>
          </a:xfrm>
        </p:spPr>
        <p:txBody>
          <a:bodyPr/>
          <a:p>
            <a:r>
              <a:rPr lang="en-US"/>
              <a:t>5. Membuat Pengaturan Jadual /schedule --&gt;  proses yg dilalui, shng progam tsb dpt secara ruti dilakukan</a:t>
            </a:r>
            <a:endParaRPr lang="en-US"/>
          </a:p>
          <a:p>
            <a:r>
              <a:rPr lang="en-US"/>
              <a:t>6. Produksi --&gt; proses dlm membuat sebuah program sesuai dengan jadual yg ada</a:t>
            </a:r>
            <a:endParaRPr lang="en-US"/>
          </a:p>
          <a:p>
            <a:r>
              <a:rPr lang="en-US"/>
              <a:t>7. Paca Produksi --&gt; proses menindak lanjuti hasil dari produksi</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 MANAJEMEN KOMUNIKASI BIDANG PENYULUHAN</a:t>
            </a:r>
            <a:endParaRPr lang="en-US" dirty="0"/>
          </a:p>
        </p:txBody>
      </p:sp>
      <p:sp>
        <p:nvSpPr>
          <p:cNvPr id="3" name="Text Placeholder 2"/>
          <p:cNvSpPr>
            <a:spLocks noGrp="1"/>
          </p:cNvSpPr>
          <p:nvPr>
            <p:ph type="body" idx="1"/>
          </p:nvPr>
        </p:nvSpPr>
        <p:spPr/>
        <p:txBody>
          <a:bodyPr>
            <a:normAutofit lnSpcReduction="20000"/>
          </a:bodyPr>
          <a:lstStyle/>
          <a:p>
            <a:r>
              <a:rPr lang="en-US"/>
              <a: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Pengertian Penyuluhan</a:t>
            </a:r>
            <a:endParaRPr lang="en-US"/>
          </a:p>
        </p:txBody>
      </p:sp>
      <p:sp>
        <p:nvSpPr>
          <p:cNvPr id="3" name="Content Placeholder 2"/>
          <p:cNvSpPr>
            <a:spLocks noGrp="1"/>
          </p:cNvSpPr>
          <p:nvPr>
            <p:ph idx="1"/>
          </p:nvPr>
        </p:nvSpPr>
        <p:spPr/>
        <p:txBody>
          <a:bodyPr/>
          <a:p>
            <a:r>
              <a:rPr lang="en-US"/>
              <a:t>Penyuluahn merupakan aktivitas komunikasi yang mengelola informasi dengan tujuan merubah sikap individu atau khalayak.</a:t>
            </a:r>
            <a:endParaRPr lang="en-US"/>
          </a:p>
          <a:p>
            <a:r>
              <a:rPr lang="en-US"/>
              <a:t>Berdasarkan tujuan tsb, maka pemilihan dan penggunaan medianya harus mampu mengubah perilaku</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Bidang Manajemen Komunikasi</a:t>
            </a:r>
            <a:endParaRPr lang="en-US" dirty="0"/>
          </a:p>
        </p:txBody>
      </p:sp>
      <p:sp>
        <p:nvSpPr>
          <p:cNvPr id="3" name="Content Placeholder 2"/>
          <p:cNvSpPr>
            <a:spLocks noGrp="1"/>
          </p:cNvSpPr>
          <p:nvPr>
            <p:ph idx="1"/>
          </p:nvPr>
        </p:nvSpPr>
        <p:spPr>
          <a:xfrm>
            <a:off x="1066800" y="1884681"/>
            <a:ext cx="10058400" cy="4267200"/>
          </a:xfrm>
        </p:spPr>
        <p:txBody>
          <a:bodyPr/>
          <a:lstStyle/>
          <a:p>
            <a:r>
              <a:rPr lang="en-US"/>
              <a:t>Manajemen Komunikasi Bidang Jurnalistik</a:t>
            </a:r>
            <a:endParaRPr lang="en-US"/>
          </a:p>
          <a:p>
            <a:r>
              <a:rPr lang="en-US" dirty="0"/>
              <a:t>Manajemen Komunikasi Bidang Public Relations</a:t>
            </a:r>
            <a:endParaRPr lang="en-US" dirty="0"/>
          </a:p>
          <a:p>
            <a:r>
              <a:rPr lang="en-US" dirty="0"/>
              <a:t>Manajemen Komunikasi Bidang Penyiaran</a:t>
            </a:r>
            <a:endParaRPr lang="en-US" dirty="0"/>
          </a:p>
          <a:p>
            <a:r>
              <a:rPr lang="en-US" dirty="0"/>
              <a:t>Manajemen Komunikasi Bidang Penyuluhan</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EMPAT TAHAP PELAKSANAAN PENYULUHAN</a:t>
            </a:r>
            <a:endParaRPr lang="en-US"/>
          </a:p>
        </p:txBody>
      </p:sp>
      <p:sp>
        <p:nvSpPr>
          <p:cNvPr id="3" name="Content Placeholder 2"/>
          <p:cNvSpPr>
            <a:spLocks noGrp="1"/>
          </p:cNvSpPr>
          <p:nvPr>
            <p:ph idx="1"/>
          </p:nvPr>
        </p:nvSpPr>
        <p:spPr/>
        <p:txBody>
          <a:bodyPr/>
          <a:p>
            <a:r>
              <a:rPr lang="en-US"/>
              <a:t>1. Identifikasi Khalayak</a:t>
            </a:r>
            <a:endParaRPr lang="en-US"/>
          </a:p>
          <a:p>
            <a:pPr lvl="1"/>
            <a:r>
              <a:rPr lang="en-US" sz="2000"/>
              <a:t>Opinion Leader</a:t>
            </a:r>
            <a:endParaRPr lang="en-US" sz="2000"/>
          </a:p>
          <a:p>
            <a:pPr lvl="1"/>
            <a:r>
              <a:rPr lang="en-US" sz="2000"/>
              <a:t>Individu</a:t>
            </a:r>
            <a:endParaRPr lang="en-US" sz="2000"/>
          </a:p>
          <a:p>
            <a:pPr lvl="1"/>
            <a:r>
              <a:rPr lang="en-US" sz="2000"/>
              <a:t>Kelompok Sosial</a:t>
            </a:r>
            <a:endParaRPr lang="en-US"/>
          </a:p>
          <a:p>
            <a:r>
              <a:rPr lang="en-US"/>
              <a:t>2. Menentukan Tujuan</a:t>
            </a:r>
            <a:endParaRPr lang="en-US"/>
          </a:p>
          <a:p>
            <a:pPr lvl="1"/>
            <a:r>
              <a:rPr lang="en-US"/>
              <a:t>Tujuan Kognitif --&gt; memberikan informasi, wacana</a:t>
            </a:r>
            <a:endParaRPr lang="en-US"/>
          </a:p>
          <a:p>
            <a:pPr lvl="1"/>
            <a:r>
              <a:rPr lang="en-US"/>
              <a:t>Tujuan Afektif --&gt;merangsang minat, agar tumbuh kesadaran</a:t>
            </a:r>
            <a:endParaRPr lang="en-US"/>
          </a:p>
          <a:p>
            <a:pPr lvl="1"/>
            <a:r>
              <a:rPr lang="en-US"/>
              <a:t>Tujuan Psikomotorik --&gt; mengubah perilaku khalayak</a:t>
            </a:r>
            <a:endParaRPr lang="en-US"/>
          </a:p>
          <a:p>
            <a:pPr lvl="1"/>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457835"/>
            <a:ext cx="10058400" cy="529590"/>
          </a:xfrm>
        </p:spPr>
        <p:txBody>
          <a:bodyPr>
            <a:normAutofit fontScale="90000"/>
          </a:bodyPr>
          <a:p>
            <a:r>
              <a:rPr lang="en-US"/>
              <a:t>.</a:t>
            </a:r>
            <a:endParaRPr lang="en-US"/>
          </a:p>
        </p:txBody>
      </p:sp>
      <p:sp>
        <p:nvSpPr>
          <p:cNvPr id="3" name="Content Placeholder 2"/>
          <p:cNvSpPr>
            <a:spLocks noGrp="1"/>
          </p:cNvSpPr>
          <p:nvPr>
            <p:ph idx="1"/>
          </p:nvPr>
        </p:nvSpPr>
        <p:spPr>
          <a:xfrm>
            <a:off x="1066800" y="789940"/>
            <a:ext cx="10058400" cy="5382260"/>
          </a:xfrm>
        </p:spPr>
        <p:txBody>
          <a:bodyPr>
            <a:normAutofit lnSpcReduction="20000"/>
          </a:bodyPr>
          <a:p>
            <a:r>
              <a:rPr lang="en-US"/>
              <a:t>3. Merencanakan Pesan</a:t>
            </a:r>
            <a:endParaRPr lang="en-US"/>
          </a:p>
          <a:p>
            <a:pPr lvl="2"/>
            <a:r>
              <a:rPr lang="en-US" sz="2000"/>
              <a:t>Daya tarik Rasional --&gt; menghasilkan manfaat yg diinginkan</a:t>
            </a:r>
            <a:endParaRPr lang="en-US" sz="2000"/>
          </a:p>
          <a:p>
            <a:pPr lvl="2"/>
            <a:r>
              <a:rPr lang="en-US" sz="2000"/>
              <a:t>Daya tarik emosional --&gt; mengendalikan emosi negatif dan positif yg dpt memotivasi</a:t>
            </a:r>
            <a:endParaRPr lang="en-US" sz="2000"/>
          </a:p>
          <a:p>
            <a:pPr lvl="2"/>
            <a:r>
              <a:rPr lang="en-US" sz="2000"/>
              <a:t>Daya tarik Moral --&gt; perasaan sasaran mengenai apa yang “benar” dan “pada tempatnya” untuk mendorong aksi sosial</a:t>
            </a:r>
            <a:endParaRPr lang="en-US" sz="2000"/>
          </a:p>
          <a:p>
            <a:pPr lvl="2"/>
            <a:endParaRPr lang="en-US" sz="2000"/>
          </a:p>
          <a:p>
            <a:pPr lvl="1"/>
            <a:r>
              <a:rPr lang="en-US" sz="2220"/>
              <a:t>4. Menyeleksi Saluran Pesan</a:t>
            </a:r>
            <a:endParaRPr lang="en-US" sz="2220"/>
          </a:p>
          <a:p>
            <a:pPr lvl="2"/>
            <a:r>
              <a:rPr lang="en-US" sz="1995"/>
              <a:t>Saluran antar pribadi</a:t>
            </a:r>
            <a:endParaRPr lang="en-US" sz="1995"/>
          </a:p>
          <a:p>
            <a:pPr lvl="2"/>
            <a:r>
              <a:rPr lang="en-US" sz="1995"/>
              <a:t>Saluran menggunakan media</a:t>
            </a:r>
            <a:endParaRPr lang="en-US" sz="1995"/>
          </a:p>
          <a:p>
            <a:pPr lvl="2"/>
            <a:r>
              <a:rPr lang="en-US" sz="1995"/>
              <a:t>Langkah2 memilih saluran pesan :</a:t>
            </a:r>
            <a:endParaRPr lang="en-US" sz="1995"/>
          </a:p>
          <a:p>
            <a:pPr marL="1257300" lvl="3" indent="-342900">
              <a:buFont typeface="+mj-lt"/>
              <a:buAutoNum type="alphaLcPeriod"/>
            </a:pPr>
            <a:r>
              <a:rPr lang="en-US" sz="1770"/>
              <a:t>Mendata semua media yang ada</a:t>
            </a:r>
            <a:endParaRPr lang="en-US" sz="1770"/>
          </a:p>
          <a:p>
            <a:pPr marL="1257300" lvl="3" indent="-342900">
              <a:buFont typeface="+mj-lt"/>
              <a:buAutoNum type="alphaLcPeriod"/>
            </a:pPr>
            <a:r>
              <a:rPr lang="en-US" sz="1770"/>
              <a:t>Mengevaluasi</a:t>
            </a:r>
            <a:endParaRPr lang="en-US" sz="1770"/>
          </a:p>
          <a:p>
            <a:pPr marL="1257300" lvl="3" indent="-342900">
              <a:buFont typeface="+mj-lt"/>
              <a:buAutoNum type="alphaLcPeriod"/>
            </a:pPr>
            <a:r>
              <a:rPr lang="en-US" sz="1770"/>
              <a:t>Menentukan ketersediaan media</a:t>
            </a:r>
            <a:endParaRPr lang="en-US" sz="1770"/>
          </a:p>
          <a:p>
            <a:pPr marL="1257300" lvl="3" indent="-342900">
              <a:buFont typeface="+mj-lt"/>
              <a:buAutoNum type="alphaLcPeriod"/>
            </a:pPr>
            <a:r>
              <a:rPr lang="en-US" sz="1770"/>
              <a:t>Menentukan Case effect media</a:t>
            </a:r>
            <a:endParaRPr lang="en-US" sz="1770"/>
          </a:p>
          <a:p>
            <a:pPr marL="1257300" lvl="3" indent="-342900">
              <a:buFont typeface="+mj-lt"/>
              <a:buAutoNum type="alphaLcPeriod"/>
            </a:pPr>
            <a:r>
              <a:rPr lang="en-US" sz="1770"/>
              <a:t>Menggunakan kombinasi media</a:t>
            </a:r>
            <a:endParaRPr lang="en-US" sz="1770"/>
          </a:p>
          <a:p>
            <a:pPr marL="1257300" lvl="3" indent="-342900">
              <a:buFont typeface="+mj-lt"/>
              <a:buAutoNum type="alphaLcPeriod"/>
            </a:pPr>
            <a:r>
              <a:rPr lang="en-US" sz="1770"/>
              <a:t>menggunakan kombinasi beberapa media</a:t>
            </a:r>
            <a:endParaRPr lang="en-US" sz="177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a:t>  PROSES PENYULUHAN</a:t>
            </a:r>
            <a:endParaRPr lang="en-US"/>
          </a:p>
        </p:txBody>
      </p:sp>
      <p:pic>
        <p:nvPicPr>
          <p:cNvPr id="4" name="Content Placeholder 3" descr="WhatsApp Image 2025-10-24 at 21.15.36"/>
          <p:cNvPicPr>
            <a:picLocks noChangeAspect="1"/>
          </p:cNvPicPr>
          <p:nvPr>
            <p:ph idx="1"/>
          </p:nvPr>
        </p:nvPicPr>
        <p:blipFill>
          <a:blip r:embed="rId1"/>
          <a:srcRect t="5635" b="5635"/>
          <a:stretch>
            <a:fillRect/>
          </a:stretch>
        </p:blipFill>
        <p:spPr>
          <a:xfrm>
            <a:off x="1066800" y="1905000"/>
            <a:ext cx="10058400" cy="42672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t>
            </a:r>
            <a:endParaRPr lang="en-US"/>
          </a:p>
        </p:txBody>
      </p:sp>
      <p:sp>
        <p:nvSpPr>
          <p:cNvPr id="3" name="Content Placeholder 2"/>
          <p:cNvSpPr>
            <a:spLocks noGrp="1"/>
          </p:cNvSpPr>
          <p:nvPr>
            <p:ph idx="1"/>
          </p:nvPr>
        </p:nvSpPr>
        <p:spPr/>
        <p:txBody>
          <a:bodyPr/>
          <a:p>
            <a:pPr algn="ctr"/>
            <a:r>
              <a:rPr lang="en-US" sz="5400"/>
              <a:t>TERIMA KASIH</a:t>
            </a:r>
            <a:endParaRPr lang="en-US" sz="5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MANAJEMEN KOMUNIKASI BIDANG JURNALISTIK</a:t>
            </a:r>
            <a:endParaRPr lang="en-US" dirty="0"/>
          </a:p>
        </p:txBody>
      </p:sp>
      <p:sp>
        <p:nvSpPr>
          <p:cNvPr id="3" name="Text Placeholder 2"/>
          <p:cNvSpPr>
            <a:spLocks noGrp="1"/>
          </p:cNvSpPr>
          <p:nvPr>
            <p:ph type="body" idx="1"/>
          </p:nvPr>
        </p:nvSpPr>
        <p:spPr/>
        <p:txBody>
          <a:bodyPr>
            <a:normAutofit lnSpcReduction="20000"/>
          </a:bodyPr>
          <a:lstStyle/>
          <a:p>
            <a:r>
              <a:rPr lang="en-US"/>
              <a: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835"/>
            <a:ext cx="10058400" cy="5521960"/>
          </a:xfrm>
        </p:spPr>
        <p:txBody>
          <a:bodyPr>
            <a:normAutofit fontScale="90000"/>
          </a:bodyPr>
          <a:lstStyle/>
          <a:p>
            <a:pPr marL="571500" indent="-571500">
              <a:buFont typeface="Arial" panose="020B0604020202020204" pitchFamily="34" charset="0"/>
              <a:buChar char="•"/>
            </a:pPr>
            <a:r>
              <a:rPr lang="en-US" dirty="0"/>
              <a:t>Jurnalistik adalah tehnik mengelola berita sejak dari mendapatkan bahan sampai pada menyebarluaskan berita kepada khalayak.</a:t>
            </a:r>
            <a:br>
              <a:rPr lang="en-US" dirty="0"/>
            </a:br>
            <a:r>
              <a:rPr lang="en-US" b="1" dirty="0"/>
              <a:t>Jurnalistik</a:t>
            </a:r>
            <a:r>
              <a:rPr lang="en-US" dirty="0"/>
              <a:t> mrpkan aktivitas komunikasi yang memusatkan perhatian pada cara :</a:t>
            </a:r>
            <a:br>
              <a:rPr lang="en-US" dirty="0"/>
            </a:br>
            <a:r>
              <a:rPr lang="en-US" dirty="0"/>
              <a:t>-mencari</a:t>
            </a:r>
            <a:br>
              <a:rPr lang="en-US" dirty="0"/>
            </a:br>
            <a:r>
              <a:rPr lang="en-US" dirty="0"/>
              <a:t>-mengumpulkan</a:t>
            </a:r>
            <a:br>
              <a:rPr lang="en-US" dirty="0"/>
            </a:br>
            <a:r>
              <a:rPr lang="en-US" dirty="0"/>
              <a:t>-menyeleksi</a:t>
            </a:r>
            <a:br>
              <a:rPr lang="en-US" dirty="0"/>
            </a:br>
            <a:r>
              <a:rPr lang="en-US" dirty="0"/>
              <a:t>-mengolah informasi yang mengandung nilai berita, </a:t>
            </a:r>
            <a:br>
              <a:rPr lang="en-US" dirty="0"/>
            </a:br>
            <a:r>
              <a:rPr lang="en-US" dirty="0"/>
              <a:t>-menyajikannya kepd khalayak </a:t>
            </a:r>
            <a:br>
              <a:rPr lang="en-US" dirty="0"/>
            </a:br>
            <a:r>
              <a:rPr lang="en-US" dirty="0"/>
              <a:t>-menalui media</a:t>
            </a:r>
            <a:br>
              <a:rPr lang="en-US" dirty="0"/>
            </a:b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835"/>
            <a:ext cx="10593705" cy="4544060"/>
          </a:xfrm>
        </p:spPr>
        <p:txBody>
          <a:bodyPr/>
          <a:lstStyle/>
          <a:p>
            <a:pPr marL="571500" indent="-571500">
              <a:buFont typeface="Arial" panose="020B0604020202020204" pitchFamily="34" charset="0"/>
              <a:buChar char="•"/>
            </a:pPr>
            <a:r>
              <a:rPr lang="en-US" dirty="0"/>
              <a:t>Cara tsb memerlukan  :</a:t>
            </a:r>
            <a:br>
              <a:rPr lang="en-US" dirty="0"/>
            </a:br>
            <a:r>
              <a:rPr lang="en-US" dirty="0"/>
              <a:t>- keahlian</a:t>
            </a:r>
            <a:br>
              <a:rPr lang="en-US" dirty="0"/>
            </a:br>
            <a:r>
              <a:rPr lang="en-US" dirty="0"/>
              <a:t>- kejelian</a:t>
            </a:r>
            <a:br>
              <a:rPr lang="en-US" dirty="0"/>
            </a:br>
            <a:r>
              <a:rPr lang="en-US" dirty="0"/>
              <a:t>- ketrampilan Jurnalistik :</a:t>
            </a:r>
            <a:br>
              <a:rPr lang="en-US" dirty="0"/>
            </a:br>
            <a:r>
              <a:rPr lang="en-US" dirty="0"/>
              <a:t>     . ketrampilan manajerial dlm mengolah isi psn 	  . dpt diterima khalayak secara tepat</a:t>
            </a:r>
            <a:br>
              <a:rPr lang="en-US" dirty="0"/>
            </a:br>
            <a:r>
              <a:rPr lang="en-US" dirty="0"/>
              <a:t>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p>
            <a:r>
              <a:rPr lang="en-US"/>
              <a:t>PROSES PRODUKSI BERITA</a:t>
            </a:r>
            <a:endParaRPr lang="en-US"/>
          </a:p>
        </p:txBody>
      </p:sp>
      <p:pic>
        <p:nvPicPr>
          <p:cNvPr id="8" name="Content Placeholder 7" descr="WhatsApp Image 2025-10-21 at 12.00.09"/>
          <p:cNvPicPr>
            <a:picLocks noChangeAspect="1"/>
          </p:cNvPicPr>
          <p:nvPr>
            <p:ph idx="1"/>
          </p:nvPr>
        </p:nvPicPr>
        <p:blipFill>
          <a:blip r:embed="rId1"/>
          <a:srcRect t="2449" b="2449"/>
          <a:stretch>
            <a:fillRect/>
          </a:stretch>
        </p:blipFill>
        <p:spPr>
          <a:xfrm>
            <a:off x="1066800" y="1905000"/>
            <a:ext cx="10058400" cy="426720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24840"/>
            <a:ext cx="8686800" cy="4170045"/>
          </a:xfrm>
        </p:spPr>
        <p:txBody>
          <a:bodyPr>
            <a:normAutofit/>
          </a:bodyPr>
          <a:lstStyle/>
          <a:p>
            <a:r>
              <a:rPr lang="en-US" altLang="en-US" dirty="0"/>
              <a:t>                           </a:t>
            </a:r>
            <a:endParaRPr lang="en-US" dirty="0"/>
          </a:p>
        </p:txBody>
      </p:sp>
      <p:sp>
        <p:nvSpPr>
          <p:cNvPr id="3" name="Subtitle 2"/>
          <p:cNvSpPr>
            <a:spLocks noGrp="1"/>
          </p:cNvSpPr>
          <p:nvPr>
            <p:ph type="subTitle" idx="1"/>
          </p:nvPr>
        </p:nvSpPr>
        <p:spPr>
          <a:xfrm>
            <a:off x="881380" y="426720"/>
            <a:ext cx="10503535" cy="5305425"/>
          </a:xfrm>
        </p:spPr>
        <p:txBody>
          <a:bodyPr>
            <a:normAutofit fontScale="90000" lnSpcReduction="10000"/>
          </a:bodyPr>
          <a:lstStyle/>
          <a:p>
            <a:r>
              <a:rPr lang="en-US" dirty="0">
                <a:solidFill>
                  <a:schemeClr val="tx2"/>
                </a:solidFill>
              </a:rPr>
              <a:t> </a:t>
            </a:r>
            <a:r>
              <a:rPr lang="en-US" sz="3200" dirty="0">
                <a:solidFill>
                  <a:schemeClr val="bg1"/>
                </a:solidFill>
              </a:rPr>
              <a:t>Proses produksi berita sbb</a:t>
            </a:r>
            <a:r>
              <a:rPr lang="en-US" sz="2800" dirty="0">
                <a:solidFill>
                  <a:schemeClr val="bg1"/>
                </a:solidFill>
              </a:rPr>
              <a:t> :</a:t>
            </a:r>
            <a:endParaRPr lang="en-US" sz="2800" dirty="0">
              <a:solidFill>
                <a:schemeClr val="bg1"/>
              </a:solidFill>
            </a:endParaRPr>
          </a:p>
          <a:p>
            <a:r>
              <a:rPr lang="en-US" sz="2800" dirty="0">
                <a:solidFill>
                  <a:schemeClr val="bg1"/>
                </a:solidFill>
              </a:rPr>
              <a:t>1. RAPAT REDAKSI :</a:t>
            </a:r>
            <a:endParaRPr lang="en-US" sz="2800" dirty="0">
              <a:solidFill>
                <a:schemeClr val="bg1"/>
              </a:solidFill>
            </a:endParaRPr>
          </a:p>
          <a:p>
            <a:r>
              <a:rPr lang="en-US" sz="2800" dirty="0">
                <a:solidFill>
                  <a:schemeClr val="bg1"/>
                </a:solidFill>
              </a:rPr>
              <a:t>     Proses penentuan  tema berita yg akan dimuat dan pembagian 	tugas reportase  </a:t>
            </a:r>
            <a:endParaRPr lang="en-US" sz="2800" dirty="0">
              <a:solidFill>
                <a:schemeClr val="bg1"/>
              </a:solidFill>
            </a:endParaRPr>
          </a:p>
          <a:p>
            <a:r>
              <a:rPr lang="en-US" sz="2800" dirty="0">
                <a:solidFill>
                  <a:schemeClr val="bg1"/>
                </a:solidFill>
              </a:rPr>
              <a:t>2. REPORTASE :</a:t>
            </a:r>
            <a:endParaRPr lang="en-US" sz="2800" dirty="0">
              <a:solidFill>
                <a:schemeClr val="bg1"/>
              </a:solidFill>
            </a:endParaRPr>
          </a:p>
          <a:p>
            <a:r>
              <a:rPr lang="en-US" sz="2800" dirty="0">
                <a:solidFill>
                  <a:schemeClr val="bg1"/>
                </a:solidFill>
              </a:rPr>
              <a:t>     Melakukan pencarian data berdasarkan tema berita yg akan 	dimuat. orang yang melaksanakan tugas disebut wartawan</a:t>
            </a:r>
            <a:endParaRPr lang="en-US" sz="2800" dirty="0">
              <a:solidFill>
                <a:schemeClr val="bg1"/>
              </a:solidFill>
            </a:endParaRPr>
          </a:p>
          <a:p>
            <a:r>
              <a:rPr lang="en-US" sz="2800" dirty="0">
                <a:solidFill>
                  <a:schemeClr val="bg1"/>
                </a:solidFill>
              </a:rPr>
              <a:t>3. PENULISAN BERITA</a:t>
            </a:r>
            <a:endParaRPr lang="en-US" sz="2800" dirty="0">
              <a:solidFill>
                <a:schemeClr val="bg1"/>
              </a:solidFill>
            </a:endParaRPr>
          </a:p>
          <a:p>
            <a:r>
              <a:rPr lang="en-US" sz="2800" dirty="0">
                <a:solidFill>
                  <a:schemeClr val="bg1"/>
                </a:solidFill>
              </a:rPr>
              <a:t>     Data didpt dilapangan --&gt; menulis data tsb menjadi sebuah berita. 	Unsur penulisan berita : 5W + 1H</a:t>
            </a:r>
            <a:endParaRPr lang="en-US" sz="2800" dirty="0">
              <a:solidFill>
                <a:schemeClr val="bg1"/>
              </a:solidFill>
            </a:endParaRPr>
          </a:p>
          <a:p>
            <a:r>
              <a:rPr lang="en-US" sz="2800" dirty="0">
                <a:solidFill>
                  <a:schemeClr val="bg1"/>
                </a:solidFill>
              </a:rPr>
              <a:t>4. EDITING :</a:t>
            </a:r>
            <a:endParaRPr lang="en-US" sz="2800" dirty="0">
              <a:solidFill>
                <a:schemeClr val="bg1"/>
              </a:solidFill>
            </a:endParaRPr>
          </a:p>
          <a:p>
            <a:r>
              <a:rPr lang="en-US" sz="2800" dirty="0">
                <a:solidFill>
                  <a:schemeClr val="bg1"/>
                </a:solidFill>
              </a:rPr>
              <a:t>    Melakukan penyempurnaan naskah berita. hal-hal yg dikoreksi 	adalah ejaan, gaya bahasa, kelengkapan data, efektivitas 	kalimat dll</a:t>
            </a:r>
            <a:endParaRPr lang="en-US" sz="2800" dirty="0">
              <a:solidFill>
                <a:schemeClr val="bg1"/>
              </a:solidFill>
            </a:endParaRPr>
          </a:p>
          <a:p>
            <a:r>
              <a:rPr lang="en-US" sz="2800" dirty="0">
                <a:solidFill>
                  <a:schemeClr val="bg1"/>
                </a:solidFill>
              </a:rPr>
              <a:t>5. SETTING dan LAYOUT :</a:t>
            </a:r>
            <a:endParaRPr lang="en-US" sz="2800" dirty="0">
              <a:solidFill>
                <a:schemeClr val="bg1"/>
              </a:solidFill>
            </a:endParaRPr>
          </a:p>
          <a:p>
            <a:r>
              <a:rPr lang="en-US" sz="2800" dirty="0">
                <a:solidFill>
                  <a:schemeClr val="bg1"/>
                </a:solidFill>
              </a:rPr>
              <a:t>    melakukan pemilihan jenis dan ukuran huruf dan tata letak serta 	penampilan fisik</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 MANAJEMEN KOMUNIKASI BIDANG PUBLIC RELATIONS</a:t>
            </a:r>
            <a:endParaRPr lang="en-US" dirty="0"/>
          </a:p>
        </p:txBody>
      </p:sp>
      <p:sp>
        <p:nvSpPr>
          <p:cNvPr id="3" name="Text Placeholder 2"/>
          <p:cNvSpPr>
            <a:spLocks noGrp="1"/>
          </p:cNvSpPr>
          <p:nvPr>
            <p:ph type="body" idx="1"/>
          </p:nvPr>
        </p:nvSpPr>
        <p:spPr/>
        <p:txBody>
          <a:bodyPr>
            <a:normAutofit lnSpcReduction="20000"/>
          </a:bodyPr>
          <a:lstStyle/>
          <a:p>
            <a:r>
              <a:rPr lang="en-US"/>
              <a:t>.</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18055" y="553720"/>
            <a:ext cx="8907145" cy="1188720"/>
          </a:xfrm>
        </p:spPr>
        <p:txBody>
          <a:bodyPr/>
          <a:p>
            <a:pPr algn="ctr"/>
            <a:r>
              <a:rPr lang="en-US"/>
              <a:t> </a:t>
            </a:r>
            <a:endParaRPr lang="en-US"/>
          </a:p>
        </p:txBody>
      </p:sp>
      <p:sp>
        <p:nvSpPr>
          <p:cNvPr id="3" name="Content Placeholder 2"/>
          <p:cNvSpPr>
            <a:spLocks noGrp="1"/>
          </p:cNvSpPr>
          <p:nvPr>
            <p:ph idx="1"/>
          </p:nvPr>
        </p:nvSpPr>
        <p:spPr>
          <a:xfrm>
            <a:off x="1066800" y="1007110"/>
            <a:ext cx="10058400" cy="5165090"/>
          </a:xfrm>
        </p:spPr>
        <p:txBody>
          <a:bodyPr/>
          <a:p>
            <a:r>
              <a:rPr lang="en-US"/>
              <a:t>Public Relations adalah suatu perencanaan dengan menggunakan komunikasi persuasif untuk mempengaruhi persepsi masyarakat</a:t>
            </a:r>
            <a:endParaRPr lang="en-US"/>
          </a:p>
          <a:p>
            <a:r>
              <a:rPr lang="en-US"/>
              <a:t>Men BUCHARI ALMA (2002) PR adalah kegiatan komunikasi yg dimaksudkan untuk membangun citra baik terhadap masyarakat.</a:t>
            </a:r>
            <a:endParaRPr lang="en-US"/>
          </a:p>
          <a:p>
            <a:r>
              <a:rPr lang="en-US"/>
              <a:t>Produk manajemen komunikasi bid PR adalah memasarkan dan menumbuhkan citra organisasi dengan memanfaatkan berbagai jenis media sbg saluran informasinya.</a:t>
            </a:r>
            <a:endParaRPr lang="en-US"/>
          </a:p>
          <a:p>
            <a:r>
              <a:rPr lang="en-US"/>
              <a:t>Public Relations dlm sebuah organisasi melaksanakan kegiatan komunikasi untuk meraih pengertian umum dan dukungan publik dengan menggunkana manajemen komunikasi untuk mengelola informasi dlm rangka mencapai dukungan publik dan meraih citar positif melalui penggunaan saluran komunikasi</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5463</Words>
  <Application>WPS Presentation</Application>
  <PresentationFormat>Widescreen</PresentationFormat>
  <Paragraphs>131</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SimSun</vt:lpstr>
      <vt:lpstr>Wingdings</vt:lpstr>
      <vt:lpstr>Cambria</vt:lpstr>
      <vt:lpstr>Microsoft YaHei</vt:lpstr>
      <vt:lpstr>Arial Unicode MS</vt:lpstr>
      <vt:lpstr>Cherry Blossom 16x9</vt:lpstr>
      <vt:lpstr>                           Bab 6                 BIDANG-BIDANG        MANAJEMEN 	KOMUNIKASI</vt:lpstr>
      <vt:lpstr> Bidang Manajemen Komunikasi</vt:lpstr>
      <vt:lpstr>A. MANAJEMEN KOMUNIKASI BIDANG JURNALISTIK</vt:lpstr>
      <vt:lpstr>Jurnalistik adalah tehnik mengelola berita sejak dari mendapatkan bahan sampai pada menyebarluaskan berita kepada khalayak. Jurnalistik mrpkan aktivitas komunikasi yang memusatkan perhatian pada cara : -mencari -mengumpulkan -menyeleksi -mengolah informasi yang mengandung nilai berita,  -menyajikannya kepd khalayak  -menalui media </vt:lpstr>
      <vt:lpstr>Cara tsb memerlukan  : - keahlian - kejelian - ketrampilan Jurnalistik :      . ketrampilan manajerial dlm mengolah isi psn 	  . dpt diterima khalayak secara tepat      </vt:lpstr>
      <vt:lpstr>PROSES PRODUKSI BERITA</vt:lpstr>
      <vt:lpstr>                           </vt:lpstr>
      <vt:lpstr>B. MANAJEMEN KOMUNIKASI BIDANG PUBLIC RELATIONS</vt:lpstr>
      <vt:lpstr> </vt:lpstr>
      <vt:lpstr>  4 Tahap Proses Public Relations</vt:lpstr>
      <vt:lpstr>PROSES PUBLIC RELATIONS</vt:lpstr>
      <vt:lpstr>PowerPoint 演示文稿</vt:lpstr>
      <vt:lpstr>C. MANAJEMEN KOMUNIKASI BIDANG PENYIARAN</vt:lpstr>
      <vt:lpstr> Pengertian Penyiaran</vt:lpstr>
      <vt:lpstr>PROSES PRODUKSI PENYIARAN</vt:lpstr>
      <vt:lpstr>TAHAPAN PROSES PENYIARAN</vt:lpstr>
      <vt:lpstr>.</vt:lpstr>
      <vt:lpstr>D. MANAJEMEN KOMUNIKASI BIDANG PENYULUHAN</vt:lpstr>
      <vt:lpstr> Pengertian Penyuluhan</vt:lpstr>
      <vt:lpstr> EMPAT TAHAP PELAKSANAAN PENYULUHAN</vt:lpstr>
      <vt:lpstr>.</vt:lpstr>
      <vt:lpstr>  PROSES PENYULUHAN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dewi setyarini</dc:creator>
  <cp:lastModifiedBy>Dewi Setyarini</cp:lastModifiedBy>
  <cp:revision>17</cp:revision>
  <dcterms:created xsi:type="dcterms:W3CDTF">2020-10-05T03:43:00Z</dcterms:created>
  <dcterms:modified xsi:type="dcterms:W3CDTF">2025-10-27T05:11:36Z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578F76B024354EAB8A4C92AD60D212B6_12</vt:lpwstr>
  </property>
  <property fmtid="{D5CDD505-2E9C-101B-9397-08002B2CF9AE}" pid="3" name="KSOProductBuildVer">
    <vt:lpwstr>1033-12.2.0.23131</vt:lpwstr>
  </property>
</Properties>
</file>