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58" r:id="rId17"/>
    <p:sldId id="274" r:id="rId18"/>
    <p:sldId id="259" r:id="rId19"/>
    <p:sldId id="265" r:id="rId20"/>
    <p:sldId id="273" r:id="rId21"/>
    <p:sldId id="280" r:id="rId22"/>
    <p:sldId id="275" r:id="rId23"/>
    <p:sldId id="277" r:id="rId24"/>
    <p:sldId id="282" r:id="rId25"/>
    <p:sldId id="291" r:id="rId26"/>
    <p:sldId id="278" r:id="rId27"/>
    <p:sldId id="283" r:id="rId28"/>
    <p:sldId id="284" r:id="rId29"/>
    <p:sldId id="293" r:id="rId30"/>
    <p:sldId id="285" r:id="rId31"/>
    <p:sldId id="292" r:id="rId32"/>
    <p:sldId id="286" r:id="rId33"/>
    <p:sldId id="294" r:id="rId34"/>
    <p:sldId id="287" r:id="rId35"/>
    <p:sldId id="288" r:id="rId36"/>
    <p:sldId id="289" r:id="rId37"/>
    <p:sldId id="295" r:id="rId38"/>
    <p:sldId id="290" r:id="rId3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1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2" Type="http://schemas.openxmlformats.org/officeDocument/2006/relationships/tableStyles" Target="tableStyles.xml"/><Relationship Id="rId41" Type="http://schemas.openxmlformats.org/officeDocument/2006/relationships/viewProps" Target="viewProps.xml"/><Relationship Id="rId40" Type="http://schemas.openxmlformats.org/officeDocument/2006/relationships/presProps" Target="presProps.xml"/><Relationship Id="rId4" Type="http://schemas.openxmlformats.org/officeDocument/2006/relationships/slide" Target="slides/slide2.xml"/><Relationship Id="rId39" Type="http://schemas.openxmlformats.org/officeDocument/2006/relationships/slide" Target="slides/slide37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 panose="020B0603020202020204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  <a:endParaRPr lang="en-US" sz="8000" dirty="0">
              <a:solidFill>
                <a:schemeClr val="tx1"/>
              </a:solidFill>
              <a:effectLst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 panose="020B0603020202020204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  <a:endParaRPr lang="en-US" sz="8000" dirty="0"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image" Target="../media/image1.png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8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177800" dist="38100" dir="2700000" algn="tl">
              <a:srgbClr val="000000">
                <a:alpha val="24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D" dirty="0" smtClean="0"/>
              <a:t>KOMPLEKSITAS KOMUNIKASI MANUSIA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5" y="3940810"/>
            <a:ext cx="8791575" cy="1316990"/>
          </a:xfrm>
        </p:spPr>
        <p:txBody>
          <a:bodyPr/>
          <a:lstStyle/>
          <a:p>
            <a:pPr algn="r"/>
            <a:r>
              <a:rPr lang="en-US" altLang="en-ID" dirty="0" smtClean="0"/>
              <a:t>DEWI SETYARINI SAMINO</a:t>
            </a:r>
            <a:endParaRPr lang="en-US" altLang="en-ID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321640"/>
          </a:xfrm>
        </p:spPr>
        <p:txBody>
          <a:bodyPr>
            <a:normAutofit fontScale="90000"/>
          </a:bodyPr>
          <a:lstStyle/>
          <a:p>
            <a:r>
              <a:rPr lang="en-ID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940158"/>
            <a:ext cx="9905999" cy="4851043"/>
          </a:xfrm>
        </p:spPr>
        <p:txBody>
          <a:bodyPr>
            <a:normAutofit lnSpcReduction="10000"/>
          </a:bodyPr>
          <a:lstStyle/>
          <a:p>
            <a:r>
              <a:rPr lang="en-ID" dirty="0" err="1" smtClean="0">
                <a:solidFill>
                  <a:srgbClr val="FFC000"/>
                </a:solidFill>
              </a:rPr>
              <a:t>Kemajuan</a:t>
            </a:r>
            <a:r>
              <a:rPr lang="en-ID" dirty="0" smtClean="0">
                <a:solidFill>
                  <a:srgbClr val="FFC000"/>
                </a:solidFill>
              </a:rPr>
              <a:t> </a:t>
            </a:r>
            <a:r>
              <a:rPr lang="en-ID" dirty="0" err="1" smtClean="0">
                <a:solidFill>
                  <a:srgbClr val="FFC000"/>
                </a:solidFill>
              </a:rPr>
              <a:t>tehnologi</a:t>
            </a:r>
            <a:r>
              <a:rPr lang="en-ID" dirty="0" smtClean="0">
                <a:solidFill>
                  <a:srgbClr val="FFC000"/>
                </a:solidFill>
              </a:rPr>
              <a:t> </a:t>
            </a:r>
            <a:r>
              <a:rPr lang="en-ID" dirty="0" err="1" smtClean="0">
                <a:solidFill>
                  <a:srgbClr val="FFC000"/>
                </a:solidFill>
              </a:rPr>
              <a:t>komunikasi</a:t>
            </a:r>
            <a:r>
              <a:rPr lang="en-ID" dirty="0" smtClean="0">
                <a:solidFill>
                  <a:srgbClr val="FFC000"/>
                </a:solidFill>
              </a:rPr>
              <a:t> </a:t>
            </a:r>
            <a:r>
              <a:rPr lang="en-ID" dirty="0" err="1" smtClean="0">
                <a:solidFill>
                  <a:srgbClr val="FFC000"/>
                </a:solidFill>
              </a:rPr>
              <a:t>berlangsung</a:t>
            </a:r>
            <a:r>
              <a:rPr lang="en-ID" dirty="0" smtClean="0">
                <a:solidFill>
                  <a:srgbClr val="FFC000"/>
                </a:solidFill>
              </a:rPr>
              <a:t> </a:t>
            </a:r>
            <a:r>
              <a:rPr lang="en-ID" dirty="0" err="1" smtClean="0">
                <a:solidFill>
                  <a:srgbClr val="FFC000"/>
                </a:solidFill>
              </a:rPr>
              <a:t>dari</a:t>
            </a:r>
            <a:r>
              <a:rPr lang="en-ID" dirty="0" smtClean="0">
                <a:solidFill>
                  <a:srgbClr val="FFC000"/>
                </a:solidFill>
              </a:rPr>
              <a:t> </a:t>
            </a:r>
            <a:r>
              <a:rPr lang="en-ID" dirty="0" err="1" smtClean="0">
                <a:solidFill>
                  <a:srgbClr val="FFC000"/>
                </a:solidFill>
              </a:rPr>
              <a:t>waktu</a:t>
            </a:r>
            <a:r>
              <a:rPr lang="en-ID" dirty="0" smtClean="0">
                <a:solidFill>
                  <a:srgbClr val="FFC000"/>
                </a:solidFill>
              </a:rPr>
              <a:t> </a:t>
            </a:r>
            <a:r>
              <a:rPr lang="en-ID" dirty="0" err="1" smtClean="0">
                <a:solidFill>
                  <a:srgbClr val="FFC000"/>
                </a:solidFill>
              </a:rPr>
              <a:t>kewaktu</a:t>
            </a:r>
            <a:r>
              <a:rPr lang="en-ID" dirty="0" smtClean="0">
                <a:solidFill>
                  <a:srgbClr val="FFC000"/>
                </a:solidFill>
              </a:rPr>
              <a:t> </a:t>
            </a:r>
            <a:r>
              <a:rPr lang="en-ID" dirty="0" smtClean="0">
                <a:solidFill>
                  <a:srgbClr val="FFC000"/>
                </a:solidFill>
                <a:sym typeface="Wingdings" panose="05000000000000000000" pitchFamily="2" charset="2"/>
              </a:rPr>
              <a:t> </a:t>
            </a:r>
            <a:r>
              <a:rPr lang="en-ID" dirty="0" err="1" smtClean="0">
                <a:solidFill>
                  <a:srgbClr val="FFC000"/>
                </a:solidFill>
                <a:sym typeface="Wingdings" panose="05000000000000000000" pitchFamily="2" charset="2"/>
              </a:rPr>
              <a:t>memberi</a:t>
            </a:r>
            <a:r>
              <a:rPr lang="en-ID" dirty="0" smtClean="0">
                <a:solidFill>
                  <a:srgbClr val="FFC000"/>
                </a:solidFill>
                <a:sym typeface="Wingdings" panose="05000000000000000000" pitchFamily="2" charset="2"/>
              </a:rPr>
              <a:t> </a:t>
            </a:r>
            <a:r>
              <a:rPr lang="en-ID" dirty="0" err="1" smtClean="0">
                <a:solidFill>
                  <a:srgbClr val="FFC000"/>
                </a:solidFill>
                <a:sym typeface="Wingdings" panose="05000000000000000000" pitchFamily="2" charset="2"/>
              </a:rPr>
              <a:t>pengaruh</a:t>
            </a:r>
            <a:r>
              <a:rPr lang="en-ID" dirty="0" smtClean="0">
                <a:solidFill>
                  <a:srgbClr val="FFC000"/>
                </a:solidFill>
                <a:sym typeface="Wingdings" panose="05000000000000000000" pitchFamily="2" charset="2"/>
              </a:rPr>
              <a:t> </a:t>
            </a:r>
            <a:r>
              <a:rPr lang="en-ID" dirty="0" err="1" smtClean="0">
                <a:solidFill>
                  <a:srgbClr val="FFC000"/>
                </a:solidFill>
                <a:sym typeface="Wingdings" panose="05000000000000000000" pitchFamily="2" charset="2"/>
              </a:rPr>
              <a:t>terhdp</a:t>
            </a:r>
            <a:r>
              <a:rPr lang="en-ID" dirty="0" smtClean="0">
                <a:solidFill>
                  <a:srgbClr val="FFC000"/>
                </a:solidFill>
                <a:sym typeface="Wingdings" panose="05000000000000000000" pitchFamily="2" charset="2"/>
              </a:rPr>
              <a:t> </a:t>
            </a:r>
            <a:r>
              <a:rPr lang="en-ID" dirty="0" err="1" smtClean="0">
                <a:solidFill>
                  <a:srgbClr val="FFC000"/>
                </a:solidFill>
                <a:sym typeface="Wingdings" panose="05000000000000000000" pitchFamily="2" charset="2"/>
              </a:rPr>
              <a:t>cara-cara</a:t>
            </a:r>
            <a:r>
              <a:rPr lang="en-ID" dirty="0" smtClean="0">
                <a:solidFill>
                  <a:srgbClr val="FFC000"/>
                </a:solidFill>
                <a:sym typeface="Wingdings" panose="05000000000000000000" pitchFamily="2" charset="2"/>
              </a:rPr>
              <a:t> </a:t>
            </a:r>
            <a:r>
              <a:rPr lang="en-ID" dirty="0" err="1" smtClean="0">
                <a:solidFill>
                  <a:srgbClr val="FFC000"/>
                </a:solidFill>
                <a:sym typeface="Wingdings" panose="05000000000000000000" pitchFamily="2" charset="2"/>
              </a:rPr>
              <a:t>manusia</a:t>
            </a:r>
            <a:r>
              <a:rPr lang="en-ID" dirty="0" smtClean="0">
                <a:solidFill>
                  <a:srgbClr val="FFC000"/>
                </a:solidFill>
                <a:sym typeface="Wingdings" panose="05000000000000000000" pitchFamily="2" charset="2"/>
              </a:rPr>
              <a:t> </a:t>
            </a:r>
            <a:r>
              <a:rPr lang="en-ID" dirty="0" err="1" smtClean="0">
                <a:solidFill>
                  <a:srgbClr val="FFC000"/>
                </a:solidFill>
                <a:sym typeface="Wingdings" panose="05000000000000000000" pitchFamily="2" charset="2"/>
              </a:rPr>
              <a:t>berkomunikasi</a:t>
            </a:r>
            <a:r>
              <a:rPr lang="en-ID" dirty="0" smtClean="0">
                <a:sym typeface="Wingdings" panose="05000000000000000000" pitchFamily="2" charset="2"/>
              </a:rPr>
              <a:t>.</a:t>
            </a:r>
            <a:endParaRPr lang="en-ID" dirty="0" smtClean="0">
              <a:sym typeface="Wingdings" panose="05000000000000000000" pitchFamily="2" charset="2"/>
            </a:endParaRPr>
          </a:p>
          <a:p>
            <a:r>
              <a:rPr lang="en-ID" dirty="0" smtClean="0">
                <a:sym typeface="Wingdings" panose="05000000000000000000" pitchFamily="2" charset="2"/>
              </a:rPr>
              <a:t>COLIN CHERRY </a:t>
            </a:r>
            <a:r>
              <a:rPr lang="en-ID" dirty="0" smtClean="0">
                <a:solidFill>
                  <a:srgbClr val="FFFF00"/>
                </a:solidFill>
                <a:sym typeface="Wingdings" panose="05000000000000000000" pitchFamily="2" charset="2"/>
              </a:rPr>
              <a:t> </a:t>
            </a:r>
            <a:r>
              <a:rPr lang="en-ID" dirty="0" err="1" smtClean="0">
                <a:solidFill>
                  <a:srgbClr val="FFFF00"/>
                </a:solidFill>
                <a:sym typeface="Wingdings" panose="05000000000000000000" pitchFamily="2" charset="2"/>
              </a:rPr>
              <a:t>komunikasi</a:t>
            </a:r>
            <a:r>
              <a:rPr lang="en-ID" dirty="0" smtClean="0">
                <a:solidFill>
                  <a:srgbClr val="FFFF00"/>
                </a:solidFill>
                <a:sym typeface="Wingdings" panose="05000000000000000000" pitchFamily="2" charset="2"/>
              </a:rPr>
              <a:t> </a:t>
            </a:r>
            <a:r>
              <a:rPr lang="en-ID" dirty="0" err="1" smtClean="0">
                <a:solidFill>
                  <a:srgbClr val="FFFF00"/>
                </a:solidFill>
                <a:sym typeface="Wingdings" panose="05000000000000000000" pitchFamily="2" charset="2"/>
              </a:rPr>
              <a:t>telah</a:t>
            </a:r>
            <a:r>
              <a:rPr lang="en-ID" dirty="0" smtClean="0">
                <a:solidFill>
                  <a:srgbClr val="FFFF00"/>
                </a:solidFill>
                <a:sym typeface="Wingdings" panose="05000000000000000000" pitchFamily="2" charset="2"/>
              </a:rPr>
              <a:t> </a:t>
            </a:r>
            <a:r>
              <a:rPr lang="en-ID" dirty="0" err="1" smtClean="0">
                <a:solidFill>
                  <a:srgbClr val="FFFF00"/>
                </a:solidFill>
                <a:sym typeface="Wingdings" panose="05000000000000000000" pitchFamily="2" charset="2"/>
              </a:rPr>
              <a:t>memperpendek</a:t>
            </a:r>
            <a:r>
              <a:rPr lang="en-ID" dirty="0" smtClean="0">
                <a:solidFill>
                  <a:srgbClr val="FFFF00"/>
                </a:solidFill>
                <a:sym typeface="Wingdings" panose="05000000000000000000" pitchFamily="2" charset="2"/>
              </a:rPr>
              <a:t> </a:t>
            </a:r>
            <a:r>
              <a:rPr lang="en-ID" dirty="0" err="1" smtClean="0">
                <a:solidFill>
                  <a:srgbClr val="FFFF00"/>
                </a:solidFill>
                <a:sym typeface="Wingdings" panose="05000000000000000000" pitchFamily="2" charset="2"/>
              </a:rPr>
              <a:t>jarak</a:t>
            </a:r>
            <a:r>
              <a:rPr lang="en-ID" dirty="0" smtClean="0">
                <a:solidFill>
                  <a:srgbClr val="FFFF00"/>
                </a:solidFill>
                <a:sym typeface="Wingdings" panose="05000000000000000000" pitchFamily="2" charset="2"/>
              </a:rPr>
              <a:t>, </a:t>
            </a:r>
            <a:r>
              <a:rPr lang="en-ID" dirty="0" err="1" smtClean="0">
                <a:solidFill>
                  <a:srgbClr val="FFFF00"/>
                </a:solidFill>
                <a:sym typeface="Wingdings" panose="05000000000000000000" pitchFamily="2" charset="2"/>
              </a:rPr>
              <a:t>menghemat</a:t>
            </a:r>
            <a:r>
              <a:rPr lang="en-ID" dirty="0" smtClean="0">
                <a:solidFill>
                  <a:srgbClr val="FFFF00"/>
                </a:solidFill>
                <a:sym typeface="Wingdings" panose="05000000000000000000" pitchFamily="2" charset="2"/>
              </a:rPr>
              <a:t> </a:t>
            </a:r>
            <a:r>
              <a:rPr lang="en-ID" dirty="0" err="1" smtClean="0">
                <a:solidFill>
                  <a:srgbClr val="FFFF00"/>
                </a:solidFill>
                <a:sym typeface="Wingdings" panose="05000000000000000000" pitchFamily="2" charset="2"/>
              </a:rPr>
              <a:t>biaya</a:t>
            </a:r>
            <a:r>
              <a:rPr lang="en-ID" dirty="0" smtClean="0">
                <a:solidFill>
                  <a:srgbClr val="FFFF00"/>
                </a:solidFill>
                <a:sym typeface="Wingdings" panose="05000000000000000000" pitchFamily="2" charset="2"/>
              </a:rPr>
              <a:t>, </a:t>
            </a:r>
            <a:r>
              <a:rPr lang="en-ID" dirty="0" err="1" smtClean="0">
                <a:solidFill>
                  <a:srgbClr val="FFFF00"/>
                </a:solidFill>
                <a:sym typeface="Wingdings" panose="05000000000000000000" pitchFamily="2" charset="2"/>
              </a:rPr>
              <a:t>menembus</a:t>
            </a:r>
            <a:r>
              <a:rPr lang="en-ID" dirty="0" smtClean="0">
                <a:solidFill>
                  <a:srgbClr val="FFFF00"/>
                </a:solidFill>
                <a:sym typeface="Wingdings" panose="05000000000000000000" pitchFamily="2" charset="2"/>
              </a:rPr>
              <a:t> </a:t>
            </a:r>
            <a:r>
              <a:rPr lang="en-ID" dirty="0" err="1" smtClean="0">
                <a:solidFill>
                  <a:srgbClr val="FFFF00"/>
                </a:solidFill>
                <a:sym typeface="Wingdings" panose="05000000000000000000" pitchFamily="2" charset="2"/>
              </a:rPr>
              <a:t>ruang</a:t>
            </a:r>
            <a:r>
              <a:rPr lang="en-ID" dirty="0" smtClean="0">
                <a:solidFill>
                  <a:srgbClr val="FFFF00"/>
                </a:solidFill>
                <a:sym typeface="Wingdings" panose="05000000000000000000" pitchFamily="2" charset="2"/>
              </a:rPr>
              <a:t> </a:t>
            </a:r>
            <a:r>
              <a:rPr lang="en-ID" dirty="0" err="1" smtClean="0">
                <a:solidFill>
                  <a:srgbClr val="FFFF00"/>
                </a:solidFill>
                <a:sym typeface="Wingdings" panose="05000000000000000000" pitchFamily="2" charset="2"/>
              </a:rPr>
              <a:t>dan</a:t>
            </a:r>
            <a:r>
              <a:rPr lang="en-ID" dirty="0" smtClean="0">
                <a:solidFill>
                  <a:srgbClr val="FFFF00"/>
                </a:solidFill>
                <a:sym typeface="Wingdings" panose="05000000000000000000" pitchFamily="2" charset="2"/>
              </a:rPr>
              <a:t> </a:t>
            </a:r>
            <a:r>
              <a:rPr lang="en-ID" dirty="0" err="1" smtClean="0">
                <a:solidFill>
                  <a:srgbClr val="FFFF00"/>
                </a:solidFill>
                <a:sym typeface="Wingdings" panose="05000000000000000000" pitchFamily="2" charset="2"/>
              </a:rPr>
              <a:t>waktu</a:t>
            </a:r>
            <a:r>
              <a:rPr lang="en-ID" dirty="0" smtClean="0">
                <a:solidFill>
                  <a:srgbClr val="FFFF00"/>
                </a:solidFill>
                <a:sym typeface="Wingdings" panose="05000000000000000000" pitchFamily="2" charset="2"/>
              </a:rPr>
              <a:t>.</a:t>
            </a:r>
            <a:endParaRPr lang="en-ID" dirty="0" smtClean="0">
              <a:solidFill>
                <a:srgbClr val="FFFF00"/>
              </a:solidFill>
              <a:sym typeface="Wingdings" panose="05000000000000000000" pitchFamily="2" charset="2"/>
            </a:endParaRPr>
          </a:p>
          <a:p>
            <a:r>
              <a:rPr lang="en-ID" dirty="0" err="1" smtClean="0">
                <a:sym typeface="Wingdings" panose="05000000000000000000" pitchFamily="2" charset="2"/>
              </a:rPr>
              <a:t>Komunikasi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berusaha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menjembatani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antara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pikiran</a:t>
            </a:r>
            <a:r>
              <a:rPr lang="en-ID" dirty="0" smtClean="0">
                <a:sym typeface="Wingdings" panose="05000000000000000000" pitchFamily="2" charset="2"/>
              </a:rPr>
              <a:t>, </a:t>
            </a:r>
            <a:r>
              <a:rPr lang="en-ID" dirty="0" err="1" smtClean="0">
                <a:sym typeface="Wingdings" panose="05000000000000000000" pitchFamily="2" charset="2"/>
              </a:rPr>
              <a:t>perasaan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kebutuhan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seseorang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dengan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dunia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luarnya</a:t>
            </a:r>
            <a:r>
              <a:rPr lang="en-ID" dirty="0" smtClean="0">
                <a:sym typeface="Wingdings" panose="05000000000000000000" pitchFamily="2" charset="2"/>
              </a:rPr>
              <a:t>.</a:t>
            </a:r>
            <a:endParaRPr lang="en-ID" dirty="0" smtClean="0">
              <a:sym typeface="Wingdings" panose="05000000000000000000" pitchFamily="2" charset="2"/>
            </a:endParaRPr>
          </a:p>
          <a:p>
            <a:r>
              <a:rPr lang="en-ID" dirty="0" err="1" smtClean="0">
                <a:sym typeface="Wingdings" panose="05000000000000000000" pitchFamily="2" charset="2"/>
              </a:rPr>
              <a:t>Komunikasi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membangun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kontak-kontak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manusia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dengan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menunjukkan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keberadaan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dirinya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berusaha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memahami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kehendak</a:t>
            </a:r>
            <a:r>
              <a:rPr lang="en-ID" dirty="0" smtClean="0">
                <a:sym typeface="Wingdings" panose="05000000000000000000" pitchFamily="2" charset="2"/>
              </a:rPr>
              <a:t>, </a:t>
            </a:r>
            <a:r>
              <a:rPr lang="en-ID" dirty="0" err="1" smtClean="0">
                <a:sym typeface="Wingdings" panose="05000000000000000000" pitchFamily="2" charset="2"/>
              </a:rPr>
              <a:t>sikap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perilaku</a:t>
            </a:r>
            <a:r>
              <a:rPr lang="en-ID" dirty="0" smtClean="0">
                <a:sym typeface="Wingdings" panose="05000000000000000000" pitchFamily="2" charset="2"/>
              </a:rPr>
              <a:t> orang lain</a:t>
            </a:r>
            <a:endParaRPr lang="en-ID" dirty="0" smtClean="0">
              <a:sym typeface="Wingdings" panose="05000000000000000000" pitchFamily="2" charset="2"/>
            </a:endParaRPr>
          </a:p>
          <a:p>
            <a:r>
              <a:rPr lang="en-ID" dirty="0" err="1" smtClean="0">
                <a:solidFill>
                  <a:srgbClr val="FFC000"/>
                </a:solidFill>
                <a:sym typeface="Wingdings" panose="05000000000000000000" pitchFamily="2" charset="2"/>
              </a:rPr>
              <a:t>Komunikasi</a:t>
            </a:r>
            <a:r>
              <a:rPr lang="en-ID" dirty="0" smtClean="0">
                <a:solidFill>
                  <a:srgbClr val="FFC000"/>
                </a:solidFill>
                <a:sym typeface="Wingdings" panose="05000000000000000000" pitchFamily="2" charset="2"/>
              </a:rPr>
              <a:t> </a:t>
            </a:r>
            <a:r>
              <a:rPr lang="en-ID" dirty="0" err="1" smtClean="0">
                <a:solidFill>
                  <a:srgbClr val="FFC000"/>
                </a:solidFill>
                <a:sym typeface="Wingdings" panose="05000000000000000000" pitchFamily="2" charset="2"/>
              </a:rPr>
              <a:t>membuat</a:t>
            </a:r>
            <a:r>
              <a:rPr lang="en-ID" dirty="0" smtClean="0">
                <a:solidFill>
                  <a:srgbClr val="FFC000"/>
                </a:solidFill>
                <a:sym typeface="Wingdings" panose="05000000000000000000" pitchFamily="2" charset="2"/>
              </a:rPr>
              <a:t> </a:t>
            </a:r>
            <a:r>
              <a:rPr lang="en-ID" dirty="0" err="1" smtClean="0">
                <a:solidFill>
                  <a:srgbClr val="FFC000"/>
                </a:solidFill>
                <a:sym typeface="Wingdings" panose="05000000000000000000" pitchFamily="2" charset="2"/>
              </a:rPr>
              <a:t>cakrawala</a:t>
            </a:r>
            <a:r>
              <a:rPr lang="en-ID" dirty="0" smtClean="0">
                <a:solidFill>
                  <a:srgbClr val="FFC000"/>
                </a:solidFill>
                <a:sym typeface="Wingdings" panose="05000000000000000000" pitchFamily="2" charset="2"/>
              </a:rPr>
              <a:t> </a:t>
            </a:r>
            <a:r>
              <a:rPr lang="en-ID" dirty="0" err="1" smtClean="0">
                <a:solidFill>
                  <a:srgbClr val="FFC000"/>
                </a:solidFill>
                <a:sym typeface="Wingdings" panose="05000000000000000000" pitchFamily="2" charset="2"/>
              </a:rPr>
              <a:t>seseorang</a:t>
            </a:r>
            <a:r>
              <a:rPr lang="en-ID" dirty="0" smtClean="0">
                <a:solidFill>
                  <a:srgbClr val="FFC000"/>
                </a:solidFill>
                <a:sym typeface="Wingdings" panose="05000000000000000000" pitchFamily="2" charset="2"/>
              </a:rPr>
              <a:t> </a:t>
            </a:r>
            <a:r>
              <a:rPr lang="en-ID" dirty="0" err="1" smtClean="0">
                <a:solidFill>
                  <a:srgbClr val="FFC000"/>
                </a:solidFill>
                <a:sym typeface="Wingdings" panose="05000000000000000000" pitchFamily="2" charset="2"/>
              </a:rPr>
              <a:t>menjadi</a:t>
            </a:r>
            <a:r>
              <a:rPr lang="en-ID" dirty="0" smtClean="0">
                <a:solidFill>
                  <a:srgbClr val="FFC000"/>
                </a:solidFill>
                <a:sym typeface="Wingdings" panose="05000000000000000000" pitchFamily="2" charset="2"/>
              </a:rPr>
              <a:t> </a:t>
            </a:r>
            <a:r>
              <a:rPr lang="en-ID" dirty="0" err="1" smtClean="0">
                <a:solidFill>
                  <a:srgbClr val="FFC000"/>
                </a:solidFill>
                <a:sym typeface="Wingdings" panose="05000000000000000000" pitchFamily="2" charset="2"/>
              </a:rPr>
              <a:t>makin</a:t>
            </a:r>
            <a:r>
              <a:rPr lang="en-ID" dirty="0" smtClean="0">
                <a:solidFill>
                  <a:srgbClr val="FFC000"/>
                </a:solidFill>
                <a:sym typeface="Wingdings" panose="05000000000000000000" pitchFamily="2" charset="2"/>
              </a:rPr>
              <a:t> </a:t>
            </a:r>
            <a:r>
              <a:rPr lang="en-ID" dirty="0" err="1" smtClean="0">
                <a:solidFill>
                  <a:srgbClr val="FFC000"/>
                </a:solidFill>
                <a:sym typeface="Wingdings" panose="05000000000000000000" pitchFamily="2" charset="2"/>
              </a:rPr>
              <a:t>luas</a:t>
            </a:r>
            <a:r>
              <a:rPr lang="en-ID" dirty="0" smtClean="0">
                <a:solidFill>
                  <a:srgbClr val="FFC000"/>
                </a:solidFill>
                <a:sym typeface="Wingdings" panose="05000000000000000000" pitchFamily="2" charset="2"/>
              </a:rPr>
              <a:t>.</a:t>
            </a:r>
            <a:endParaRPr lang="en-ID" dirty="0" smtClean="0">
              <a:solidFill>
                <a:srgbClr val="FFC000"/>
              </a:solidFill>
              <a:sym typeface="Wingdings" panose="05000000000000000000" pitchFamily="2" charset="2"/>
            </a:endParaRPr>
          </a:p>
          <a:p>
            <a:endParaRPr lang="en-ID" dirty="0">
              <a:sym typeface="Wingdings" panose="05000000000000000000" pitchFamily="2" charset="2"/>
            </a:endParaRPr>
          </a:p>
          <a:p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656490"/>
          </a:xfrm>
        </p:spPr>
        <p:txBody>
          <a:bodyPr>
            <a:normAutofit/>
          </a:bodyPr>
          <a:lstStyle/>
          <a:p>
            <a:r>
              <a:rPr lang="en-ID" b="1" i="1" dirty="0" smtClean="0"/>
              <a:t>APAKAH ILMU KOMUNIKASI PERLU DIPELAJARI ?.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584101"/>
            <a:ext cx="9905999" cy="420710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ID" dirty="0" smtClean="0"/>
              <a:t>Kita </a:t>
            </a:r>
            <a:r>
              <a:rPr lang="en-ID" dirty="0" err="1" smtClean="0"/>
              <a:t>dapat</a:t>
            </a:r>
            <a:r>
              <a:rPr lang="en-ID" dirty="0" smtClean="0"/>
              <a:t> </a:t>
            </a:r>
            <a:r>
              <a:rPr lang="en-ID" dirty="0" err="1" smtClean="0"/>
              <a:t>memahami</a:t>
            </a:r>
            <a:r>
              <a:rPr lang="en-ID" dirty="0" smtClean="0"/>
              <a:t> </a:t>
            </a:r>
            <a:r>
              <a:rPr lang="en-ID" dirty="0" err="1" smtClean="0"/>
              <a:t>diri</a:t>
            </a:r>
            <a:r>
              <a:rPr lang="en-ID" dirty="0" smtClean="0"/>
              <a:t> </a:t>
            </a:r>
            <a:r>
              <a:rPr lang="en-ID" dirty="0" err="1" smtClean="0"/>
              <a:t>kita</a:t>
            </a:r>
            <a:r>
              <a:rPr lang="en-ID" dirty="0" smtClean="0"/>
              <a:t>, </a:t>
            </a:r>
            <a:r>
              <a:rPr lang="en-ID" dirty="0" err="1" smtClean="0"/>
              <a:t>dunia</a:t>
            </a:r>
            <a:r>
              <a:rPr lang="en-ID" dirty="0" smtClean="0"/>
              <a:t> </a:t>
            </a:r>
            <a:r>
              <a:rPr lang="en-ID" dirty="0" err="1" smtClean="0"/>
              <a:t>kita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aspek-aspek</a:t>
            </a:r>
            <a:r>
              <a:rPr lang="en-ID" dirty="0" smtClean="0"/>
              <a:t> </a:t>
            </a:r>
            <a:r>
              <a:rPr lang="en-ID" dirty="0" err="1" smtClean="0"/>
              <a:t>dari</a:t>
            </a:r>
            <a:r>
              <a:rPr lang="en-ID" dirty="0" smtClean="0"/>
              <a:t> </a:t>
            </a:r>
            <a:r>
              <a:rPr lang="en-ID" dirty="0" err="1" smtClean="0"/>
              <a:t>perilaku</a:t>
            </a:r>
            <a:r>
              <a:rPr lang="en-ID" dirty="0" smtClean="0"/>
              <a:t> </a:t>
            </a:r>
            <a:r>
              <a:rPr lang="en-ID" dirty="0" err="1" smtClean="0"/>
              <a:t>umat</a:t>
            </a:r>
            <a:r>
              <a:rPr lang="en-ID" dirty="0" smtClean="0"/>
              <a:t> </a:t>
            </a:r>
            <a:r>
              <a:rPr lang="en-ID" dirty="0" err="1" smtClean="0"/>
              <a:t>manusia</a:t>
            </a:r>
            <a:r>
              <a:rPr lang="en-ID" dirty="0" smtClean="0"/>
              <a:t>.</a:t>
            </a:r>
            <a:endParaRPr lang="en-ID" dirty="0" smtClean="0"/>
          </a:p>
          <a:p>
            <a:pPr marL="457200" indent="-457200">
              <a:buFont typeface="+mj-lt"/>
              <a:buAutoNum type="arabicPeriod"/>
            </a:pPr>
            <a:r>
              <a:rPr lang="en-ID" dirty="0" err="1" smtClean="0"/>
              <a:t>Diharapkan</a:t>
            </a:r>
            <a:r>
              <a:rPr lang="en-ID" dirty="0" smtClean="0"/>
              <a:t> </a:t>
            </a:r>
            <a:r>
              <a:rPr lang="en-ID" dirty="0" err="1" smtClean="0"/>
              <a:t>dpt</a:t>
            </a:r>
            <a:r>
              <a:rPr lang="en-ID" dirty="0" smtClean="0"/>
              <a:t> </a:t>
            </a:r>
            <a:r>
              <a:rPr lang="en-ID" dirty="0" err="1" smtClean="0"/>
              <a:t>memberi</a:t>
            </a:r>
            <a:r>
              <a:rPr lang="en-ID" dirty="0" smtClean="0"/>
              <a:t> </a:t>
            </a:r>
            <a:r>
              <a:rPr lang="en-ID" dirty="0" err="1" smtClean="0"/>
              <a:t>pengetahuan</a:t>
            </a:r>
            <a:r>
              <a:rPr lang="en-ID" dirty="0" smtClean="0"/>
              <a:t> </a:t>
            </a:r>
            <a:r>
              <a:rPr lang="en-ID" dirty="0" err="1" smtClean="0"/>
              <a:t>teori</a:t>
            </a:r>
            <a:r>
              <a:rPr lang="en-ID" dirty="0" smtClean="0"/>
              <a:t>, </a:t>
            </a:r>
            <a:r>
              <a:rPr lang="en-ID" dirty="0" err="1" smtClean="0"/>
              <a:t>sehingga</a:t>
            </a:r>
            <a:r>
              <a:rPr lang="en-ID" dirty="0" smtClean="0"/>
              <a:t> </a:t>
            </a:r>
            <a:r>
              <a:rPr lang="en-ID" dirty="0" err="1" smtClean="0"/>
              <a:t>dlm</a:t>
            </a:r>
            <a:r>
              <a:rPr lang="en-ID" dirty="0" smtClean="0"/>
              <a:t> </a:t>
            </a:r>
            <a:r>
              <a:rPr lang="en-ID" dirty="0" err="1" smtClean="0"/>
              <a:t>praktek</a:t>
            </a:r>
            <a:r>
              <a:rPr lang="en-ID" dirty="0" smtClean="0"/>
              <a:t>, </a:t>
            </a:r>
            <a:r>
              <a:rPr lang="en-ID" dirty="0" err="1" smtClean="0"/>
              <a:t>kita</a:t>
            </a:r>
            <a:r>
              <a:rPr lang="en-ID" dirty="0" smtClean="0"/>
              <a:t> </a:t>
            </a:r>
            <a:r>
              <a:rPr lang="en-ID" dirty="0" err="1" smtClean="0"/>
              <a:t>dpt</a:t>
            </a:r>
            <a:r>
              <a:rPr lang="en-ID" dirty="0" smtClean="0"/>
              <a:t> </a:t>
            </a:r>
            <a:r>
              <a:rPr lang="en-ID" dirty="0" err="1" smtClean="0"/>
              <a:t>menjadi</a:t>
            </a:r>
            <a:r>
              <a:rPr lang="en-ID" dirty="0" smtClean="0"/>
              <a:t> </a:t>
            </a:r>
            <a:r>
              <a:rPr lang="en-ID" dirty="0" err="1" smtClean="0"/>
              <a:t>pekerja</a:t>
            </a:r>
            <a:r>
              <a:rPr lang="en-ID" dirty="0" smtClean="0"/>
              <a:t> </a:t>
            </a:r>
            <a:r>
              <a:rPr lang="en-ID" dirty="0" err="1" smtClean="0"/>
              <a:t>komunikasi</a:t>
            </a:r>
            <a:r>
              <a:rPr lang="en-ID" dirty="0" smtClean="0"/>
              <a:t> </a:t>
            </a:r>
            <a:r>
              <a:rPr lang="en-ID" dirty="0" err="1" smtClean="0"/>
              <a:t>yg</a:t>
            </a:r>
            <a:r>
              <a:rPr lang="en-ID" dirty="0" smtClean="0"/>
              <a:t> </a:t>
            </a:r>
            <a:r>
              <a:rPr lang="en-ID" dirty="0" err="1" smtClean="0"/>
              <a:t>baik</a:t>
            </a:r>
            <a:r>
              <a:rPr lang="en-ID" dirty="0" smtClean="0"/>
              <a:t>, </a:t>
            </a:r>
            <a:r>
              <a:rPr lang="en-ID" dirty="0" err="1" smtClean="0"/>
              <a:t>terampil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professional </a:t>
            </a:r>
            <a:r>
              <a:rPr lang="en-ID" dirty="0" err="1" smtClean="0"/>
              <a:t>dlm</a:t>
            </a:r>
            <a:r>
              <a:rPr lang="en-ID" dirty="0" smtClean="0"/>
              <a:t> </a:t>
            </a:r>
            <a:r>
              <a:rPr lang="en-ID" dirty="0" err="1" smtClean="0"/>
              <a:t>melaksanakan</a:t>
            </a:r>
            <a:r>
              <a:rPr lang="en-ID" dirty="0" smtClean="0"/>
              <a:t> </a:t>
            </a:r>
            <a:r>
              <a:rPr lang="en-ID" dirty="0" err="1" smtClean="0"/>
              <a:t>tugas-tugas</a:t>
            </a:r>
            <a:r>
              <a:rPr lang="en-ID" dirty="0" smtClean="0"/>
              <a:t> </a:t>
            </a:r>
            <a:r>
              <a:rPr lang="en-ID" dirty="0" err="1" smtClean="0"/>
              <a:t>diemban</a:t>
            </a:r>
            <a:r>
              <a:rPr lang="en-ID" dirty="0" smtClean="0"/>
              <a:t>.</a:t>
            </a:r>
            <a:endParaRPr lang="en-ID" dirty="0" smtClean="0"/>
          </a:p>
          <a:p>
            <a:pPr marL="457200" indent="-457200">
              <a:buFont typeface="+mj-lt"/>
              <a:buAutoNum type="arabicPeriod"/>
            </a:pPr>
            <a:endParaRPr lang="en-ID" dirty="0"/>
          </a:p>
          <a:p>
            <a:r>
              <a:rPr lang="en-ID" dirty="0" err="1" smtClean="0"/>
              <a:t>Komunikasi</a:t>
            </a:r>
            <a:r>
              <a:rPr lang="en-ID" dirty="0" smtClean="0"/>
              <a:t> </a:t>
            </a:r>
            <a:r>
              <a:rPr lang="en-ID" dirty="0" err="1" smtClean="0"/>
              <a:t>dpt</a:t>
            </a:r>
            <a:r>
              <a:rPr lang="en-ID" dirty="0" smtClean="0"/>
              <a:t> </a:t>
            </a:r>
            <a:r>
              <a:rPr lang="en-ID" dirty="0" err="1" smtClean="0"/>
              <a:t>dipandang</a:t>
            </a:r>
            <a:r>
              <a:rPr lang="en-ID" dirty="0" smtClean="0"/>
              <a:t> </a:t>
            </a:r>
            <a:r>
              <a:rPr lang="en-ID" dirty="0" err="1" smtClean="0"/>
              <a:t>sebagai</a:t>
            </a:r>
            <a:r>
              <a:rPr lang="en-ID" dirty="0" smtClean="0"/>
              <a:t> SENI, ILMU </a:t>
            </a:r>
            <a:r>
              <a:rPr lang="en-ID" dirty="0" err="1" smtClean="0"/>
              <a:t>dan</a:t>
            </a:r>
            <a:r>
              <a:rPr lang="en-ID" dirty="0" smtClean="0"/>
              <a:t> LAPANGAN PEKERJAAN.  </a:t>
            </a:r>
            <a:endParaRPr lang="en-US" dirty="0"/>
          </a:p>
        </p:txBody>
      </p:sp>
      <p:sp>
        <p:nvSpPr>
          <p:cNvPr id="4" name="Down Arrow 3"/>
          <p:cNvSpPr/>
          <p:nvPr/>
        </p:nvSpPr>
        <p:spPr>
          <a:xfrm>
            <a:off x="5331853" y="4056845"/>
            <a:ext cx="484632" cy="6825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424671"/>
          </a:xfrm>
        </p:spPr>
        <p:txBody>
          <a:bodyPr>
            <a:normAutofit fontScale="90000"/>
          </a:bodyPr>
          <a:lstStyle/>
          <a:p>
            <a:r>
              <a:rPr lang="en-ID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146220"/>
            <a:ext cx="9905999" cy="4644981"/>
          </a:xfrm>
        </p:spPr>
        <p:txBody>
          <a:bodyPr>
            <a:normAutofit fontScale="92500" lnSpcReduction="10000"/>
          </a:bodyPr>
          <a:lstStyle/>
          <a:p>
            <a:r>
              <a:rPr lang="en-ID" dirty="0" err="1" smtClean="0"/>
              <a:t>Sebagai</a:t>
            </a:r>
            <a:r>
              <a:rPr lang="en-ID" dirty="0" smtClean="0"/>
              <a:t> </a:t>
            </a:r>
            <a:r>
              <a:rPr lang="en-ID" b="1" dirty="0" smtClean="0"/>
              <a:t>SENI,</a:t>
            </a:r>
            <a:r>
              <a:rPr lang="en-ID" dirty="0" smtClean="0"/>
              <a:t> </a:t>
            </a:r>
            <a:r>
              <a:rPr lang="en-ID" dirty="0" err="1" smtClean="0"/>
              <a:t>komunikasi</a:t>
            </a:r>
            <a:r>
              <a:rPr lang="en-ID" dirty="0" smtClean="0"/>
              <a:t> </a:t>
            </a:r>
            <a:r>
              <a:rPr lang="en-ID" dirty="0" err="1" smtClean="0"/>
              <a:t>memiliki</a:t>
            </a:r>
            <a:r>
              <a:rPr lang="en-ID" dirty="0" smtClean="0"/>
              <a:t> :</a:t>
            </a:r>
            <a:endParaRPr lang="en-ID" dirty="0" smtClean="0"/>
          </a:p>
          <a:p>
            <a:pPr marL="457200" indent="-457200">
              <a:buFont typeface="+mj-lt"/>
              <a:buAutoNum type="arabicPeriod"/>
            </a:pPr>
            <a:r>
              <a:rPr lang="en-ID" dirty="0" err="1" smtClean="0"/>
              <a:t>Nilai</a:t>
            </a:r>
            <a:r>
              <a:rPr lang="en-ID" dirty="0" smtClean="0"/>
              <a:t> </a:t>
            </a:r>
            <a:r>
              <a:rPr lang="en-ID" dirty="0" err="1" smtClean="0"/>
              <a:t>estetika</a:t>
            </a:r>
            <a:r>
              <a:rPr lang="en-ID" dirty="0" smtClean="0"/>
              <a:t> </a:t>
            </a:r>
            <a:r>
              <a:rPr lang="en-ID" dirty="0" err="1" smtClean="0"/>
              <a:t>yg</a:t>
            </a:r>
            <a:r>
              <a:rPr lang="en-ID" dirty="0" smtClean="0"/>
              <a:t> </a:t>
            </a:r>
            <a:r>
              <a:rPr lang="en-ID" dirty="0" err="1" smtClean="0"/>
              <a:t>diterapkan</a:t>
            </a:r>
            <a:r>
              <a:rPr lang="en-ID" dirty="0" smtClean="0"/>
              <a:t> </a:t>
            </a:r>
            <a:r>
              <a:rPr lang="en-ID" dirty="0" err="1" smtClean="0"/>
              <a:t>dlm</a:t>
            </a:r>
            <a:r>
              <a:rPr lang="en-ID" dirty="0" smtClean="0"/>
              <a:t> </a:t>
            </a:r>
            <a:r>
              <a:rPr lang="en-ID" dirty="0" err="1" smtClean="0"/>
              <a:t>praktek</a:t>
            </a:r>
            <a:r>
              <a:rPr lang="en-ID" dirty="0" smtClean="0"/>
              <a:t> </a:t>
            </a:r>
            <a:r>
              <a:rPr lang="en-ID" dirty="0" err="1" smtClean="0"/>
              <a:t>komunikasi</a:t>
            </a:r>
            <a:r>
              <a:rPr lang="en-ID" dirty="0" smtClean="0"/>
              <a:t>, </a:t>
            </a:r>
            <a:r>
              <a:rPr lang="en-ID" dirty="0" err="1" smtClean="0"/>
              <a:t>seperti</a:t>
            </a:r>
            <a:r>
              <a:rPr lang="en-ID" dirty="0" smtClean="0"/>
              <a:t> :</a:t>
            </a:r>
            <a:endParaRPr lang="en-ID" dirty="0" smtClean="0"/>
          </a:p>
          <a:p>
            <a:pPr lvl="1"/>
            <a:r>
              <a:rPr lang="en-ID" dirty="0" err="1" smtClean="0"/>
              <a:t>Penulisan</a:t>
            </a:r>
            <a:r>
              <a:rPr lang="en-ID" dirty="0" smtClean="0"/>
              <a:t> </a:t>
            </a:r>
            <a:r>
              <a:rPr lang="en-ID" dirty="0" err="1" smtClean="0"/>
              <a:t>berita</a:t>
            </a:r>
            <a:r>
              <a:rPr lang="en-ID" dirty="0" smtClean="0"/>
              <a:t>, roman, novel, </a:t>
            </a:r>
            <a:r>
              <a:rPr lang="en-ID" dirty="0" err="1" smtClean="0"/>
              <a:t>penulisan</a:t>
            </a:r>
            <a:r>
              <a:rPr lang="en-ID" dirty="0" smtClean="0"/>
              <a:t> scenario, </a:t>
            </a:r>
            <a:r>
              <a:rPr lang="en-ID" dirty="0" err="1" smtClean="0"/>
              <a:t>penulisan</a:t>
            </a:r>
            <a:r>
              <a:rPr lang="en-ID" dirty="0" smtClean="0"/>
              <a:t> </a:t>
            </a:r>
            <a:r>
              <a:rPr lang="en-ID" dirty="0" err="1" smtClean="0"/>
              <a:t>buku</a:t>
            </a:r>
            <a:endParaRPr lang="en-ID" dirty="0" smtClean="0"/>
          </a:p>
          <a:p>
            <a:pPr lvl="1"/>
            <a:r>
              <a:rPr lang="en-ID" dirty="0" err="1" smtClean="0"/>
              <a:t>Penyiaran</a:t>
            </a:r>
            <a:r>
              <a:rPr lang="en-ID" dirty="0" smtClean="0"/>
              <a:t> </a:t>
            </a:r>
            <a:r>
              <a:rPr lang="en-ID" dirty="0" err="1" smtClean="0"/>
              <a:t>unutk</a:t>
            </a:r>
            <a:r>
              <a:rPr lang="en-ID" dirty="0" smtClean="0"/>
              <a:t> radio, televise</a:t>
            </a:r>
            <a:endParaRPr lang="en-ID" dirty="0" smtClean="0"/>
          </a:p>
          <a:p>
            <a:pPr lvl="1"/>
            <a:r>
              <a:rPr lang="en-ID" dirty="0" err="1" smtClean="0"/>
              <a:t>Seni</a:t>
            </a:r>
            <a:r>
              <a:rPr lang="en-ID" dirty="0" smtClean="0"/>
              <a:t> </a:t>
            </a:r>
            <a:r>
              <a:rPr lang="en-ID" dirty="0" err="1" smtClean="0"/>
              <a:t>Grafika</a:t>
            </a:r>
            <a:endParaRPr lang="en-ID" dirty="0" smtClean="0"/>
          </a:p>
          <a:p>
            <a:pPr lvl="1"/>
            <a:r>
              <a:rPr lang="en-ID" dirty="0" err="1" smtClean="0"/>
              <a:t>Retorika</a:t>
            </a:r>
            <a:endParaRPr lang="en-ID" dirty="0" smtClean="0"/>
          </a:p>
          <a:p>
            <a:pPr lvl="1"/>
            <a:r>
              <a:rPr lang="en-ID" dirty="0" err="1" smtClean="0"/>
              <a:t>Akting</a:t>
            </a:r>
            <a:r>
              <a:rPr lang="en-ID" dirty="0" smtClean="0"/>
              <a:t> </a:t>
            </a:r>
            <a:endParaRPr lang="en-ID" dirty="0" smtClean="0"/>
          </a:p>
          <a:p>
            <a:pPr marL="457200" indent="-457200">
              <a:buFont typeface="+mj-lt"/>
              <a:buAutoNum type="arabicPeriod"/>
            </a:pPr>
            <a:r>
              <a:rPr lang="en-ID" dirty="0" err="1" smtClean="0"/>
              <a:t>Fungsi</a:t>
            </a:r>
            <a:r>
              <a:rPr lang="en-ID" dirty="0" smtClean="0"/>
              <a:t> </a:t>
            </a:r>
            <a:r>
              <a:rPr lang="en-ID" dirty="0" err="1" smtClean="0"/>
              <a:t>Hiburan</a:t>
            </a:r>
            <a:r>
              <a:rPr lang="en-ID" dirty="0" smtClean="0"/>
              <a:t> (enjoy) </a:t>
            </a:r>
            <a:r>
              <a:rPr lang="en-ID" dirty="0" smtClean="0">
                <a:sym typeface="Wingdings" panose="05000000000000000000" pitchFamily="2" charset="2"/>
              </a:rPr>
              <a:t> </a:t>
            </a:r>
            <a:r>
              <a:rPr lang="en-ID" dirty="0" err="1" smtClean="0">
                <a:sym typeface="Wingdings" panose="05000000000000000000" pitchFamily="2" charset="2"/>
              </a:rPr>
              <a:t>dpt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mengisi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waktu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luang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seseorang</a:t>
            </a:r>
            <a:r>
              <a:rPr lang="en-ID" dirty="0" smtClean="0">
                <a:sym typeface="Wingdings" panose="05000000000000000000" pitchFamily="2" charset="2"/>
              </a:rPr>
              <a:t>, </a:t>
            </a:r>
            <a:r>
              <a:rPr lang="en-ID" dirty="0" err="1" smtClean="0">
                <a:sym typeface="Wingdings" panose="05000000000000000000" pitchFamily="2" charset="2"/>
              </a:rPr>
              <a:t>seperti</a:t>
            </a:r>
            <a:r>
              <a:rPr lang="en-ID" dirty="0" smtClean="0">
                <a:sym typeface="Wingdings" panose="05000000000000000000" pitchFamily="2" charset="2"/>
              </a:rPr>
              <a:t> :</a:t>
            </a:r>
            <a:endParaRPr lang="en-ID" dirty="0" smtClean="0">
              <a:sym typeface="Wingdings" panose="05000000000000000000" pitchFamily="2" charset="2"/>
            </a:endParaRPr>
          </a:p>
          <a:p>
            <a:pPr lvl="1"/>
            <a:r>
              <a:rPr lang="en-ID" dirty="0" err="1" smtClean="0">
                <a:sym typeface="Wingdings" panose="05000000000000000000" pitchFamily="2" charset="2"/>
              </a:rPr>
              <a:t>menontonTV</a:t>
            </a:r>
            <a:endParaRPr lang="en-ID" dirty="0" smtClean="0">
              <a:sym typeface="Wingdings" panose="05000000000000000000" pitchFamily="2" charset="2"/>
            </a:endParaRPr>
          </a:p>
          <a:p>
            <a:pPr lvl="1"/>
            <a:r>
              <a:rPr lang="en-ID" dirty="0" err="1" smtClean="0">
                <a:sym typeface="Wingdings" panose="05000000000000000000" pitchFamily="2" charset="2"/>
              </a:rPr>
              <a:t>Membaca</a:t>
            </a:r>
            <a:r>
              <a:rPr lang="en-ID" dirty="0" smtClean="0">
                <a:sym typeface="Wingdings" panose="05000000000000000000" pitchFamily="2" charset="2"/>
              </a:rPr>
              <a:t> SK</a:t>
            </a:r>
            <a:endParaRPr lang="en-ID" dirty="0" smtClean="0">
              <a:sym typeface="Wingdings" panose="05000000000000000000" pitchFamily="2" charset="2"/>
            </a:endParaRPr>
          </a:p>
          <a:p>
            <a:pPr lvl="1"/>
            <a:r>
              <a:rPr lang="en-ID" dirty="0" err="1" smtClean="0">
                <a:sym typeface="Wingdings" panose="05000000000000000000" pitchFamily="2" charset="2"/>
              </a:rPr>
              <a:t>Mendengarkan</a:t>
            </a:r>
            <a:r>
              <a:rPr lang="en-ID" dirty="0" smtClean="0">
                <a:sym typeface="Wingdings" panose="05000000000000000000" pitchFamily="2" charset="2"/>
              </a:rPr>
              <a:t> Radio </a:t>
            </a:r>
            <a:r>
              <a:rPr lang="en-ID" dirty="0" err="1" smtClean="0">
                <a:sym typeface="Wingdings" panose="05000000000000000000" pitchFamily="2" charset="2"/>
              </a:rPr>
              <a:t>dst</a:t>
            </a:r>
            <a:r>
              <a:rPr lang="en-ID" dirty="0" smtClean="0">
                <a:sym typeface="Wingdings" panose="05000000000000000000" pitchFamily="2" charset="2"/>
              </a:rPr>
              <a:t>.</a:t>
            </a:r>
            <a:r>
              <a:rPr lang="en-ID" dirty="0" smtClean="0"/>
              <a:t>  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334519"/>
          </a:xfrm>
        </p:spPr>
        <p:txBody>
          <a:bodyPr>
            <a:normAutofit fontScale="90000"/>
          </a:bodyPr>
          <a:lstStyle/>
          <a:p>
            <a:r>
              <a:rPr lang="en-ID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953037"/>
            <a:ext cx="9905999" cy="4838164"/>
          </a:xfrm>
        </p:spPr>
        <p:txBody>
          <a:bodyPr/>
          <a:lstStyle/>
          <a:p>
            <a:r>
              <a:rPr lang="en-ID" dirty="0" err="1" smtClean="0"/>
              <a:t>Sebagai</a:t>
            </a:r>
            <a:r>
              <a:rPr lang="en-ID" dirty="0" smtClean="0"/>
              <a:t> </a:t>
            </a:r>
            <a:r>
              <a:rPr lang="en-ID" b="1" dirty="0" smtClean="0"/>
              <a:t>ILMU </a:t>
            </a:r>
            <a:r>
              <a:rPr lang="en-ID" dirty="0" smtClean="0">
                <a:sym typeface="Wingdings" panose="05000000000000000000" pitchFamily="2" charset="2"/>
              </a:rPr>
              <a:t> </a:t>
            </a:r>
            <a:r>
              <a:rPr lang="en-ID" dirty="0" err="1" smtClean="0">
                <a:sym typeface="Wingdings" panose="05000000000000000000" pitchFamily="2" charset="2"/>
              </a:rPr>
              <a:t>kumpulan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pengetahun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yg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disusun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secara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sistematis</a:t>
            </a:r>
            <a:r>
              <a:rPr lang="en-ID" dirty="0" smtClean="0">
                <a:sym typeface="Wingdings" panose="05000000000000000000" pitchFamily="2" charset="2"/>
              </a:rPr>
              <a:t> 	</a:t>
            </a:r>
            <a:r>
              <a:rPr lang="en-ID" dirty="0" err="1" smtClean="0">
                <a:sym typeface="Wingdings" panose="05000000000000000000" pitchFamily="2" charset="2"/>
              </a:rPr>
              <a:t>berdasarkan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fakta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riset</a:t>
            </a:r>
            <a:endParaRPr lang="en-ID" dirty="0" smtClean="0">
              <a:sym typeface="Wingdings" panose="05000000000000000000" pitchFamily="2" charset="2"/>
            </a:endParaRPr>
          </a:p>
          <a:p>
            <a:r>
              <a:rPr lang="en-ID" dirty="0" err="1" smtClean="0">
                <a:sym typeface="Wingdings" panose="05000000000000000000" pitchFamily="2" charset="2"/>
              </a:rPr>
              <a:t>Komunikasi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melakukan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seperti</a:t>
            </a:r>
            <a:r>
              <a:rPr lang="en-ID" dirty="0" smtClean="0">
                <a:sym typeface="Wingdings" panose="05000000000000000000" pitchFamily="2" charset="2"/>
              </a:rPr>
              <a:t> :</a:t>
            </a:r>
            <a:endParaRPr lang="en-ID" dirty="0" smtClean="0">
              <a:sym typeface="Wingdings" panose="05000000000000000000" pitchFamily="2" charset="2"/>
            </a:endParaRPr>
          </a:p>
          <a:p>
            <a:pPr lvl="1"/>
            <a:r>
              <a:rPr lang="en-ID" dirty="0" err="1" smtClean="0">
                <a:sym typeface="Wingdings" panose="05000000000000000000" pitchFamily="2" charset="2"/>
              </a:rPr>
              <a:t>penyelidikan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masalah</a:t>
            </a:r>
            <a:endParaRPr lang="en-ID" dirty="0" smtClean="0">
              <a:sym typeface="Wingdings" panose="05000000000000000000" pitchFamily="2" charset="2"/>
            </a:endParaRPr>
          </a:p>
          <a:p>
            <a:pPr lvl="1"/>
            <a:r>
              <a:rPr lang="en-ID" dirty="0" err="1" smtClean="0">
                <a:sym typeface="Wingdings" panose="05000000000000000000" pitchFamily="2" charset="2"/>
              </a:rPr>
              <a:t>Kontrol</a:t>
            </a:r>
            <a:endParaRPr lang="en-ID" dirty="0" smtClean="0">
              <a:sym typeface="Wingdings" panose="05000000000000000000" pitchFamily="2" charset="2"/>
            </a:endParaRPr>
          </a:p>
          <a:p>
            <a:pPr lvl="1"/>
            <a:r>
              <a:rPr lang="en-ID" dirty="0" err="1" smtClean="0">
                <a:sym typeface="Wingdings" panose="05000000000000000000" pitchFamily="2" charset="2"/>
              </a:rPr>
              <a:t>Pengujian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menurut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kaida</a:t>
            </a:r>
            <a:r>
              <a:rPr lang="en-US" altLang="en-ID" dirty="0" err="1" smtClean="0">
                <a:sym typeface="Wingdings" panose="05000000000000000000" pitchFamily="2" charset="2"/>
              </a:rPr>
              <a:t>h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ilmiah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secara</a:t>
            </a:r>
            <a:r>
              <a:rPr lang="en-ID" dirty="0" smtClean="0">
                <a:sym typeface="Wingdings" panose="05000000000000000000" pitchFamily="2" charset="2"/>
              </a:rPr>
              <a:t> normative</a:t>
            </a:r>
            <a:endParaRPr lang="en-ID" dirty="0" smtClean="0">
              <a:sym typeface="Wingdings" panose="05000000000000000000" pitchFamily="2" charset="2"/>
            </a:endParaRPr>
          </a:p>
          <a:p>
            <a:pPr lvl="1"/>
            <a:r>
              <a:rPr lang="en-ID" dirty="0" err="1" smtClean="0">
                <a:sym typeface="Wingdings" panose="05000000000000000000" pitchFamily="2" charset="2"/>
              </a:rPr>
              <a:t>Hasilnya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dpt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disajikan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diterapkan</a:t>
            </a:r>
            <a:r>
              <a:rPr lang="en-ID" dirty="0" smtClean="0">
                <a:sym typeface="Wingdings" panose="05000000000000000000" pitchFamily="2" charset="2"/>
              </a:rPr>
              <a:t>   </a:t>
            </a:r>
            <a:r>
              <a:rPr lang="en-ID" dirty="0" err="1" smtClean="0">
                <a:sym typeface="Wingdings" panose="05000000000000000000" pitchFamily="2" charset="2"/>
              </a:rPr>
              <a:t>untuk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menciptakan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membina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tatanan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hidup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manusia</a:t>
            </a:r>
            <a:r>
              <a:rPr lang="en-ID" dirty="0" smtClean="0">
                <a:sym typeface="Wingdings" panose="05000000000000000000" pitchFamily="2" charset="2"/>
              </a:rPr>
              <a:t>  agar </a:t>
            </a:r>
            <a:r>
              <a:rPr lang="en-ID" dirty="0" err="1" smtClean="0">
                <a:sym typeface="Wingdings" panose="05000000000000000000" pitchFamily="2" charset="2"/>
              </a:rPr>
              <a:t>menjadi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lebih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baik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dalam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pribadi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maupun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dlm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hidup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bermasyarakat</a:t>
            </a:r>
            <a:r>
              <a:rPr lang="en-ID" dirty="0" smtClean="0">
                <a:sym typeface="Wingdings" panose="05000000000000000000" pitchFamily="2" charset="2"/>
              </a:rPr>
              <a:t>.</a:t>
            </a:r>
            <a:endParaRPr lang="en-ID" dirty="0" smtClean="0">
              <a:sym typeface="Wingdings" panose="05000000000000000000" pitchFamily="2" charset="2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347397"/>
          </a:xfrm>
        </p:spPr>
        <p:txBody>
          <a:bodyPr>
            <a:normAutofit fontScale="90000"/>
          </a:bodyPr>
          <a:lstStyle/>
          <a:p>
            <a:r>
              <a:rPr lang="en-ID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965915"/>
            <a:ext cx="9905999" cy="4825286"/>
          </a:xfrm>
        </p:spPr>
        <p:txBody>
          <a:bodyPr>
            <a:normAutofit lnSpcReduction="20000"/>
          </a:bodyPr>
          <a:lstStyle/>
          <a:p>
            <a:r>
              <a:rPr lang="en-ID" dirty="0" err="1" smtClean="0"/>
              <a:t>Sebagai</a:t>
            </a:r>
            <a:r>
              <a:rPr lang="en-ID" dirty="0" smtClean="0"/>
              <a:t> </a:t>
            </a:r>
            <a:r>
              <a:rPr lang="en-ID" b="1" dirty="0" smtClean="0"/>
              <a:t>LAPANGAN PEKERJAAN</a:t>
            </a:r>
            <a:r>
              <a:rPr lang="en-ID" dirty="0" smtClean="0"/>
              <a:t>, </a:t>
            </a:r>
            <a:r>
              <a:rPr lang="en-ID" dirty="0" err="1" smtClean="0"/>
              <a:t>komunikasi</a:t>
            </a:r>
            <a:r>
              <a:rPr lang="en-ID" dirty="0" smtClean="0"/>
              <a:t> </a:t>
            </a:r>
            <a:r>
              <a:rPr lang="en-ID" dirty="0" err="1" smtClean="0"/>
              <a:t>menjadi</a:t>
            </a:r>
            <a:r>
              <a:rPr lang="en-ID" dirty="0" smtClean="0"/>
              <a:t> </a:t>
            </a:r>
            <a:r>
              <a:rPr lang="en-ID" dirty="0" err="1" smtClean="0"/>
              <a:t>Profesidalam</a:t>
            </a:r>
            <a:r>
              <a:rPr lang="en-ID" dirty="0" smtClean="0"/>
              <a:t> </a:t>
            </a:r>
            <a:r>
              <a:rPr lang="en-ID" dirty="0" err="1" smtClean="0"/>
              <a:t>berbagai</a:t>
            </a:r>
            <a:r>
              <a:rPr lang="en-ID" dirty="0" smtClean="0"/>
              <a:t> </a:t>
            </a:r>
            <a:r>
              <a:rPr lang="en-ID" dirty="0" err="1" smtClean="0"/>
              <a:t>lapangan</a:t>
            </a:r>
            <a:r>
              <a:rPr lang="en-ID" dirty="0" smtClean="0"/>
              <a:t> </a:t>
            </a:r>
            <a:r>
              <a:rPr lang="en-ID" dirty="0" err="1" smtClean="0"/>
              <a:t>kehidupan</a:t>
            </a:r>
            <a:r>
              <a:rPr lang="en-ID" dirty="0" smtClean="0"/>
              <a:t> </a:t>
            </a:r>
            <a:r>
              <a:rPr lang="en-ID" dirty="0" err="1" smtClean="0"/>
              <a:t>yg</a:t>
            </a:r>
            <a:r>
              <a:rPr lang="en-ID" dirty="0" smtClean="0"/>
              <a:t> </a:t>
            </a:r>
            <a:r>
              <a:rPr lang="en-ID" dirty="0" err="1" smtClean="0"/>
              <a:t>menjadi</a:t>
            </a:r>
            <a:r>
              <a:rPr lang="en-ID" dirty="0" smtClean="0"/>
              <a:t> </a:t>
            </a:r>
            <a:r>
              <a:rPr lang="en-ID" dirty="0" err="1" smtClean="0"/>
              <a:t>sumber</a:t>
            </a:r>
            <a:r>
              <a:rPr lang="en-ID" dirty="0" smtClean="0"/>
              <a:t> </a:t>
            </a:r>
            <a:r>
              <a:rPr lang="en-ID" dirty="0" err="1" smtClean="0"/>
              <a:t>mata</a:t>
            </a:r>
            <a:r>
              <a:rPr lang="en-ID" dirty="0" smtClean="0"/>
              <a:t> </a:t>
            </a:r>
            <a:r>
              <a:rPr lang="en-ID" dirty="0" err="1" smtClean="0"/>
              <a:t>pencahaarian</a:t>
            </a:r>
            <a:r>
              <a:rPr lang="en-ID" dirty="0" smtClean="0"/>
              <a:t>, </a:t>
            </a:r>
            <a:r>
              <a:rPr lang="en-ID" dirty="0" err="1" smtClean="0"/>
              <a:t>Misalny</a:t>
            </a:r>
            <a:r>
              <a:rPr lang="en-ID" dirty="0" smtClean="0"/>
              <a:t> :</a:t>
            </a:r>
            <a:endParaRPr lang="en-ID" dirty="0" smtClean="0"/>
          </a:p>
          <a:p>
            <a:pPr lvl="1"/>
            <a:r>
              <a:rPr lang="en-ID" dirty="0" err="1" smtClean="0"/>
              <a:t>Jurnalistik</a:t>
            </a:r>
            <a:endParaRPr lang="en-ID" dirty="0" smtClean="0"/>
          </a:p>
          <a:p>
            <a:pPr lvl="1"/>
            <a:r>
              <a:rPr lang="en-ID" dirty="0" smtClean="0"/>
              <a:t>Public Relations</a:t>
            </a:r>
            <a:r>
              <a:rPr lang="en-US" altLang="en-ID" dirty="0" smtClean="0"/>
              <a:t> officer</a:t>
            </a:r>
            <a:endParaRPr lang="en-ID" dirty="0" smtClean="0"/>
          </a:p>
          <a:p>
            <a:pPr lvl="1"/>
            <a:r>
              <a:rPr lang="en-ID" dirty="0" err="1" smtClean="0"/>
              <a:t>Penulis</a:t>
            </a:r>
            <a:endParaRPr lang="en-ID" dirty="0" smtClean="0"/>
          </a:p>
          <a:p>
            <a:pPr lvl="1"/>
            <a:r>
              <a:rPr lang="en-ID" dirty="0" err="1" smtClean="0"/>
              <a:t>penyiar</a:t>
            </a:r>
            <a:endParaRPr lang="en-ID" dirty="0" smtClean="0"/>
          </a:p>
          <a:p>
            <a:pPr lvl="1"/>
            <a:r>
              <a:rPr lang="en-ID" dirty="0" err="1" smtClean="0"/>
              <a:t>Dosen</a:t>
            </a:r>
            <a:endParaRPr lang="en-ID" dirty="0" smtClean="0"/>
          </a:p>
          <a:p>
            <a:pPr lvl="1"/>
            <a:r>
              <a:rPr lang="en-ID" dirty="0" err="1" smtClean="0"/>
              <a:t>Artis</a:t>
            </a:r>
            <a:endParaRPr lang="en-ID" dirty="0" smtClean="0"/>
          </a:p>
          <a:p>
            <a:pPr lvl="1"/>
            <a:r>
              <a:rPr lang="en-ID" dirty="0" err="1" smtClean="0"/>
              <a:t>Periklanan</a:t>
            </a:r>
            <a:endParaRPr lang="en-ID" dirty="0" smtClean="0"/>
          </a:p>
          <a:p>
            <a:pPr lvl="1"/>
            <a:r>
              <a:rPr lang="en-ID" dirty="0" err="1" smtClean="0"/>
              <a:t>Riset</a:t>
            </a:r>
            <a:r>
              <a:rPr lang="en-ID" dirty="0" smtClean="0"/>
              <a:t> </a:t>
            </a:r>
            <a:r>
              <a:rPr lang="en-ID" dirty="0" err="1" smtClean="0"/>
              <a:t>manajer</a:t>
            </a:r>
            <a:r>
              <a:rPr lang="en-ID" dirty="0" smtClean="0"/>
              <a:t> </a:t>
            </a:r>
            <a:r>
              <a:rPr lang="en-ID" dirty="0" err="1" smtClean="0"/>
              <a:t>kampanye</a:t>
            </a:r>
            <a:r>
              <a:rPr lang="en-ID" dirty="0" smtClean="0"/>
              <a:t> </a:t>
            </a:r>
            <a:endParaRPr lang="en-ID" dirty="0" smtClean="0"/>
          </a:p>
          <a:p>
            <a:pPr lvl="1"/>
            <a:r>
              <a:rPr lang="en-US" altLang="en-ID" dirty="0" smtClean="0"/>
              <a:t>konten kreator,  </a:t>
            </a:r>
            <a:r>
              <a:rPr lang="en-ID" dirty="0" err="1" smtClean="0"/>
              <a:t>dll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398913"/>
          </a:xfrm>
        </p:spPr>
        <p:txBody>
          <a:bodyPr>
            <a:normAutofit fontScale="90000"/>
          </a:bodyPr>
          <a:lstStyle/>
          <a:p>
            <a:r>
              <a:rPr lang="en-ID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017432"/>
            <a:ext cx="9905999" cy="4773770"/>
          </a:xfrm>
        </p:spPr>
        <p:txBody>
          <a:bodyPr>
            <a:normAutofit fontScale="92500"/>
          </a:bodyPr>
          <a:lstStyle/>
          <a:p>
            <a:r>
              <a:rPr lang="en-ID" dirty="0" err="1" smtClean="0"/>
              <a:t>Manusia</a:t>
            </a:r>
            <a:r>
              <a:rPr lang="en-ID" dirty="0" smtClean="0"/>
              <a:t> </a:t>
            </a:r>
            <a:r>
              <a:rPr lang="en-ID" dirty="0" err="1" smtClean="0"/>
              <a:t>adalah</a:t>
            </a:r>
            <a:r>
              <a:rPr lang="en-ID" dirty="0" smtClean="0"/>
              <a:t> </a:t>
            </a:r>
            <a:r>
              <a:rPr lang="en-ID" dirty="0" err="1" smtClean="0"/>
              <a:t>makhluk</a:t>
            </a:r>
            <a:r>
              <a:rPr lang="en-ID" dirty="0" smtClean="0"/>
              <a:t> yang </a:t>
            </a:r>
            <a:r>
              <a:rPr lang="en-ID" dirty="0" err="1" smtClean="0"/>
              <a:t>berpikir</a:t>
            </a:r>
            <a:r>
              <a:rPr lang="en-ID" dirty="0" smtClean="0"/>
              <a:t>, </a:t>
            </a:r>
            <a:r>
              <a:rPr lang="en-ID" dirty="0" err="1" smtClean="0"/>
              <a:t>sebagai</a:t>
            </a:r>
            <a:r>
              <a:rPr lang="en-ID" dirty="0" smtClean="0"/>
              <a:t> </a:t>
            </a:r>
            <a:r>
              <a:rPr lang="en-ID" dirty="0" err="1" smtClean="0"/>
              <a:t>manusia</a:t>
            </a:r>
            <a:r>
              <a:rPr lang="en-ID" dirty="0" smtClean="0"/>
              <a:t> </a:t>
            </a:r>
            <a:r>
              <a:rPr lang="en-ID" dirty="0" err="1" smtClean="0"/>
              <a:t>akan</a:t>
            </a:r>
            <a:r>
              <a:rPr lang="en-ID" dirty="0" smtClean="0"/>
              <a:t> </a:t>
            </a:r>
            <a:r>
              <a:rPr lang="en-ID" dirty="0" err="1" smtClean="0"/>
              <a:t>mengkomunikasikan</a:t>
            </a:r>
            <a:r>
              <a:rPr lang="en-ID" dirty="0" smtClean="0"/>
              <a:t> </a:t>
            </a:r>
            <a:r>
              <a:rPr lang="en-ID" dirty="0" err="1" smtClean="0"/>
              <a:t>hasil</a:t>
            </a:r>
            <a:r>
              <a:rPr lang="en-ID" dirty="0" smtClean="0"/>
              <a:t> </a:t>
            </a:r>
            <a:r>
              <a:rPr lang="en-ID" dirty="0" err="1" smtClean="0"/>
              <a:t>berpikirnya</a:t>
            </a:r>
            <a:r>
              <a:rPr lang="en-ID" dirty="0" smtClean="0"/>
              <a:t>  </a:t>
            </a:r>
            <a:r>
              <a:rPr lang="en-ID" dirty="0" err="1" smtClean="0"/>
              <a:t>kepada</a:t>
            </a:r>
            <a:r>
              <a:rPr lang="en-ID" dirty="0" smtClean="0"/>
              <a:t> orang lain </a:t>
            </a:r>
            <a:r>
              <a:rPr lang="en-ID" dirty="0" err="1" smtClean="0"/>
              <a:t>dalam</a:t>
            </a:r>
            <a:r>
              <a:rPr lang="en-ID" dirty="0" smtClean="0"/>
              <a:t> </a:t>
            </a:r>
            <a:r>
              <a:rPr lang="en-ID" dirty="0" err="1" smtClean="0"/>
              <a:t>bentuk</a:t>
            </a:r>
            <a:r>
              <a:rPr lang="en-ID" dirty="0" smtClean="0"/>
              <a:t> </a:t>
            </a:r>
            <a:r>
              <a:rPr lang="en-ID" dirty="0" err="1" smtClean="0"/>
              <a:t>pesan</a:t>
            </a:r>
            <a:r>
              <a:rPr lang="en-ID" dirty="0" smtClean="0"/>
              <a:t>.</a:t>
            </a:r>
            <a:endParaRPr lang="en-ID" dirty="0" smtClean="0"/>
          </a:p>
          <a:p>
            <a:r>
              <a:rPr lang="en-ID" dirty="0" err="1" smtClean="0"/>
              <a:t>Pesan</a:t>
            </a:r>
            <a:r>
              <a:rPr lang="en-ID" dirty="0" smtClean="0"/>
              <a:t> </a:t>
            </a:r>
            <a:r>
              <a:rPr lang="en-ID" dirty="0" err="1" smtClean="0"/>
              <a:t>komunikasi</a:t>
            </a:r>
            <a:r>
              <a:rPr lang="en-ID" dirty="0" smtClean="0"/>
              <a:t> </a:t>
            </a:r>
            <a:r>
              <a:rPr lang="en-ID" dirty="0" err="1" smtClean="0"/>
              <a:t>mempunyai</a:t>
            </a:r>
            <a:r>
              <a:rPr lang="en-ID" dirty="0" smtClean="0"/>
              <a:t> </a:t>
            </a:r>
            <a:r>
              <a:rPr lang="en-ID" dirty="0" err="1" smtClean="0"/>
              <a:t>dua</a:t>
            </a:r>
            <a:r>
              <a:rPr lang="en-ID" dirty="0" smtClean="0"/>
              <a:t> </a:t>
            </a:r>
            <a:r>
              <a:rPr lang="en-ID" dirty="0" err="1" smtClean="0"/>
              <a:t>aspek</a:t>
            </a:r>
            <a:r>
              <a:rPr lang="en-ID" dirty="0" smtClean="0"/>
              <a:t>, </a:t>
            </a:r>
            <a:r>
              <a:rPr lang="en-ID" dirty="0" err="1" smtClean="0"/>
              <a:t>yaitu</a:t>
            </a:r>
            <a:r>
              <a:rPr lang="en-ID" dirty="0" smtClean="0"/>
              <a:t> ISI PESAN </a:t>
            </a:r>
            <a:r>
              <a:rPr lang="en-ID" dirty="0" err="1" smtClean="0"/>
              <a:t>dan</a:t>
            </a:r>
            <a:r>
              <a:rPr lang="en-ID" dirty="0" smtClean="0"/>
              <a:t> LAMBANG.</a:t>
            </a:r>
            <a:endParaRPr lang="en-ID" dirty="0" smtClean="0"/>
          </a:p>
          <a:p>
            <a:r>
              <a:rPr lang="en-ID" dirty="0" err="1" smtClean="0"/>
              <a:t>Dalam</a:t>
            </a:r>
            <a:r>
              <a:rPr lang="en-ID" dirty="0" smtClean="0"/>
              <a:t> </a:t>
            </a:r>
            <a:r>
              <a:rPr lang="en-ID" dirty="0" err="1" smtClean="0"/>
              <a:t>pesan</a:t>
            </a:r>
            <a:r>
              <a:rPr lang="en-ID" dirty="0" smtClean="0"/>
              <a:t> </a:t>
            </a:r>
            <a:r>
              <a:rPr lang="en-ID" dirty="0" err="1" smtClean="0"/>
              <a:t>diperlukan</a:t>
            </a:r>
            <a:r>
              <a:rPr lang="en-ID" dirty="0" smtClean="0"/>
              <a:t> BAHASA </a:t>
            </a:r>
            <a:r>
              <a:rPr lang="en-ID" dirty="0" smtClean="0">
                <a:sym typeface="Wingdings" panose="05000000000000000000" pitchFamily="2" charset="2"/>
              </a:rPr>
              <a:t> </a:t>
            </a:r>
            <a:r>
              <a:rPr lang="en-ID" dirty="0" err="1" smtClean="0">
                <a:sym typeface="Wingdings" panose="05000000000000000000" pitchFamily="2" charset="2"/>
              </a:rPr>
              <a:t>tanpa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bahasa</a:t>
            </a:r>
            <a:r>
              <a:rPr lang="en-ID" dirty="0" smtClean="0">
                <a:sym typeface="Wingdings" panose="05000000000000000000" pitchFamily="2" charset="2"/>
              </a:rPr>
              <a:t>, </a:t>
            </a:r>
            <a:r>
              <a:rPr lang="en-ID" dirty="0" err="1" smtClean="0">
                <a:sym typeface="Wingdings" panose="05000000000000000000" pitchFamily="2" charset="2"/>
              </a:rPr>
              <a:t>pikiran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sebagi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isi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pesan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tidak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mungkin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dikomunikasikan</a:t>
            </a:r>
            <a:r>
              <a:rPr lang="en-ID" dirty="0" smtClean="0">
                <a:sym typeface="Wingdings" panose="05000000000000000000" pitchFamily="2" charset="2"/>
              </a:rPr>
              <a:t>.</a:t>
            </a:r>
            <a:endParaRPr lang="en-ID" dirty="0" smtClean="0">
              <a:sym typeface="Wingdings" panose="05000000000000000000" pitchFamily="2" charset="2"/>
            </a:endParaRPr>
          </a:p>
          <a:p>
            <a:r>
              <a:rPr lang="en-ID" dirty="0" err="1" smtClean="0">
                <a:sym typeface="Wingdings" panose="05000000000000000000" pitchFamily="2" charset="2"/>
              </a:rPr>
              <a:t>Sebagai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makhluk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berpikir</a:t>
            </a:r>
            <a:r>
              <a:rPr lang="en-ID" dirty="0" smtClean="0">
                <a:sym typeface="Wingdings" panose="05000000000000000000" pitchFamily="2" charset="2"/>
              </a:rPr>
              <a:t>, </a:t>
            </a:r>
            <a:r>
              <a:rPr lang="en-ID" dirty="0" err="1" smtClean="0">
                <a:sym typeface="Wingdings" panose="05000000000000000000" pitchFamily="2" charset="2"/>
              </a:rPr>
              <a:t>manusia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berbeda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dengan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binatang</a:t>
            </a:r>
            <a:r>
              <a:rPr lang="en-ID" dirty="0" smtClean="0">
                <a:sym typeface="Wingdings" panose="05000000000000000000" pitchFamily="2" charset="2"/>
              </a:rPr>
              <a:t> yang </a:t>
            </a:r>
            <a:r>
              <a:rPr lang="en-ID" dirty="0" err="1" smtClean="0">
                <a:sym typeface="Wingdings" panose="05000000000000000000" pitchFamily="2" charset="2"/>
              </a:rPr>
              <a:t>ditandai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dengan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ciri-ciri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pembeda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sbb</a:t>
            </a:r>
            <a:r>
              <a:rPr lang="en-ID" dirty="0" smtClean="0">
                <a:sym typeface="Wingdings" panose="05000000000000000000" pitchFamily="2" charset="2"/>
              </a:rPr>
              <a:t> :</a:t>
            </a:r>
            <a:endParaRPr lang="en-ID" dirty="0" smtClean="0">
              <a:sym typeface="Wingdings" panose="05000000000000000000" pitchFamily="2" charset="2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ID" dirty="0" err="1" smtClean="0">
                <a:sym typeface="Wingdings" panose="05000000000000000000" pitchFamily="2" charset="2"/>
              </a:rPr>
              <a:t>Ciri-ciri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fisik</a:t>
            </a:r>
            <a:endParaRPr lang="en-ID" dirty="0" smtClean="0">
              <a:sym typeface="Wingdings" panose="05000000000000000000" pitchFamily="2" charset="2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ID" dirty="0" err="1" smtClean="0">
                <a:sym typeface="Wingdings" panose="05000000000000000000" pitchFamily="2" charset="2"/>
              </a:rPr>
              <a:t>Ciri-ciri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Sosial</a:t>
            </a:r>
            <a:endParaRPr lang="en-ID" dirty="0" smtClean="0">
              <a:sym typeface="Wingdings" panose="05000000000000000000" pitchFamily="2" charset="2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ID" dirty="0" err="1" smtClean="0">
                <a:sym typeface="Wingdings" panose="05000000000000000000" pitchFamily="2" charset="2"/>
              </a:rPr>
              <a:t>Ciri-ciri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sebagai</a:t>
            </a:r>
            <a:r>
              <a:rPr lang="en-ID" dirty="0" smtClean="0">
                <a:sym typeface="Wingdings" panose="05000000000000000000" pitchFamily="2" charset="2"/>
              </a:rPr>
              <a:t> persona.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347397"/>
          </a:xfrm>
        </p:spPr>
        <p:txBody>
          <a:bodyPr>
            <a:normAutofit fontScale="90000"/>
          </a:bodyPr>
          <a:lstStyle/>
          <a:p>
            <a:r>
              <a:rPr lang="en-ID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965915"/>
            <a:ext cx="9905999" cy="4825286"/>
          </a:xfrm>
        </p:spPr>
        <p:txBody>
          <a:bodyPr>
            <a:normAutofit fontScale="90000" lnSpcReduction="20000"/>
          </a:bodyPr>
          <a:lstStyle/>
          <a:p>
            <a:r>
              <a:rPr lang="en-ID" dirty="0" err="1" smtClean="0"/>
              <a:t>Berpikir</a:t>
            </a:r>
            <a:r>
              <a:rPr lang="en-ID" dirty="0" smtClean="0"/>
              <a:t> </a:t>
            </a:r>
            <a:r>
              <a:rPr lang="en-ID" dirty="0" err="1" smtClean="0"/>
              <a:t>adalah</a:t>
            </a:r>
            <a:r>
              <a:rPr lang="en-ID" dirty="0" smtClean="0"/>
              <a:t> </a:t>
            </a:r>
            <a:r>
              <a:rPr lang="en-ID" dirty="0" err="1" smtClean="0"/>
              <a:t>kemampuan</a:t>
            </a:r>
            <a:r>
              <a:rPr lang="en-ID" dirty="0" smtClean="0"/>
              <a:t> </a:t>
            </a:r>
            <a:r>
              <a:rPr lang="en-ID" dirty="0" err="1" smtClean="0"/>
              <a:t>manusia</a:t>
            </a:r>
            <a:r>
              <a:rPr lang="en-ID" dirty="0" smtClean="0"/>
              <a:t> </a:t>
            </a:r>
            <a:r>
              <a:rPr lang="en-ID" dirty="0" err="1" smtClean="0"/>
              <a:t>untuk</a:t>
            </a:r>
            <a:r>
              <a:rPr lang="en-ID" dirty="0" smtClean="0"/>
              <a:t> </a:t>
            </a:r>
            <a:r>
              <a:rPr lang="en-ID" dirty="0" err="1" smtClean="0"/>
              <a:t>mencari</a:t>
            </a:r>
            <a:r>
              <a:rPr lang="en-ID" dirty="0" smtClean="0"/>
              <a:t> </a:t>
            </a:r>
            <a:r>
              <a:rPr lang="en-ID" dirty="0" err="1" smtClean="0"/>
              <a:t>arti</a:t>
            </a:r>
            <a:r>
              <a:rPr lang="en-ID" dirty="0" smtClean="0"/>
              <a:t> </a:t>
            </a:r>
            <a:r>
              <a:rPr lang="en-ID" dirty="0" err="1" smtClean="0"/>
              <a:t>bagi</a:t>
            </a:r>
            <a:r>
              <a:rPr lang="en-ID" dirty="0" smtClean="0"/>
              <a:t> </a:t>
            </a:r>
            <a:r>
              <a:rPr lang="en-ID" dirty="0" err="1" smtClean="0"/>
              <a:t>realitas</a:t>
            </a:r>
            <a:r>
              <a:rPr lang="en-ID" dirty="0" smtClean="0"/>
              <a:t> yang </a:t>
            </a:r>
            <a:r>
              <a:rPr lang="en-ID" dirty="0" err="1" smtClean="0"/>
              <a:t>muncul</a:t>
            </a:r>
            <a:r>
              <a:rPr lang="en-ID" dirty="0" smtClean="0"/>
              <a:t> </a:t>
            </a:r>
            <a:r>
              <a:rPr lang="en-ID" dirty="0" err="1" smtClean="0"/>
              <a:t>dihadapan</a:t>
            </a:r>
            <a:r>
              <a:rPr lang="en-ID" dirty="0" smtClean="0"/>
              <a:t> </a:t>
            </a:r>
            <a:r>
              <a:rPr lang="en-ID" dirty="0" err="1" smtClean="0"/>
              <a:t>kesadarannya</a:t>
            </a:r>
            <a:r>
              <a:rPr lang="en-ID" dirty="0" smtClean="0"/>
              <a:t> </a:t>
            </a:r>
            <a:r>
              <a:rPr lang="en-ID" dirty="0" err="1" smtClean="0"/>
              <a:t>dalam</a:t>
            </a:r>
            <a:r>
              <a:rPr lang="en-ID" dirty="0" smtClean="0"/>
              <a:t> </a:t>
            </a:r>
            <a:r>
              <a:rPr lang="en-ID" dirty="0" err="1" smtClean="0"/>
              <a:t>pengalaman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pengertian</a:t>
            </a:r>
            <a:r>
              <a:rPr lang="en-ID" dirty="0" smtClean="0"/>
              <a:t>.</a:t>
            </a:r>
            <a:endParaRPr lang="en-ID" dirty="0" smtClean="0"/>
          </a:p>
          <a:p>
            <a:r>
              <a:rPr lang="en-ID" dirty="0" err="1" smtClean="0"/>
              <a:t>Fungsi</a:t>
            </a:r>
            <a:r>
              <a:rPr lang="en-ID" dirty="0" smtClean="0"/>
              <a:t> </a:t>
            </a:r>
            <a:r>
              <a:rPr lang="en-ID" dirty="0" err="1" smtClean="0"/>
              <a:t>berpikir</a:t>
            </a:r>
            <a:r>
              <a:rPr lang="en-ID" dirty="0" smtClean="0"/>
              <a:t> </a:t>
            </a:r>
            <a:r>
              <a:rPr lang="en-ID" dirty="0" err="1" smtClean="0"/>
              <a:t>adalah</a:t>
            </a:r>
            <a:r>
              <a:rPr lang="en-ID" dirty="0" smtClean="0"/>
              <a:t> </a:t>
            </a:r>
            <a:r>
              <a:rPr lang="en-ID" dirty="0" err="1" smtClean="0"/>
              <a:t>untuk</a:t>
            </a:r>
            <a:r>
              <a:rPr lang="en-ID" dirty="0" smtClean="0"/>
              <a:t> </a:t>
            </a:r>
            <a:r>
              <a:rPr lang="en-ID" dirty="0" err="1" smtClean="0"/>
              <a:t>mengetahui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untuk</a:t>
            </a:r>
            <a:r>
              <a:rPr lang="en-ID" dirty="0" smtClean="0"/>
              <a:t> </a:t>
            </a:r>
            <a:r>
              <a:rPr lang="en-ID" dirty="0" err="1" smtClean="0"/>
              <a:t>mengerti</a:t>
            </a:r>
            <a:r>
              <a:rPr lang="en-ID" dirty="0" smtClean="0"/>
              <a:t>/</a:t>
            </a:r>
            <a:r>
              <a:rPr lang="en-ID" dirty="0" err="1" smtClean="0"/>
              <a:t>memahami</a:t>
            </a:r>
            <a:r>
              <a:rPr lang="en-ID" dirty="0" smtClean="0"/>
              <a:t>.</a:t>
            </a:r>
            <a:endParaRPr lang="en-ID" dirty="0" smtClean="0"/>
          </a:p>
          <a:p>
            <a:r>
              <a:rPr lang="en-ID" dirty="0" err="1" smtClean="0"/>
              <a:t>Sebelum</a:t>
            </a:r>
            <a:r>
              <a:rPr lang="en-ID" dirty="0" smtClean="0"/>
              <a:t> </a:t>
            </a:r>
            <a:r>
              <a:rPr lang="en-ID" dirty="0" err="1" smtClean="0"/>
              <a:t>suatu</a:t>
            </a:r>
            <a:r>
              <a:rPr lang="en-ID" dirty="0" smtClean="0"/>
              <a:t> </a:t>
            </a:r>
            <a:r>
              <a:rPr lang="en-ID" dirty="0" err="1" smtClean="0"/>
              <a:t>pesan</a:t>
            </a:r>
            <a:r>
              <a:rPr lang="en-ID" dirty="0" smtClean="0"/>
              <a:t> </a:t>
            </a:r>
            <a:r>
              <a:rPr lang="en-ID" dirty="0" err="1" smtClean="0"/>
              <a:t>disampaikan</a:t>
            </a:r>
            <a:r>
              <a:rPr lang="en-ID" dirty="0" smtClean="0"/>
              <a:t> </a:t>
            </a:r>
            <a:r>
              <a:rPr lang="en-ID" dirty="0" err="1" smtClean="0"/>
              <a:t>kepada</a:t>
            </a:r>
            <a:r>
              <a:rPr lang="en-ID" dirty="0" smtClean="0"/>
              <a:t> </a:t>
            </a:r>
            <a:r>
              <a:rPr lang="en-ID" dirty="0" err="1" smtClean="0"/>
              <a:t>komunikan</a:t>
            </a:r>
            <a:r>
              <a:rPr lang="en-ID" dirty="0" smtClean="0"/>
              <a:t>, </a:t>
            </a:r>
            <a:r>
              <a:rPr lang="en-ID" dirty="0" err="1" smtClean="0"/>
              <a:t>seorang</a:t>
            </a:r>
            <a:r>
              <a:rPr lang="en-ID" dirty="0" smtClean="0"/>
              <a:t> </a:t>
            </a:r>
            <a:r>
              <a:rPr lang="en-ID" dirty="0" err="1" smtClean="0"/>
              <a:t>komunikator</a:t>
            </a:r>
            <a:r>
              <a:rPr lang="en-ID" dirty="0" smtClean="0"/>
              <a:t> </a:t>
            </a:r>
            <a:r>
              <a:rPr lang="en-ID" dirty="0" err="1" smtClean="0"/>
              <a:t>haruslah</a:t>
            </a:r>
            <a:r>
              <a:rPr lang="en-ID" dirty="0" smtClean="0"/>
              <a:t> </a:t>
            </a:r>
            <a:r>
              <a:rPr lang="en-ID" dirty="0" err="1" smtClean="0"/>
              <a:t>melakukan</a:t>
            </a:r>
            <a:r>
              <a:rPr lang="en-ID" dirty="0" smtClean="0"/>
              <a:t> </a:t>
            </a:r>
            <a:r>
              <a:rPr lang="en-ID" dirty="0" err="1" smtClean="0"/>
              <a:t>pertimbangan</a:t>
            </a:r>
            <a:r>
              <a:rPr lang="en-ID" dirty="0" smtClean="0"/>
              <a:t> </a:t>
            </a:r>
            <a:r>
              <a:rPr lang="en-ID" dirty="0" err="1" smtClean="0"/>
              <a:t>nilai</a:t>
            </a:r>
            <a:r>
              <a:rPr lang="en-ID" dirty="0" smtClean="0"/>
              <a:t> </a:t>
            </a:r>
            <a:r>
              <a:rPr lang="en-ID" dirty="0" smtClean="0">
                <a:solidFill>
                  <a:schemeClr val="accent2"/>
                </a:solidFill>
              </a:rPr>
              <a:t>(</a:t>
            </a:r>
            <a:r>
              <a:rPr lang="en-ID" b="1" dirty="0" smtClean="0">
                <a:solidFill>
                  <a:schemeClr val="accent2"/>
                </a:solidFill>
              </a:rPr>
              <a:t>value judgement)</a:t>
            </a:r>
            <a:r>
              <a:rPr lang="en-ID" dirty="0" smtClean="0">
                <a:solidFill>
                  <a:schemeClr val="accent2"/>
                </a:solidFill>
              </a:rPr>
              <a:t>.</a:t>
            </a:r>
            <a:endParaRPr lang="en-ID" dirty="0" smtClean="0">
              <a:solidFill>
                <a:schemeClr val="accent2"/>
              </a:solidFill>
            </a:endParaRPr>
          </a:p>
          <a:p>
            <a:r>
              <a:rPr lang="en-ID" dirty="0" smtClean="0"/>
              <a:t>Hal </a:t>
            </a:r>
            <a:r>
              <a:rPr lang="en-ID" dirty="0" err="1" smtClean="0"/>
              <a:t>ini</a:t>
            </a:r>
            <a:r>
              <a:rPr lang="en-ID" dirty="0" smtClean="0"/>
              <a:t> </a:t>
            </a:r>
            <a:r>
              <a:rPr lang="en-ID" dirty="0" err="1" smtClean="0"/>
              <a:t>berkitan</a:t>
            </a:r>
            <a:r>
              <a:rPr lang="en-ID" dirty="0" smtClean="0"/>
              <a:t>  </a:t>
            </a:r>
            <a:r>
              <a:rPr lang="en-ID" dirty="0" err="1" smtClean="0"/>
              <a:t>dengan</a:t>
            </a:r>
            <a:r>
              <a:rPr lang="en-ID" dirty="0" smtClean="0"/>
              <a:t> :</a:t>
            </a:r>
            <a:endParaRPr lang="en-ID" dirty="0" smtClean="0"/>
          </a:p>
          <a:p>
            <a:pPr lvl="2"/>
            <a:r>
              <a:rPr lang="en-ID" dirty="0" err="1" smtClean="0"/>
              <a:t>Apakah</a:t>
            </a:r>
            <a:r>
              <a:rPr lang="en-ID" dirty="0" smtClean="0"/>
              <a:t> </a:t>
            </a:r>
            <a:r>
              <a:rPr lang="en-ID" dirty="0" err="1" smtClean="0"/>
              <a:t>yg</a:t>
            </a:r>
            <a:r>
              <a:rPr lang="en-ID" dirty="0" smtClean="0"/>
              <a:t> </a:t>
            </a:r>
            <a:r>
              <a:rPr lang="en-ID" dirty="0" err="1" smtClean="0"/>
              <a:t>disampaikan</a:t>
            </a:r>
            <a:r>
              <a:rPr lang="en-ID" dirty="0" smtClean="0"/>
              <a:t> </a:t>
            </a:r>
            <a:r>
              <a:rPr lang="en-ID" dirty="0" err="1" smtClean="0"/>
              <a:t>benar</a:t>
            </a:r>
            <a:r>
              <a:rPr lang="en-ID" dirty="0" smtClean="0"/>
              <a:t> </a:t>
            </a:r>
            <a:r>
              <a:rPr lang="en-ID" dirty="0" err="1" smtClean="0"/>
              <a:t>atau</a:t>
            </a:r>
            <a:r>
              <a:rPr lang="en-ID" dirty="0" smtClean="0"/>
              <a:t> </a:t>
            </a:r>
            <a:r>
              <a:rPr lang="en-ID" dirty="0" err="1" smtClean="0"/>
              <a:t>salah</a:t>
            </a:r>
            <a:r>
              <a:rPr lang="en-ID" dirty="0" smtClean="0"/>
              <a:t> (</a:t>
            </a:r>
            <a:r>
              <a:rPr lang="en-ID" dirty="0" err="1" smtClean="0"/>
              <a:t>nilai</a:t>
            </a:r>
            <a:r>
              <a:rPr lang="en-ID" dirty="0" smtClean="0"/>
              <a:t> </a:t>
            </a:r>
            <a:r>
              <a:rPr lang="en-ID" dirty="0" err="1" smtClean="0"/>
              <a:t>logika</a:t>
            </a:r>
            <a:r>
              <a:rPr lang="en-ID" dirty="0" smtClean="0"/>
              <a:t>)</a:t>
            </a:r>
            <a:endParaRPr lang="en-ID" dirty="0" smtClean="0"/>
          </a:p>
          <a:p>
            <a:pPr lvl="2"/>
            <a:r>
              <a:rPr lang="en-ID" dirty="0"/>
              <a:t> </a:t>
            </a:r>
            <a:r>
              <a:rPr lang="en-ID" dirty="0" err="1" smtClean="0"/>
              <a:t>baik</a:t>
            </a:r>
            <a:r>
              <a:rPr lang="en-ID" dirty="0" smtClean="0"/>
              <a:t> </a:t>
            </a:r>
            <a:r>
              <a:rPr lang="en-ID" dirty="0" err="1" smtClean="0"/>
              <a:t>atau</a:t>
            </a:r>
            <a:r>
              <a:rPr lang="en-ID" dirty="0" smtClean="0"/>
              <a:t> </a:t>
            </a:r>
            <a:r>
              <a:rPr lang="en-ID" dirty="0" err="1" smtClean="0"/>
              <a:t>buruk</a:t>
            </a:r>
            <a:r>
              <a:rPr lang="en-ID" dirty="0" smtClean="0"/>
              <a:t> (</a:t>
            </a:r>
            <a:r>
              <a:rPr lang="en-ID" dirty="0" err="1" smtClean="0"/>
              <a:t>etika</a:t>
            </a:r>
            <a:r>
              <a:rPr lang="en-ID" dirty="0" smtClean="0"/>
              <a:t>)</a:t>
            </a:r>
            <a:endParaRPr lang="en-ID" dirty="0" smtClean="0"/>
          </a:p>
          <a:p>
            <a:pPr lvl="2"/>
            <a:r>
              <a:rPr lang="en-ID" dirty="0" smtClean="0"/>
              <a:t>Indah </a:t>
            </a:r>
            <a:r>
              <a:rPr lang="en-ID" dirty="0" err="1" smtClean="0"/>
              <a:t>atau</a:t>
            </a:r>
            <a:r>
              <a:rPr lang="en-ID" dirty="0" smtClean="0"/>
              <a:t> </a:t>
            </a:r>
            <a:r>
              <a:rPr lang="en-ID" dirty="0" err="1" smtClean="0"/>
              <a:t>jelek</a:t>
            </a:r>
            <a:r>
              <a:rPr lang="en-ID" dirty="0" smtClean="0"/>
              <a:t> (</a:t>
            </a:r>
            <a:r>
              <a:rPr lang="en-ID" dirty="0" err="1" smtClean="0"/>
              <a:t>estetika</a:t>
            </a:r>
            <a:r>
              <a:rPr lang="en-ID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smtClean="0"/>
              <a:t>BERBAGAI ASPEK KOMUNIKASI MANUSIA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ID" dirty="0" err="1" smtClean="0"/>
              <a:t>Komunikasi</a:t>
            </a:r>
            <a:r>
              <a:rPr lang="en-ID" dirty="0" smtClean="0"/>
              <a:t> </a:t>
            </a:r>
            <a:r>
              <a:rPr lang="en-ID" dirty="0" err="1" smtClean="0"/>
              <a:t>pd</a:t>
            </a:r>
            <a:r>
              <a:rPr lang="en-ID" dirty="0" smtClean="0"/>
              <a:t> </a:t>
            </a:r>
            <a:r>
              <a:rPr lang="en-ID" dirty="0" err="1" smtClean="0"/>
              <a:t>dasarnya</a:t>
            </a:r>
            <a:r>
              <a:rPr lang="en-ID" dirty="0" smtClean="0"/>
              <a:t> </a:t>
            </a:r>
            <a:r>
              <a:rPr lang="en-ID" dirty="0" err="1" smtClean="0"/>
              <a:t>dpt</a:t>
            </a:r>
            <a:r>
              <a:rPr lang="en-ID" dirty="0" smtClean="0"/>
              <a:t> </a:t>
            </a:r>
            <a:r>
              <a:rPr lang="en-ID" dirty="0" err="1" smtClean="0"/>
              <a:t>terjadi</a:t>
            </a:r>
            <a:r>
              <a:rPr lang="en-ID" dirty="0" smtClean="0"/>
              <a:t> </a:t>
            </a:r>
            <a:r>
              <a:rPr lang="en-ID" dirty="0" err="1" smtClean="0"/>
              <a:t>dlm</a:t>
            </a:r>
            <a:r>
              <a:rPr lang="en-ID" dirty="0" smtClean="0"/>
              <a:t> </a:t>
            </a:r>
            <a:r>
              <a:rPr lang="en-ID" dirty="0" err="1" smtClean="0"/>
              <a:t>berbagai</a:t>
            </a:r>
            <a:r>
              <a:rPr lang="en-ID" dirty="0" smtClean="0"/>
              <a:t> </a:t>
            </a:r>
            <a:r>
              <a:rPr lang="en-ID" dirty="0" err="1" smtClean="0"/>
              <a:t>konteks</a:t>
            </a:r>
            <a:r>
              <a:rPr lang="en-ID" dirty="0" smtClean="0"/>
              <a:t> </a:t>
            </a:r>
            <a:r>
              <a:rPr lang="en-ID" dirty="0" err="1" smtClean="0"/>
              <a:t>kehidupan</a:t>
            </a:r>
            <a:r>
              <a:rPr lang="en-ID" dirty="0" smtClean="0"/>
              <a:t>. </a:t>
            </a:r>
            <a:r>
              <a:rPr lang="en-ID" dirty="0" err="1" smtClean="0"/>
              <a:t>Adapun</a:t>
            </a:r>
            <a:r>
              <a:rPr lang="en-ID" dirty="0" smtClean="0"/>
              <a:t> </a:t>
            </a:r>
            <a:r>
              <a:rPr lang="en-ID" dirty="0" err="1" smtClean="0"/>
              <a:t>obyek</a:t>
            </a:r>
            <a:r>
              <a:rPr lang="en-ID" dirty="0" smtClean="0"/>
              <a:t> </a:t>
            </a:r>
            <a:r>
              <a:rPr lang="en-ID" dirty="0" err="1" smtClean="0"/>
              <a:t>pengamatan</a:t>
            </a:r>
            <a:r>
              <a:rPr lang="en-ID" dirty="0" smtClean="0"/>
              <a:t> </a:t>
            </a:r>
            <a:r>
              <a:rPr lang="en-ID" dirty="0" err="1" smtClean="0"/>
              <a:t>dlm</a:t>
            </a:r>
            <a:r>
              <a:rPr lang="en-ID" dirty="0" smtClean="0"/>
              <a:t> </a:t>
            </a:r>
            <a:r>
              <a:rPr lang="en-ID" dirty="0" err="1" smtClean="0"/>
              <a:t>ilmu</a:t>
            </a:r>
            <a:r>
              <a:rPr lang="en-ID" dirty="0" smtClean="0"/>
              <a:t> </a:t>
            </a:r>
            <a:r>
              <a:rPr lang="en-ID" dirty="0" err="1" smtClean="0"/>
              <a:t>komunikasi</a:t>
            </a:r>
            <a:r>
              <a:rPr lang="en-ID" dirty="0" smtClean="0"/>
              <a:t> </a:t>
            </a:r>
            <a:r>
              <a:rPr lang="en-ID" dirty="0" err="1" smtClean="0"/>
              <a:t>difokuskan</a:t>
            </a:r>
            <a:r>
              <a:rPr lang="en-ID" dirty="0" smtClean="0"/>
              <a:t> </a:t>
            </a:r>
            <a:r>
              <a:rPr lang="en-ID" dirty="0" err="1" smtClean="0"/>
              <a:t>pada</a:t>
            </a:r>
            <a:r>
              <a:rPr lang="en-ID" dirty="0" smtClean="0"/>
              <a:t> </a:t>
            </a:r>
            <a:r>
              <a:rPr lang="en-ID" dirty="0" err="1" smtClean="0"/>
              <a:t>peristiwa</a:t>
            </a:r>
            <a:r>
              <a:rPr lang="en-ID" dirty="0" smtClean="0"/>
              <a:t> </a:t>
            </a:r>
            <a:r>
              <a:rPr lang="en-ID" dirty="0" err="1" smtClean="0"/>
              <a:t>komunikasi</a:t>
            </a:r>
            <a:r>
              <a:rPr lang="en-ID" dirty="0" smtClean="0"/>
              <a:t> </a:t>
            </a:r>
            <a:r>
              <a:rPr lang="en-ID" dirty="0" err="1" smtClean="0"/>
              <a:t>dlm</a:t>
            </a:r>
            <a:r>
              <a:rPr lang="en-ID" dirty="0" smtClean="0"/>
              <a:t> </a:t>
            </a:r>
            <a:r>
              <a:rPr lang="en-ID" dirty="0" err="1" smtClean="0"/>
              <a:t>konteks</a:t>
            </a:r>
            <a:r>
              <a:rPr lang="en-ID" dirty="0" smtClean="0"/>
              <a:t> </a:t>
            </a:r>
            <a:r>
              <a:rPr lang="en-ID" dirty="0" err="1" smtClean="0"/>
              <a:t>hubungan</a:t>
            </a:r>
            <a:r>
              <a:rPr lang="en-ID" dirty="0" smtClean="0"/>
              <a:t> </a:t>
            </a:r>
            <a:r>
              <a:rPr lang="en-ID" dirty="0" err="1" smtClean="0"/>
              <a:t>antar</a:t>
            </a:r>
            <a:r>
              <a:rPr lang="en-ID" dirty="0" smtClean="0"/>
              <a:t> </a:t>
            </a:r>
            <a:r>
              <a:rPr lang="en-ID" dirty="0" err="1" smtClean="0"/>
              <a:t>manusia</a:t>
            </a:r>
            <a:r>
              <a:rPr lang="en-ID" dirty="0" smtClean="0"/>
              <a:t> </a:t>
            </a:r>
            <a:r>
              <a:rPr lang="en-ID" dirty="0" err="1" smtClean="0"/>
              <a:t>atau</a:t>
            </a:r>
            <a:r>
              <a:rPr lang="en-ID" dirty="0" smtClean="0"/>
              <a:t> </a:t>
            </a:r>
            <a:r>
              <a:rPr lang="en-ID" dirty="0" err="1" smtClean="0"/>
              <a:t>komunikasi</a:t>
            </a:r>
            <a:r>
              <a:rPr lang="en-ID" dirty="0" smtClean="0"/>
              <a:t> </a:t>
            </a:r>
            <a:r>
              <a:rPr lang="en-ID" dirty="0" err="1" smtClean="0"/>
              <a:t>antar</a:t>
            </a:r>
            <a:r>
              <a:rPr lang="en-ID" dirty="0" smtClean="0"/>
              <a:t> </a:t>
            </a:r>
            <a:r>
              <a:rPr lang="en-ID" dirty="0" err="1" smtClean="0"/>
              <a:t>manusia</a:t>
            </a:r>
            <a:r>
              <a:rPr lang="en-ID" dirty="0" smtClean="0"/>
              <a:t> </a:t>
            </a:r>
            <a:r>
              <a:rPr lang="en-ID" dirty="0" err="1" smtClean="0"/>
              <a:t>satu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manusia</a:t>
            </a:r>
            <a:r>
              <a:rPr lang="en-ID" dirty="0" smtClean="0"/>
              <a:t> </a:t>
            </a:r>
            <a:r>
              <a:rPr lang="en-ID" dirty="0" err="1" smtClean="0"/>
              <a:t>lainnya</a:t>
            </a:r>
            <a:r>
              <a:rPr lang="en-ID" dirty="0" smtClean="0"/>
              <a:t>.</a:t>
            </a:r>
            <a:endParaRPr lang="en-US" dirty="0"/>
          </a:p>
          <a:p>
            <a:r>
              <a:rPr lang="en-ID" dirty="0" err="1" smtClean="0"/>
              <a:t>Peristiwa</a:t>
            </a:r>
            <a:r>
              <a:rPr lang="en-ID" dirty="0" smtClean="0"/>
              <a:t> </a:t>
            </a:r>
            <a:r>
              <a:rPr lang="en-ID" dirty="0" err="1" smtClean="0"/>
              <a:t>komunikasi</a:t>
            </a:r>
            <a:r>
              <a:rPr lang="en-ID" dirty="0" smtClean="0"/>
              <a:t> </a:t>
            </a:r>
            <a:r>
              <a:rPr lang="en-ID" dirty="0" err="1" smtClean="0"/>
              <a:t>yg</a:t>
            </a:r>
            <a:r>
              <a:rPr lang="en-ID" dirty="0" smtClean="0"/>
              <a:t> </a:t>
            </a:r>
            <a:r>
              <a:rPr lang="en-ID" dirty="0" err="1" smtClean="0"/>
              <a:t>dpt</a:t>
            </a:r>
            <a:r>
              <a:rPr lang="en-ID" dirty="0" smtClean="0"/>
              <a:t> </a:t>
            </a:r>
            <a:r>
              <a:rPr lang="en-ID" dirty="0" err="1" smtClean="0"/>
              <a:t>diamati</a:t>
            </a:r>
            <a:r>
              <a:rPr lang="en-ID" dirty="0" smtClean="0"/>
              <a:t> </a:t>
            </a:r>
            <a:r>
              <a:rPr lang="en-ID" dirty="0" err="1" smtClean="0"/>
              <a:t>dlm</a:t>
            </a:r>
            <a:r>
              <a:rPr lang="en-ID" dirty="0" smtClean="0"/>
              <a:t> </a:t>
            </a:r>
            <a:r>
              <a:rPr lang="en-ID" dirty="0" err="1" smtClean="0"/>
              <a:t>ilmu</a:t>
            </a:r>
            <a:r>
              <a:rPr lang="en-ID" dirty="0" smtClean="0"/>
              <a:t> </a:t>
            </a:r>
            <a:r>
              <a:rPr lang="en-ID" dirty="0" err="1" smtClean="0"/>
              <a:t>komunikasi</a:t>
            </a:r>
            <a:r>
              <a:rPr lang="en-ID" dirty="0" smtClean="0"/>
              <a:t> </a:t>
            </a:r>
            <a:r>
              <a:rPr lang="en-ID" dirty="0" err="1" smtClean="0"/>
              <a:t>sangat</a:t>
            </a:r>
            <a:r>
              <a:rPr lang="en-ID" dirty="0" smtClean="0"/>
              <a:t> </a:t>
            </a:r>
            <a:r>
              <a:rPr lang="en-ID" dirty="0" err="1" smtClean="0"/>
              <a:t>luas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kompleks</a:t>
            </a:r>
            <a:r>
              <a:rPr lang="en-ID" dirty="0"/>
              <a:t>, .,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menyangkut</a:t>
            </a:r>
            <a:r>
              <a:rPr lang="en-ID" dirty="0"/>
              <a:t> </a:t>
            </a:r>
            <a:r>
              <a:rPr lang="en-ID" dirty="0" err="1"/>
              <a:t>bebagai</a:t>
            </a:r>
            <a:r>
              <a:rPr lang="en-ID" dirty="0"/>
              <a:t> </a:t>
            </a:r>
            <a:r>
              <a:rPr lang="en-ID" dirty="0" err="1"/>
              <a:t>aspek</a:t>
            </a:r>
            <a:r>
              <a:rPr lang="en-ID" dirty="0"/>
              <a:t>,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smtClean="0"/>
              <a:t>:</a:t>
            </a:r>
            <a:endParaRPr lang="en-ID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ID" dirty="0" err="1" smtClean="0"/>
              <a:t>Sosial</a:t>
            </a:r>
            <a:endParaRPr lang="en-ID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ID" dirty="0" err="1" smtClean="0"/>
              <a:t>Budaya</a:t>
            </a:r>
            <a:endParaRPr lang="en-ID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ID" dirty="0" err="1" smtClean="0"/>
              <a:t>Ekonomi</a:t>
            </a:r>
            <a:endParaRPr lang="en-ID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ID" dirty="0" err="1" smtClean="0"/>
              <a:t>Politik</a:t>
            </a:r>
            <a:endParaRPr lang="en-ID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ID" dirty="0" err="1" smtClean="0"/>
              <a:t>Psikologi</a:t>
            </a:r>
            <a:r>
              <a:rPr lang="en-ID" dirty="0" smtClean="0"/>
              <a:t> </a:t>
            </a:r>
            <a:endParaRPr lang="en-ID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ID" dirty="0" err="1" smtClean="0"/>
              <a:t>Berbagai</a:t>
            </a:r>
            <a:r>
              <a:rPr lang="en-ID" dirty="0" smtClean="0"/>
              <a:t> </a:t>
            </a:r>
            <a:r>
              <a:rPr lang="en-ID" dirty="0" err="1" smtClean="0"/>
              <a:t>aspek</a:t>
            </a:r>
            <a:r>
              <a:rPr lang="en-ID" dirty="0" smtClean="0"/>
              <a:t> </a:t>
            </a:r>
            <a:r>
              <a:rPr lang="en-ID" dirty="0" err="1" smtClean="0"/>
              <a:t>kehidupan</a:t>
            </a:r>
            <a:r>
              <a:rPr lang="en-ID" dirty="0" smtClean="0"/>
              <a:t> </a:t>
            </a:r>
            <a:r>
              <a:rPr lang="en-ID" dirty="0" err="1" smtClean="0"/>
              <a:t>manusia</a:t>
            </a:r>
            <a:r>
              <a:rPr lang="en-ID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398913"/>
          </a:xfrm>
        </p:spPr>
        <p:txBody>
          <a:bodyPr>
            <a:normAutofit fontScale="90000"/>
          </a:bodyPr>
          <a:lstStyle/>
          <a:p>
            <a:r>
              <a:rPr lang="en-ID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017431"/>
            <a:ext cx="9905999" cy="4773771"/>
          </a:xfrm>
        </p:spPr>
        <p:txBody>
          <a:bodyPr/>
          <a:lstStyle/>
          <a:p>
            <a:r>
              <a:rPr lang="en-ID" dirty="0" err="1" smtClean="0"/>
              <a:t>Ilmu</a:t>
            </a:r>
            <a:r>
              <a:rPr lang="en-ID" dirty="0" smtClean="0"/>
              <a:t> </a:t>
            </a:r>
            <a:r>
              <a:rPr lang="en-ID" dirty="0" err="1" smtClean="0"/>
              <a:t>komunikasi</a:t>
            </a:r>
            <a:r>
              <a:rPr lang="en-ID" dirty="0" smtClean="0"/>
              <a:t>  </a:t>
            </a:r>
            <a:r>
              <a:rPr lang="en-ID" dirty="0" smtClean="0">
                <a:sym typeface="Wingdings" panose="05000000000000000000" pitchFamily="2" charset="2"/>
              </a:rPr>
              <a:t> </a:t>
            </a:r>
            <a:r>
              <a:rPr lang="en-ID" dirty="0" err="1" smtClean="0">
                <a:sym typeface="Wingdings" panose="05000000000000000000" pitchFamily="2" charset="2"/>
              </a:rPr>
              <a:t>salah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satu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cabang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ilmu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pengetahuan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yg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termasuk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dlm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kelompok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ilmu-ilmu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sosial</a:t>
            </a:r>
            <a:endParaRPr lang="en-ID" dirty="0" smtClean="0">
              <a:sym typeface="Wingdings" panose="05000000000000000000" pitchFamily="2" charset="2"/>
            </a:endParaRPr>
          </a:p>
          <a:p>
            <a:r>
              <a:rPr lang="en-ID" dirty="0" err="1" smtClean="0">
                <a:sym typeface="Wingdings" panose="05000000000000000000" pitchFamily="2" charset="2"/>
              </a:rPr>
              <a:t>Ilmu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komunikasi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merupakan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ilmu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sosial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yg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bersifat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b="1" dirty="0" err="1" smtClean="0">
                <a:solidFill>
                  <a:srgbClr val="FFC000"/>
                </a:solidFill>
                <a:sym typeface="Wingdings" panose="05000000000000000000" pitchFamily="2" charset="2"/>
              </a:rPr>
              <a:t>multidisipliner</a:t>
            </a:r>
            <a:r>
              <a:rPr lang="en-ID" b="1" dirty="0" smtClean="0">
                <a:sym typeface="Wingdings" panose="05000000000000000000" pitchFamily="2" charset="2"/>
              </a:rPr>
              <a:t>.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Artinya</a:t>
            </a:r>
            <a:r>
              <a:rPr lang="en-ID" dirty="0" smtClean="0">
                <a:sym typeface="Wingdings" panose="05000000000000000000" pitchFamily="2" charset="2"/>
              </a:rPr>
              <a:t>  </a:t>
            </a:r>
            <a:r>
              <a:rPr lang="en-ID" dirty="0" err="1" smtClean="0">
                <a:sym typeface="Wingdings" panose="05000000000000000000" pitchFamily="2" charset="2"/>
              </a:rPr>
              <a:t>pendekatan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yg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digunakan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dlm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ilmu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komunikasi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berasal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menyangkut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berbagai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disiplin</a:t>
            </a:r>
            <a:r>
              <a:rPr lang="en-ID" dirty="0" smtClean="0">
                <a:sym typeface="Wingdings" panose="05000000000000000000" pitchFamily="2" charset="2"/>
              </a:rPr>
              <a:t> (</a:t>
            </a:r>
            <a:r>
              <a:rPr lang="en-ID" dirty="0" err="1" smtClean="0">
                <a:sym typeface="Wingdings" panose="05000000000000000000" pitchFamily="2" charset="2"/>
              </a:rPr>
              <a:t>bidang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keilmuan</a:t>
            </a:r>
            <a:r>
              <a:rPr lang="en-ID" dirty="0" smtClean="0">
                <a:sym typeface="Wingdings" panose="05000000000000000000" pitchFamily="2" charset="2"/>
              </a:rPr>
              <a:t>)  </a:t>
            </a:r>
            <a:r>
              <a:rPr lang="en-ID" dirty="0" err="1" smtClean="0">
                <a:sym typeface="Wingdings" panose="05000000000000000000" pitchFamily="2" charset="2"/>
              </a:rPr>
              <a:t>lainnya</a:t>
            </a:r>
            <a:r>
              <a:rPr lang="en-ID" dirty="0" smtClean="0">
                <a:sym typeface="Wingdings" panose="05000000000000000000" pitchFamily="2" charset="2"/>
              </a:rPr>
              <a:t>, </a:t>
            </a:r>
            <a:r>
              <a:rPr lang="en-ID" dirty="0" err="1" smtClean="0">
                <a:sym typeface="Wingdings" panose="05000000000000000000" pitchFamily="2" charset="2"/>
              </a:rPr>
              <a:t>seperti</a:t>
            </a:r>
            <a:r>
              <a:rPr lang="en-ID" dirty="0" smtClean="0">
                <a:sym typeface="Wingdings" panose="05000000000000000000" pitchFamily="2" charset="2"/>
              </a:rPr>
              <a:t> :  linguistic, </a:t>
            </a:r>
            <a:r>
              <a:rPr lang="en-ID" dirty="0" err="1" smtClean="0">
                <a:sym typeface="Wingdings" panose="05000000000000000000" pitchFamily="2" charset="2"/>
              </a:rPr>
              <a:t>Politik</a:t>
            </a:r>
            <a:r>
              <a:rPr lang="en-ID" dirty="0" smtClean="0">
                <a:sym typeface="Wingdings" panose="05000000000000000000" pitchFamily="2" charset="2"/>
              </a:rPr>
              <a:t>, </a:t>
            </a:r>
            <a:r>
              <a:rPr lang="en-ID" dirty="0" err="1" smtClean="0">
                <a:sym typeface="Wingdings" panose="05000000000000000000" pitchFamily="2" charset="2"/>
              </a:rPr>
              <a:t>Sosiologi</a:t>
            </a:r>
            <a:r>
              <a:rPr lang="en-ID" dirty="0" smtClean="0">
                <a:sym typeface="Wingdings" panose="05000000000000000000" pitchFamily="2" charset="2"/>
              </a:rPr>
              <a:t>, </a:t>
            </a:r>
            <a:r>
              <a:rPr lang="en-ID" dirty="0" err="1" smtClean="0">
                <a:sym typeface="Wingdings" panose="05000000000000000000" pitchFamily="2" charset="2"/>
              </a:rPr>
              <a:t>Psikologi</a:t>
            </a:r>
            <a:r>
              <a:rPr lang="en-ID" dirty="0" smtClean="0">
                <a:sym typeface="Wingdings" panose="05000000000000000000" pitchFamily="2" charset="2"/>
              </a:rPr>
              <a:t>, </a:t>
            </a:r>
            <a:r>
              <a:rPr lang="en-ID" dirty="0" err="1" smtClean="0">
                <a:sym typeface="Wingdings" panose="05000000000000000000" pitchFamily="2" charset="2"/>
              </a:rPr>
              <a:t>Antropologi</a:t>
            </a:r>
            <a:r>
              <a:rPr lang="en-ID" dirty="0" smtClean="0">
                <a:sym typeface="Wingdings" panose="05000000000000000000" pitchFamily="2" charset="2"/>
              </a:rPr>
              <a:t>, </a:t>
            </a:r>
            <a:r>
              <a:rPr lang="en-ID" dirty="0" err="1" smtClean="0">
                <a:sym typeface="Wingdings" panose="05000000000000000000" pitchFamily="2" charset="2"/>
              </a:rPr>
              <a:t>Ekonomi</a:t>
            </a:r>
            <a:r>
              <a:rPr lang="en-ID" dirty="0" smtClean="0">
                <a:sym typeface="Wingdings" panose="05000000000000000000" pitchFamily="2" charset="2"/>
              </a:rPr>
              <a:t>, </a:t>
            </a:r>
            <a:r>
              <a:rPr lang="en-ID" dirty="0" err="1" smtClean="0">
                <a:sym typeface="Wingdings" panose="05000000000000000000" pitchFamily="2" charset="2"/>
              </a:rPr>
              <a:t>Budaya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dll</a:t>
            </a:r>
            <a:r>
              <a:rPr lang="en-ID" dirty="0" smtClean="0">
                <a:sym typeface="Wingdings" panose="05000000000000000000" pitchFamily="2" charset="2"/>
              </a:rPr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321640"/>
          </a:xfrm>
        </p:spPr>
        <p:txBody>
          <a:bodyPr>
            <a:normAutofit fontScale="90000"/>
          </a:bodyPr>
          <a:lstStyle/>
          <a:p>
            <a:r>
              <a:rPr lang="en-ID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940158"/>
            <a:ext cx="9905999" cy="4851043"/>
          </a:xfrm>
        </p:spPr>
        <p:txBody>
          <a:bodyPr/>
          <a:lstStyle/>
          <a:p>
            <a:r>
              <a:rPr lang="en-ID" dirty="0" smtClean="0"/>
              <a:t>ASPEK PSIKOLOGI </a:t>
            </a:r>
            <a:r>
              <a:rPr lang="en-ID" dirty="0" smtClean="0">
                <a:sym typeface="Wingdings" panose="05000000000000000000" pitchFamily="2" charset="2"/>
              </a:rPr>
              <a:t> </a:t>
            </a:r>
            <a:r>
              <a:rPr lang="en-ID" dirty="0" err="1" smtClean="0">
                <a:sym typeface="Wingdings" panose="05000000000000000000" pitchFamily="2" charset="2"/>
              </a:rPr>
              <a:t>Menekankan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kesadaran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pengalaman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manusia</a:t>
            </a:r>
            <a:r>
              <a:rPr lang="en-ID" dirty="0" smtClean="0">
                <a:sym typeface="Wingdings" panose="05000000000000000000" pitchFamily="2" charset="2"/>
              </a:rPr>
              <a:t>. </a:t>
            </a:r>
            <a:r>
              <a:rPr lang="en-ID" dirty="0" err="1" smtClean="0">
                <a:sym typeface="Wingdings" panose="05000000000000000000" pitchFamily="2" charset="2"/>
              </a:rPr>
              <a:t>Psikologi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mengarahkan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perhatiannya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pd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olidFill>
                  <a:srgbClr val="FFC000"/>
                </a:solidFill>
                <a:sym typeface="Wingdings" panose="05000000000000000000" pitchFamily="2" charset="2"/>
              </a:rPr>
              <a:t>perilaku</a:t>
            </a:r>
            <a:r>
              <a:rPr lang="en-ID" dirty="0" smtClean="0">
                <a:solidFill>
                  <a:srgbClr val="FFC000"/>
                </a:solidFill>
                <a:sym typeface="Wingdings" panose="05000000000000000000" pitchFamily="2" charset="2"/>
              </a:rPr>
              <a:t> </a:t>
            </a:r>
            <a:r>
              <a:rPr lang="en-ID" dirty="0" err="1" smtClean="0">
                <a:solidFill>
                  <a:srgbClr val="FFC000"/>
                </a:solidFill>
                <a:sym typeface="Wingdings" panose="05000000000000000000" pitchFamily="2" charset="2"/>
              </a:rPr>
              <a:t>manusia</a:t>
            </a:r>
            <a:r>
              <a:rPr lang="en-ID" dirty="0" smtClean="0">
                <a:solidFill>
                  <a:srgbClr val="FFC000"/>
                </a:solidFill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mencoba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menyimpulkan</a:t>
            </a:r>
            <a:r>
              <a:rPr lang="en-ID" dirty="0" smtClean="0">
                <a:sym typeface="Wingdings" panose="05000000000000000000" pitchFamily="2" charset="2"/>
              </a:rPr>
              <a:t> proses </a:t>
            </a:r>
            <a:r>
              <a:rPr lang="en-ID" dirty="0" err="1" smtClean="0">
                <a:sym typeface="Wingdings" panose="05000000000000000000" pitchFamily="2" charset="2"/>
              </a:rPr>
              <a:t>kesadaran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yg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menyebabkan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terjadinya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perilaku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itu</a:t>
            </a:r>
            <a:r>
              <a:rPr lang="en-ID" dirty="0" smtClean="0">
                <a:sym typeface="Wingdings" panose="05000000000000000000" pitchFamily="2" charset="2"/>
              </a:rPr>
              <a:t>.</a:t>
            </a:r>
            <a:endParaRPr lang="en-US" dirty="0">
              <a:sym typeface="Wingdings" panose="05000000000000000000" pitchFamily="2" charset="2"/>
            </a:endParaRPr>
          </a:p>
          <a:p>
            <a:r>
              <a:rPr lang="en-ID" dirty="0" err="1" smtClean="0"/>
              <a:t>Aspek</a:t>
            </a:r>
            <a:r>
              <a:rPr lang="en-ID" dirty="0" smtClean="0"/>
              <a:t> </a:t>
            </a:r>
            <a:r>
              <a:rPr lang="en-ID" dirty="0" err="1" smtClean="0"/>
              <a:t>psikologi</a:t>
            </a:r>
            <a:r>
              <a:rPr lang="en-ID" dirty="0" smtClean="0"/>
              <a:t> </a:t>
            </a:r>
            <a:r>
              <a:rPr lang="en-ID" dirty="0" err="1" smtClean="0"/>
              <a:t>mempengaruhi</a:t>
            </a:r>
            <a:r>
              <a:rPr lang="en-ID" dirty="0" smtClean="0"/>
              <a:t>  </a:t>
            </a:r>
            <a:r>
              <a:rPr lang="en-ID" dirty="0" err="1" smtClean="0"/>
              <a:t>komunikasi</a:t>
            </a:r>
            <a:r>
              <a:rPr lang="en-ID" dirty="0" smtClean="0"/>
              <a:t>, </a:t>
            </a:r>
            <a:r>
              <a:rPr lang="en-ID" dirty="0" err="1" smtClean="0"/>
              <a:t>apabila</a:t>
            </a:r>
            <a:r>
              <a:rPr lang="en-ID" dirty="0" smtClean="0"/>
              <a:t> </a:t>
            </a:r>
            <a:r>
              <a:rPr lang="en-ID" dirty="0" err="1" smtClean="0"/>
              <a:t>individu</a:t>
            </a:r>
            <a:r>
              <a:rPr lang="en-ID" dirty="0" smtClean="0"/>
              <a:t> </a:t>
            </a:r>
            <a:r>
              <a:rPr lang="en-ID" dirty="0" err="1" smtClean="0"/>
              <a:t>berkomunikasi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saling</a:t>
            </a:r>
            <a:r>
              <a:rPr lang="en-ID" dirty="0" smtClean="0"/>
              <a:t> </a:t>
            </a:r>
            <a:r>
              <a:rPr lang="en-ID" dirty="0" err="1" smtClean="0"/>
              <a:t>mempengaruhi</a:t>
            </a:r>
            <a:r>
              <a:rPr lang="en-ID" dirty="0" smtClean="0"/>
              <a:t>. </a:t>
            </a:r>
            <a:r>
              <a:rPr lang="en-ID" dirty="0" err="1" smtClean="0"/>
              <a:t>Maka</a:t>
            </a:r>
            <a:r>
              <a:rPr lang="en-ID" dirty="0" smtClean="0"/>
              <a:t> </a:t>
            </a:r>
            <a:r>
              <a:rPr lang="en-ID" dirty="0" err="1" smtClean="0"/>
              <a:t>akan</a:t>
            </a:r>
            <a:r>
              <a:rPr lang="en-ID" dirty="0" smtClean="0"/>
              <a:t> </a:t>
            </a:r>
            <a:r>
              <a:rPr lang="en-ID" dirty="0" err="1" smtClean="0"/>
              <a:t>terjadi</a:t>
            </a:r>
            <a:r>
              <a:rPr lang="en-ID" dirty="0" smtClean="0"/>
              <a:t> :</a:t>
            </a:r>
            <a:endParaRPr lang="en-ID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ID" dirty="0" smtClean="0"/>
              <a:t>Proses </a:t>
            </a:r>
            <a:r>
              <a:rPr lang="en-ID" dirty="0" err="1" smtClean="0"/>
              <a:t>belajar</a:t>
            </a:r>
            <a:r>
              <a:rPr lang="en-ID" dirty="0" smtClean="0"/>
              <a:t> </a:t>
            </a:r>
            <a:r>
              <a:rPr lang="en-ID" dirty="0" err="1" smtClean="0"/>
              <a:t>yg</a:t>
            </a:r>
            <a:r>
              <a:rPr lang="en-ID" dirty="0" smtClean="0"/>
              <a:t> </a:t>
            </a:r>
            <a:r>
              <a:rPr lang="en-ID" dirty="0" err="1" smtClean="0"/>
              <a:t>meliputi</a:t>
            </a:r>
            <a:r>
              <a:rPr lang="en-ID" dirty="0" smtClean="0"/>
              <a:t> </a:t>
            </a:r>
            <a:r>
              <a:rPr lang="en-ID" dirty="0" err="1" smtClean="0"/>
              <a:t>aspek</a:t>
            </a:r>
            <a:r>
              <a:rPr lang="en-ID" dirty="0" smtClean="0"/>
              <a:t> </a:t>
            </a:r>
            <a:r>
              <a:rPr lang="en-ID" dirty="0" err="1" smtClean="0"/>
              <a:t>kognitif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afektif</a:t>
            </a:r>
            <a:endParaRPr lang="en-ID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ID" dirty="0" smtClean="0"/>
              <a:t>Proses </a:t>
            </a:r>
            <a:r>
              <a:rPr lang="en-ID" dirty="0" err="1" smtClean="0"/>
              <a:t>penyampaian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penerimaa</a:t>
            </a:r>
            <a:r>
              <a:rPr lang="en-ID" dirty="0" smtClean="0"/>
              <a:t> </a:t>
            </a:r>
            <a:r>
              <a:rPr lang="en-ID" dirty="0" err="1" smtClean="0"/>
              <a:t>lambang-lambang</a:t>
            </a:r>
            <a:r>
              <a:rPr lang="en-ID" dirty="0" smtClean="0"/>
              <a:t> (</a:t>
            </a:r>
            <a:r>
              <a:rPr lang="en-ID" dirty="0" err="1" smtClean="0"/>
              <a:t>komunikasi</a:t>
            </a:r>
            <a:r>
              <a:rPr lang="en-ID" dirty="0" smtClean="0"/>
              <a:t>)</a:t>
            </a:r>
            <a:endParaRPr lang="en-ID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ID" dirty="0" err="1" smtClean="0"/>
              <a:t>Mekanisme</a:t>
            </a:r>
            <a:r>
              <a:rPr lang="en-ID" dirty="0" smtClean="0"/>
              <a:t> </a:t>
            </a:r>
            <a:r>
              <a:rPr lang="en-ID" dirty="0" err="1" smtClean="0"/>
              <a:t>penyesuain</a:t>
            </a:r>
            <a:r>
              <a:rPr lang="en-ID" dirty="0" smtClean="0"/>
              <a:t> </a:t>
            </a:r>
            <a:r>
              <a:rPr lang="en-ID" dirty="0" err="1" smtClean="0"/>
              <a:t>diri</a:t>
            </a:r>
            <a:r>
              <a:rPr lang="en-ID" dirty="0" smtClean="0"/>
              <a:t>, </a:t>
            </a:r>
            <a:r>
              <a:rPr lang="en-ID" dirty="0" err="1" smtClean="0"/>
              <a:t>spt</a:t>
            </a:r>
            <a:r>
              <a:rPr lang="en-ID" dirty="0" smtClean="0"/>
              <a:t> : </a:t>
            </a:r>
            <a:r>
              <a:rPr lang="en-ID" dirty="0" err="1" smtClean="0"/>
              <a:t>sosialisasi</a:t>
            </a:r>
            <a:r>
              <a:rPr lang="en-ID" dirty="0" smtClean="0"/>
              <a:t>, </a:t>
            </a:r>
            <a:r>
              <a:rPr lang="en-ID" dirty="0" err="1" smtClean="0"/>
              <a:t>permainan</a:t>
            </a:r>
            <a:r>
              <a:rPr lang="en-ID" dirty="0" smtClean="0"/>
              <a:t> </a:t>
            </a:r>
            <a:r>
              <a:rPr lang="en-ID" dirty="0" err="1" smtClean="0"/>
              <a:t>peran</a:t>
            </a:r>
            <a:r>
              <a:rPr lang="en-ID" dirty="0" smtClean="0"/>
              <a:t>, </a:t>
            </a:r>
            <a:r>
              <a:rPr lang="en-ID" dirty="0" err="1" smtClean="0"/>
              <a:t>identifikasi</a:t>
            </a:r>
            <a:r>
              <a:rPr lang="en-ID" dirty="0" smtClean="0"/>
              <a:t>, </a:t>
            </a:r>
            <a:r>
              <a:rPr lang="en-ID" dirty="0" err="1" smtClean="0"/>
              <a:t>agresi</a:t>
            </a:r>
            <a:r>
              <a:rPr lang="en-ID" dirty="0" smtClean="0"/>
              <a:t> </a:t>
            </a:r>
            <a:r>
              <a:rPr lang="en-ID" dirty="0" err="1" smtClean="0"/>
              <a:t>dll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017099"/>
          </a:xfrm>
        </p:spPr>
        <p:txBody>
          <a:bodyPr/>
          <a:lstStyle/>
          <a:p>
            <a:r>
              <a:rPr lang="en-ID" b="1" dirty="0" smtClean="0">
                <a:solidFill>
                  <a:srgbClr val="FFC000"/>
                </a:solidFill>
              </a:rPr>
              <a:t>KOMPLEKSITAS KOMUNIKASI MANUSIA</a:t>
            </a:r>
            <a:endParaRPr lang="en-US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9746" y="1468193"/>
            <a:ext cx="9905999" cy="4310130"/>
          </a:xfrm>
        </p:spPr>
        <p:txBody>
          <a:bodyPr/>
          <a:lstStyle/>
          <a:p>
            <a:r>
              <a:rPr lang="en-ID" dirty="0" smtClean="0"/>
              <a:t> </a:t>
            </a:r>
            <a:r>
              <a:rPr lang="en-ID" sz="2000" dirty="0" smtClean="0"/>
              <a:t>SEBAGAI MAKHLUK SOSIAL, MANUSIA SENANTIASA INGIN BERHUBUNGAN DENGAN MANUSIA LAINNYA, </a:t>
            </a:r>
            <a:r>
              <a:rPr lang="en-ID" sz="2000" dirty="0" smtClean="0">
                <a:sym typeface="Wingdings" panose="05000000000000000000" pitchFamily="2" charset="2"/>
              </a:rPr>
              <a:t> INGIN MENGETAHUI LINGKUNGAN SEKITARNYA  INGIN MENGETAHUI APA YG TERJADI PADA DIRINYA.</a:t>
            </a:r>
            <a:endParaRPr lang="en-ID" sz="2000" dirty="0" smtClean="0">
              <a:sym typeface="Wingdings" panose="05000000000000000000" pitchFamily="2" charset="2"/>
            </a:endParaRPr>
          </a:p>
          <a:p>
            <a:r>
              <a:rPr lang="en-ID" sz="2000" dirty="0" smtClean="0">
                <a:sym typeface="Wingdings" panose="05000000000000000000" pitchFamily="2" charset="2"/>
              </a:rPr>
              <a:t>RASA INGIN TAHU  MEMAKSA MANUSIA PERLU BERKOMUNIKASI.</a:t>
            </a:r>
            <a:endParaRPr lang="en-ID" sz="2000" dirty="0" smtClean="0">
              <a:sym typeface="Wingdings" panose="05000000000000000000" pitchFamily="2" charset="2"/>
            </a:endParaRPr>
          </a:p>
          <a:p>
            <a:r>
              <a:rPr lang="en-ID" sz="2000" dirty="0" smtClean="0">
                <a:sym typeface="Wingdings" panose="05000000000000000000" pitchFamily="2" charset="2"/>
              </a:rPr>
              <a:t>JIKA TIDAK PERNAH BERKOMUNIKASI DENGAN ORANG LAIN, NISCAYA AKAN </a:t>
            </a:r>
            <a:r>
              <a:rPr lang="en-ID" sz="2000" dirty="0" smtClean="0">
                <a:solidFill>
                  <a:srgbClr val="FFC000"/>
                </a:solidFill>
                <a:sym typeface="Wingdings" panose="05000000000000000000" pitchFamily="2" charset="2"/>
              </a:rPr>
              <a:t>TERISOLASI DARI MASYARAKAT</a:t>
            </a:r>
            <a:r>
              <a:rPr lang="en-ID" sz="2000" dirty="0" smtClean="0">
                <a:sym typeface="Wingdings" panose="05000000000000000000" pitchFamily="2" charset="2"/>
              </a:rPr>
              <a:t>.</a:t>
            </a:r>
            <a:endParaRPr lang="en-ID" sz="2000" dirty="0" smtClean="0">
              <a:sym typeface="Wingdings" panose="05000000000000000000" pitchFamily="2" charset="2"/>
            </a:endParaRPr>
          </a:p>
          <a:p>
            <a:r>
              <a:rPr lang="en-ID" sz="2000" dirty="0" smtClean="0">
                <a:sym typeface="Wingdings" panose="05000000000000000000" pitchFamily="2" charset="2"/>
              </a:rPr>
              <a:t>PENGARUH KETERISOLASIAN  AKAN MENIMBULKAN </a:t>
            </a:r>
            <a:r>
              <a:rPr lang="en-ID" sz="2000" dirty="0" smtClean="0">
                <a:solidFill>
                  <a:srgbClr val="FFC000"/>
                </a:solidFill>
                <a:sym typeface="Wingdings" panose="05000000000000000000" pitchFamily="2" charset="2"/>
              </a:rPr>
              <a:t>DEPRESI MENTAL</a:t>
            </a:r>
            <a:r>
              <a:rPr lang="en-ID" sz="2000" dirty="0" smtClean="0">
                <a:sym typeface="Wingdings" panose="05000000000000000000" pitchFamily="2" charset="2"/>
              </a:rPr>
              <a:t>, YG PADA AKHIRNYA MEMBAWA ORANG KEHILANGAN KESEIMBANGAN JIWA. 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437550"/>
          </a:xfrm>
        </p:spPr>
        <p:txBody>
          <a:bodyPr>
            <a:normAutofit fontScale="90000"/>
          </a:bodyPr>
          <a:lstStyle/>
          <a:p>
            <a:r>
              <a:rPr lang="en-ID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953037"/>
            <a:ext cx="9905999" cy="4838164"/>
          </a:xfrm>
        </p:spPr>
        <p:txBody>
          <a:bodyPr>
            <a:normAutofit fontScale="90000"/>
          </a:bodyPr>
          <a:lstStyle/>
          <a:p>
            <a:r>
              <a:rPr lang="en-ID" dirty="0" err="1" smtClean="0"/>
              <a:t>Profil</a:t>
            </a:r>
            <a:r>
              <a:rPr lang="en-ID" dirty="0" smtClean="0"/>
              <a:t> ASPEK PSIKOLOGIS </a:t>
            </a:r>
            <a:r>
              <a:rPr lang="en-ID" dirty="0" smtClean="0">
                <a:sym typeface="Wingdings" panose="05000000000000000000" pitchFamily="2" charset="2"/>
              </a:rPr>
              <a:t> </a:t>
            </a:r>
            <a:r>
              <a:rPr lang="en-ID" dirty="0" err="1" smtClean="0">
                <a:sym typeface="Wingdings" panose="05000000000000000000" pitchFamily="2" charset="2"/>
              </a:rPr>
              <a:t>memahami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khalayak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dari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segi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kejiwaan</a:t>
            </a:r>
            <a:r>
              <a:rPr lang="en-ID" dirty="0" smtClean="0">
                <a:sym typeface="Wingdings" panose="05000000000000000000" pitchFamily="2" charset="2"/>
              </a:rPr>
              <a:t> , </a:t>
            </a:r>
            <a:r>
              <a:rPr lang="en-ID" dirty="0" err="1" smtClean="0">
                <a:sym typeface="Wingdings" panose="05000000000000000000" pitchFamily="2" charset="2"/>
              </a:rPr>
              <a:t>a.l</a:t>
            </a:r>
            <a:r>
              <a:rPr lang="en-ID" dirty="0" smtClean="0">
                <a:sym typeface="Wingdings" panose="05000000000000000000" pitchFamily="2" charset="2"/>
              </a:rPr>
              <a:t> :</a:t>
            </a:r>
            <a:endParaRPr lang="en-ID" dirty="0" smtClean="0">
              <a:sym typeface="Wingdings" panose="05000000000000000000" pitchFamily="2" charset="2"/>
            </a:endParaRPr>
          </a:p>
          <a:p>
            <a:pPr lvl="1"/>
            <a:r>
              <a:rPr lang="en-ID" dirty="0" err="1" smtClean="0">
                <a:sym typeface="Wingdings" panose="05000000000000000000" pitchFamily="2" charset="2"/>
              </a:rPr>
              <a:t>Emosi</a:t>
            </a:r>
            <a:r>
              <a:rPr lang="en-ID" dirty="0" smtClean="0">
                <a:sym typeface="Wingdings" panose="05000000000000000000" pitchFamily="2" charset="2"/>
              </a:rPr>
              <a:t> : </a:t>
            </a:r>
            <a:r>
              <a:rPr lang="en-ID" dirty="0" err="1" smtClean="0">
                <a:sym typeface="Wingdings" panose="05000000000000000000" pitchFamily="2" charset="2"/>
              </a:rPr>
              <a:t>temperamen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mudah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tersinggung</a:t>
            </a:r>
            <a:r>
              <a:rPr lang="en-ID" dirty="0" smtClean="0">
                <a:sym typeface="Wingdings" panose="05000000000000000000" pitchFamily="2" charset="2"/>
              </a:rPr>
              <a:t>, sabra </a:t>
            </a:r>
            <a:r>
              <a:rPr lang="en-ID" dirty="0" err="1" smtClean="0">
                <a:sym typeface="Wingdings" panose="05000000000000000000" pitchFamily="2" charset="2"/>
              </a:rPr>
              <a:t>atau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periang</a:t>
            </a:r>
            <a:endParaRPr lang="en-ID" dirty="0" smtClean="0">
              <a:sym typeface="Wingdings" panose="05000000000000000000" pitchFamily="2" charset="2"/>
            </a:endParaRPr>
          </a:p>
          <a:p>
            <a:pPr lvl="1"/>
            <a:r>
              <a:rPr lang="en-ID" dirty="0" err="1" smtClean="0">
                <a:sym typeface="Wingdings" panose="05000000000000000000" pitchFamily="2" charset="2"/>
              </a:rPr>
              <a:t>Bagaimana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pendapat-pendapat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mereka</a:t>
            </a:r>
            <a:endParaRPr lang="en-ID" dirty="0" smtClean="0">
              <a:sym typeface="Wingdings" panose="05000000000000000000" pitchFamily="2" charset="2"/>
            </a:endParaRPr>
          </a:p>
          <a:p>
            <a:pPr lvl="1"/>
            <a:r>
              <a:rPr lang="en-ID" dirty="0" err="1" smtClean="0">
                <a:sym typeface="Wingdings" panose="05000000000000000000" pitchFamily="2" charset="2"/>
              </a:rPr>
              <a:t>Adakah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keinginan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mereka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yg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perlu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dipenuhi</a:t>
            </a:r>
            <a:endParaRPr lang="en-ID" dirty="0" smtClean="0">
              <a:sym typeface="Wingdings" panose="05000000000000000000" pitchFamily="2" charset="2"/>
            </a:endParaRPr>
          </a:p>
          <a:p>
            <a:pPr lvl="1"/>
            <a:r>
              <a:rPr lang="en-ID" dirty="0" err="1" smtClean="0">
                <a:sym typeface="Wingdings" panose="05000000000000000000" pitchFamily="2" charset="2"/>
              </a:rPr>
              <a:t>Adalah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selama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ini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mereka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menyimpan</a:t>
            </a:r>
            <a:r>
              <a:rPr lang="en-ID" dirty="0" smtClean="0">
                <a:sym typeface="Wingdings" panose="05000000000000000000" pitchFamily="2" charset="2"/>
              </a:rPr>
              <a:t> rasa </a:t>
            </a:r>
            <a:r>
              <a:rPr lang="en-ID" dirty="0" err="1" smtClean="0">
                <a:sym typeface="Wingdings" panose="05000000000000000000" pitchFamily="2" charset="2"/>
              </a:rPr>
              <a:t>kecewa</a:t>
            </a:r>
            <a:r>
              <a:rPr lang="en-ID" dirty="0" smtClean="0">
                <a:sym typeface="Wingdings" panose="05000000000000000000" pitchFamily="2" charset="2"/>
              </a:rPr>
              <a:t>, </a:t>
            </a:r>
            <a:r>
              <a:rPr lang="en-ID" dirty="0" err="1" smtClean="0">
                <a:sym typeface="Wingdings" panose="05000000000000000000" pitchFamily="2" charset="2"/>
              </a:rPr>
              <a:t>frustasi</a:t>
            </a:r>
            <a:r>
              <a:rPr lang="en-ID" dirty="0" smtClean="0">
                <a:sym typeface="Wingdings" panose="05000000000000000000" pitchFamily="2" charset="2"/>
              </a:rPr>
              <a:t>, </a:t>
            </a:r>
            <a:r>
              <a:rPr lang="en-ID" dirty="0" err="1" smtClean="0">
                <a:sym typeface="Wingdings" panose="05000000000000000000" pitchFamily="2" charset="2"/>
              </a:rPr>
              <a:t>atau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dendam</a:t>
            </a:r>
            <a:r>
              <a:rPr lang="en-ID" dirty="0" smtClean="0">
                <a:sym typeface="Wingdings" panose="05000000000000000000" pitchFamily="2" charset="2"/>
              </a:rPr>
              <a:t>.</a:t>
            </a:r>
            <a:endParaRPr lang="en-ID" dirty="0" smtClean="0">
              <a:sym typeface="Wingdings" panose="05000000000000000000" pitchFamily="2" charset="2"/>
            </a:endParaRPr>
          </a:p>
          <a:p>
            <a:pPr lvl="1"/>
            <a:endParaRPr lang="en-ID" dirty="0">
              <a:sym typeface="Wingdings" panose="05000000000000000000" pitchFamily="2" charset="2"/>
            </a:endParaRPr>
          </a:p>
          <a:p>
            <a:r>
              <a:rPr lang="en-ID" dirty="0" smtClean="0">
                <a:sym typeface="Wingdings" panose="05000000000000000000" pitchFamily="2" charset="2"/>
              </a:rPr>
              <a:t>ASPEK KARAKTERISTIK PERILAKU KHALAYAK : </a:t>
            </a:r>
            <a:endParaRPr lang="en-ID" dirty="0" smtClean="0">
              <a:sym typeface="Wingdings" panose="05000000000000000000" pitchFamily="2" charset="2"/>
            </a:endParaRPr>
          </a:p>
          <a:p>
            <a:pPr lvl="1"/>
            <a:r>
              <a:rPr lang="en-ID" sz="1800" dirty="0" smtClean="0"/>
              <a:t>Hobby </a:t>
            </a:r>
            <a:r>
              <a:rPr lang="en-ID" sz="1800" dirty="0" smtClean="0">
                <a:sym typeface="Wingdings" panose="05000000000000000000" pitchFamily="2" charset="2"/>
              </a:rPr>
              <a:t></a:t>
            </a:r>
            <a:r>
              <a:rPr lang="en-ID" sz="1800" dirty="0" err="1" smtClean="0">
                <a:sym typeface="Wingdings" panose="05000000000000000000" pitchFamily="2" charset="2"/>
              </a:rPr>
              <a:t>apakah</a:t>
            </a:r>
            <a:r>
              <a:rPr lang="en-ID" sz="1800" dirty="0" smtClean="0">
                <a:sym typeface="Wingdings" panose="05000000000000000000" pitchFamily="2" charset="2"/>
              </a:rPr>
              <a:t> </a:t>
            </a:r>
            <a:r>
              <a:rPr lang="en-ID" sz="1800" dirty="0" err="1" smtClean="0">
                <a:sym typeface="Wingdings" panose="05000000000000000000" pitchFamily="2" charset="2"/>
              </a:rPr>
              <a:t>mereka</a:t>
            </a:r>
            <a:r>
              <a:rPr lang="en-ID" sz="1800" dirty="0" smtClean="0">
                <a:sym typeface="Wingdings" panose="05000000000000000000" pitchFamily="2" charset="2"/>
              </a:rPr>
              <a:t> </a:t>
            </a:r>
            <a:r>
              <a:rPr lang="en-ID" sz="1800" dirty="0" err="1" smtClean="0">
                <a:sym typeface="Wingdings" panose="05000000000000000000" pitchFamily="2" charset="2"/>
              </a:rPr>
              <a:t>umumnya</a:t>
            </a:r>
            <a:r>
              <a:rPr lang="en-ID" sz="1800" dirty="0" smtClean="0">
                <a:sym typeface="Wingdings" panose="05000000000000000000" pitchFamily="2" charset="2"/>
              </a:rPr>
              <a:t> </a:t>
            </a:r>
            <a:r>
              <a:rPr lang="en-ID" sz="1800" dirty="0" err="1" smtClean="0">
                <a:sym typeface="Wingdings" panose="05000000000000000000" pitchFamily="2" charset="2"/>
              </a:rPr>
              <a:t>suka</a:t>
            </a:r>
            <a:r>
              <a:rPr lang="en-ID" sz="1800" dirty="0" smtClean="0">
                <a:sym typeface="Wingdings" panose="05000000000000000000" pitchFamily="2" charset="2"/>
              </a:rPr>
              <a:t> </a:t>
            </a:r>
            <a:r>
              <a:rPr lang="en-ID" sz="1800" dirty="0" err="1" smtClean="0">
                <a:sym typeface="Wingdings" panose="05000000000000000000" pitchFamily="2" charset="2"/>
              </a:rPr>
              <a:t>olah</a:t>
            </a:r>
            <a:r>
              <a:rPr lang="en-ID" sz="1800" dirty="0" smtClean="0">
                <a:sym typeface="Wingdings" panose="05000000000000000000" pitchFamily="2" charset="2"/>
              </a:rPr>
              <a:t> raga, </a:t>
            </a:r>
            <a:r>
              <a:rPr lang="en-ID" sz="1800" dirty="0" err="1" smtClean="0">
                <a:sym typeface="Wingdings" panose="05000000000000000000" pitchFamily="2" charset="2"/>
              </a:rPr>
              <a:t>plesiran</a:t>
            </a:r>
            <a:r>
              <a:rPr lang="en-ID" sz="1800" dirty="0" smtClean="0">
                <a:sym typeface="Wingdings" panose="05000000000000000000" pitchFamily="2" charset="2"/>
              </a:rPr>
              <a:t>, </a:t>
            </a:r>
            <a:r>
              <a:rPr lang="en-ID" sz="1800" dirty="0" err="1" smtClean="0">
                <a:sym typeface="Wingdings" panose="05000000000000000000" pitchFamily="2" charset="2"/>
              </a:rPr>
              <a:t>menyanyi</a:t>
            </a:r>
            <a:r>
              <a:rPr lang="en-ID" sz="1800" dirty="0" smtClean="0">
                <a:sym typeface="Wingdings" panose="05000000000000000000" pitchFamily="2" charset="2"/>
              </a:rPr>
              <a:t>.</a:t>
            </a:r>
            <a:endParaRPr lang="en-ID" sz="1800" dirty="0" smtClean="0">
              <a:sym typeface="Wingdings" panose="05000000000000000000" pitchFamily="2" charset="2"/>
            </a:endParaRPr>
          </a:p>
          <a:p>
            <a:pPr lvl="1"/>
            <a:r>
              <a:rPr lang="en-ID" sz="1800" dirty="0" err="1" smtClean="0"/>
              <a:t>Perilaku</a:t>
            </a:r>
            <a:r>
              <a:rPr lang="en-ID" sz="1800" dirty="0" smtClean="0"/>
              <a:t> </a:t>
            </a:r>
            <a:r>
              <a:rPr lang="en-ID" sz="1800" dirty="0" err="1" smtClean="0"/>
              <a:t>komunikasi</a:t>
            </a:r>
            <a:r>
              <a:rPr lang="en-ID" sz="1800" dirty="0" smtClean="0"/>
              <a:t> </a:t>
            </a:r>
            <a:r>
              <a:rPr lang="en-ID" sz="1800" dirty="0" smtClean="0">
                <a:sym typeface="Wingdings" panose="05000000000000000000" pitchFamily="2" charset="2"/>
              </a:rPr>
              <a:t>  </a:t>
            </a:r>
            <a:r>
              <a:rPr lang="en-ID" sz="1800" dirty="0" err="1" smtClean="0">
                <a:sym typeface="Wingdings" panose="05000000000000000000" pitchFamily="2" charset="2"/>
              </a:rPr>
              <a:t>apakaj</a:t>
            </a:r>
            <a:r>
              <a:rPr lang="en-ID" sz="1800" dirty="0" smtClean="0">
                <a:sym typeface="Wingdings" panose="05000000000000000000" pitchFamily="2" charset="2"/>
              </a:rPr>
              <a:t> </a:t>
            </a:r>
            <a:r>
              <a:rPr lang="en-ID" sz="1800" dirty="0" err="1" smtClean="0">
                <a:sym typeface="Wingdings" panose="05000000000000000000" pitchFamily="2" charset="2"/>
              </a:rPr>
              <a:t>kebiasan</a:t>
            </a:r>
            <a:r>
              <a:rPr lang="en-ID" sz="1800" dirty="0" smtClean="0">
                <a:sym typeface="Wingdings" panose="05000000000000000000" pitchFamily="2" charset="2"/>
              </a:rPr>
              <a:t> </a:t>
            </a:r>
            <a:r>
              <a:rPr lang="en-ID" sz="1800" dirty="0" err="1" smtClean="0">
                <a:sym typeface="Wingdings" panose="05000000000000000000" pitchFamily="2" charset="2"/>
              </a:rPr>
              <a:t>mereka</a:t>
            </a:r>
            <a:r>
              <a:rPr lang="en-ID" sz="1800" dirty="0" smtClean="0">
                <a:sym typeface="Wingdings" panose="05000000000000000000" pitchFamily="2" charset="2"/>
              </a:rPr>
              <a:t> </a:t>
            </a:r>
            <a:r>
              <a:rPr lang="en-ID" sz="1800" dirty="0" err="1" smtClean="0">
                <a:sym typeface="Wingdings" panose="05000000000000000000" pitchFamily="2" charset="2"/>
              </a:rPr>
              <a:t>suka</a:t>
            </a:r>
            <a:r>
              <a:rPr lang="en-ID" sz="1800" dirty="0" smtClean="0">
                <a:sym typeface="Wingdings" panose="05000000000000000000" pitchFamily="2" charset="2"/>
              </a:rPr>
              <a:t> </a:t>
            </a:r>
            <a:r>
              <a:rPr lang="en-ID" sz="1800" dirty="0" err="1" smtClean="0">
                <a:sym typeface="Wingdings" panose="05000000000000000000" pitchFamily="2" charset="2"/>
              </a:rPr>
              <a:t>berterus</a:t>
            </a:r>
            <a:r>
              <a:rPr lang="en-ID" sz="1800" dirty="0" smtClean="0">
                <a:sym typeface="Wingdings" panose="05000000000000000000" pitchFamily="2" charset="2"/>
              </a:rPr>
              <a:t> </a:t>
            </a:r>
            <a:r>
              <a:rPr lang="en-ID" sz="1800" dirty="0" err="1" smtClean="0">
                <a:sym typeface="Wingdings" panose="05000000000000000000" pitchFamily="2" charset="2"/>
              </a:rPr>
              <a:t>terang</a:t>
            </a:r>
            <a:r>
              <a:rPr lang="en-ID" sz="1800" dirty="0" smtClean="0">
                <a:sym typeface="Wingdings" panose="05000000000000000000" pitchFamily="2" charset="2"/>
              </a:rPr>
              <a:t> </a:t>
            </a:r>
            <a:r>
              <a:rPr lang="en-ID" sz="1800" dirty="0" err="1" smtClean="0">
                <a:sym typeface="Wingdings" panose="05000000000000000000" pitchFamily="2" charset="2"/>
              </a:rPr>
              <a:t>atautidak</a:t>
            </a:r>
            <a:r>
              <a:rPr lang="en-ID" sz="1800" dirty="0" smtClean="0">
                <a:sym typeface="Wingdings" panose="05000000000000000000" pitchFamily="2" charset="2"/>
              </a:rPr>
              <a:t>.</a:t>
            </a:r>
            <a:endParaRPr lang="en-ID" sz="1800" dirty="0" smtClean="0"/>
          </a:p>
          <a:p>
            <a:pPr lvl="1"/>
            <a:r>
              <a:rPr lang="en-ID" sz="1800" dirty="0" err="1" smtClean="0"/>
              <a:t>Nilai</a:t>
            </a:r>
            <a:r>
              <a:rPr lang="en-ID" sz="1800" dirty="0" smtClean="0"/>
              <a:t> </a:t>
            </a:r>
            <a:r>
              <a:rPr lang="en-ID" sz="1800" dirty="0" err="1" smtClean="0"/>
              <a:t>dan</a:t>
            </a:r>
            <a:r>
              <a:rPr lang="en-ID" sz="1800" dirty="0" smtClean="0"/>
              <a:t> moral </a:t>
            </a:r>
            <a:r>
              <a:rPr lang="en-ID" sz="1800" dirty="0" smtClean="0">
                <a:sym typeface="Wingdings" panose="05000000000000000000" pitchFamily="2" charset="2"/>
              </a:rPr>
              <a:t> </a:t>
            </a:r>
            <a:r>
              <a:rPr lang="en-ID" sz="1800" dirty="0" err="1" smtClean="0">
                <a:sym typeface="Wingdings" panose="05000000000000000000" pitchFamily="2" charset="2"/>
              </a:rPr>
              <a:t>hal-hal</a:t>
            </a:r>
            <a:r>
              <a:rPr lang="en-ID" sz="1800" dirty="0" smtClean="0">
                <a:sym typeface="Wingdings" panose="05000000000000000000" pitchFamily="2" charset="2"/>
              </a:rPr>
              <a:t> </a:t>
            </a:r>
            <a:r>
              <a:rPr lang="en-ID" sz="1800" dirty="0" err="1" smtClean="0">
                <a:sym typeface="Wingdings" panose="05000000000000000000" pitchFamily="2" charset="2"/>
              </a:rPr>
              <a:t>tabu</a:t>
            </a:r>
            <a:r>
              <a:rPr lang="en-ID" sz="1800" dirty="0" smtClean="0">
                <a:sym typeface="Wingdings" panose="05000000000000000000" pitchFamily="2" charset="2"/>
              </a:rPr>
              <a:t> </a:t>
            </a:r>
            <a:r>
              <a:rPr lang="en-ID" sz="1800" dirty="0" err="1" smtClean="0">
                <a:sym typeface="Wingdings" panose="05000000000000000000" pitchFamily="2" charset="2"/>
              </a:rPr>
              <a:t>bagi</a:t>
            </a:r>
            <a:r>
              <a:rPr lang="en-ID" sz="1800" dirty="0" smtClean="0">
                <a:sym typeface="Wingdings" panose="05000000000000000000" pitchFamily="2" charset="2"/>
              </a:rPr>
              <a:t> </a:t>
            </a:r>
            <a:r>
              <a:rPr lang="en-ID" sz="1800" dirty="0" err="1" smtClean="0">
                <a:sym typeface="Wingdings" panose="05000000000000000000" pitchFamily="2" charset="2"/>
              </a:rPr>
              <a:t>mereka</a:t>
            </a:r>
            <a:endParaRPr lang="en-ID" sz="1800" dirty="0" smtClean="0">
              <a:sym typeface="Wingdings" panose="05000000000000000000" pitchFamily="2" charset="2"/>
            </a:endParaRPr>
          </a:p>
          <a:p>
            <a:pPr lvl="1"/>
            <a:r>
              <a:rPr lang="en-ID" sz="1800" dirty="0" err="1" smtClean="0">
                <a:sym typeface="Wingdings" panose="05000000000000000000" pitchFamily="2" charset="2"/>
              </a:rPr>
              <a:t>Mobilitas</a:t>
            </a:r>
            <a:r>
              <a:rPr lang="en-ID" sz="1800" dirty="0" smtClean="0">
                <a:sym typeface="Wingdings" panose="05000000000000000000" pitchFamily="2" charset="2"/>
              </a:rPr>
              <a:t> social  </a:t>
            </a:r>
            <a:r>
              <a:rPr lang="en-ID" sz="1800" dirty="0" err="1" smtClean="0">
                <a:sym typeface="Wingdings" panose="05000000000000000000" pitchFamily="2" charset="2"/>
              </a:rPr>
              <a:t>apakah</a:t>
            </a:r>
            <a:r>
              <a:rPr lang="en-ID" sz="1800" dirty="0" smtClean="0">
                <a:sym typeface="Wingdings" panose="05000000000000000000" pitchFamily="2" charset="2"/>
              </a:rPr>
              <a:t> </a:t>
            </a:r>
            <a:r>
              <a:rPr lang="en-ID" sz="1800" dirty="0" err="1" smtClean="0">
                <a:sym typeface="Wingdings" panose="05000000000000000000" pitchFamily="2" charset="2"/>
              </a:rPr>
              <a:t>mereka</a:t>
            </a:r>
            <a:r>
              <a:rPr lang="en-ID" sz="1800" dirty="0" smtClean="0">
                <a:sym typeface="Wingdings" panose="05000000000000000000" pitchFamily="2" charset="2"/>
              </a:rPr>
              <a:t> </a:t>
            </a:r>
            <a:r>
              <a:rPr lang="en-ID" sz="1800" dirty="0" err="1" smtClean="0">
                <a:sym typeface="Wingdings" panose="05000000000000000000" pitchFamily="2" charset="2"/>
              </a:rPr>
              <a:t>umumnya</a:t>
            </a:r>
            <a:r>
              <a:rPr lang="en-ID" sz="1800" dirty="0" smtClean="0">
                <a:sym typeface="Wingdings" panose="05000000000000000000" pitchFamily="2" charset="2"/>
              </a:rPr>
              <a:t> </a:t>
            </a:r>
            <a:r>
              <a:rPr lang="en-ID" sz="1800" dirty="0" err="1" smtClean="0">
                <a:sym typeface="Wingdings" panose="05000000000000000000" pitchFamily="2" charset="2"/>
              </a:rPr>
              <a:t>suka</a:t>
            </a:r>
            <a:r>
              <a:rPr lang="en-ID" sz="1800" dirty="0" smtClean="0">
                <a:sym typeface="Wingdings" panose="05000000000000000000" pitchFamily="2" charset="2"/>
              </a:rPr>
              <a:t> </a:t>
            </a:r>
            <a:r>
              <a:rPr lang="en-ID" sz="1800" dirty="0" err="1" smtClean="0">
                <a:sym typeface="Wingdings" panose="05000000000000000000" pitchFamily="2" charset="2"/>
              </a:rPr>
              <a:t>bepergian</a:t>
            </a:r>
            <a:r>
              <a:rPr lang="en-ID" sz="1800" dirty="0" smtClean="0">
                <a:sym typeface="Wingdings" panose="05000000000000000000" pitchFamily="2" charset="2"/>
              </a:rPr>
              <a:t> </a:t>
            </a:r>
            <a:r>
              <a:rPr lang="en-ID" sz="1800" dirty="0" err="1" smtClean="0">
                <a:sym typeface="Wingdings" panose="05000000000000000000" pitchFamily="2" charset="2"/>
              </a:rPr>
              <a:t>atau</a:t>
            </a:r>
            <a:r>
              <a:rPr lang="en-ID" sz="1800" dirty="0" smtClean="0">
                <a:sym typeface="Wingdings" panose="05000000000000000000" pitchFamily="2" charset="2"/>
              </a:rPr>
              <a:t> </a:t>
            </a:r>
            <a:r>
              <a:rPr lang="en-ID" sz="1800" dirty="0" err="1" smtClean="0">
                <a:sym typeface="Wingdings" panose="05000000000000000000" pitchFamily="2" charset="2"/>
              </a:rPr>
              <a:t>tidak</a:t>
            </a:r>
            <a:endParaRPr lang="en-US" sz="1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218609"/>
          </a:xfrm>
        </p:spPr>
        <p:txBody>
          <a:bodyPr>
            <a:normAutofit fontScale="90000"/>
          </a:bodyPr>
          <a:lstStyle/>
          <a:p>
            <a:r>
              <a:rPr lang="en-ID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837127"/>
            <a:ext cx="9905999" cy="4954074"/>
          </a:xfrm>
        </p:spPr>
        <p:txBody>
          <a:bodyPr>
            <a:normAutofit lnSpcReduction="10000"/>
          </a:bodyPr>
          <a:lstStyle/>
          <a:p>
            <a:r>
              <a:rPr lang="en-ID" sz="2000" dirty="0" smtClean="0"/>
              <a:t>ASPEK SOSIOLOGI </a:t>
            </a:r>
            <a:r>
              <a:rPr lang="en-ID" sz="2000" dirty="0" smtClean="0">
                <a:sym typeface="Wingdings" panose="05000000000000000000" pitchFamily="2" charset="2"/>
              </a:rPr>
              <a:t> </a:t>
            </a:r>
            <a:r>
              <a:rPr lang="en-ID" sz="2000" dirty="0" err="1" smtClean="0">
                <a:sym typeface="Wingdings" panose="05000000000000000000" pitchFamily="2" charset="2"/>
              </a:rPr>
              <a:t>hubungan</a:t>
            </a:r>
            <a:r>
              <a:rPr lang="en-ID" sz="2000" dirty="0" smtClean="0">
                <a:sym typeface="Wingdings" panose="05000000000000000000" pitchFamily="2" charset="2"/>
              </a:rPr>
              <a:t> </a:t>
            </a:r>
            <a:r>
              <a:rPr lang="en-ID" sz="2000" dirty="0" err="1" smtClean="0">
                <a:sym typeface="Wingdings" panose="05000000000000000000" pitchFamily="2" charset="2"/>
              </a:rPr>
              <a:t>timbal</a:t>
            </a:r>
            <a:r>
              <a:rPr lang="en-ID" sz="2000" dirty="0" smtClean="0">
                <a:sym typeface="Wingdings" panose="05000000000000000000" pitchFamily="2" charset="2"/>
              </a:rPr>
              <a:t> </a:t>
            </a:r>
            <a:r>
              <a:rPr lang="en-ID" sz="2000" dirty="0" err="1" smtClean="0">
                <a:sym typeface="Wingdings" panose="05000000000000000000" pitchFamily="2" charset="2"/>
              </a:rPr>
              <a:t>balik</a:t>
            </a:r>
            <a:r>
              <a:rPr lang="en-ID" sz="2000" dirty="0" smtClean="0">
                <a:sym typeface="Wingdings" panose="05000000000000000000" pitchFamily="2" charset="2"/>
              </a:rPr>
              <a:t> </a:t>
            </a:r>
            <a:r>
              <a:rPr lang="en-ID" sz="2000" dirty="0" err="1" smtClean="0">
                <a:sym typeface="Wingdings" panose="05000000000000000000" pitchFamily="2" charset="2"/>
              </a:rPr>
              <a:t>dan</a:t>
            </a:r>
            <a:r>
              <a:rPr lang="en-ID" sz="2000" dirty="0" smtClean="0">
                <a:sym typeface="Wingdings" panose="05000000000000000000" pitchFamily="2" charset="2"/>
              </a:rPr>
              <a:t> </a:t>
            </a:r>
            <a:r>
              <a:rPr lang="en-ID" sz="2000" dirty="0" err="1" smtClean="0">
                <a:sym typeface="Wingdings" panose="05000000000000000000" pitchFamily="2" charset="2"/>
              </a:rPr>
              <a:t>saling</a:t>
            </a:r>
            <a:r>
              <a:rPr lang="en-ID" sz="2000" dirty="0" smtClean="0">
                <a:sym typeface="Wingdings" panose="05000000000000000000" pitchFamily="2" charset="2"/>
              </a:rPr>
              <a:t> </a:t>
            </a:r>
            <a:r>
              <a:rPr lang="en-ID" sz="2000" dirty="0" err="1" smtClean="0">
                <a:sym typeface="Wingdings" panose="05000000000000000000" pitchFamily="2" charset="2"/>
              </a:rPr>
              <a:t>memengaruhi</a:t>
            </a:r>
            <a:r>
              <a:rPr lang="en-ID" sz="2000" dirty="0" smtClean="0">
                <a:sym typeface="Wingdings" panose="05000000000000000000" pitchFamily="2" charset="2"/>
              </a:rPr>
              <a:t> </a:t>
            </a:r>
            <a:r>
              <a:rPr lang="en-ID" sz="2000" dirty="0" err="1" smtClean="0">
                <a:sym typeface="Wingdings" panose="05000000000000000000" pitchFamily="2" charset="2"/>
              </a:rPr>
              <a:t>antara</a:t>
            </a:r>
            <a:r>
              <a:rPr lang="en-ID" sz="2000" dirty="0" smtClean="0">
                <a:sym typeface="Wingdings" panose="05000000000000000000" pitchFamily="2" charset="2"/>
              </a:rPr>
              <a:t> </a:t>
            </a:r>
            <a:r>
              <a:rPr lang="en-ID" sz="2000" dirty="0" err="1" smtClean="0">
                <a:sym typeface="Wingdings" panose="05000000000000000000" pitchFamily="2" charset="2"/>
              </a:rPr>
              <a:t>gejala</a:t>
            </a:r>
            <a:r>
              <a:rPr lang="en-ID" sz="2000" dirty="0" smtClean="0">
                <a:sym typeface="Wingdings" panose="05000000000000000000" pitchFamily="2" charset="2"/>
              </a:rPr>
              <a:t> </a:t>
            </a:r>
            <a:r>
              <a:rPr lang="en-ID" sz="2000" dirty="0" err="1" smtClean="0">
                <a:sym typeface="Wingdings" panose="05000000000000000000" pitchFamily="2" charset="2"/>
              </a:rPr>
              <a:t>yg</a:t>
            </a:r>
            <a:r>
              <a:rPr lang="en-ID" sz="2000" dirty="0" smtClean="0">
                <a:sym typeface="Wingdings" panose="05000000000000000000" pitchFamily="2" charset="2"/>
              </a:rPr>
              <a:t> </a:t>
            </a:r>
            <a:r>
              <a:rPr lang="en-ID" sz="2000" dirty="0" err="1" smtClean="0">
                <a:sym typeface="Wingdings" panose="05000000000000000000" pitchFamily="2" charset="2"/>
              </a:rPr>
              <a:t>satu</a:t>
            </a:r>
            <a:r>
              <a:rPr lang="en-ID" sz="2000" dirty="0" smtClean="0">
                <a:sym typeface="Wingdings" panose="05000000000000000000" pitchFamily="2" charset="2"/>
              </a:rPr>
              <a:t> </a:t>
            </a:r>
            <a:r>
              <a:rPr lang="en-ID" sz="2000" dirty="0" err="1" smtClean="0">
                <a:sym typeface="Wingdings" panose="05000000000000000000" pitchFamily="2" charset="2"/>
              </a:rPr>
              <a:t>dan</a:t>
            </a:r>
            <a:r>
              <a:rPr lang="en-ID" sz="2000" dirty="0" smtClean="0">
                <a:sym typeface="Wingdings" panose="05000000000000000000" pitchFamily="2" charset="2"/>
              </a:rPr>
              <a:t> </a:t>
            </a:r>
            <a:r>
              <a:rPr lang="en-ID" sz="2000" dirty="0" err="1" smtClean="0">
                <a:sym typeface="Wingdings" panose="05000000000000000000" pitchFamily="2" charset="2"/>
              </a:rPr>
              <a:t>gejala</a:t>
            </a:r>
            <a:r>
              <a:rPr lang="en-ID" sz="2000" dirty="0" smtClean="0">
                <a:sym typeface="Wingdings" panose="05000000000000000000" pitchFamily="2" charset="2"/>
              </a:rPr>
              <a:t> </a:t>
            </a:r>
            <a:r>
              <a:rPr lang="en-ID" sz="2000" dirty="0" err="1" smtClean="0">
                <a:sym typeface="Wingdings" panose="05000000000000000000" pitchFamily="2" charset="2"/>
              </a:rPr>
              <a:t>lainnya</a:t>
            </a:r>
            <a:r>
              <a:rPr lang="en-ID" sz="2000" dirty="0" smtClean="0">
                <a:sym typeface="Wingdings" panose="05000000000000000000" pitchFamily="2" charset="2"/>
              </a:rPr>
              <a:t> </a:t>
            </a:r>
            <a:r>
              <a:rPr lang="en-ID" sz="2000" dirty="0" err="1" smtClean="0">
                <a:sym typeface="Wingdings" panose="05000000000000000000" pitchFamily="2" charset="2"/>
              </a:rPr>
              <a:t>yg</a:t>
            </a:r>
            <a:r>
              <a:rPr lang="en-ID" sz="2000" dirty="0" smtClean="0">
                <a:sym typeface="Wingdings" panose="05000000000000000000" pitchFamily="2" charset="2"/>
              </a:rPr>
              <a:t> </a:t>
            </a:r>
            <a:r>
              <a:rPr lang="en-ID" sz="2000" dirty="0" err="1" smtClean="0">
                <a:sym typeface="Wingdings" panose="05000000000000000000" pitchFamily="2" charset="2"/>
              </a:rPr>
              <a:t>berlangsung</a:t>
            </a:r>
            <a:r>
              <a:rPr lang="en-ID" sz="2000" dirty="0" smtClean="0">
                <a:sym typeface="Wingdings" panose="05000000000000000000" pitchFamily="2" charset="2"/>
              </a:rPr>
              <a:t> di </a:t>
            </a:r>
            <a:r>
              <a:rPr lang="en-ID" sz="2000" dirty="0" err="1" smtClean="0">
                <a:sym typeface="Wingdings" panose="05000000000000000000" pitchFamily="2" charset="2"/>
              </a:rPr>
              <a:t>masyarakat</a:t>
            </a:r>
            <a:r>
              <a:rPr lang="en-ID" sz="2000" dirty="0" smtClean="0">
                <a:sym typeface="Wingdings" panose="05000000000000000000" pitchFamily="2" charset="2"/>
              </a:rPr>
              <a:t>  </a:t>
            </a:r>
            <a:r>
              <a:rPr lang="en-ID" sz="2000" dirty="0" err="1" smtClean="0">
                <a:solidFill>
                  <a:srgbClr val="FFC000"/>
                </a:solidFill>
                <a:sym typeface="Wingdings" panose="05000000000000000000" pitchFamily="2" charset="2"/>
              </a:rPr>
              <a:t>interaksi</a:t>
            </a:r>
            <a:r>
              <a:rPr lang="en-ID" sz="2000" dirty="0" smtClean="0">
                <a:solidFill>
                  <a:srgbClr val="FFC000"/>
                </a:solidFill>
                <a:sym typeface="Wingdings" panose="05000000000000000000" pitchFamily="2" charset="2"/>
              </a:rPr>
              <a:t> </a:t>
            </a:r>
            <a:r>
              <a:rPr lang="en-ID" sz="2000" dirty="0" err="1" smtClean="0">
                <a:solidFill>
                  <a:srgbClr val="FFC000"/>
                </a:solidFill>
                <a:sym typeface="Wingdings" panose="05000000000000000000" pitchFamily="2" charset="2"/>
              </a:rPr>
              <a:t>sosial</a:t>
            </a:r>
            <a:r>
              <a:rPr lang="en-ID" sz="2000" dirty="0" smtClean="0">
                <a:solidFill>
                  <a:srgbClr val="FFC000"/>
                </a:solidFill>
                <a:sym typeface="Wingdings" panose="05000000000000000000" pitchFamily="2" charset="2"/>
              </a:rPr>
              <a:t>. </a:t>
            </a:r>
            <a:r>
              <a:rPr lang="en-ID" sz="2000" dirty="0" smtClean="0">
                <a:sym typeface="Wingdings" panose="05000000000000000000" pitchFamily="2" charset="2"/>
              </a:rPr>
              <a:t> </a:t>
            </a:r>
            <a:r>
              <a:rPr lang="en-ID" sz="2000" dirty="0" err="1" smtClean="0">
                <a:sym typeface="Wingdings" panose="05000000000000000000" pitchFamily="2" charset="2"/>
              </a:rPr>
              <a:t>hubungan</a:t>
            </a:r>
            <a:r>
              <a:rPr lang="en-ID" sz="2000" dirty="0" smtClean="0">
                <a:sym typeface="Wingdings" panose="05000000000000000000" pitchFamily="2" charset="2"/>
              </a:rPr>
              <a:t>  </a:t>
            </a:r>
            <a:r>
              <a:rPr lang="en-ID" sz="2000" dirty="0" err="1" smtClean="0">
                <a:sym typeface="Wingdings" panose="05000000000000000000" pitchFamily="2" charset="2"/>
              </a:rPr>
              <a:t>antar</a:t>
            </a:r>
            <a:r>
              <a:rPr lang="en-ID" sz="2000" dirty="0" smtClean="0">
                <a:sym typeface="Wingdings" panose="05000000000000000000" pitchFamily="2" charset="2"/>
              </a:rPr>
              <a:t> </a:t>
            </a:r>
            <a:r>
              <a:rPr lang="en-ID" sz="2000" dirty="0" err="1" smtClean="0">
                <a:sym typeface="Wingdings" panose="05000000000000000000" pitchFamily="2" charset="2"/>
              </a:rPr>
              <a:t>gejala</a:t>
            </a:r>
            <a:r>
              <a:rPr lang="en-ID" sz="2000" dirty="0" smtClean="0">
                <a:sym typeface="Wingdings" panose="05000000000000000000" pitchFamily="2" charset="2"/>
              </a:rPr>
              <a:t> </a:t>
            </a:r>
            <a:r>
              <a:rPr lang="en-ID" sz="2000" dirty="0" err="1" smtClean="0">
                <a:sym typeface="Wingdings" panose="05000000000000000000" pitchFamily="2" charset="2"/>
              </a:rPr>
              <a:t>tsb</a:t>
            </a:r>
            <a:r>
              <a:rPr lang="en-ID" sz="2000" dirty="0" smtClean="0">
                <a:sym typeface="Wingdings" panose="05000000000000000000" pitchFamily="2" charset="2"/>
              </a:rPr>
              <a:t>  </a:t>
            </a:r>
            <a:r>
              <a:rPr lang="en-ID" sz="2000" dirty="0" err="1" smtClean="0">
                <a:sym typeface="Wingdings" panose="05000000000000000000" pitchFamily="2" charset="2"/>
              </a:rPr>
              <a:t>pesan</a:t>
            </a:r>
            <a:r>
              <a:rPr lang="en-ID" sz="2000" dirty="0" smtClean="0">
                <a:sym typeface="Wingdings" panose="05000000000000000000" pitchFamily="2" charset="2"/>
              </a:rPr>
              <a:t>, </a:t>
            </a:r>
            <a:r>
              <a:rPr lang="en-ID" sz="2000" dirty="0" err="1" smtClean="0">
                <a:sym typeface="Wingdings" panose="05000000000000000000" pitchFamily="2" charset="2"/>
              </a:rPr>
              <a:t>baik</a:t>
            </a:r>
            <a:r>
              <a:rPr lang="en-ID" sz="2000" dirty="0" smtClean="0">
                <a:sym typeface="Wingdings" panose="05000000000000000000" pitchFamily="2" charset="2"/>
              </a:rPr>
              <a:t> verbal (kata-kata) </a:t>
            </a:r>
            <a:r>
              <a:rPr lang="en-ID" sz="2000" dirty="0" err="1" smtClean="0">
                <a:sym typeface="Wingdings" panose="05000000000000000000" pitchFamily="2" charset="2"/>
              </a:rPr>
              <a:t>maupun</a:t>
            </a:r>
            <a:r>
              <a:rPr lang="en-ID" sz="2000" dirty="0" smtClean="0">
                <a:sym typeface="Wingdings" panose="05000000000000000000" pitchFamily="2" charset="2"/>
              </a:rPr>
              <a:t> non-verbal (</a:t>
            </a:r>
            <a:r>
              <a:rPr lang="en-ID" sz="2000" dirty="0" err="1" smtClean="0">
                <a:sym typeface="Wingdings" panose="05000000000000000000" pitchFamily="2" charset="2"/>
              </a:rPr>
              <a:t>gerak</a:t>
            </a:r>
            <a:r>
              <a:rPr lang="en-ID" sz="2000" dirty="0" smtClean="0">
                <a:sym typeface="Wingdings" panose="05000000000000000000" pitchFamily="2" charset="2"/>
              </a:rPr>
              <a:t>, </a:t>
            </a:r>
            <a:r>
              <a:rPr lang="en-ID" sz="2000" dirty="0" err="1" smtClean="0">
                <a:sym typeface="Wingdings" panose="05000000000000000000" pitchFamily="2" charset="2"/>
              </a:rPr>
              <a:t>isyarat</a:t>
            </a:r>
            <a:r>
              <a:rPr lang="en-ID" sz="2000" dirty="0" smtClean="0">
                <a:sym typeface="Wingdings" panose="05000000000000000000" pitchFamily="2" charset="2"/>
              </a:rPr>
              <a:t>, </a:t>
            </a:r>
            <a:r>
              <a:rPr lang="en-ID" sz="2000" dirty="0" err="1" smtClean="0">
                <a:sym typeface="Wingdings" panose="05000000000000000000" pitchFamily="2" charset="2"/>
              </a:rPr>
              <a:t>gambar</a:t>
            </a:r>
            <a:r>
              <a:rPr lang="en-ID" sz="2000" dirty="0" smtClean="0">
                <a:sym typeface="Wingdings" panose="05000000000000000000" pitchFamily="2" charset="2"/>
              </a:rPr>
              <a:t>, </a:t>
            </a:r>
            <a:r>
              <a:rPr lang="en-ID" sz="2000" dirty="0" err="1" smtClean="0">
                <a:sym typeface="Wingdings" panose="05000000000000000000" pitchFamily="2" charset="2"/>
              </a:rPr>
              <a:t>warna</a:t>
            </a:r>
            <a:r>
              <a:rPr lang="en-ID" sz="2000" dirty="0" smtClean="0">
                <a:sym typeface="Wingdings" panose="05000000000000000000" pitchFamily="2" charset="2"/>
              </a:rPr>
              <a:t>). </a:t>
            </a:r>
            <a:r>
              <a:rPr lang="en-ID" sz="2000" dirty="0" err="1" smtClean="0">
                <a:sym typeface="Wingdings" panose="05000000000000000000" pitchFamily="2" charset="2"/>
              </a:rPr>
              <a:t>Simbol-simbol</a:t>
            </a:r>
            <a:r>
              <a:rPr lang="en-ID" sz="2000" dirty="0" smtClean="0">
                <a:sym typeface="Wingdings" panose="05000000000000000000" pitchFamily="2" charset="2"/>
              </a:rPr>
              <a:t> </a:t>
            </a:r>
            <a:r>
              <a:rPr lang="en-ID" sz="2000" dirty="0" err="1" smtClean="0">
                <a:sym typeface="Wingdings" panose="05000000000000000000" pitchFamily="2" charset="2"/>
              </a:rPr>
              <a:t>ketika</a:t>
            </a:r>
            <a:r>
              <a:rPr lang="en-ID" sz="2000" dirty="0" smtClean="0">
                <a:sym typeface="Wingdings" panose="05000000000000000000" pitchFamily="2" charset="2"/>
              </a:rPr>
              <a:t> </a:t>
            </a:r>
            <a:r>
              <a:rPr lang="en-ID" sz="2000" dirty="0" err="1" smtClean="0">
                <a:sym typeface="Wingdings" panose="05000000000000000000" pitchFamily="2" charset="2"/>
              </a:rPr>
              <a:t>disampaikan</a:t>
            </a:r>
            <a:r>
              <a:rPr lang="en-ID" sz="2000" dirty="0" smtClean="0">
                <a:sym typeface="Wingdings" panose="05000000000000000000" pitchFamily="2" charset="2"/>
              </a:rPr>
              <a:t> </a:t>
            </a:r>
            <a:r>
              <a:rPr lang="en-ID" sz="2000" dirty="0" err="1" smtClean="0">
                <a:sym typeface="Wingdings" panose="05000000000000000000" pitchFamily="2" charset="2"/>
              </a:rPr>
              <a:t>oleh</a:t>
            </a:r>
            <a:r>
              <a:rPr lang="en-ID" sz="2000" dirty="0" smtClean="0">
                <a:sym typeface="Wingdings" panose="05000000000000000000" pitchFamily="2" charset="2"/>
              </a:rPr>
              <a:t> </a:t>
            </a:r>
            <a:r>
              <a:rPr lang="en-ID" sz="2000" dirty="0" err="1" smtClean="0">
                <a:sym typeface="Wingdings" panose="05000000000000000000" pitchFamily="2" charset="2"/>
              </a:rPr>
              <a:t>seseorang</a:t>
            </a:r>
            <a:r>
              <a:rPr lang="en-ID" sz="2000" dirty="0" smtClean="0">
                <a:sym typeface="Wingdings" panose="05000000000000000000" pitchFamily="2" charset="2"/>
              </a:rPr>
              <a:t> </a:t>
            </a:r>
            <a:r>
              <a:rPr lang="en-ID" sz="2000" dirty="0" err="1" smtClean="0">
                <a:sym typeface="Wingdings" panose="05000000000000000000" pitchFamily="2" charset="2"/>
              </a:rPr>
              <a:t>kepd</a:t>
            </a:r>
            <a:r>
              <a:rPr lang="en-ID" sz="2000" dirty="0" smtClean="0">
                <a:sym typeface="Wingdings" panose="05000000000000000000" pitchFamily="2" charset="2"/>
              </a:rPr>
              <a:t> orang lain </a:t>
            </a:r>
            <a:r>
              <a:rPr lang="en-ID" sz="2000" dirty="0" err="1" smtClean="0">
                <a:sym typeface="Wingdings" panose="05000000000000000000" pitchFamily="2" charset="2"/>
              </a:rPr>
              <a:t>memiliki</a:t>
            </a:r>
            <a:r>
              <a:rPr lang="en-ID" sz="2000" dirty="0" smtClean="0">
                <a:sym typeface="Wingdings" panose="05000000000000000000" pitchFamily="2" charset="2"/>
              </a:rPr>
              <a:t> </a:t>
            </a:r>
            <a:r>
              <a:rPr lang="en-ID" sz="2000" dirty="0" err="1" smtClean="0">
                <a:sym typeface="Wingdings" panose="05000000000000000000" pitchFamily="2" charset="2"/>
              </a:rPr>
              <a:t>makna</a:t>
            </a:r>
            <a:r>
              <a:rPr lang="en-ID" sz="2000" dirty="0" smtClean="0">
                <a:sym typeface="Wingdings" panose="05000000000000000000" pitchFamily="2" charset="2"/>
              </a:rPr>
              <a:t> </a:t>
            </a:r>
            <a:r>
              <a:rPr lang="en-ID" sz="2000" dirty="0" err="1" smtClean="0">
                <a:sym typeface="Wingdings" panose="05000000000000000000" pitchFamily="2" charset="2"/>
              </a:rPr>
              <a:t>dan</a:t>
            </a:r>
            <a:r>
              <a:rPr lang="en-ID" sz="2000" dirty="0" smtClean="0">
                <a:sym typeface="Wingdings" panose="05000000000000000000" pitchFamily="2" charset="2"/>
              </a:rPr>
              <a:t> </a:t>
            </a:r>
            <a:r>
              <a:rPr lang="en-ID" sz="2000" dirty="0" err="1" smtClean="0">
                <a:sym typeface="Wingdings" panose="05000000000000000000" pitchFamily="2" charset="2"/>
              </a:rPr>
              <a:t>tujuan</a:t>
            </a:r>
            <a:r>
              <a:rPr lang="en-ID" sz="2000" dirty="0" smtClean="0">
                <a:sym typeface="Wingdings" panose="05000000000000000000" pitchFamily="2" charset="2"/>
              </a:rPr>
              <a:t> </a:t>
            </a:r>
            <a:r>
              <a:rPr lang="en-ID" sz="2000" dirty="0" err="1" smtClean="0">
                <a:sym typeface="Wingdings" panose="05000000000000000000" pitchFamily="2" charset="2"/>
              </a:rPr>
              <a:t>yg</a:t>
            </a:r>
            <a:r>
              <a:rPr lang="en-ID" sz="2000" dirty="0" smtClean="0">
                <a:sym typeface="Wingdings" panose="05000000000000000000" pitchFamily="2" charset="2"/>
              </a:rPr>
              <a:t> </a:t>
            </a:r>
            <a:r>
              <a:rPr lang="en-ID" sz="2000" dirty="0" err="1" smtClean="0">
                <a:sym typeface="Wingdings" panose="05000000000000000000" pitchFamily="2" charset="2"/>
              </a:rPr>
              <a:t>jelas</a:t>
            </a:r>
            <a:r>
              <a:rPr lang="en-ID" sz="2000" dirty="0" smtClean="0">
                <a:sym typeface="Wingdings" panose="05000000000000000000" pitchFamily="2" charset="2"/>
              </a:rPr>
              <a:t>. </a:t>
            </a:r>
            <a:r>
              <a:rPr lang="en-ID" sz="2000" dirty="0" err="1" smtClean="0">
                <a:sym typeface="Wingdings" panose="05000000000000000000" pitchFamily="2" charset="2"/>
              </a:rPr>
              <a:t>Begitu</a:t>
            </a:r>
            <a:r>
              <a:rPr lang="en-ID" sz="2000" dirty="0" smtClean="0">
                <a:sym typeface="Wingdings" panose="05000000000000000000" pitchFamily="2" charset="2"/>
              </a:rPr>
              <a:t> pula </a:t>
            </a:r>
            <a:r>
              <a:rPr lang="en-ID" sz="2000" dirty="0" err="1" smtClean="0">
                <a:sym typeface="Wingdings" panose="05000000000000000000" pitchFamily="2" charset="2"/>
              </a:rPr>
              <a:t>ketika</a:t>
            </a:r>
            <a:r>
              <a:rPr lang="en-ID" sz="2000" dirty="0" smtClean="0">
                <a:sym typeface="Wingdings" panose="05000000000000000000" pitchFamily="2" charset="2"/>
              </a:rPr>
              <a:t> </a:t>
            </a:r>
            <a:r>
              <a:rPr lang="en-ID" sz="2000" dirty="0" err="1" smtClean="0">
                <a:sym typeface="Wingdings" panose="05000000000000000000" pitchFamily="2" charset="2"/>
              </a:rPr>
              <a:t>simbol</a:t>
            </a:r>
            <a:r>
              <a:rPr lang="en-ID" sz="2000" dirty="0" smtClean="0">
                <a:sym typeface="Wingdings" panose="05000000000000000000" pitchFamily="2" charset="2"/>
              </a:rPr>
              <a:t> </a:t>
            </a:r>
            <a:r>
              <a:rPr lang="en-ID" sz="2000" dirty="0" err="1" smtClean="0">
                <a:sym typeface="Wingdings" panose="05000000000000000000" pitchFamily="2" charset="2"/>
              </a:rPr>
              <a:t>ditangkap</a:t>
            </a:r>
            <a:r>
              <a:rPr lang="en-ID" sz="2000" dirty="0" smtClean="0">
                <a:sym typeface="Wingdings" panose="05000000000000000000" pitchFamily="2" charset="2"/>
              </a:rPr>
              <a:t> </a:t>
            </a:r>
            <a:r>
              <a:rPr lang="en-ID" sz="2000" dirty="0" err="1" smtClean="0">
                <a:sym typeface="Wingdings" panose="05000000000000000000" pitchFamily="2" charset="2"/>
              </a:rPr>
              <a:t>oleh</a:t>
            </a:r>
            <a:r>
              <a:rPr lang="en-ID" sz="2000" dirty="0" smtClean="0">
                <a:sym typeface="Wingdings" panose="05000000000000000000" pitchFamily="2" charset="2"/>
              </a:rPr>
              <a:t> </a:t>
            </a:r>
            <a:r>
              <a:rPr lang="en-ID" sz="2000" dirty="0" err="1" smtClean="0">
                <a:sym typeface="Wingdings" panose="05000000000000000000" pitchFamily="2" charset="2"/>
              </a:rPr>
              <a:t>seseorang</a:t>
            </a:r>
            <a:r>
              <a:rPr lang="en-ID" sz="2000" dirty="0" smtClean="0">
                <a:sym typeface="Wingdings" panose="05000000000000000000" pitchFamily="2" charset="2"/>
              </a:rPr>
              <a:t> </a:t>
            </a:r>
            <a:r>
              <a:rPr lang="en-ID" sz="2000" dirty="0" err="1" smtClean="0">
                <a:sym typeface="Wingdings" panose="05000000000000000000" pitchFamily="2" charset="2"/>
              </a:rPr>
              <a:t>dari</a:t>
            </a:r>
            <a:r>
              <a:rPr lang="en-ID" sz="2000" dirty="0" smtClean="0">
                <a:sym typeface="Wingdings" panose="05000000000000000000" pitchFamily="2" charset="2"/>
              </a:rPr>
              <a:t> orang lain, </a:t>
            </a:r>
            <a:r>
              <a:rPr lang="en-ID" sz="2000" dirty="0" err="1" smtClean="0">
                <a:sym typeface="Wingdings" panose="05000000000000000000" pitchFamily="2" charset="2"/>
              </a:rPr>
              <a:t>ada</a:t>
            </a:r>
            <a:r>
              <a:rPr lang="en-ID" sz="2000" dirty="0" smtClean="0">
                <a:sym typeface="Wingdings" panose="05000000000000000000" pitchFamily="2" charset="2"/>
              </a:rPr>
              <a:t> proses </a:t>
            </a:r>
            <a:r>
              <a:rPr lang="en-ID" sz="2000" dirty="0" err="1" smtClean="0">
                <a:sym typeface="Wingdings" panose="05000000000000000000" pitchFamily="2" charset="2"/>
              </a:rPr>
              <a:t>pemaknaan</a:t>
            </a:r>
            <a:r>
              <a:rPr lang="en-ID" sz="2000" dirty="0" smtClean="0">
                <a:sym typeface="Wingdings" panose="05000000000000000000" pitchFamily="2" charset="2"/>
              </a:rPr>
              <a:t> </a:t>
            </a:r>
            <a:r>
              <a:rPr lang="en-ID" sz="2000" dirty="0" err="1" smtClean="0">
                <a:sym typeface="Wingdings" panose="05000000000000000000" pitchFamily="2" charset="2"/>
              </a:rPr>
              <a:t>simbol</a:t>
            </a:r>
            <a:r>
              <a:rPr lang="en-ID" sz="2000" dirty="0" smtClean="0">
                <a:sym typeface="Wingdings" panose="05000000000000000000" pitchFamily="2" charset="2"/>
              </a:rPr>
              <a:t>. </a:t>
            </a:r>
            <a:endParaRPr lang="en-ID" sz="2000" dirty="0" smtClean="0">
              <a:sym typeface="Wingdings" panose="05000000000000000000" pitchFamily="2" charset="2"/>
            </a:endParaRPr>
          </a:p>
          <a:p>
            <a:r>
              <a:rPr lang="en-ID" sz="2000" dirty="0" err="1" smtClean="0">
                <a:sym typeface="Wingdings" panose="05000000000000000000" pitchFamily="2" charset="2"/>
              </a:rPr>
              <a:t>Komunikator</a:t>
            </a:r>
            <a:r>
              <a:rPr lang="en-ID" sz="2000" dirty="0" smtClean="0">
                <a:sym typeface="Wingdings" panose="05000000000000000000" pitchFamily="2" charset="2"/>
              </a:rPr>
              <a:t> </a:t>
            </a:r>
            <a:r>
              <a:rPr lang="en-ID" sz="2000" dirty="0" err="1" smtClean="0">
                <a:sym typeface="Wingdings" panose="05000000000000000000" pitchFamily="2" charset="2"/>
              </a:rPr>
              <a:t>perlu</a:t>
            </a:r>
            <a:r>
              <a:rPr lang="en-ID" sz="2000" dirty="0" smtClean="0">
                <a:sym typeface="Wingdings" panose="05000000000000000000" pitchFamily="2" charset="2"/>
              </a:rPr>
              <a:t> </a:t>
            </a:r>
            <a:r>
              <a:rPr lang="en-ID" sz="2000" dirty="0" err="1" smtClean="0">
                <a:sym typeface="Wingdings" panose="05000000000000000000" pitchFamily="2" charset="2"/>
              </a:rPr>
              <a:t>memahami</a:t>
            </a:r>
            <a:r>
              <a:rPr lang="en-ID" sz="2000" dirty="0" smtClean="0">
                <a:sym typeface="Wingdings" panose="05000000000000000000" pitchFamily="2" charset="2"/>
              </a:rPr>
              <a:t> </a:t>
            </a:r>
            <a:r>
              <a:rPr lang="en-ID" sz="2000" dirty="0" err="1" smtClean="0">
                <a:sym typeface="Wingdings" panose="05000000000000000000" pitchFamily="2" charset="2"/>
              </a:rPr>
              <a:t>beberapa</a:t>
            </a:r>
            <a:r>
              <a:rPr lang="en-ID" sz="2000" dirty="0" smtClean="0">
                <a:sym typeface="Wingdings" panose="05000000000000000000" pitchFamily="2" charset="2"/>
              </a:rPr>
              <a:t> </a:t>
            </a:r>
            <a:r>
              <a:rPr lang="en-ID" sz="2000" dirty="0" err="1" smtClean="0">
                <a:sym typeface="Wingdings" panose="05000000000000000000" pitchFamily="2" charset="2"/>
              </a:rPr>
              <a:t>aspek</a:t>
            </a:r>
            <a:r>
              <a:rPr lang="en-ID" sz="2000" dirty="0" smtClean="0">
                <a:sym typeface="Wingdings" panose="05000000000000000000" pitchFamily="2" charset="2"/>
              </a:rPr>
              <a:t> </a:t>
            </a:r>
            <a:r>
              <a:rPr lang="en-ID" sz="2000" dirty="0" err="1" smtClean="0">
                <a:sym typeface="Wingdings" panose="05000000000000000000" pitchFamily="2" charset="2"/>
              </a:rPr>
              <a:t>sebelum</a:t>
            </a:r>
            <a:r>
              <a:rPr lang="en-ID" sz="2000" dirty="0" smtClean="0">
                <a:sym typeface="Wingdings" panose="05000000000000000000" pitchFamily="2" charset="2"/>
              </a:rPr>
              <a:t> </a:t>
            </a:r>
            <a:r>
              <a:rPr lang="en-ID" sz="2000" dirty="0" err="1" smtClean="0">
                <a:sym typeface="Wingdings" panose="05000000000000000000" pitchFamily="2" charset="2"/>
              </a:rPr>
              <a:t>berkomunikasi</a:t>
            </a:r>
            <a:r>
              <a:rPr lang="en-ID" sz="2000" dirty="0" smtClean="0">
                <a:sym typeface="Wingdings" panose="05000000000000000000" pitchFamily="2" charset="2"/>
              </a:rPr>
              <a:t> :</a:t>
            </a:r>
            <a:endParaRPr lang="en-ID" sz="2000" dirty="0" smtClean="0">
              <a:sym typeface="Wingdings" panose="05000000000000000000" pitchFamily="2" charset="2"/>
            </a:endParaRPr>
          </a:p>
          <a:p>
            <a:r>
              <a:rPr lang="en-ID" dirty="0" smtClean="0">
                <a:sym typeface="Wingdings" panose="05000000000000000000" pitchFamily="2" charset="2"/>
              </a:rPr>
              <a:t>ASPEK SOSIOLOGI /SOSIODEMOGRAFIK : </a:t>
            </a:r>
            <a:endParaRPr lang="en-ID" dirty="0" smtClean="0">
              <a:sym typeface="Wingdings" panose="05000000000000000000" pitchFamily="2" charset="2"/>
            </a:endParaRPr>
          </a:p>
          <a:p>
            <a:pPr lvl="1"/>
            <a:r>
              <a:rPr lang="en-ID" dirty="0" err="1" smtClean="0">
                <a:sym typeface="Wingdings" panose="05000000000000000000" pitchFamily="2" charset="2"/>
              </a:rPr>
              <a:t>kelamin</a:t>
            </a:r>
            <a:r>
              <a:rPr lang="en-ID" dirty="0" smtClean="0">
                <a:sym typeface="Wingdings" panose="05000000000000000000" pitchFamily="2" charset="2"/>
              </a:rPr>
              <a:t>,  </a:t>
            </a:r>
            <a:r>
              <a:rPr lang="en-ID" dirty="0" err="1" smtClean="0">
                <a:sym typeface="Wingdings" panose="05000000000000000000" pitchFamily="2" charset="2"/>
              </a:rPr>
              <a:t>usia</a:t>
            </a:r>
            <a:r>
              <a:rPr lang="en-ID" dirty="0" smtClean="0">
                <a:sym typeface="Wingdings" panose="05000000000000000000" pitchFamily="2" charset="2"/>
              </a:rPr>
              <a:t>, </a:t>
            </a:r>
            <a:r>
              <a:rPr lang="en-ID" dirty="0" err="1" smtClean="0">
                <a:sym typeface="Wingdings" panose="05000000000000000000" pitchFamily="2" charset="2"/>
              </a:rPr>
              <a:t>populasi</a:t>
            </a:r>
            <a:r>
              <a:rPr lang="en-ID" dirty="0" smtClean="0">
                <a:sym typeface="Wingdings" panose="05000000000000000000" pitchFamily="2" charset="2"/>
              </a:rPr>
              <a:t>, </a:t>
            </a:r>
            <a:r>
              <a:rPr lang="en-ID" dirty="0" err="1" smtClean="0">
                <a:sym typeface="Wingdings" panose="05000000000000000000" pitchFamily="2" charset="2"/>
              </a:rPr>
              <a:t>lokasi</a:t>
            </a:r>
            <a:r>
              <a:rPr lang="en-ID" dirty="0" smtClean="0">
                <a:sym typeface="Wingdings" panose="05000000000000000000" pitchFamily="2" charset="2"/>
              </a:rPr>
              <a:t>, </a:t>
            </a:r>
            <a:r>
              <a:rPr lang="en-ID" dirty="0" err="1" smtClean="0">
                <a:sym typeface="Wingdings" panose="05000000000000000000" pitchFamily="2" charset="2"/>
              </a:rPr>
              <a:t>tingkat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pendidikan</a:t>
            </a:r>
            <a:r>
              <a:rPr lang="en-ID" dirty="0" smtClean="0">
                <a:sym typeface="Wingdings" panose="05000000000000000000" pitchFamily="2" charset="2"/>
              </a:rPr>
              <a:t>, </a:t>
            </a:r>
            <a:r>
              <a:rPr lang="en-ID" dirty="0" err="1" smtClean="0">
                <a:sym typeface="Wingdings" panose="05000000000000000000" pitchFamily="2" charset="2"/>
              </a:rPr>
              <a:t>bahasa</a:t>
            </a:r>
            <a:r>
              <a:rPr lang="en-ID" dirty="0" smtClean="0">
                <a:sym typeface="Wingdings" panose="05000000000000000000" pitchFamily="2" charset="2"/>
              </a:rPr>
              <a:t>, agama, </a:t>
            </a:r>
            <a:r>
              <a:rPr lang="en-ID" dirty="0" err="1" smtClean="0">
                <a:sym typeface="Wingdings" panose="05000000000000000000" pitchFamily="2" charset="2"/>
              </a:rPr>
              <a:t>pekerjaan</a:t>
            </a:r>
            <a:r>
              <a:rPr lang="en-ID" dirty="0" smtClean="0">
                <a:sym typeface="Wingdings" panose="05000000000000000000" pitchFamily="2" charset="2"/>
              </a:rPr>
              <a:t>, ideology, </a:t>
            </a:r>
            <a:r>
              <a:rPr lang="en-ID" dirty="0" err="1" smtClean="0">
                <a:sym typeface="Wingdings" panose="05000000000000000000" pitchFamily="2" charset="2"/>
              </a:rPr>
              <a:t>pemilikan</a:t>
            </a:r>
            <a:r>
              <a:rPr lang="en-ID" dirty="0" smtClean="0">
                <a:sym typeface="Wingdings" panose="05000000000000000000" pitchFamily="2" charset="2"/>
              </a:rPr>
              <a:t> media. </a:t>
            </a:r>
            <a:r>
              <a:rPr lang="en-ID" dirty="0" err="1" smtClean="0">
                <a:sym typeface="Wingdings" panose="05000000000000000000" pitchFamily="2" charset="2"/>
              </a:rPr>
              <a:t>dll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373155"/>
          </a:xfrm>
        </p:spPr>
        <p:txBody>
          <a:bodyPr>
            <a:normAutofit fontScale="90000"/>
          </a:bodyPr>
          <a:lstStyle/>
          <a:p>
            <a:r>
              <a:rPr lang="en-ID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095" y="354330"/>
            <a:ext cx="9906000" cy="5436870"/>
          </a:xfrm>
        </p:spPr>
        <p:txBody>
          <a:bodyPr>
            <a:normAutofit fontScale="42500"/>
          </a:bodyPr>
          <a:lstStyle/>
          <a:p>
            <a:r>
              <a:rPr lang="en-ID" sz="4705" dirty="0" smtClean="0"/>
              <a:t>ASPEK ANTROPOLOGI </a:t>
            </a:r>
            <a:r>
              <a:rPr lang="en-ID" sz="4705" dirty="0" smtClean="0">
                <a:sym typeface="Wingdings" panose="05000000000000000000" pitchFamily="2" charset="2"/>
              </a:rPr>
              <a:t> </a:t>
            </a:r>
            <a:r>
              <a:rPr lang="en-ID" sz="4705" dirty="0" err="1" smtClean="0">
                <a:sym typeface="Wingdings" panose="05000000000000000000" pitchFamily="2" charset="2"/>
              </a:rPr>
              <a:t>mempelajari</a:t>
            </a:r>
            <a:r>
              <a:rPr lang="en-ID" sz="4705" dirty="0" smtClean="0">
                <a:sym typeface="Wingdings" panose="05000000000000000000" pitchFamily="2" charset="2"/>
              </a:rPr>
              <a:t> </a:t>
            </a:r>
            <a:r>
              <a:rPr lang="en-ID" sz="4705" dirty="0" err="1" smtClean="0">
                <a:sym typeface="Wingdings" panose="05000000000000000000" pitchFamily="2" charset="2"/>
              </a:rPr>
              <a:t>manusia</a:t>
            </a:r>
            <a:r>
              <a:rPr lang="en-ID" sz="4705" dirty="0" smtClean="0">
                <a:sym typeface="Wingdings" panose="05000000000000000000" pitchFamily="2" charset="2"/>
              </a:rPr>
              <a:t> </a:t>
            </a:r>
            <a:r>
              <a:rPr lang="en-ID" sz="4705" dirty="0" err="1" smtClean="0">
                <a:sym typeface="Wingdings" panose="05000000000000000000" pitchFamily="2" charset="2"/>
              </a:rPr>
              <a:t>dan</a:t>
            </a:r>
            <a:r>
              <a:rPr lang="en-ID" sz="4705" dirty="0" smtClean="0">
                <a:sym typeface="Wingdings" panose="05000000000000000000" pitchFamily="2" charset="2"/>
              </a:rPr>
              <a:t> </a:t>
            </a:r>
            <a:r>
              <a:rPr lang="en-ID" sz="4705" dirty="0" err="1" smtClean="0">
                <a:sym typeface="Wingdings" panose="05000000000000000000" pitchFamily="2" charset="2"/>
              </a:rPr>
              <a:t>aspek</a:t>
            </a:r>
            <a:r>
              <a:rPr lang="en-ID" sz="4705" dirty="0" smtClean="0">
                <a:sym typeface="Wingdings" panose="05000000000000000000" pitchFamily="2" charset="2"/>
              </a:rPr>
              <a:t> </a:t>
            </a:r>
            <a:r>
              <a:rPr lang="en-ID" sz="4705" dirty="0" err="1" smtClean="0">
                <a:sym typeface="Wingdings" panose="05000000000000000000" pitchFamily="2" charset="2"/>
              </a:rPr>
              <a:t>kebudayaannya</a:t>
            </a:r>
            <a:r>
              <a:rPr lang="en-ID" sz="4705" dirty="0" smtClean="0">
                <a:sym typeface="Wingdings" panose="05000000000000000000" pitchFamily="2" charset="2"/>
              </a:rPr>
              <a:t> </a:t>
            </a:r>
            <a:r>
              <a:rPr lang="en-ID" sz="4705" dirty="0" err="1" smtClean="0">
                <a:sym typeface="Wingdings" panose="05000000000000000000" pitchFamily="2" charset="2"/>
              </a:rPr>
              <a:t>untuk</a:t>
            </a:r>
            <a:r>
              <a:rPr lang="en-ID" sz="4705" dirty="0" smtClean="0">
                <a:sym typeface="Wingdings" panose="05000000000000000000" pitchFamily="2" charset="2"/>
              </a:rPr>
              <a:t> </a:t>
            </a:r>
            <a:r>
              <a:rPr lang="en-ID" sz="4705" dirty="0" err="1" smtClean="0">
                <a:sym typeface="Wingdings" panose="05000000000000000000" pitchFamily="2" charset="2"/>
              </a:rPr>
              <a:t>membangun</a:t>
            </a:r>
            <a:r>
              <a:rPr lang="en-ID" sz="4705" dirty="0" smtClean="0">
                <a:sym typeface="Wingdings" panose="05000000000000000000" pitchFamily="2" charset="2"/>
              </a:rPr>
              <a:t> </a:t>
            </a:r>
            <a:r>
              <a:rPr lang="en-ID" sz="4705" dirty="0" err="1" smtClean="0">
                <a:sym typeface="Wingdings" panose="05000000000000000000" pitchFamily="2" charset="2"/>
              </a:rPr>
              <a:t>suku-bangsa</a:t>
            </a:r>
            <a:r>
              <a:rPr lang="en-ID" sz="4705" dirty="0" smtClean="0">
                <a:sym typeface="Wingdings" panose="05000000000000000000" pitchFamily="2" charset="2"/>
              </a:rPr>
              <a:t> </a:t>
            </a:r>
            <a:r>
              <a:rPr lang="en-ID" sz="4705" dirty="0" err="1" smtClean="0">
                <a:sym typeface="Wingdings" panose="05000000000000000000" pitchFamily="2" charset="2"/>
              </a:rPr>
              <a:t>yg</a:t>
            </a:r>
            <a:r>
              <a:rPr lang="en-ID" sz="4705" dirty="0" smtClean="0">
                <a:sym typeface="Wingdings" panose="05000000000000000000" pitchFamily="2" charset="2"/>
              </a:rPr>
              <a:t> </a:t>
            </a:r>
            <a:r>
              <a:rPr lang="en-ID" sz="4705" dirty="0" err="1" smtClean="0">
                <a:sym typeface="Wingdings" panose="05000000000000000000" pitchFamily="2" charset="2"/>
              </a:rPr>
              <a:t>ada</a:t>
            </a:r>
            <a:r>
              <a:rPr lang="en-ID" sz="4705" dirty="0" smtClean="0">
                <a:sym typeface="Wingdings" panose="05000000000000000000" pitchFamily="2" charset="2"/>
              </a:rPr>
              <a:t>.</a:t>
            </a:r>
            <a:endParaRPr lang="en-ID" sz="3860" dirty="0" smtClean="0">
              <a:sym typeface="Wingdings" panose="05000000000000000000" pitchFamily="2" charset="2"/>
            </a:endParaRPr>
          </a:p>
          <a:p>
            <a:r>
              <a:rPr lang="en-ID" sz="3860" dirty="0" err="1" smtClean="0">
                <a:sym typeface="Wingdings" panose="05000000000000000000" pitchFamily="2" charset="2"/>
              </a:rPr>
              <a:t>Anthropologi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dipisahkan</a:t>
            </a:r>
            <a:r>
              <a:rPr lang="en-ID" sz="3860" dirty="0" smtClean="0">
                <a:sym typeface="Wingdings" panose="05000000000000000000" pitchFamily="2" charset="2"/>
              </a:rPr>
              <a:t> 2 </a:t>
            </a:r>
            <a:r>
              <a:rPr lang="en-ID" sz="3860" dirty="0" err="1" smtClean="0">
                <a:sym typeface="Wingdings" panose="05000000000000000000" pitchFamily="2" charset="2"/>
              </a:rPr>
              <a:t>bagian</a:t>
            </a:r>
            <a:r>
              <a:rPr lang="en-ID" sz="3860" dirty="0" smtClean="0">
                <a:sym typeface="Wingdings" panose="05000000000000000000" pitchFamily="2" charset="2"/>
              </a:rPr>
              <a:t>, </a:t>
            </a:r>
            <a:r>
              <a:rPr lang="en-ID" sz="3860" dirty="0" err="1" smtClean="0">
                <a:sym typeface="Wingdings" panose="05000000000000000000" pitchFamily="2" charset="2"/>
              </a:rPr>
              <a:t>yaitu</a:t>
            </a:r>
            <a:r>
              <a:rPr lang="en-ID" sz="3860" dirty="0" smtClean="0">
                <a:sym typeface="Wingdings" panose="05000000000000000000" pitchFamily="2" charset="2"/>
              </a:rPr>
              <a:t> :</a:t>
            </a:r>
            <a:endParaRPr lang="en-ID" sz="3860" dirty="0" smtClean="0">
              <a:sym typeface="Wingdings" panose="05000000000000000000" pitchFamily="2" charset="2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ID" sz="3860" dirty="0" err="1" smtClean="0">
                <a:sym typeface="Wingdings" panose="05000000000000000000" pitchFamily="2" charset="2"/>
              </a:rPr>
              <a:t>Anthropologi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Fisik</a:t>
            </a:r>
            <a:r>
              <a:rPr lang="en-ID" sz="3860" dirty="0" smtClean="0">
                <a:sym typeface="Wingdings" panose="05000000000000000000" pitchFamily="2" charset="2"/>
              </a:rPr>
              <a:t> :  </a:t>
            </a:r>
            <a:r>
              <a:rPr lang="en-ID" sz="3860" dirty="0" err="1" smtClean="0">
                <a:sym typeface="Wingdings" panose="05000000000000000000" pitchFamily="2" charset="2"/>
              </a:rPr>
              <a:t>menitik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beratkan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pd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asal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usul</a:t>
            </a:r>
            <a:r>
              <a:rPr lang="en-ID" sz="3860" dirty="0" smtClean="0">
                <a:sym typeface="Wingdings" panose="05000000000000000000" pitchFamily="2" charset="2"/>
              </a:rPr>
              <a:t>, </a:t>
            </a:r>
            <a:r>
              <a:rPr lang="en-ID" sz="3860" dirty="0" err="1" smtClean="0">
                <a:sym typeface="Wingdings" panose="05000000000000000000" pitchFamily="2" charset="2"/>
              </a:rPr>
              <a:t>warna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dan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bentuk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fisik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manusia</a:t>
            </a:r>
            <a:r>
              <a:rPr lang="en-ID" sz="3860" dirty="0" smtClean="0">
                <a:sym typeface="Wingdings" panose="05000000000000000000" pitchFamily="2" charset="2"/>
              </a:rPr>
              <a:t>.</a:t>
            </a:r>
            <a:endParaRPr lang="en-ID" sz="3860" dirty="0" smtClean="0">
              <a:sym typeface="Wingdings" panose="05000000000000000000" pitchFamily="2" charset="2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ID" sz="3860" dirty="0" err="1" smtClean="0">
                <a:sym typeface="Wingdings" panose="05000000000000000000" pitchFamily="2" charset="2"/>
              </a:rPr>
              <a:t>Anthropologi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Budaya</a:t>
            </a:r>
            <a:r>
              <a:rPr lang="en-ID" sz="3860" dirty="0" smtClean="0">
                <a:sym typeface="Wingdings" panose="05000000000000000000" pitchFamily="2" charset="2"/>
              </a:rPr>
              <a:t> : </a:t>
            </a:r>
            <a:r>
              <a:rPr lang="en-ID" sz="3860" dirty="0" err="1" smtClean="0">
                <a:sym typeface="Wingdings" panose="05000000000000000000" pitchFamily="2" charset="2"/>
              </a:rPr>
              <a:t>menitik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beratkan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pd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perilaku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biologis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manusia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sbg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kesatuan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yg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konstan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dlm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suatu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budaya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yg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berbeda-beda</a:t>
            </a:r>
            <a:r>
              <a:rPr lang="en-ID" sz="3860" dirty="0" smtClean="0">
                <a:sym typeface="Wingdings" panose="05000000000000000000" pitchFamily="2" charset="2"/>
              </a:rPr>
              <a:t> ( symbol, </a:t>
            </a:r>
            <a:r>
              <a:rPr lang="en-ID" sz="3860" dirty="0" err="1" smtClean="0">
                <a:sym typeface="Wingdings" panose="05000000000000000000" pitchFamily="2" charset="2"/>
              </a:rPr>
              <a:t>bahasa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dan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pemaknaan</a:t>
            </a:r>
            <a:r>
              <a:rPr lang="en-ID" sz="3860" dirty="0" smtClean="0">
                <a:sym typeface="Wingdings" panose="05000000000000000000" pitchFamily="2" charset="2"/>
              </a:rPr>
              <a:t>)</a:t>
            </a:r>
            <a:endParaRPr lang="en-ID" sz="3860" dirty="0" smtClean="0">
              <a:sym typeface="Wingdings" panose="05000000000000000000" pitchFamily="2" charset="2"/>
            </a:endParaRPr>
          </a:p>
          <a:p>
            <a:pPr marL="914400" lvl="1" indent="-457200">
              <a:buFont typeface="+mj-lt"/>
              <a:buAutoNum type="arabicPeriod"/>
            </a:pPr>
            <a:endParaRPr lang="en-ID" sz="3860" dirty="0">
              <a:sym typeface="Wingdings" panose="05000000000000000000" pitchFamily="2" charset="2"/>
            </a:endParaRPr>
          </a:p>
          <a:p>
            <a:r>
              <a:rPr lang="en-ID" sz="3860" dirty="0" err="1" smtClean="0">
                <a:sym typeface="Wingdings" panose="05000000000000000000" pitchFamily="2" charset="2"/>
              </a:rPr>
              <a:t>Simbol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dalam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konsep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budaya</a:t>
            </a:r>
            <a:r>
              <a:rPr lang="en-ID" sz="3860" dirty="0" smtClean="0">
                <a:sym typeface="Wingdings" panose="05000000000000000000" pitchFamily="2" charset="2"/>
              </a:rPr>
              <a:t> :</a:t>
            </a:r>
            <a:endParaRPr lang="en-ID" sz="3860" dirty="0" smtClean="0">
              <a:sym typeface="Wingdings" panose="05000000000000000000" pitchFamily="2" charset="2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ID" sz="3860" dirty="0" err="1" smtClean="0">
                <a:sym typeface="Wingdings" panose="05000000000000000000" pitchFamily="2" charset="2"/>
              </a:rPr>
              <a:t>Obyek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Simbol</a:t>
            </a:r>
            <a:r>
              <a:rPr lang="en-ID" sz="3860" dirty="0" smtClean="0">
                <a:sym typeface="Wingdings" panose="05000000000000000000" pitchFamily="2" charset="2"/>
              </a:rPr>
              <a:t> : </a:t>
            </a:r>
            <a:r>
              <a:rPr lang="en-ID" sz="3860" dirty="0" err="1" smtClean="0">
                <a:sym typeface="Wingdings" panose="05000000000000000000" pitchFamily="2" charset="2"/>
              </a:rPr>
              <a:t>bendera</a:t>
            </a:r>
            <a:r>
              <a:rPr lang="en-ID" sz="3860" dirty="0" smtClean="0">
                <a:sym typeface="Wingdings" panose="05000000000000000000" pitchFamily="2" charset="2"/>
              </a:rPr>
              <a:t> – </a:t>
            </a:r>
            <a:r>
              <a:rPr lang="en-ID" sz="3860" dirty="0" err="1" smtClean="0">
                <a:sym typeface="Wingdings" panose="05000000000000000000" pitchFamily="2" charset="2"/>
              </a:rPr>
              <a:t>melambangkan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bangsa</a:t>
            </a:r>
            <a:r>
              <a:rPr lang="en-ID" sz="3860" dirty="0" smtClean="0">
                <a:sym typeface="Wingdings" panose="05000000000000000000" pitchFamily="2" charset="2"/>
              </a:rPr>
              <a:t>; </a:t>
            </a:r>
            <a:r>
              <a:rPr lang="en-ID" sz="3860" dirty="0" err="1" smtClean="0">
                <a:sym typeface="Wingdings" panose="05000000000000000000" pitchFamily="2" charset="2"/>
              </a:rPr>
              <a:t>uang</a:t>
            </a:r>
            <a:r>
              <a:rPr lang="en-ID" sz="3860" dirty="0" smtClean="0">
                <a:sym typeface="Wingdings" panose="05000000000000000000" pitchFamily="2" charset="2"/>
              </a:rPr>
              <a:t> –</a:t>
            </a:r>
            <a:r>
              <a:rPr lang="en-ID" sz="3860" dirty="0" err="1" smtClean="0">
                <a:sym typeface="Wingdings" panose="05000000000000000000" pitchFamily="2" charset="2"/>
              </a:rPr>
              <a:t>pekerjaan</a:t>
            </a:r>
            <a:r>
              <a:rPr lang="en-ID" sz="3860" dirty="0" smtClean="0">
                <a:sym typeface="Wingdings" panose="05000000000000000000" pitchFamily="2" charset="2"/>
              </a:rPr>
              <a:t>; </a:t>
            </a:r>
            <a:r>
              <a:rPr lang="en-ID" sz="3860" dirty="0" err="1" smtClean="0">
                <a:sym typeface="Wingdings" panose="05000000000000000000" pitchFamily="2" charset="2"/>
              </a:rPr>
              <a:t>komoditi</a:t>
            </a:r>
            <a:endParaRPr lang="en-ID" sz="3860" dirty="0" smtClean="0">
              <a:sym typeface="Wingdings" panose="05000000000000000000" pitchFamily="2" charset="2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ID" sz="3860" dirty="0" err="1" smtClean="0">
                <a:sym typeface="Wingdings" panose="05000000000000000000" pitchFamily="2" charset="2"/>
              </a:rPr>
              <a:t>Karakteristik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Obyek</a:t>
            </a:r>
            <a:r>
              <a:rPr lang="en-ID" sz="3860" dirty="0" smtClean="0">
                <a:sym typeface="Wingdings" panose="05000000000000000000" pitchFamily="2" charset="2"/>
              </a:rPr>
              <a:t> : </a:t>
            </a:r>
            <a:r>
              <a:rPr lang="en-ID" sz="3860" dirty="0" err="1" smtClean="0">
                <a:sym typeface="Wingdings" panose="05000000000000000000" pitchFamily="2" charset="2"/>
              </a:rPr>
              <a:t>warna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ungu</a:t>
            </a:r>
            <a:r>
              <a:rPr lang="en-ID" sz="3860" dirty="0" smtClean="0">
                <a:sym typeface="Wingdings" panose="05000000000000000000" pitchFamily="2" charset="2"/>
              </a:rPr>
              <a:t>—</a:t>
            </a:r>
            <a:r>
              <a:rPr lang="en-ID" sz="3860" dirty="0" err="1" smtClean="0">
                <a:sym typeface="Wingdings" panose="05000000000000000000" pitchFamily="2" charset="2"/>
              </a:rPr>
              <a:t>kerajaan</a:t>
            </a:r>
            <a:r>
              <a:rPr lang="en-ID" sz="3860" dirty="0" smtClean="0">
                <a:sym typeface="Wingdings" panose="05000000000000000000" pitchFamily="2" charset="2"/>
              </a:rPr>
              <a:t>; </a:t>
            </a:r>
            <a:r>
              <a:rPr lang="en-ID" sz="3860" dirty="0" err="1" smtClean="0">
                <a:sym typeface="Wingdings" panose="05000000000000000000" pitchFamily="2" charset="2"/>
              </a:rPr>
              <a:t>hitam</a:t>
            </a:r>
            <a:r>
              <a:rPr lang="en-ID" sz="3860" dirty="0" smtClean="0">
                <a:sym typeface="Wingdings" panose="05000000000000000000" pitchFamily="2" charset="2"/>
              </a:rPr>
              <a:t>—</a:t>
            </a:r>
            <a:r>
              <a:rPr lang="en-ID" sz="3860" dirty="0" err="1" smtClean="0">
                <a:sym typeface="Wingdings" panose="05000000000000000000" pitchFamily="2" charset="2"/>
              </a:rPr>
              <a:t>duka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cita</a:t>
            </a:r>
            <a:r>
              <a:rPr lang="en-ID" sz="3860" dirty="0" smtClean="0">
                <a:sym typeface="Wingdings" panose="05000000000000000000" pitchFamily="2" charset="2"/>
              </a:rPr>
              <a:t>; </a:t>
            </a:r>
            <a:r>
              <a:rPr lang="en-ID" sz="3860" dirty="0" err="1" smtClean="0">
                <a:sym typeface="Wingdings" panose="05000000000000000000" pitchFamily="2" charset="2"/>
              </a:rPr>
              <a:t>kuning</a:t>
            </a:r>
            <a:r>
              <a:rPr lang="en-ID" sz="3860" dirty="0" smtClean="0">
                <a:sym typeface="Wingdings" panose="05000000000000000000" pitchFamily="2" charset="2"/>
              </a:rPr>
              <a:t>—</a:t>
            </a:r>
            <a:r>
              <a:rPr lang="en-ID" sz="3860" dirty="0" err="1" smtClean="0">
                <a:sym typeface="Wingdings" panose="05000000000000000000" pitchFamily="2" charset="2"/>
              </a:rPr>
              <a:t>kekecutan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dll</a:t>
            </a:r>
            <a:endParaRPr lang="en-ID" sz="3860" dirty="0" smtClean="0">
              <a:sym typeface="Wingdings" panose="05000000000000000000" pitchFamily="2" charset="2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ID" sz="3860" dirty="0" smtClean="0">
                <a:sym typeface="Wingdings" panose="05000000000000000000" pitchFamily="2" charset="2"/>
              </a:rPr>
              <a:t>Gesture : </a:t>
            </a:r>
            <a:r>
              <a:rPr lang="en-ID" sz="3860" dirty="0" err="1" smtClean="0">
                <a:sym typeface="Wingdings" panose="05000000000000000000" pitchFamily="2" charset="2"/>
              </a:rPr>
              <a:t>makna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simbolis</a:t>
            </a:r>
            <a:r>
              <a:rPr lang="en-ID" sz="3860" dirty="0" smtClean="0">
                <a:sym typeface="Wingdings" panose="05000000000000000000" pitchFamily="2" charset="2"/>
              </a:rPr>
              <a:t>  </a:t>
            </a:r>
            <a:r>
              <a:rPr lang="en-ID" sz="3860" dirty="0" err="1" smtClean="0">
                <a:sym typeface="Wingdings" panose="05000000000000000000" pitchFamily="2" charset="2"/>
              </a:rPr>
              <a:t>makna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dlm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konteks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kultural</a:t>
            </a:r>
            <a:r>
              <a:rPr lang="en-ID" sz="3860" dirty="0" smtClean="0">
                <a:sym typeface="Wingdings" panose="05000000000000000000" pitchFamily="2" charset="2"/>
              </a:rPr>
              <a:t> : </a:t>
            </a:r>
            <a:r>
              <a:rPr lang="en-ID" sz="3860" dirty="0" err="1" smtClean="0">
                <a:sym typeface="Wingdings" panose="05000000000000000000" pitchFamily="2" charset="2"/>
              </a:rPr>
              <a:t>tersenyum</a:t>
            </a:r>
            <a:r>
              <a:rPr lang="en-ID" sz="3860" dirty="0" smtClean="0">
                <a:sym typeface="Wingdings" panose="05000000000000000000" pitchFamily="2" charset="2"/>
              </a:rPr>
              <a:t>, </a:t>
            </a:r>
            <a:r>
              <a:rPr lang="en-ID" sz="3860" dirty="0" err="1" smtClean="0">
                <a:sym typeface="Wingdings" panose="05000000000000000000" pitchFamily="2" charset="2"/>
              </a:rPr>
              <a:t>kedipan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mata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dll</a:t>
            </a:r>
            <a:endParaRPr lang="en-ID" sz="3860" dirty="0" smtClean="0">
              <a:sym typeface="Wingdings" panose="05000000000000000000" pitchFamily="2" charset="2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ID" sz="3860" dirty="0" err="1" smtClean="0">
                <a:sym typeface="Wingdings" panose="05000000000000000000" pitchFamily="2" charset="2"/>
              </a:rPr>
              <a:t>Simbol</a:t>
            </a:r>
            <a:r>
              <a:rPr lang="en-ID" sz="3860" dirty="0" smtClean="0">
                <a:sym typeface="Wingdings" panose="05000000000000000000" pitchFamily="2" charset="2"/>
              </a:rPr>
              <a:t> : </a:t>
            </a:r>
            <a:r>
              <a:rPr lang="en-ID" sz="3860" dirty="0" err="1" smtClean="0">
                <a:sym typeface="Wingdings" panose="05000000000000000000" pitchFamily="2" charset="2"/>
              </a:rPr>
              <a:t>jarak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yg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luas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dri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pembicaraan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dan</a:t>
            </a:r>
            <a:r>
              <a:rPr lang="en-ID" sz="3860" dirty="0" smtClean="0">
                <a:sym typeface="Wingdings" panose="05000000000000000000" pitchFamily="2" charset="2"/>
              </a:rPr>
              <a:t> kata-kata </a:t>
            </a:r>
            <a:r>
              <a:rPr lang="en-ID" sz="3860" dirty="0" err="1" smtClean="0">
                <a:sym typeface="Wingdings" panose="05000000000000000000" pitchFamily="2" charset="2"/>
              </a:rPr>
              <a:t>yg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tertulis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dlm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menyusun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bahasa</a:t>
            </a:r>
            <a:r>
              <a:rPr lang="en-ID" sz="3860" dirty="0" smtClean="0">
                <a:sym typeface="Wingdings" panose="05000000000000000000" pitchFamily="2" charset="2"/>
              </a:rPr>
              <a:t>. </a:t>
            </a:r>
            <a:r>
              <a:rPr lang="en-ID" sz="3860" dirty="0" err="1" smtClean="0">
                <a:sym typeface="Wingdings" panose="05000000000000000000" pitchFamily="2" charset="2"/>
              </a:rPr>
              <a:t>Bahasa</a:t>
            </a:r>
            <a:r>
              <a:rPr lang="en-ID" sz="3860" dirty="0" smtClean="0">
                <a:sym typeface="Wingdings" panose="05000000000000000000" pitchFamily="2" charset="2"/>
              </a:rPr>
              <a:t>  </a:t>
            </a:r>
            <a:r>
              <a:rPr lang="en-ID" sz="3860" dirty="0" err="1" smtClean="0">
                <a:sym typeface="Wingdings" panose="05000000000000000000" pitchFamily="2" charset="2"/>
              </a:rPr>
              <a:t>kumpulan</a:t>
            </a:r>
            <a:r>
              <a:rPr lang="en-ID" sz="3860" dirty="0" smtClean="0">
                <a:sym typeface="Wingdings" panose="05000000000000000000" pitchFamily="2" charset="2"/>
              </a:rPr>
              <a:t> symbol paling </a:t>
            </a:r>
            <a:r>
              <a:rPr lang="en-ID" sz="3860" dirty="0" err="1" smtClean="0">
                <a:sym typeface="Wingdings" panose="05000000000000000000" pitchFamily="2" charset="2"/>
              </a:rPr>
              <a:t>penting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dlm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berbagai</a:t>
            </a:r>
            <a:r>
              <a:rPr lang="en-ID" sz="3860" dirty="0" smtClean="0">
                <a:sym typeface="Wingdings" panose="05000000000000000000" pitchFamily="2" charset="2"/>
              </a:rPr>
              <a:t> </a:t>
            </a:r>
            <a:r>
              <a:rPr lang="en-ID" sz="3860" dirty="0" err="1" smtClean="0">
                <a:sym typeface="Wingdings" panose="05000000000000000000" pitchFamily="2" charset="2"/>
              </a:rPr>
              <a:t>kultur</a:t>
            </a:r>
            <a:r>
              <a:rPr lang="en-ID" sz="3860" dirty="0" smtClean="0">
                <a:sym typeface="Wingdings" panose="05000000000000000000" pitchFamily="2" charset="2"/>
              </a:rPr>
              <a:t>.</a:t>
            </a:r>
            <a:endParaRPr lang="en-US" sz="386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554124"/>
            <a:ext cx="9905998" cy="411792"/>
          </a:xfrm>
        </p:spPr>
        <p:txBody>
          <a:bodyPr>
            <a:normAutofit fontScale="90000"/>
          </a:bodyPr>
          <a:lstStyle/>
          <a:p>
            <a:r>
              <a:rPr lang="en-ID" dirty="0" smtClean="0"/>
              <a:t> KETRAMPILAN </a:t>
            </a:r>
            <a:r>
              <a:rPr lang="en-ID" dirty="0" smtClean="0"/>
              <a:t>BERKOMUNIKASI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095" y="965200"/>
            <a:ext cx="9906000" cy="4826000"/>
          </a:xfrm>
        </p:spPr>
        <p:txBody>
          <a:bodyPr>
            <a:normAutofit fontScale="82500"/>
          </a:bodyPr>
          <a:lstStyle/>
          <a:p>
            <a:r>
              <a:rPr lang="en-ID" dirty="0" err="1" smtClean="0"/>
              <a:t>Ketrampilan</a:t>
            </a:r>
            <a:r>
              <a:rPr lang="en-ID" dirty="0" smtClean="0"/>
              <a:t> </a:t>
            </a:r>
            <a:r>
              <a:rPr lang="en-ID" dirty="0" err="1" smtClean="0"/>
              <a:t>berkomunikasi</a:t>
            </a:r>
            <a:r>
              <a:rPr lang="en-ID" dirty="0" smtClean="0"/>
              <a:t> </a:t>
            </a:r>
            <a:r>
              <a:rPr lang="en-ID" dirty="0" smtClean="0">
                <a:sym typeface="Wingdings" panose="05000000000000000000" pitchFamily="2" charset="2"/>
              </a:rPr>
              <a:t> </a:t>
            </a:r>
            <a:r>
              <a:rPr lang="en-ID" dirty="0" err="1" smtClean="0">
                <a:sym typeface="Wingdings" panose="05000000000000000000" pitchFamily="2" charset="2"/>
              </a:rPr>
              <a:t>dalam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mendengar</a:t>
            </a:r>
            <a:r>
              <a:rPr lang="en-ID" dirty="0" smtClean="0">
                <a:sym typeface="Wingdings" panose="05000000000000000000" pitchFamily="2" charset="2"/>
              </a:rPr>
              <a:t>, </a:t>
            </a:r>
            <a:r>
              <a:rPr lang="en-ID" dirty="0" err="1" smtClean="0">
                <a:sym typeface="Wingdings" panose="05000000000000000000" pitchFamily="2" charset="2"/>
              </a:rPr>
              <a:t>melihat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membaca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ditentukan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oleh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kemampuan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penerima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dalam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memilah-milah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informasi</a:t>
            </a:r>
            <a:r>
              <a:rPr lang="en-ID" dirty="0" smtClean="0">
                <a:sym typeface="Wingdings" panose="05000000000000000000" pitchFamily="2" charset="2"/>
              </a:rPr>
              <a:t> yang </a:t>
            </a:r>
            <a:r>
              <a:rPr lang="en-ID" dirty="0" err="1" smtClean="0">
                <a:sym typeface="Wingdings" panose="05000000000000000000" pitchFamily="2" charset="2"/>
              </a:rPr>
              <a:t>diperlukan</a:t>
            </a:r>
            <a:r>
              <a:rPr lang="en-ID" dirty="0" smtClean="0">
                <a:sym typeface="Wingdings" panose="05000000000000000000" pitchFamily="2" charset="2"/>
              </a:rPr>
              <a:t>.</a:t>
            </a:r>
            <a:endParaRPr lang="en-ID" dirty="0" smtClean="0">
              <a:sym typeface="Wingdings" panose="05000000000000000000" pitchFamily="2" charset="2"/>
            </a:endParaRPr>
          </a:p>
          <a:p>
            <a:r>
              <a:rPr lang="en-ID" dirty="0" smtClean="0">
                <a:sym typeface="Wingdings" panose="05000000000000000000" pitchFamily="2" charset="2"/>
              </a:rPr>
              <a:t>Ada </a:t>
            </a:r>
            <a:r>
              <a:rPr lang="en-ID" b="1" dirty="0" smtClean="0">
                <a:solidFill>
                  <a:srgbClr val="FFFF00"/>
                </a:solidFill>
                <a:sym typeface="Wingdings" panose="05000000000000000000" pitchFamily="2" charset="2"/>
              </a:rPr>
              <a:t>3 </a:t>
            </a:r>
            <a:r>
              <a:rPr lang="en-ID" b="1" dirty="0" err="1" smtClean="0">
                <a:solidFill>
                  <a:srgbClr val="FFFF00"/>
                </a:solidFill>
                <a:sym typeface="Wingdings" panose="05000000000000000000" pitchFamily="2" charset="2"/>
              </a:rPr>
              <a:t>Selektivitas</a:t>
            </a:r>
            <a:r>
              <a:rPr lang="en-ID" b="1" dirty="0" smtClean="0">
                <a:solidFill>
                  <a:srgbClr val="FFFF00"/>
                </a:solidFill>
                <a:sym typeface="Wingdings" panose="05000000000000000000" pitchFamily="2" charset="2"/>
              </a:rPr>
              <a:t> </a:t>
            </a:r>
            <a:r>
              <a:rPr lang="en-ID" b="1" dirty="0" err="1" smtClean="0">
                <a:solidFill>
                  <a:srgbClr val="FFFF00"/>
                </a:solidFill>
                <a:sym typeface="Wingdings" panose="05000000000000000000" pitchFamily="2" charset="2"/>
              </a:rPr>
              <a:t>pesan</a:t>
            </a:r>
            <a:r>
              <a:rPr lang="en-ID" b="1" dirty="0" smtClean="0">
                <a:solidFill>
                  <a:srgbClr val="FFFF00"/>
                </a:solidFill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yg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terjadi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disetiap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penerima</a:t>
            </a:r>
            <a:r>
              <a:rPr lang="en-ID" dirty="0" smtClean="0">
                <a:sym typeface="Wingdings" panose="05000000000000000000" pitchFamily="2" charset="2"/>
              </a:rPr>
              <a:t> :</a:t>
            </a:r>
            <a:endParaRPr lang="en-ID" dirty="0" smtClean="0">
              <a:sym typeface="Wingdings" panose="05000000000000000000" pitchFamily="2" charset="2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ID" b="1" i="1" dirty="0" smtClean="0">
                <a:solidFill>
                  <a:srgbClr val="FFFF00"/>
                </a:solidFill>
                <a:sym typeface="Wingdings" panose="05000000000000000000" pitchFamily="2" charset="2"/>
              </a:rPr>
              <a:t>Selective Perc</a:t>
            </a:r>
            <a:r>
              <a:rPr lang="en-ID" i="1" dirty="0" smtClean="0">
                <a:solidFill>
                  <a:srgbClr val="FFFF00"/>
                </a:solidFill>
                <a:sym typeface="Wingdings" panose="05000000000000000000" pitchFamily="2" charset="2"/>
              </a:rPr>
              <a:t>eption </a:t>
            </a:r>
            <a:r>
              <a:rPr lang="en-ID" dirty="0" smtClean="0">
                <a:sym typeface="Wingdings" panose="05000000000000000000" pitchFamily="2" charset="2"/>
              </a:rPr>
              <a:t> </a:t>
            </a:r>
            <a:r>
              <a:rPr lang="en-ID" dirty="0" err="1" smtClean="0">
                <a:sym typeface="Wingdings" panose="05000000000000000000" pitchFamily="2" charset="2"/>
              </a:rPr>
              <a:t>penerima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memberi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arti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pd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pesan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menurut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persepsinya</a:t>
            </a:r>
            <a:r>
              <a:rPr lang="en-ID" dirty="0" smtClean="0">
                <a:sym typeface="Wingdings" panose="05000000000000000000" pitchFamily="2" charset="2"/>
              </a:rPr>
              <a:t>. </a:t>
            </a:r>
            <a:r>
              <a:rPr lang="en-ID" dirty="0" err="1" smtClean="0">
                <a:sym typeface="Wingdings" panose="05000000000000000000" pitchFamily="2" charset="2"/>
              </a:rPr>
              <a:t>Persepsi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terbentuk</a:t>
            </a:r>
            <a:r>
              <a:rPr lang="en-ID" dirty="0" smtClean="0">
                <a:sym typeface="Wingdings" panose="05000000000000000000" pitchFamily="2" charset="2"/>
              </a:rPr>
              <a:t>, </a:t>
            </a:r>
            <a:r>
              <a:rPr lang="en-ID" dirty="0" err="1" smtClean="0">
                <a:sym typeface="Wingdings" panose="05000000000000000000" pitchFamily="2" charset="2"/>
              </a:rPr>
              <a:t>adanya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rangsangan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yg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dikoordinir</a:t>
            </a:r>
            <a:r>
              <a:rPr lang="en-ID" dirty="0" smtClean="0">
                <a:sym typeface="Wingdings" panose="05000000000000000000" pitchFamily="2" charset="2"/>
              </a:rPr>
              <a:t>, </a:t>
            </a:r>
            <a:r>
              <a:rPr lang="en-ID" dirty="0" err="1" smtClean="0">
                <a:sym typeface="Wingdings" panose="05000000000000000000" pitchFamily="2" charset="2"/>
              </a:rPr>
              <a:t>kmd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diinterpretasikan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menurut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pengalaman</a:t>
            </a:r>
            <a:r>
              <a:rPr lang="en-ID" dirty="0" smtClean="0">
                <a:sym typeface="Wingdings" panose="05000000000000000000" pitchFamily="2" charset="2"/>
              </a:rPr>
              <a:t>, </a:t>
            </a:r>
            <a:r>
              <a:rPr lang="en-ID" dirty="0" err="1" smtClean="0">
                <a:sym typeface="Wingdings" panose="05000000000000000000" pitchFamily="2" charset="2"/>
              </a:rPr>
              <a:t>budaya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tingkat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pengetahuannya</a:t>
            </a:r>
            <a:r>
              <a:rPr lang="en-ID" dirty="0" smtClean="0">
                <a:sym typeface="Wingdings" panose="05000000000000000000" pitchFamily="2" charset="2"/>
              </a:rPr>
              <a:t>. ( </a:t>
            </a:r>
            <a:r>
              <a:rPr lang="en-ID" dirty="0" err="1" smtClean="0">
                <a:sym typeface="Wingdings" panose="05000000000000000000" pitchFamily="2" charset="2"/>
              </a:rPr>
              <a:t>melihat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makanan</a:t>
            </a:r>
            <a:r>
              <a:rPr lang="en-ID" dirty="0" smtClean="0">
                <a:sym typeface="Wingdings" panose="05000000000000000000" pitchFamily="2" charset="2"/>
              </a:rPr>
              <a:t> : </a:t>
            </a:r>
            <a:r>
              <a:rPr lang="en-ID" dirty="0" err="1" smtClean="0">
                <a:sym typeface="Wingdings" panose="05000000000000000000" pitchFamily="2" charset="2"/>
              </a:rPr>
              <a:t>kenyang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atau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lapar</a:t>
            </a:r>
            <a:r>
              <a:rPr lang="en-ID" dirty="0" smtClean="0">
                <a:sym typeface="Wingdings" panose="05000000000000000000" pitchFamily="2" charset="2"/>
              </a:rPr>
              <a:t> )--</a:t>
            </a:r>
            <a:r>
              <a:rPr lang="en-ID" dirty="0" err="1" smtClean="0">
                <a:sym typeface="Wingdings" panose="05000000000000000000" pitchFamily="2" charset="2"/>
              </a:rPr>
              <a:t>makna</a:t>
            </a:r>
            <a:endParaRPr lang="en-ID" dirty="0" smtClean="0">
              <a:sym typeface="Wingdings" panose="05000000000000000000" pitchFamily="2" charset="2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ID" b="1" i="1" dirty="0" smtClean="0">
                <a:solidFill>
                  <a:srgbClr val="FFFF00"/>
                </a:solidFill>
                <a:sym typeface="Wingdings" panose="05000000000000000000" pitchFamily="2" charset="2"/>
              </a:rPr>
              <a:t>Selective Exposure </a:t>
            </a:r>
            <a:r>
              <a:rPr lang="en-ID" dirty="0" smtClean="0">
                <a:sym typeface="Wingdings" panose="05000000000000000000" pitchFamily="2" charset="2"/>
              </a:rPr>
              <a:t> orang </a:t>
            </a:r>
            <a:r>
              <a:rPr lang="en-ID" dirty="0" err="1" smtClean="0">
                <a:sym typeface="Wingdings" panose="05000000000000000000" pitchFamily="2" charset="2"/>
              </a:rPr>
              <a:t>cenderung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memilih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informasi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berdasarkan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liputan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yg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disenangi</a:t>
            </a:r>
            <a:r>
              <a:rPr lang="en-ID" dirty="0" smtClean="0">
                <a:sym typeface="Wingdings" panose="05000000000000000000" pitchFamily="2" charset="2"/>
              </a:rPr>
              <a:t>  (.</a:t>
            </a:r>
            <a:r>
              <a:rPr lang="en-ID" dirty="0" err="1" smtClean="0">
                <a:sym typeface="Wingdings" panose="05000000000000000000" pitchFamily="2" charset="2"/>
              </a:rPr>
              <a:t>misanya</a:t>
            </a:r>
            <a:r>
              <a:rPr lang="en-ID" dirty="0" smtClean="0">
                <a:sym typeface="Wingdings" panose="05000000000000000000" pitchFamily="2" charset="2"/>
              </a:rPr>
              <a:t> : </a:t>
            </a:r>
            <a:r>
              <a:rPr lang="en-ID" dirty="0" err="1" smtClean="0">
                <a:sym typeface="Wingdings" panose="05000000000000000000" pitchFamily="2" charset="2"/>
              </a:rPr>
              <a:t>pilihan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menurut</a:t>
            </a:r>
            <a:r>
              <a:rPr lang="en-ID" dirty="0" smtClean="0">
                <a:sym typeface="Wingdings" panose="05000000000000000000" pitchFamily="2" charset="2"/>
              </a:rPr>
              <a:t> ideology, agama, </a:t>
            </a:r>
            <a:r>
              <a:rPr lang="en-ID" dirty="0" err="1" smtClean="0">
                <a:sym typeface="Wingdings" panose="05000000000000000000" pitchFamily="2" charset="2"/>
              </a:rPr>
              <a:t>suku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atau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pekerjaa</a:t>
            </a:r>
            <a:r>
              <a:rPr lang="en-ID" dirty="0" smtClean="0">
                <a:sym typeface="Wingdings" panose="05000000000000000000" pitchFamily="2" charset="2"/>
              </a:rPr>
              <a:t>)</a:t>
            </a:r>
            <a:endParaRPr lang="en-ID" dirty="0" smtClean="0">
              <a:sym typeface="Wingdings" panose="05000000000000000000" pitchFamily="2" charset="2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ID" b="1" i="1" dirty="0" smtClean="0">
                <a:solidFill>
                  <a:srgbClr val="FFFF00"/>
                </a:solidFill>
                <a:sym typeface="Wingdings" panose="05000000000000000000" pitchFamily="2" charset="2"/>
              </a:rPr>
              <a:t>Selective Retention </a:t>
            </a:r>
            <a:r>
              <a:rPr lang="en-ID" dirty="0" smtClean="0">
                <a:sym typeface="Wingdings" panose="05000000000000000000" pitchFamily="2" charset="2"/>
              </a:rPr>
              <a:t> </a:t>
            </a:r>
            <a:r>
              <a:rPr lang="en-ID" dirty="0" err="1" smtClean="0">
                <a:sym typeface="Wingdings" panose="05000000000000000000" pitchFamily="2" charset="2"/>
              </a:rPr>
              <a:t>pemilihan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informasi</a:t>
            </a:r>
            <a:r>
              <a:rPr lang="en-ID" dirty="0" smtClean="0">
                <a:sym typeface="Wingdings" panose="05000000000000000000" pitchFamily="2" charset="2"/>
              </a:rPr>
              <a:t> yang </a:t>
            </a:r>
            <a:r>
              <a:rPr lang="en-ID" dirty="0" err="1" smtClean="0">
                <a:sym typeface="Wingdings" panose="05000000000000000000" pitchFamily="2" charset="2"/>
              </a:rPr>
              <a:t>memberi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kesan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tersendiri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pd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penerima</a:t>
            </a:r>
            <a:r>
              <a:rPr lang="en-ID" dirty="0" smtClean="0">
                <a:sym typeface="Wingdings" panose="05000000000000000000" pitchFamily="2" charset="2"/>
              </a:rPr>
              <a:t>  </a:t>
            </a:r>
            <a:r>
              <a:rPr lang="en-ID" dirty="0" err="1" smtClean="0">
                <a:sym typeface="Wingdings" panose="05000000000000000000" pitchFamily="2" charset="2"/>
              </a:rPr>
              <a:t>misalnya</a:t>
            </a:r>
            <a:r>
              <a:rPr lang="en-ID" dirty="0" smtClean="0">
                <a:sym typeface="Wingdings" panose="05000000000000000000" pitchFamily="2" charset="2"/>
              </a:rPr>
              <a:t> : </a:t>
            </a:r>
            <a:r>
              <a:rPr lang="en-ID" dirty="0" err="1" smtClean="0">
                <a:sym typeface="Wingdings" panose="05000000000000000000" pitchFamily="2" charset="2"/>
              </a:rPr>
              <a:t>perhatian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serius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pd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tayangan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pariwisata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Belanda</a:t>
            </a:r>
            <a:r>
              <a:rPr lang="en-ID" dirty="0" smtClean="0">
                <a:sym typeface="Wingdings" panose="05000000000000000000" pitchFamily="2" charset="2"/>
              </a:rPr>
              <a:t>, </a:t>
            </a:r>
            <a:r>
              <a:rPr lang="en-ID" dirty="0" err="1" smtClean="0">
                <a:sym typeface="Wingdings" panose="05000000000000000000" pitchFamily="2" charset="2"/>
              </a:rPr>
              <a:t>krn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mengingatkan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pengalamannya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ketika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sekolah</a:t>
            </a:r>
            <a:r>
              <a:rPr lang="en-ID" dirty="0" smtClean="0">
                <a:sym typeface="Wingdings" panose="05000000000000000000" pitchFamily="2" charset="2"/>
              </a:rPr>
              <a:t> di </a:t>
            </a:r>
            <a:r>
              <a:rPr lang="en-ID" dirty="0" err="1" smtClean="0">
                <a:sym typeface="Wingdings" panose="05000000000000000000" pitchFamily="2" charset="2"/>
              </a:rPr>
              <a:t>negeri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kincir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angin</a:t>
            </a:r>
            <a:r>
              <a:rPr lang="en-ID" dirty="0" smtClean="0">
                <a:sym typeface="Wingdings" panose="05000000000000000000" pitchFamily="2" charset="2"/>
              </a:rPr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ID" dirty="0">
                <a:sym typeface="+mn-ea"/>
              </a:rPr>
              <a:t>HAMBATAN PROSES KOMUNIKASI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095" y="1780540"/>
            <a:ext cx="9906000" cy="4010660"/>
          </a:xfrm>
        </p:spPr>
        <p:txBody>
          <a:bodyPr>
            <a:normAutofit fontScale="90000"/>
          </a:bodyPr>
          <a:p>
            <a:r>
              <a:rPr lang="en-ID" dirty="0" err="1">
                <a:sym typeface="+mn-ea"/>
              </a:rPr>
              <a:t>Komunikasi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manusia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tidak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selalu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lancar</a:t>
            </a:r>
            <a:r>
              <a:rPr lang="en-ID" dirty="0">
                <a:sym typeface="+mn-ea"/>
              </a:rPr>
              <a:t>. </a:t>
            </a:r>
            <a:r>
              <a:rPr lang="en-ID" dirty="0" err="1">
                <a:sym typeface="+mn-ea"/>
              </a:rPr>
              <a:t>Krn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ada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kalanya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mengalami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hambatan</a:t>
            </a:r>
            <a:r>
              <a:rPr lang="en-ID" dirty="0">
                <a:sym typeface="+mn-ea"/>
              </a:rPr>
              <a:t>, </a:t>
            </a:r>
            <a:r>
              <a:rPr lang="en-ID" dirty="0" err="1">
                <a:sym typeface="+mn-ea"/>
              </a:rPr>
              <a:t>gangguan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atau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distorsi</a:t>
            </a:r>
            <a:r>
              <a:rPr lang="en-ID" dirty="0">
                <a:sym typeface="+mn-ea"/>
              </a:rPr>
              <a:t>  </a:t>
            </a:r>
            <a:r>
              <a:rPr lang="en-ID" dirty="0" err="1">
                <a:sym typeface="+mn-ea"/>
              </a:rPr>
              <a:t>dalam</a:t>
            </a:r>
            <a:r>
              <a:rPr lang="en-ID" dirty="0">
                <a:sym typeface="+mn-ea"/>
              </a:rPr>
              <a:t> proses </a:t>
            </a:r>
            <a:r>
              <a:rPr lang="en-ID" dirty="0" err="1">
                <a:sym typeface="+mn-ea"/>
              </a:rPr>
              <a:t>komunikasinya</a:t>
            </a:r>
            <a:r>
              <a:rPr lang="en-ID" dirty="0">
                <a:sym typeface="+mn-ea"/>
              </a:rPr>
              <a:t>.</a:t>
            </a:r>
            <a:endParaRPr lang="en-ID" dirty="0"/>
          </a:p>
          <a:p>
            <a:r>
              <a:rPr lang="en-ID" dirty="0" err="1">
                <a:sym typeface="+mn-ea"/>
              </a:rPr>
              <a:t>Berbagai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situasi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dan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kondisi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yg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menyertai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unsur-unsur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komunikasi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dapat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juga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menimbulkan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hambatan</a:t>
            </a:r>
            <a:r>
              <a:rPr lang="en-ID" dirty="0">
                <a:sym typeface="+mn-ea"/>
              </a:rPr>
              <a:t>, </a:t>
            </a:r>
            <a:r>
              <a:rPr lang="en-ID" dirty="0" err="1">
                <a:sym typeface="+mn-ea"/>
              </a:rPr>
              <a:t>misalnya</a:t>
            </a:r>
            <a:r>
              <a:rPr lang="en-ID" dirty="0">
                <a:sym typeface="+mn-ea"/>
              </a:rPr>
              <a:t> : </a:t>
            </a:r>
            <a:r>
              <a:rPr lang="en-ID" dirty="0" err="1">
                <a:sym typeface="+mn-ea"/>
              </a:rPr>
              <a:t>pemaknaan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dari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berbagai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perspektif</a:t>
            </a:r>
            <a:r>
              <a:rPr lang="en-ID" dirty="0">
                <a:sym typeface="+mn-ea"/>
              </a:rPr>
              <a:t>, </a:t>
            </a:r>
            <a:r>
              <a:rPr lang="en-ID" dirty="0" err="1">
                <a:sym typeface="+mn-ea"/>
              </a:rPr>
              <a:t>konsep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umpan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balik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yg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dpt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dimaknai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dari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berbagai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dimensi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dll</a:t>
            </a:r>
            <a:endParaRPr lang="en-ID" dirty="0"/>
          </a:p>
          <a:p>
            <a:r>
              <a:rPr lang="en-ID" dirty="0">
                <a:sym typeface="+mn-ea"/>
              </a:rPr>
              <a:t>Noise/</a:t>
            </a:r>
            <a:r>
              <a:rPr lang="en-ID" dirty="0" err="1">
                <a:sym typeface="+mn-ea"/>
              </a:rPr>
              <a:t>gangguan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dpt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berbentuk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fisik</a:t>
            </a:r>
            <a:r>
              <a:rPr lang="en-ID" dirty="0">
                <a:sym typeface="+mn-ea"/>
              </a:rPr>
              <a:t>, </a:t>
            </a:r>
            <a:r>
              <a:rPr lang="en-ID" dirty="0" err="1">
                <a:sym typeface="+mn-ea"/>
              </a:rPr>
              <a:t>jarak</a:t>
            </a:r>
            <a:r>
              <a:rPr lang="en-ID" dirty="0">
                <a:sym typeface="+mn-ea"/>
              </a:rPr>
              <a:t>, </a:t>
            </a:r>
            <a:r>
              <a:rPr lang="en-ID" dirty="0" err="1">
                <a:sym typeface="+mn-ea"/>
              </a:rPr>
              <a:t>psikologis</a:t>
            </a:r>
            <a:r>
              <a:rPr lang="en-ID" dirty="0">
                <a:sym typeface="+mn-ea"/>
              </a:rPr>
              <a:t>, </a:t>
            </a:r>
            <a:r>
              <a:rPr lang="en-ID" dirty="0" err="1">
                <a:sym typeface="+mn-ea"/>
              </a:rPr>
              <a:t>sosiologis</a:t>
            </a:r>
            <a:r>
              <a:rPr lang="en-ID" dirty="0">
                <a:sym typeface="+mn-ea"/>
              </a:rPr>
              <a:t>, </a:t>
            </a:r>
            <a:r>
              <a:rPr lang="en-ID" dirty="0" err="1">
                <a:sym typeface="+mn-ea"/>
              </a:rPr>
              <a:t>fisiologis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maupun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semantik</a:t>
            </a:r>
            <a:r>
              <a:rPr lang="en-ID" dirty="0">
                <a:sym typeface="+mn-ea"/>
              </a:rPr>
              <a:t>.</a:t>
            </a:r>
            <a:endParaRPr lang="en-ID" dirty="0"/>
          </a:p>
          <a:p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785279"/>
          </a:xfrm>
        </p:spPr>
        <p:txBody>
          <a:bodyPr/>
          <a:lstStyle/>
          <a:p>
            <a:r>
              <a:rPr lang="en-ID" dirty="0" smtClean="0"/>
              <a:t>HAMBATAN KOMUNIKASI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403797"/>
            <a:ext cx="9905999" cy="4387404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ID" dirty="0" err="1" smtClean="0"/>
              <a:t>Gangguan</a:t>
            </a:r>
            <a:r>
              <a:rPr lang="en-ID" dirty="0" smtClean="0"/>
              <a:t> </a:t>
            </a:r>
            <a:r>
              <a:rPr lang="en-ID" dirty="0" err="1" smtClean="0"/>
              <a:t>Tehnis</a:t>
            </a:r>
            <a:endParaRPr lang="en-ID" dirty="0" smtClean="0"/>
          </a:p>
          <a:p>
            <a:pPr marL="457200" indent="-457200">
              <a:buFont typeface="+mj-lt"/>
              <a:buAutoNum type="arabicPeriod"/>
            </a:pPr>
            <a:r>
              <a:rPr lang="en-ID" dirty="0" err="1" smtClean="0"/>
              <a:t>Gangguan</a:t>
            </a:r>
            <a:r>
              <a:rPr lang="en-ID" dirty="0" smtClean="0"/>
              <a:t> </a:t>
            </a:r>
            <a:r>
              <a:rPr lang="en-ID" dirty="0" err="1" smtClean="0"/>
              <a:t>Semantik</a:t>
            </a:r>
            <a:endParaRPr lang="en-ID" dirty="0" smtClean="0"/>
          </a:p>
          <a:p>
            <a:pPr marL="457200" indent="-457200">
              <a:buFont typeface="+mj-lt"/>
              <a:buAutoNum type="arabicPeriod"/>
            </a:pPr>
            <a:r>
              <a:rPr lang="en-ID" dirty="0" err="1" smtClean="0"/>
              <a:t>Gangguan</a:t>
            </a:r>
            <a:r>
              <a:rPr lang="en-ID" dirty="0" smtClean="0"/>
              <a:t> </a:t>
            </a:r>
            <a:r>
              <a:rPr lang="en-ID" dirty="0" err="1" smtClean="0"/>
              <a:t>Psikologis</a:t>
            </a:r>
            <a:endParaRPr lang="en-ID" dirty="0" smtClean="0"/>
          </a:p>
          <a:p>
            <a:pPr marL="457200" indent="-457200">
              <a:buFont typeface="+mj-lt"/>
              <a:buAutoNum type="arabicPeriod"/>
            </a:pPr>
            <a:r>
              <a:rPr lang="en-ID" dirty="0" err="1" smtClean="0"/>
              <a:t>Rintangan</a:t>
            </a:r>
            <a:r>
              <a:rPr lang="en-ID" dirty="0" smtClean="0"/>
              <a:t> </a:t>
            </a:r>
            <a:r>
              <a:rPr lang="en-ID" dirty="0" err="1" smtClean="0"/>
              <a:t>fisik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Organik</a:t>
            </a:r>
            <a:endParaRPr lang="en-ID" dirty="0" smtClean="0"/>
          </a:p>
          <a:p>
            <a:pPr marL="457200" indent="-457200">
              <a:buFont typeface="+mj-lt"/>
              <a:buAutoNum type="arabicPeriod"/>
            </a:pPr>
            <a:r>
              <a:rPr lang="en-ID" dirty="0" err="1" smtClean="0"/>
              <a:t>Rintangan</a:t>
            </a:r>
            <a:r>
              <a:rPr lang="en-ID" dirty="0" smtClean="0"/>
              <a:t> Status</a:t>
            </a:r>
            <a:endParaRPr lang="en-ID" dirty="0" smtClean="0"/>
          </a:p>
          <a:p>
            <a:pPr marL="457200" indent="-457200">
              <a:buFont typeface="+mj-lt"/>
              <a:buAutoNum type="arabicPeriod"/>
            </a:pPr>
            <a:r>
              <a:rPr lang="en-ID" dirty="0" err="1" smtClean="0"/>
              <a:t>Rintangan</a:t>
            </a:r>
            <a:r>
              <a:rPr lang="en-ID" dirty="0" smtClean="0"/>
              <a:t> </a:t>
            </a:r>
            <a:r>
              <a:rPr lang="en-ID" dirty="0" err="1" smtClean="0"/>
              <a:t>kerangka</a:t>
            </a:r>
            <a:r>
              <a:rPr lang="en-ID" dirty="0" smtClean="0"/>
              <a:t> </a:t>
            </a:r>
            <a:r>
              <a:rPr lang="en-ID" dirty="0" err="1" smtClean="0"/>
              <a:t>berpikir</a:t>
            </a:r>
            <a:endParaRPr lang="en-ID" dirty="0" smtClean="0"/>
          </a:p>
          <a:p>
            <a:pPr marL="457200" indent="-457200">
              <a:buFont typeface="+mj-lt"/>
              <a:buAutoNum type="arabicPeriod"/>
            </a:pPr>
            <a:r>
              <a:rPr lang="en-ID" dirty="0" err="1" smtClean="0"/>
              <a:t>Rintangan</a:t>
            </a:r>
            <a:r>
              <a:rPr lang="en-ID" dirty="0" smtClean="0"/>
              <a:t> </a:t>
            </a:r>
            <a:r>
              <a:rPr lang="en-ID" smtClean="0"/>
              <a:t>Budaya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9"/>
            <a:ext cx="9905998" cy="772399"/>
          </a:xfrm>
        </p:spPr>
        <p:txBody>
          <a:bodyPr/>
          <a:lstStyle/>
          <a:p>
            <a:r>
              <a:rPr lang="en-ID" dirty="0" smtClean="0"/>
              <a:t>1. GANGGUAN </a:t>
            </a:r>
            <a:r>
              <a:rPr lang="en-ID" dirty="0" smtClean="0"/>
              <a:t>TEHNIS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506828"/>
            <a:ext cx="9905999" cy="4284373"/>
          </a:xfrm>
        </p:spPr>
        <p:txBody>
          <a:bodyPr>
            <a:normAutofit lnSpcReduction="10000"/>
          </a:bodyPr>
          <a:lstStyle/>
          <a:p>
            <a:r>
              <a:rPr lang="en-ID" dirty="0" err="1" smtClean="0"/>
              <a:t>Gangguan</a:t>
            </a:r>
            <a:r>
              <a:rPr lang="en-ID" dirty="0" smtClean="0"/>
              <a:t> </a:t>
            </a:r>
            <a:r>
              <a:rPr lang="en-ID" dirty="0" err="1" smtClean="0"/>
              <a:t>Tehnis</a:t>
            </a:r>
            <a:r>
              <a:rPr lang="en-ID" dirty="0" smtClean="0"/>
              <a:t> </a:t>
            </a:r>
            <a:r>
              <a:rPr lang="en-ID" dirty="0" smtClean="0">
                <a:sym typeface="Wingdings" panose="05000000000000000000" pitchFamily="2" charset="2"/>
              </a:rPr>
              <a:t> </a:t>
            </a:r>
            <a:r>
              <a:rPr lang="en-ID" dirty="0" err="1" smtClean="0">
                <a:sym typeface="Wingdings" panose="05000000000000000000" pitchFamily="2" charset="2"/>
              </a:rPr>
              <a:t>salah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satu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alat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yg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digunakan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dlm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berkomunikasi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mengalami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gangguan</a:t>
            </a:r>
            <a:r>
              <a:rPr lang="en-ID" dirty="0" smtClean="0">
                <a:sym typeface="Wingdings" panose="05000000000000000000" pitchFamily="2" charset="2"/>
              </a:rPr>
              <a:t>  </a:t>
            </a:r>
            <a:r>
              <a:rPr lang="en-ID" dirty="0" err="1" smtClean="0">
                <a:sym typeface="Wingdings" panose="05000000000000000000" pitchFamily="2" charset="2"/>
              </a:rPr>
              <a:t>informasi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yg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ditransmisikan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melalui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saluran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mengalami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gangguan</a:t>
            </a:r>
            <a:r>
              <a:rPr lang="en-ID" dirty="0" smtClean="0">
                <a:sym typeface="Wingdings" panose="05000000000000000000" pitchFamily="2" charset="2"/>
              </a:rPr>
              <a:t>.</a:t>
            </a:r>
            <a:endParaRPr lang="en-ID" dirty="0" smtClean="0">
              <a:sym typeface="Wingdings" panose="05000000000000000000" pitchFamily="2" charset="2"/>
            </a:endParaRPr>
          </a:p>
          <a:p>
            <a:r>
              <a:rPr lang="en-ID" dirty="0" err="1" smtClean="0">
                <a:sym typeface="Wingdings" panose="05000000000000000000" pitchFamily="2" charset="2"/>
              </a:rPr>
              <a:t>Misalnya</a:t>
            </a:r>
            <a:r>
              <a:rPr lang="en-ID" dirty="0" smtClean="0">
                <a:sym typeface="Wingdings" panose="05000000000000000000" pitchFamily="2" charset="2"/>
              </a:rPr>
              <a:t> :</a:t>
            </a:r>
            <a:endParaRPr lang="en-ID" dirty="0" smtClean="0">
              <a:sym typeface="Wingdings" panose="05000000000000000000" pitchFamily="2" charset="2"/>
            </a:endParaRPr>
          </a:p>
          <a:p>
            <a:pPr lvl="1"/>
            <a:r>
              <a:rPr lang="en-ID" dirty="0" err="1" smtClean="0">
                <a:sym typeface="Wingdings" panose="05000000000000000000" pitchFamily="2" charset="2"/>
              </a:rPr>
              <a:t>Gangguan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stasiun</a:t>
            </a:r>
            <a:r>
              <a:rPr lang="en-ID" dirty="0" smtClean="0">
                <a:sym typeface="Wingdings" panose="05000000000000000000" pitchFamily="2" charset="2"/>
              </a:rPr>
              <a:t> radio – TV</a:t>
            </a:r>
            <a:endParaRPr lang="en-ID" dirty="0" smtClean="0">
              <a:sym typeface="Wingdings" panose="05000000000000000000" pitchFamily="2" charset="2"/>
            </a:endParaRPr>
          </a:p>
          <a:p>
            <a:pPr lvl="1"/>
            <a:r>
              <a:rPr lang="en-ID" dirty="0" err="1" smtClean="0">
                <a:sym typeface="Wingdings" panose="05000000000000000000" pitchFamily="2" charset="2"/>
              </a:rPr>
              <a:t>Ganggua</a:t>
            </a:r>
            <a:r>
              <a:rPr lang="en-ID" dirty="0" smtClean="0">
                <a:sym typeface="Wingdings" panose="05000000000000000000" pitchFamily="2" charset="2"/>
              </a:rPr>
              <a:t>  </a:t>
            </a:r>
            <a:r>
              <a:rPr lang="en-ID" dirty="0" err="1" smtClean="0">
                <a:sym typeface="Wingdings" panose="05000000000000000000" pitchFamily="2" charset="2"/>
              </a:rPr>
              <a:t>jaringan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telepone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smtClean="0"/>
              <a:t>  </a:t>
            </a:r>
            <a:r>
              <a:rPr lang="en-ID" dirty="0" err="1" smtClean="0"/>
              <a:t>dll</a:t>
            </a:r>
            <a:endParaRPr lang="en-ID" dirty="0" err="1" smtClean="0"/>
          </a:p>
          <a:p>
            <a:pPr lvl="1"/>
            <a:endParaRPr lang="en-US" dirty="0"/>
          </a:p>
          <a:p>
            <a:pPr marL="457200" lvl="1" indent="0">
              <a:buNone/>
            </a:pPr>
            <a:r>
              <a:rPr lang="en-ID" dirty="0">
                <a:sym typeface="Wingdings" panose="05000000000000000000" pitchFamily="2" charset="2"/>
              </a:rPr>
              <a:t>Cara </a:t>
            </a:r>
            <a:r>
              <a:rPr lang="en-ID" dirty="0" err="1">
                <a:sym typeface="Wingdings" panose="05000000000000000000" pitchFamily="2" charset="2"/>
              </a:rPr>
              <a:t>mengatasi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gangguan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tehnis</a:t>
            </a:r>
            <a:r>
              <a:rPr lang="en-ID" dirty="0">
                <a:sym typeface="Wingdings" panose="05000000000000000000" pitchFamily="2" charset="2"/>
              </a:rPr>
              <a:t>  </a:t>
            </a:r>
            <a:r>
              <a:rPr lang="en-ID" dirty="0" err="1">
                <a:sym typeface="Wingdings" panose="05000000000000000000" pitchFamily="2" charset="2"/>
              </a:rPr>
              <a:t>menggunakan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b="1" i="1" dirty="0">
                <a:sym typeface="Wingdings" panose="05000000000000000000" pitchFamily="2" charset="2"/>
              </a:rPr>
              <a:t>technical communicator redundancy </a:t>
            </a:r>
            <a:r>
              <a:rPr lang="en-ID" dirty="0">
                <a:sym typeface="Wingdings" panose="05000000000000000000" pitchFamily="2" charset="2"/>
              </a:rPr>
              <a:t> </a:t>
            </a:r>
            <a:r>
              <a:rPr lang="en-ID" dirty="0" err="1">
                <a:sym typeface="Wingdings" panose="05000000000000000000" pitchFamily="2" charset="2"/>
              </a:rPr>
              <a:t>komunikator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mengulang</a:t>
            </a:r>
            <a:r>
              <a:rPr lang="en-ID" dirty="0">
                <a:sym typeface="Wingdings" panose="05000000000000000000" pitchFamily="2" charset="2"/>
              </a:rPr>
              <a:t> kata2 </a:t>
            </a:r>
            <a:r>
              <a:rPr lang="en-ID" dirty="0" err="1">
                <a:sym typeface="Wingdings" panose="05000000000000000000" pitchFamily="2" charset="2"/>
              </a:rPr>
              <a:t>yg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dianggap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perlu</a:t>
            </a:r>
            <a:r>
              <a:rPr lang="en-ID" dirty="0">
                <a:sym typeface="Wingdings" panose="05000000000000000000" pitchFamily="2" charset="2"/>
              </a:rPr>
              <a:t>, agar audience </a:t>
            </a:r>
            <a:r>
              <a:rPr lang="en-ID" dirty="0" err="1">
                <a:sym typeface="Wingdings" panose="05000000000000000000" pitchFamily="2" charset="2"/>
              </a:rPr>
              <a:t>paham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terhadap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pesan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yg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disampaikan</a:t>
            </a:r>
            <a:r>
              <a:rPr lang="en-ID" dirty="0">
                <a:sym typeface="Wingdings" panose="05000000000000000000" pitchFamily="2" charset="2"/>
              </a:rPr>
              <a:t>.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836795"/>
          </a:xfrm>
        </p:spPr>
        <p:txBody>
          <a:bodyPr/>
          <a:lstStyle/>
          <a:p>
            <a:r>
              <a:rPr lang="en-ID" dirty="0" smtClean="0"/>
              <a:t>2. GANGGUAN </a:t>
            </a:r>
            <a:r>
              <a:rPr lang="en-ID" dirty="0" smtClean="0"/>
              <a:t>SEMANTIK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712890"/>
            <a:ext cx="9905999" cy="4078311"/>
          </a:xfrm>
        </p:spPr>
        <p:txBody>
          <a:bodyPr/>
          <a:lstStyle/>
          <a:p>
            <a:r>
              <a:rPr lang="en-ID" dirty="0" err="1" smtClean="0"/>
              <a:t>Gangguan</a:t>
            </a:r>
            <a:r>
              <a:rPr lang="en-ID" dirty="0" smtClean="0"/>
              <a:t> </a:t>
            </a:r>
            <a:r>
              <a:rPr lang="en-ID" dirty="0" err="1" smtClean="0"/>
              <a:t>Semantik</a:t>
            </a:r>
            <a:r>
              <a:rPr lang="en-ID" dirty="0" smtClean="0"/>
              <a:t> – </a:t>
            </a:r>
            <a:r>
              <a:rPr lang="en-ID" dirty="0" err="1" smtClean="0"/>
              <a:t>gangguan</a:t>
            </a:r>
            <a:r>
              <a:rPr lang="en-ID" dirty="0" smtClean="0"/>
              <a:t> </a:t>
            </a:r>
            <a:r>
              <a:rPr lang="en-ID" dirty="0" err="1" smtClean="0"/>
              <a:t>komunikasi</a:t>
            </a:r>
            <a:r>
              <a:rPr lang="en-ID" dirty="0" smtClean="0"/>
              <a:t> </a:t>
            </a:r>
            <a:r>
              <a:rPr lang="en-ID" dirty="0" err="1" smtClean="0"/>
              <a:t>yg</a:t>
            </a:r>
            <a:r>
              <a:rPr lang="en-ID" dirty="0" smtClean="0"/>
              <a:t> </a:t>
            </a:r>
            <a:r>
              <a:rPr lang="en-ID" dirty="0" err="1" smtClean="0"/>
              <a:t>disebabkan</a:t>
            </a:r>
            <a:r>
              <a:rPr lang="en-ID" dirty="0" smtClean="0"/>
              <a:t> </a:t>
            </a:r>
            <a:r>
              <a:rPr lang="en-ID" dirty="0" err="1" smtClean="0"/>
              <a:t>kesalahan</a:t>
            </a:r>
            <a:r>
              <a:rPr lang="en-ID" dirty="0" smtClean="0"/>
              <a:t> </a:t>
            </a:r>
            <a:r>
              <a:rPr lang="en-ID" dirty="0" err="1" smtClean="0"/>
              <a:t>pd</a:t>
            </a:r>
            <a:r>
              <a:rPr lang="en-ID" dirty="0" smtClean="0"/>
              <a:t> </a:t>
            </a:r>
            <a:r>
              <a:rPr lang="en-ID" dirty="0" err="1" smtClean="0"/>
              <a:t>Bahasa</a:t>
            </a:r>
            <a:r>
              <a:rPr lang="en-ID" dirty="0" smtClean="0"/>
              <a:t> yang </a:t>
            </a:r>
            <a:r>
              <a:rPr lang="en-ID" dirty="0" err="1" smtClean="0"/>
              <a:t>digunakan</a:t>
            </a:r>
            <a:r>
              <a:rPr lang="en-ID" dirty="0" smtClean="0"/>
              <a:t>.</a:t>
            </a:r>
            <a:endParaRPr lang="en-ID" dirty="0" smtClean="0"/>
          </a:p>
          <a:p>
            <a:r>
              <a:rPr lang="en-ID" dirty="0" err="1" smtClean="0"/>
              <a:t>Gangguan</a:t>
            </a:r>
            <a:r>
              <a:rPr lang="en-ID" dirty="0" smtClean="0"/>
              <a:t> </a:t>
            </a:r>
            <a:r>
              <a:rPr lang="en-ID" dirty="0" err="1" smtClean="0"/>
              <a:t>Semantik</a:t>
            </a:r>
            <a:r>
              <a:rPr lang="en-ID" dirty="0" smtClean="0"/>
              <a:t> </a:t>
            </a:r>
            <a:r>
              <a:rPr lang="en-ID" dirty="0" err="1" smtClean="0"/>
              <a:t>terjadi</a:t>
            </a:r>
            <a:r>
              <a:rPr lang="en-ID" dirty="0" smtClean="0"/>
              <a:t> </a:t>
            </a:r>
            <a:r>
              <a:rPr lang="en-ID" dirty="0" err="1" smtClean="0"/>
              <a:t>karena</a:t>
            </a:r>
            <a:r>
              <a:rPr lang="en-ID" dirty="0" smtClean="0"/>
              <a:t> :</a:t>
            </a:r>
            <a:endParaRPr lang="en-ID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ID" dirty="0" smtClean="0"/>
              <a:t>Kata-kata </a:t>
            </a:r>
            <a:r>
              <a:rPr lang="en-ID" dirty="0" err="1" smtClean="0"/>
              <a:t>yg</a:t>
            </a:r>
            <a:r>
              <a:rPr lang="en-ID" dirty="0" smtClean="0"/>
              <a:t> </a:t>
            </a:r>
            <a:r>
              <a:rPr lang="en-ID" dirty="0" err="1" smtClean="0"/>
              <a:t>digunakan</a:t>
            </a:r>
            <a:r>
              <a:rPr lang="en-ID" dirty="0" smtClean="0"/>
              <a:t>  </a:t>
            </a:r>
            <a:r>
              <a:rPr lang="en-ID" dirty="0" err="1" smtClean="0"/>
              <a:t>banyak</a:t>
            </a:r>
            <a:r>
              <a:rPr lang="en-ID" dirty="0" smtClean="0"/>
              <a:t> </a:t>
            </a:r>
            <a:r>
              <a:rPr lang="en-ID" dirty="0" err="1" smtClean="0"/>
              <a:t>menggunakan</a:t>
            </a:r>
            <a:r>
              <a:rPr lang="en-ID" dirty="0" smtClean="0"/>
              <a:t> </a:t>
            </a:r>
            <a:r>
              <a:rPr lang="en-ID" dirty="0" err="1" smtClean="0"/>
              <a:t>bahasa</a:t>
            </a:r>
            <a:r>
              <a:rPr lang="en-ID" dirty="0" smtClean="0"/>
              <a:t> </a:t>
            </a:r>
            <a:r>
              <a:rPr lang="en-ID" dirty="0" err="1" smtClean="0"/>
              <a:t>asing</a:t>
            </a:r>
            <a:r>
              <a:rPr lang="en-ID" dirty="0" smtClean="0"/>
              <a:t> </a:t>
            </a:r>
            <a:r>
              <a:rPr lang="en-ID" dirty="0" smtClean="0">
                <a:sym typeface="Wingdings" panose="05000000000000000000" pitchFamily="2" charset="2"/>
              </a:rPr>
              <a:t> </a:t>
            </a:r>
            <a:r>
              <a:rPr lang="en-ID" dirty="0" err="1" smtClean="0">
                <a:sym typeface="Wingdings" panose="05000000000000000000" pitchFamily="2" charset="2"/>
              </a:rPr>
              <a:t>sulit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dimengerti</a:t>
            </a:r>
            <a:r>
              <a:rPr lang="en-ID" dirty="0" smtClean="0">
                <a:sym typeface="Wingdings" panose="05000000000000000000" pitchFamily="2" charset="2"/>
              </a:rPr>
              <a:t>.</a:t>
            </a:r>
            <a:endParaRPr lang="en-ID" dirty="0" smtClean="0">
              <a:sym typeface="Wingdings" panose="05000000000000000000" pitchFamily="2" charset="2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ID" dirty="0" err="1" smtClean="0">
                <a:sym typeface="Wingdings" panose="05000000000000000000" pitchFamily="2" charset="2"/>
              </a:rPr>
              <a:t>Bahasa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yg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digunakan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pembicara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berbeda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dengan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penerimanya</a:t>
            </a:r>
            <a:r>
              <a:rPr lang="en-ID" dirty="0" smtClean="0">
                <a:sym typeface="Wingdings" panose="05000000000000000000" pitchFamily="2" charset="2"/>
              </a:rPr>
              <a:t>.</a:t>
            </a:r>
            <a:endParaRPr lang="en-ID" dirty="0" smtClean="0">
              <a:sym typeface="Wingdings" panose="05000000000000000000" pitchFamily="2" charset="2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ID" dirty="0" err="1" smtClean="0">
                <a:sym typeface="Wingdings" panose="05000000000000000000" pitchFamily="2" charset="2"/>
              </a:rPr>
              <a:t>Struktur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bahasa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yg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digunakan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tdksebagaimana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mestinya</a:t>
            </a:r>
            <a:r>
              <a:rPr lang="en-ID" dirty="0" smtClean="0">
                <a:sym typeface="Wingdings" panose="05000000000000000000" pitchFamily="2" charset="2"/>
              </a:rPr>
              <a:t>, </a:t>
            </a:r>
            <a:r>
              <a:rPr lang="en-ID" dirty="0" err="1" smtClean="0">
                <a:sym typeface="Wingdings" panose="05000000000000000000" pitchFamily="2" charset="2"/>
              </a:rPr>
              <a:t>jd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membingungkan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penerima</a:t>
            </a:r>
            <a:endParaRPr lang="en-ID" dirty="0" smtClean="0">
              <a:sym typeface="Wingdings" panose="05000000000000000000" pitchFamily="2" charset="2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ID" dirty="0" err="1" smtClean="0">
                <a:sym typeface="Wingdings" panose="05000000000000000000" pitchFamily="2" charset="2"/>
              </a:rPr>
              <a:t>Latar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belakang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budaya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yg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menyebabkan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salah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persepsi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terhdp</a:t>
            </a:r>
            <a:r>
              <a:rPr lang="en-ID" dirty="0" smtClean="0">
                <a:sym typeface="Wingdings" panose="05000000000000000000" pitchFamily="2" charset="2"/>
              </a:rPr>
              <a:t> symbol-symbol </a:t>
            </a:r>
            <a:r>
              <a:rPr lang="en-ID" dirty="0" err="1" smtClean="0">
                <a:sym typeface="Wingdings" panose="05000000000000000000" pitchFamily="2" charset="2"/>
              </a:rPr>
              <a:t>bahasa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yg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digunakan</a:t>
            </a:r>
            <a:r>
              <a:rPr lang="en-ID" dirty="0" smtClean="0">
                <a:sym typeface="Wingdings" panose="05000000000000000000" pitchFamily="2" charset="2"/>
              </a:rPr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095" y="1036320"/>
            <a:ext cx="9906000" cy="4754880"/>
          </a:xfrm>
        </p:spPr>
        <p:txBody>
          <a:bodyPr>
            <a:normAutofit fontScale="70000"/>
          </a:bodyPr>
          <a:p>
            <a:r>
              <a:rPr lang="en-ID" sz="2400" b="1" dirty="0">
                <a:sym typeface="+mn-ea"/>
              </a:rPr>
              <a:t>HAMBATAN SEMANTIK </a:t>
            </a:r>
            <a:r>
              <a:rPr lang="en-ID" sz="2400" dirty="0">
                <a:sym typeface="Wingdings" panose="05000000000000000000" pitchFamily="2" charset="2"/>
              </a:rPr>
              <a:t> </a:t>
            </a:r>
            <a:r>
              <a:rPr lang="en-ID" sz="2400" dirty="0" err="1">
                <a:sym typeface="Wingdings" panose="05000000000000000000" pitchFamily="2" charset="2"/>
              </a:rPr>
              <a:t>menyangkut</a:t>
            </a:r>
            <a:r>
              <a:rPr lang="en-ID" sz="2400" dirty="0">
                <a:sym typeface="Wingdings" panose="05000000000000000000" pitchFamily="2" charset="2"/>
              </a:rPr>
              <a:t>  </a:t>
            </a:r>
            <a:r>
              <a:rPr lang="en-ID" sz="2400" dirty="0" err="1">
                <a:sym typeface="Wingdings" panose="05000000000000000000" pitchFamily="2" charset="2"/>
              </a:rPr>
              <a:t>aspek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b="1" dirty="0" err="1">
                <a:sym typeface="Wingdings" panose="05000000000000000000" pitchFamily="2" charset="2"/>
              </a:rPr>
              <a:t>bahasa</a:t>
            </a:r>
            <a:r>
              <a:rPr lang="en-ID" sz="2400" b="1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yg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digunakan</a:t>
            </a:r>
            <a:r>
              <a:rPr lang="en-ID" sz="2400" dirty="0">
                <a:sym typeface="Wingdings" panose="05000000000000000000" pitchFamily="2" charset="2"/>
              </a:rPr>
              <a:t> 	</a:t>
            </a:r>
            <a:r>
              <a:rPr lang="en-ID" sz="2400" dirty="0" err="1">
                <a:sym typeface="Wingdings" panose="05000000000000000000" pitchFamily="2" charset="2"/>
              </a:rPr>
              <a:t>komunikator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sbg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b="1" dirty="0">
                <a:sym typeface="Wingdings" panose="05000000000000000000" pitchFamily="2" charset="2"/>
              </a:rPr>
              <a:t>“</a:t>
            </a:r>
            <a:r>
              <a:rPr lang="en-ID" sz="2400" b="1" dirty="0" err="1">
                <a:sym typeface="Wingdings" panose="05000000000000000000" pitchFamily="2" charset="2"/>
              </a:rPr>
              <a:t>alat</a:t>
            </a:r>
            <a:r>
              <a:rPr lang="en-ID" sz="2400" b="1" dirty="0">
                <a:sym typeface="Wingdings" panose="05000000000000000000" pitchFamily="2" charset="2"/>
              </a:rPr>
              <a:t>” </a:t>
            </a:r>
            <a:r>
              <a:rPr lang="en-ID" sz="2400" dirty="0" err="1">
                <a:sym typeface="Wingdings" panose="05000000000000000000" pitchFamily="2" charset="2"/>
              </a:rPr>
              <a:t>untuk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menyalurkan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pikiran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dan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perasaan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kepada</a:t>
            </a:r>
            <a:r>
              <a:rPr lang="en-ID" sz="2400" dirty="0">
                <a:sym typeface="Wingdings" panose="05000000000000000000" pitchFamily="2" charset="2"/>
              </a:rPr>
              <a:t> 	</a:t>
            </a:r>
            <a:r>
              <a:rPr lang="en-ID" sz="2400" dirty="0" err="1">
                <a:sym typeface="Wingdings" panose="05000000000000000000" pitchFamily="2" charset="2"/>
              </a:rPr>
              <a:t>komunikan</a:t>
            </a:r>
            <a:r>
              <a:rPr lang="en-ID" sz="2400" dirty="0">
                <a:sym typeface="Wingdings" panose="05000000000000000000" pitchFamily="2" charset="2"/>
              </a:rPr>
              <a:t>.</a:t>
            </a:r>
            <a:endParaRPr lang="en-ID" sz="2400" dirty="0">
              <a:sym typeface="Wingdings" panose="05000000000000000000" pitchFamily="2" charset="2"/>
            </a:endParaRPr>
          </a:p>
          <a:p>
            <a:endParaRPr lang="en-ID" sz="2400" dirty="0">
              <a:sym typeface="Wingdings" panose="05000000000000000000" pitchFamily="2" charset="2"/>
            </a:endParaRPr>
          </a:p>
          <a:p>
            <a:r>
              <a:rPr lang="en-ID" sz="2400" dirty="0" err="1">
                <a:sym typeface="Wingdings" panose="05000000000000000000" pitchFamily="2" charset="2"/>
              </a:rPr>
              <a:t>Komunikator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harus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memperhatikan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gangguan</a:t>
            </a:r>
            <a:r>
              <a:rPr lang="en-ID" sz="2400" dirty="0">
                <a:sym typeface="Wingdings" panose="05000000000000000000" pitchFamily="2" charset="2"/>
              </a:rPr>
              <a:t> semantic :</a:t>
            </a:r>
            <a:endParaRPr lang="en-ID" sz="2400" dirty="0">
              <a:sym typeface="Wingdings" panose="05000000000000000000" pitchFamily="2" charset="2"/>
            </a:endParaRPr>
          </a:p>
          <a:p>
            <a:pPr lvl="1"/>
            <a:r>
              <a:rPr lang="en-ID" sz="2400" dirty="0">
                <a:sym typeface="Wingdings" panose="05000000000000000000" pitchFamily="2" charset="2"/>
              </a:rPr>
              <a:t>Salah  </a:t>
            </a:r>
            <a:r>
              <a:rPr lang="en-ID" sz="2400" dirty="0" err="1">
                <a:sym typeface="Wingdings" panose="05000000000000000000" pitchFamily="2" charset="2"/>
              </a:rPr>
              <a:t>ucap</a:t>
            </a:r>
            <a:r>
              <a:rPr lang="en-ID" sz="2400" dirty="0">
                <a:sym typeface="Wingdings" panose="05000000000000000000" pitchFamily="2" charset="2"/>
              </a:rPr>
              <a:t>, </a:t>
            </a:r>
            <a:r>
              <a:rPr lang="en-ID" sz="2400" dirty="0" err="1">
                <a:sym typeface="Wingdings" panose="05000000000000000000" pitchFamily="2" charset="2"/>
              </a:rPr>
              <a:t>salah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tulis</a:t>
            </a:r>
            <a:r>
              <a:rPr lang="en-ID" sz="2400" dirty="0">
                <a:sym typeface="Wingdings" panose="05000000000000000000" pitchFamily="2" charset="2"/>
              </a:rPr>
              <a:t>  </a:t>
            </a:r>
            <a:r>
              <a:rPr lang="en-ID" sz="2400" dirty="0" err="1">
                <a:sym typeface="Wingdings" panose="05000000000000000000" pitchFamily="2" charset="2"/>
              </a:rPr>
              <a:t>dpt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menimbulkan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salah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pengertian</a:t>
            </a:r>
            <a:r>
              <a:rPr lang="en-ID" sz="2400" dirty="0">
                <a:sym typeface="Wingdings" panose="05000000000000000000" pitchFamily="2" charset="2"/>
              </a:rPr>
              <a:t> (</a:t>
            </a:r>
            <a:r>
              <a:rPr lang="en-ID" sz="2400" b="1" i="1" dirty="0" err="1">
                <a:sym typeface="Wingdings" panose="05000000000000000000" pitchFamily="2" charset="2"/>
              </a:rPr>
              <a:t>mis</a:t>
            </a:r>
            <a:r>
              <a:rPr lang="en-ID" sz="2400" b="1" i="1" dirty="0">
                <a:sym typeface="Wingdings" panose="05000000000000000000" pitchFamily="2" charset="2"/>
              </a:rPr>
              <a:t>-understanding)</a:t>
            </a:r>
            <a:endParaRPr lang="en-ID" sz="2400" b="1" i="1" dirty="0">
              <a:sym typeface="Wingdings" panose="05000000000000000000" pitchFamily="2" charset="2"/>
            </a:endParaRPr>
          </a:p>
          <a:p>
            <a:pPr lvl="1"/>
            <a:r>
              <a:rPr lang="en-ID" sz="2400" dirty="0">
                <a:sym typeface="Wingdings" panose="05000000000000000000" pitchFamily="2" charset="2"/>
              </a:rPr>
              <a:t>Salah </a:t>
            </a:r>
            <a:r>
              <a:rPr lang="en-ID" sz="2400" dirty="0" err="1">
                <a:sym typeface="Wingdings" panose="05000000000000000000" pitchFamily="2" charset="2"/>
              </a:rPr>
              <a:t>tafsir</a:t>
            </a:r>
            <a:r>
              <a:rPr lang="en-ID" sz="2400" dirty="0">
                <a:sym typeface="Wingdings" panose="05000000000000000000" pitchFamily="2" charset="2"/>
              </a:rPr>
              <a:t> (</a:t>
            </a:r>
            <a:r>
              <a:rPr lang="en-ID" sz="2400" b="1" i="1" dirty="0" err="1">
                <a:sym typeface="Wingdings" panose="05000000000000000000" pitchFamily="2" charset="2"/>
              </a:rPr>
              <a:t>mis</a:t>
            </a:r>
            <a:r>
              <a:rPr lang="en-ID" sz="2400" b="1" i="1" dirty="0">
                <a:sym typeface="Wingdings" panose="05000000000000000000" pitchFamily="2" charset="2"/>
              </a:rPr>
              <a:t>-interpretation)</a:t>
            </a:r>
            <a:endParaRPr lang="en-ID" sz="2400" b="1" i="1" dirty="0">
              <a:sym typeface="Wingdings" panose="05000000000000000000" pitchFamily="2" charset="2"/>
            </a:endParaRPr>
          </a:p>
          <a:p>
            <a:pPr lvl="1"/>
            <a:r>
              <a:rPr lang="en-ID" sz="2400" dirty="0">
                <a:sym typeface="Wingdings" panose="05000000000000000000" pitchFamily="2" charset="2"/>
              </a:rPr>
              <a:t>Yang </a:t>
            </a:r>
            <a:r>
              <a:rPr lang="en-ID" sz="2400" dirty="0" err="1">
                <a:sym typeface="Wingdings" panose="05000000000000000000" pitchFamily="2" charset="2"/>
              </a:rPr>
              <a:t>dapat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menimbulkan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salah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komunikasi</a:t>
            </a:r>
            <a:r>
              <a:rPr lang="en-ID" sz="2400" dirty="0">
                <a:sym typeface="Wingdings" panose="05000000000000000000" pitchFamily="2" charset="2"/>
              </a:rPr>
              <a:t> (</a:t>
            </a:r>
            <a:r>
              <a:rPr lang="en-ID" sz="2400" b="1" i="1" dirty="0" err="1">
                <a:sym typeface="Wingdings" panose="05000000000000000000" pitchFamily="2" charset="2"/>
              </a:rPr>
              <a:t>mis</a:t>
            </a:r>
            <a:r>
              <a:rPr lang="en-ID" sz="2400" b="1" i="1" dirty="0">
                <a:sym typeface="Wingdings" panose="05000000000000000000" pitchFamily="2" charset="2"/>
              </a:rPr>
              <a:t>-communication)</a:t>
            </a:r>
            <a:endParaRPr lang="en-ID" sz="2400" b="1" i="1" dirty="0">
              <a:sym typeface="Wingdings" panose="05000000000000000000" pitchFamily="2" charset="2"/>
            </a:endParaRPr>
          </a:p>
          <a:p>
            <a:pPr lvl="1"/>
            <a:endParaRPr lang="en-ID" sz="2400" i="1" dirty="0">
              <a:sym typeface="Wingdings" panose="05000000000000000000" pitchFamily="2" charset="2"/>
            </a:endParaRPr>
          </a:p>
          <a:p>
            <a:r>
              <a:rPr lang="en-ID" sz="2400" dirty="0" err="1">
                <a:sym typeface="Wingdings" panose="05000000000000000000" pitchFamily="2" charset="2"/>
              </a:rPr>
              <a:t>Misalnya</a:t>
            </a:r>
            <a:r>
              <a:rPr lang="en-ID" sz="2400" dirty="0">
                <a:sym typeface="Wingdings" panose="05000000000000000000" pitchFamily="2" charset="2"/>
              </a:rPr>
              <a:t> ; kata </a:t>
            </a:r>
            <a:r>
              <a:rPr lang="en-ID" sz="2400" dirty="0" err="1">
                <a:sym typeface="Wingdings" panose="05000000000000000000" pitchFamily="2" charset="2"/>
              </a:rPr>
              <a:t>yg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ambigu</a:t>
            </a:r>
            <a:r>
              <a:rPr lang="en-ID" sz="2400" dirty="0">
                <a:sym typeface="Wingdings" panose="05000000000000000000" pitchFamily="2" charset="2"/>
              </a:rPr>
              <a:t>                                                                                 </a:t>
            </a:r>
            <a:r>
              <a:rPr lang="en-US" altLang="en-ID" sz="2400" dirty="0">
                <a:sym typeface="Wingdings" panose="05000000000000000000" pitchFamily="2" charset="2"/>
              </a:rPr>
              <a:t> 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US" altLang="en-ID" sz="2400" dirty="0">
                <a:sym typeface="Wingdings" panose="05000000000000000000" pitchFamily="2" charset="2"/>
              </a:rPr>
              <a:t>   	      </a:t>
            </a:r>
            <a:r>
              <a:rPr lang="en-ID" sz="2400" dirty="0">
                <a:sym typeface="Wingdings" panose="05000000000000000000" pitchFamily="2" charset="2"/>
              </a:rPr>
              <a:t>kata </a:t>
            </a:r>
            <a:r>
              <a:rPr lang="en-ID" sz="2400" dirty="0" err="1">
                <a:sym typeface="Wingdings" panose="05000000000000000000" pitchFamily="2" charset="2"/>
              </a:rPr>
              <a:t>yg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bersifat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konotatif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dan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denotatif</a:t>
            </a:r>
            <a:r>
              <a:rPr lang="en-ID" sz="2400" dirty="0">
                <a:sym typeface="Wingdings" panose="05000000000000000000" pitchFamily="2" charset="2"/>
              </a:rPr>
              <a:t>  </a:t>
            </a:r>
            <a:endParaRPr lang="en-ID" sz="2400" dirty="0">
              <a:sym typeface="Wingdings" panose="05000000000000000000" pitchFamily="2" charset="2"/>
            </a:endParaRPr>
          </a:p>
          <a:p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004220"/>
          </a:xfrm>
        </p:spPr>
        <p:txBody>
          <a:bodyPr/>
          <a:lstStyle/>
          <a:p>
            <a:r>
              <a:rPr lang="en-ID" dirty="0" smtClean="0"/>
              <a:t>3. GANGGUAN </a:t>
            </a:r>
            <a:r>
              <a:rPr lang="en-ID" dirty="0" smtClean="0"/>
              <a:t>PSIKOLOGIS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095" y="1725930"/>
            <a:ext cx="8322310" cy="4065270"/>
          </a:xfrm>
        </p:spPr>
        <p:txBody>
          <a:bodyPr>
            <a:normAutofit lnSpcReduction="20000"/>
          </a:bodyPr>
          <a:lstStyle/>
          <a:p>
            <a:r>
              <a:rPr lang="en-ID" dirty="0" err="1" smtClean="0"/>
              <a:t>Gangguan</a:t>
            </a:r>
            <a:r>
              <a:rPr lang="en-ID" dirty="0" smtClean="0"/>
              <a:t> </a:t>
            </a:r>
            <a:r>
              <a:rPr lang="en-ID" dirty="0" err="1" smtClean="0"/>
              <a:t>Psikologis</a:t>
            </a:r>
            <a:r>
              <a:rPr lang="en-ID" dirty="0" smtClean="0"/>
              <a:t> </a:t>
            </a:r>
            <a:r>
              <a:rPr lang="en-ID" dirty="0" smtClean="0">
                <a:sym typeface="Wingdings" panose="05000000000000000000" pitchFamily="2" charset="2"/>
              </a:rPr>
              <a:t>  </a:t>
            </a:r>
            <a:r>
              <a:rPr lang="en-ID" dirty="0" err="1" smtClean="0">
                <a:sym typeface="Wingdings" panose="05000000000000000000" pitchFamily="2" charset="2"/>
              </a:rPr>
              <a:t>adanya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gangguan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disebabkan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oleh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persoalan</a:t>
            </a:r>
            <a:r>
              <a:rPr lang="en-ID" dirty="0" smtClean="0">
                <a:sym typeface="Wingdings" panose="05000000000000000000" pitchFamily="2" charset="2"/>
              </a:rPr>
              <a:t>-	</a:t>
            </a:r>
            <a:r>
              <a:rPr lang="en-ID" dirty="0" err="1" smtClean="0">
                <a:sym typeface="Wingdings" panose="05000000000000000000" pitchFamily="2" charset="2"/>
              </a:rPr>
              <a:t>persoalan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dalam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diri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individu</a:t>
            </a:r>
            <a:r>
              <a:rPr lang="en-ID" dirty="0" smtClean="0">
                <a:sym typeface="Wingdings" panose="05000000000000000000" pitchFamily="2" charset="2"/>
              </a:rPr>
              <a:t>.</a:t>
            </a:r>
            <a:endParaRPr lang="en-ID" dirty="0" smtClean="0">
              <a:sym typeface="Wingdings" panose="05000000000000000000" pitchFamily="2" charset="2"/>
            </a:endParaRPr>
          </a:p>
          <a:p>
            <a:endParaRPr lang="en-ID" dirty="0">
              <a:sym typeface="Wingdings" panose="05000000000000000000" pitchFamily="2" charset="2"/>
            </a:endParaRPr>
          </a:p>
          <a:p>
            <a:r>
              <a:rPr lang="en-ID" dirty="0" err="1" smtClean="0">
                <a:sym typeface="Wingdings" panose="05000000000000000000" pitchFamily="2" charset="2"/>
              </a:rPr>
              <a:t>Misalnya</a:t>
            </a:r>
            <a:r>
              <a:rPr lang="en-ID" dirty="0" smtClean="0">
                <a:sym typeface="Wingdings" panose="05000000000000000000" pitchFamily="2" charset="2"/>
              </a:rPr>
              <a:t> :</a:t>
            </a:r>
            <a:endParaRPr lang="en-ID" dirty="0" smtClean="0">
              <a:sym typeface="Wingdings" panose="05000000000000000000" pitchFamily="2" charset="2"/>
            </a:endParaRPr>
          </a:p>
          <a:p>
            <a:pPr lvl="1"/>
            <a:r>
              <a:rPr lang="en-ID" dirty="0" smtClean="0">
                <a:sym typeface="Wingdings" panose="05000000000000000000" pitchFamily="2" charset="2"/>
              </a:rPr>
              <a:t>Rasa </a:t>
            </a:r>
            <a:r>
              <a:rPr lang="en-ID" dirty="0" err="1" smtClean="0">
                <a:sym typeface="Wingdings" panose="05000000000000000000" pitchFamily="2" charset="2"/>
              </a:rPr>
              <a:t>curiga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penerima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kepada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sumber</a:t>
            </a:r>
            <a:endParaRPr lang="en-ID" dirty="0" smtClean="0">
              <a:sym typeface="Wingdings" panose="05000000000000000000" pitchFamily="2" charset="2"/>
            </a:endParaRPr>
          </a:p>
          <a:p>
            <a:pPr lvl="1"/>
            <a:r>
              <a:rPr lang="en-ID" dirty="0" err="1" smtClean="0">
                <a:sym typeface="Wingdings" panose="05000000000000000000" pitchFamily="2" charset="2"/>
              </a:rPr>
              <a:t>Situasi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berduka</a:t>
            </a:r>
            <a:r>
              <a:rPr lang="en-ID" dirty="0" smtClean="0">
                <a:sym typeface="Wingdings" panose="05000000000000000000" pitchFamily="2" charset="2"/>
              </a:rPr>
              <a:t>/</a:t>
            </a:r>
            <a:r>
              <a:rPr lang="en-US" altLang="en-ID" dirty="0" smtClean="0">
                <a:sym typeface="Wingdings" panose="05000000000000000000" pitchFamily="2" charset="2"/>
              </a:rPr>
              <a:t>g</a:t>
            </a:r>
            <a:r>
              <a:rPr lang="en-ID" dirty="0" err="1" smtClean="0">
                <a:sym typeface="Wingdings" panose="05000000000000000000" pitchFamily="2" charset="2"/>
              </a:rPr>
              <a:t>angguan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kejiwaan</a:t>
            </a:r>
            <a:endParaRPr lang="en-ID" dirty="0" smtClean="0">
              <a:sym typeface="Wingdings" panose="05000000000000000000" pitchFamily="2" charset="2"/>
            </a:endParaRPr>
          </a:p>
          <a:p>
            <a:pPr lvl="1"/>
            <a:endParaRPr lang="en-ID" dirty="0" smtClean="0"/>
          </a:p>
          <a:p>
            <a:pPr lvl="1"/>
            <a:r>
              <a:rPr lang="en-ID" dirty="0" err="1" smtClean="0"/>
              <a:t>Dalam</a:t>
            </a:r>
            <a:r>
              <a:rPr lang="en-ID" dirty="0" smtClean="0"/>
              <a:t> </a:t>
            </a:r>
            <a:r>
              <a:rPr lang="en-ID" dirty="0" err="1" smtClean="0"/>
              <a:t>penerimaan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pemberian</a:t>
            </a:r>
            <a:r>
              <a:rPr lang="en-ID" dirty="0" smtClean="0"/>
              <a:t> </a:t>
            </a:r>
            <a:r>
              <a:rPr lang="en-ID" dirty="0" err="1" smtClean="0"/>
              <a:t>informasi</a:t>
            </a:r>
            <a:r>
              <a:rPr lang="en-ID" dirty="0" smtClean="0"/>
              <a:t> </a:t>
            </a:r>
            <a:r>
              <a:rPr lang="en-US" altLang="en-ID" dirty="0" smtClean="0"/>
              <a:t>t</a:t>
            </a:r>
            <a:r>
              <a:rPr lang="en-ID" dirty="0" err="1" smtClean="0"/>
              <a:t>idak</a:t>
            </a:r>
            <a:r>
              <a:rPr lang="en-ID" dirty="0" smtClean="0"/>
              <a:t> </a:t>
            </a:r>
            <a:r>
              <a:rPr lang="en-ID" dirty="0" err="1" smtClean="0"/>
              <a:t>sempurna</a:t>
            </a:r>
            <a:endParaRPr lang="en-US" dirty="0"/>
          </a:p>
        </p:txBody>
      </p:sp>
      <p:sp>
        <p:nvSpPr>
          <p:cNvPr id="4" name="Down Arrow 3"/>
          <p:cNvSpPr/>
          <p:nvPr/>
        </p:nvSpPr>
        <p:spPr>
          <a:xfrm>
            <a:off x="3490174" y="4569603"/>
            <a:ext cx="484632" cy="4893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360276"/>
          </a:xfrm>
        </p:spPr>
        <p:txBody>
          <a:bodyPr>
            <a:normAutofit fontScale="90000"/>
          </a:bodyPr>
          <a:lstStyle/>
          <a:p>
            <a:r>
              <a:rPr lang="en-ID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120462"/>
            <a:ext cx="9905999" cy="4670739"/>
          </a:xfrm>
        </p:spPr>
        <p:txBody>
          <a:bodyPr>
            <a:normAutofit/>
          </a:bodyPr>
          <a:lstStyle/>
          <a:p>
            <a:r>
              <a:rPr lang="en-ID" sz="2000" dirty="0" smtClean="0"/>
              <a:t>KOMUNIKASI SDH MENJADI BAGIAN KEKAL DARI KEHIDUPAN MANUSIA, SEPERTI HALNYA BERNAFAS.</a:t>
            </a:r>
            <a:endParaRPr lang="en-ID" sz="2000" dirty="0" smtClean="0"/>
          </a:p>
          <a:p>
            <a:r>
              <a:rPr lang="en-ID" sz="2000" dirty="0" smtClean="0"/>
              <a:t>SEPANJANG MANUSIA INGIN HIDUP </a:t>
            </a:r>
            <a:r>
              <a:rPr lang="en-ID" sz="2000" dirty="0" smtClean="0">
                <a:sym typeface="Wingdings" panose="05000000000000000000" pitchFamily="2" charset="2"/>
              </a:rPr>
              <a:t> IA PERLU BERKOMUNIKASI.</a:t>
            </a:r>
            <a:endParaRPr lang="en-ID" sz="2000" dirty="0" smtClean="0">
              <a:sym typeface="Wingdings" panose="05000000000000000000" pitchFamily="2" charset="2"/>
            </a:endParaRPr>
          </a:p>
          <a:p>
            <a:r>
              <a:rPr lang="en-ID" sz="2000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KOMUNIKASI ADALAH KEBUTUHAN YG SANGAT FUNDAMENTAL BAGI SESEORANG DALAM HIDUP BERMASYARAKAT</a:t>
            </a:r>
            <a:r>
              <a:rPr lang="en-ID" sz="2000" dirty="0" smtClean="0">
                <a:sym typeface="Wingdings" panose="05000000000000000000" pitchFamily="2" charset="2"/>
              </a:rPr>
              <a:t>.</a:t>
            </a:r>
            <a:endParaRPr lang="en-ID" sz="2000" dirty="0" smtClean="0">
              <a:sym typeface="Wingdings" panose="05000000000000000000" pitchFamily="2" charset="2"/>
            </a:endParaRPr>
          </a:p>
          <a:p>
            <a:r>
              <a:rPr lang="en-ID" sz="2000" dirty="0" smtClean="0">
                <a:sym typeface="Wingdings" panose="05000000000000000000" pitchFamily="2" charset="2"/>
              </a:rPr>
              <a:t>MENURUT WILBUR SCHRAMM  KOMUNIKASI DAN MASYARAKAT ADALAH 2 KATA KEMBAR YG TIDAK DPT DIPISAHKAN. </a:t>
            </a:r>
            <a:r>
              <a:rPr lang="en-ID" sz="2000" b="1" dirty="0" smtClean="0">
                <a:sym typeface="Wingdings" panose="05000000000000000000" pitchFamily="2" charset="2"/>
              </a:rPr>
              <a:t> </a:t>
            </a:r>
            <a:r>
              <a:rPr lang="en-ID" sz="2000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SEBAB TANPA KOMUNIKASI TIDAK MUNGKIN MASYARAKAT TERBENTUK, SEBAIKNYA TANPA MASYARAKAT, MAKA MANUSIA TIDAK MUNGKIN DAPAT MENGEMBANGKAN KOMUNIKASI</a:t>
            </a:r>
            <a:endParaRPr lang="en-US" sz="20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.</a:t>
            </a:r>
            <a:endParaRPr lang="en-US"/>
          </a:p>
        </p:txBody>
      </p:sp>
      <p:sp>
        <p:nvSpPr>
          <p:cNvPr id="4" name="Text Box 3"/>
          <p:cNvSpPr txBox="1"/>
          <p:nvPr/>
        </p:nvSpPr>
        <p:spPr>
          <a:xfrm>
            <a:off x="1141730" y="866140"/>
            <a:ext cx="9975850" cy="484505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ID" b="1" dirty="0">
                <a:sym typeface="+mn-ea"/>
              </a:rPr>
              <a:t>HAMBATAN PSIKOLOGIS </a:t>
            </a:r>
            <a:r>
              <a:rPr lang="en-ID" dirty="0">
                <a:sym typeface="Wingdings" panose="05000000000000000000" pitchFamily="2" charset="2"/>
              </a:rPr>
              <a:t> </a:t>
            </a:r>
            <a:r>
              <a:rPr lang="en-ID" dirty="0" err="1">
                <a:sym typeface="Wingdings" panose="05000000000000000000" pitchFamily="2" charset="2"/>
              </a:rPr>
              <a:t>gangguan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atau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hambatan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yg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bersifat</a:t>
            </a:r>
            <a:r>
              <a:rPr lang="en-ID" dirty="0">
                <a:sym typeface="Wingdings" panose="05000000000000000000" pitchFamily="2" charset="2"/>
              </a:rPr>
              <a:t> 		 	  </a:t>
            </a:r>
            <a:r>
              <a:rPr lang="en-ID" dirty="0" err="1">
                <a:sym typeface="Wingdings" panose="05000000000000000000" pitchFamily="2" charset="2"/>
              </a:rPr>
              <a:t>kejiwaan</a:t>
            </a:r>
            <a:r>
              <a:rPr lang="en-ID" dirty="0">
                <a:sym typeface="Wingdings" panose="05000000000000000000" pitchFamily="2" charset="2"/>
              </a:rPr>
              <a:t> yang </a:t>
            </a:r>
            <a:r>
              <a:rPr lang="en-ID" dirty="0" err="1">
                <a:sym typeface="Wingdings" panose="05000000000000000000" pitchFamily="2" charset="2"/>
              </a:rPr>
              <a:t>cenderung</a:t>
            </a:r>
            <a:r>
              <a:rPr lang="en-ID" dirty="0">
                <a:sym typeface="Wingdings" panose="05000000000000000000" pitchFamily="2" charset="2"/>
              </a:rPr>
              <a:t> negative. </a:t>
            </a:r>
            <a:endParaRPr lang="en-ID" dirty="0">
              <a:sym typeface="Wingdings" panose="05000000000000000000" pitchFamily="2" charset="2"/>
            </a:endParaRPr>
          </a:p>
          <a:p>
            <a:endParaRPr lang="en-ID" dirty="0">
              <a:sym typeface="Wingdings" panose="05000000000000000000" pitchFamily="2" charset="2"/>
            </a:endParaRPr>
          </a:p>
          <a:p>
            <a:r>
              <a:rPr lang="en-ID" dirty="0" err="1">
                <a:sym typeface="Wingdings" panose="05000000000000000000" pitchFamily="2" charset="2"/>
              </a:rPr>
              <a:t>Dalam</a:t>
            </a:r>
            <a:r>
              <a:rPr lang="en-ID" dirty="0">
                <a:sym typeface="Wingdings" panose="05000000000000000000" pitchFamily="2" charset="2"/>
              </a:rPr>
              <a:t> proses </a:t>
            </a:r>
            <a:r>
              <a:rPr lang="en-ID" dirty="0" err="1">
                <a:sym typeface="Wingdings" panose="05000000000000000000" pitchFamily="2" charset="2"/>
              </a:rPr>
              <a:t>komunikasi</a:t>
            </a:r>
            <a:r>
              <a:rPr lang="en-ID" dirty="0">
                <a:sym typeface="Wingdings" panose="05000000000000000000" pitchFamily="2" charset="2"/>
              </a:rPr>
              <a:t>, </a:t>
            </a:r>
            <a:r>
              <a:rPr lang="en-ID" dirty="0" err="1">
                <a:sym typeface="Wingdings" panose="05000000000000000000" pitchFamily="2" charset="2"/>
              </a:rPr>
              <a:t>aktivitas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manusia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ketika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berkomunikasi</a:t>
            </a:r>
            <a:r>
              <a:rPr lang="en-ID" dirty="0">
                <a:sym typeface="Wingdings" panose="05000000000000000000" pitchFamily="2" charset="2"/>
              </a:rPr>
              <a:t> 	 	 	  </a:t>
            </a:r>
            <a:r>
              <a:rPr lang="en-ID" dirty="0" err="1">
                <a:sym typeface="Wingdings" panose="05000000000000000000" pitchFamily="2" charset="2"/>
              </a:rPr>
              <a:t>didasarkan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pada</a:t>
            </a:r>
            <a:r>
              <a:rPr lang="en-ID" dirty="0">
                <a:sym typeface="Wingdings" panose="05000000000000000000" pitchFamily="2" charset="2"/>
              </a:rPr>
              <a:t> proses </a:t>
            </a:r>
            <a:r>
              <a:rPr lang="en-ID" dirty="0" err="1">
                <a:sym typeface="Wingdings" panose="05000000000000000000" pitchFamily="2" charset="2"/>
              </a:rPr>
              <a:t>berpikir</a:t>
            </a:r>
            <a:r>
              <a:rPr lang="en-ID" dirty="0">
                <a:sym typeface="Wingdings" panose="05000000000000000000" pitchFamily="2" charset="2"/>
              </a:rPr>
              <a:t>, </a:t>
            </a:r>
            <a:r>
              <a:rPr lang="en-ID" dirty="0" err="1">
                <a:sym typeface="Wingdings" panose="05000000000000000000" pitchFamily="2" charset="2"/>
              </a:rPr>
              <a:t>sehingga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berpikir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merupakan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dasar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dari</a:t>
            </a:r>
            <a:r>
              <a:rPr lang="en-ID" dirty="0">
                <a:sym typeface="Wingdings" panose="05000000000000000000" pitchFamily="2" charset="2"/>
              </a:rPr>
              <a:t> 	  </a:t>
            </a:r>
            <a:r>
              <a:rPr lang="en-ID" dirty="0" err="1">
                <a:sym typeface="Wingdings" panose="05000000000000000000" pitchFamily="2" charset="2"/>
              </a:rPr>
              <a:t>tindakan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komunikasi</a:t>
            </a:r>
            <a:r>
              <a:rPr lang="en-ID" dirty="0">
                <a:sym typeface="Wingdings" panose="05000000000000000000" pitchFamily="2" charset="2"/>
              </a:rPr>
              <a:t>. </a:t>
            </a:r>
            <a:endParaRPr lang="en-ID" dirty="0">
              <a:sym typeface="Wingdings" panose="05000000000000000000" pitchFamily="2" charset="2"/>
            </a:endParaRPr>
          </a:p>
          <a:p>
            <a:r>
              <a:rPr lang="en-ID" b="1" dirty="0" err="1">
                <a:sym typeface="Wingdings" panose="05000000000000000000" pitchFamily="2" charset="2"/>
              </a:rPr>
              <a:t>Komunikator</a:t>
            </a:r>
            <a:r>
              <a:rPr lang="en-ID" b="1" dirty="0">
                <a:sym typeface="Wingdings" panose="05000000000000000000" pitchFamily="2" charset="2"/>
              </a:rPr>
              <a:t> </a:t>
            </a:r>
            <a:r>
              <a:rPr lang="en-ID" b="1" dirty="0" err="1">
                <a:sym typeface="Wingdings" panose="05000000000000000000" pitchFamily="2" charset="2"/>
              </a:rPr>
              <a:t>akan</a:t>
            </a:r>
            <a:r>
              <a:rPr lang="en-ID" b="1" dirty="0">
                <a:sym typeface="Wingdings" panose="05000000000000000000" pitchFamily="2" charset="2"/>
              </a:rPr>
              <a:t> </a:t>
            </a:r>
            <a:r>
              <a:rPr lang="en-ID" b="1" dirty="0" err="1">
                <a:sym typeface="Wingdings" panose="05000000000000000000" pitchFamily="2" charset="2"/>
              </a:rPr>
              <a:t>menerima</a:t>
            </a:r>
            <a:r>
              <a:rPr lang="en-ID" b="1" dirty="0">
                <a:sym typeface="Wingdings" panose="05000000000000000000" pitchFamily="2" charset="2"/>
              </a:rPr>
              <a:t> </a:t>
            </a:r>
            <a:r>
              <a:rPr lang="en-ID" b="1" dirty="0" err="1">
                <a:sym typeface="Wingdings" panose="05000000000000000000" pitchFamily="2" charset="2"/>
              </a:rPr>
              <a:t>pesan</a:t>
            </a:r>
            <a:r>
              <a:rPr lang="en-ID" b="1" dirty="0">
                <a:sym typeface="Wingdings" panose="05000000000000000000" pitchFamily="2" charset="2"/>
              </a:rPr>
              <a:t> </a:t>
            </a:r>
            <a:r>
              <a:rPr lang="en-ID" b="1" dirty="0" err="1">
                <a:sym typeface="Wingdings" panose="05000000000000000000" pitchFamily="2" charset="2"/>
              </a:rPr>
              <a:t>sesuai</a:t>
            </a:r>
            <a:r>
              <a:rPr lang="en-ID" b="1" dirty="0">
                <a:sym typeface="Wingdings" panose="05000000000000000000" pitchFamily="2" charset="2"/>
              </a:rPr>
              <a:t> </a:t>
            </a:r>
            <a:r>
              <a:rPr lang="en-ID" b="1" dirty="0" err="1">
                <a:sym typeface="Wingdings" panose="05000000000000000000" pitchFamily="2" charset="2"/>
              </a:rPr>
              <a:t>dengan</a:t>
            </a:r>
            <a:r>
              <a:rPr lang="en-ID" b="1" dirty="0">
                <a:sym typeface="Wingdings" panose="05000000000000000000" pitchFamily="2" charset="2"/>
              </a:rPr>
              <a:t> 	  </a:t>
            </a:r>
            <a:r>
              <a:rPr lang="en-ID" b="1" dirty="0" err="1">
                <a:sym typeface="Wingdings" panose="05000000000000000000" pitchFamily="2" charset="2"/>
              </a:rPr>
              <a:t>sikap</a:t>
            </a:r>
            <a:r>
              <a:rPr lang="en-ID" b="1" dirty="0">
                <a:sym typeface="Wingdings" panose="05000000000000000000" pitchFamily="2" charset="2"/>
              </a:rPr>
              <a:t> </a:t>
            </a:r>
            <a:r>
              <a:rPr lang="en-ID" b="1" dirty="0" err="1">
                <a:sym typeface="Wingdings" panose="05000000000000000000" pitchFamily="2" charset="2"/>
              </a:rPr>
              <a:t>dan</a:t>
            </a:r>
            <a:r>
              <a:rPr lang="en-ID" b="1" dirty="0">
                <a:sym typeface="Wingdings" panose="05000000000000000000" pitchFamily="2" charset="2"/>
              </a:rPr>
              <a:t> </a:t>
            </a:r>
            <a:r>
              <a:rPr lang="en-ID" b="1" dirty="0" err="1">
                <a:sym typeface="Wingdings" panose="05000000000000000000" pitchFamily="2" charset="2"/>
              </a:rPr>
              <a:t>kondisi</a:t>
            </a:r>
            <a:r>
              <a:rPr lang="en-ID" b="1" dirty="0">
                <a:sym typeface="Wingdings" panose="05000000000000000000" pitchFamily="2" charset="2"/>
              </a:rPr>
              <a:t> </a:t>
            </a:r>
            <a:r>
              <a:rPr lang="en-ID" b="1" dirty="0" err="1">
                <a:sym typeface="Wingdings" panose="05000000000000000000" pitchFamily="2" charset="2"/>
              </a:rPr>
              <a:t>kejiwaannya</a:t>
            </a:r>
            <a:r>
              <a:rPr lang="en-ID" dirty="0">
                <a:sym typeface="Wingdings" panose="05000000000000000000" pitchFamily="2" charset="2"/>
              </a:rPr>
              <a:t>.                                                              </a:t>
            </a:r>
            <a:r>
              <a:rPr lang="en-ID" dirty="0" err="1">
                <a:sym typeface="Wingdings" panose="05000000000000000000" pitchFamily="2" charset="2"/>
              </a:rPr>
              <a:t>Gangguan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komunikasi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sangat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dipengaruhi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oleh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b="1" i="1" dirty="0">
                <a:sym typeface="Wingdings" panose="05000000000000000000" pitchFamily="2" charset="2"/>
              </a:rPr>
              <a:t>frame of reference </a:t>
            </a:r>
            <a:r>
              <a:rPr lang="en-ID" dirty="0" err="1">
                <a:sym typeface="Wingdings" panose="05000000000000000000" pitchFamily="2" charset="2"/>
              </a:rPr>
              <a:t>dan</a:t>
            </a:r>
            <a:r>
              <a:rPr lang="en-ID" dirty="0">
                <a:sym typeface="Wingdings" panose="05000000000000000000" pitchFamily="2" charset="2"/>
              </a:rPr>
              <a:t>  </a:t>
            </a:r>
            <a:r>
              <a:rPr lang="en-ID" b="1" i="1" dirty="0">
                <a:sym typeface="Wingdings" panose="05000000000000000000" pitchFamily="2" charset="2"/>
              </a:rPr>
              <a:t>field of experience </a:t>
            </a:r>
            <a:r>
              <a:rPr lang="en-ID" dirty="0" err="1">
                <a:sym typeface="Wingdings" panose="05000000000000000000" pitchFamily="2" charset="2"/>
              </a:rPr>
              <a:t>seseorang</a:t>
            </a:r>
            <a:r>
              <a:rPr lang="en-ID" dirty="0">
                <a:sym typeface="Wingdings" panose="05000000000000000000" pitchFamily="2" charset="2"/>
              </a:rPr>
              <a:t>     </a:t>
            </a:r>
            <a:endParaRPr lang="en-ID" dirty="0">
              <a:sym typeface="Wingdings" panose="05000000000000000000" pitchFamily="2" charset="2"/>
            </a:endParaRPr>
          </a:p>
          <a:p>
            <a:endParaRPr lang="en-ID" dirty="0">
              <a:sym typeface="Wingdings" panose="05000000000000000000" pitchFamily="2" charset="2"/>
            </a:endParaRPr>
          </a:p>
          <a:p>
            <a:r>
              <a:rPr lang="en-ID" dirty="0" err="1">
                <a:sym typeface="Wingdings" panose="05000000000000000000" pitchFamily="2" charset="2"/>
              </a:rPr>
              <a:t>Jika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komunikator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sebelum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berkomunikasi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tidak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mengkaji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diri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komunikan</a:t>
            </a:r>
            <a:r>
              <a:rPr lang="en-ID" dirty="0">
                <a:sym typeface="Wingdings" panose="05000000000000000000" pitchFamily="2" charset="2"/>
              </a:rPr>
              <a:t>  </a:t>
            </a:r>
            <a:r>
              <a:rPr lang="en-ID" dirty="0" err="1">
                <a:sym typeface="Wingdings" panose="05000000000000000000" pitchFamily="2" charset="2"/>
              </a:rPr>
              <a:t>gagal</a:t>
            </a:r>
            <a:r>
              <a:rPr lang="en-ID" dirty="0">
                <a:sym typeface="Wingdings" panose="05000000000000000000" pitchFamily="2" charset="2"/>
              </a:rPr>
              <a:t>. Hal </a:t>
            </a:r>
            <a:r>
              <a:rPr lang="en-ID" dirty="0" err="1">
                <a:sym typeface="Wingdings" panose="05000000000000000000" pitchFamily="2" charset="2"/>
              </a:rPr>
              <a:t>ini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disebabkan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komunikan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sedang</a:t>
            </a:r>
            <a:r>
              <a:rPr lang="en-ID" dirty="0">
                <a:sym typeface="Wingdings" panose="05000000000000000000" pitchFamily="2" charset="2"/>
              </a:rPr>
              <a:t> :</a:t>
            </a:r>
            <a:endParaRPr lang="en-ID" dirty="0">
              <a:sym typeface="Wingdings" panose="05000000000000000000" pitchFamily="2" charset="2"/>
            </a:endParaRPr>
          </a:p>
          <a:p>
            <a:pPr lvl="1"/>
            <a:r>
              <a:rPr lang="en-ID" dirty="0" err="1">
                <a:sym typeface="Wingdings" panose="05000000000000000000" pitchFamily="2" charset="2"/>
              </a:rPr>
              <a:t>Sedih</a:t>
            </a:r>
            <a:endParaRPr lang="en-ID" dirty="0">
              <a:sym typeface="Wingdings" panose="05000000000000000000" pitchFamily="2" charset="2"/>
            </a:endParaRPr>
          </a:p>
          <a:p>
            <a:pPr lvl="1"/>
            <a:r>
              <a:rPr lang="en-ID" dirty="0" err="1">
                <a:sym typeface="Wingdings" panose="05000000000000000000" pitchFamily="2" charset="2"/>
              </a:rPr>
              <a:t>Marah</a:t>
            </a:r>
            <a:endParaRPr lang="en-ID" dirty="0">
              <a:sym typeface="Wingdings" panose="05000000000000000000" pitchFamily="2" charset="2"/>
            </a:endParaRPr>
          </a:p>
          <a:p>
            <a:pPr lvl="1"/>
            <a:r>
              <a:rPr lang="en-ID" dirty="0" err="1">
                <a:sym typeface="Wingdings" panose="05000000000000000000" pitchFamily="2" charset="2"/>
              </a:rPr>
              <a:t>Kecewa</a:t>
            </a:r>
            <a:endParaRPr lang="en-ID" dirty="0">
              <a:sym typeface="Wingdings" panose="05000000000000000000" pitchFamily="2" charset="2"/>
            </a:endParaRPr>
          </a:p>
          <a:p>
            <a:pPr lvl="1"/>
            <a:r>
              <a:rPr lang="en-ID" dirty="0" err="1">
                <a:sym typeface="Wingdings" panose="05000000000000000000" pitchFamily="2" charset="2"/>
              </a:rPr>
              <a:t>Iri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hati</a:t>
            </a:r>
            <a:endParaRPr lang="en-ID" dirty="0">
              <a:sym typeface="Wingdings" panose="05000000000000000000" pitchFamily="2" charset="2"/>
            </a:endParaRPr>
          </a:p>
          <a:p>
            <a:pPr lvl="1"/>
            <a:r>
              <a:rPr lang="en-ID" dirty="0" err="1">
                <a:sym typeface="Wingdings" panose="05000000000000000000" pitchFamily="2" charset="2"/>
              </a:rPr>
              <a:t>Prasangka</a:t>
            </a:r>
            <a:r>
              <a:rPr lang="en-ID" dirty="0">
                <a:sym typeface="Wingdings" panose="05000000000000000000" pitchFamily="2" charset="2"/>
              </a:rPr>
              <a:t>  </a:t>
            </a:r>
            <a:r>
              <a:rPr lang="en-ID" dirty="0" err="1">
                <a:sym typeface="Wingdings" panose="05000000000000000000" pitchFamily="2" charset="2"/>
              </a:rPr>
              <a:t>emosional</a:t>
            </a:r>
            <a:r>
              <a:rPr lang="en-ID" dirty="0">
                <a:sym typeface="Wingdings" panose="05000000000000000000" pitchFamily="2" charset="2"/>
              </a:rPr>
              <a:t>  </a:t>
            </a:r>
            <a:r>
              <a:rPr lang="en-ID" dirty="0" err="1">
                <a:sym typeface="Wingdings" panose="05000000000000000000" pitchFamily="2" charset="2"/>
              </a:rPr>
              <a:t>kurang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rasional</a:t>
            </a:r>
            <a:r>
              <a:rPr lang="en-ID" dirty="0">
                <a:sym typeface="Wingdings" panose="05000000000000000000" pitchFamily="2" charset="2"/>
              </a:rPr>
              <a:t>  </a:t>
            </a:r>
            <a:endParaRPr lang="en-ID" dirty="0">
              <a:sym typeface="Wingdings" panose="05000000000000000000" pitchFamily="2" charset="2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862552"/>
          </a:xfrm>
        </p:spPr>
        <p:txBody>
          <a:bodyPr/>
          <a:lstStyle/>
          <a:p>
            <a:r>
              <a:rPr lang="en-ID" dirty="0" smtClean="0"/>
              <a:t>4. RINTANGAN </a:t>
            </a:r>
            <a:r>
              <a:rPr lang="en-ID" dirty="0" smtClean="0"/>
              <a:t>FISIK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095" y="1609725"/>
            <a:ext cx="8902065" cy="4181475"/>
          </a:xfrm>
        </p:spPr>
        <p:txBody>
          <a:bodyPr/>
          <a:lstStyle/>
          <a:p>
            <a:r>
              <a:rPr lang="en-ID" dirty="0" err="1" smtClean="0"/>
              <a:t>Rintangan</a:t>
            </a:r>
            <a:r>
              <a:rPr lang="en-ID" dirty="0" smtClean="0"/>
              <a:t> FISIK </a:t>
            </a:r>
            <a:r>
              <a:rPr lang="en-ID" dirty="0" smtClean="0">
                <a:sym typeface="Wingdings" panose="05000000000000000000" pitchFamily="2" charset="2"/>
              </a:rPr>
              <a:t> </a:t>
            </a:r>
            <a:r>
              <a:rPr lang="en-ID" dirty="0" err="1" smtClean="0">
                <a:sym typeface="Wingdings" panose="05000000000000000000" pitchFamily="2" charset="2"/>
              </a:rPr>
              <a:t>disebabkan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karena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kondisi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Geografis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atau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gangguan</a:t>
            </a:r>
            <a:r>
              <a:rPr lang="en-ID" dirty="0" smtClean="0">
                <a:sym typeface="Wingdings" panose="05000000000000000000" pitchFamily="2" charset="2"/>
              </a:rPr>
              <a:t> Organic</a:t>
            </a:r>
            <a:endParaRPr lang="en-ID" dirty="0" smtClean="0">
              <a:sym typeface="Wingdings" panose="05000000000000000000" pitchFamily="2" charset="2"/>
            </a:endParaRPr>
          </a:p>
          <a:p>
            <a:r>
              <a:rPr lang="en-ID" dirty="0" err="1" smtClean="0">
                <a:sym typeface="Wingdings" panose="05000000000000000000" pitchFamily="2" charset="2"/>
              </a:rPr>
              <a:t>Ganguan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Geografis</a:t>
            </a:r>
            <a:r>
              <a:rPr lang="en-ID" dirty="0" smtClean="0">
                <a:sym typeface="Wingdings" panose="05000000000000000000" pitchFamily="2" charset="2"/>
              </a:rPr>
              <a:t>  </a:t>
            </a:r>
            <a:r>
              <a:rPr lang="en-ID" dirty="0" err="1" smtClean="0">
                <a:sym typeface="Wingdings" panose="05000000000000000000" pitchFamily="2" charset="2"/>
              </a:rPr>
              <a:t>jarak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jauh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sulit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ditempuh</a:t>
            </a:r>
            <a:r>
              <a:rPr lang="en-ID" dirty="0" smtClean="0">
                <a:sym typeface="Wingdings" panose="05000000000000000000" pitchFamily="2" charset="2"/>
              </a:rPr>
              <a:t>, </a:t>
            </a:r>
            <a:r>
              <a:rPr lang="en-ID" dirty="0" err="1" smtClean="0">
                <a:sym typeface="Wingdings" panose="05000000000000000000" pitchFamily="2" charset="2"/>
              </a:rPr>
              <a:t>tidak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ada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sarana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komunikasi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transportasi</a:t>
            </a:r>
            <a:r>
              <a:rPr lang="en-ID" dirty="0" smtClean="0">
                <a:sym typeface="Wingdings" panose="05000000000000000000" pitchFamily="2" charset="2"/>
              </a:rPr>
              <a:t>.</a:t>
            </a:r>
            <a:endParaRPr lang="en-ID" dirty="0" smtClean="0">
              <a:sym typeface="Wingdings" panose="05000000000000000000" pitchFamily="2" charset="2"/>
            </a:endParaRPr>
          </a:p>
          <a:p>
            <a:endParaRPr lang="en-ID" dirty="0">
              <a:sym typeface="Wingdings" panose="05000000000000000000" pitchFamily="2" charset="2"/>
            </a:endParaRPr>
          </a:p>
          <a:p>
            <a:r>
              <a:rPr lang="en-ID" dirty="0" err="1" smtClean="0">
                <a:sym typeface="Wingdings" panose="05000000000000000000" pitchFamily="2" charset="2"/>
              </a:rPr>
              <a:t>Gangguan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Organik</a:t>
            </a:r>
            <a:r>
              <a:rPr lang="en-ID" dirty="0" smtClean="0">
                <a:sym typeface="Wingdings" panose="05000000000000000000" pitchFamily="2" charset="2"/>
              </a:rPr>
              <a:t>  </a:t>
            </a:r>
            <a:r>
              <a:rPr lang="en-ID" dirty="0" err="1" smtClean="0">
                <a:sym typeface="Wingdings" panose="05000000000000000000" pitchFamily="2" charset="2"/>
              </a:rPr>
              <a:t>tidak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berfungsinya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salah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satu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panca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indera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pd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penerima</a:t>
            </a:r>
            <a:r>
              <a:rPr lang="en-ID" dirty="0" smtClean="0">
                <a:sym typeface="Wingdings" panose="05000000000000000000" pitchFamily="2" charset="2"/>
              </a:rPr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095" y="1329690"/>
            <a:ext cx="9906000" cy="4461510"/>
          </a:xfrm>
        </p:spPr>
        <p:txBody>
          <a:bodyPr>
            <a:normAutofit fontScale="60000"/>
          </a:bodyPr>
          <a:p>
            <a:r>
              <a:rPr lang="en-ID" sz="2400" b="1" dirty="0">
                <a:sym typeface="+mn-ea"/>
              </a:rPr>
              <a:t>HAMBATAN BIOGENETIK </a:t>
            </a:r>
            <a:r>
              <a:rPr lang="en-ID" sz="2400" dirty="0">
                <a:sym typeface="Wingdings" panose="05000000000000000000" pitchFamily="2" charset="2"/>
              </a:rPr>
              <a:t> </a:t>
            </a:r>
            <a:r>
              <a:rPr lang="en-ID" sz="2400" dirty="0" err="1">
                <a:sym typeface="Wingdings" panose="05000000000000000000" pitchFamily="2" charset="2"/>
              </a:rPr>
              <a:t>gangguan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komunikasi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yg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disebabkan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ole</a:t>
            </a:r>
            <a:r>
              <a:rPr lang="en-US" altLang="en-ID" sz="2400" dirty="0" err="1">
                <a:sym typeface="Wingdings" panose="05000000000000000000" pitchFamily="2" charset="2"/>
              </a:rPr>
              <a:t>h </a:t>
            </a:r>
            <a:r>
              <a:rPr lang="en-ID" sz="2400" dirty="0" err="1">
                <a:sym typeface="Wingdings" panose="05000000000000000000" pitchFamily="2" charset="2"/>
              </a:rPr>
              <a:t>beberapa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pengaruh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sbb</a:t>
            </a:r>
            <a:r>
              <a:rPr lang="en-ID" sz="2400" dirty="0">
                <a:sym typeface="Wingdings" panose="05000000000000000000" pitchFamily="2" charset="2"/>
              </a:rPr>
              <a:t> :</a:t>
            </a:r>
            <a:endParaRPr lang="en-ID" sz="2400" dirty="0">
              <a:sym typeface="Wingdings" panose="05000000000000000000" pitchFamily="2" charset="2"/>
            </a:endParaRPr>
          </a:p>
          <a:p>
            <a:pPr lvl="1"/>
            <a:r>
              <a:rPr lang="en-ID" sz="2400" b="1" dirty="0" err="1">
                <a:sym typeface="Wingdings" panose="05000000000000000000" pitchFamily="2" charset="2"/>
              </a:rPr>
              <a:t>Panca</a:t>
            </a:r>
            <a:r>
              <a:rPr lang="en-ID" sz="2400" b="1" dirty="0">
                <a:sym typeface="Wingdings" panose="05000000000000000000" pitchFamily="2" charset="2"/>
              </a:rPr>
              <a:t> </a:t>
            </a:r>
            <a:r>
              <a:rPr lang="en-ID" sz="2400" b="1" dirty="0" err="1">
                <a:sym typeface="Wingdings" panose="05000000000000000000" pitchFamily="2" charset="2"/>
              </a:rPr>
              <a:t>indra</a:t>
            </a:r>
            <a:r>
              <a:rPr lang="en-ID" sz="2400" b="1" dirty="0">
                <a:sym typeface="Wingdings" panose="05000000000000000000" pitchFamily="2" charset="2"/>
              </a:rPr>
              <a:t> </a:t>
            </a:r>
            <a:r>
              <a:rPr lang="en-ID" sz="2400" dirty="0">
                <a:sym typeface="Wingdings" panose="05000000000000000000" pitchFamily="2" charset="2"/>
              </a:rPr>
              <a:t> </a:t>
            </a:r>
            <a:r>
              <a:rPr lang="en-ID" sz="2400" dirty="0" err="1">
                <a:sym typeface="Wingdings" panose="05000000000000000000" pitchFamily="2" charset="2"/>
              </a:rPr>
              <a:t>gangguan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pd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organisme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manusia</a:t>
            </a:r>
            <a:r>
              <a:rPr lang="en-ID" sz="2400" dirty="0">
                <a:sym typeface="Wingdings" panose="05000000000000000000" pitchFamily="2" charset="2"/>
              </a:rPr>
              <a:t>. </a:t>
            </a:r>
            <a:r>
              <a:rPr lang="en-ID" sz="2400" dirty="0" err="1">
                <a:sym typeface="Wingdings" panose="05000000000000000000" pitchFamily="2" charset="2"/>
              </a:rPr>
              <a:t>Indra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manusia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mempunyai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kemampuan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berbeda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dlm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merespon</a:t>
            </a:r>
            <a:r>
              <a:rPr lang="en-ID" sz="2400" dirty="0">
                <a:sym typeface="Wingdings" panose="05000000000000000000" pitchFamily="2" charset="2"/>
              </a:rPr>
              <a:t> stimuli </a:t>
            </a:r>
            <a:r>
              <a:rPr lang="en-ID" sz="2400" dirty="0" err="1">
                <a:sym typeface="Wingdings" panose="05000000000000000000" pitchFamily="2" charset="2"/>
              </a:rPr>
              <a:t>yg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diterimanya</a:t>
            </a:r>
            <a:r>
              <a:rPr lang="en-ID" sz="2400" dirty="0">
                <a:sym typeface="Wingdings" panose="05000000000000000000" pitchFamily="2" charset="2"/>
              </a:rPr>
              <a:t>. </a:t>
            </a:r>
            <a:r>
              <a:rPr lang="en-ID" sz="2400" dirty="0" err="1">
                <a:sym typeface="Wingdings" panose="05000000000000000000" pitchFamily="2" charset="2"/>
              </a:rPr>
              <a:t>Indra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yg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tidak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berfungsi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baik</a:t>
            </a:r>
            <a:r>
              <a:rPr lang="en-ID" sz="2400" dirty="0">
                <a:sym typeface="Wingdings" panose="05000000000000000000" pitchFamily="2" charset="2"/>
              </a:rPr>
              <a:t>  </a:t>
            </a:r>
            <a:r>
              <a:rPr lang="en-ID" sz="2400" dirty="0" err="1">
                <a:sym typeface="Wingdings" panose="05000000000000000000" pitchFamily="2" charset="2"/>
              </a:rPr>
              <a:t>menimbulkan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gangguan</a:t>
            </a:r>
            <a:r>
              <a:rPr lang="en-ID" sz="2400" dirty="0">
                <a:sym typeface="Wingdings" panose="05000000000000000000" pitchFamily="2" charset="2"/>
              </a:rPr>
              <a:t>.</a:t>
            </a:r>
            <a:endParaRPr lang="en-ID" sz="2400" dirty="0">
              <a:sym typeface="Wingdings" panose="05000000000000000000" pitchFamily="2" charset="2"/>
            </a:endParaRPr>
          </a:p>
          <a:p>
            <a:pPr lvl="1"/>
            <a:r>
              <a:rPr lang="en-ID" sz="2400" b="1" dirty="0" err="1">
                <a:sym typeface="Wingdings" panose="05000000000000000000" pitchFamily="2" charset="2"/>
              </a:rPr>
              <a:t>Faktor</a:t>
            </a:r>
            <a:r>
              <a:rPr lang="en-ID" sz="2400" b="1" dirty="0">
                <a:sym typeface="Wingdings" panose="05000000000000000000" pitchFamily="2" charset="2"/>
              </a:rPr>
              <a:t> </a:t>
            </a:r>
            <a:r>
              <a:rPr lang="en-ID" sz="2400" b="1" dirty="0" err="1">
                <a:sym typeface="Wingdings" panose="05000000000000000000" pitchFamily="2" charset="2"/>
              </a:rPr>
              <a:t>naluri</a:t>
            </a:r>
            <a:r>
              <a:rPr lang="en-ID" sz="2400" b="1" dirty="0">
                <a:sym typeface="Wingdings" panose="05000000000000000000" pitchFamily="2" charset="2"/>
              </a:rPr>
              <a:t> </a:t>
            </a:r>
            <a:r>
              <a:rPr lang="en-ID" sz="2400" dirty="0">
                <a:sym typeface="Wingdings" panose="05000000000000000000" pitchFamily="2" charset="2"/>
              </a:rPr>
              <a:t> </a:t>
            </a:r>
            <a:r>
              <a:rPr lang="en-ID" sz="2400" dirty="0" err="1">
                <a:sym typeface="Wingdings" panose="05000000000000000000" pitchFamily="2" charset="2"/>
              </a:rPr>
              <a:t>Pemenuhan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naluri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seseorang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akan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berpegaruh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terhadap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kondisi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fisik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dan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psikis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seseorang</a:t>
            </a:r>
            <a:r>
              <a:rPr lang="en-ID" sz="2400" dirty="0">
                <a:sym typeface="Wingdings" panose="05000000000000000000" pitchFamily="2" charset="2"/>
              </a:rPr>
              <a:t>, </a:t>
            </a:r>
            <a:r>
              <a:rPr lang="en-ID" sz="2400" dirty="0" err="1">
                <a:sym typeface="Wingdings" panose="05000000000000000000" pitchFamily="2" charset="2"/>
              </a:rPr>
              <a:t>sehingga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berpengaruh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terhadap</a:t>
            </a:r>
            <a:r>
              <a:rPr lang="en-ID" sz="2400" dirty="0">
                <a:sym typeface="Wingdings" panose="05000000000000000000" pitchFamily="2" charset="2"/>
              </a:rPr>
              <a:t> proses </a:t>
            </a:r>
            <a:r>
              <a:rPr lang="en-ID" sz="2400" dirty="0" err="1">
                <a:sym typeface="Wingdings" panose="05000000000000000000" pitchFamily="2" charset="2"/>
              </a:rPr>
              <a:t>aktivitas</a:t>
            </a:r>
            <a:r>
              <a:rPr lang="en-ID" sz="2400" dirty="0">
                <a:sym typeface="Wingdings" panose="05000000000000000000" pitchFamily="2" charset="2"/>
              </a:rPr>
              <a:t>  </a:t>
            </a:r>
            <a:r>
              <a:rPr lang="en-ID" sz="2400" dirty="0" err="1">
                <a:sym typeface="Wingdings" panose="05000000000000000000" pitchFamily="2" charset="2"/>
              </a:rPr>
              <a:t>komunikasi</a:t>
            </a:r>
            <a:endParaRPr lang="en-ID" sz="2400" dirty="0">
              <a:sym typeface="Wingdings" panose="05000000000000000000" pitchFamily="2" charset="2"/>
            </a:endParaRPr>
          </a:p>
          <a:p>
            <a:pPr marL="1257300" lvl="2" indent="-342900">
              <a:buFont typeface="+mj-lt"/>
              <a:buAutoNum type="arabicPeriod"/>
            </a:pPr>
            <a:r>
              <a:rPr lang="en-ID" sz="2400" dirty="0" err="1">
                <a:sym typeface="Wingdings" panose="05000000000000000000" pitchFamily="2" charset="2"/>
              </a:rPr>
              <a:t>Naluri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berjuang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makan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minum</a:t>
            </a:r>
            <a:endParaRPr lang="en-ID" sz="2400" dirty="0">
              <a:sym typeface="Wingdings" panose="05000000000000000000" pitchFamily="2" charset="2"/>
            </a:endParaRPr>
          </a:p>
          <a:p>
            <a:pPr marL="1257300" lvl="2" indent="-342900">
              <a:buFont typeface="+mj-lt"/>
              <a:buAutoNum type="arabicPeriod"/>
            </a:pPr>
            <a:r>
              <a:rPr lang="en-ID" sz="2400" dirty="0" err="1">
                <a:sym typeface="Wingdings" panose="05000000000000000000" pitchFamily="2" charset="2"/>
              </a:rPr>
              <a:t>seksualitas</a:t>
            </a:r>
            <a:endParaRPr lang="en-ID" sz="2400" dirty="0">
              <a:sym typeface="Wingdings" panose="05000000000000000000" pitchFamily="2" charset="2"/>
            </a:endParaRPr>
          </a:p>
          <a:p>
            <a:pPr marL="1257300" lvl="2" indent="-342900">
              <a:buFont typeface="+mj-lt"/>
              <a:buAutoNum type="arabicPeriod"/>
            </a:pPr>
            <a:r>
              <a:rPr lang="en-ID" sz="2400" dirty="0" err="1">
                <a:sym typeface="Wingdings" panose="05000000000000000000" pitchFamily="2" charset="2"/>
              </a:rPr>
              <a:t>Keibu-bapakan</a:t>
            </a:r>
            <a:endParaRPr lang="en-ID" sz="2400" dirty="0">
              <a:sym typeface="Wingdings" panose="05000000000000000000" pitchFamily="2" charset="2"/>
            </a:endParaRPr>
          </a:p>
          <a:p>
            <a:pPr marL="800100" lvl="1"/>
            <a:r>
              <a:rPr lang="en-ID" sz="2400" b="1" dirty="0" err="1">
                <a:sym typeface="Wingdings" panose="05000000000000000000" pitchFamily="2" charset="2"/>
              </a:rPr>
              <a:t>Sistem</a:t>
            </a:r>
            <a:r>
              <a:rPr lang="en-ID" sz="2400" b="1" dirty="0">
                <a:sym typeface="Wingdings" panose="05000000000000000000" pitchFamily="2" charset="2"/>
              </a:rPr>
              <a:t> </a:t>
            </a:r>
            <a:r>
              <a:rPr lang="en-ID" sz="2400" b="1" dirty="0" err="1">
                <a:sym typeface="Wingdings" panose="05000000000000000000" pitchFamily="2" charset="2"/>
              </a:rPr>
              <a:t>syaraf</a:t>
            </a:r>
            <a:r>
              <a:rPr lang="en-ID" sz="2400" b="1" dirty="0">
                <a:sym typeface="Wingdings" panose="05000000000000000000" pitchFamily="2" charset="2"/>
              </a:rPr>
              <a:t> </a:t>
            </a:r>
            <a:r>
              <a:rPr lang="en-ID" sz="2400" dirty="0">
                <a:sym typeface="Wingdings" panose="05000000000000000000" pitchFamily="2" charset="2"/>
              </a:rPr>
              <a:t> </a:t>
            </a:r>
            <a:r>
              <a:rPr lang="en-ID" sz="2400" dirty="0" err="1">
                <a:sym typeface="Wingdings" panose="05000000000000000000" pitchFamily="2" charset="2"/>
              </a:rPr>
              <a:t>secara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umum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terdiri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dari</a:t>
            </a:r>
            <a:r>
              <a:rPr lang="en-ID" sz="2400" dirty="0">
                <a:sym typeface="Wingdings" panose="05000000000000000000" pitchFamily="2" charset="2"/>
              </a:rPr>
              <a:t> : </a:t>
            </a:r>
            <a:endParaRPr lang="en-ID" sz="2400" dirty="0">
              <a:sym typeface="Wingdings" panose="05000000000000000000" pitchFamily="2" charset="2"/>
            </a:endParaRPr>
          </a:p>
          <a:p>
            <a:pPr marL="1257300" lvl="2" indent="-342900">
              <a:buFont typeface="+mj-lt"/>
              <a:buAutoNum type="arabicPeriod"/>
            </a:pPr>
            <a:r>
              <a:rPr lang="en-ID" sz="2400" dirty="0" err="1">
                <a:sym typeface="Wingdings" panose="05000000000000000000" pitchFamily="2" charset="2"/>
              </a:rPr>
              <a:t>syaraf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pusat</a:t>
            </a:r>
            <a:r>
              <a:rPr lang="en-ID" sz="2400" dirty="0">
                <a:sym typeface="Wingdings" panose="05000000000000000000" pitchFamily="2" charset="2"/>
              </a:rPr>
              <a:t>, (</a:t>
            </a:r>
            <a:r>
              <a:rPr lang="en-ID" sz="2400" dirty="0" err="1">
                <a:sym typeface="Wingdings" panose="05000000000000000000" pitchFamily="2" charset="2"/>
              </a:rPr>
              <a:t>otak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besar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dan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otak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kecil</a:t>
            </a:r>
            <a:r>
              <a:rPr lang="en-ID" sz="2400" dirty="0">
                <a:sym typeface="Wingdings" panose="05000000000000000000" pitchFamily="2" charset="2"/>
              </a:rPr>
              <a:t>)</a:t>
            </a:r>
            <a:endParaRPr lang="en-ID" sz="2400" dirty="0">
              <a:sym typeface="Wingdings" panose="05000000000000000000" pitchFamily="2" charset="2"/>
            </a:endParaRPr>
          </a:p>
          <a:p>
            <a:pPr marL="1257300" lvl="2" indent="-342900">
              <a:buFont typeface="+mj-lt"/>
              <a:buAutoNum type="arabicPeriod"/>
            </a:pPr>
            <a:r>
              <a:rPr lang="en-ID" sz="2400" dirty="0" err="1">
                <a:sym typeface="Wingdings" panose="05000000000000000000" pitchFamily="2" charset="2"/>
              </a:rPr>
              <a:t>syaraf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tepi</a:t>
            </a:r>
            <a:r>
              <a:rPr lang="en-ID" sz="2400" dirty="0">
                <a:sym typeface="Wingdings" panose="05000000000000000000" pitchFamily="2" charset="2"/>
              </a:rPr>
              <a:t> (</a:t>
            </a:r>
            <a:r>
              <a:rPr lang="en-ID" sz="2400" dirty="0" err="1">
                <a:sym typeface="Wingdings" panose="05000000000000000000" pitchFamily="2" charset="2"/>
              </a:rPr>
              <a:t>urat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syaraf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dari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panca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indra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ke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otak</a:t>
            </a:r>
            <a:r>
              <a:rPr lang="en-ID" sz="2400" dirty="0">
                <a:sym typeface="Wingdings" panose="05000000000000000000" pitchFamily="2" charset="2"/>
              </a:rPr>
              <a:t>)</a:t>
            </a:r>
            <a:endParaRPr lang="en-ID" sz="2400" dirty="0">
              <a:sym typeface="Wingdings" panose="05000000000000000000" pitchFamily="2" charset="2"/>
            </a:endParaRPr>
          </a:p>
          <a:p>
            <a:pPr marL="1257300" lvl="2" indent="-342900">
              <a:buFont typeface="+mj-lt"/>
              <a:buAutoNum type="arabicPeriod"/>
            </a:pPr>
            <a:r>
              <a:rPr lang="en-ID" sz="2400" dirty="0" err="1">
                <a:sym typeface="Wingdings" panose="05000000000000000000" pitchFamily="2" charset="2"/>
              </a:rPr>
              <a:t>Syaraf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simpatis</a:t>
            </a:r>
            <a:r>
              <a:rPr lang="en-ID" sz="2400" dirty="0">
                <a:sym typeface="Wingdings" panose="05000000000000000000" pitchFamily="2" charset="2"/>
              </a:rPr>
              <a:t> (</a:t>
            </a:r>
            <a:r>
              <a:rPr lang="en-ID" sz="2400" dirty="0" err="1">
                <a:sym typeface="Wingdings" panose="05000000000000000000" pitchFamily="2" charset="2"/>
              </a:rPr>
              <a:t>syaraf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yg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mengatur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jasmani</a:t>
            </a:r>
            <a:r>
              <a:rPr lang="en-ID" sz="2400" dirty="0">
                <a:sym typeface="Wingdings" panose="05000000000000000000" pitchFamily="2" charset="2"/>
              </a:rPr>
              <a:t>)</a:t>
            </a:r>
            <a:endParaRPr lang="en-ID" sz="2400" dirty="0">
              <a:sym typeface="Wingdings" panose="05000000000000000000" pitchFamily="2" charset="2"/>
            </a:endParaRPr>
          </a:p>
          <a:p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952705"/>
          </a:xfrm>
        </p:spPr>
        <p:txBody>
          <a:bodyPr/>
          <a:lstStyle/>
          <a:p>
            <a:r>
              <a:rPr lang="en-ID" dirty="0" smtClean="0"/>
              <a:t>5. RINTANGAN </a:t>
            </a:r>
            <a:r>
              <a:rPr lang="en-ID" dirty="0" smtClean="0"/>
              <a:t>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571223"/>
            <a:ext cx="9905999" cy="4219978"/>
          </a:xfrm>
        </p:spPr>
        <p:txBody>
          <a:bodyPr/>
          <a:lstStyle/>
          <a:p>
            <a:r>
              <a:rPr lang="en-ID" dirty="0" err="1" smtClean="0"/>
              <a:t>Rintangan</a:t>
            </a:r>
            <a:r>
              <a:rPr lang="en-ID" dirty="0" smtClean="0"/>
              <a:t> Status </a:t>
            </a:r>
            <a:r>
              <a:rPr lang="en-ID" dirty="0" smtClean="0">
                <a:sym typeface="Wingdings" panose="05000000000000000000" pitchFamily="2" charset="2"/>
              </a:rPr>
              <a:t> </a:t>
            </a:r>
            <a:r>
              <a:rPr lang="en-ID" dirty="0" err="1" smtClean="0">
                <a:sym typeface="Wingdings" panose="05000000000000000000" pitchFamily="2" charset="2"/>
              </a:rPr>
              <a:t>disebabkan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jarak</a:t>
            </a:r>
            <a:r>
              <a:rPr lang="en-ID" dirty="0" smtClean="0">
                <a:sym typeface="Wingdings" panose="05000000000000000000" pitchFamily="2" charset="2"/>
              </a:rPr>
              <a:t> social </a:t>
            </a:r>
            <a:r>
              <a:rPr lang="en-ID" dirty="0" err="1" smtClean="0">
                <a:sym typeface="Wingdings" panose="05000000000000000000" pitchFamily="2" charset="2"/>
              </a:rPr>
              <a:t>antara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peserta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komunikasi</a:t>
            </a:r>
            <a:r>
              <a:rPr lang="en-ID" dirty="0" smtClean="0">
                <a:sym typeface="Wingdings" panose="05000000000000000000" pitchFamily="2" charset="2"/>
              </a:rPr>
              <a:t>.</a:t>
            </a:r>
            <a:endParaRPr lang="en-ID" dirty="0" smtClean="0">
              <a:sym typeface="Wingdings" panose="05000000000000000000" pitchFamily="2" charset="2"/>
            </a:endParaRPr>
          </a:p>
          <a:p>
            <a:r>
              <a:rPr lang="en-ID" dirty="0" err="1" smtClean="0">
                <a:sym typeface="Wingdings" panose="05000000000000000000" pitchFamily="2" charset="2"/>
              </a:rPr>
              <a:t>Misalnya</a:t>
            </a:r>
            <a:r>
              <a:rPr lang="en-ID" dirty="0" smtClean="0">
                <a:sym typeface="Wingdings" panose="05000000000000000000" pitchFamily="2" charset="2"/>
              </a:rPr>
              <a:t> :</a:t>
            </a:r>
            <a:endParaRPr lang="en-ID" dirty="0" smtClean="0">
              <a:sym typeface="Wingdings" panose="05000000000000000000" pitchFamily="2" charset="2"/>
            </a:endParaRPr>
          </a:p>
          <a:p>
            <a:pPr lvl="1"/>
            <a:r>
              <a:rPr lang="en-ID" dirty="0" err="1" smtClean="0">
                <a:sym typeface="Wingdings" panose="05000000000000000000" pitchFamily="2" charset="2"/>
              </a:rPr>
              <a:t>Perbedaan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antara</a:t>
            </a:r>
            <a:r>
              <a:rPr lang="en-ID" dirty="0" smtClean="0">
                <a:sym typeface="Wingdings" panose="05000000000000000000" pitchFamily="2" charset="2"/>
              </a:rPr>
              <a:t> senior </a:t>
            </a:r>
            <a:r>
              <a:rPr lang="en-ID" dirty="0" err="1" smtClean="0">
                <a:sym typeface="Wingdings" panose="05000000000000000000" pitchFamily="2" charset="2"/>
              </a:rPr>
              <a:t>dan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yunior</a:t>
            </a:r>
            <a:endParaRPr lang="en-ID" dirty="0" smtClean="0">
              <a:sym typeface="Wingdings" panose="05000000000000000000" pitchFamily="2" charset="2"/>
            </a:endParaRPr>
          </a:p>
          <a:p>
            <a:pPr lvl="1"/>
            <a:r>
              <a:rPr lang="en-ID" dirty="0" err="1" smtClean="0">
                <a:sym typeface="Wingdings" panose="05000000000000000000" pitchFamily="2" charset="2"/>
              </a:rPr>
              <a:t>Pebedaan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atasan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bawahan</a:t>
            </a:r>
            <a:endParaRPr lang="en-ID" dirty="0" smtClean="0">
              <a:sym typeface="Wingdings" panose="05000000000000000000" pitchFamily="2" charset="2"/>
            </a:endParaRPr>
          </a:p>
          <a:p>
            <a:pPr lvl="1"/>
            <a:r>
              <a:rPr lang="en-ID" dirty="0" err="1" smtClean="0">
                <a:sym typeface="Wingdings" panose="05000000000000000000" pitchFamily="2" charset="2"/>
              </a:rPr>
              <a:t>Perbedaan</a:t>
            </a:r>
            <a:r>
              <a:rPr lang="en-ID" dirty="0" smtClean="0">
                <a:sym typeface="Wingdings" panose="05000000000000000000" pitchFamily="2" charset="2"/>
              </a:rPr>
              <a:t> raja </a:t>
            </a:r>
            <a:r>
              <a:rPr lang="en-ID" dirty="0" err="1" smtClean="0">
                <a:sym typeface="Wingdings" panose="05000000000000000000" pitchFamily="2" charset="2"/>
              </a:rPr>
              <a:t>dan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rakyatnya</a:t>
            </a:r>
            <a:r>
              <a:rPr lang="en-ID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952705"/>
          </a:xfrm>
        </p:spPr>
        <p:txBody>
          <a:bodyPr/>
          <a:lstStyle/>
          <a:p>
            <a:r>
              <a:rPr lang="en-ID" dirty="0" smtClean="0"/>
              <a:t>6. RINTANGAN </a:t>
            </a:r>
            <a:r>
              <a:rPr lang="en-ID" dirty="0" smtClean="0"/>
              <a:t>KERANGKA BERPIKIR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764406"/>
            <a:ext cx="9905999" cy="4026795"/>
          </a:xfrm>
        </p:spPr>
        <p:txBody>
          <a:bodyPr/>
          <a:lstStyle/>
          <a:p>
            <a:r>
              <a:rPr lang="en-ID" dirty="0" err="1" smtClean="0"/>
              <a:t>Rintangan</a:t>
            </a:r>
            <a:r>
              <a:rPr lang="en-ID" dirty="0" smtClean="0"/>
              <a:t> </a:t>
            </a:r>
            <a:r>
              <a:rPr lang="en-ID" dirty="0" err="1" smtClean="0"/>
              <a:t>kerangka</a:t>
            </a:r>
            <a:r>
              <a:rPr lang="en-ID" dirty="0" smtClean="0"/>
              <a:t> </a:t>
            </a:r>
            <a:r>
              <a:rPr lang="en-ID" dirty="0" err="1" smtClean="0"/>
              <a:t>berpikir</a:t>
            </a:r>
            <a:r>
              <a:rPr lang="en-ID" dirty="0" smtClean="0"/>
              <a:t> </a:t>
            </a:r>
            <a:r>
              <a:rPr lang="en-ID" dirty="0" smtClean="0">
                <a:sym typeface="Wingdings" panose="05000000000000000000" pitchFamily="2" charset="2"/>
              </a:rPr>
              <a:t> </a:t>
            </a:r>
            <a:r>
              <a:rPr lang="en-ID" dirty="0" err="1" smtClean="0">
                <a:sym typeface="Wingdings" panose="05000000000000000000" pitchFamily="2" charset="2"/>
              </a:rPr>
              <a:t>adanya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perbedaan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persepsi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antara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komunikator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khalayak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terhadap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pesan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yg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digunakan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dlm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berkomunikasi</a:t>
            </a:r>
            <a:endParaRPr lang="en-ID" dirty="0" smtClean="0">
              <a:sym typeface="Wingdings" panose="05000000000000000000" pitchFamily="2" charset="2"/>
            </a:endParaRPr>
          </a:p>
          <a:p>
            <a:endParaRPr lang="en-ID" dirty="0">
              <a:sym typeface="Wingdings" panose="05000000000000000000" pitchFamily="2" charset="2"/>
            </a:endParaRPr>
          </a:p>
          <a:p>
            <a:r>
              <a:rPr lang="en-ID" dirty="0" err="1" smtClean="0">
                <a:sym typeface="Wingdings" panose="05000000000000000000" pitchFamily="2" charset="2"/>
              </a:rPr>
              <a:t>Misalnya</a:t>
            </a:r>
            <a:r>
              <a:rPr lang="en-ID" dirty="0" smtClean="0">
                <a:sym typeface="Wingdings" panose="05000000000000000000" pitchFamily="2" charset="2"/>
              </a:rPr>
              <a:t> :</a:t>
            </a:r>
            <a:endParaRPr lang="en-ID" dirty="0" smtClean="0">
              <a:sym typeface="Wingdings" panose="05000000000000000000" pitchFamily="2" charset="2"/>
            </a:endParaRPr>
          </a:p>
          <a:p>
            <a:pPr lvl="1"/>
            <a:r>
              <a:rPr lang="en-ID" dirty="0" err="1" smtClean="0">
                <a:sym typeface="Wingdings" panose="05000000000000000000" pitchFamily="2" charset="2"/>
              </a:rPr>
              <a:t>Latar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belakang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pengalaman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pendidikan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yg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berbeda</a:t>
            </a:r>
            <a:r>
              <a:rPr lang="en-ID" dirty="0" smtClean="0">
                <a:sym typeface="Wingdings" panose="05000000000000000000" pitchFamily="2" charset="2"/>
              </a:rPr>
              <a:t>  </a:t>
            </a:r>
            <a:r>
              <a:rPr lang="en-ID" dirty="0" err="1" smtClean="0">
                <a:sym typeface="Wingdings" panose="05000000000000000000" pitchFamily="2" charset="2"/>
              </a:rPr>
              <a:t>mhsw</a:t>
            </a:r>
            <a:r>
              <a:rPr lang="en-ID" dirty="0" smtClean="0">
                <a:sym typeface="Wingdings" panose="05000000000000000000" pitchFamily="2" charset="2"/>
              </a:rPr>
              <a:t> KKN </a:t>
            </a:r>
            <a:r>
              <a:rPr lang="en-ID" dirty="0" err="1" smtClean="0">
                <a:sym typeface="Wingdings" panose="05000000000000000000" pitchFamily="2" charset="2"/>
              </a:rPr>
              <a:t>cenderung</a:t>
            </a:r>
            <a:r>
              <a:rPr lang="en-ID" dirty="0" smtClean="0">
                <a:sym typeface="Wingdings" panose="05000000000000000000" pitchFamily="2" charset="2"/>
              </a:rPr>
              <a:t>  </a:t>
            </a:r>
            <a:r>
              <a:rPr lang="en-ID" dirty="0" err="1" smtClean="0">
                <a:sym typeface="Wingdings" panose="05000000000000000000" pitchFamily="2" charset="2"/>
              </a:rPr>
              <a:t>menggunakan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kerangka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berfikir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teoritis</a:t>
            </a:r>
            <a:r>
              <a:rPr lang="en-ID" dirty="0" smtClean="0">
                <a:sym typeface="Wingdings" panose="05000000000000000000" pitchFamily="2" charset="2"/>
              </a:rPr>
              <a:t>, </a:t>
            </a:r>
            <a:r>
              <a:rPr lang="en-ID" dirty="0" err="1" smtClean="0">
                <a:sym typeface="Wingdings" panose="05000000000000000000" pitchFamily="2" charset="2"/>
              </a:rPr>
              <a:t>sementara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masyarakat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setempat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cenderung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berfikir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praktis</a:t>
            </a: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901189"/>
          </a:xfrm>
        </p:spPr>
        <p:txBody>
          <a:bodyPr/>
          <a:lstStyle/>
          <a:p>
            <a:r>
              <a:rPr lang="en-ID" dirty="0" smtClean="0"/>
              <a:t>7. RINTANGAN </a:t>
            </a:r>
            <a:r>
              <a:rPr lang="en-ID" dirty="0" smtClean="0"/>
              <a:t>BUDAYA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622738"/>
            <a:ext cx="9905999" cy="4168463"/>
          </a:xfrm>
        </p:spPr>
        <p:txBody>
          <a:bodyPr/>
          <a:lstStyle/>
          <a:p>
            <a:r>
              <a:rPr lang="en-ID" dirty="0" err="1" smtClean="0"/>
              <a:t>Rintangan</a:t>
            </a:r>
            <a:r>
              <a:rPr lang="en-ID" dirty="0" smtClean="0"/>
              <a:t> </a:t>
            </a:r>
            <a:r>
              <a:rPr lang="en-ID" dirty="0" err="1" smtClean="0"/>
              <a:t>Budaya</a:t>
            </a:r>
            <a:r>
              <a:rPr lang="en-ID" dirty="0" smtClean="0"/>
              <a:t> </a:t>
            </a:r>
            <a:r>
              <a:rPr lang="en-ID" dirty="0" smtClean="0">
                <a:sym typeface="Wingdings" panose="05000000000000000000" pitchFamily="2" charset="2"/>
              </a:rPr>
              <a:t> </a:t>
            </a:r>
            <a:r>
              <a:rPr lang="en-ID" dirty="0" err="1" smtClean="0">
                <a:sym typeface="Wingdings" panose="05000000000000000000" pitchFamily="2" charset="2"/>
              </a:rPr>
              <a:t>adanya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pebedaan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norma</a:t>
            </a:r>
            <a:r>
              <a:rPr lang="en-ID" dirty="0" smtClean="0">
                <a:sym typeface="Wingdings" panose="05000000000000000000" pitchFamily="2" charset="2"/>
              </a:rPr>
              <a:t>, </a:t>
            </a:r>
            <a:r>
              <a:rPr lang="en-ID" dirty="0" err="1" smtClean="0">
                <a:sym typeface="Wingdings" panose="05000000000000000000" pitchFamily="2" charset="2"/>
              </a:rPr>
              <a:t>kebiasaan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nilai-nilai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yg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dianut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oleh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pihak-pihak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yg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terlibat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dlm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komunikasi</a:t>
            </a:r>
            <a:r>
              <a:rPr lang="en-ID" dirty="0" smtClean="0">
                <a:sym typeface="Wingdings" panose="05000000000000000000" pitchFamily="2" charset="2"/>
              </a:rPr>
              <a:t>.</a:t>
            </a:r>
            <a:endParaRPr lang="en-ID" dirty="0" smtClean="0">
              <a:sym typeface="Wingdings" panose="05000000000000000000" pitchFamily="2" charset="2"/>
            </a:endParaRPr>
          </a:p>
          <a:p>
            <a:endParaRPr lang="en-ID" dirty="0">
              <a:sym typeface="Wingdings" panose="05000000000000000000" pitchFamily="2" charset="2"/>
            </a:endParaRPr>
          </a:p>
          <a:p>
            <a:r>
              <a:rPr lang="en-ID" dirty="0" err="1" smtClean="0">
                <a:sym typeface="Wingdings" panose="05000000000000000000" pitchFamily="2" charset="2"/>
              </a:rPr>
              <a:t>Misalnya</a:t>
            </a:r>
            <a:r>
              <a:rPr lang="en-ID" dirty="0" smtClean="0">
                <a:sym typeface="Wingdings" panose="05000000000000000000" pitchFamily="2" charset="2"/>
              </a:rPr>
              <a:t> :</a:t>
            </a:r>
            <a:endParaRPr lang="en-ID" dirty="0" smtClean="0">
              <a:sym typeface="Wingdings" panose="05000000000000000000" pitchFamily="2" charset="2"/>
            </a:endParaRPr>
          </a:p>
          <a:p>
            <a:pPr marL="457200" lvl="1" indent="0">
              <a:buNone/>
            </a:pPr>
            <a:r>
              <a:rPr lang="en-ID" dirty="0" smtClean="0">
                <a:sym typeface="Wingdings" panose="05000000000000000000" pitchFamily="2" charset="2"/>
              </a:rPr>
              <a:t>Di </a:t>
            </a:r>
            <a:r>
              <a:rPr lang="en-ID" dirty="0" smtClean="0">
                <a:sym typeface="Wingdings" panose="05000000000000000000" pitchFamily="2" charset="2"/>
              </a:rPr>
              <a:t>Negara </a:t>
            </a:r>
            <a:r>
              <a:rPr lang="en-ID" dirty="0" err="1" smtClean="0">
                <a:sym typeface="Wingdings" panose="05000000000000000000" pitchFamily="2" charset="2"/>
              </a:rPr>
              <a:t>berkembang</a:t>
            </a:r>
            <a:r>
              <a:rPr lang="en-ID" dirty="0" smtClean="0">
                <a:sym typeface="Wingdings" panose="05000000000000000000" pitchFamily="2" charset="2"/>
              </a:rPr>
              <a:t>, </a:t>
            </a:r>
            <a:r>
              <a:rPr lang="en-ID" dirty="0" err="1" smtClean="0">
                <a:sym typeface="Wingdings" panose="05000000000000000000" pitchFamily="2" charset="2"/>
              </a:rPr>
              <a:t>masy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cederung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menerima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informasi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dari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sumber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yg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banyak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memiliki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kesamaan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dengan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dirinya</a:t>
            </a:r>
            <a:r>
              <a:rPr lang="en-ID" dirty="0" smtClean="0">
                <a:sym typeface="Wingdings" panose="05000000000000000000" pitchFamily="2" charset="2"/>
              </a:rPr>
              <a:t>, </a:t>
            </a:r>
            <a:r>
              <a:rPr lang="en-ID" dirty="0" err="1" smtClean="0">
                <a:sym typeface="Wingdings" panose="05000000000000000000" pitchFamily="2" charset="2"/>
              </a:rPr>
              <a:t>seperti</a:t>
            </a:r>
            <a:r>
              <a:rPr lang="en-ID" dirty="0" smtClean="0">
                <a:sym typeface="Wingdings" panose="05000000000000000000" pitchFamily="2" charset="2"/>
              </a:rPr>
              <a:t> : </a:t>
            </a:r>
            <a:r>
              <a:rPr lang="en-ID" dirty="0" err="1" smtClean="0">
                <a:sym typeface="Wingdings" panose="05000000000000000000" pitchFamily="2" charset="2"/>
              </a:rPr>
              <a:t>bahasa</a:t>
            </a:r>
            <a:r>
              <a:rPr lang="en-ID" dirty="0" smtClean="0">
                <a:sym typeface="Wingdings" panose="05000000000000000000" pitchFamily="2" charset="2"/>
              </a:rPr>
              <a:t>, agama, </a:t>
            </a:r>
            <a:r>
              <a:rPr lang="en-ID" dirty="0" err="1" smtClean="0">
                <a:sym typeface="Wingdings" panose="05000000000000000000" pitchFamily="2" charset="2"/>
              </a:rPr>
              <a:t>dll</a:t>
            </a:r>
            <a:endParaRPr lang="en-ID" dirty="0" smtClean="0">
              <a:sym typeface="Wingdings" panose="05000000000000000000" pitchFamily="2" charset="2"/>
            </a:endParaRP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095" y="923290"/>
            <a:ext cx="9906000" cy="4867910"/>
          </a:xfrm>
        </p:spPr>
        <p:txBody>
          <a:bodyPr>
            <a:normAutofit fontScale="70000"/>
          </a:bodyPr>
          <a:p>
            <a:r>
              <a:rPr lang="en-ID" sz="2400" b="1" dirty="0">
                <a:sym typeface="+mn-ea"/>
              </a:rPr>
              <a:t> ANTHROPOLOGIS </a:t>
            </a:r>
            <a:r>
              <a:rPr lang="en-ID" sz="2400" dirty="0">
                <a:sym typeface="Wingdings" panose="05000000000000000000" pitchFamily="2" charset="2"/>
              </a:rPr>
              <a:t> </a:t>
            </a:r>
            <a:r>
              <a:rPr lang="en-ID" sz="2400" dirty="0" err="1">
                <a:sym typeface="Wingdings" panose="05000000000000000000" pitchFamily="2" charset="2"/>
              </a:rPr>
              <a:t>manusia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sbg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b="1" i="1" dirty="0" err="1">
                <a:sym typeface="Wingdings" panose="05000000000000000000" pitchFamily="2" charset="2"/>
              </a:rPr>
              <a:t>homosapiens</a:t>
            </a:r>
            <a:r>
              <a:rPr lang="en-ID" sz="2400" b="1" dirty="0">
                <a:sym typeface="Wingdings" panose="05000000000000000000" pitchFamily="2" charset="2"/>
              </a:rPr>
              <a:t>,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satu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sama</a:t>
            </a:r>
            <a:r>
              <a:rPr lang="en-ID" sz="2400" dirty="0">
                <a:sym typeface="Wingdings" panose="05000000000000000000" pitchFamily="2" charset="2"/>
              </a:rPr>
              <a:t> lain </a:t>
            </a:r>
            <a:r>
              <a:rPr lang="en-ID" sz="2400" dirty="0" err="1">
                <a:sym typeface="Wingdings" panose="05000000000000000000" pitchFamily="2" charset="2"/>
              </a:rPr>
              <a:t>berbeda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dalam</a:t>
            </a:r>
            <a:r>
              <a:rPr lang="en-ID" sz="2400" dirty="0">
                <a:sym typeface="Wingdings" panose="05000000000000000000" pitchFamily="2" charset="2"/>
              </a:rPr>
              <a:t> :</a:t>
            </a:r>
            <a:endParaRPr lang="en-ID" sz="2400" dirty="0">
              <a:sym typeface="Wingdings" panose="05000000000000000000" pitchFamily="2" charset="2"/>
            </a:endParaRPr>
          </a:p>
          <a:p>
            <a:pPr lvl="1"/>
            <a:r>
              <a:rPr lang="en-ID" sz="2400" dirty="0" err="1">
                <a:sym typeface="Wingdings" panose="05000000000000000000" pitchFamily="2" charset="2"/>
              </a:rPr>
              <a:t>Jenis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kelamin</a:t>
            </a:r>
            <a:endParaRPr lang="en-ID" sz="2400" dirty="0">
              <a:sym typeface="Wingdings" panose="05000000000000000000" pitchFamily="2" charset="2"/>
            </a:endParaRPr>
          </a:p>
          <a:p>
            <a:pPr lvl="1"/>
            <a:r>
              <a:rPr lang="en-ID" sz="2400" dirty="0" err="1">
                <a:sym typeface="Wingdings" panose="05000000000000000000" pitchFamily="2" charset="2"/>
              </a:rPr>
              <a:t>Postur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tubuh</a:t>
            </a:r>
            <a:endParaRPr lang="en-ID" sz="2400" dirty="0">
              <a:sym typeface="Wingdings" panose="05000000000000000000" pitchFamily="2" charset="2"/>
            </a:endParaRPr>
          </a:p>
          <a:p>
            <a:pPr lvl="1"/>
            <a:r>
              <a:rPr lang="en-ID" sz="2400" dirty="0" err="1">
                <a:sym typeface="Wingdings" panose="05000000000000000000" pitchFamily="2" charset="2"/>
              </a:rPr>
              <a:t>Warna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kulit</a:t>
            </a:r>
            <a:endParaRPr lang="en-ID" sz="2400" dirty="0">
              <a:sym typeface="Wingdings" panose="05000000000000000000" pitchFamily="2" charset="2"/>
            </a:endParaRPr>
          </a:p>
          <a:p>
            <a:pPr lvl="1"/>
            <a:r>
              <a:rPr lang="en-ID" sz="2400" dirty="0">
                <a:sym typeface="Wingdings" panose="05000000000000000000" pitchFamily="2" charset="2"/>
              </a:rPr>
              <a:t>Gaya </a:t>
            </a:r>
            <a:r>
              <a:rPr lang="en-ID" sz="2400" dirty="0" err="1">
                <a:sym typeface="Wingdings" panose="05000000000000000000" pitchFamily="2" charset="2"/>
              </a:rPr>
              <a:t>hidup</a:t>
            </a:r>
            <a:endParaRPr lang="en-ID" sz="2400" dirty="0">
              <a:sym typeface="Wingdings" panose="05000000000000000000" pitchFamily="2" charset="2"/>
            </a:endParaRPr>
          </a:p>
          <a:p>
            <a:pPr lvl="1"/>
            <a:r>
              <a:rPr lang="en-ID" sz="2400" dirty="0" err="1">
                <a:sym typeface="Wingdings" panose="05000000000000000000" pitchFamily="2" charset="2"/>
              </a:rPr>
              <a:t>Kebiasaan</a:t>
            </a:r>
            <a:endParaRPr lang="en-ID" sz="2400" dirty="0">
              <a:sym typeface="Wingdings" panose="05000000000000000000" pitchFamily="2" charset="2"/>
            </a:endParaRPr>
          </a:p>
          <a:p>
            <a:pPr lvl="1"/>
            <a:r>
              <a:rPr lang="en-ID" sz="2400" dirty="0">
                <a:sym typeface="Wingdings" panose="05000000000000000000" pitchFamily="2" charset="2"/>
              </a:rPr>
              <a:t>Norma</a:t>
            </a:r>
            <a:endParaRPr lang="en-ID" sz="2400" dirty="0">
              <a:sym typeface="Wingdings" panose="05000000000000000000" pitchFamily="2" charset="2"/>
            </a:endParaRPr>
          </a:p>
          <a:p>
            <a:pPr lvl="1"/>
            <a:r>
              <a:rPr lang="en-ID" sz="2400" dirty="0" err="1">
                <a:sym typeface="Wingdings" panose="05000000000000000000" pitchFamily="2" charset="2"/>
              </a:rPr>
              <a:t>Bahasa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dsb</a:t>
            </a:r>
            <a:endParaRPr lang="en-ID" sz="2400" dirty="0">
              <a:sym typeface="Wingdings" panose="05000000000000000000" pitchFamily="2" charset="2"/>
            </a:endParaRPr>
          </a:p>
          <a:p>
            <a:r>
              <a:rPr lang="en-ID" sz="2400" dirty="0" err="1">
                <a:sym typeface="Wingdings" panose="05000000000000000000" pitchFamily="2" charset="2"/>
              </a:rPr>
              <a:t>Dlm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komunikasi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tdk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akan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berhasil</a:t>
            </a:r>
            <a:r>
              <a:rPr lang="en-ID" sz="2400" dirty="0">
                <a:sym typeface="Wingdings" panose="05000000000000000000" pitchFamily="2" charset="2"/>
              </a:rPr>
              <a:t>, </a:t>
            </a:r>
            <a:r>
              <a:rPr lang="en-ID" sz="2400" dirty="0" err="1">
                <a:sym typeface="Wingdings" panose="05000000000000000000" pitchFamily="2" charset="2"/>
              </a:rPr>
              <a:t>jika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tidak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mengenal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komunikan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yg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menjadi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sasarannya</a:t>
            </a:r>
            <a:r>
              <a:rPr lang="en-ID" sz="2400" dirty="0">
                <a:sym typeface="Wingdings" panose="05000000000000000000" pitchFamily="2" charset="2"/>
              </a:rPr>
              <a:t>.</a:t>
            </a:r>
            <a:endParaRPr lang="en-ID" sz="2400" dirty="0">
              <a:sym typeface="Wingdings" panose="05000000000000000000" pitchFamily="2" charset="2"/>
            </a:endParaRPr>
          </a:p>
          <a:p>
            <a:r>
              <a:rPr lang="en-ID" sz="2400" dirty="0" err="1">
                <a:sym typeface="Wingdings" panose="05000000000000000000" pitchFamily="2" charset="2"/>
              </a:rPr>
              <a:t>Identifikasi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terhdp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sasaran</a:t>
            </a:r>
            <a:r>
              <a:rPr lang="en-ID" sz="2400" dirty="0">
                <a:sym typeface="Wingdings" panose="05000000000000000000" pitchFamily="2" charset="2"/>
              </a:rPr>
              <a:t> :  </a:t>
            </a:r>
            <a:r>
              <a:rPr lang="en-ID" sz="2400" dirty="0" err="1">
                <a:sym typeface="Wingdings" panose="05000000000000000000" pitchFamily="2" charset="2"/>
              </a:rPr>
              <a:t>siapa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dia</a:t>
            </a:r>
            <a:r>
              <a:rPr lang="en-ID" sz="2400" dirty="0">
                <a:sym typeface="Wingdings" panose="05000000000000000000" pitchFamily="2" charset="2"/>
              </a:rPr>
              <a:t>, </a:t>
            </a:r>
            <a:r>
              <a:rPr lang="en-ID" sz="2400" dirty="0" err="1">
                <a:sym typeface="Wingdings" panose="05000000000000000000" pitchFamily="2" charset="2"/>
              </a:rPr>
              <a:t>dari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ras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mana</a:t>
            </a:r>
            <a:r>
              <a:rPr lang="en-ID" sz="2400" dirty="0">
                <a:sym typeface="Wingdings" panose="05000000000000000000" pitchFamily="2" charset="2"/>
              </a:rPr>
              <a:t>, </a:t>
            </a:r>
            <a:r>
              <a:rPr lang="en-ID" sz="2400" dirty="0" err="1">
                <a:sym typeface="Wingdings" panose="05000000000000000000" pitchFamily="2" charset="2"/>
              </a:rPr>
              <a:t>bangsa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apa</a:t>
            </a:r>
            <a:r>
              <a:rPr lang="en-ID" sz="2400" dirty="0">
                <a:sym typeface="Wingdings" panose="05000000000000000000" pitchFamily="2" charset="2"/>
              </a:rPr>
              <a:t>, </a:t>
            </a:r>
            <a:r>
              <a:rPr lang="en-ID" sz="2400" dirty="0" err="1">
                <a:sym typeface="Wingdings" panose="05000000000000000000" pitchFamily="2" charset="2"/>
              </a:rPr>
              <a:t>suku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mana</a:t>
            </a:r>
            <a:r>
              <a:rPr lang="en-ID" sz="2400" dirty="0">
                <a:sym typeface="Wingdings" panose="05000000000000000000" pitchFamily="2" charset="2"/>
              </a:rPr>
              <a:t>. </a:t>
            </a:r>
            <a:r>
              <a:rPr lang="en-ID" sz="2400" dirty="0" err="1">
                <a:sym typeface="Wingdings" panose="05000000000000000000" pitchFamily="2" charset="2"/>
              </a:rPr>
              <a:t>Agamanya</a:t>
            </a:r>
            <a:r>
              <a:rPr lang="en-ID" sz="2400" dirty="0">
                <a:sym typeface="Wingdings" panose="05000000000000000000" pitchFamily="2" charset="2"/>
              </a:rPr>
              <a:t>, </a:t>
            </a:r>
            <a:r>
              <a:rPr lang="en-ID" sz="2400" dirty="0" err="1">
                <a:sym typeface="Wingdings" panose="05000000000000000000" pitchFamily="2" charset="2"/>
              </a:rPr>
              <a:t>gaya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hidupnya</a:t>
            </a:r>
            <a:r>
              <a:rPr lang="en-ID" sz="2400" dirty="0">
                <a:sym typeface="Wingdings" panose="05000000000000000000" pitchFamily="2" charset="2"/>
              </a:rPr>
              <a:t>, </a:t>
            </a:r>
            <a:r>
              <a:rPr lang="en-ID" sz="2400" dirty="0" err="1">
                <a:sym typeface="Wingdings" panose="05000000000000000000" pitchFamily="2" charset="2"/>
              </a:rPr>
              <a:t>kehidupan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budayanya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dll</a:t>
            </a:r>
            <a:r>
              <a:rPr lang="en-ID" sz="2400" dirty="0">
                <a:sym typeface="Wingdings" panose="05000000000000000000" pitchFamily="2" charset="2"/>
              </a:rPr>
              <a:t>  </a:t>
            </a:r>
            <a:r>
              <a:rPr lang="en-ID" sz="2400" dirty="0" err="1">
                <a:sym typeface="Wingdings" panose="05000000000000000000" pitchFamily="2" charset="2"/>
              </a:rPr>
              <a:t>pemahaman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latar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belakang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komunikan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berpengaruh</a:t>
            </a:r>
            <a:r>
              <a:rPr lang="en-ID" sz="2400" dirty="0">
                <a:sym typeface="Wingdings" panose="05000000000000000000" pitchFamily="2" charset="2"/>
              </a:rPr>
              <a:t> </a:t>
            </a:r>
            <a:r>
              <a:rPr lang="en-ID" sz="2400" dirty="0" err="1">
                <a:sym typeface="Wingdings" panose="05000000000000000000" pitchFamily="2" charset="2"/>
              </a:rPr>
              <a:t>keefektifan</a:t>
            </a:r>
            <a:r>
              <a:rPr lang="en-ID" sz="2400" dirty="0">
                <a:sym typeface="Wingdings" panose="05000000000000000000" pitchFamily="2" charset="2"/>
              </a:rPr>
              <a:t> proses </a:t>
            </a:r>
            <a:r>
              <a:rPr lang="en-ID" sz="2400" dirty="0" err="1">
                <a:sym typeface="Wingdings" panose="05000000000000000000" pitchFamily="2" charset="2"/>
              </a:rPr>
              <a:t>komunikasi</a:t>
            </a:r>
            <a:r>
              <a:rPr lang="en-ID" sz="2400" dirty="0">
                <a:sym typeface="Wingdings" panose="05000000000000000000" pitchFamily="2" charset="2"/>
              </a:rPr>
              <a:t>.</a:t>
            </a:r>
            <a:endParaRPr lang="en-US" sz="2400" dirty="0"/>
          </a:p>
          <a:p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mtClean="0"/>
              <a:t>..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smtClean="0"/>
              <a:t>.</a:t>
            </a:r>
            <a:endParaRPr lang="en-US"/>
          </a:p>
        </p:txBody>
      </p:sp>
      <p:sp>
        <p:nvSpPr>
          <p:cNvPr id="4" name="5-Point Star 3"/>
          <p:cNvSpPr/>
          <p:nvPr/>
        </p:nvSpPr>
        <p:spPr>
          <a:xfrm flipH="1">
            <a:off x="4636395" y="2474879"/>
            <a:ext cx="3477294" cy="270456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 err="1" smtClean="0"/>
              <a:t>Terima</a:t>
            </a:r>
            <a:r>
              <a:rPr lang="en-ID" dirty="0" smtClean="0"/>
              <a:t> </a:t>
            </a:r>
            <a:r>
              <a:rPr lang="en-ID" dirty="0" err="1" smtClean="0"/>
              <a:t>kasih</a:t>
            </a:r>
            <a:r>
              <a:rPr lang="en-ID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463638"/>
            <a:ext cx="9905998" cy="656823"/>
          </a:xfrm>
        </p:spPr>
        <p:txBody>
          <a:bodyPr>
            <a:normAutofit fontScale="90000"/>
          </a:bodyPr>
          <a:lstStyle/>
          <a:p>
            <a:r>
              <a:rPr lang="en-ID" dirty="0" smtClean="0"/>
              <a:t>.</a:t>
            </a:r>
            <a:r>
              <a:rPr lang="en-ID" dirty="0" err="1" smtClean="0">
                <a:solidFill>
                  <a:srgbClr val="FFFF00"/>
                </a:solidFill>
              </a:rPr>
              <a:t>apa</a:t>
            </a:r>
            <a:r>
              <a:rPr lang="en-ID" dirty="0" smtClean="0">
                <a:solidFill>
                  <a:srgbClr val="FFFF00"/>
                </a:solidFill>
              </a:rPr>
              <a:t> </a:t>
            </a:r>
            <a:r>
              <a:rPr lang="en-ID" dirty="0" err="1" smtClean="0">
                <a:solidFill>
                  <a:srgbClr val="FFFF00"/>
                </a:solidFill>
              </a:rPr>
              <a:t>yg</a:t>
            </a:r>
            <a:r>
              <a:rPr lang="en-ID" dirty="0" smtClean="0">
                <a:solidFill>
                  <a:srgbClr val="FFFF00"/>
                </a:solidFill>
              </a:rPr>
              <a:t> </a:t>
            </a:r>
            <a:r>
              <a:rPr lang="en-ID" dirty="0" err="1" smtClean="0">
                <a:solidFill>
                  <a:srgbClr val="FFFF00"/>
                </a:solidFill>
              </a:rPr>
              <a:t>menodrong</a:t>
            </a:r>
            <a:r>
              <a:rPr lang="en-ID" dirty="0" smtClean="0">
                <a:solidFill>
                  <a:srgbClr val="FFFF00"/>
                </a:solidFill>
              </a:rPr>
              <a:t> </a:t>
            </a:r>
            <a:r>
              <a:rPr lang="en-ID" dirty="0" err="1" smtClean="0">
                <a:solidFill>
                  <a:srgbClr val="FFFF00"/>
                </a:solidFill>
              </a:rPr>
              <a:t>manusia</a:t>
            </a:r>
            <a:r>
              <a:rPr lang="en-ID" dirty="0" smtClean="0">
                <a:solidFill>
                  <a:srgbClr val="FFFF00"/>
                </a:solidFill>
              </a:rPr>
              <a:t> </a:t>
            </a:r>
            <a:r>
              <a:rPr lang="en-ID" dirty="0" err="1" smtClean="0">
                <a:solidFill>
                  <a:srgbClr val="FFFF00"/>
                </a:solidFill>
              </a:rPr>
              <a:t>berkomunikasi</a:t>
            </a:r>
            <a:r>
              <a:rPr lang="en-ID" dirty="0" smtClean="0">
                <a:solidFill>
                  <a:srgbClr val="FFFF00"/>
                </a:solidFill>
              </a:rPr>
              <a:t> ??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390917"/>
            <a:ext cx="9905999" cy="4400283"/>
          </a:xfrm>
        </p:spPr>
        <p:txBody>
          <a:bodyPr/>
          <a:lstStyle/>
          <a:p>
            <a:r>
              <a:rPr lang="en-ID" dirty="0" smtClean="0"/>
              <a:t>Hal </a:t>
            </a:r>
            <a:r>
              <a:rPr lang="en-ID" dirty="0" err="1" smtClean="0"/>
              <a:t>yg</a:t>
            </a:r>
            <a:r>
              <a:rPr lang="en-ID" dirty="0" smtClean="0"/>
              <a:t> </a:t>
            </a:r>
            <a:r>
              <a:rPr lang="en-ID" dirty="0" err="1" smtClean="0"/>
              <a:t>mendorong</a:t>
            </a:r>
            <a:r>
              <a:rPr lang="en-ID" dirty="0" smtClean="0"/>
              <a:t> </a:t>
            </a:r>
            <a:r>
              <a:rPr lang="en-ID" dirty="0" err="1" smtClean="0"/>
              <a:t>manusia</a:t>
            </a:r>
            <a:r>
              <a:rPr lang="en-ID" dirty="0" smtClean="0"/>
              <a:t> </a:t>
            </a:r>
            <a:r>
              <a:rPr lang="en-ID" dirty="0" err="1" smtClean="0"/>
              <a:t>ingin</a:t>
            </a:r>
            <a:r>
              <a:rPr lang="en-ID" dirty="0" smtClean="0"/>
              <a:t> </a:t>
            </a:r>
            <a:r>
              <a:rPr lang="en-ID" dirty="0" err="1" smtClean="0"/>
              <a:t>berkomunikasi</a:t>
            </a:r>
            <a:r>
              <a:rPr lang="en-ID" dirty="0" smtClean="0"/>
              <a:t> </a:t>
            </a:r>
            <a:r>
              <a:rPr lang="en-ID" dirty="0" err="1" smtClean="0"/>
              <a:t>dengan</a:t>
            </a:r>
            <a:r>
              <a:rPr lang="en-ID" dirty="0" smtClean="0"/>
              <a:t> </a:t>
            </a:r>
            <a:r>
              <a:rPr lang="en-ID" dirty="0" err="1" smtClean="0"/>
              <a:t>manusia</a:t>
            </a:r>
            <a:r>
              <a:rPr lang="en-ID" dirty="0" smtClean="0"/>
              <a:t> </a:t>
            </a:r>
            <a:r>
              <a:rPr lang="en-ID" dirty="0" err="1" smtClean="0"/>
              <a:t>lainnya</a:t>
            </a:r>
            <a:r>
              <a:rPr lang="en-ID" dirty="0" smtClean="0"/>
              <a:t> </a:t>
            </a:r>
            <a:r>
              <a:rPr lang="en-ID" dirty="0" err="1" smtClean="0"/>
              <a:t>adalah</a:t>
            </a:r>
            <a:r>
              <a:rPr lang="en-ID" dirty="0" smtClean="0"/>
              <a:t> </a:t>
            </a:r>
            <a:r>
              <a:rPr lang="en-ID" dirty="0" err="1" smtClean="0"/>
              <a:t>karena</a:t>
            </a:r>
            <a:r>
              <a:rPr lang="en-ID" dirty="0" smtClean="0"/>
              <a:t> </a:t>
            </a:r>
            <a:r>
              <a:rPr lang="en-ID" dirty="0" err="1" smtClean="0"/>
              <a:t>adanya</a:t>
            </a:r>
            <a:r>
              <a:rPr lang="en-ID" dirty="0" smtClean="0"/>
              <a:t> </a:t>
            </a:r>
            <a:r>
              <a:rPr lang="en-ID" dirty="0" err="1" smtClean="0"/>
              <a:t>kebutuhan</a:t>
            </a:r>
            <a:r>
              <a:rPr lang="en-ID" dirty="0" smtClean="0"/>
              <a:t>, </a:t>
            </a:r>
            <a:r>
              <a:rPr lang="en-ID" dirty="0" err="1" smtClean="0"/>
              <a:t>yakni</a:t>
            </a:r>
            <a:r>
              <a:rPr lang="en-ID" dirty="0" smtClean="0"/>
              <a:t> :</a:t>
            </a:r>
            <a:endParaRPr lang="en-ID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ID" dirty="0" err="1" smtClean="0"/>
              <a:t>Kebutuhan</a:t>
            </a:r>
            <a:r>
              <a:rPr lang="en-ID" dirty="0" smtClean="0"/>
              <a:t> </a:t>
            </a:r>
            <a:r>
              <a:rPr lang="en-ID" dirty="0" err="1" smtClean="0"/>
              <a:t>untuk</a:t>
            </a:r>
            <a:r>
              <a:rPr lang="en-ID" dirty="0" smtClean="0"/>
              <a:t> </a:t>
            </a:r>
            <a:r>
              <a:rPr lang="en-ID" dirty="0" err="1" smtClean="0"/>
              <a:t>mempertahankan</a:t>
            </a:r>
            <a:r>
              <a:rPr lang="en-ID" dirty="0" smtClean="0"/>
              <a:t> </a:t>
            </a:r>
            <a:r>
              <a:rPr lang="en-ID" dirty="0" err="1" smtClean="0"/>
              <a:t>kelangsungan</a:t>
            </a:r>
            <a:r>
              <a:rPr lang="en-ID" dirty="0" smtClean="0"/>
              <a:t> </a:t>
            </a:r>
            <a:r>
              <a:rPr lang="en-ID" dirty="0" err="1" smtClean="0"/>
              <a:t>hidupnya</a:t>
            </a:r>
            <a:endParaRPr lang="en-ID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ID" dirty="0" err="1" smtClean="0"/>
              <a:t>Kebutuhan</a:t>
            </a:r>
            <a:r>
              <a:rPr lang="en-ID" dirty="0" smtClean="0"/>
              <a:t> </a:t>
            </a:r>
            <a:r>
              <a:rPr lang="en-ID" dirty="0" err="1" smtClean="0"/>
              <a:t>untuk</a:t>
            </a:r>
            <a:r>
              <a:rPr lang="en-ID" dirty="0" smtClean="0"/>
              <a:t> </a:t>
            </a:r>
            <a:r>
              <a:rPr lang="en-ID" dirty="0" err="1" smtClean="0"/>
              <a:t>menyesuaikan</a:t>
            </a:r>
            <a:r>
              <a:rPr lang="en-ID" dirty="0" smtClean="0"/>
              <a:t> </a:t>
            </a:r>
            <a:r>
              <a:rPr lang="en-ID" dirty="0" err="1" smtClean="0"/>
              <a:t>diri</a:t>
            </a:r>
            <a:r>
              <a:rPr lang="en-ID" dirty="0" smtClean="0"/>
              <a:t> </a:t>
            </a:r>
            <a:r>
              <a:rPr lang="en-ID" dirty="0" err="1" smtClean="0"/>
              <a:t>dengan</a:t>
            </a:r>
            <a:r>
              <a:rPr lang="en-ID" dirty="0" smtClean="0"/>
              <a:t> </a:t>
            </a:r>
            <a:r>
              <a:rPr lang="en-ID" dirty="0" err="1" smtClean="0"/>
              <a:t>lingkungannya</a:t>
            </a:r>
            <a:r>
              <a:rPr lang="en-ID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373155"/>
          </a:xfrm>
        </p:spPr>
        <p:txBody>
          <a:bodyPr>
            <a:normAutofit fontScale="90000"/>
          </a:bodyPr>
          <a:lstStyle/>
          <a:p>
            <a:r>
              <a:rPr lang="en-ID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378039"/>
            <a:ext cx="9905999" cy="4413162"/>
          </a:xfrm>
        </p:spPr>
        <p:txBody>
          <a:bodyPr>
            <a:normAutofit fontScale="92500" lnSpcReduction="20000"/>
          </a:bodyPr>
          <a:lstStyle/>
          <a:p>
            <a:r>
              <a:rPr lang="en-ID" dirty="0" err="1" smtClean="0"/>
              <a:t>Menurut</a:t>
            </a:r>
            <a:r>
              <a:rPr lang="en-ID" dirty="0" smtClean="0"/>
              <a:t> HAROLD D LASSWELL </a:t>
            </a:r>
            <a:r>
              <a:rPr lang="en-ID" dirty="0" err="1" smtClean="0"/>
              <a:t>ada</a:t>
            </a:r>
            <a:r>
              <a:rPr lang="en-ID" dirty="0" smtClean="0"/>
              <a:t> 3 </a:t>
            </a:r>
            <a:r>
              <a:rPr lang="en-ID" dirty="0" err="1" smtClean="0"/>
              <a:t>fungsi</a:t>
            </a:r>
            <a:r>
              <a:rPr lang="en-ID" dirty="0" smtClean="0"/>
              <a:t> </a:t>
            </a:r>
            <a:r>
              <a:rPr lang="en-ID" dirty="0" err="1" smtClean="0"/>
              <a:t>dasar</a:t>
            </a:r>
            <a:r>
              <a:rPr lang="en-ID" dirty="0" smtClean="0"/>
              <a:t> </a:t>
            </a:r>
            <a:r>
              <a:rPr lang="en-ID" dirty="0" err="1" smtClean="0"/>
              <a:t>menjadi</a:t>
            </a:r>
            <a:r>
              <a:rPr lang="en-ID" dirty="0" smtClean="0"/>
              <a:t> </a:t>
            </a:r>
            <a:r>
              <a:rPr lang="en-ID" dirty="0" err="1" smtClean="0"/>
              <a:t>penyebab</a:t>
            </a:r>
            <a:r>
              <a:rPr lang="en-ID" dirty="0" smtClean="0"/>
              <a:t>, </a:t>
            </a:r>
            <a:r>
              <a:rPr lang="en-ID" dirty="0" err="1" smtClean="0"/>
              <a:t>mengapa</a:t>
            </a:r>
            <a:r>
              <a:rPr lang="en-ID" dirty="0" smtClean="0"/>
              <a:t> </a:t>
            </a:r>
            <a:r>
              <a:rPr lang="en-ID" dirty="0" err="1" smtClean="0">
                <a:solidFill>
                  <a:schemeClr val="bg1"/>
                </a:solidFill>
              </a:rPr>
              <a:t>manusia</a:t>
            </a:r>
            <a:r>
              <a:rPr lang="en-ID" dirty="0" smtClean="0">
                <a:solidFill>
                  <a:schemeClr val="bg1"/>
                </a:solidFill>
              </a:rPr>
              <a:t> </a:t>
            </a:r>
            <a:r>
              <a:rPr lang="en-ID" dirty="0" err="1" smtClean="0">
                <a:solidFill>
                  <a:schemeClr val="bg1"/>
                </a:solidFill>
              </a:rPr>
              <a:t>perlu</a:t>
            </a:r>
            <a:r>
              <a:rPr lang="en-ID" dirty="0" smtClean="0">
                <a:solidFill>
                  <a:schemeClr val="bg1"/>
                </a:solidFill>
              </a:rPr>
              <a:t> </a:t>
            </a:r>
            <a:r>
              <a:rPr lang="en-ID" dirty="0" err="1" smtClean="0">
                <a:solidFill>
                  <a:schemeClr val="bg1"/>
                </a:solidFill>
              </a:rPr>
              <a:t>berkomunikasi</a:t>
            </a:r>
            <a:r>
              <a:rPr lang="en-ID" dirty="0" smtClean="0">
                <a:solidFill>
                  <a:schemeClr val="bg1"/>
                </a:solidFill>
              </a:rPr>
              <a:t> :</a:t>
            </a:r>
            <a:endParaRPr lang="en-ID" dirty="0" smtClean="0">
              <a:solidFill>
                <a:schemeClr val="bg1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ID" b="1" dirty="0" err="1" smtClean="0">
                <a:solidFill>
                  <a:srgbClr val="FFC000"/>
                </a:solidFill>
              </a:rPr>
              <a:t>Hasrat</a:t>
            </a:r>
            <a:r>
              <a:rPr lang="en-ID" b="1" dirty="0" smtClean="0">
                <a:solidFill>
                  <a:srgbClr val="FFC000"/>
                </a:solidFill>
              </a:rPr>
              <a:t> </a:t>
            </a:r>
            <a:r>
              <a:rPr lang="en-ID" b="1" dirty="0" err="1" smtClean="0">
                <a:solidFill>
                  <a:srgbClr val="FFC000"/>
                </a:solidFill>
              </a:rPr>
              <a:t>manusia</a:t>
            </a:r>
            <a:r>
              <a:rPr lang="en-ID" b="1" dirty="0" smtClean="0">
                <a:solidFill>
                  <a:srgbClr val="FFC000"/>
                </a:solidFill>
              </a:rPr>
              <a:t> </a:t>
            </a:r>
            <a:r>
              <a:rPr lang="en-ID" b="1" dirty="0" err="1" smtClean="0">
                <a:solidFill>
                  <a:srgbClr val="FFC000"/>
                </a:solidFill>
              </a:rPr>
              <a:t>untuk</a:t>
            </a:r>
            <a:r>
              <a:rPr lang="en-ID" b="1" dirty="0" smtClean="0">
                <a:solidFill>
                  <a:srgbClr val="FFC000"/>
                </a:solidFill>
              </a:rPr>
              <a:t> </a:t>
            </a:r>
            <a:r>
              <a:rPr lang="en-ID" b="1" dirty="0" err="1" smtClean="0">
                <a:solidFill>
                  <a:srgbClr val="FFC000"/>
                </a:solidFill>
              </a:rPr>
              <a:t>mengontrol</a:t>
            </a:r>
            <a:r>
              <a:rPr lang="en-ID" b="1" dirty="0" smtClean="0">
                <a:solidFill>
                  <a:srgbClr val="FFC000"/>
                </a:solidFill>
              </a:rPr>
              <a:t> </a:t>
            </a:r>
            <a:r>
              <a:rPr lang="en-ID" b="1" dirty="0" err="1" smtClean="0">
                <a:solidFill>
                  <a:srgbClr val="FFC000"/>
                </a:solidFill>
              </a:rPr>
              <a:t>lingkungannya</a:t>
            </a:r>
            <a:r>
              <a:rPr lang="en-ID" b="1" dirty="0" smtClean="0"/>
              <a:t>.</a:t>
            </a:r>
            <a:endParaRPr lang="en-ID" b="1" dirty="0" smtClean="0"/>
          </a:p>
          <a:p>
            <a:pPr lvl="2"/>
            <a:r>
              <a:rPr lang="en-ID" b="1" dirty="0" err="1" smtClean="0"/>
              <a:t>Mengetahui</a:t>
            </a:r>
            <a:r>
              <a:rPr lang="en-ID" b="1" dirty="0" smtClean="0"/>
              <a:t> peluang2 </a:t>
            </a:r>
            <a:r>
              <a:rPr lang="en-ID" b="1" dirty="0" err="1" smtClean="0"/>
              <a:t>yg</a:t>
            </a:r>
            <a:r>
              <a:rPr lang="en-ID" b="1" dirty="0" smtClean="0"/>
              <a:t> </a:t>
            </a:r>
            <a:r>
              <a:rPr lang="en-ID" b="1" dirty="0" err="1" smtClean="0"/>
              <a:t>ada</a:t>
            </a:r>
            <a:r>
              <a:rPr lang="en-ID" b="1" dirty="0" smtClean="0"/>
              <a:t> </a:t>
            </a:r>
            <a:r>
              <a:rPr lang="en-ID" b="1" dirty="0" err="1" smtClean="0"/>
              <a:t>untk</a:t>
            </a:r>
            <a:r>
              <a:rPr lang="en-ID" b="1" dirty="0" smtClean="0"/>
              <a:t> </a:t>
            </a:r>
            <a:r>
              <a:rPr lang="en-ID" b="1" dirty="0" err="1" smtClean="0"/>
              <a:t>dimanfaatkan</a:t>
            </a:r>
            <a:r>
              <a:rPr lang="en-ID" b="1" dirty="0" smtClean="0"/>
              <a:t>, </a:t>
            </a:r>
            <a:r>
              <a:rPr lang="en-ID" b="1" dirty="0" err="1" smtClean="0"/>
              <a:t>dipelihara</a:t>
            </a:r>
            <a:r>
              <a:rPr lang="en-ID" b="1" dirty="0" smtClean="0"/>
              <a:t>, </a:t>
            </a:r>
            <a:r>
              <a:rPr lang="en-ID" b="1" dirty="0" err="1" smtClean="0"/>
              <a:t>menghindar</a:t>
            </a:r>
            <a:r>
              <a:rPr lang="en-ID" b="1" dirty="0" smtClean="0"/>
              <a:t> </a:t>
            </a:r>
            <a:r>
              <a:rPr lang="en-ID" b="1" dirty="0" err="1" smtClean="0"/>
              <a:t>dari</a:t>
            </a:r>
            <a:r>
              <a:rPr lang="en-ID" b="1" dirty="0" smtClean="0"/>
              <a:t> </a:t>
            </a:r>
            <a:r>
              <a:rPr lang="en-ID" b="1" dirty="0" err="1" smtClean="0"/>
              <a:t>hal-hal</a:t>
            </a:r>
            <a:r>
              <a:rPr lang="en-ID" b="1" dirty="0" smtClean="0"/>
              <a:t> </a:t>
            </a:r>
            <a:r>
              <a:rPr lang="en-ID" b="1" dirty="0" err="1" smtClean="0"/>
              <a:t>yg</a:t>
            </a:r>
            <a:r>
              <a:rPr lang="en-ID" b="1" dirty="0" smtClean="0"/>
              <a:t> </a:t>
            </a:r>
            <a:r>
              <a:rPr lang="en-ID" b="1" dirty="0" err="1" smtClean="0"/>
              <a:t>mengancam</a:t>
            </a:r>
            <a:r>
              <a:rPr lang="en-ID" b="1" dirty="0" smtClean="0"/>
              <a:t> </a:t>
            </a:r>
            <a:r>
              <a:rPr lang="en-ID" b="1" dirty="0" smtClean="0">
                <a:sym typeface="Wingdings" panose="05000000000000000000" pitchFamily="2" charset="2"/>
              </a:rPr>
              <a:t> </a:t>
            </a:r>
            <a:r>
              <a:rPr lang="en-ID" b="1" dirty="0" err="1" smtClean="0">
                <a:sym typeface="Wingdings" panose="05000000000000000000" pitchFamily="2" charset="2"/>
              </a:rPr>
              <a:t>dpt</a:t>
            </a:r>
            <a:r>
              <a:rPr lang="en-ID" b="1" dirty="0" smtClean="0">
                <a:sym typeface="Wingdings" panose="05000000000000000000" pitchFamily="2" charset="2"/>
              </a:rPr>
              <a:t> </a:t>
            </a:r>
            <a:r>
              <a:rPr lang="en-ID" b="1" dirty="0" err="1" smtClean="0">
                <a:sym typeface="Wingdings" panose="05000000000000000000" pitchFamily="2" charset="2"/>
              </a:rPr>
              <a:t>mengembangkan</a:t>
            </a:r>
            <a:r>
              <a:rPr lang="en-ID" b="1" dirty="0" smtClean="0">
                <a:sym typeface="Wingdings" panose="05000000000000000000" pitchFamily="2" charset="2"/>
              </a:rPr>
              <a:t> </a:t>
            </a:r>
            <a:r>
              <a:rPr lang="en-ID" b="1" dirty="0" err="1" smtClean="0">
                <a:sym typeface="Wingdings" panose="05000000000000000000" pitchFamily="2" charset="2"/>
              </a:rPr>
              <a:t>pengetahuan</a:t>
            </a:r>
            <a:r>
              <a:rPr lang="en-ID" b="1" dirty="0" smtClean="0">
                <a:sym typeface="Wingdings" panose="05000000000000000000" pitchFamily="2" charset="2"/>
              </a:rPr>
              <a:t> : </a:t>
            </a:r>
            <a:r>
              <a:rPr lang="en-ID" b="1" dirty="0" err="1" smtClean="0">
                <a:sym typeface="Wingdings" panose="05000000000000000000" pitchFamily="2" charset="2"/>
              </a:rPr>
              <a:t>belajar</a:t>
            </a:r>
            <a:r>
              <a:rPr lang="en-ID" b="1" dirty="0" smtClean="0">
                <a:sym typeface="Wingdings" panose="05000000000000000000" pitchFamily="2" charset="2"/>
              </a:rPr>
              <a:t> </a:t>
            </a:r>
            <a:r>
              <a:rPr lang="en-ID" b="1" dirty="0" err="1" smtClean="0">
                <a:sym typeface="Wingdings" panose="05000000000000000000" pitchFamily="2" charset="2"/>
              </a:rPr>
              <a:t>dari</a:t>
            </a:r>
            <a:r>
              <a:rPr lang="en-ID" b="1" dirty="0" smtClean="0">
                <a:sym typeface="Wingdings" panose="05000000000000000000" pitchFamily="2" charset="2"/>
              </a:rPr>
              <a:t> </a:t>
            </a:r>
            <a:r>
              <a:rPr lang="en-ID" b="1" dirty="0" err="1" smtClean="0">
                <a:sym typeface="Wingdings" panose="05000000000000000000" pitchFamily="2" charset="2"/>
              </a:rPr>
              <a:t>pengalaman</a:t>
            </a:r>
            <a:r>
              <a:rPr lang="en-ID" b="1" dirty="0" smtClean="0">
                <a:sym typeface="Wingdings" panose="05000000000000000000" pitchFamily="2" charset="2"/>
              </a:rPr>
              <a:t> &amp; </a:t>
            </a:r>
            <a:r>
              <a:rPr lang="en-ID" b="1" dirty="0" err="1" smtClean="0">
                <a:sym typeface="Wingdings" panose="05000000000000000000" pitchFamily="2" charset="2"/>
              </a:rPr>
              <a:t>informasi</a:t>
            </a:r>
            <a:endParaRPr lang="en-ID" b="1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ID" b="1" dirty="0" err="1" smtClean="0">
                <a:solidFill>
                  <a:srgbClr val="FFC000"/>
                </a:solidFill>
              </a:rPr>
              <a:t>Upaya</a:t>
            </a:r>
            <a:r>
              <a:rPr lang="en-ID" b="1" dirty="0" smtClean="0">
                <a:solidFill>
                  <a:srgbClr val="FFC000"/>
                </a:solidFill>
              </a:rPr>
              <a:t> </a:t>
            </a:r>
            <a:r>
              <a:rPr lang="en-ID" b="1" dirty="0" err="1" smtClean="0">
                <a:solidFill>
                  <a:srgbClr val="FFC000"/>
                </a:solidFill>
              </a:rPr>
              <a:t>manusia</a:t>
            </a:r>
            <a:r>
              <a:rPr lang="en-ID" b="1" dirty="0" smtClean="0">
                <a:solidFill>
                  <a:srgbClr val="FFC000"/>
                </a:solidFill>
              </a:rPr>
              <a:t> </a:t>
            </a:r>
            <a:r>
              <a:rPr lang="en-ID" b="1" dirty="0" err="1" smtClean="0">
                <a:solidFill>
                  <a:srgbClr val="FFC000"/>
                </a:solidFill>
              </a:rPr>
              <a:t>untuk</a:t>
            </a:r>
            <a:r>
              <a:rPr lang="en-ID" b="1" dirty="0" smtClean="0">
                <a:solidFill>
                  <a:srgbClr val="FFC000"/>
                </a:solidFill>
              </a:rPr>
              <a:t> </a:t>
            </a:r>
            <a:r>
              <a:rPr lang="en-ID" b="1" dirty="0" err="1" smtClean="0">
                <a:solidFill>
                  <a:srgbClr val="FFC000"/>
                </a:solidFill>
              </a:rPr>
              <a:t>beradaptasi</a:t>
            </a:r>
            <a:r>
              <a:rPr lang="en-ID" b="1" dirty="0" smtClean="0">
                <a:solidFill>
                  <a:srgbClr val="FFC000"/>
                </a:solidFill>
              </a:rPr>
              <a:t> </a:t>
            </a:r>
            <a:r>
              <a:rPr lang="en-ID" b="1" dirty="0" err="1" smtClean="0">
                <a:solidFill>
                  <a:srgbClr val="FFC000"/>
                </a:solidFill>
              </a:rPr>
              <a:t>dengan</a:t>
            </a:r>
            <a:r>
              <a:rPr lang="en-ID" b="1" dirty="0" smtClean="0">
                <a:solidFill>
                  <a:srgbClr val="FFC000"/>
                </a:solidFill>
              </a:rPr>
              <a:t> </a:t>
            </a:r>
            <a:r>
              <a:rPr lang="en-ID" b="1" dirty="0" err="1" smtClean="0">
                <a:solidFill>
                  <a:srgbClr val="FFC000"/>
                </a:solidFill>
              </a:rPr>
              <a:t>lingkungannnya</a:t>
            </a:r>
            <a:r>
              <a:rPr lang="en-ID" b="1" dirty="0" smtClean="0"/>
              <a:t>.</a:t>
            </a:r>
            <a:endParaRPr lang="en-ID" b="1" dirty="0" smtClean="0"/>
          </a:p>
          <a:p>
            <a:pPr lvl="2"/>
            <a:r>
              <a:rPr lang="en-ID" b="1" dirty="0" err="1" smtClean="0"/>
              <a:t>Menanggapi</a:t>
            </a:r>
            <a:r>
              <a:rPr lang="en-ID" b="1" dirty="0" smtClean="0"/>
              <a:t> </a:t>
            </a:r>
            <a:r>
              <a:rPr lang="en-ID" b="1" dirty="0" err="1" smtClean="0"/>
              <a:t>lingkungan</a:t>
            </a:r>
            <a:r>
              <a:rPr lang="en-ID" b="1" dirty="0" smtClean="0"/>
              <a:t> </a:t>
            </a:r>
            <a:r>
              <a:rPr lang="en-ID" b="1" dirty="0" err="1" smtClean="0"/>
              <a:t>masy</a:t>
            </a:r>
            <a:r>
              <a:rPr lang="en-ID" b="1" dirty="0" smtClean="0"/>
              <a:t> di </a:t>
            </a:r>
            <a:r>
              <a:rPr lang="en-ID" b="1" dirty="0" err="1" smtClean="0"/>
              <a:t>mana</a:t>
            </a:r>
            <a:r>
              <a:rPr lang="en-ID" b="1" dirty="0" smtClean="0"/>
              <a:t> </a:t>
            </a:r>
            <a:r>
              <a:rPr lang="en-ID" b="1" dirty="0" err="1" smtClean="0"/>
              <a:t>manusia</a:t>
            </a:r>
            <a:r>
              <a:rPr lang="en-ID" b="1" dirty="0" smtClean="0"/>
              <a:t> </a:t>
            </a:r>
            <a:r>
              <a:rPr lang="en-ID" b="1" dirty="0" err="1" smtClean="0"/>
              <a:t>hidup</a:t>
            </a:r>
            <a:r>
              <a:rPr lang="en-ID" b="1" dirty="0" smtClean="0"/>
              <a:t> </a:t>
            </a:r>
            <a:r>
              <a:rPr lang="en-ID" b="1" dirty="0" err="1" smtClean="0"/>
              <a:t>dlm</a:t>
            </a:r>
            <a:r>
              <a:rPr lang="en-ID" b="1" dirty="0" smtClean="0"/>
              <a:t> </a:t>
            </a:r>
            <a:r>
              <a:rPr lang="en-ID" b="1" dirty="0" err="1" smtClean="0"/>
              <a:t>tantangannya</a:t>
            </a:r>
            <a:r>
              <a:rPr lang="en-ID" b="1" dirty="0" smtClean="0"/>
              <a:t>. </a:t>
            </a:r>
            <a:r>
              <a:rPr lang="en-ID" b="1" dirty="0" smtClean="0">
                <a:sym typeface="Wingdings" panose="05000000000000000000" pitchFamily="2" charset="2"/>
              </a:rPr>
              <a:t> </a:t>
            </a:r>
            <a:r>
              <a:rPr lang="en-ID" b="1" dirty="0" err="1" smtClean="0">
                <a:sym typeface="Wingdings" panose="05000000000000000000" pitchFamily="2" charset="2"/>
              </a:rPr>
              <a:t>perlu</a:t>
            </a:r>
            <a:r>
              <a:rPr lang="en-ID" b="1" dirty="0" smtClean="0">
                <a:sym typeface="Wingdings" panose="05000000000000000000" pitchFamily="2" charset="2"/>
              </a:rPr>
              <a:t> </a:t>
            </a:r>
            <a:r>
              <a:rPr lang="en-ID" b="1" dirty="0" err="1" smtClean="0">
                <a:sym typeface="Wingdings" panose="05000000000000000000" pitchFamily="2" charset="2"/>
              </a:rPr>
              <a:t>penyesuaian</a:t>
            </a:r>
            <a:r>
              <a:rPr lang="en-ID" b="1" dirty="0" smtClean="0">
                <a:sym typeface="Wingdings" panose="05000000000000000000" pitchFamily="2" charset="2"/>
              </a:rPr>
              <a:t>, agar </a:t>
            </a:r>
            <a:r>
              <a:rPr lang="en-ID" b="1" dirty="0" err="1" smtClean="0">
                <a:sym typeface="Wingdings" panose="05000000000000000000" pitchFamily="2" charset="2"/>
              </a:rPr>
              <a:t>manusia</a:t>
            </a:r>
            <a:r>
              <a:rPr lang="en-ID" b="1" dirty="0" smtClean="0">
                <a:sym typeface="Wingdings" panose="05000000000000000000" pitchFamily="2" charset="2"/>
              </a:rPr>
              <a:t> </a:t>
            </a:r>
            <a:r>
              <a:rPr lang="en-ID" b="1" dirty="0" err="1" smtClean="0">
                <a:sym typeface="Wingdings" panose="05000000000000000000" pitchFamily="2" charset="2"/>
              </a:rPr>
              <a:t>dpt</a:t>
            </a:r>
            <a:r>
              <a:rPr lang="en-ID" b="1" dirty="0" smtClean="0">
                <a:sym typeface="Wingdings" panose="05000000000000000000" pitchFamily="2" charset="2"/>
              </a:rPr>
              <a:t> </a:t>
            </a:r>
            <a:r>
              <a:rPr lang="en-ID" b="1" dirty="0" err="1" smtClean="0">
                <a:sym typeface="Wingdings" panose="05000000000000000000" pitchFamily="2" charset="2"/>
              </a:rPr>
              <a:t>hidup</a:t>
            </a:r>
            <a:r>
              <a:rPr lang="en-ID" b="1" dirty="0" smtClean="0">
                <a:sym typeface="Wingdings" panose="05000000000000000000" pitchFamily="2" charset="2"/>
              </a:rPr>
              <a:t> </a:t>
            </a:r>
            <a:r>
              <a:rPr lang="en-ID" b="1" dirty="0" err="1" smtClean="0">
                <a:sym typeface="Wingdings" panose="05000000000000000000" pitchFamily="2" charset="2"/>
              </a:rPr>
              <a:t>dalam</a:t>
            </a:r>
            <a:r>
              <a:rPr lang="en-ID" b="1" dirty="0" smtClean="0">
                <a:sym typeface="Wingdings" panose="05000000000000000000" pitchFamily="2" charset="2"/>
              </a:rPr>
              <a:t> </a:t>
            </a:r>
            <a:r>
              <a:rPr lang="en-ID" b="1" dirty="0" err="1" smtClean="0">
                <a:sym typeface="Wingdings" panose="05000000000000000000" pitchFamily="2" charset="2"/>
              </a:rPr>
              <a:t>suasana</a:t>
            </a:r>
            <a:r>
              <a:rPr lang="en-ID" b="1" dirty="0" smtClean="0">
                <a:sym typeface="Wingdings" panose="05000000000000000000" pitchFamily="2" charset="2"/>
              </a:rPr>
              <a:t> </a:t>
            </a:r>
            <a:r>
              <a:rPr lang="en-ID" b="1" dirty="0" err="1" smtClean="0">
                <a:sym typeface="Wingdings" panose="05000000000000000000" pitchFamily="2" charset="2"/>
              </a:rPr>
              <a:t>harmonis</a:t>
            </a:r>
            <a:r>
              <a:rPr lang="en-ID" b="1" dirty="0" smtClean="0">
                <a:sym typeface="Wingdings" panose="05000000000000000000" pitchFamily="2" charset="2"/>
              </a:rPr>
              <a:t>.</a:t>
            </a:r>
            <a:endParaRPr lang="en-ID" b="1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ID" b="1" dirty="0" err="1" smtClean="0">
                <a:solidFill>
                  <a:srgbClr val="FFC000"/>
                </a:solidFill>
              </a:rPr>
              <a:t>Upaya</a:t>
            </a:r>
            <a:r>
              <a:rPr lang="en-ID" b="1" dirty="0" smtClean="0">
                <a:solidFill>
                  <a:srgbClr val="FFC000"/>
                </a:solidFill>
              </a:rPr>
              <a:t> </a:t>
            </a:r>
            <a:r>
              <a:rPr lang="en-ID" b="1" dirty="0" err="1" smtClean="0">
                <a:solidFill>
                  <a:srgbClr val="FFC000"/>
                </a:solidFill>
              </a:rPr>
              <a:t>untuk</a:t>
            </a:r>
            <a:r>
              <a:rPr lang="en-ID" b="1" dirty="0" smtClean="0">
                <a:solidFill>
                  <a:srgbClr val="FFC000"/>
                </a:solidFill>
              </a:rPr>
              <a:t> </a:t>
            </a:r>
            <a:r>
              <a:rPr lang="en-ID" b="1" dirty="0" err="1" smtClean="0">
                <a:solidFill>
                  <a:srgbClr val="FFC000"/>
                </a:solidFill>
              </a:rPr>
              <a:t>melakukan</a:t>
            </a:r>
            <a:r>
              <a:rPr lang="en-ID" b="1" dirty="0" smtClean="0">
                <a:solidFill>
                  <a:srgbClr val="FFC000"/>
                </a:solidFill>
              </a:rPr>
              <a:t> </a:t>
            </a:r>
            <a:r>
              <a:rPr lang="en-ID" b="1" dirty="0" err="1" smtClean="0">
                <a:solidFill>
                  <a:srgbClr val="FFC000"/>
                </a:solidFill>
              </a:rPr>
              <a:t>transformasi</a:t>
            </a:r>
            <a:r>
              <a:rPr lang="en-ID" b="1" dirty="0" smtClean="0">
                <a:solidFill>
                  <a:srgbClr val="FFC000"/>
                </a:solidFill>
              </a:rPr>
              <a:t> </a:t>
            </a:r>
            <a:r>
              <a:rPr lang="en-ID" b="1" dirty="0" err="1" smtClean="0">
                <a:solidFill>
                  <a:srgbClr val="FFC000"/>
                </a:solidFill>
              </a:rPr>
              <a:t>warisan</a:t>
            </a:r>
            <a:r>
              <a:rPr lang="en-ID" b="1" dirty="0" smtClean="0">
                <a:solidFill>
                  <a:srgbClr val="FFC000"/>
                </a:solidFill>
              </a:rPr>
              <a:t> </a:t>
            </a:r>
            <a:r>
              <a:rPr lang="en-ID" b="1" dirty="0" err="1" smtClean="0">
                <a:solidFill>
                  <a:srgbClr val="FFC000"/>
                </a:solidFill>
              </a:rPr>
              <a:t>sosial</a:t>
            </a:r>
            <a:r>
              <a:rPr lang="en-ID" b="1" dirty="0" smtClean="0"/>
              <a:t>.</a:t>
            </a:r>
            <a:endParaRPr lang="en-ID" b="1" dirty="0" smtClean="0"/>
          </a:p>
          <a:p>
            <a:pPr lvl="2"/>
            <a:r>
              <a:rPr lang="en-ID" b="1" dirty="0" err="1" smtClean="0"/>
              <a:t>Masyarakat</a:t>
            </a:r>
            <a:r>
              <a:rPr lang="en-ID" b="1" dirty="0" smtClean="0"/>
              <a:t> </a:t>
            </a:r>
            <a:r>
              <a:rPr lang="en-ID" b="1" dirty="0" err="1" smtClean="0"/>
              <a:t>ingin</a:t>
            </a:r>
            <a:r>
              <a:rPr lang="en-ID" b="1" dirty="0" smtClean="0"/>
              <a:t> </a:t>
            </a:r>
            <a:r>
              <a:rPr lang="en-ID" b="1" dirty="0" err="1" smtClean="0"/>
              <a:t>memprtahankan</a:t>
            </a:r>
            <a:r>
              <a:rPr lang="en-ID" b="1" dirty="0" smtClean="0"/>
              <a:t> </a:t>
            </a:r>
            <a:r>
              <a:rPr lang="en-ID" b="1" dirty="0" err="1" smtClean="0"/>
              <a:t>keberadaannya</a:t>
            </a:r>
            <a:r>
              <a:rPr lang="en-ID" b="1" dirty="0" smtClean="0"/>
              <a:t> </a:t>
            </a:r>
            <a:r>
              <a:rPr lang="en-ID" b="1" dirty="0" smtClean="0">
                <a:sym typeface="Wingdings" panose="05000000000000000000" pitchFamily="2" charset="2"/>
              </a:rPr>
              <a:t> Orang </a:t>
            </a:r>
            <a:r>
              <a:rPr lang="en-ID" b="1" dirty="0" err="1" smtClean="0">
                <a:sym typeface="Wingdings" panose="05000000000000000000" pitchFamily="2" charset="2"/>
              </a:rPr>
              <a:t>Tua</a:t>
            </a:r>
            <a:r>
              <a:rPr lang="en-ID" b="1" dirty="0" smtClean="0">
                <a:sym typeface="Wingdings" panose="05000000000000000000" pitchFamily="2" charset="2"/>
              </a:rPr>
              <a:t> </a:t>
            </a:r>
            <a:r>
              <a:rPr lang="en-ID" b="1" dirty="0" err="1" smtClean="0">
                <a:sym typeface="Wingdings" panose="05000000000000000000" pitchFamily="2" charset="2"/>
              </a:rPr>
              <a:t>dituntut</a:t>
            </a:r>
            <a:r>
              <a:rPr lang="en-ID" b="1" dirty="0" smtClean="0">
                <a:sym typeface="Wingdings" panose="05000000000000000000" pitchFamily="2" charset="2"/>
              </a:rPr>
              <a:t>  </a:t>
            </a:r>
            <a:r>
              <a:rPr lang="en-ID" b="1" dirty="0" err="1" smtClean="0">
                <a:sym typeface="Wingdings" panose="05000000000000000000" pitchFamily="2" charset="2"/>
              </a:rPr>
              <a:t>melakukan</a:t>
            </a:r>
            <a:r>
              <a:rPr lang="en-ID" b="1" dirty="0" smtClean="0">
                <a:sym typeface="Wingdings" panose="05000000000000000000" pitchFamily="2" charset="2"/>
              </a:rPr>
              <a:t> </a:t>
            </a:r>
            <a:r>
              <a:rPr lang="en-ID" b="1" dirty="0" err="1" smtClean="0">
                <a:sym typeface="Wingdings" panose="05000000000000000000" pitchFamily="2" charset="2"/>
              </a:rPr>
              <a:t>pertukaran</a:t>
            </a:r>
            <a:r>
              <a:rPr lang="en-ID" b="1" dirty="0" smtClean="0">
                <a:sym typeface="Wingdings" panose="05000000000000000000" pitchFamily="2" charset="2"/>
              </a:rPr>
              <a:t> </a:t>
            </a:r>
            <a:r>
              <a:rPr lang="en-ID" b="1" dirty="0" err="1" smtClean="0">
                <a:sym typeface="Wingdings" panose="05000000000000000000" pitchFamily="2" charset="2"/>
              </a:rPr>
              <a:t>nilai</a:t>
            </a:r>
            <a:r>
              <a:rPr lang="en-ID" b="1" dirty="0" smtClean="0">
                <a:sym typeface="Wingdings" panose="05000000000000000000" pitchFamily="2" charset="2"/>
              </a:rPr>
              <a:t>, </a:t>
            </a:r>
            <a:r>
              <a:rPr lang="en-ID" b="1" dirty="0" err="1" smtClean="0">
                <a:sym typeface="Wingdings" panose="05000000000000000000" pitchFamily="2" charset="2"/>
              </a:rPr>
              <a:t>perilaku</a:t>
            </a:r>
            <a:r>
              <a:rPr lang="en-ID" b="1" dirty="0" smtClean="0">
                <a:sym typeface="Wingdings" panose="05000000000000000000" pitchFamily="2" charset="2"/>
              </a:rPr>
              <a:t> </a:t>
            </a:r>
            <a:r>
              <a:rPr lang="en-ID" b="1" dirty="0" err="1" smtClean="0">
                <a:sym typeface="Wingdings" panose="05000000000000000000" pitchFamily="2" charset="2"/>
              </a:rPr>
              <a:t>dan</a:t>
            </a:r>
            <a:r>
              <a:rPr lang="en-ID" b="1" dirty="0" smtClean="0">
                <a:sym typeface="Wingdings" panose="05000000000000000000" pitchFamily="2" charset="2"/>
              </a:rPr>
              <a:t> </a:t>
            </a:r>
            <a:r>
              <a:rPr lang="en-ID" b="1" dirty="0" err="1" smtClean="0">
                <a:sym typeface="Wingdings" panose="05000000000000000000" pitchFamily="2" charset="2"/>
              </a:rPr>
              <a:t>peranan</a:t>
            </a:r>
            <a:r>
              <a:rPr lang="en-ID" b="1" dirty="0" smtClean="0">
                <a:sym typeface="Wingdings" panose="05000000000000000000" pitchFamily="2" charset="2"/>
              </a:rPr>
              <a:t>. ( </a:t>
            </a:r>
            <a:r>
              <a:rPr lang="en-ID" b="1" dirty="0" err="1" smtClean="0">
                <a:sym typeface="Wingdings" panose="05000000000000000000" pitchFamily="2" charset="2"/>
              </a:rPr>
              <a:t>Misal</a:t>
            </a:r>
            <a:r>
              <a:rPr lang="en-ID" b="1" dirty="0" smtClean="0">
                <a:sym typeface="Wingdings" panose="05000000000000000000" pitchFamily="2" charset="2"/>
              </a:rPr>
              <a:t>: </a:t>
            </a:r>
            <a:r>
              <a:rPr lang="en-ID" b="1" dirty="0" err="1">
                <a:sym typeface="Wingdings" panose="05000000000000000000" pitchFamily="2" charset="2"/>
              </a:rPr>
              <a:t>mengajarkan</a:t>
            </a:r>
            <a:r>
              <a:rPr lang="en-ID" b="1" dirty="0">
                <a:sym typeface="Wingdings" panose="05000000000000000000" pitchFamily="2" charset="2"/>
              </a:rPr>
              <a:t> </a:t>
            </a:r>
            <a:r>
              <a:rPr lang="en-ID" b="1" dirty="0" err="1">
                <a:sym typeface="Wingdings" panose="05000000000000000000" pitchFamily="2" charset="2"/>
              </a:rPr>
              <a:t>tata</a:t>
            </a:r>
            <a:r>
              <a:rPr lang="en-ID" b="1" dirty="0">
                <a:sym typeface="Wingdings" panose="05000000000000000000" pitchFamily="2" charset="2"/>
              </a:rPr>
              <a:t> </a:t>
            </a:r>
            <a:r>
              <a:rPr lang="en-ID" b="1" dirty="0" err="1" smtClean="0">
                <a:sym typeface="Wingdings" panose="05000000000000000000" pitchFamily="2" charset="2"/>
              </a:rPr>
              <a:t>krama</a:t>
            </a:r>
            <a:r>
              <a:rPr lang="en-ID" b="1" dirty="0" smtClean="0">
                <a:sym typeface="Wingdings" panose="05000000000000000000" pitchFamily="2" charset="2"/>
              </a:rPr>
              <a:t>; </a:t>
            </a:r>
            <a:r>
              <a:rPr lang="en-ID" b="1" dirty="0" err="1" smtClean="0">
                <a:sym typeface="Wingdings" panose="05000000000000000000" pitchFamily="2" charset="2"/>
              </a:rPr>
              <a:t>sekolah</a:t>
            </a:r>
            <a:r>
              <a:rPr lang="en-ID" b="1" dirty="0" smtClean="0">
                <a:sym typeface="Wingdings" panose="05000000000000000000" pitchFamily="2" charset="2"/>
              </a:rPr>
              <a:t> </a:t>
            </a:r>
            <a:r>
              <a:rPr lang="en-ID" b="1" dirty="0" err="1" smtClean="0">
                <a:sym typeface="Wingdings" panose="05000000000000000000" pitchFamily="2" charset="2"/>
              </a:rPr>
              <a:t>difungsikan</a:t>
            </a:r>
            <a:r>
              <a:rPr lang="en-ID" b="1" dirty="0" smtClean="0">
                <a:sym typeface="Wingdings" panose="05000000000000000000" pitchFamily="2" charset="2"/>
              </a:rPr>
              <a:t> </a:t>
            </a:r>
            <a:r>
              <a:rPr lang="en-ID" b="1" dirty="0" err="1" smtClean="0">
                <a:sym typeface="Wingdings" panose="05000000000000000000" pitchFamily="2" charset="2"/>
              </a:rPr>
              <a:t>mendidik</a:t>
            </a:r>
            <a:r>
              <a:rPr lang="en-ID" b="1" dirty="0" smtClean="0">
                <a:sym typeface="Wingdings" panose="05000000000000000000" pitchFamily="2" charset="2"/>
              </a:rPr>
              <a:t> </a:t>
            </a:r>
            <a:r>
              <a:rPr lang="en-ID" b="1" dirty="0" err="1" smtClean="0">
                <a:sym typeface="Wingdings" panose="05000000000000000000" pitchFamily="2" charset="2"/>
              </a:rPr>
              <a:t>warga</a:t>
            </a:r>
            <a:r>
              <a:rPr lang="en-ID" b="1" dirty="0" smtClean="0">
                <a:sym typeface="Wingdings" panose="05000000000000000000" pitchFamily="2" charset="2"/>
              </a:rPr>
              <a:t>, media </a:t>
            </a:r>
            <a:r>
              <a:rPr lang="en-ID" b="1" dirty="0" err="1" smtClean="0">
                <a:sym typeface="Wingdings" panose="05000000000000000000" pitchFamily="2" charset="2"/>
              </a:rPr>
              <a:t>massa</a:t>
            </a:r>
            <a:r>
              <a:rPr lang="en-ID" b="1" dirty="0" smtClean="0">
                <a:sym typeface="Wingdings" panose="05000000000000000000" pitchFamily="2" charset="2"/>
              </a:rPr>
              <a:t> </a:t>
            </a:r>
            <a:r>
              <a:rPr lang="en-ID" b="1" dirty="0" err="1" smtClean="0">
                <a:sym typeface="Wingdings" panose="05000000000000000000" pitchFamily="2" charset="2"/>
              </a:rPr>
              <a:t>menyaluekan</a:t>
            </a:r>
            <a:r>
              <a:rPr lang="en-ID" b="1" dirty="0" smtClean="0">
                <a:sym typeface="Wingdings" panose="05000000000000000000" pitchFamily="2" charset="2"/>
              </a:rPr>
              <a:t> </a:t>
            </a:r>
            <a:r>
              <a:rPr lang="en-ID" b="1" dirty="0" err="1" smtClean="0">
                <a:sym typeface="Wingdings" panose="05000000000000000000" pitchFamily="2" charset="2"/>
              </a:rPr>
              <a:t>hati</a:t>
            </a:r>
            <a:r>
              <a:rPr lang="en-ID" b="1" dirty="0" smtClean="0">
                <a:sym typeface="Wingdings" panose="05000000000000000000" pitchFamily="2" charset="2"/>
              </a:rPr>
              <a:t> </a:t>
            </a:r>
            <a:r>
              <a:rPr lang="en-ID" b="1" dirty="0" err="1" smtClean="0">
                <a:sym typeface="Wingdings" panose="05000000000000000000" pitchFamily="2" charset="2"/>
              </a:rPr>
              <a:t>nurani</a:t>
            </a:r>
            <a:r>
              <a:rPr lang="en-ID" b="1" dirty="0" smtClean="0">
                <a:sym typeface="Wingdings" panose="05000000000000000000" pitchFamily="2" charset="2"/>
              </a:rPr>
              <a:t> </a:t>
            </a:r>
            <a:r>
              <a:rPr lang="en-ID" b="1" dirty="0" err="1" smtClean="0">
                <a:sym typeface="Wingdings" panose="05000000000000000000" pitchFamily="2" charset="2"/>
              </a:rPr>
              <a:t>khalayak</a:t>
            </a:r>
            <a:r>
              <a:rPr lang="en-ID" b="1" dirty="0" smtClean="0">
                <a:sym typeface="Wingdings" panose="05000000000000000000" pitchFamily="2" charset="2"/>
              </a:rPr>
              <a:t>; </a:t>
            </a:r>
            <a:r>
              <a:rPr lang="en-ID" b="1" dirty="0" err="1" smtClean="0">
                <a:sym typeface="Wingdings" panose="05000000000000000000" pitchFamily="2" charset="2"/>
              </a:rPr>
              <a:t>pemerintah</a:t>
            </a:r>
            <a:r>
              <a:rPr lang="en-ID" b="1" dirty="0" smtClean="0">
                <a:sym typeface="Wingdings" panose="05000000000000000000" pitchFamily="2" charset="2"/>
              </a:rPr>
              <a:t> </a:t>
            </a:r>
            <a:r>
              <a:rPr lang="en-ID" b="1" dirty="0" err="1" smtClean="0">
                <a:sym typeface="Wingdings" panose="05000000000000000000" pitchFamily="2" charset="2"/>
              </a:rPr>
              <a:t>membuat</a:t>
            </a:r>
            <a:r>
              <a:rPr lang="en-ID" b="1" dirty="0" smtClean="0">
                <a:sym typeface="Wingdings" panose="05000000000000000000" pitchFamily="2" charset="2"/>
              </a:rPr>
              <a:t> </a:t>
            </a:r>
            <a:r>
              <a:rPr lang="en-ID" b="1" dirty="0" err="1" smtClean="0">
                <a:sym typeface="Wingdings" panose="05000000000000000000" pitchFamily="2" charset="2"/>
              </a:rPr>
              <a:t>kebijakan</a:t>
            </a:r>
            <a:r>
              <a:rPr lang="en-ID" b="1" dirty="0" smtClean="0">
                <a:sym typeface="Wingdings" panose="05000000000000000000" pitchFamily="2" charset="2"/>
              </a:rPr>
              <a:t> </a:t>
            </a:r>
            <a:r>
              <a:rPr lang="en-ID" b="1" dirty="0" err="1" smtClean="0">
                <a:sym typeface="Wingdings" panose="05000000000000000000" pitchFamily="2" charset="2"/>
              </a:rPr>
              <a:t>untuk</a:t>
            </a:r>
            <a:r>
              <a:rPr lang="en-ID" b="1" dirty="0" smtClean="0">
                <a:sym typeface="Wingdings" panose="05000000000000000000" pitchFamily="2" charset="2"/>
              </a:rPr>
              <a:t> </a:t>
            </a:r>
            <a:r>
              <a:rPr lang="en-ID" b="1" dirty="0" err="1" smtClean="0">
                <a:sym typeface="Wingdings" panose="05000000000000000000" pitchFamily="2" charset="2"/>
              </a:rPr>
              <a:t>mengayomi</a:t>
            </a:r>
            <a:r>
              <a:rPr lang="en-ID" b="1" dirty="0" smtClean="0">
                <a:sym typeface="Wingdings" panose="05000000000000000000" pitchFamily="2" charset="2"/>
              </a:rPr>
              <a:t> </a:t>
            </a:r>
            <a:r>
              <a:rPr lang="en-ID" b="1" dirty="0" err="1" smtClean="0">
                <a:sym typeface="Wingdings" panose="05000000000000000000" pitchFamily="2" charset="2"/>
              </a:rPr>
              <a:t>masy</a:t>
            </a:r>
            <a:r>
              <a:rPr lang="en-ID" b="1" dirty="0" smtClean="0">
                <a:sym typeface="Wingdings" panose="05000000000000000000" pitchFamily="2" charset="2"/>
              </a:rPr>
              <a:t> </a:t>
            </a:r>
            <a:r>
              <a:rPr lang="en-ID" b="1" dirty="0" err="1" smtClean="0">
                <a:sym typeface="Wingdings" panose="05000000000000000000" pitchFamily="2" charset="2"/>
              </a:rPr>
              <a:t>yg</a:t>
            </a:r>
            <a:r>
              <a:rPr lang="en-ID" b="1" dirty="0" smtClean="0">
                <a:sym typeface="Wingdings" panose="05000000000000000000" pitchFamily="2" charset="2"/>
              </a:rPr>
              <a:t> </a:t>
            </a:r>
            <a:r>
              <a:rPr lang="en-ID" b="1" dirty="0" err="1" smtClean="0">
                <a:sym typeface="Wingdings" panose="05000000000000000000" pitchFamily="2" charset="2"/>
              </a:rPr>
              <a:t>dilayani</a:t>
            </a:r>
            <a:r>
              <a:rPr lang="en-ID" b="1" dirty="0" smtClean="0">
                <a:sym typeface="Wingdings" panose="05000000000000000000" pitchFamily="2" charset="2"/>
              </a:rPr>
              <a:t>). </a:t>
            </a:r>
            <a:endParaRPr lang="en-US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901189"/>
          </a:xfrm>
        </p:spPr>
        <p:txBody>
          <a:bodyPr/>
          <a:lstStyle/>
          <a:p>
            <a:r>
              <a:rPr lang="en-ID" dirty="0" smtClean="0">
                <a:solidFill>
                  <a:srgbClr val="FFC000"/>
                </a:solidFill>
              </a:rPr>
              <a:t>KEMAMPUAN MANUSIA BERKOMUNIKASI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519707"/>
            <a:ext cx="9905999" cy="4271494"/>
          </a:xfrm>
        </p:spPr>
        <p:txBody>
          <a:bodyPr>
            <a:normAutofit fontScale="92500" lnSpcReduction="20000"/>
          </a:bodyPr>
          <a:lstStyle/>
          <a:p>
            <a:r>
              <a:rPr lang="en-ID" dirty="0" err="1" smtClean="0"/>
              <a:t>Awal</a:t>
            </a:r>
            <a:r>
              <a:rPr lang="en-ID" dirty="0" smtClean="0"/>
              <a:t> </a:t>
            </a:r>
            <a:r>
              <a:rPr lang="en-ID" dirty="0" err="1" smtClean="0"/>
              <a:t>ketrampilan</a:t>
            </a:r>
            <a:r>
              <a:rPr lang="en-ID" dirty="0" smtClean="0"/>
              <a:t> </a:t>
            </a:r>
            <a:r>
              <a:rPr lang="en-ID" dirty="0" err="1" smtClean="0"/>
              <a:t>manusia</a:t>
            </a:r>
            <a:r>
              <a:rPr lang="en-ID" dirty="0" smtClean="0"/>
              <a:t> </a:t>
            </a:r>
            <a:r>
              <a:rPr lang="en-ID" dirty="0" err="1" smtClean="0"/>
              <a:t>berkomunikasi</a:t>
            </a:r>
            <a:r>
              <a:rPr lang="en-ID" dirty="0" smtClean="0"/>
              <a:t> </a:t>
            </a:r>
            <a:r>
              <a:rPr lang="en-ID" dirty="0" err="1" smtClean="0"/>
              <a:t>secara</a:t>
            </a:r>
            <a:r>
              <a:rPr lang="en-ID" dirty="0" smtClean="0"/>
              <a:t> </a:t>
            </a:r>
            <a:r>
              <a:rPr lang="en-ID" dirty="0" err="1" smtClean="0"/>
              <a:t>otomatis</a:t>
            </a:r>
            <a:r>
              <a:rPr lang="en-ID" dirty="0" smtClean="0"/>
              <a:t> </a:t>
            </a:r>
            <a:r>
              <a:rPr lang="en-ID" dirty="0" smtClean="0">
                <a:sym typeface="Wingdings" panose="05000000000000000000" pitchFamily="2" charset="2"/>
              </a:rPr>
              <a:t> </a:t>
            </a:r>
            <a:r>
              <a:rPr lang="en-ID" dirty="0" err="1" smtClean="0">
                <a:sym typeface="Wingdings" panose="05000000000000000000" pitchFamily="2" charset="2"/>
              </a:rPr>
              <a:t>melalui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lambang-lambang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isyarat</a:t>
            </a:r>
            <a:r>
              <a:rPr lang="en-ID" dirty="0" smtClean="0">
                <a:sym typeface="Wingdings" panose="05000000000000000000" pitchFamily="2" charset="2"/>
              </a:rPr>
              <a:t>  </a:t>
            </a:r>
            <a:r>
              <a:rPr lang="en-ID" dirty="0" err="1" smtClean="0">
                <a:sym typeface="Wingdings" panose="05000000000000000000" pitchFamily="2" charset="2"/>
              </a:rPr>
              <a:t>disusul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dengan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kemampuan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untuk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memberi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arti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setiap</a:t>
            </a:r>
            <a:r>
              <a:rPr lang="en-ID" dirty="0" smtClean="0">
                <a:sym typeface="Wingdings" panose="05000000000000000000" pitchFamily="2" charset="2"/>
              </a:rPr>
              <a:t> lambang2 </a:t>
            </a:r>
            <a:r>
              <a:rPr lang="en-ID" dirty="0" err="1" smtClean="0">
                <a:sym typeface="Wingdings" panose="05000000000000000000" pitchFamily="2" charset="2"/>
              </a:rPr>
              <a:t>itu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dalam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bentuk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bahasa</a:t>
            </a:r>
            <a:r>
              <a:rPr lang="en-ID" dirty="0" smtClean="0">
                <a:sym typeface="Wingdings" panose="05000000000000000000" pitchFamily="2" charset="2"/>
              </a:rPr>
              <a:t> verbal.</a:t>
            </a:r>
            <a:endParaRPr lang="en-ID" dirty="0" smtClean="0">
              <a:sym typeface="Wingdings" panose="05000000000000000000" pitchFamily="2" charset="2"/>
            </a:endParaRPr>
          </a:p>
          <a:p>
            <a:r>
              <a:rPr lang="en-ID" dirty="0" smtClean="0">
                <a:solidFill>
                  <a:srgbClr val="002060"/>
                </a:solidFill>
                <a:sym typeface="Wingdings" panose="05000000000000000000" pitchFamily="2" charset="2"/>
              </a:rPr>
              <a:t>KAPAN MANUSIA MAMPU BERKOMUNIKASI DENGAN MANUSIA LAINNYA ??</a:t>
            </a:r>
            <a:endParaRPr lang="en-ID" dirty="0" smtClean="0">
              <a:solidFill>
                <a:srgbClr val="002060"/>
              </a:solidFill>
              <a:sym typeface="Wingdings" panose="05000000000000000000" pitchFamily="2" charset="2"/>
            </a:endParaRPr>
          </a:p>
          <a:p>
            <a:pPr marL="457200" indent="-457200">
              <a:buFont typeface="+mj-lt"/>
              <a:buAutoNum type="arabicPeriod"/>
            </a:pPr>
            <a:r>
              <a:rPr lang="en-ID" dirty="0" smtClean="0">
                <a:solidFill>
                  <a:srgbClr val="0070C0"/>
                </a:solidFill>
                <a:sym typeface="Wingdings" panose="05000000000000000000" pitchFamily="2" charset="2"/>
              </a:rPr>
              <a:t>GENERASI PERTAMA </a:t>
            </a:r>
            <a:r>
              <a:rPr lang="en-ID" dirty="0" smtClean="0">
                <a:sym typeface="Wingdings" panose="05000000000000000000" pitchFamily="2" charset="2"/>
              </a:rPr>
              <a:t>: </a:t>
            </a:r>
            <a:r>
              <a:rPr lang="en-ID" dirty="0" err="1" smtClean="0">
                <a:sym typeface="Wingdings" panose="05000000000000000000" pitchFamily="2" charset="2"/>
              </a:rPr>
              <a:t>kemampuan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manusia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berkomunikasi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dengan</a:t>
            </a:r>
            <a:r>
              <a:rPr lang="en-ID" dirty="0" smtClean="0">
                <a:sym typeface="Wingdings" panose="05000000000000000000" pitchFamily="2" charset="2"/>
              </a:rPr>
              <a:t> orang lain </a:t>
            </a:r>
            <a:r>
              <a:rPr lang="en-ID" dirty="0" err="1" smtClean="0">
                <a:sym typeface="Wingdings" panose="05000000000000000000" pitchFamily="2" charset="2"/>
              </a:rPr>
              <a:t>secara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lisan</a:t>
            </a:r>
            <a:r>
              <a:rPr lang="en-ID" dirty="0" smtClean="0">
                <a:sym typeface="Wingdings" panose="05000000000000000000" pitchFamily="2" charset="2"/>
              </a:rPr>
              <a:t>  </a:t>
            </a:r>
            <a:r>
              <a:rPr lang="en-ID" dirty="0" err="1" smtClean="0">
                <a:sym typeface="Wingdings" panose="05000000000000000000" pitchFamily="2" charset="2"/>
              </a:rPr>
              <a:t>peristiwa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yg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berlangsung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mendadak</a:t>
            </a:r>
            <a:r>
              <a:rPr lang="en-ID" dirty="0" smtClean="0">
                <a:sym typeface="Wingdings" panose="05000000000000000000" pitchFamily="2" charset="2"/>
              </a:rPr>
              <a:t>.  Usaha2 </a:t>
            </a:r>
            <a:r>
              <a:rPr lang="en-ID" dirty="0" err="1" smtClean="0">
                <a:sym typeface="Wingdings" panose="05000000000000000000" pitchFamily="2" charset="2"/>
              </a:rPr>
              <a:t>manusia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berkomunkasi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terlihat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dlm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berbagai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bentuk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kehidupan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mareka</a:t>
            </a:r>
            <a:r>
              <a:rPr lang="en-ID" dirty="0">
                <a:sym typeface="Wingdings" panose="05000000000000000000" pitchFamily="2" charset="2"/>
              </a:rPr>
              <a:t> di </a:t>
            </a:r>
            <a:r>
              <a:rPr lang="en-ID" dirty="0" err="1">
                <a:sym typeface="Wingdings" panose="05000000000000000000" pitchFamily="2" charset="2"/>
              </a:rPr>
              <a:t>masa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lalu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smtClean="0">
                <a:sym typeface="Wingdings" panose="05000000000000000000" pitchFamily="2" charset="2"/>
              </a:rPr>
              <a:t>(</a:t>
            </a:r>
            <a:r>
              <a:rPr lang="en-ID" dirty="0" err="1" smtClean="0">
                <a:sym typeface="Wingdings" panose="05000000000000000000" pitchFamily="2" charset="2"/>
              </a:rPr>
              <a:t>pendirian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pemukiman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ditepi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sungai</a:t>
            </a:r>
            <a:r>
              <a:rPr lang="en-ID" dirty="0" smtClean="0">
                <a:sym typeface="Wingdings" panose="05000000000000000000" pitchFamily="2" charset="2"/>
              </a:rPr>
              <a:t>/</a:t>
            </a:r>
            <a:r>
              <a:rPr lang="en-ID" dirty="0" err="1" smtClean="0">
                <a:sym typeface="Wingdings" panose="05000000000000000000" pitchFamily="2" charset="2"/>
              </a:rPr>
              <a:t>pantai</a:t>
            </a:r>
            <a:r>
              <a:rPr lang="en-ID" dirty="0" smtClean="0">
                <a:sym typeface="Wingdings" panose="05000000000000000000" pitchFamily="2" charset="2"/>
              </a:rPr>
              <a:t>  agar </a:t>
            </a:r>
            <a:r>
              <a:rPr lang="en-ID" dirty="0" err="1" smtClean="0">
                <a:sym typeface="Wingdings" panose="05000000000000000000" pitchFamily="2" charset="2"/>
              </a:rPr>
              <a:t>dpt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berkomunikasi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dng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dunia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luae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menggunakan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perahu</a:t>
            </a:r>
            <a:r>
              <a:rPr lang="en-ID" dirty="0" smtClean="0">
                <a:sym typeface="Wingdings" panose="05000000000000000000" pitchFamily="2" charset="2"/>
              </a:rPr>
              <a:t>, </a:t>
            </a:r>
            <a:r>
              <a:rPr lang="en-ID" dirty="0" err="1" smtClean="0">
                <a:sym typeface="Wingdings" panose="05000000000000000000" pitchFamily="2" charset="2"/>
              </a:rPr>
              <a:t>rakit</a:t>
            </a:r>
            <a:r>
              <a:rPr lang="en-ID" dirty="0" smtClean="0">
                <a:sym typeface="Wingdings" panose="05000000000000000000" pitchFamily="2" charset="2"/>
              </a:rPr>
              <a:t>, sampan;  </a:t>
            </a:r>
            <a:r>
              <a:rPr lang="en-ID" dirty="0" err="1" smtClean="0">
                <a:sym typeface="Wingdings" panose="05000000000000000000" pitchFamily="2" charset="2"/>
              </a:rPr>
              <a:t>pemukulan</a:t>
            </a:r>
            <a:r>
              <a:rPr lang="en-ID" dirty="0" smtClean="0">
                <a:sym typeface="Wingdings" panose="05000000000000000000" pitchFamily="2" charset="2"/>
              </a:rPr>
              <a:t> Gong di </a:t>
            </a:r>
            <a:r>
              <a:rPr lang="en-ID" dirty="0" err="1" smtClean="0">
                <a:sym typeface="Wingdings" panose="05000000000000000000" pitchFamily="2" charset="2"/>
              </a:rPr>
              <a:t>Romawi</a:t>
            </a:r>
            <a:r>
              <a:rPr lang="en-ID" dirty="0" smtClean="0">
                <a:sym typeface="Wingdings" panose="05000000000000000000" pitchFamily="2" charset="2"/>
              </a:rPr>
              <a:t>; </a:t>
            </a:r>
            <a:r>
              <a:rPr lang="en-ID" dirty="0" err="1" smtClean="0">
                <a:sym typeface="Wingdings" panose="05000000000000000000" pitchFamily="2" charset="2"/>
              </a:rPr>
              <a:t>pembakaran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api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yg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mengepulkan</a:t>
            </a:r>
            <a:r>
              <a:rPr lang="en-ID" dirty="0" smtClean="0">
                <a:sym typeface="Wingdings" panose="05000000000000000000" pitchFamily="2" charset="2"/>
              </a:rPr>
              <a:t> asap di </a:t>
            </a:r>
            <a:r>
              <a:rPr lang="en-ID" dirty="0" err="1" smtClean="0">
                <a:sym typeface="Wingdings" panose="05000000000000000000" pitchFamily="2" charset="2"/>
              </a:rPr>
              <a:t>Cina</a:t>
            </a:r>
            <a:r>
              <a:rPr lang="en-ID" dirty="0" smtClean="0">
                <a:sym typeface="Wingdings" panose="05000000000000000000" pitchFamily="2" charset="2"/>
              </a:rPr>
              <a:t>  simbol2 </a:t>
            </a:r>
            <a:r>
              <a:rPr lang="en-ID" dirty="0" err="1" smtClean="0">
                <a:sym typeface="Wingdings" panose="05000000000000000000" pitchFamily="2" charset="2"/>
              </a:rPr>
              <a:t>kom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yg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dilakukan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serdadu</a:t>
            </a:r>
            <a:r>
              <a:rPr lang="en-ID" dirty="0" smtClean="0">
                <a:sym typeface="Wingdings" panose="05000000000000000000" pitchFamily="2" charset="2"/>
              </a:rPr>
              <a:t> di </a:t>
            </a:r>
            <a:r>
              <a:rPr lang="en-ID" dirty="0" err="1" smtClean="0">
                <a:sym typeface="Wingdings" panose="05000000000000000000" pitchFamily="2" charset="2"/>
              </a:rPr>
              <a:t>medan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perang</a:t>
            </a:r>
            <a:r>
              <a:rPr lang="en-ID" dirty="0" smtClean="0">
                <a:sym typeface="Wingdings" panose="05000000000000000000" pitchFamily="2" charset="2"/>
              </a:rPr>
              <a:t>).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424671"/>
          </a:xfrm>
        </p:spPr>
        <p:txBody>
          <a:bodyPr>
            <a:normAutofit fontScale="90000"/>
          </a:bodyPr>
          <a:lstStyle/>
          <a:p>
            <a:r>
              <a:rPr lang="en-ID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210614"/>
            <a:ext cx="9905999" cy="4580587"/>
          </a:xfrm>
        </p:spPr>
        <p:txBody>
          <a:bodyPr/>
          <a:lstStyle/>
          <a:p>
            <a:pPr marL="0" indent="0">
              <a:buNone/>
            </a:pPr>
            <a:r>
              <a:rPr lang="en-ID" dirty="0" smtClean="0">
                <a:solidFill>
                  <a:srgbClr val="0070C0"/>
                </a:solidFill>
              </a:rPr>
              <a:t>2. GENERASI KE-DUA  </a:t>
            </a:r>
            <a:r>
              <a:rPr lang="en-ID" dirty="0" smtClean="0">
                <a:sym typeface="Wingdings" panose="05000000000000000000" pitchFamily="2" charset="2"/>
              </a:rPr>
              <a:t> </a:t>
            </a:r>
            <a:r>
              <a:rPr lang="en-ID" dirty="0" err="1" smtClean="0">
                <a:sym typeface="Wingdings" panose="05000000000000000000" pitchFamily="2" charset="2"/>
              </a:rPr>
              <a:t>Manusia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mulai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memiliki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kecakapan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berkomunikasi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US" altLang="en-ID" dirty="0" smtClean="0">
                <a:sym typeface="Wingdings" panose="05000000000000000000" pitchFamily="2" charset="2"/>
              </a:rPr>
              <a:t>m</a:t>
            </a:r>
            <a:r>
              <a:rPr lang="en-ID" dirty="0" err="1" smtClean="0">
                <a:sym typeface="Wingdings" panose="05000000000000000000" pitchFamily="2" charset="2"/>
              </a:rPr>
              <a:t>elalui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tulisan</a:t>
            </a:r>
            <a:r>
              <a:rPr lang="en-ID" dirty="0" smtClean="0">
                <a:sym typeface="Wingdings" panose="05000000000000000000" pitchFamily="2" charset="2"/>
              </a:rPr>
              <a:t>. </a:t>
            </a:r>
            <a:endParaRPr lang="en-ID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ID" b="1" dirty="0" err="1" smtClean="0">
                <a:sym typeface="Wingdings" panose="05000000000000000000" pitchFamily="2" charset="2"/>
              </a:rPr>
              <a:t>Buktinya</a:t>
            </a:r>
            <a:r>
              <a:rPr lang="en-ID" b="1" dirty="0" smtClean="0">
                <a:sym typeface="Wingdings" panose="05000000000000000000" pitchFamily="2" charset="2"/>
              </a:rPr>
              <a:t> : </a:t>
            </a:r>
            <a:endParaRPr lang="en-ID" b="1" dirty="0" smtClean="0">
              <a:sym typeface="Wingdings" panose="05000000000000000000" pitchFamily="2" charset="2"/>
            </a:endParaRPr>
          </a:p>
          <a:p>
            <a:pPr lvl="1"/>
            <a:r>
              <a:rPr lang="en-ID" dirty="0" err="1" smtClean="0">
                <a:sym typeface="Wingdings" panose="05000000000000000000" pitchFamily="2" charset="2"/>
              </a:rPr>
              <a:t>ditemukannya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tanah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liat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yg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tertulis</a:t>
            </a:r>
            <a:r>
              <a:rPr lang="en-ID" dirty="0" smtClean="0">
                <a:sym typeface="Wingdings" panose="05000000000000000000" pitchFamily="2" charset="2"/>
              </a:rPr>
              <a:t> di </a:t>
            </a:r>
            <a:r>
              <a:rPr lang="en-ID" dirty="0" err="1" smtClean="0">
                <a:sym typeface="Wingdings" panose="05000000000000000000" pitchFamily="2" charset="2"/>
              </a:rPr>
              <a:t>Sumeria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dan</a:t>
            </a:r>
            <a:r>
              <a:rPr lang="en-ID" dirty="0" smtClean="0">
                <a:sym typeface="Wingdings" panose="05000000000000000000" pitchFamily="2" charset="2"/>
              </a:rPr>
              <a:t> Mesopotamia (4000SM)</a:t>
            </a:r>
            <a:endParaRPr lang="en-ID" dirty="0" smtClean="0">
              <a:sym typeface="Wingdings" panose="05000000000000000000" pitchFamily="2" charset="2"/>
            </a:endParaRPr>
          </a:p>
          <a:p>
            <a:pPr lvl="1"/>
            <a:r>
              <a:rPr lang="en-ID" dirty="0" err="1" smtClean="0">
                <a:sym typeface="Wingdings" panose="05000000000000000000" pitchFamily="2" charset="2"/>
              </a:rPr>
              <a:t>Ditemukan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berbagai</a:t>
            </a:r>
            <a:r>
              <a:rPr lang="en-ID" dirty="0" smtClean="0">
                <a:sym typeface="Wingdings" panose="05000000000000000000" pitchFamily="2" charset="2"/>
              </a:rPr>
              <a:t>  </a:t>
            </a:r>
            <a:r>
              <a:rPr lang="en-ID" dirty="0" err="1" smtClean="0">
                <a:sym typeface="Wingdings" panose="05000000000000000000" pitchFamily="2" charset="2"/>
              </a:rPr>
              <a:t>tulisan</a:t>
            </a:r>
            <a:r>
              <a:rPr lang="en-ID" dirty="0" smtClean="0">
                <a:sym typeface="Wingdings" panose="05000000000000000000" pitchFamily="2" charset="2"/>
              </a:rPr>
              <a:t> di </a:t>
            </a:r>
            <a:r>
              <a:rPr lang="en-ID" dirty="0" err="1" smtClean="0">
                <a:sym typeface="Wingdings" panose="05000000000000000000" pitchFamily="2" charset="2"/>
              </a:rPr>
              <a:t>kulit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binatang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batu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arca</a:t>
            </a:r>
            <a:endParaRPr lang="en-ID" dirty="0" smtClean="0">
              <a:sym typeface="Wingdings" panose="05000000000000000000" pitchFamily="2" charset="2"/>
            </a:endParaRPr>
          </a:p>
          <a:p>
            <a:pPr lvl="1"/>
            <a:r>
              <a:rPr lang="en-ID" dirty="0" err="1" smtClean="0">
                <a:sym typeface="Wingdings" panose="05000000000000000000" pitchFamily="2" charset="2"/>
              </a:rPr>
              <a:t>Pemakaian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huruf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kuno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Mesir</a:t>
            </a:r>
            <a:r>
              <a:rPr lang="en-ID" dirty="0" smtClean="0">
                <a:sym typeface="Wingdings" panose="05000000000000000000" pitchFamily="2" charset="2"/>
              </a:rPr>
              <a:t> (3000 SM), Alphabet </a:t>
            </a:r>
            <a:r>
              <a:rPr lang="en-ID" dirty="0" err="1" smtClean="0">
                <a:sym typeface="Wingdings" panose="05000000000000000000" pitchFamily="2" charset="2"/>
              </a:rPr>
              <a:t>Phunesia</a:t>
            </a:r>
            <a:r>
              <a:rPr lang="en-ID" dirty="0" smtClean="0">
                <a:sym typeface="Wingdings" panose="05000000000000000000" pitchFamily="2" charset="2"/>
              </a:rPr>
              <a:t> (1800 SM), </a:t>
            </a:r>
            <a:r>
              <a:rPr lang="en-ID" dirty="0" err="1" smtClean="0">
                <a:sym typeface="Wingdings" panose="05000000000000000000" pitchFamily="2" charset="2"/>
              </a:rPr>
              <a:t>huruf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Yunani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Kuno</a:t>
            </a:r>
            <a:r>
              <a:rPr lang="en-ID" dirty="0" smtClean="0">
                <a:sym typeface="Wingdings" panose="05000000000000000000" pitchFamily="2" charset="2"/>
              </a:rPr>
              <a:t> (1000 SM), </a:t>
            </a:r>
            <a:r>
              <a:rPr lang="en-ID" dirty="0" err="1" smtClean="0">
                <a:sym typeface="Wingdings" panose="05000000000000000000" pitchFamily="2" charset="2"/>
              </a:rPr>
              <a:t>Huruf</a:t>
            </a:r>
            <a:r>
              <a:rPr lang="en-ID" dirty="0" smtClean="0">
                <a:sym typeface="Wingdings" panose="05000000000000000000" pitchFamily="2" charset="2"/>
              </a:rPr>
              <a:t> Latin (600 SM, </a:t>
            </a:r>
            <a:endParaRPr lang="en-ID" dirty="0" smtClean="0">
              <a:sym typeface="Wingdings" panose="05000000000000000000" pitchFamily="2" charset="2"/>
            </a:endParaRPr>
          </a:p>
          <a:p>
            <a:pPr lvl="1"/>
            <a:r>
              <a:rPr lang="en-ID" dirty="0" err="1" smtClean="0">
                <a:sym typeface="Wingdings" panose="05000000000000000000" pitchFamily="2" charset="2"/>
              </a:rPr>
              <a:t>Pencetakan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buku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pertama</a:t>
            </a:r>
            <a:r>
              <a:rPr lang="en-ID" dirty="0" smtClean="0">
                <a:sym typeface="Wingdings" panose="05000000000000000000" pitchFamily="2" charset="2"/>
              </a:rPr>
              <a:t> di </a:t>
            </a:r>
            <a:r>
              <a:rPr lang="en-ID" dirty="0" err="1" smtClean="0">
                <a:sym typeface="Wingdings" panose="05000000000000000000" pitchFamily="2" charset="2"/>
              </a:rPr>
              <a:t>Cina</a:t>
            </a:r>
            <a:r>
              <a:rPr lang="en-ID" dirty="0" smtClean="0">
                <a:sym typeface="Wingdings" panose="05000000000000000000" pitchFamily="2" charset="2"/>
              </a:rPr>
              <a:t> (600 M)</a:t>
            </a:r>
            <a:endParaRPr lang="en-ID" dirty="0" smtClean="0">
              <a:sym typeface="Wingdings" panose="05000000000000000000" pitchFamily="2" charset="2"/>
            </a:endParaRPr>
          </a:p>
          <a:p>
            <a:pPr lvl="1"/>
            <a:r>
              <a:rPr lang="en-ID" dirty="0" err="1" smtClean="0">
                <a:sym typeface="Wingdings" panose="05000000000000000000" pitchFamily="2" charset="2"/>
              </a:rPr>
              <a:t>Pemakainan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tinta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kertas</a:t>
            </a:r>
            <a:r>
              <a:rPr lang="en-ID" dirty="0" smtClean="0">
                <a:sym typeface="Wingdings" panose="05000000000000000000" pitchFamily="2" charset="2"/>
              </a:rPr>
              <a:t> di Persia (676 M) </a:t>
            </a:r>
            <a:r>
              <a:rPr lang="en-ID" dirty="0" err="1" smtClean="0">
                <a:sym typeface="Wingdings" panose="05000000000000000000" pitchFamily="2" charset="2"/>
              </a:rPr>
              <a:t>dan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Eropa</a:t>
            </a:r>
            <a:r>
              <a:rPr lang="en-ID" dirty="0" smtClean="0">
                <a:sym typeface="Wingdings" panose="05000000000000000000" pitchFamily="2" charset="2"/>
              </a:rPr>
              <a:t> (1200 M)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7323" y="579881"/>
            <a:ext cx="9905998" cy="334519"/>
          </a:xfrm>
        </p:spPr>
        <p:txBody>
          <a:bodyPr>
            <a:normAutofit fontScale="90000"/>
          </a:bodyPr>
          <a:lstStyle/>
          <a:p>
            <a:r>
              <a:rPr lang="en-ID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4032" y="1171978"/>
            <a:ext cx="9905999" cy="467073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ID" dirty="0" smtClean="0">
                <a:solidFill>
                  <a:srgbClr val="0070C0"/>
                </a:solidFill>
              </a:rPr>
              <a:t>3. GENERASI KE-TIGA </a:t>
            </a:r>
            <a:r>
              <a:rPr lang="en-ID" dirty="0" smtClean="0">
                <a:sym typeface="Wingdings" panose="05000000000000000000" pitchFamily="2" charset="2"/>
              </a:rPr>
              <a:t> </a:t>
            </a:r>
            <a:r>
              <a:rPr lang="en-ID" dirty="0" err="1" smtClean="0">
                <a:sym typeface="Wingdings" panose="05000000000000000000" pitchFamily="2" charset="2"/>
              </a:rPr>
              <a:t>kecakapan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berkomunikasi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dengan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tulisan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sampai</a:t>
            </a:r>
            <a:r>
              <a:rPr lang="en-ID" dirty="0" smtClean="0">
                <a:sym typeface="Wingdings" panose="05000000000000000000" pitchFamily="2" charset="2"/>
              </a:rPr>
              <a:t> 	</a:t>
            </a:r>
            <a:r>
              <a:rPr lang="en-ID" dirty="0" err="1" smtClean="0">
                <a:sym typeface="Wingdings" panose="05000000000000000000" pitchFamily="2" charset="2"/>
              </a:rPr>
              <a:t>diketemukannya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tehnik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cetak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mencetak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pd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tahun</a:t>
            </a:r>
            <a:r>
              <a:rPr lang="en-ID" dirty="0" smtClean="0">
                <a:sym typeface="Wingdings" panose="05000000000000000000" pitchFamily="2" charset="2"/>
              </a:rPr>
              <a:t> 1450 </a:t>
            </a:r>
            <a:r>
              <a:rPr lang="en-ID" dirty="0" err="1" smtClean="0">
                <a:sym typeface="Wingdings" panose="05000000000000000000" pitchFamily="2" charset="2"/>
              </a:rPr>
              <a:t>oleh</a:t>
            </a:r>
            <a:r>
              <a:rPr lang="en-ID" dirty="0" smtClean="0">
                <a:sym typeface="Wingdings" panose="05000000000000000000" pitchFamily="2" charset="2"/>
              </a:rPr>
              <a:t> Johannes 	Gutenberg </a:t>
            </a:r>
            <a:r>
              <a:rPr lang="en-ID" dirty="0" err="1" smtClean="0">
                <a:sym typeface="Wingdings" panose="05000000000000000000" pitchFamily="2" charset="2"/>
              </a:rPr>
              <a:t>dan</a:t>
            </a:r>
            <a:r>
              <a:rPr lang="en-ID" dirty="0" smtClean="0">
                <a:sym typeface="Wingdings" panose="05000000000000000000" pitchFamily="2" charset="2"/>
              </a:rPr>
              <a:t> John </a:t>
            </a:r>
            <a:r>
              <a:rPr lang="en-ID" dirty="0" err="1" smtClean="0">
                <a:sym typeface="Wingdings" panose="05000000000000000000" pitchFamily="2" charset="2"/>
              </a:rPr>
              <a:t>Coster</a:t>
            </a:r>
            <a:r>
              <a:rPr lang="en-ID" dirty="0" smtClean="0">
                <a:sym typeface="Wingdings" panose="05000000000000000000" pitchFamily="2" charset="2"/>
              </a:rPr>
              <a:t>  </a:t>
            </a:r>
            <a:r>
              <a:rPr lang="en-ID" dirty="0" err="1" smtClean="0">
                <a:sym typeface="Wingdings" panose="05000000000000000000" pitchFamily="2" charset="2"/>
              </a:rPr>
              <a:t>awal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revolusi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komunikasi</a:t>
            </a:r>
            <a:r>
              <a:rPr lang="en-ID" dirty="0" smtClean="0">
                <a:sym typeface="Wingdings" panose="05000000000000000000" pitchFamily="2" charset="2"/>
              </a:rPr>
              <a:t>.</a:t>
            </a:r>
            <a:endParaRPr lang="en-ID" dirty="0" smtClean="0">
              <a:sym typeface="Wingdings" panose="05000000000000000000" pitchFamily="2" charset="2"/>
            </a:endParaRPr>
          </a:p>
          <a:p>
            <a:r>
              <a:rPr lang="en-ID" dirty="0" err="1" smtClean="0">
                <a:sym typeface="Wingdings" panose="05000000000000000000" pitchFamily="2" charset="2"/>
              </a:rPr>
              <a:t>Ketrampilan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cetak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mencetak</a:t>
            </a:r>
            <a:r>
              <a:rPr lang="en-ID" dirty="0" smtClean="0">
                <a:sym typeface="Wingdings" panose="05000000000000000000" pitchFamily="2" charset="2"/>
              </a:rPr>
              <a:t>  </a:t>
            </a:r>
            <a:r>
              <a:rPr lang="en-ID" dirty="0" err="1" smtClean="0">
                <a:sym typeface="Wingdings" panose="05000000000000000000" pitchFamily="2" charset="2"/>
              </a:rPr>
              <a:t>terbuka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kesempatan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baru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bagi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manusia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untuk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berkomunikasi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dng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jumlah</a:t>
            </a:r>
            <a:r>
              <a:rPr lang="en-ID" dirty="0" smtClean="0">
                <a:sym typeface="Wingdings" panose="05000000000000000000" pitchFamily="2" charset="2"/>
              </a:rPr>
              <a:t> orang </a:t>
            </a:r>
            <a:r>
              <a:rPr lang="en-ID" dirty="0" err="1" smtClean="0">
                <a:sym typeface="Wingdings" panose="05000000000000000000" pitchFamily="2" charset="2"/>
              </a:rPr>
              <a:t>banyak</a:t>
            </a:r>
            <a:r>
              <a:rPr lang="en-ID" dirty="0" smtClean="0">
                <a:sym typeface="Wingdings" panose="05000000000000000000" pitchFamily="2" charset="2"/>
              </a:rPr>
              <a:t>.</a:t>
            </a:r>
            <a:endParaRPr lang="en-ID" dirty="0" smtClean="0">
              <a:sym typeface="Wingdings" panose="05000000000000000000" pitchFamily="2" charset="2"/>
            </a:endParaRPr>
          </a:p>
          <a:p>
            <a:r>
              <a:rPr lang="en-ID" dirty="0" err="1" smtClean="0">
                <a:sym typeface="Wingdings" panose="05000000000000000000" pitchFamily="2" charset="2"/>
              </a:rPr>
              <a:t>Ketrampilan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fotografi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diatas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besi</a:t>
            </a:r>
            <a:r>
              <a:rPr lang="en-ID" dirty="0" smtClean="0">
                <a:sym typeface="Wingdings" panose="05000000000000000000" pitchFamily="2" charset="2"/>
              </a:rPr>
              <a:t> plat (1827) </a:t>
            </a:r>
            <a:endParaRPr lang="en-ID" dirty="0" smtClean="0">
              <a:sym typeface="Wingdings" panose="05000000000000000000" pitchFamily="2" charset="2"/>
            </a:endParaRPr>
          </a:p>
          <a:p>
            <a:r>
              <a:rPr lang="en-ID" dirty="0" err="1" smtClean="0">
                <a:sym typeface="Wingdings" panose="05000000000000000000" pitchFamily="2" charset="2"/>
              </a:rPr>
              <a:t>Telegraf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oleh</a:t>
            </a:r>
            <a:r>
              <a:rPr lang="en-ID" dirty="0" smtClean="0">
                <a:sym typeface="Wingdings" panose="05000000000000000000" pitchFamily="2" charset="2"/>
              </a:rPr>
              <a:t> Samuel Morse (1844), </a:t>
            </a:r>
            <a:r>
              <a:rPr lang="en-ID" dirty="0" err="1" smtClean="0">
                <a:sym typeface="Wingdings" panose="05000000000000000000" pitchFamily="2" charset="2"/>
              </a:rPr>
              <a:t>telegraf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cetak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oleh</a:t>
            </a:r>
            <a:r>
              <a:rPr lang="en-ID" dirty="0" smtClean="0">
                <a:sym typeface="Wingdings" panose="05000000000000000000" pitchFamily="2" charset="2"/>
              </a:rPr>
              <a:t> David Hughes.</a:t>
            </a:r>
            <a:endParaRPr lang="en-ID" dirty="0" smtClean="0">
              <a:sym typeface="Wingdings" panose="05000000000000000000" pitchFamily="2" charset="2"/>
            </a:endParaRPr>
          </a:p>
          <a:p>
            <a:r>
              <a:rPr lang="en-ID" dirty="0" smtClean="0">
                <a:sym typeface="Wingdings" panose="05000000000000000000" pitchFamily="2" charset="2"/>
              </a:rPr>
              <a:t>Cable Trans-</a:t>
            </a:r>
            <a:r>
              <a:rPr lang="en-ID" dirty="0" err="1" smtClean="0">
                <a:sym typeface="Wingdings" panose="05000000000000000000" pitchFamily="2" charset="2"/>
              </a:rPr>
              <a:t>Atlantik</a:t>
            </a:r>
            <a:r>
              <a:rPr lang="en-ID" dirty="0" smtClean="0">
                <a:sym typeface="Wingdings" panose="05000000000000000000" pitchFamily="2" charset="2"/>
              </a:rPr>
              <a:t> (1866),Telephone </a:t>
            </a:r>
            <a:r>
              <a:rPr lang="en-ID" dirty="0" err="1" smtClean="0">
                <a:sym typeface="Wingdings" panose="05000000000000000000" pitchFamily="2" charset="2"/>
              </a:rPr>
              <a:t>oleh</a:t>
            </a:r>
            <a:r>
              <a:rPr lang="en-ID" dirty="0" smtClean="0">
                <a:sym typeface="Wingdings" panose="05000000000000000000" pitchFamily="2" charset="2"/>
              </a:rPr>
              <a:t> Alexander Graham Bell (1876), radio </a:t>
            </a:r>
            <a:r>
              <a:rPr lang="en-ID" dirty="0" err="1" smtClean="0">
                <a:sym typeface="Wingdings" panose="05000000000000000000" pitchFamily="2" charset="2"/>
              </a:rPr>
              <a:t>telegraf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oleh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Guglielmo</a:t>
            </a:r>
            <a:r>
              <a:rPr lang="en-ID" dirty="0" smtClean="0">
                <a:sym typeface="Wingdings" panose="05000000000000000000" pitchFamily="2" charset="2"/>
              </a:rPr>
              <a:t> Marconi (1895)</a:t>
            </a:r>
            <a:endParaRPr lang="en-ID" dirty="0" smtClean="0">
              <a:sym typeface="Wingdings" panose="05000000000000000000" pitchFamily="2" charset="2"/>
            </a:endParaRPr>
          </a:p>
          <a:p>
            <a:r>
              <a:rPr lang="en-ID" dirty="0" err="1" smtClean="0">
                <a:sym typeface="Wingdings" panose="05000000000000000000" pitchFamily="2" charset="2"/>
              </a:rPr>
              <a:t>Kamera</a:t>
            </a:r>
            <a:r>
              <a:rPr lang="en-ID" dirty="0" smtClean="0">
                <a:sym typeface="Wingdings" panose="05000000000000000000" pitchFamily="2" charset="2"/>
              </a:rPr>
              <a:t> film </a:t>
            </a:r>
            <a:r>
              <a:rPr lang="en-ID" dirty="0" err="1" smtClean="0">
                <a:sym typeface="Wingdings" panose="05000000000000000000" pitchFamily="2" charset="2"/>
              </a:rPr>
              <a:t>oleh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Auguste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dan</a:t>
            </a:r>
            <a:r>
              <a:rPr lang="en-ID" dirty="0" smtClean="0">
                <a:sym typeface="Wingdings" panose="05000000000000000000" pitchFamily="2" charset="2"/>
              </a:rPr>
              <a:t> Lois </a:t>
            </a:r>
            <a:r>
              <a:rPr lang="en-ID" dirty="0" err="1" smtClean="0">
                <a:sym typeface="Wingdings" panose="05000000000000000000" pitchFamily="2" charset="2"/>
              </a:rPr>
              <a:t>Lumiere</a:t>
            </a:r>
            <a:r>
              <a:rPr lang="en-ID" dirty="0" smtClean="0">
                <a:sym typeface="Wingdings" panose="05000000000000000000" pitchFamily="2" charset="2"/>
              </a:rPr>
              <a:t> (1895) </a:t>
            </a:r>
            <a:r>
              <a:rPr lang="en-ID" dirty="0" err="1" smtClean="0">
                <a:sym typeface="Wingdings" panose="05000000000000000000" pitchFamily="2" charset="2"/>
              </a:rPr>
              <a:t>serta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endParaRPr lang="en-ID" dirty="0" smtClean="0">
              <a:sym typeface="Wingdings" panose="05000000000000000000" pitchFamily="2" charset="2"/>
            </a:endParaRPr>
          </a:p>
          <a:p>
            <a:r>
              <a:rPr lang="en-ID" dirty="0" err="1" smtClean="0">
                <a:sym typeface="Wingdings" panose="05000000000000000000" pitchFamily="2" charset="2"/>
              </a:rPr>
              <a:t>keberhasilan</a:t>
            </a:r>
            <a:r>
              <a:rPr lang="en-ID" dirty="0" smtClean="0">
                <a:sym typeface="Wingdings" panose="05000000000000000000" pitchFamily="2" charset="2"/>
              </a:rPr>
              <a:t> AS  TV </a:t>
            </a:r>
            <a:r>
              <a:rPr lang="en-ID" dirty="0" err="1" smtClean="0">
                <a:sym typeface="Wingdings" panose="05000000000000000000" pitchFamily="2" charset="2"/>
              </a:rPr>
              <a:t>hitam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putih</a:t>
            </a:r>
            <a:r>
              <a:rPr lang="en-ID" dirty="0" smtClean="0">
                <a:sym typeface="Wingdings" panose="05000000000000000000" pitchFamily="2" charset="2"/>
              </a:rPr>
              <a:t> (1927)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360276"/>
          </a:xfrm>
        </p:spPr>
        <p:txBody>
          <a:bodyPr>
            <a:normAutofit fontScale="90000"/>
          </a:bodyPr>
          <a:lstStyle/>
          <a:p>
            <a:r>
              <a:rPr lang="en-ID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094704"/>
            <a:ext cx="9905999" cy="469649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D" dirty="0" smtClean="0">
                <a:solidFill>
                  <a:srgbClr val="0070C0"/>
                </a:solidFill>
              </a:rPr>
              <a:t>4. GENERASI KE-EMPAT </a:t>
            </a:r>
            <a:r>
              <a:rPr lang="en-ID" dirty="0" smtClean="0">
                <a:sym typeface="Wingdings" panose="05000000000000000000" pitchFamily="2" charset="2"/>
              </a:rPr>
              <a:t> </a:t>
            </a:r>
            <a:r>
              <a:rPr lang="en-ID" dirty="0" err="1" smtClean="0">
                <a:sym typeface="Wingdings" panose="05000000000000000000" pitchFamily="2" charset="2"/>
              </a:rPr>
              <a:t>tehnologi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komunikasi</a:t>
            </a:r>
            <a:r>
              <a:rPr lang="en-ID" dirty="0" smtClean="0">
                <a:sym typeface="Wingdings" panose="05000000000000000000" pitchFamily="2" charset="2"/>
              </a:rPr>
              <a:t> yang </a:t>
            </a:r>
            <a:r>
              <a:rPr lang="en-ID" dirty="0" err="1" smtClean="0">
                <a:sym typeface="Wingdings" panose="05000000000000000000" pitchFamily="2" charset="2"/>
              </a:rPr>
              <a:t>lebih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canggih</a:t>
            </a:r>
            <a:r>
              <a:rPr lang="en-ID" dirty="0" smtClean="0">
                <a:sym typeface="Wingdings" panose="05000000000000000000" pitchFamily="2" charset="2"/>
              </a:rPr>
              <a:t>  </a:t>
            </a:r>
            <a:r>
              <a:rPr lang="en-ID" dirty="0" err="1" smtClean="0">
                <a:sym typeface="Wingdings" panose="05000000000000000000" pitchFamily="2" charset="2"/>
              </a:rPr>
              <a:t>generasi</a:t>
            </a:r>
            <a:r>
              <a:rPr lang="en-ID" dirty="0" smtClean="0">
                <a:sym typeface="Wingdings" panose="05000000000000000000" pitchFamily="2" charset="2"/>
              </a:rPr>
              <a:t> media </a:t>
            </a:r>
            <a:r>
              <a:rPr lang="en-ID" dirty="0" err="1" smtClean="0">
                <a:sym typeface="Wingdings" panose="05000000000000000000" pitchFamily="2" charset="2"/>
              </a:rPr>
              <a:t>interaktif</a:t>
            </a:r>
            <a:r>
              <a:rPr lang="en-ID" dirty="0" smtClean="0">
                <a:sym typeface="Wingdings" panose="05000000000000000000" pitchFamily="2" charset="2"/>
              </a:rPr>
              <a:t>., </a:t>
            </a:r>
            <a:r>
              <a:rPr lang="en-ID" dirty="0" err="1" smtClean="0">
                <a:sym typeface="Wingdings" panose="05000000000000000000" pitchFamily="2" charset="2"/>
              </a:rPr>
              <a:t>seperti</a:t>
            </a:r>
            <a:r>
              <a:rPr lang="en-ID" dirty="0" smtClean="0">
                <a:sym typeface="Wingdings" panose="05000000000000000000" pitchFamily="2" charset="2"/>
              </a:rPr>
              <a:t>  di AS :  </a:t>
            </a:r>
            <a:endParaRPr lang="en-ID" dirty="0" smtClean="0">
              <a:sym typeface="Wingdings" panose="05000000000000000000" pitchFamily="2" charset="2"/>
            </a:endParaRPr>
          </a:p>
          <a:p>
            <a:pPr lvl="1"/>
            <a:r>
              <a:rPr lang="en-ID" dirty="0" err="1" smtClean="0">
                <a:sym typeface="Wingdings" panose="05000000000000000000" pitchFamily="2" charset="2"/>
              </a:rPr>
              <a:t>mesin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fotocopy</a:t>
            </a:r>
            <a:r>
              <a:rPr lang="en-ID" dirty="0" smtClean="0">
                <a:sym typeface="Wingdings" panose="05000000000000000000" pitchFamily="2" charset="2"/>
              </a:rPr>
              <a:t> Xerox (Chester Carson, 1946) </a:t>
            </a:r>
            <a:r>
              <a:rPr lang="en-ID" dirty="0" smtClean="0"/>
              <a:t> </a:t>
            </a:r>
            <a:endParaRPr lang="en-ID" dirty="0" smtClean="0"/>
          </a:p>
          <a:p>
            <a:pPr lvl="1"/>
            <a:r>
              <a:rPr lang="en-ID" dirty="0" smtClean="0"/>
              <a:t>Transistor  (</a:t>
            </a:r>
            <a:r>
              <a:rPr lang="en-ID" dirty="0" err="1" smtClean="0"/>
              <a:t>laboratorium</a:t>
            </a:r>
            <a:r>
              <a:rPr lang="en-ID" dirty="0" smtClean="0"/>
              <a:t> </a:t>
            </a:r>
            <a:r>
              <a:rPr lang="en-ID" dirty="0" err="1" smtClean="0"/>
              <a:t>Elektronik</a:t>
            </a:r>
            <a:r>
              <a:rPr lang="en-ID" dirty="0" smtClean="0"/>
              <a:t> Bell, 1947)</a:t>
            </a:r>
            <a:endParaRPr lang="en-ID" dirty="0" smtClean="0"/>
          </a:p>
          <a:p>
            <a:pPr lvl="1"/>
            <a:r>
              <a:rPr lang="en-ID" dirty="0" err="1" smtClean="0"/>
              <a:t>Televisi</a:t>
            </a:r>
            <a:r>
              <a:rPr lang="en-ID" dirty="0" smtClean="0"/>
              <a:t> </a:t>
            </a:r>
            <a:r>
              <a:rPr lang="en-ID" dirty="0" err="1" smtClean="0"/>
              <a:t>Berwarna</a:t>
            </a:r>
            <a:r>
              <a:rPr lang="en-ID" dirty="0" smtClean="0"/>
              <a:t> (1951) </a:t>
            </a:r>
            <a:endParaRPr lang="en-ID" dirty="0" smtClean="0"/>
          </a:p>
          <a:p>
            <a:r>
              <a:rPr lang="en-ID" dirty="0" err="1" smtClean="0"/>
              <a:t>Ditemukan</a:t>
            </a:r>
            <a:r>
              <a:rPr lang="en-ID" dirty="0" smtClean="0"/>
              <a:t> di </a:t>
            </a:r>
            <a:r>
              <a:rPr lang="en-ID" dirty="0" err="1" smtClean="0"/>
              <a:t>Rusia</a:t>
            </a:r>
            <a:r>
              <a:rPr lang="en-ID" dirty="0" smtClean="0"/>
              <a:t>, </a:t>
            </a:r>
            <a:r>
              <a:rPr lang="en-ID" dirty="0" err="1" smtClean="0"/>
              <a:t>seperti</a:t>
            </a:r>
            <a:r>
              <a:rPr lang="en-ID" dirty="0" smtClean="0"/>
              <a:t> :</a:t>
            </a:r>
            <a:endParaRPr lang="en-ID" dirty="0" smtClean="0"/>
          </a:p>
          <a:p>
            <a:pPr lvl="1"/>
            <a:r>
              <a:rPr lang="en-ID" dirty="0" smtClean="0"/>
              <a:t>Sputnik </a:t>
            </a:r>
            <a:r>
              <a:rPr lang="en-ID" dirty="0" err="1" smtClean="0"/>
              <a:t>ke</a:t>
            </a:r>
            <a:r>
              <a:rPr lang="en-ID" dirty="0" smtClean="0"/>
              <a:t> </a:t>
            </a:r>
            <a:r>
              <a:rPr lang="en-ID" dirty="0" err="1" smtClean="0"/>
              <a:t>angkasa</a:t>
            </a:r>
            <a:r>
              <a:rPr lang="en-ID" dirty="0" smtClean="0"/>
              <a:t> </a:t>
            </a:r>
            <a:r>
              <a:rPr lang="en-ID" dirty="0" err="1" smtClean="0"/>
              <a:t>luar</a:t>
            </a:r>
            <a:r>
              <a:rPr lang="en-ID" dirty="0" smtClean="0"/>
              <a:t> (1957)</a:t>
            </a:r>
            <a:endParaRPr lang="en-ID" dirty="0" smtClean="0"/>
          </a:p>
          <a:p>
            <a:pPr lvl="1"/>
            <a:r>
              <a:rPr lang="en-ID" dirty="0" err="1" smtClean="0"/>
              <a:t>Penemuan</a:t>
            </a:r>
            <a:r>
              <a:rPr lang="en-ID" dirty="0" smtClean="0"/>
              <a:t> video recorder (1968), </a:t>
            </a:r>
            <a:r>
              <a:rPr lang="en-ID" dirty="0" err="1" smtClean="0"/>
              <a:t>fiber</a:t>
            </a:r>
            <a:r>
              <a:rPr lang="en-ID" dirty="0" smtClean="0"/>
              <a:t> optic signal (1975)</a:t>
            </a:r>
            <a:endParaRPr lang="en-ID" dirty="0" smtClean="0"/>
          </a:p>
          <a:p>
            <a:pPr lvl="1"/>
            <a:r>
              <a:rPr lang="en-ID" dirty="0" smtClean="0"/>
              <a:t>TV Computer Game (1976), Facsimile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cetak</a:t>
            </a:r>
            <a:r>
              <a:rPr lang="en-ID" dirty="0" smtClean="0"/>
              <a:t> </a:t>
            </a:r>
            <a:r>
              <a:rPr lang="en-ID" dirty="0" err="1" smtClean="0"/>
              <a:t>jarak</a:t>
            </a:r>
            <a:r>
              <a:rPr lang="en-ID" dirty="0" smtClean="0"/>
              <a:t> </a:t>
            </a:r>
            <a:r>
              <a:rPr lang="en-ID" dirty="0" err="1" smtClean="0"/>
              <a:t>jauh</a:t>
            </a:r>
            <a:r>
              <a:rPr lang="en-ID" dirty="0" smtClean="0"/>
              <a:t> (1980)</a:t>
            </a:r>
            <a:endParaRPr lang="en-ID" dirty="0" smtClean="0"/>
          </a:p>
          <a:p>
            <a:pPr lvl="1"/>
            <a:r>
              <a:rPr lang="en-ID" dirty="0" smtClean="0"/>
              <a:t>Teleconference, telephoto, video telephone, </a:t>
            </a:r>
            <a:r>
              <a:rPr lang="en-ID" dirty="0" err="1" smtClean="0"/>
              <a:t>videi</a:t>
            </a:r>
            <a:r>
              <a:rPr lang="en-ID" dirty="0" smtClean="0"/>
              <a:t> magazine, computer modem (1985)</a:t>
            </a:r>
            <a:endParaRPr lang="en-ID" dirty="0" smtClean="0"/>
          </a:p>
          <a:p>
            <a:pPr lvl="1"/>
            <a:r>
              <a:rPr lang="en-ID" dirty="0" err="1" smtClean="0"/>
              <a:t>Telepone</a:t>
            </a:r>
            <a:r>
              <a:rPr lang="en-ID" dirty="0" smtClean="0"/>
              <a:t> </a:t>
            </a:r>
            <a:r>
              <a:rPr lang="en-ID" dirty="0" err="1" smtClean="0"/>
              <a:t>sellular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jaringan</a:t>
            </a:r>
            <a:r>
              <a:rPr lang="en-ID" dirty="0" smtClean="0"/>
              <a:t> internet (1990)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2B5F27"/>
      </a:dk2>
      <a:lt2>
        <a:srgbClr val="D8FC68"/>
      </a:lt2>
      <a:accent1>
        <a:srgbClr val="DDC855"/>
      </a:accent1>
      <a:accent2>
        <a:srgbClr val="FCA03D"/>
      </a:accent2>
      <a:accent3>
        <a:srgbClr val="E36439"/>
      </a:accent3>
      <a:accent4>
        <a:srgbClr val="C2935B"/>
      </a:accent4>
      <a:accent5>
        <a:srgbClr val="88C25C"/>
      </a:accent5>
      <a:accent6>
        <a:srgbClr val="BFCC86"/>
      </a:accent6>
      <a:hlink>
        <a:srgbClr val="FFCE23"/>
      </a:hlink>
      <a:folHlink>
        <a:srgbClr val="FDEB86"/>
      </a:folHlink>
    </a:clrScheme>
    <a:fontScheme name="Circui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82000"/>
                <a:satMod val="150000"/>
                <a:lumMod val="160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0</TotalTime>
  <Words>16521</Words>
  <Application>WPS Presentation</Application>
  <PresentationFormat>Widescreen</PresentationFormat>
  <Paragraphs>351</Paragraphs>
  <Slides>37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37</vt:i4>
      </vt:variant>
    </vt:vector>
  </HeadingPairs>
  <TitlesOfParts>
    <vt:vector size="47" baseType="lpstr">
      <vt:lpstr>Arial</vt:lpstr>
      <vt:lpstr>SimSun</vt:lpstr>
      <vt:lpstr>Wingdings</vt:lpstr>
      <vt:lpstr>Trebuchet MS</vt:lpstr>
      <vt:lpstr>Tw Cen MT</vt:lpstr>
      <vt:lpstr>Segoe Print</vt:lpstr>
      <vt:lpstr>Microsoft YaHei</vt:lpstr>
      <vt:lpstr>Arial Unicode MS</vt:lpstr>
      <vt:lpstr>Calibri</vt:lpstr>
      <vt:lpstr>Circuit</vt:lpstr>
      <vt:lpstr>KOMPLEKSITAS KOMUNIKASI MANUSIA</vt:lpstr>
      <vt:lpstr>KOMPLEKSITAS KOMUNIKASI MANUSIA</vt:lpstr>
      <vt:lpstr>.</vt:lpstr>
      <vt:lpstr>.apa yg menodrong manusia berkomunikasi ??</vt:lpstr>
      <vt:lpstr>.</vt:lpstr>
      <vt:lpstr>KEMAMPUAN MANUSIA BERKOMUNIKASI</vt:lpstr>
      <vt:lpstr>.</vt:lpstr>
      <vt:lpstr> </vt:lpstr>
      <vt:lpstr>.</vt:lpstr>
      <vt:lpstr>.</vt:lpstr>
      <vt:lpstr>APAKAH ILMU KOMUNIKASI PERLU DIPELAJARI ?.</vt:lpstr>
      <vt:lpstr>.</vt:lpstr>
      <vt:lpstr>.</vt:lpstr>
      <vt:lpstr>.</vt:lpstr>
      <vt:lpstr>.</vt:lpstr>
      <vt:lpstr>.</vt:lpstr>
      <vt:lpstr>BERBAGAI ASPEK KOMUNIKASI MANUSIA</vt:lpstr>
      <vt:lpstr>.</vt:lpstr>
      <vt:lpstr>.</vt:lpstr>
      <vt:lpstr>.</vt:lpstr>
      <vt:lpstr>.</vt:lpstr>
      <vt:lpstr>.</vt:lpstr>
      <vt:lpstr> KETRAMPILAN BERKOMUNIKASI</vt:lpstr>
      <vt:lpstr>HAMBATAN PROSES KOMUNIKASI</vt:lpstr>
      <vt:lpstr>HAMBATAN KOMUNIKASI</vt:lpstr>
      <vt:lpstr>1. GANGGUAN TEHNIS</vt:lpstr>
      <vt:lpstr>2. GANGGUAN SEMANTIK</vt:lpstr>
      <vt:lpstr>PowerPoint 演示文稿</vt:lpstr>
      <vt:lpstr>3. GANGGUAN PSIKOLOGIS</vt:lpstr>
      <vt:lpstr>.</vt:lpstr>
      <vt:lpstr>4. RINTANGAN FISIK</vt:lpstr>
      <vt:lpstr>PowerPoint 演示文稿</vt:lpstr>
      <vt:lpstr>5. RINTANGAN STATUS</vt:lpstr>
      <vt:lpstr>6. RINTANGAN KERANGKA BERPIKIR</vt:lpstr>
      <vt:lpstr>7. RINTANGAN BUDAYA</vt:lpstr>
      <vt:lpstr>PowerPoint 演示文稿</vt:lpstr>
      <vt:lpstr>..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KOMPLEKSITAS KOMUNIKASI MANUSIA</dc:title>
  <dc:creator>Windows User</dc:creator>
  <cp:lastModifiedBy>Dewi Setyarini</cp:lastModifiedBy>
  <cp:revision>55</cp:revision>
  <dcterms:created xsi:type="dcterms:W3CDTF">2018-10-22T05:13:00Z</dcterms:created>
  <dcterms:modified xsi:type="dcterms:W3CDTF">2025-10-16T02:49:03Z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F4067145013A42F380045E36B6B44FAF</vt:lpwstr>
  </property>
  <property fmtid="{D5CDD505-2E9C-101B-9397-08002B2CF9AE}" pid="3" name="KSOProductBuildVer">
    <vt:lpwstr>1033-12.2.0.22549</vt:lpwstr>
  </property>
</Properties>
</file>