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83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1" r:id="rId28"/>
    <p:sldId id="282" r:id="rId29"/>
    <p:sldId id="280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bleStyles" Target="tableStyles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  <a:cs typeface="Arial" panose="020B0604020202020204"/>
              </a:rPr>
              <a:t>“</a:t>
            </a:r>
            <a:endParaRPr lang="en-US" sz="9600" b="0" i="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  <a:cs typeface="Arial" panose="020B0604020202020204"/>
              </a:rPr>
              <a:t>”</a:t>
            </a:r>
            <a:endParaRPr lang="en-US" sz="9600" b="0" i="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image" Target="../media/image1.jpeg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8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/>
              <a:t>PERSPEKTIF KOMUNIKASI INTERNASIONAL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5138670"/>
            <a:ext cx="8825658" cy="500130"/>
          </a:xfrm>
        </p:spPr>
        <p:txBody>
          <a:bodyPr/>
          <a:lstStyle/>
          <a:p>
            <a:pPr algn="ctr"/>
            <a:r>
              <a:rPr lang="id-ID" dirty="0"/>
              <a:t>OLEH : dewi setyarini</a:t>
            </a:r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137893"/>
            <a:ext cx="8825659" cy="3881907"/>
          </a:xfrm>
        </p:spPr>
        <p:txBody>
          <a:bodyPr>
            <a:normAutofit/>
          </a:bodyPr>
          <a:lstStyle/>
          <a:p>
            <a:r>
              <a:rPr lang="id-ID" b="1" i="1" dirty="0"/>
              <a:t>CONTOH :</a:t>
            </a:r>
            <a:endParaRPr lang="id-ID" b="1" i="1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Kunjungan kenegaraan dan keikut sertaan dalam konferensi int’l.                Komunikasi antara satu negara dengan negara lain dalam </a:t>
            </a:r>
            <a:r>
              <a:rPr lang="id-ID" i="1" dirty="0"/>
              <a:t>lobby.</a:t>
            </a:r>
            <a:r>
              <a:rPr lang="id-ID" dirty="0"/>
              <a:t>              Forum pertukatan pikiran, persidangan, perundingan untuk menggalang dukungan terhadap resolusi di PBB</a:t>
            </a:r>
            <a:endParaRPr lang="id-ID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Kontak-kontak diplomatik untuk menginformasikan hal-hal yg sesungguhnya terjadi tentang stabilitas sosial politik, mengembangkan kerjasama int’l atau men</a:t>
            </a:r>
            <a:r>
              <a:rPr lang="en-ID" dirty="0"/>
              <a:t>d</a:t>
            </a:r>
            <a:r>
              <a:rPr lang="id-ID" dirty="0"/>
              <a:t>orong investasi asing kesebuah negara.</a:t>
            </a:r>
            <a:endParaRPr lang="id-ID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Kunjungan Menlu AS (Collin Powell) ke Indonesia membahas kebijakan Luar Negeri  AS dalam penanggulangan terorisme int’l (pertengahan 2002)</a:t>
            </a:r>
            <a:endParaRPr lang="id-ID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Kunjungan Menlu Inggris (Jack Straw) menjelaskan pemerintah Inggris tidak berniat memusuhi islam, tetapi berhubungan ancaman senjata nuklir, maka Inggris mendukung AS dalam agresi milite ke Irak ( 11 Januari 2003)</a:t>
            </a:r>
            <a:endParaRPr lang="id-ID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id-ID" dirty="0"/>
              <a:t>5. Kunjungan Dubes AS (Raiph L Boyce) ke beberapa kampus Perguruan Tinggi 	dan pesantren untuk ceramah tentang (Nopember 2002)</a:t>
            </a:r>
            <a:r>
              <a:rPr lang="id-ID" b="1" i="1" dirty="0"/>
              <a:t> Islam and Religious 	Tolerance in America.</a:t>
            </a:r>
            <a:endParaRPr lang="id-ID" b="1" i="1" dirty="0"/>
          </a:p>
          <a:p>
            <a:pPr marL="457200" lvl="1" indent="0">
              <a:buNone/>
            </a:pPr>
            <a:endParaRPr lang="id-ID" b="1" i="1" dirty="0"/>
          </a:p>
          <a:p>
            <a:pPr marL="57150" indent="0">
              <a:buNone/>
            </a:pPr>
            <a:r>
              <a:rPr lang="id-ID" dirty="0"/>
              <a:t>Komunikasi Int’l dalam perspektif Diplomatik, lazim digolongkan ke dalam :</a:t>
            </a:r>
            <a:endParaRPr lang="id-ID" dirty="0"/>
          </a:p>
          <a:p>
            <a:pPr marL="400050">
              <a:buFont typeface="+mj-lt"/>
              <a:buAutoNum type="arabicPeriod"/>
            </a:pPr>
            <a:r>
              <a:rPr lang="id-ID" b="1" i="1" dirty="0"/>
              <a:t>First Track Diplomacy </a:t>
            </a:r>
            <a:r>
              <a:rPr lang="id-ID" dirty="0">
                <a:sym typeface="Wingdings" panose="05000000000000000000" pitchFamily="2" charset="2"/>
              </a:rPr>
              <a:t> komunikasi ditujukan kepada pemerintah negara. Contoh : Kunjungan presiden Putin ke Jakarta untuk berbicara dengan presiden SBY dan meng”gol”kan transaksi jual beli pesawat Sukhoi buatan Rusia.</a:t>
            </a:r>
            <a:endParaRPr lang="id-ID" dirty="0">
              <a:sym typeface="Wingdings" panose="05000000000000000000" pitchFamily="2" charset="2"/>
            </a:endParaRPr>
          </a:p>
          <a:p>
            <a:pPr marL="400050">
              <a:buFont typeface="+mj-lt"/>
              <a:buAutoNum type="arabicPeriod"/>
            </a:pPr>
            <a:r>
              <a:rPr lang="id-ID" b="1" i="1" dirty="0">
                <a:sym typeface="Wingdings" panose="05000000000000000000" pitchFamily="2" charset="2"/>
              </a:rPr>
              <a:t>Second Track Diplomacy </a:t>
            </a:r>
            <a:r>
              <a:rPr lang="id-ID" dirty="0">
                <a:sym typeface="Wingdings" panose="05000000000000000000" pitchFamily="2" charset="2"/>
              </a:rPr>
              <a:t> Komunikasi langsung dengan penduduk/masyarakat setempat</a:t>
            </a:r>
            <a:r>
              <a:rPr lang="id-ID" dirty="0"/>
              <a:t> </a:t>
            </a:r>
            <a:endParaRPr lang="id-ID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91786"/>
            <a:ext cx="8825659" cy="3958543"/>
          </a:xfrm>
        </p:spPr>
        <p:txBody>
          <a:bodyPr>
            <a:normAutofit fontScale="92500" lnSpcReduction="20000"/>
          </a:bodyPr>
          <a:lstStyle/>
          <a:p>
            <a:r>
              <a:rPr lang="en-ID" dirty="0" err="1"/>
              <a:t>Banyak</a:t>
            </a:r>
            <a:r>
              <a:rPr lang="en-ID" dirty="0"/>
              <a:t> </a:t>
            </a:r>
            <a:r>
              <a:rPr lang="en-ID" dirty="0" err="1"/>
              <a:t>aspek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kehidupan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mengalami</a:t>
            </a:r>
            <a:r>
              <a:rPr lang="en-ID" dirty="0"/>
              <a:t> </a:t>
            </a:r>
            <a:r>
              <a:rPr lang="en-ID" b="1" i="1" dirty="0" err="1"/>
              <a:t>perubahan</a:t>
            </a:r>
            <a:r>
              <a:rPr lang="en-ID" b="1" i="1" dirty="0"/>
              <a:t> </a:t>
            </a:r>
            <a:r>
              <a:rPr lang="en-ID" b="1" i="1" dirty="0" err="1"/>
              <a:t>positif</a:t>
            </a:r>
            <a:r>
              <a:rPr lang="en-ID" b="1" i="1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kom</a:t>
            </a:r>
            <a:r>
              <a:rPr lang="en-ID" dirty="0"/>
              <a:t> </a:t>
            </a:r>
            <a:r>
              <a:rPr lang="en-ID" dirty="0" err="1"/>
              <a:t>int</a:t>
            </a:r>
            <a:r>
              <a:rPr lang="en-ID" dirty="0"/>
              <a:t>’ l </a:t>
            </a:r>
            <a:r>
              <a:rPr lang="en-ID" dirty="0" err="1"/>
              <a:t>yg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antar</a:t>
            </a:r>
            <a:r>
              <a:rPr lang="en-ID" dirty="0"/>
              <a:t> Negara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ditujukan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mengubah</a:t>
            </a:r>
            <a:r>
              <a:rPr lang="en-ID" dirty="0"/>
              <a:t> </a:t>
            </a:r>
            <a:r>
              <a:rPr lang="en-ID" dirty="0" err="1"/>
              <a:t>kondisi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yang </a:t>
            </a:r>
            <a:r>
              <a:rPr lang="en-ID" dirty="0" err="1"/>
              <a:t>menyimpan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ketegangan</a:t>
            </a:r>
            <a:r>
              <a:rPr lang="en-ID" dirty="0"/>
              <a:t> </a:t>
            </a:r>
            <a:r>
              <a:rPr lang="en-ID" dirty="0" err="1"/>
              <a:t>politik</a:t>
            </a:r>
            <a:r>
              <a:rPr lang="en-ID" dirty="0"/>
              <a:t>, </a:t>
            </a:r>
            <a:r>
              <a:rPr lang="en-ID" dirty="0" err="1"/>
              <a:t>ekonomi</a:t>
            </a:r>
            <a:r>
              <a:rPr lang="en-ID" dirty="0"/>
              <a:t>, social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budaya</a:t>
            </a:r>
            <a:r>
              <a:rPr lang="en-ID" dirty="0"/>
              <a:t> </a:t>
            </a:r>
            <a:r>
              <a:rPr lang="en-ID" dirty="0" err="1"/>
              <a:t>kearah</a:t>
            </a:r>
            <a:r>
              <a:rPr lang="en-ID" dirty="0"/>
              <a:t> </a:t>
            </a:r>
            <a:r>
              <a:rPr lang="en-ID" dirty="0" err="1"/>
              <a:t>persuasi</a:t>
            </a:r>
            <a:r>
              <a:rPr lang="en-ID" dirty="0"/>
              <a:t>.</a:t>
            </a:r>
            <a:endParaRPr lang="en-ID" dirty="0"/>
          </a:p>
          <a:p>
            <a:r>
              <a:rPr lang="en-ID" dirty="0" err="1"/>
              <a:t>Sebenarnya</a:t>
            </a:r>
            <a:r>
              <a:rPr lang="en-ID" dirty="0"/>
              <a:t> </a:t>
            </a:r>
            <a:r>
              <a:rPr lang="en-ID" dirty="0" err="1"/>
              <a:t>setiap</a:t>
            </a:r>
            <a:r>
              <a:rPr lang="en-ID" dirty="0"/>
              <a:t>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selalu</a:t>
            </a:r>
            <a:r>
              <a:rPr lang="en-ID" dirty="0"/>
              <a:t> </a:t>
            </a:r>
            <a:r>
              <a:rPr lang="en-ID" dirty="0" err="1"/>
              <a:t>terbuka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media </a:t>
            </a:r>
            <a:r>
              <a:rPr lang="en-ID" dirty="0" err="1"/>
              <a:t>komunikasi</a:t>
            </a:r>
            <a:r>
              <a:rPr lang="en-ID" dirty="0"/>
              <a:t> </a:t>
            </a:r>
            <a:r>
              <a:rPr lang="en-ID" dirty="0" err="1"/>
              <a:t>selalu</a:t>
            </a:r>
            <a:r>
              <a:rPr lang="en-ID" dirty="0"/>
              <a:t> </a:t>
            </a:r>
            <a:r>
              <a:rPr lang="en-ID" dirty="0" err="1"/>
              <a:t>tersedia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menyampaikan</a:t>
            </a:r>
            <a:r>
              <a:rPr lang="en-ID" dirty="0"/>
              <a:t> </a:t>
            </a:r>
            <a:r>
              <a:rPr lang="en-ID" dirty="0" err="1"/>
              <a:t>pesan</a:t>
            </a:r>
            <a:r>
              <a:rPr lang="en-ID" dirty="0"/>
              <a:t>, </a:t>
            </a:r>
            <a:r>
              <a:rPr lang="en-ID" dirty="0" err="1"/>
              <a:t>harapan</a:t>
            </a:r>
            <a:r>
              <a:rPr lang="en-ID" dirty="0"/>
              <a:t>, </a:t>
            </a:r>
            <a:r>
              <a:rPr lang="en-ID" dirty="0" err="1"/>
              <a:t>kehendak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bahkan</a:t>
            </a:r>
            <a:r>
              <a:rPr lang="en-ID" dirty="0"/>
              <a:t> </a:t>
            </a:r>
            <a:r>
              <a:rPr lang="en-ID" dirty="0" err="1"/>
              <a:t>ancaman</a:t>
            </a:r>
            <a:r>
              <a:rPr lang="en-ID" dirty="0"/>
              <a:t>. </a:t>
            </a:r>
            <a:r>
              <a:rPr lang="en-ID" dirty="0" err="1"/>
              <a:t>Pada</a:t>
            </a:r>
            <a:r>
              <a:rPr lang="en-ID" dirty="0"/>
              <a:t> </a:t>
            </a:r>
            <a:r>
              <a:rPr lang="en-ID" dirty="0" err="1"/>
              <a:t>konferensi</a:t>
            </a:r>
            <a:r>
              <a:rPr lang="en-ID" dirty="0"/>
              <a:t> </a:t>
            </a:r>
            <a:r>
              <a:rPr lang="en-ID" dirty="0" err="1"/>
              <a:t>pers</a:t>
            </a:r>
            <a:r>
              <a:rPr lang="en-ID" dirty="0"/>
              <a:t>, </a:t>
            </a:r>
            <a:r>
              <a:rPr lang="en-ID" dirty="0" err="1"/>
              <a:t>pertemuan</a:t>
            </a:r>
            <a:r>
              <a:rPr lang="en-ID" dirty="0"/>
              <a:t> </a:t>
            </a:r>
            <a:r>
              <a:rPr lang="en-ID" dirty="0" err="1"/>
              <a:t>politik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jamuan</a:t>
            </a:r>
            <a:r>
              <a:rPr lang="en-ID" dirty="0"/>
              <a:t> </a:t>
            </a:r>
            <a:r>
              <a:rPr lang="en-ID" dirty="0" err="1"/>
              <a:t>makan</a:t>
            </a:r>
            <a:r>
              <a:rPr lang="en-ID" dirty="0"/>
              <a:t> </a:t>
            </a:r>
            <a:r>
              <a:rPr lang="en-ID" dirty="0" err="1"/>
              <a:t>malam</a:t>
            </a:r>
            <a:r>
              <a:rPr lang="en-ID" dirty="0"/>
              <a:t> </a:t>
            </a:r>
            <a:r>
              <a:rPr lang="en-ID" dirty="0">
                <a:sym typeface="Wingdings" panose="05000000000000000000" pitchFamily="2" charset="2"/>
              </a:rPr>
              <a:t> para </a:t>
            </a:r>
            <a:r>
              <a:rPr lang="en-ID" dirty="0" err="1">
                <a:sym typeface="Wingdings" panose="05000000000000000000" pitchFamily="2" charset="2"/>
              </a:rPr>
              <a:t>pejabat</a:t>
            </a:r>
            <a:r>
              <a:rPr lang="en-ID" dirty="0">
                <a:sym typeface="Wingdings" panose="05000000000000000000" pitchFamily="2" charset="2"/>
              </a:rPr>
              <a:t> Negara </a:t>
            </a:r>
            <a:r>
              <a:rPr lang="en-ID" dirty="0" err="1">
                <a:sym typeface="Wingdings" panose="05000000000000000000" pitchFamily="2" charset="2"/>
              </a:rPr>
              <a:t>bertukar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pandangan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tentang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urusan</a:t>
            </a:r>
            <a:r>
              <a:rPr lang="en-ID" dirty="0">
                <a:sym typeface="Wingdings" panose="05000000000000000000" pitchFamily="2" charset="2"/>
              </a:rPr>
              <a:t> domestic </a:t>
            </a:r>
            <a:r>
              <a:rPr lang="en-ID" dirty="0" err="1">
                <a:sym typeface="Wingdings" panose="05000000000000000000" pitchFamily="2" charset="2"/>
              </a:rPr>
              <a:t>dan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kepeduliannya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tentang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berbagai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isu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internasional</a:t>
            </a:r>
            <a:r>
              <a:rPr lang="en-ID" dirty="0">
                <a:sym typeface="Wingdings" panose="05000000000000000000" pitchFamily="2" charset="2"/>
              </a:rPr>
              <a:t>.</a:t>
            </a:r>
            <a:endParaRPr lang="en-ID" dirty="0"/>
          </a:p>
          <a:p>
            <a:r>
              <a:rPr lang="en-ID" b="1" i="1" dirty="0" err="1"/>
              <a:t>Masalah</a:t>
            </a:r>
            <a:r>
              <a:rPr lang="en-ID" b="1" i="1" dirty="0"/>
              <a:t> yang </a:t>
            </a:r>
            <a:r>
              <a:rPr lang="en-ID" b="1" i="1" dirty="0" err="1"/>
              <a:t>menjadi</a:t>
            </a:r>
            <a:r>
              <a:rPr lang="en-ID" b="1" i="1" dirty="0"/>
              <a:t> </a:t>
            </a:r>
            <a:r>
              <a:rPr lang="en-ID" b="1" i="1" dirty="0" err="1"/>
              <a:t>hirauan</a:t>
            </a:r>
            <a:r>
              <a:rPr lang="en-ID" b="1" i="1" dirty="0"/>
              <a:t> </a:t>
            </a:r>
            <a:r>
              <a:rPr lang="en-ID" b="1" i="1" dirty="0" err="1"/>
              <a:t>masyarakat</a:t>
            </a:r>
            <a:r>
              <a:rPr lang="en-ID" b="1" i="1" dirty="0"/>
              <a:t> </a:t>
            </a:r>
            <a:r>
              <a:rPr lang="en-ID" b="1" i="1" dirty="0" err="1"/>
              <a:t>internasional</a:t>
            </a:r>
            <a:r>
              <a:rPr lang="en-ID" b="1" i="1" dirty="0"/>
              <a:t> </a:t>
            </a:r>
            <a:r>
              <a:rPr lang="en-ID" b="1" i="1" dirty="0" err="1"/>
              <a:t>memang</a:t>
            </a:r>
            <a:r>
              <a:rPr lang="en-ID" b="1" i="1" dirty="0"/>
              <a:t> </a:t>
            </a:r>
            <a:r>
              <a:rPr lang="en-ID" b="1" i="1" dirty="0" err="1"/>
              <a:t>begitu</a:t>
            </a:r>
            <a:r>
              <a:rPr lang="en-ID" b="1" i="1" dirty="0"/>
              <a:t> </a:t>
            </a:r>
            <a:r>
              <a:rPr lang="en-ID" b="1" i="1" dirty="0" err="1"/>
              <a:t>luas</a:t>
            </a:r>
            <a:r>
              <a:rPr lang="en-ID" b="1" i="1" dirty="0"/>
              <a:t>, </a:t>
            </a:r>
            <a:r>
              <a:rPr lang="en-ID" b="1" i="1" dirty="0" err="1"/>
              <a:t>rumit</a:t>
            </a:r>
            <a:r>
              <a:rPr lang="en-ID" b="1" i="1" dirty="0"/>
              <a:t> </a:t>
            </a:r>
            <a:r>
              <a:rPr lang="en-ID" b="1" i="1" dirty="0" err="1"/>
              <a:t>dan</a:t>
            </a:r>
            <a:r>
              <a:rPr lang="en-ID" b="1" i="1" dirty="0"/>
              <a:t> </a:t>
            </a:r>
            <a:r>
              <a:rPr lang="en-ID" b="1" i="1" dirty="0" err="1"/>
              <a:t>kompleks</a:t>
            </a:r>
            <a:r>
              <a:rPr lang="en-ID" b="1" i="1" dirty="0"/>
              <a:t>. ??? MENGAPA</a:t>
            </a:r>
            <a:endParaRPr lang="en-ID" b="1" i="1" dirty="0"/>
          </a:p>
          <a:p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adanya</a:t>
            </a:r>
            <a:r>
              <a:rPr lang="en-ID" dirty="0"/>
              <a:t> </a:t>
            </a:r>
            <a:r>
              <a:rPr lang="en-ID" dirty="0" err="1"/>
              <a:t>konflik</a:t>
            </a:r>
            <a:r>
              <a:rPr lang="en-ID" dirty="0"/>
              <a:t> </a:t>
            </a:r>
            <a:r>
              <a:rPr lang="en-ID" dirty="0" err="1"/>
              <a:t>kepentingan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Negara </a:t>
            </a:r>
            <a:r>
              <a:rPr lang="en-ID" dirty="0" err="1"/>
              <a:t>dengan</a:t>
            </a:r>
            <a:r>
              <a:rPr lang="en-ID" dirty="0"/>
              <a:t> Negara lain </a:t>
            </a:r>
            <a:r>
              <a:rPr lang="en-ID" dirty="0">
                <a:sym typeface="Wingdings" panose="05000000000000000000" pitchFamily="2" charset="2"/>
              </a:rPr>
              <a:t> </a:t>
            </a:r>
            <a:r>
              <a:rPr lang="en-ID" dirty="0" err="1">
                <a:sym typeface="Wingdings" panose="05000000000000000000" pitchFamily="2" charset="2"/>
              </a:rPr>
              <a:t>seharusnya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membuat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semakin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penting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arti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peran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Komin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untuk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mempertemukan</a:t>
            </a:r>
            <a:r>
              <a:rPr lang="en-ID" dirty="0">
                <a:sym typeface="Wingdings" panose="05000000000000000000" pitchFamily="2" charset="2"/>
              </a:rPr>
              <a:t>, </a:t>
            </a:r>
            <a:r>
              <a:rPr lang="en-ID" dirty="0" err="1">
                <a:sym typeface="Wingdings" panose="05000000000000000000" pitchFamily="2" charset="2"/>
              </a:rPr>
              <a:t>atau</a:t>
            </a:r>
            <a:r>
              <a:rPr lang="en-ID" dirty="0">
                <a:sym typeface="Wingdings" panose="05000000000000000000" pitchFamily="2" charset="2"/>
              </a:rPr>
              <a:t> paling </a:t>
            </a:r>
            <a:r>
              <a:rPr lang="en-ID" dirty="0" err="1">
                <a:sym typeface="Wingdings" panose="05000000000000000000" pitchFamily="2" charset="2"/>
              </a:rPr>
              <a:t>tidak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menjembatani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konflik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kepentingan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tsb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dan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memperkuat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hubungan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internasional</a:t>
            </a:r>
            <a:r>
              <a:rPr lang="en-ID" dirty="0">
                <a:sym typeface="Wingdings" panose="05000000000000000000" pitchFamily="2" charset="2"/>
              </a:rPr>
              <a:t> yang </a:t>
            </a:r>
            <a:r>
              <a:rPr lang="en-ID" dirty="0" err="1">
                <a:sym typeface="Wingdings" panose="05000000000000000000" pitchFamily="2" charset="2"/>
              </a:rPr>
              <a:t>sudah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terjalin</a:t>
            </a:r>
            <a:r>
              <a:rPr lang="en-ID" dirty="0">
                <a:sym typeface="Wingdings" panose="05000000000000000000" pitchFamily="2" charset="2"/>
              </a:rPr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3. PERSPEKTIF PROPAGANDISTIK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69713"/>
            <a:ext cx="8825659" cy="3650087"/>
          </a:xfrm>
        </p:spPr>
        <p:txBody>
          <a:bodyPr>
            <a:normAutofit lnSpcReduction="10000"/>
          </a:bodyPr>
          <a:lstStyle/>
          <a:p>
            <a:r>
              <a:rPr lang="id-ID" sz="2000" dirty="0"/>
              <a:t>Komunikasi int’l dalam perspektif propagandistik, ditujukan untuk menanamkan gagasan ke dalam benak masyarakat negara lain atau masyarakat int’l secara keseluruhan.</a:t>
            </a:r>
            <a:endParaRPr lang="en-ID" sz="2000" dirty="0"/>
          </a:p>
          <a:p>
            <a:r>
              <a:rPr lang="en-ID" sz="2000" dirty="0">
                <a:sym typeface="Wingdings" panose="05000000000000000000" pitchFamily="2" charset="2"/>
              </a:rPr>
              <a:t> 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menanamkan</a:t>
            </a:r>
            <a:r>
              <a:rPr lang="en-ID" sz="2000" dirty="0"/>
              <a:t> </a:t>
            </a:r>
            <a:r>
              <a:rPr lang="en-ID" sz="2000" dirty="0" err="1"/>
              <a:t>gagasan</a:t>
            </a:r>
            <a:r>
              <a:rPr lang="en-ID" sz="2000" dirty="0"/>
              <a:t> </a:t>
            </a:r>
            <a:r>
              <a:rPr lang="en-ID" sz="2000" dirty="0" err="1"/>
              <a:t>kedalam</a:t>
            </a:r>
            <a:r>
              <a:rPr lang="en-ID" sz="2000" dirty="0"/>
              <a:t> </a:t>
            </a:r>
            <a:r>
              <a:rPr lang="en-ID" sz="2000" dirty="0" err="1"/>
              <a:t>benak</a:t>
            </a:r>
            <a:r>
              <a:rPr lang="en-ID" sz="2000" dirty="0"/>
              <a:t> </a:t>
            </a:r>
            <a:r>
              <a:rPr lang="en-ID" sz="2000" dirty="0" err="1"/>
              <a:t>masyarakat</a:t>
            </a:r>
            <a:r>
              <a:rPr lang="en-ID" sz="2000" dirty="0"/>
              <a:t> Negara lain </a:t>
            </a:r>
            <a:r>
              <a:rPr lang="en-ID" sz="2000" dirty="0" err="1"/>
              <a:t>dan</a:t>
            </a:r>
            <a:r>
              <a:rPr lang="en-ID" sz="2000" dirty="0"/>
              <a:t> </a:t>
            </a:r>
            <a:r>
              <a:rPr lang="en-ID" sz="2000" dirty="0" err="1"/>
              <a:t>dipacu</a:t>
            </a:r>
            <a:r>
              <a:rPr lang="en-ID" sz="2000" dirty="0"/>
              <a:t> </a:t>
            </a:r>
            <a:r>
              <a:rPr lang="en-ID" sz="2000" dirty="0" err="1"/>
              <a:t>demikian</a:t>
            </a:r>
            <a:r>
              <a:rPr lang="en-ID" sz="2000" dirty="0"/>
              <a:t> </a:t>
            </a:r>
            <a:r>
              <a:rPr lang="en-ID" sz="2000" dirty="0" err="1"/>
              <a:t>kuat</a:t>
            </a:r>
            <a:r>
              <a:rPr lang="en-ID" sz="2000" dirty="0"/>
              <a:t> agar </a:t>
            </a:r>
            <a:r>
              <a:rPr lang="en-ID" sz="2000" dirty="0" err="1"/>
              <a:t>mempengaruhi</a:t>
            </a:r>
            <a:r>
              <a:rPr lang="en-ID" sz="2000" dirty="0"/>
              <a:t> </a:t>
            </a:r>
            <a:r>
              <a:rPr lang="en-ID" sz="2000" dirty="0" err="1"/>
              <a:t>pemikiran</a:t>
            </a:r>
            <a:r>
              <a:rPr lang="en-ID" sz="2000" dirty="0"/>
              <a:t>, </a:t>
            </a:r>
            <a:r>
              <a:rPr lang="en-ID" sz="2000" dirty="0" err="1"/>
              <a:t>perasaan</a:t>
            </a:r>
            <a:r>
              <a:rPr lang="en-ID" sz="2000" dirty="0"/>
              <a:t> </a:t>
            </a:r>
            <a:r>
              <a:rPr lang="en-ID" sz="2000" dirty="0" err="1"/>
              <a:t>serta</a:t>
            </a:r>
            <a:r>
              <a:rPr lang="en-ID" sz="2000" dirty="0"/>
              <a:t> </a:t>
            </a:r>
            <a:r>
              <a:rPr lang="en-ID" sz="2000" dirty="0" err="1"/>
              <a:t>tindakan</a:t>
            </a:r>
            <a:r>
              <a:rPr lang="en-ID" sz="2000" dirty="0"/>
              <a:t>.</a:t>
            </a:r>
            <a:endParaRPr lang="id-ID" sz="2000" dirty="0"/>
          </a:p>
          <a:p>
            <a:r>
              <a:rPr lang="id-ID" sz="2000" dirty="0"/>
              <a:t>Upaya propaganda dipacu sedemikian kuat, untuk :</a:t>
            </a:r>
            <a:endParaRPr lang="id-ID" sz="2000" dirty="0"/>
          </a:p>
          <a:p>
            <a:pPr marL="800100" lvl="1" indent="-342900">
              <a:buFont typeface="+mj-lt"/>
              <a:buAutoNum type="arabicPeriod"/>
            </a:pPr>
            <a:r>
              <a:rPr lang="id-ID" sz="2000" dirty="0"/>
              <a:t>Mengarahkan  opini public int’l</a:t>
            </a:r>
            <a:endParaRPr lang="id-ID" sz="2000" dirty="0"/>
          </a:p>
          <a:p>
            <a:pPr marL="800100" lvl="1" indent="-342900">
              <a:buFont typeface="+mj-lt"/>
              <a:buAutoNum type="arabicPeriod"/>
            </a:pPr>
            <a:r>
              <a:rPr lang="id-ID" sz="2000" dirty="0"/>
              <a:t>Mempengaruhi pikiran, perasaan serta tindakan pemerintah dan khalayak/publik di negara lain, baik negara lawan ataupun negara kawan.</a:t>
            </a:r>
            <a:endParaRPr lang="id-ID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5258" y="922152"/>
            <a:ext cx="8761413" cy="996800"/>
          </a:xfrm>
        </p:spPr>
        <p:txBody>
          <a:bodyPr/>
          <a:lstStyle/>
          <a:p>
            <a:r>
              <a:rPr lang="id-ID" sz="2800" dirty="0"/>
              <a:t>TUJUAN KOMIN DLM PERSPEKTIF PROPAGANDISTIk</a:t>
            </a: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40925"/>
            <a:ext cx="8825659" cy="3740239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id-ID" sz="2400" dirty="0"/>
              <a:t>Penguatan dan perluasan dukungan dari negara lain. Mempertajam atau mengubah sikap dan cara pandang terhadap suatu gagasan.</a:t>
            </a:r>
            <a:endParaRPr lang="id-ID" sz="2400" dirty="0"/>
          </a:p>
          <a:p>
            <a:pPr>
              <a:buFont typeface="+mj-lt"/>
              <a:buAutoNum type="arabicPeriod"/>
            </a:pPr>
            <a:endParaRPr lang="id-ID" sz="2400" dirty="0"/>
          </a:p>
          <a:p>
            <a:pPr>
              <a:buFont typeface="+mj-lt"/>
              <a:buAutoNum type="arabicPeriod"/>
            </a:pPr>
            <a:r>
              <a:rPr lang="id-ID" sz="2400" dirty="0"/>
              <a:t>Pelemahan atau bahkan penggagalan kebijakan/program nasional yang sedang di tempuh negara lawan atau negara tidak bersahabat/klmpk tertentu.</a:t>
            </a:r>
            <a:endParaRPr lang="id-ID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TUJUAN PROPAGANDA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18197"/>
            <a:ext cx="8825659" cy="3701603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id-ID" sz="2000" b="1" i="1" dirty="0"/>
              <a:t>Eksklusif</a:t>
            </a:r>
            <a:r>
              <a:rPr lang="id-ID" sz="2000" dirty="0"/>
              <a:t> (</a:t>
            </a:r>
            <a:r>
              <a:rPr lang="id-ID" sz="2000" b="1" i="1" dirty="0"/>
              <a:t>terbatas</a:t>
            </a:r>
            <a:r>
              <a:rPr lang="id-ID" sz="2000" dirty="0"/>
              <a:t>) dan </a:t>
            </a:r>
            <a:r>
              <a:rPr lang="id-ID" sz="2000" b="1" i="1" dirty="0"/>
              <a:t>jangka pendek.                                        </a:t>
            </a:r>
            <a:r>
              <a:rPr lang="id-ID" sz="2000" dirty="0"/>
              <a:t>Misalnya : Upaya AS menghalangi negara-negara Uni Eropa 		                 membuka hubungan dagang dengan negara Cuba..           </a:t>
            </a:r>
            <a:endParaRPr lang="id-ID" sz="2000" dirty="0"/>
          </a:p>
          <a:p>
            <a:pPr>
              <a:buFont typeface="+mj-lt"/>
              <a:buAutoNum type="arabicPeriod"/>
            </a:pPr>
            <a:endParaRPr lang="id-ID" sz="2000" dirty="0"/>
          </a:p>
          <a:p>
            <a:pPr marL="457200" indent="-457200">
              <a:buFont typeface="+mj-lt"/>
              <a:buAutoNum type="arabicPeriod"/>
            </a:pPr>
            <a:r>
              <a:rPr lang="id-ID" sz="2000" b="1" i="1" dirty="0"/>
              <a:t>Luas </a:t>
            </a:r>
            <a:r>
              <a:rPr lang="id-ID" sz="2000" dirty="0"/>
              <a:t>dan </a:t>
            </a:r>
            <a:r>
              <a:rPr lang="id-ID" sz="2000" b="1" i="1" dirty="0"/>
              <a:t>Strategis.                                                                          </a:t>
            </a:r>
            <a:r>
              <a:rPr lang="id-ID" sz="2000" dirty="0"/>
              <a:t>Mencakup : penguatan serta perluasan dukungan dan rakyat serta pemerintah negara sahabat untuk melaksanakan gagasan tertentu dan untuk menghadapi lawan yang dibenci.                    </a:t>
            </a:r>
            <a:endParaRPr lang="id-ID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 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43955"/>
            <a:ext cx="8825659" cy="3675845"/>
          </a:xfrm>
        </p:spPr>
        <p:txBody>
          <a:bodyPr>
            <a:normAutofit lnSpcReduction="10000"/>
          </a:bodyPr>
          <a:lstStyle/>
          <a:p>
            <a:pPr lvl="2"/>
            <a:endParaRPr lang="id-ID" sz="2000" dirty="0"/>
          </a:p>
          <a:p>
            <a:pPr lvl="2"/>
            <a:r>
              <a:rPr lang="id-ID" sz="2000" b="1" dirty="0"/>
              <a:t>Misalnya</a:t>
            </a:r>
            <a:r>
              <a:rPr lang="id-ID" sz="2000" dirty="0"/>
              <a:t> :  Propaganda AS yang menggembar-gemborkan               dirinya sebagai pelopor dan pendorong demokrasi</a:t>
            </a:r>
            <a:endParaRPr lang="id-ID" sz="2000" dirty="0"/>
          </a:p>
          <a:p>
            <a:pPr lvl="2"/>
            <a:endParaRPr lang="id-ID" sz="2000" dirty="0"/>
          </a:p>
          <a:p>
            <a:pPr lvl="2"/>
            <a:r>
              <a:rPr lang="id-ID" sz="2000" dirty="0"/>
              <a:t>Proganda AS yg menyebut Irak-Iran-Korea Utara sebagai poros selatan terkait isu senjata nuklir</a:t>
            </a:r>
            <a:endParaRPr lang="id-ID" sz="2000" dirty="0"/>
          </a:p>
          <a:p>
            <a:pPr lvl="2"/>
            <a:endParaRPr lang="id-ID" sz="2000" dirty="0"/>
          </a:p>
          <a:p>
            <a:pPr lvl="2"/>
            <a:r>
              <a:rPr lang="id-ID" sz="2000" dirty="0"/>
              <a:t>Uni Soviet (sebelum bubar1991) mempropagandakan dirinya sbg pembela dan pelindung bangsa-bangsa tertindas serta pelopor anti terorisme.</a:t>
            </a:r>
            <a:endParaRPr lang="id-ID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1" indent="-342900"/>
            <a:r>
              <a:rPr lang="id-ID" sz="2200" dirty="0"/>
              <a:t>3. </a:t>
            </a:r>
            <a:r>
              <a:rPr lang="id-ID" sz="2200" b="1" i="1" dirty="0"/>
              <a:t>Mempertajam atau mengubah sikap dan cara pandang 	terhadap suatu gagasan/peristiwa/kebijakan L tertentu.</a:t>
            </a:r>
            <a:endParaRPr lang="id-ID" sz="2200" dirty="0"/>
          </a:p>
          <a:p>
            <a:pPr marL="342900" lvl="1" indent="-342900"/>
            <a:endParaRPr lang="id-ID" sz="2200" b="1" i="1" dirty="0"/>
          </a:p>
          <a:p>
            <a:pPr marL="342900" lvl="1" indent="-342900"/>
            <a:r>
              <a:rPr lang="id-ID" sz="2200" b="1" i="1" dirty="0"/>
              <a:t>CONTOH :</a:t>
            </a:r>
            <a:endParaRPr lang="id-ID" sz="2200" b="1" i="1" dirty="0"/>
          </a:p>
          <a:p>
            <a:pPr marL="742950" lvl="2" indent="-342900"/>
            <a:r>
              <a:rPr lang="id-ID" sz="2000" dirty="0"/>
              <a:t>AS melakukan pendekatan sec persuasive terhdp negara2 lain dan menempatkan dirinya sbg korban terorisme pd tragedi 11 September 2001 u/menjustifikasi serangan militer ke Afganistan.</a:t>
            </a:r>
            <a:endParaRPr lang="id-ID" sz="2000" dirty="0"/>
          </a:p>
          <a:p>
            <a:pPr marL="742950" lvl="2" indent="-342900"/>
            <a:r>
              <a:rPr lang="id-ID" sz="2000" dirty="0"/>
              <a:t>AS mencoba menanamkan rasa antisipa</a:t>
            </a:r>
            <a:r>
              <a:rPr lang="en-ID" sz="2000" dirty="0"/>
              <a:t>t</a:t>
            </a:r>
            <a:r>
              <a:rPr lang="id-ID" sz="2000" dirty="0"/>
              <a:t>i yg sangat mendalam pada negara2 Arab di Timur Tengah terhdp</a:t>
            </a:r>
            <a:r>
              <a:rPr lang="en-ID" sz="2000" dirty="0"/>
              <a:t> </a:t>
            </a:r>
            <a:r>
              <a:rPr lang="id-ID" sz="2000" dirty="0"/>
              <a:t>pemerintah Saddam Hussein di Irak (2002-2003)</a:t>
            </a:r>
            <a:endParaRPr lang="id-ID" sz="2000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31076"/>
            <a:ext cx="8825659" cy="3688724"/>
          </a:xfrm>
        </p:spPr>
        <p:txBody>
          <a:bodyPr>
            <a:normAutofit/>
          </a:bodyPr>
          <a:lstStyle/>
          <a:p>
            <a:r>
              <a:rPr lang="id-ID" sz="2000" dirty="0"/>
              <a:t>Propaganda diakui sebagai instrumen paling ampuh untuk menanamkan pengaruh.</a:t>
            </a:r>
            <a:endParaRPr lang="id-ID" sz="2000" dirty="0"/>
          </a:p>
          <a:p>
            <a:r>
              <a:rPr lang="id-ID" sz="2000" dirty="0"/>
              <a:t>Keampuhan pengaruh dirasakan ketika :</a:t>
            </a:r>
            <a:endParaRPr lang="id-ID" sz="2000" dirty="0"/>
          </a:p>
          <a:p>
            <a:pPr marL="857250" lvl="1" indent="-457200">
              <a:buFont typeface="+mj-lt"/>
              <a:buAutoNum type="arabicPeriod"/>
            </a:pPr>
            <a:r>
              <a:rPr lang="id-ID" sz="1800" dirty="0"/>
              <a:t>Propagand berhasil mewujudkan kesatuan psikologis dlm kom int’l</a:t>
            </a:r>
            <a:endParaRPr lang="id-ID" sz="1800" dirty="0"/>
          </a:p>
          <a:p>
            <a:pPr marL="857250" lvl="1" indent="-457200">
              <a:buFont typeface="+mj-lt"/>
              <a:buAutoNum type="arabicPeriod"/>
            </a:pPr>
            <a:r>
              <a:rPr lang="id-ID" sz="1800" dirty="0"/>
              <a:t>Opini public dalam suatu negara cocok dengan opini public negara lain, sehingga berintergrasi menjadi opini int’l </a:t>
            </a:r>
            <a:r>
              <a:rPr lang="id-ID" sz="1800" dirty="0">
                <a:sym typeface="Wingdings" panose="05000000000000000000" pitchFamily="2" charset="2"/>
              </a:rPr>
              <a:t> selanjutkan akan menjadi kutub pendapat yg terpisahkan oleh perbedaan kepent</a:t>
            </a:r>
            <a:r>
              <a:rPr lang="en-ID" sz="1800" dirty="0" err="1">
                <a:sym typeface="Wingdings" panose="05000000000000000000" pitchFamily="2" charset="2"/>
              </a:rPr>
              <a:t>i</a:t>
            </a:r>
            <a:r>
              <a:rPr lang="id-ID" sz="1800" dirty="0">
                <a:sym typeface="Wingdings" panose="05000000000000000000" pitchFamily="2" charset="2"/>
              </a:rPr>
              <a:t>ngan yg berkaitan dengan latar belakang ideologi, sejarah, sosial dan faktor lain dari suatu negara.</a:t>
            </a:r>
            <a:endParaRPr lang="id-ID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4. PERSPEKTIF KULTURALISTIK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56834"/>
            <a:ext cx="8825659" cy="3662966"/>
          </a:xfrm>
        </p:spPr>
        <p:txBody>
          <a:bodyPr>
            <a:normAutofit/>
          </a:bodyPr>
          <a:lstStyle/>
          <a:p>
            <a:r>
              <a:rPr lang="id-ID" sz="2000" dirty="0"/>
              <a:t>Dalam perspektif kulturalistik, suatu bangsa perlu memahami persoalan bangsa lain.</a:t>
            </a:r>
            <a:endParaRPr lang="id-ID" sz="2000" dirty="0"/>
          </a:p>
          <a:p>
            <a:r>
              <a:rPr lang="id-ID" sz="2000" dirty="0"/>
              <a:t>Saling memahami dan melakukan dialog memungkinkan terjaganya persahabatan antar negara </a:t>
            </a:r>
            <a:r>
              <a:rPr lang="id-ID" sz="2000" dirty="0">
                <a:sym typeface="Wingdings" panose="05000000000000000000" pitchFamily="2" charset="2"/>
              </a:rPr>
              <a:t> ini bisa dicapai melalui upaya saling memahami budaya antar negara atau antar bangsa.</a:t>
            </a:r>
            <a:endParaRPr lang="id-ID" sz="2000" dirty="0">
              <a:sym typeface="Wingdings" panose="05000000000000000000" pitchFamily="2" charset="2"/>
            </a:endParaRPr>
          </a:p>
          <a:p>
            <a:endParaRPr lang="id-ID" sz="2000" dirty="0">
              <a:sym typeface="Wingdings" panose="05000000000000000000" pitchFamily="2" charset="2"/>
            </a:endParaRPr>
          </a:p>
          <a:p>
            <a:r>
              <a:rPr lang="id-ID" sz="2000" dirty="0">
                <a:sym typeface="Wingdings" panose="05000000000000000000" pitchFamily="2" charset="2"/>
              </a:rPr>
              <a:t>Komunikasi Int’l dalam perspektif kulturalistik kerap </a:t>
            </a:r>
            <a:r>
              <a:rPr lang="en-ID" sz="2000" dirty="0">
                <a:sym typeface="Wingdings" panose="05000000000000000000" pitchFamily="2" charset="2"/>
              </a:rPr>
              <a:t> </a:t>
            </a:r>
            <a:r>
              <a:rPr lang="id-ID" sz="2000" b="1" i="1" dirty="0">
                <a:sym typeface="Wingdings" panose="05000000000000000000" pitchFamily="2" charset="2"/>
              </a:rPr>
              <a:t>saluran media seni budaya</a:t>
            </a:r>
            <a:r>
              <a:rPr lang="id-ID" sz="2000" dirty="0">
                <a:sym typeface="Wingdings" panose="05000000000000000000" pitchFamily="2" charset="2"/>
              </a:rPr>
              <a:t>, untuk memperbaiki atau meningkatkan sikap  saling pengertiannya.</a:t>
            </a:r>
            <a:endParaRPr lang="id-ID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Perspektif Komunikasi Internasional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79561"/>
            <a:ext cx="8825659" cy="3740239"/>
          </a:xfrm>
        </p:spPr>
        <p:txBody>
          <a:bodyPr>
            <a:normAutofit/>
          </a:bodyPr>
          <a:lstStyle/>
          <a:p>
            <a:pPr lvl="1">
              <a:buFont typeface="+mj-lt"/>
              <a:buAutoNum type="arabicPeriod"/>
            </a:pPr>
            <a:r>
              <a:rPr lang="id-ID" sz="2800" dirty="0"/>
              <a:t>Perspektif Jurnalistik</a:t>
            </a:r>
            <a:endParaRPr lang="id-ID" sz="2800" dirty="0"/>
          </a:p>
          <a:p>
            <a:pPr lvl="1">
              <a:buFont typeface="+mj-lt"/>
              <a:buAutoNum type="arabicPeriod"/>
            </a:pPr>
            <a:r>
              <a:rPr lang="id-ID" sz="2800" dirty="0"/>
              <a:t>Perspektif Diplomatik</a:t>
            </a:r>
            <a:endParaRPr lang="id-ID" sz="2800" dirty="0"/>
          </a:p>
          <a:p>
            <a:pPr lvl="1">
              <a:buFont typeface="+mj-lt"/>
              <a:buAutoNum type="arabicPeriod"/>
            </a:pPr>
            <a:r>
              <a:rPr lang="id-ID" sz="2800" dirty="0"/>
              <a:t>Perspektif Propagandistik</a:t>
            </a:r>
            <a:endParaRPr lang="id-ID" sz="2800" dirty="0"/>
          </a:p>
          <a:p>
            <a:pPr lvl="1">
              <a:buFont typeface="+mj-lt"/>
              <a:buAutoNum type="arabicPeriod"/>
            </a:pPr>
            <a:r>
              <a:rPr lang="id-ID" sz="2800" dirty="0"/>
              <a:t>Perspektif Kulturalistik</a:t>
            </a:r>
            <a:endParaRPr lang="id-ID" sz="2800" dirty="0"/>
          </a:p>
          <a:p>
            <a:pPr lvl="1">
              <a:buFont typeface="+mj-lt"/>
              <a:buAutoNum type="arabicPeriod"/>
            </a:pPr>
            <a:r>
              <a:rPr lang="id-ID" sz="2800" dirty="0"/>
              <a:t>Perspektif Bisnis</a:t>
            </a:r>
            <a:endParaRPr lang="id-ID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43955"/>
            <a:ext cx="8825659" cy="3675845"/>
          </a:xfrm>
        </p:spPr>
        <p:txBody>
          <a:bodyPr>
            <a:normAutofit/>
          </a:bodyPr>
          <a:lstStyle/>
          <a:p>
            <a:r>
              <a:rPr lang="id-ID" sz="2000" b="1" i="1" dirty="0"/>
              <a:t>Misalnya :</a:t>
            </a:r>
            <a:endParaRPr lang="id-ID" sz="2000" b="1" i="1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Festifal Film di Canes (Perancis), Brussels (Belgia)</a:t>
            </a:r>
            <a:endParaRPr lang="id-ID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Lomba berselancar int’l di Kuta Bali</a:t>
            </a:r>
            <a:endParaRPr lang="id-ID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Festifal Bunga di Pasadena (AS)</a:t>
            </a:r>
            <a:endParaRPr lang="id-ID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Keikut sertaan dalam Olympiade Science (Asia Science Camp)</a:t>
            </a:r>
            <a:endParaRPr lang="id-ID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Pagelaran kesenian dll</a:t>
            </a:r>
            <a:endParaRPr lang="id-ID" dirty="0"/>
          </a:p>
          <a:p>
            <a:pPr marL="400050"/>
            <a:r>
              <a:rPr lang="id-ID" dirty="0"/>
              <a:t>Berbagai kegiatan kebudayaan ini bertujuan untuk saling mengenal lebih dekat atau memperkenalkan diri (negara,</a:t>
            </a:r>
            <a:r>
              <a:rPr lang="en-ID" dirty="0"/>
              <a:t> </a:t>
            </a:r>
            <a:r>
              <a:rPr lang="id-ID" dirty="0"/>
              <a:t>bangsa, kelompok, organisasi, perusahaan), lebih jauh lagi untuk mendekatkan jarak/mengakrabkan hubungan antara satu negara dengan negara lain.</a:t>
            </a:r>
            <a:r>
              <a:rPr lang="en-ID" dirty="0"/>
              <a:t>   </a:t>
            </a:r>
            <a:endParaRPr lang="id-ID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53803"/>
            <a:ext cx="8825659" cy="3765997"/>
          </a:xfrm>
        </p:spPr>
        <p:txBody>
          <a:bodyPr>
            <a:normAutofit lnSpcReduction="10000"/>
          </a:bodyPr>
          <a:lstStyle/>
          <a:p>
            <a:r>
              <a:rPr lang="id-ID" sz="2000" dirty="0"/>
              <a:t>Pesan yang diusung dalam perspektif kulturalistik adalah :</a:t>
            </a:r>
            <a:endParaRPr lang="id-ID" sz="2000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Penghormatan atas hasil cipta seni budaya</a:t>
            </a:r>
            <a:endParaRPr lang="id-ID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Peningkatan perdamaian dan persahabatan int’l</a:t>
            </a:r>
            <a:endParaRPr lang="id-ID" dirty="0"/>
          </a:p>
          <a:p>
            <a:pPr marL="800100" lvl="1" indent="-342900">
              <a:buFont typeface="+mj-lt"/>
              <a:buAutoNum type="arabicPeriod"/>
            </a:pPr>
            <a:endParaRPr lang="id-ID" dirty="0"/>
          </a:p>
          <a:p>
            <a:pPr marL="400050"/>
            <a:r>
              <a:rPr lang="id-ID" dirty="0"/>
              <a:t>Pada ranah budaya semacam ini, kom int’l menjadi sangat penting untung dikembangkan, alasannya :</a:t>
            </a:r>
            <a:endParaRPr lang="id-ID" dirty="0"/>
          </a:p>
          <a:p>
            <a:pPr marL="857250" lvl="1" indent="-342900">
              <a:buFont typeface="+mj-lt"/>
              <a:buAutoNum type="arabicPeriod"/>
            </a:pPr>
            <a:r>
              <a:rPr lang="id-ID" dirty="0"/>
              <a:t>Baik secara regional/int’l, pengetahuan yg mendalam tentang budaya bangsa lain dpt mendorong terwujudnya suasana bersahabat, menumbuhkan rasa saling memahami dan </a:t>
            </a:r>
            <a:r>
              <a:rPr lang="en-ID" dirty="0"/>
              <a:t>m</a:t>
            </a:r>
            <a:r>
              <a:rPr lang="id-ID" dirty="0"/>
              <a:t>enghormati bangsa lain.</a:t>
            </a:r>
            <a:endParaRPr lang="id-ID" dirty="0"/>
          </a:p>
          <a:p>
            <a:pPr marL="857250" lvl="1" indent="-342900">
              <a:buFont typeface="+mj-lt"/>
              <a:buAutoNum type="arabicPeriod"/>
            </a:pPr>
            <a:r>
              <a:rPr lang="id-ID" dirty="0"/>
              <a:t>Terciptanya suasana damai yg menjadi dasar kerjasama int’l disegala bidang</a:t>
            </a:r>
            <a:endParaRPr lang="id-ID" dirty="0"/>
          </a:p>
          <a:p>
            <a:pPr marL="857250" lvl="1" indent="-342900">
              <a:buFont typeface="+mj-lt"/>
              <a:buAutoNum type="arabicPeriod"/>
            </a:pPr>
            <a:r>
              <a:rPr lang="id-ID" dirty="0"/>
              <a:t>Kepentingan ekonomi, sosial dan politik antar negara serta kemajuan di bidang tehnologi komunikasi dan transportasi.</a:t>
            </a:r>
            <a:endParaRPr lang="id-ID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18197"/>
            <a:ext cx="8825659" cy="3701603"/>
          </a:xfrm>
        </p:spPr>
        <p:txBody>
          <a:bodyPr>
            <a:normAutofit/>
          </a:bodyPr>
          <a:lstStyle/>
          <a:p>
            <a:r>
              <a:rPr lang="id-ID" sz="2000" dirty="0"/>
              <a:t>Kom Int’l di bidang budaya ini telah melahirkan berbagai perubahan sosial budaya :</a:t>
            </a:r>
            <a:endParaRPr lang="id-ID" sz="2000" dirty="0"/>
          </a:p>
          <a:p>
            <a:endParaRPr lang="id-ID" sz="2000" dirty="0"/>
          </a:p>
          <a:p>
            <a:r>
              <a:rPr lang="id-ID" sz="2000" b="1" i="1" dirty="0"/>
              <a:t>SISI POSITIP </a:t>
            </a:r>
            <a:r>
              <a:rPr lang="id-ID" sz="2000" dirty="0"/>
              <a:t>:</a:t>
            </a:r>
            <a:endParaRPr lang="id-ID" sz="2000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Terbentuknya organisasi yg peduli terhdp pentingnya dialog antar agama</a:t>
            </a:r>
            <a:endParaRPr lang="id-ID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Pertukaran misi budaya</a:t>
            </a:r>
            <a:endParaRPr lang="id-ID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Pertukaran pemuda, pelajar dan mahasiswa antar negara</a:t>
            </a:r>
            <a:endParaRPr lang="id-ID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Pertukaran pengalaman dan gagasan</a:t>
            </a:r>
            <a:endParaRPr lang="id-ID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Pen</a:t>
            </a:r>
            <a:r>
              <a:rPr lang="en-ID" dirty="0"/>
              <a:t>d</a:t>
            </a:r>
            <a:r>
              <a:rPr lang="id-ID" dirty="0"/>
              <a:t>irian pusat-pusat kajian ilmu pengetahuan dan tehnologi dll</a:t>
            </a:r>
            <a:endParaRPr lang="id-ID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18197"/>
            <a:ext cx="8825659" cy="3701603"/>
          </a:xfrm>
        </p:spPr>
        <p:txBody>
          <a:bodyPr>
            <a:normAutofit/>
          </a:bodyPr>
          <a:lstStyle/>
          <a:p>
            <a:r>
              <a:rPr lang="id-ID" sz="2000" b="1" i="1" dirty="0"/>
              <a:t>SISI NEGATIP :</a:t>
            </a:r>
            <a:endParaRPr lang="id-ID" sz="2000" b="1" i="1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Gegar budaya</a:t>
            </a:r>
            <a:endParaRPr lang="id-ID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Depresi dan disorientasi</a:t>
            </a:r>
            <a:endParaRPr lang="id-ID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Pelanggaran terhdp nilai dan norma2 yg berlaku dlm budaya timur</a:t>
            </a:r>
            <a:endParaRPr lang="id-ID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Maraknya budaya pop yg ditopang gerakan dan kepentingan kapitalisme menimbulkan dampak konsumerisme yg sanga</a:t>
            </a:r>
            <a:r>
              <a:rPr lang="en-ID" dirty="0"/>
              <a:t>t</a:t>
            </a:r>
            <a:r>
              <a:rPr lang="id-ID" dirty="0"/>
              <a:t> luas.</a:t>
            </a:r>
            <a:endParaRPr lang="id-ID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Budaya yg dipompakan oleh industri hiburan barat itu berlawanan dengan budaya di bumi belahan timur.</a:t>
            </a:r>
            <a:endParaRPr lang="id-ID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Pengaruh budaya barat telah melahirkan permisivisme yg merupakan jalan bagi merebaknya pornografi dan porno-aksi ditengah kehidupan masyarakat.</a:t>
            </a:r>
            <a:endParaRPr lang="id-ID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/>
              <a:t>5. PERSPEKTIF BISNIS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92439"/>
            <a:ext cx="8825659" cy="3727361"/>
          </a:xfrm>
        </p:spPr>
        <p:txBody>
          <a:bodyPr>
            <a:normAutofit fontScale="92500" lnSpcReduction="20000"/>
          </a:bodyPr>
          <a:lstStyle/>
          <a:p>
            <a:r>
              <a:rPr lang="id-ID" sz="2000" dirty="0"/>
              <a:t>Komunikasi int’l dalam perspektif bisnis dilakukan para pebisnis int’l/ pembuat keputusan untuk meningkatkan kerjasama di bidang ekonomi, industri, keuangan dan bisnis pada umumnya.</a:t>
            </a:r>
            <a:endParaRPr lang="id-ID" sz="2000" dirty="0"/>
          </a:p>
          <a:p>
            <a:r>
              <a:rPr lang="id-ID" sz="2000" dirty="0"/>
              <a:t>Interaksi komunikasi int’l dalam bisnis biasanya menggunakan </a:t>
            </a:r>
            <a:r>
              <a:rPr lang="id-ID" sz="2000" b="1" i="1" dirty="0"/>
              <a:t>saluran pameran int’l</a:t>
            </a:r>
            <a:r>
              <a:rPr lang="id-ID" sz="2000" dirty="0"/>
              <a:t>, yg merupakan ajang pertemuan para pelaku bisnis (pengusaha, produsen dan konsumen) dari berbagai bangsa, atau forum pertemuan int’l para kepala negara dan menteri ekonomi, industri, keuangan dan perdagangan.</a:t>
            </a:r>
            <a:endParaRPr lang="id-ID" sz="2000" dirty="0"/>
          </a:p>
          <a:p>
            <a:r>
              <a:rPr lang="id-ID" sz="2000" dirty="0"/>
              <a:t>Transaksi yang dilakukan menyangkut banyak hal spt :  liberalisasi perdagangan dunia, ekspor-import, investasi odal asing, transaksi keuangan antar bank pd negara berbeda, transaksi jual beli senjata dll.</a:t>
            </a:r>
            <a:endParaRPr lang="id-ID" sz="2000" dirty="0"/>
          </a:p>
          <a:p>
            <a:r>
              <a:rPr lang="id-ID" sz="2000" dirty="0"/>
              <a:t>Perspektif Bisnis komunikasi int’l menyangkut pesan-pesan yg berisi kepentingan ekonomi dan bisnis int’l. </a:t>
            </a:r>
            <a:endParaRPr lang="id-ID" sz="2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56834"/>
            <a:ext cx="8825659" cy="3662966"/>
          </a:xfrm>
        </p:spPr>
        <p:txBody>
          <a:bodyPr>
            <a:normAutofit lnSpcReduction="10000"/>
          </a:bodyPr>
          <a:lstStyle/>
          <a:p>
            <a:r>
              <a:rPr lang="id-ID" sz="2000" dirty="0"/>
              <a:t>Bentuk pelaksanaan kom int’l bisnis :</a:t>
            </a:r>
            <a:endParaRPr lang="id-ID" sz="2000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Lobby bisnis.</a:t>
            </a:r>
            <a:endParaRPr lang="id-ID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pameran int’l</a:t>
            </a:r>
            <a:endParaRPr lang="id-ID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Brosur penawaran produk</a:t>
            </a:r>
            <a:endParaRPr lang="id-ID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Memasang iklan di media massa int’l</a:t>
            </a:r>
            <a:endParaRPr lang="id-ID" dirty="0"/>
          </a:p>
          <a:p>
            <a:pPr marL="800100" lvl="1" indent="-342900">
              <a:buFont typeface="+mj-lt"/>
              <a:buAutoNum type="arabicPeriod"/>
            </a:pPr>
            <a:endParaRPr lang="id-ID" dirty="0"/>
          </a:p>
          <a:p>
            <a:pPr marL="57150" indent="0">
              <a:buNone/>
            </a:pPr>
            <a:r>
              <a:rPr lang="id-ID" dirty="0"/>
              <a:t>Dalam arti luas </a:t>
            </a:r>
            <a:r>
              <a:rPr lang="id-ID" dirty="0">
                <a:sym typeface="Wingdings" panose="05000000000000000000" pitchFamily="2" charset="2"/>
              </a:rPr>
              <a:t> kepentingan bisnis  memajukan pariwisata int’l (kunjungan wisatawan dari satu negara ke negara lainnya).</a:t>
            </a:r>
            <a:endParaRPr lang="id-ID" dirty="0">
              <a:sym typeface="Wingdings" panose="05000000000000000000" pitchFamily="2" charset="2"/>
            </a:endParaRPr>
          </a:p>
          <a:p>
            <a:pPr marL="57150" indent="0">
              <a:buNone/>
            </a:pPr>
            <a:r>
              <a:rPr lang="id-ID" dirty="0">
                <a:sym typeface="Wingdings" panose="05000000000000000000" pitchFamily="2" charset="2"/>
              </a:rPr>
              <a:t> Promosi bisnis serta produk (ekspor) merangkul berbagai kalangan bisnis baik pem</a:t>
            </a:r>
            <a:r>
              <a:rPr lang="en-ID" dirty="0" err="1">
                <a:sym typeface="Wingdings" panose="05000000000000000000" pitchFamily="2" charset="2"/>
              </a:rPr>
              <a:t>erintah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id-ID" dirty="0">
                <a:sym typeface="Wingdings" panose="05000000000000000000" pitchFamily="2" charset="2"/>
              </a:rPr>
              <a:t>maupun swasta negara lain  untuk transaksi bisnis di berbagai bidang/sektor ekonomi. </a:t>
            </a:r>
            <a:endParaRPr lang="id-ID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D" dirty="0"/>
              <a:t>TUGAS </a:t>
            </a:r>
            <a:r>
              <a:rPr lang="en-US" altLang="en-ID" dirty="0"/>
              <a:t>KELOMPOK</a:t>
            </a:r>
            <a:endParaRPr lang="en-US" alt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1155065" y="2603500"/>
            <a:ext cx="9901555" cy="3416300"/>
          </a:xfrm>
        </p:spPr>
        <p:txBody>
          <a:bodyPr/>
          <a:lstStyle/>
          <a:p>
            <a:pPr lvl="0" algn="ctr"/>
            <a:r>
              <a:rPr lang="en-US" altLang="en-ID" dirty="0"/>
              <a:t>Keira, Thalita, Shelly, Iren, Adelia, Arsyanaya: </a:t>
            </a:r>
            <a:r>
              <a:rPr lang="en-US" altLang="en-ID" b="1" dirty="0"/>
              <a:t>Journalistic Perspectiv</a:t>
            </a:r>
            <a:r>
              <a:rPr lang="en-US" altLang="en-ID" dirty="0"/>
              <a:t>e</a:t>
            </a:r>
            <a:endParaRPr lang="en-US" altLang="en-ID" dirty="0"/>
          </a:p>
          <a:p>
            <a:pPr lvl="0" algn="ctr"/>
            <a:r>
              <a:rPr lang="en-US" altLang="en-ID" dirty="0"/>
              <a:t>--: </a:t>
            </a:r>
            <a:r>
              <a:rPr lang="en-US" altLang="en-ID" b="1" dirty="0"/>
              <a:t>Diplomatic Perspective</a:t>
            </a:r>
            <a:endParaRPr lang="en-US" altLang="en-ID" b="1" dirty="0"/>
          </a:p>
          <a:p>
            <a:pPr lvl="0" algn="ctr"/>
            <a:r>
              <a:rPr lang="en-US" altLang="en-ID" dirty="0"/>
              <a:t>Irene, Alisa, Farah, Yuliandar, Dafa, Anisa, Luthfi: </a:t>
            </a:r>
            <a:r>
              <a:rPr lang="en-US" altLang="en-ID" b="1" dirty="0"/>
              <a:t>Propagandistic Perspective</a:t>
            </a:r>
            <a:endParaRPr lang="en-US" altLang="en-ID" b="1" dirty="0"/>
          </a:p>
          <a:p>
            <a:pPr lvl="0" algn="ctr"/>
            <a:r>
              <a:rPr lang="en-US" altLang="en-ID" dirty="0"/>
              <a:t>Sity N, Riani, Fina, Putri, Puan, Salsa: </a:t>
            </a:r>
            <a:r>
              <a:rPr lang="en-US" altLang="en-ID" b="1" dirty="0"/>
              <a:t>Culturalistic Perspective</a:t>
            </a:r>
            <a:endParaRPr lang="en-US" altLang="en-ID" b="1" dirty="0"/>
          </a:p>
          <a:p>
            <a:pPr lvl="0" algn="ctr"/>
            <a:r>
              <a:rPr lang="en-US" altLang="en-ID" dirty="0"/>
              <a:t>Zefania, Maria, Wina H, Friskila, Melisa, Yuliasih: </a:t>
            </a:r>
            <a:r>
              <a:rPr lang="en-US" altLang="en-ID" b="1" dirty="0"/>
              <a:t>Business Perspective</a:t>
            </a:r>
            <a:endParaRPr lang="en-US" altLang="en-ID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D" dirty="0"/>
              <a:t>SISTEMATIKA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66681"/>
            <a:ext cx="8825659" cy="3753119"/>
          </a:xfrm>
        </p:spPr>
        <p:txBody>
          <a:bodyPr>
            <a:normAutofit/>
          </a:bodyPr>
          <a:lstStyle/>
          <a:p>
            <a:r>
              <a:rPr lang="id-ID" dirty="0"/>
              <a:t>BUAT </a:t>
            </a:r>
            <a:r>
              <a:rPr lang="id-ID" b="1" dirty="0"/>
              <a:t>P</a:t>
            </a:r>
            <a:r>
              <a:rPr lang="en-US" altLang="id-ID" b="1" dirty="0"/>
              <a:t>PT DAN VIDEO</a:t>
            </a:r>
            <a:r>
              <a:rPr lang="id-ID" dirty="0"/>
              <a:t> TENTANG PERAN DAN FUNGSI </a:t>
            </a:r>
            <a:r>
              <a:rPr lang="en-ID" dirty="0"/>
              <a:t>KOMUNIKASI INT’L :</a:t>
            </a:r>
            <a:endParaRPr lang="id-ID" dirty="0"/>
          </a:p>
          <a:p>
            <a:pPr lvl="1"/>
            <a:r>
              <a:rPr lang="id-ID" dirty="0"/>
              <a:t>Latar Belakang</a:t>
            </a:r>
            <a:endParaRPr lang="id-ID" dirty="0"/>
          </a:p>
          <a:p>
            <a:pPr lvl="1"/>
            <a:r>
              <a:rPr lang="id-ID" dirty="0"/>
              <a:t>Kegiatan</a:t>
            </a:r>
            <a:r>
              <a:rPr lang="en-ID" dirty="0" err="1"/>
              <a:t>nya</a:t>
            </a:r>
            <a:r>
              <a:rPr lang="id-ID" dirty="0"/>
              <a:t> </a:t>
            </a:r>
            <a:endParaRPr lang="id-ID" dirty="0"/>
          </a:p>
          <a:p>
            <a:pPr lvl="1"/>
            <a:r>
              <a:rPr lang="id-ID" dirty="0"/>
              <a:t>Analisis  </a:t>
            </a:r>
            <a:endParaRPr lang="en-ID" dirty="0"/>
          </a:p>
          <a:p>
            <a:pPr lvl="2"/>
            <a:r>
              <a:rPr lang="en-ID" dirty="0" err="1"/>
              <a:t>Apakah</a:t>
            </a:r>
            <a:r>
              <a:rPr lang="en-ID" dirty="0"/>
              <a:t> </a:t>
            </a:r>
            <a:r>
              <a:rPr lang="en-ID" dirty="0" err="1"/>
              <a:t>pemerintah</a:t>
            </a:r>
            <a:r>
              <a:rPr lang="en-ID" dirty="0"/>
              <a:t> /</a:t>
            </a:r>
            <a:r>
              <a:rPr lang="en-ID" dirty="0" err="1"/>
              <a:t>masyarakat</a:t>
            </a:r>
            <a:r>
              <a:rPr lang="en-ID" dirty="0"/>
              <a:t> </a:t>
            </a:r>
            <a:r>
              <a:rPr lang="en-ID" dirty="0" err="1"/>
              <a:t>terlibat</a:t>
            </a:r>
            <a:r>
              <a:rPr lang="en-ID" dirty="0"/>
              <a:t> </a:t>
            </a:r>
            <a:r>
              <a:rPr lang="en-ID" dirty="0" err="1"/>
              <a:t>didalam</a:t>
            </a:r>
            <a:r>
              <a:rPr lang="en-ID" dirty="0"/>
              <a:t>  issue int’l</a:t>
            </a:r>
            <a:endParaRPr lang="en-ID" dirty="0"/>
          </a:p>
          <a:p>
            <a:pPr lvl="2"/>
            <a:r>
              <a:rPr lang="en-ID" dirty="0" err="1"/>
              <a:t>Pemahaman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komunikasi</a:t>
            </a:r>
            <a:r>
              <a:rPr lang="en-ID" dirty="0"/>
              <a:t> int’l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perspektif</a:t>
            </a:r>
            <a:r>
              <a:rPr lang="en-ID" dirty="0"/>
              <a:t>…</a:t>
            </a:r>
            <a:r>
              <a:rPr lang="en-US" altLang="en-ID" dirty="0"/>
              <a:t>..</a:t>
            </a:r>
            <a:r>
              <a:rPr lang="en-ID" dirty="0"/>
              <a:t>.</a:t>
            </a:r>
            <a:endParaRPr lang="en-ID" dirty="0"/>
          </a:p>
          <a:p>
            <a:pPr lvl="2"/>
            <a:r>
              <a:rPr lang="en-ID" dirty="0" err="1"/>
              <a:t>Kasus-kasus</a:t>
            </a:r>
            <a:r>
              <a:rPr lang="en-ID" dirty="0"/>
              <a:t> yang </a:t>
            </a:r>
            <a:r>
              <a:rPr lang="en-ID" dirty="0" err="1"/>
              <a:t>pernah</a:t>
            </a:r>
            <a:r>
              <a:rPr lang="en-ID" dirty="0"/>
              <a:t> </a:t>
            </a:r>
            <a:r>
              <a:rPr lang="en-ID" dirty="0" err="1"/>
              <a:t>dihadapi</a:t>
            </a:r>
            <a:r>
              <a:rPr lang="en-ID" dirty="0"/>
              <a:t>/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terkait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int’l</a:t>
            </a:r>
            <a:r>
              <a:rPr lang="en-US" altLang="en-ID" dirty="0"/>
              <a:t> (kasus teraktual)</a:t>
            </a:r>
            <a:endParaRPr lang="en-ID" dirty="0"/>
          </a:p>
          <a:p>
            <a:pPr lvl="1"/>
            <a:r>
              <a:rPr lang="en-ID" dirty="0" err="1"/>
              <a:t>Penutup</a:t>
            </a:r>
            <a:r>
              <a:rPr lang="en-ID" dirty="0"/>
              <a:t> : </a:t>
            </a:r>
            <a:r>
              <a:rPr lang="id-ID" dirty="0"/>
              <a:t>Kesimpulan &amp; Rekomendasi</a:t>
            </a:r>
            <a:endParaRPr lang="en-ID" dirty="0"/>
          </a:p>
          <a:p>
            <a:pPr lvl="1"/>
            <a:r>
              <a:rPr lang="id-ID" dirty="0"/>
              <a:t>Daftar Pustaka</a:t>
            </a:r>
            <a:endParaRPr lang="id-ID" dirty="0"/>
          </a:p>
          <a:p>
            <a:pPr lvl="1">
              <a:buNone/>
            </a:pPr>
            <a:endParaRPr lang="id-ID" dirty="0"/>
          </a:p>
          <a:p>
            <a:endParaRPr lang="id-ID" dirty="0"/>
          </a:p>
          <a:p>
            <a:pPr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1629832"/>
          </a:xfrm>
        </p:spPr>
        <p:txBody>
          <a:bodyPr/>
          <a:lstStyle/>
          <a:p>
            <a:pPr algn="ctr"/>
            <a:r>
              <a:rPr lang="id-ID" dirty="0"/>
              <a:t>TERIMA KASIH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.</a:t>
            </a:r>
            <a:endParaRPr lang="id-ID" dirty="0"/>
          </a:p>
        </p:txBody>
      </p:sp>
      <p:sp>
        <p:nvSpPr>
          <p:cNvPr id="4" name="5-Point Star 3"/>
          <p:cNvSpPr/>
          <p:nvPr/>
        </p:nvSpPr>
        <p:spPr>
          <a:xfrm>
            <a:off x="4853005" y="3078051"/>
            <a:ext cx="914400" cy="102109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1. PERSPEKTIF JURNALISTIK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66682"/>
            <a:ext cx="8825659" cy="3753118"/>
          </a:xfrm>
        </p:spPr>
        <p:txBody>
          <a:bodyPr>
            <a:normAutofit/>
          </a:bodyPr>
          <a:lstStyle/>
          <a:p>
            <a:r>
              <a:rPr lang="id-ID" sz="2000" dirty="0"/>
              <a:t>Dalam perspektif jurnalistik,</a:t>
            </a:r>
            <a:r>
              <a:rPr lang="id-ID" sz="2000" dirty="0">
                <a:sym typeface="Wingdings" panose="05000000000000000000" pitchFamily="2" charset="2"/>
              </a:rPr>
              <a:t> </a:t>
            </a:r>
            <a:r>
              <a:rPr lang="id-ID" sz="2000" dirty="0"/>
              <a:t> komunikasi int’l adalah studi tentang berbagai macam interaksi yg bersifat </a:t>
            </a:r>
            <a:r>
              <a:rPr lang="id-ID" sz="2000" b="1" i="1" dirty="0"/>
              <a:t>mass mediated communication </a:t>
            </a:r>
            <a:r>
              <a:rPr lang="id-ID" sz="2000" dirty="0"/>
              <a:t>(MMC), yg dilakukan antara dua atau lebih negara yg berbeda latar belakang budaya, bahasa, ideologi, politik, tingkat perkembangan ekonomi dll</a:t>
            </a:r>
            <a:endParaRPr lang="id-ID" sz="2000" dirty="0"/>
          </a:p>
          <a:p>
            <a:endParaRPr lang="id-ID" sz="2000" dirty="0"/>
          </a:p>
          <a:p>
            <a:r>
              <a:rPr lang="id-ID" sz="2000" dirty="0"/>
              <a:t>Komunikasi int’l berbasis MMC memfokuskan perhatian yang lebih kuat pada isue-isue sosial dan politik, ekonomi dan kebudayaan serta pemanfaatan jaringan media massa int’l.</a:t>
            </a:r>
            <a:endParaRPr lang="id-ID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5065" y="973455"/>
            <a:ext cx="8825865" cy="5046345"/>
          </a:xfrm>
        </p:spPr>
        <p:txBody>
          <a:bodyPr>
            <a:normAutofit lnSpcReduction="20000"/>
          </a:bodyPr>
          <a:lstStyle/>
          <a:p>
            <a:r>
              <a:rPr lang="id-ID" dirty="0">
                <a:solidFill>
                  <a:schemeClr val="bg1"/>
                </a:solidFill>
              </a:rPr>
              <a:t>Ciri khas komunikasi int’l, yaitu :</a:t>
            </a:r>
            <a:endParaRPr lang="id-ID" dirty="0">
              <a:solidFill>
                <a:schemeClr val="bg1"/>
              </a:solidFill>
            </a:endParaRPr>
          </a:p>
          <a:p>
            <a:pPr lvl="1">
              <a:buFont typeface="+mj-lt"/>
              <a:buAutoNum type="arabicPeriod"/>
            </a:pPr>
            <a:r>
              <a:rPr lang="id-ID" sz="1800" dirty="0">
                <a:solidFill>
                  <a:schemeClr val="bg1"/>
                </a:solidFill>
              </a:rPr>
              <a:t>Jenis pesannya bersifat int’l</a:t>
            </a:r>
            <a:endParaRPr lang="id-ID" sz="1800" dirty="0">
              <a:solidFill>
                <a:schemeClr val="bg1"/>
              </a:solidFill>
            </a:endParaRPr>
          </a:p>
          <a:p>
            <a:pPr lvl="1">
              <a:buFont typeface="+mj-lt"/>
              <a:buAutoNum type="arabicPeriod"/>
            </a:pPr>
            <a:r>
              <a:rPr lang="id-ID" sz="1800" dirty="0">
                <a:solidFill>
                  <a:schemeClr val="bg1"/>
                </a:solidFill>
              </a:rPr>
              <a:t>Komunikator dan komunikannya berbeda kebangsaan</a:t>
            </a:r>
            <a:endParaRPr lang="id-ID" sz="1800" dirty="0">
              <a:solidFill>
                <a:schemeClr val="bg1"/>
              </a:solidFill>
            </a:endParaRPr>
          </a:p>
          <a:p>
            <a:pPr lvl="1">
              <a:buFont typeface="+mj-lt"/>
              <a:buAutoNum type="arabicPeriod"/>
            </a:pPr>
            <a:r>
              <a:rPr lang="id-ID" sz="1800" dirty="0"/>
              <a:t>Saluran media yang digunakan bersifat int’l</a:t>
            </a:r>
            <a:endParaRPr lang="id-ID" sz="1800" dirty="0"/>
          </a:p>
          <a:p>
            <a:pPr lvl="1">
              <a:buFont typeface="+mj-lt"/>
              <a:buAutoNum type="arabicPeriod"/>
            </a:pPr>
            <a:endParaRPr lang="id-ID" sz="1800" dirty="0"/>
          </a:p>
          <a:p>
            <a:pPr indent="-285750"/>
            <a:r>
              <a:rPr lang="id-ID" dirty="0"/>
              <a:t>Kegiatan kom int’l dalam perspektif jurnalistik dilakukan melalui saluran :</a:t>
            </a:r>
            <a:endParaRPr lang="id-ID" dirty="0"/>
          </a:p>
          <a:p>
            <a:pPr marL="800100" lvl="1" indent="-342900">
              <a:buFont typeface="+mj-lt"/>
              <a:buAutoNum type="arabicPeriod"/>
            </a:pPr>
            <a:r>
              <a:rPr lang="id-ID" sz="1800" dirty="0"/>
              <a:t>Media massa cetak : SK, majalah, tabloid dan berbagai publikasi cetak lainnya</a:t>
            </a:r>
            <a:endParaRPr lang="id-ID" sz="1800" dirty="0"/>
          </a:p>
          <a:p>
            <a:pPr marL="800100" lvl="1" indent="-342900">
              <a:buFont typeface="+mj-lt"/>
              <a:buAutoNum type="arabicPeriod"/>
            </a:pPr>
            <a:r>
              <a:rPr lang="id-ID" sz="1800" dirty="0"/>
              <a:t>Media massa elektronik ; radio, tv, film, video dan </a:t>
            </a:r>
            <a:r>
              <a:rPr lang="en-US" altLang="id-ID" sz="1800" dirty="0"/>
              <a:t>media berbasis </a:t>
            </a:r>
            <a:r>
              <a:rPr lang="id-ID" sz="1800" dirty="0"/>
              <a:t>internet.</a:t>
            </a:r>
            <a:endParaRPr lang="id-ID" sz="1800" dirty="0"/>
          </a:p>
          <a:p>
            <a:pPr marL="800100" lvl="1" indent="-342900">
              <a:buFont typeface="+mj-lt"/>
              <a:buAutoNum type="arabicPeriod"/>
            </a:pPr>
            <a:endParaRPr lang="id-ID" sz="1800" dirty="0"/>
          </a:p>
          <a:p>
            <a:pPr marL="457200" lvl="1" indent="0">
              <a:buFont typeface="+mj-lt"/>
              <a:buNone/>
            </a:pPr>
            <a:r>
              <a:rPr lang="en-US" altLang="id-ID" sz="1800" dirty="0"/>
              <a:t>Jenis Media</a:t>
            </a:r>
            <a:endParaRPr lang="en-US" altLang="id-ID" sz="1800" dirty="0"/>
          </a:p>
          <a:p>
            <a:pPr marL="457200" lvl="1" indent="0">
              <a:buFont typeface="+mj-lt"/>
              <a:buNone/>
            </a:pPr>
            <a:r>
              <a:rPr lang="en-US" altLang="id-ID" sz="1800" dirty="0"/>
              <a:t>1. Media Konvensional</a:t>
            </a:r>
            <a:endParaRPr lang="en-US" altLang="id-ID" sz="1800" dirty="0"/>
          </a:p>
          <a:p>
            <a:pPr marL="457200" lvl="1" indent="0">
              <a:buFont typeface="+mj-lt"/>
              <a:buNone/>
            </a:pPr>
            <a:r>
              <a:rPr lang="en-US" altLang="id-ID" sz="1800" dirty="0"/>
              <a:t>2. Media Baru</a:t>
            </a:r>
            <a:endParaRPr lang="en-US" altLang="id-ID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KEGIATAN KOMUNIKASI  INT’L DLM PERSPEKTIF JURNALISTIK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79561"/>
            <a:ext cx="8825659" cy="3740239"/>
          </a:xfrm>
        </p:spPr>
        <p:txBody>
          <a:bodyPr/>
          <a:lstStyle/>
          <a:p>
            <a:r>
              <a:rPr lang="id-ID" dirty="0"/>
              <a:t>Kegiatan komunikasi int’l dalam perspektif jurnalistik bersifat :</a:t>
            </a:r>
            <a:endParaRPr lang="id-ID" dirty="0"/>
          </a:p>
          <a:p>
            <a:pPr lvl="1">
              <a:buFont typeface="+mj-lt"/>
              <a:buAutoNum type="arabicPeriod"/>
            </a:pPr>
            <a:r>
              <a:rPr lang="id-ID" sz="2000" b="1" dirty="0"/>
              <a:t>0byektif, Wajar dan alami </a:t>
            </a:r>
            <a:endParaRPr lang="id-ID" sz="2000" b="1" dirty="0"/>
          </a:p>
          <a:p>
            <a:pPr marL="0" indent="0">
              <a:buNone/>
            </a:pPr>
            <a:r>
              <a:rPr lang="id-ID" dirty="0">
                <a:sym typeface="Wingdings" panose="05000000000000000000" pitchFamily="2" charset="2"/>
              </a:rPr>
              <a:t>	 Netral dan menghindari sikap sengaja memojokkan pihak lain.</a:t>
            </a:r>
            <a:endParaRPr lang="id-ID" dirty="0">
              <a:sym typeface="Wingdings" panose="05000000000000000000" pitchFamily="2" charset="2"/>
            </a:endParaRPr>
          </a:p>
          <a:p>
            <a:r>
              <a:rPr lang="id-ID" b="1" dirty="0">
                <a:sym typeface="Wingdings" panose="05000000000000000000" pitchFamily="2" charset="2"/>
              </a:rPr>
              <a:t>CONTOH :</a:t>
            </a:r>
            <a:endParaRPr lang="id-ID" b="1" dirty="0">
              <a:sym typeface="Wingdings" panose="05000000000000000000" pitchFamily="2" charset="2"/>
            </a:endParaRPr>
          </a:p>
          <a:p>
            <a:pPr lvl="1"/>
            <a:r>
              <a:rPr lang="id-ID" dirty="0">
                <a:sym typeface="Wingdings" panose="05000000000000000000" pitchFamily="2" charset="2"/>
              </a:rPr>
              <a:t>Siaran tv bertajuk Discovery Channel</a:t>
            </a:r>
            <a:endParaRPr lang="id-ID" dirty="0">
              <a:sym typeface="Wingdings" panose="05000000000000000000" pitchFamily="2" charset="2"/>
            </a:endParaRPr>
          </a:p>
          <a:p>
            <a:pPr lvl="1"/>
            <a:r>
              <a:rPr lang="id-ID" dirty="0">
                <a:sym typeface="Wingdings" panose="05000000000000000000" pitchFamily="2" charset="2"/>
              </a:rPr>
              <a:t>Sajian informasi di majalah National Geographic</a:t>
            </a:r>
            <a:endParaRPr lang="id-ID" dirty="0">
              <a:sym typeface="Wingdings" panose="05000000000000000000" pitchFamily="2" charset="2"/>
            </a:endParaRPr>
          </a:p>
          <a:p>
            <a:pPr lvl="1"/>
            <a:r>
              <a:rPr lang="id-ID" dirty="0">
                <a:sym typeface="Wingdings" panose="05000000000000000000" pitchFamily="2" charset="2"/>
              </a:rPr>
              <a:t>Berita kesengsaraan tahanan di penjara Guantanamo atau Abu Ghuraibyg diperlakukan tidak manusiawi dan disiksa secara keji oleh tentara AS</a:t>
            </a: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43955"/>
            <a:ext cx="8825659" cy="3675845"/>
          </a:xfrm>
        </p:spPr>
        <p:txBody>
          <a:bodyPr/>
          <a:lstStyle/>
          <a:p>
            <a:pPr marL="0" indent="0">
              <a:buNone/>
            </a:pPr>
            <a:r>
              <a:rPr lang="id-ID" dirty="0"/>
              <a:t>	2. </a:t>
            </a:r>
            <a:r>
              <a:rPr lang="id-ID" sz="2400" b="1" dirty="0"/>
              <a:t>Subyektif</a:t>
            </a:r>
            <a:endParaRPr lang="id-ID" sz="2400" b="1" dirty="0"/>
          </a:p>
          <a:p>
            <a:pPr marL="0" indent="0">
              <a:buNone/>
            </a:pPr>
            <a:r>
              <a:rPr lang="id-ID" dirty="0"/>
              <a:t>            </a:t>
            </a:r>
            <a:r>
              <a:rPr lang="id-ID" dirty="0">
                <a:sym typeface="Wingdings" panose="05000000000000000000" pitchFamily="2" charset="2"/>
              </a:rPr>
              <a:t> untuk kepentingan propaganda, dengan tujuan akhir mengubah 	         kebijakan dan kepentingan negara atau memperlemah posisi 	 		  </a:t>
            </a:r>
            <a:r>
              <a:rPr lang="en-US" altLang="id-ID" dirty="0">
                <a:sym typeface="Wingdings" panose="05000000000000000000" pitchFamily="2" charset="2"/>
              </a:rPr>
              <a:t>   </a:t>
            </a:r>
            <a:r>
              <a:rPr lang="id-ID" dirty="0">
                <a:sym typeface="Wingdings" panose="05000000000000000000" pitchFamily="2" charset="2"/>
              </a:rPr>
              <a:t>tawar negara lawan atau negara lain yg dipandang tidak/kurang 	         bersahabat.</a:t>
            </a:r>
            <a:endParaRPr lang="id-ID" dirty="0">
              <a:sym typeface="Wingdings" panose="05000000000000000000" pitchFamily="2" charset="2"/>
            </a:endParaRPr>
          </a:p>
          <a:p>
            <a:pPr marL="685800" lvl="1"/>
            <a:r>
              <a:rPr lang="id-ID" b="1" i="1" dirty="0">
                <a:sym typeface="Wingdings" panose="05000000000000000000" pitchFamily="2" charset="2"/>
              </a:rPr>
              <a:t>CONTOH :</a:t>
            </a:r>
            <a:endParaRPr lang="id-ID" b="1" i="1" dirty="0">
              <a:sym typeface="Wingdings" panose="05000000000000000000" pitchFamily="2" charset="2"/>
            </a:endParaRPr>
          </a:p>
          <a:p>
            <a:pPr marL="1085850" lvl="2"/>
            <a:r>
              <a:rPr lang="id-ID" sz="1800" dirty="0">
                <a:sym typeface="Wingdings" panose="05000000000000000000" pitchFamily="2" charset="2"/>
              </a:rPr>
              <a:t>Pemerintah AS memanfaatkan media cetak dan elektronik sebagai alat propaganda pd masy dunia pasca tragedi 11-9-2001.               Tujuannya untuk menciptakan 0pini publik int’l yg menguntungkan AS dengan menjadikan Osama bin Laden/         Al-Qaedah sbg biang ancaman keamanan global.</a:t>
            </a:r>
            <a:endParaRPr lang="id-ID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43955"/>
            <a:ext cx="8825659" cy="3675845"/>
          </a:xfrm>
        </p:spPr>
        <p:txBody>
          <a:bodyPr>
            <a:normAutofit/>
          </a:bodyPr>
          <a:lstStyle/>
          <a:p>
            <a:pPr lvl="2"/>
            <a:r>
              <a:rPr lang="id-ID" sz="1800" dirty="0">
                <a:sym typeface="Wingdings" panose="05000000000000000000" pitchFamily="2" charset="2"/>
              </a:rPr>
              <a:t> Dalih AS menumpas terorisme int’l dengan melancarka :</a:t>
            </a:r>
            <a:endParaRPr lang="id-ID" sz="1800" dirty="0">
              <a:sym typeface="Wingdings" panose="05000000000000000000" pitchFamily="2" charset="2"/>
            </a:endParaRPr>
          </a:p>
          <a:p>
            <a:pPr lvl="3"/>
            <a:r>
              <a:rPr lang="id-ID" sz="1800" dirty="0">
                <a:sym typeface="Wingdings" panose="05000000000000000000" pitchFamily="2" charset="2"/>
              </a:rPr>
              <a:t>Serangan militer ke Afganistan (2001)</a:t>
            </a:r>
            <a:endParaRPr lang="id-ID" sz="1800" dirty="0">
              <a:sym typeface="Wingdings" panose="05000000000000000000" pitchFamily="2" charset="2"/>
            </a:endParaRPr>
          </a:p>
          <a:p>
            <a:pPr lvl="3"/>
            <a:r>
              <a:rPr lang="id-ID" sz="1800" dirty="0">
                <a:sym typeface="Wingdings" panose="05000000000000000000" pitchFamily="2" charset="2"/>
              </a:rPr>
              <a:t>Agresi ke Irak (Agustus-September 2002)</a:t>
            </a:r>
            <a:endParaRPr lang="id-ID" sz="1800" dirty="0">
              <a:sym typeface="Wingdings" panose="05000000000000000000" pitchFamily="2" charset="2"/>
            </a:endParaRPr>
          </a:p>
          <a:p>
            <a:pPr lvl="3"/>
            <a:r>
              <a:rPr lang="id-ID" sz="1800" dirty="0">
                <a:sym typeface="Wingdings" panose="05000000000000000000" pitchFamily="2" charset="2"/>
              </a:rPr>
              <a:t>Menuduh Indonesia sebagai sarang terorisme</a:t>
            </a:r>
            <a:endParaRPr lang="id-ID" sz="1800" dirty="0">
              <a:sym typeface="Wingdings" panose="05000000000000000000" pitchFamily="2" charset="2"/>
            </a:endParaRPr>
          </a:p>
          <a:p>
            <a:pPr lvl="3"/>
            <a:r>
              <a:rPr lang="id-ID" sz="1800" dirty="0">
                <a:sym typeface="Wingdings" panose="05000000000000000000" pitchFamily="2" charset="2"/>
              </a:rPr>
              <a:t>Mempropagandakan jaringan teroris Al-Qaedah di Indonesia yg berniat membunuhnpresiden Megawati (September-Oktober 2002)</a:t>
            </a:r>
            <a:endParaRPr lang="id-ID" sz="1800" dirty="0">
              <a:sym typeface="Wingdings" panose="05000000000000000000" pitchFamily="2" charset="2"/>
            </a:endParaRPr>
          </a:p>
          <a:p>
            <a:pPr lvl="3"/>
            <a:r>
              <a:rPr lang="id-ID" sz="1800" dirty="0">
                <a:sym typeface="Wingdings" panose="05000000000000000000" pitchFamily="2" charset="2"/>
              </a:rPr>
              <a:t>Jaringan jamaah islamiah yang konon akan membunuh SBY dan wapres JK menjelang eksekusi Amrozi (akhir Oktober 2008) </a:t>
            </a:r>
            <a:endParaRPr lang="id-ID" sz="1800" dirty="0">
              <a:sym typeface="Wingdings" panose="05000000000000000000" pitchFamily="2" charset="2"/>
            </a:endParaRPr>
          </a:p>
          <a:p>
            <a:pPr lvl="3"/>
            <a:r>
              <a:rPr lang="id-ID" sz="1800" dirty="0">
                <a:sym typeface="Wingdings" panose="05000000000000000000" pitchFamily="2" charset="2"/>
              </a:rPr>
              <a:t>dll</a:t>
            </a:r>
            <a:endParaRPr lang="id-ID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2. PERSPEKTIF DIPLOMATIK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15166"/>
            <a:ext cx="8825659" cy="3804634"/>
          </a:xfrm>
        </p:spPr>
        <p:txBody>
          <a:bodyPr>
            <a:normAutofit fontScale="92500" lnSpcReduction="20000"/>
          </a:bodyPr>
          <a:lstStyle/>
          <a:p>
            <a:r>
              <a:rPr lang="id-ID" dirty="0"/>
              <a:t>Komunikasi Int’l dalam perspektif Diplomatik yaitu  </a:t>
            </a:r>
            <a:r>
              <a:rPr lang="id-ID" b="1" i="1" dirty="0"/>
              <a:t>komunikasi yang dilakukan oleh pemerintah atau negara dengan pemerintah atau negara lain melalui saluran diplomatik.</a:t>
            </a:r>
            <a:endParaRPr lang="en-ID" b="1" i="1" dirty="0"/>
          </a:p>
          <a:p>
            <a:r>
              <a:rPr lang="en-ID" dirty="0" err="1"/>
              <a:t>Komunikasi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Diplomatik</a:t>
            </a:r>
            <a:r>
              <a:rPr lang="en-ID" dirty="0"/>
              <a:t> </a:t>
            </a:r>
            <a:r>
              <a:rPr lang="en-ID" dirty="0">
                <a:sym typeface="Wingdings" panose="05000000000000000000" pitchFamily="2" charset="2"/>
              </a:rPr>
              <a:t> </a:t>
            </a:r>
            <a:r>
              <a:rPr lang="en-ID" dirty="0" err="1">
                <a:sym typeface="Wingdings" panose="05000000000000000000" pitchFamily="2" charset="2"/>
              </a:rPr>
              <a:t>ditempuh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untuk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mengembangkan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dan</a:t>
            </a:r>
            <a:r>
              <a:rPr lang="en-ID" dirty="0">
                <a:sym typeface="Wingdings" panose="05000000000000000000" pitchFamily="2" charset="2"/>
              </a:rPr>
              <a:t>  </a:t>
            </a:r>
            <a:r>
              <a:rPr lang="en-ID" dirty="0" err="1">
                <a:sym typeface="Wingdings" panose="05000000000000000000" pitchFamily="2" charset="2"/>
              </a:rPr>
              <a:t>melihara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hubungan</a:t>
            </a:r>
            <a:r>
              <a:rPr lang="en-ID" dirty="0">
                <a:sym typeface="Wingdings" panose="05000000000000000000" pitchFamily="2" charset="2"/>
              </a:rPr>
              <a:t> bilateral </a:t>
            </a:r>
            <a:r>
              <a:rPr lang="en-ID" dirty="0" err="1">
                <a:sym typeface="Wingdings" panose="05000000000000000000" pitchFamily="2" charset="2"/>
              </a:rPr>
              <a:t>atau</a:t>
            </a:r>
            <a:r>
              <a:rPr lang="en-ID" dirty="0">
                <a:sym typeface="Wingdings" panose="05000000000000000000" pitchFamily="2" charset="2"/>
              </a:rPr>
              <a:t> multilateral </a:t>
            </a:r>
            <a:r>
              <a:rPr lang="en-ID" dirty="0" err="1">
                <a:sym typeface="Wingdings" panose="05000000000000000000" pitchFamily="2" charset="2"/>
              </a:rPr>
              <a:t>atau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untuk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memperkuat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posisi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tawar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ataupun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untuk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meningkatkan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reputasi</a:t>
            </a:r>
            <a:endParaRPr lang="id-ID" dirty="0"/>
          </a:p>
          <a:p>
            <a:endParaRPr lang="id-ID" b="1" i="1" dirty="0"/>
          </a:p>
          <a:p>
            <a:r>
              <a:rPr lang="id-ID" dirty="0"/>
              <a:t>Jalur diplomatik kerap ditempuh melalui </a:t>
            </a:r>
            <a:r>
              <a:rPr lang="id-ID" b="1" dirty="0"/>
              <a:t>komunikasi langsung </a:t>
            </a:r>
            <a:r>
              <a:rPr lang="id-ID" dirty="0"/>
              <a:t>antara pejabat tinggi negara (menteri LN, duta besar, konsul jendral atau staf diplomatik)</a:t>
            </a:r>
            <a:endParaRPr lang="id-ID" dirty="0"/>
          </a:p>
          <a:p>
            <a:r>
              <a:rPr lang="id-ID" dirty="0"/>
              <a:t>Dilakukan </a:t>
            </a:r>
            <a:r>
              <a:rPr lang="id-ID" b="1" dirty="0"/>
              <a:t>secara interpersonal </a:t>
            </a:r>
            <a:r>
              <a:rPr lang="id-ID" dirty="0"/>
              <a:t>atau </a:t>
            </a:r>
            <a:r>
              <a:rPr lang="id-ID" b="1" dirty="0"/>
              <a:t>kelompok kecil</a:t>
            </a:r>
            <a:r>
              <a:rPr lang="id-ID" dirty="0"/>
              <a:t>. Diplomasi dilakukan secara eksklusif dlm komunikasi kelompok kecil, seperti :</a:t>
            </a:r>
            <a:endParaRPr lang="id-ID" dirty="0"/>
          </a:p>
          <a:p>
            <a:pPr lvl="1">
              <a:buFont typeface="+mj-lt"/>
              <a:buAutoNum type="arabicPeriod"/>
            </a:pPr>
            <a:r>
              <a:rPr lang="id-ID" dirty="0"/>
              <a:t>Antar pejabat tinggi negara atau melalui perwakilan diplomati</a:t>
            </a:r>
            <a:r>
              <a:rPr lang="en-ID" dirty="0"/>
              <a:t>k</a:t>
            </a:r>
            <a:r>
              <a:rPr lang="id-ID" dirty="0"/>
              <a:t> dan konsuler </a:t>
            </a:r>
            <a:endParaRPr lang="id-ID" dirty="0"/>
          </a:p>
          <a:p>
            <a:pPr lvl="1">
              <a:buFont typeface="+mj-lt"/>
              <a:buAutoNum type="arabicPeriod"/>
            </a:pPr>
            <a:r>
              <a:rPr lang="id-ID" dirty="0"/>
              <a:t>Mekanisme komunikasi PBB atau orgaisasi int’l : ASEAN, Uni Eropa, APEC, WTO, UNESCO dll</a:t>
            </a:r>
            <a:endParaRPr lang="id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KEGIATAN KOMUNIKASI INT’L DALAM PERSPEKTIF DIPLOMATIK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91685"/>
            <a:ext cx="8825659" cy="3328115"/>
          </a:xfrm>
        </p:spPr>
        <p:txBody>
          <a:bodyPr>
            <a:normAutofit/>
          </a:bodyPr>
          <a:lstStyle/>
          <a:p>
            <a:r>
              <a:rPr lang="id-ID" sz="2000" dirty="0"/>
              <a:t>Membina rasa saling percaya atau memperteguh keyakinan terhadap suatu gagasan melalui saluran diplomatik :</a:t>
            </a:r>
            <a:endParaRPr lang="id-ID" sz="2000" dirty="0"/>
          </a:p>
          <a:p>
            <a:pPr marL="0" indent="0">
              <a:buNone/>
            </a:pPr>
            <a:endParaRPr lang="id-ID" sz="2000" dirty="0"/>
          </a:p>
          <a:p>
            <a:pPr lvl="1"/>
            <a:r>
              <a:rPr lang="id-ID" sz="2000" dirty="0"/>
              <a:t>Memperluas pengaruh meningkatkan komitmen dan solidaritas</a:t>
            </a:r>
            <a:endParaRPr lang="id-ID" sz="2000" dirty="0"/>
          </a:p>
          <a:p>
            <a:pPr lvl="1"/>
            <a:r>
              <a:rPr lang="id-ID" sz="2000" dirty="0"/>
              <a:t>Menanggulangi perbedaan pendapat dan salah paham</a:t>
            </a:r>
            <a:endParaRPr lang="id-ID" sz="2000" dirty="0"/>
          </a:p>
          <a:p>
            <a:pPr lvl="1"/>
            <a:r>
              <a:rPr lang="id-ID" sz="2000" dirty="0"/>
              <a:t>Menghindari pertentangan dalam masalah tujuan dan kepentingan yang dikehendaki suatu negara</a:t>
            </a:r>
            <a:endParaRPr lang="id-ID" sz="2000" dirty="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wpp_generatetext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0</TotalTime>
  <Words>12822</Words>
  <Application>WPS Presentation</Application>
  <PresentationFormat>Widescreen</PresentationFormat>
  <Paragraphs>239</Paragraphs>
  <Slides>28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28</vt:i4>
      </vt:variant>
    </vt:vector>
  </HeadingPairs>
  <TitlesOfParts>
    <vt:vector size="39" baseType="lpstr">
      <vt:lpstr>Arial</vt:lpstr>
      <vt:lpstr>SimSun</vt:lpstr>
      <vt:lpstr>Wingdings</vt:lpstr>
      <vt:lpstr>Wingdings 3</vt:lpstr>
      <vt:lpstr>Symbol</vt:lpstr>
      <vt:lpstr>Arial</vt:lpstr>
      <vt:lpstr>Century Gothic</vt:lpstr>
      <vt:lpstr>Microsoft YaHei</vt:lpstr>
      <vt:lpstr>Arial Unicode MS</vt:lpstr>
      <vt:lpstr>Calibri</vt:lpstr>
      <vt:lpstr>Ion Boardroom</vt:lpstr>
      <vt:lpstr>PERSPEKTIF KOMUNIKASI INTERNASIONAL</vt:lpstr>
      <vt:lpstr>Perspektif Komunikasi Internasional</vt:lpstr>
      <vt:lpstr>1. PERSPEKTIF JURNALISTIK</vt:lpstr>
      <vt:lpstr>.</vt:lpstr>
      <vt:lpstr>KEGIATAN KOMUNIKASI  INT’L DLM PERSPEKTIF JURNALISTIK</vt:lpstr>
      <vt:lpstr>.</vt:lpstr>
      <vt:lpstr>.</vt:lpstr>
      <vt:lpstr>2. PERSPEKTIF DIPLOMATIK</vt:lpstr>
      <vt:lpstr>KEGIATAN KOMUNIKASI INT’L DALAM PERSPEKTIF DIPLOMATIK</vt:lpstr>
      <vt:lpstr>.</vt:lpstr>
      <vt:lpstr>.</vt:lpstr>
      <vt:lpstr> </vt:lpstr>
      <vt:lpstr>3. PERSPEKTIF PROPAGANDISTIK</vt:lpstr>
      <vt:lpstr>TUJUAN KOMIN DLM PERSPEKTIF PROPAGANDISTIk</vt:lpstr>
      <vt:lpstr>TUJUAN PROPAGANDA</vt:lpstr>
      <vt:lpstr> .</vt:lpstr>
      <vt:lpstr>.</vt:lpstr>
      <vt:lpstr>.</vt:lpstr>
      <vt:lpstr>4. PERSPEKTIF KULTURALISTIK</vt:lpstr>
      <vt:lpstr>.</vt:lpstr>
      <vt:lpstr>.</vt:lpstr>
      <vt:lpstr>.</vt:lpstr>
      <vt:lpstr>.</vt:lpstr>
      <vt:lpstr>5. PERSPEKTIF BISNIS</vt:lpstr>
      <vt:lpstr>.</vt:lpstr>
      <vt:lpstr>TUGAS MANDIRI</vt:lpstr>
      <vt:lpstr>SISTEMATIKA</vt:lpstr>
      <vt:lpstr>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PERSPEKTIF KOMUNIKASI INTERNASIONAL</dc:title>
  <dc:creator>User</dc:creator>
  <cp:lastModifiedBy>Dewi Setyarini</cp:lastModifiedBy>
  <cp:revision>72</cp:revision>
  <dcterms:created xsi:type="dcterms:W3CDTF">2017-05-17T13:45:00Z</dcterms:created>
  <dcterms:modified xsi:type="dcterms:W3CDTF">2025-10-14T13:17:50Z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92122BEE7723424CAABC2B99C2B234BD</vt:lpwstr>
  </property>
  <property fmtid="{D5CDD505-2E9C-101B-9397-08002B2CF9AE}" pid="3" name="KSOProductBuildVer">
    <vt:lpwstr>1033-12.2.0.22549</vt:lpwstr>
  </property>
</Properties>
</file>