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63" r:id="rId5"/>
    <p:sldId id="265" r:id="rId6"/>
    <p:sldId id="258" r:id="rId7"/>
    <p:sldId id="259" r:id="rId8"/>
    <p:sldId id="260" r:id="rId9"/>
    <p:sldId id="261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D"/>
              <a:t>ETIKA DAN KOMUNIKASI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56960"/>
          </a:xfrm>
        </p:spPr>
        <p:txBody>
          <a:bodyPr/>
          <a:lstStyle/>
          <a:p>
            <a:r>
              <a:rPr lang="en-ID" dirty="0"/>
              <a:t>PENGERTIAN ETIKA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81070"/>
            <a:ext cx="8915400" cy="4430152"/>
          </a:xfrm>
        </p:spPr>
        <p:txBody>
          <a:bodyPr/>
          <a:lstStyle/>
          <a:p>
            <a:r>
              <a:rPr lang="en-GB" b="1" dirty="0" err="1"/>
              <a:t>Etika</a:t>
            </a:r>
            <a:r>
              <a:rPr lang="en-GB" b="1" dirty="0"/>
              <a:t> </a:t>
            </a:r>
            <a:r>
              <a:rPr lang="en-GB" dirty="0" err="1"/>
              <a:t>adalah</a:t>
            </a:r>
            <a:r>
              <a:rPr lang="en-GB" dirty="0"/>
              <a:t> </a:t>
            </a:r>
            <a:r>
              <a:rPr lang="en-GB" dirty="0" err="1"/>
              <a:t>aturan</a:t>
            </a:r>
            <a:r>
              <a:rPr lang="en-GB" dirty="0"/>
              <a:t> </a:t>
            </a:r>
            <a:r>
              <a:rPr lang="en-GB" dirty="0" err="1"/>
              <a:t>mengenai</a:t>
            </a:r>
            <a:r>
              <a:rPr lang="en-GB" dirty="0"/>
              <a:t> </a:t>
            </a:r>
            <a:r>
              <a:rPr lang="en-GB" dirty="0" err="1"/>
              <a:t>sikap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perilaku</a:t>
            </a:r>
            <a:r>
              <a:rPr lang="en-GB" dirty="0"/>
              <a:t> </a:t>
            </a:r>
            <a:r>
              <a:rPr lang="en-GB" dirty="0" err="1"/>
              <a:t>dilingkungan</a:t>
            </a:r>
            <a:r>
              <a:rPr lang="en-GB" dirty="0"/>
              <a:t>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sesuai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kebiasaan</a:t>
            </a:r>
            <a:r>
              <a:rPr lang="en-GB" dirty="0"/>
              <a:t> </a:t>
            </a:r>
            <a:r>
              <a:rPr lang="en-GB" dirty="0" err="1"/>
              <a:t>ditempat</a:t>
            </a:r>
            <a:r>
              <a:rPr lang="en-GB" dirty="0"/>
              <a:t> </a:t>
            </a:r>
            <a:r>
              <a:rPr lang="en-GB" dirty="0" err="1"/>
              <a:t>itu</a:t>
            </a:r>
            <a:r>
              <a:rPr lang="en-GB" dirty="0"/>
              <a:t>. </a:t>
            </a:r>
            <a:r>
              <a:rPr lang="en-GB" dirty="0" err="1"/>
              <a:t>Termasuk</a:t>
            </a:r>
            <a:r>
              <a:rPr lang="en-GB" dirty="0"/>
              <a:t> </a:t>
            </a:r>
            <a:r>
              <a:rPr lang="en-GB" dirty="0" err="1"/>
              <a:t>sopan</a:t>
            </a:r>
            <a:r>
              <a:rPr lang="en-GB" dirty="0"/>
              <a:t> </a:t>
            </a:r>
            <a:r>
              <a:rPr lang="en-GB" dirty="0" err="1"/>
              <a:t>santun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bersikap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berbicara</a:t>
            </a:r>
            <a:r>
              <a:rPr lang="en-GB" dirty="0"/>
              <a:t>. </a:t>
            </a:r>
            <a:r>
              <a:rPr lang="en-GB" dirty="0" err="1"/>
              <a:t>Etika</a:t>
            </a:r>
            <a:r>
              <a:rPr lang="en-GB" dirty="0"/>
              <a:t> </a:t>
            </a:r>
            <a:r>
              <a:rPr lang="en-GB" dirty="0" err="1"/>
              <a:t>juga</a:t>
            </a:r>
            <a:r>
              <a:rPr lang="en-GB" dirty="0"/>
              <a:t> di </a:t>
            </a:r>
            <a:r>
              <a:rPr lang="en-GB" dirty="0" err="1"/>
              <a:t>gambarkan</a:t>
            </a:r>
            <a:r>
              <a:rPr lang="en-GB" dirty="0"/>
              <a:t> </a:t>
            </a:r>
            <a:r>
              <a:rPr lang="en-GB" dirty="0" err="1"/>
              <a:t>oleh</a:t>
            </a:r>
            <a:r>
              <a:rPr lang="en-GB" dirty="0"/>
              <a:t> </a:t>
            </a:r>
            <a:r>
              <a:rPr lang="en-GB" dirty="0" err="1"/>
              <a:t>baik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buruknya</a:t>
            </a:r>
            <a:r>
              <a:rPr lang="en-GB" dirty="0"/>
              <a:t> </a:t>
            </a:r>
            <a:r>
              <a:rPr lang="en-GB" dirty="0" err="1"/>
              <a:t>sikap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prilaku</a:t>
            </a:r>
            <a:r>
              <a:rPr lang="en-GB" dirty="0"/>
              <a:t> </a:t>
            </a:r>
            <a:r>
              <a:rPr lang="en-GB" dirty="0" err="1"/>
              <a:t>seseorang</a:t>
            </a:r>
            <a:r>
              <a:rPr lang="en-GB" dirty="0"/>
              <a:t> yang di </a:t>
            </a:r>
            <a:r>
              <a:rPr lang="en-GB" dirty="0" err="1"/>
              <a:t>implementasikan</a:t>
            </a:r>
            <a:r>
              <a:rPr lang="en-GB" dirty="0"/>
              <a:t> </a:t>
            </a:r>
            <a:r>
              <a:rPr lang="en-GB" dirty="0" err="1"/>
              <a:t>pada</a:t>
            </a:r>
            <a:r>
              <a:rPr lang="en-GB" dirty="0"/>
              <a:t> </a:t>
            </a:r>
            <a:r>
              <a:rPr lang="en-GB" dirty="0" err="1"/>
              <a:t>kehidupan</a:t>
            </a:r>
            <a:r>
              <a:rPr lang="en-GB" dirty="0"/>
              <a:t> </a:t>
            </a:r>
            <a:r>
              <a:rPr lang="en-GB" dirty="0" err="1"/>
              <a:t>sehari</a:t>
            </a:r>
            <a:r>
              <a:rPr lang="en-GB" dirty="0"/>
              <a:t> – </a:t>
            </a:r>
            <a:r>
              <a:rPr lang="en-GB" dirty="0" err="1"/>
              <a:t>hari</a:t>
            </a:r>
            <a:r>
              <a:rPr lang="en-GB" dirty="0"/>
              <a:t>.</a:t>
            </a:r>
            <a:endParaRPr lang="en-GB" dirty="0"/>
          </a:p>
          <a:p>
            <a:r>
              <a:rPr lang="en-GB" b="1" dirty="0" err="1"/>
              <a:t>Menurut</a:t>
            </a:r>
            <a:r>
              <a:rPr lang="en-GB" b="1" dirty="0"/>
              <a:t> KBBI</a:t>
            </a:r>
            <a:r>
              <a:rPr lang="en-GB" dirty="0"/>
              <a:t> (</a:t>
            </a:r>
            <a:r>
              <a:rPr lang="en-GB" dirty="0" err="1"/>
              <a:t>Kamus</a:t>
            </a:r>
            <a:r>
              <a:rPr lang="en-GB" dirty="0"/>
              <a:t> </a:t>
            </a:r>
            <a:r>
              <a:rPr lang="en-GB" dirty="0" err="1"/>
              <a:t>Besar</a:t>
            </a:r>
            <a:r>
              <a:rPr lang="en-GB" dirty="0"/>
              <a:t> </a:t>
            </a:r>
            <a:r>
              <a:rPr lang="en-GB" dirty="0" err="1"/>
              <a:t>Bahasa</a:t>
            </a:r>
            <a:r>
              <a:rPr lang="en-GB" dirty="0"/>
              <a:t> Indonesia), </a:t>
            </a:r>
            <a:r>
              <a:rPr lang="en-GB" b="1" dirty="0" err="1"/>
              <a:t>Etika</a:t>
            </a:r>
            <a:r>
              <a:rPr lang="en-GB" dirty="0"/>
              <a:t> </a:t>
            </a:r>
            <a:r>
              <a:rPr lang="en-GB" dirty="0" err="1"/>
              <a:t>adalah</a:t>
            </a:r>
            <a:r>
              <a:rPr lang="en-GB" dirty="0"/>
              <a:t> </a:t>
            </a:r>
            <a:r>
              <a:rPr lang="en-GB" dirty="0" err="1"/>
              <a:t>ilmu</a:t>
            </a:r>
            <a:r>
              <a:rPr lang="en-GB" dirty="0"/>
              <a:t> yang </a:t>
            </a:r>
            <a:r>
              <a:rPr lang="en-GB" dirty="0" err="1"/>
              <a:t>mempelajari</a:t>
            </a:r>
            <a:r>
              <a:rPr lang="en-GB" dirty="0"/>
              <a:t> </a:t>
            </a:r>
            <a:r>
              <a:rPr lang="en-GB" dirty="0" err="1"/>
              <a:t>baik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buruk</a:t>
            </a:r>
            <a:r>
              <a:rPr lang="en-GB" dirty="0"/>
              <a:t>, </a:t>
            </a:r>
            <a:r>
              <a:rPr lang="en-GB" dirty="0" err="1"/>
              <a:t>hak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kewajiban</a:t>
            </a:r>
            <a:r>
              <a:rPr lang="en-GB" dirty="0"/>
              <a:t> moral. </a:t>
            </a:r>
            <a:endParaRPr lang="en-GB" dirty="0"/>
          </a:p>
          <a:p>
            <a:r>
              <a:rPr lang="en-GB" b="1" dirty="0" err="1"/>
              <a:t>Etika</a:t>
            </a:r>
            <a:r>
              <a:rPr lang="en-GB" b="1" dirty="0"/>
              <a:t> </a:t>
            </a:r>
            <a:r>
              <a:rPr lang="en-GB" dirty="0" err="1"/>
              <a:t>adalah</a:t>
            </a:r>
            <a:r>
              <a:rPr lang="en-GB" dirty="0"/>
              <a:t> </a:t>
            </a:r>
            <a:r>
              <a:rPr lang="en-GB" dirty="0" err="1"/>
              <a:t>kumpulan</a:t>
            </a:r>
            <a:r>
              <a:rPr lang="en-GB" dirty="0"/>
              <a:t> </a:t>
            </a:r>
            <a:r>
              <a:rPr lang="en-GB" dirty="0" err="1"/>
              <a:t>asas</a:t>
            </a:r>
            <a:r>
              <a:rPr lang="en-GB" dirty="0"/>
              <a:t> / </a:t>
            </a:r>
            <a:r>
              <a:rPr lang="en-GB" dirty="0" err="1"/>
              <a:t>nilai</a:t>
            </a:r>
            <a:r>
              <a:rPr lang="en-GB" dirty="0"/>
              <a:t> yang </a:t>
            </a:r>
            <a:r>
              <a:rPr lang="en-GB" dirty="0" err="1"/>
              <a:t>berkenaan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akhlak</a:t>
            </a:r>
            <a:r>
              <a:rPr lang="en-GB" dirty="0"/>
              <a:t>. </a:t>
            </a:r>
            <a:endParaRPr lang="en-GB" dirty="0"/>
          </a:p>
          <a:p>
            <a:r>
              <a:rPr lang="en-GB" b="1" dirty="0" err="1"/>
              <a:t>Etika</a:t>
            </a:r>
            <a:r>
              <a:rPr lang="en-GB" b="1" dirty="0"/>
              <a:t> </a:t>
            </a:r>
            <a:r>
              <a:rPr lang="en-GB" dirty="0" err="1"/>
              <a:t>juga</a:t>
            </a:r>
            <a:r>
              <a:rPr lang="en-GB" dirty="0"/>
              <a:t> </a:t>
            </a:r>
            <a:r>
              <a:rPr lang="en-GB" dirty="0" err="1"/>
              <a:t>diartikan</a:t>
            </a:r>
            <a:r>
              <a:rPr lang="en-GB" dirty="0"/>
              <a:t> </a:t>
            </a:r>
            <a:r>
              <a:rPr lang="en-GB" dirty="0" err="1"/>
              <a:t>nilai</a:t>
            </a:r>
            <a:r>
              <a:rPr lang="en-GB" dirty="0"/>
              <a:t> </a:t>
            </a:r>
            <a:r>
              <a:rPr lang="en-GB" dirty="0" err="1"/>
              <a:t>mengenai</a:t>
            </a:r>
            <a:r>
              <a:rPr lang="en-GB" dirty="0"/>
              <a:t> </a:t>
            </a:r>
            <a:r>
              <a:rPr lang="en-GB" dirty="0" err="1"/>
              <a:t>benar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salah</a:t>
            </a:r>
            <a:r>
              <a:rPr lang="en-GB" dirty="0"/>
              <a:t> yang </a:t>
            </a:r>
            <a:r>
              <a:rPr lang="en-GB" dirty="0" err="1"/>
              <a:t>dianut</a:t>
            </a:r>
            <a:r>
              <a:rPr lang="en-GB" dirty="0"/>
              <a:t> </a:t>
            </a:r>
            <a:r>
              <a:rPr lang="en-GB" dirty="0" err="1"/>
              <a:t>masyarakat</a:t>
            </a:r>
            <a:r>
              <a:rPr lang="en-GB" dirty="0"/>
              <a:t>.</a:t>
            </a:r>
            <a:endParaRPr lang="en-GB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303938"/>
          </a:xfrm>
        </p:spPr>
        <p:txBody>
          <a:bodyPr>
            <a:normAutofit fontScale="90000"/>
          </a:bodyPr>
          <a:lstStyle/>
          <a:p>
            <a:r>
              <a:rPr lang="en-ID" dirty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37481"/>
            <a:ext cx="8915400" cy="4573741"/>
          </a:xfrm>
        </p:spPr>
        <p:txBody>
          <a:bodyPr/>
          <a:lstStyle/>
          <a:p>
            <a:r>
              <a:rPr lang="en-ID" dirty="0"/>
              <a:t>ETIKA </a:t>
            </a:r>
            <a:r>
              <a:rPr lang="en-ID" dirty="0">
                <a:sym typeface="Wingdings" panose="05000000000000000000" pitchFamily="2" charset="2"/>
              </a:rPr>
              <a:t> </a:t>
            </a:r>
            <a:r>
              <a:rPr lang="en-ID" dirty="0" err="1">
                <a:sym typeface="Wingdings" panose="05000000000000000000" pitchFamily="2" charset="2"/>
              </a:rPr>
              <a:t>ilmu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tentang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tata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susila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yg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menentukan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bagaimana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i="1" dirty="0" err="1">
                <a:sym typeface="Wingdings" panose="05000000000000000000" pitchFamily="2" charset="2"/>
              </a:rPr>
              <a:t>sepatutnya</a:t>
            </a:r>
            <a:r>
              <a:rPr lang="en-ID" i="1" dirty="0">
                <a:sym typeface="Wingdings" panose="05000000000000000000" pitchFamily="2" charset="2"/>
              </a:rPr>
              <a:t> 		             </a:t>
            </a:r>
            <a:r>
              <a:rPr lang="en-ID" i="1" dirty="0" err="1">
                <a:sym typeface="Wingdings" panose="05000000000000000000" pitchFamily="2" charset="2"/>
              </a:rPr>
              <a:t>manusia</a:t>
            </a:r>
            <a:r>
              <a:rPr lang="en-ID" i="1" dirty="0">
                <a:sym typeface="Wingdings" panose="05000000000000000000" pitchFamily="2" charset="2"/>
              </a:rPr>
              <a:t> </a:t>
            </a:r>
            <a:r>
              <a:rPr lang="en-ID" i="1" dirty="0" err="1">
                <a:sym typeface="Wingdings" panose="05000000000000000000" pitchFamily="2" charset="2"/>
              </a:rPr>
              <a:t>hidup</a:t>
            </a:r>
            <a:r>
              <a:rPr lang="en-ID" i="1" dirty="0">
                <a:sym typeface="Wingdings" panose="05000000000000000000" pitchFamily="2" charset="2"/>
              </a:rPr>
              <a:t> </a:t>
            </a:r>
            <a:r>
              <a:rPr lang="en-ID" i="1" dirty="0" err="1">
                <a:sym typeface="Wingdings" panose="05000000000000000000" pitchFamily="2" charset="2"/>
              </a:rPr>
              <a:t>dalam</a:t>
            </a:r>
            <a:r>
              <a:rPr lang="en-ID" i="1" dirty="0">
                <a:sym typeface="Wingdings" panose="05000000000000000000" pitchFamily="2" charset="2"/>
              </a:rPr>
              <a:t> </a:t>
            </a:r>
            <a:r>
              <a:rPr lang="en-ID" i="1" dirty="0" err="1">
                <a:sym typeface="Wingdings" panose="05000000000000000000" pitchFamily="2" charset="2"/>
              </a:rPr>
              <a:t>masyarakat</a:t>
            </a:r>
            <a:r>
              <a:rPr lang="en-ID" i="1" dirty="0">
                <a:sym typeface="Wingdings" panose="05000000000000000000" pitchFamily="2" charset="2"/>
              </a:rPr>
              <a:t>.</a:t>
            </a:r>
            <a:endParaRPr lang="en-ID" i="1" dirty="0">
              <a:sym typeface="Wingdings" panose="05000000000000000000" pitchFamily="2" charset="2"/>
            </a:endParaRPr>
          </a:p>
          <a:p>
            <a:endParaRPr lang="en-ID" i="1" dirty="0">
              <a:sym typeface="Wingdings" panose="05000000000000000000" pitchFamily="2" charset="2"/>
            </a:endParaRPr>
          </a:p>
          <a:p>
            <a:r>
              <a:rPr lang="en-ID" dirty="0" err="1">
                <a:sym typeface="Wingdings" panose="05000000000000000000" pitchFamily="2" charset="2"/>
              </a:rPr>
              <a:t>Masalah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etika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muncul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dalam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situasi</a:t>
            </a:r>
            <a:r>
              <a:rPr lang="en-ID" dirty="0">
                <a:sym typeface="Wingdings" panose="05000000000000000000" pitchFamily="2" charset="2"/>
              </a:rPr>
              <a:t> yang </a:t>
            </a:r>
            <a:r>
              <a:rPr lang="en-ID" dirty="0" err="1">
                <a:sym typeface="Wingdings" panose="05000000000000000000" pitchFamily="2" charset="2"/>
              </a:rPr>
              <a:t>melibatkan</a:t>
            </a:r>
            <a:r>
              <a:rPr lang="en-ID" dirty="0">
                <a:sym typeface="Wingdings" panose="05000000000000000000" pitchFamily="2" charset="2"/>
              </a:rPr>
              <a:t> orang lain </a:t>
            </a:r>
            <a:r>
              <a:rPr lang="en-ID" dirty="0" err="1">
                <a:sym typeface="Wingdings" panose="05000000000000000000" pitchFamily="2" charset="2"/>
              </a:rPr>
              <a:t>terutama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melalui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komunikasi</a:t>
            </a:r>
            <a:r>
              <a:rPr lang="en-ID" dirty="0">
                <a:sym typeface="Wingdings" panose="05000000000000000000" pitchFamily="2" charset="2"/>
              </a:rPr>
              <a:t>, </a:t>
            </a:r>
            <a:r>
              <a:rPr lang="en-ID" dirty="0" err="1">
                <a:sym typeface="Wingdings" panose="05000000000000000000" pitchFamily="2" charset="2"/>
              </a:rPr>
              <a:t>dan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pelanggaran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terhadap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etika</a:t>
            </a:r>
            <a:r>
              <a:rPr lang="en-ID" dirty="0">
                <a:sym typeface="Wingdings" panose="05000000000000000000" pitchFamily="2" charset="2"/>
              </a:rPr>
              <a:t> yang </a:t>
            </a:r>
            <a:r>
              <a:rPr lang="en-ID" dirty="0" err="1">
                <a:sym typeface="Wingdings" panose="05000000000000000000" pitchFamily="2" charset="2"/>
              </a:rPr>
              <a:t>telah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diterima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secara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umum</a:t>
            </a:r>
            <a:r>
              <a:rPr lang="en-ID" dirty="0">
                <a:sym typeface="Wingdings" panose="05000000000000000000" pitchFamily="2" charset="2"/>
              </a:rPr>
              <a:t>, </a:t>
            </a:r>
            <a:r>
              <a:rPr lang="en-ID" dirty="0" err="1">
                <a:sym typeface="Wingdings" panose="05000000000000000000" pitchFamily="2" charset="2"/>
              </a:rPr>
              <a:t>merupakan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masalah</a:t>
            </a:r>
            <a:r>
              <a:rPr lang="en-ID" dirty="0">
                <a:sym typeface="Wingdings" panose="05000000000000000000" pitchFamily="2" charset="2"/>
              </a:rPr>
              <a:t> yang </a:t>
            </a:r>
            <a:r>
              <a:rPr lang="en-ID" dirty="0" err="1">
                <a:sym typeface="Wingdings" panose="05000000000000000000" pitchFamily="2" charset="2"/>
              </a:rPr>
              <a:t>harus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diwaspadai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dalam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berinteraksi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dengan</a:t>
            </a:r>
            <a:r>
              <a:rPr lang="en-ID" dirty="0">
                <a:sym typeface="Wingdings" panose="05000000000000000000" pitchFamily="2" charset="2"/>
              </a:rPr>
              <a:t> orang lain.</a:t>
            </a:r>
            <a:endParaRPr lang="en-ID" dirty="0">
              <a:sym typeface="Wingdings" panose="05000000000000000000" pitchFamily="2" charset="2"/>
            </a:endParaRPr>
          </a:p>
          <a:p>
            <a:endParaRPr lang="en-ID" dirty="0">
              <a:sym typeface="Wingdings" panose="05000000000000000000" pitchFamily="2" charset="2"/>
            </a:endParaRPr>
          </a:p>
          <a:p>
            <a:r>
              <a:rPr lang="en-ID" dirty="0" err="1">
                <a:sym typeface="Wingdings" panose="05000000000000000000" pitchFamily="2" charset="2"/>
              </a:rPr>
              <a:t>Etika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berasal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dari</a:t>
            </a:r>
            <a:r>
              <a:rPr lang="en-ID" dirty="0">
                <a:sym typeface="Wingdings" panose="05000000000000000000" pitchFamily="2" charset="2"/>
              </a:rPr>
              <a:t> kata </a:t>
            </a:r>
            <a:r>
              <a:rPr lang="en-ID" dirty="0" err="1">
                <a:sym typeface="Wingdings" panose="05000000000000000000" pitchFamily="2" charset="2"/>
              </a:rPr>
              <a:t>Yunani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b="1" i="1" dirty="0">
                <a:sym typeface="Wingdings" panose="05000000000000000000" pitchFamily="2" charset="2"/>
              </a:rPr>
              <a:t>ethos  </a:t>
            </a:r>
            <a:r>
              <a:rPr lang="en-ID" dirty="0">
                <a:sym typeface="Wingdings" panose="05000000000000000000" pitchFamily="2" charset="2"/>
              </a:rPr>
              <a:t>yang </a:t>
            </a:r>
            <a:r>
              <a:rPr lang="en-ID" dirty="0" err="1">
                <a:sym typeface="Wingdings" panose="05000000000000000000" pitchFamily="2" charset="2"/>
              </a:rPr>
              <a:t>kira-kira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berarti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sama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dengan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konsep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b="1" i="1" dirty="0" err="1">
                <a:sym typeface="Wingdings" panose="05000000000000000000" pitchFamily="2" charset="2"/>
              </a:rPr>
              <a:t>karakter</a:t>
            </a:r>
            <a:r>
              <a:rPr lang="en-ID" b="1" i="1" dirty="0">
                <a:sym typeface="Wingdings" panose="05000000000000000000" pitchFamily="2" charset="2"/>
              </a:rPr>
              <a:t>. </a:t>
            </a:r>
            <a:endParaRPr lang="en-US" b="1" i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372177"/>
          </a:xfrm>
        </p:spPr>
        <p:txBody>
          <a:bodyPr>
            <a:normAutofit fontScale="90000"/>
          </a:bodyPr>
          <a:lstStyle/>
          <a:p>
            <a:r>
              <a:rPr lang="en-ID" dirty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87606"/>
            <a:ext cx="8915400" cy="4423616"/>
          </a:xfrm>
        </p:spPr>
        <p:txBody>
          <a:bodyPr/>
          <a:lstStyle/>
          <a:p>
            <a:r>
              <a:rPr lang="en-ID" dirty="0" err="1"/>
              <a:t>Etika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persepsi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benar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salah</a:t>
            </a:r>
            <a:r>
              <a:rPr lang="en-ID" dirty="0"/>
              <a:t> </a:t>
            </a:r>
            <a:r>
              <a:rPr lang="en-ID" dirty="0" err="1"/>
              <a:t>bergantung</a:t>
            </a:r>
            <a:r>
              <a:rPr lang="en-ID" dirty="0"/>
              <a:t>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 err="1"/>
              <a:t>Etika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tipe</a:t>
            </a:r>
            <a:r>
              <a:rPr lang="en-ID" dirty="0"/>
              <a:t> </a:t>
            </a:r>
            <a:r>
              <a:rPr lang="en-ID" dirty="0" err="1"/>
              <a:t>pembuatan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yang </a:t>
            </a:r>
            <a:r>
              <a:rPr lang="en-ID" dirty="0" err="1"/>
              <a:t>bersifat</a:t>
            </a:r>
            <a:r>
              <a:rPr lang="en-ID" dirty="0"/>
              <a:t> moral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sesuatu</a:t>
            </a:r>
            <a:r>
              <a:rPr lang="en-ID" dirty="0"/>
              <a:t> yang </a:t>
            </a:r>
            <a:r>
              <a:rPr lang="en-ID" dirty="0" err="1"/>
              <a:t>benar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salah</a:t>
            </a:r>
            <a:r>
              <a:rPr lang="en-ID" dirty="0"/>
              <a:t> </a:t>
            </a:r>
            <a:r>
              <a:rPr lang="en-ID" dirty="0" err="1"/>
              <a:t>dipengaruhi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peraturan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  <a:p>
            <a:r>
              <a:rPr lang="en-ID" dirty="0" err="1"/>
              <a:t>Jadi</a:t>
            </a:r>
            <a:r>
              <a:rPr lang="en-ID" dirty="0"/>
              <a:t> </a:t>
            </a:r>
            <a:r>
              <a:rPr lang="en-ID" b="1" dirty="0"/>
              <a:t>ETIKA</a:t>
            </a:r>
            <a:r>
              <a:rPr lang="en-ID" dirty="0"/>
              <a:t>  </a:t>
            </a:r>
            <a:r>
              <a:rPr lang="en-ID" dirty="0">
                <a:sym typeface="Wingdings" panose="05000000000000000000" pitchFamily="2" charset="2"/>
              </a:rPr>
              <a:t> </a:t>
            </a:r>
            <a:r>
              <a:rPr lang="en-ID" dirty="0" err="1">
                <a:sym typeface="Wingdings" panose="05000000000000000000" pitchFamily="2" charset="2"/>
              </a:rPr>
              <a:t>ilmu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tentang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tata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susila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yg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menentukan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bagaimana</a:t>
            </a:r>
            <a:r>
              <a:rPr lang="en-ID" dirty="0">
                <a:sym typeface="Wingdings" panose="05000000000000000000" pitchFamily="2" charset="2"/>
              </a:rPr>
              <a:t> 	 					        </a:t>
            </a:r>
            <a:r>
              <a:rPr lang="en-ID" i="1" dirty="0" err="1">
                <a:sym typeface="Wingdings" panose="05000000000000000000" pitchFamily="2" charset="2"/>
              </a:rPr>
              <a:t>sepatutnya</a:t>
            </a:r>
            <a:r>
              <a:rPr lang="en-ID" i="1" dirty="0">
                <a:sym typeface="Wingdings" panose="05000000000000000000" pitchFamily="2" charset="2"/>
              </a:rPr>
              <a:t>  </a:t>
            </a:r>
            <a:r>
              <a:rPr lang="en-ID" i="1" dirty="0" err="1">
                <a:sym typeface="Wingdings" panose="05000000000000000000" pitchFamily="2" charset="2"/>
              </a:rPr>
              <a:t>manusia</a:t>
            </a:r>
            <a:r>
              <a:rPr lang="en-ID" i="1" dirty="0">
                <a:sym typeface="Wingdings" panose="05000000000000000000" pitchFamily="2" charset="2"/>
              </a:rPr>
              <a:t> </a:t>
            </a:r>
            <a:r>
              <a:rPr lang="en-ID" i="1" dirty="0" err="1">
                <a:sym typeface="Wingdings" panose="05000000000000000000" pitchFamily="2" charset="2"/>
              </a:rPr>
              <a:t>hidup</a:t>
            </a:r>
            <a:r>
              <a:rPr lang="en-ID" i="1" dirty="0">
                <a:sym typeface="Wingdings" panose="05000000000000000000" pitchFamily="2" charset="2"/>
              </a:rPr>
              <a:t> </a:t>
            </a:r>
            <a:r>
              <a:rPr lang="en-ID" i="1" dirty="0" err="1">
                <a:sym typeface="Wingdings" panose="05000000000000000000" pitchFamily="2" charset="2"/>
              </a:rPr>
              <a:t>dalam</a:t>
            </a:r>
            <a:r>
              <a:rPr lang="en-ID" i="1" dirty="0">
                <a:sym typeface="Wingdings" panose="05000000000000000000" pitchFamily="2" charset="2"/>
              </a:rPr>
              <a:t> </a:t>
            </a:r>
            <a:r>
              <a:rPr lang="en-ID" i="1" dirty="0" err="1">
                <a:sym typeface="Wingdings" panose="05000000000000000000" pitchFamily="2" charset="2"/>
              </a:rPr>
              <a:t>masyarakat</a:t>
            </a:r>
            <a:r>
              <a:rPr lang="en-ID" i="1" dirty="0">
                <a:sym typeface="Wingdings" panose="05000000000000000000" pitchFamily="2" charset="2"/>
              </a:rPr>
              <a:t>.</a:t>
            </a:r>
            <a:endParaRPr lang="en-ID" i="1" dirty="0">
              <a:sym typeface="Wingdings" panose="05000000000000000000" pitchFamily="2" charset="2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12262"/>
          </a:xfrm>
        </p:spPr>
        <p:txBody>
          <a:bodyPr>
            <a:normAutofit fontScale="90000"/>
          </a:bodyPr>
          <a:lstStyle/>
          <a:p>
            <a:pPr algn="ctr"/>
            <a:r>
              <a:rPr lang="en-ID" b="1" dirty="0" err="1"/>
              <a:t>Berbagai</a:t>
            </a:r>
            <a:r>
              <a:rPr lang="en-ID" b="1" dirty="0"/>
              <a:t> </a:t>
            </a:r>
            <a:r>
              <a:rPr lang="en-ID" b="1" dirty="0" err="1"/>
              <a:t>Istilah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32586"/>
            <a:ext cx="8915400" cy="4378636"/>
          </a:xfrm>
        </p:spPr>
        <p:txBody>
          <a:bodyPr/>
          <a:lstStyle/>
          <a:p>
            <a:r>
              <a:rPr lang="id-ID" sz="2400" b="1" i="1" dirty="0"/>
              <a:t>Etika</a:t>
            </a:r>
            <a:r>
              <a:rPr lang="id-ID" sz="2400" dirty="0"/>
              <a:t> adalah ilmu yang mempelajari apa yang baik dan buruk</a:t>
            </a:r>
            <a:endParaRPr lang="id-ID" sz="2400" dirty="0"/>
          </a:p>
          <a:p>
            <a:r>
              <a:rPr lang="id-ID" sz="2400" b="1" i="1" dirty="0"/>
              <a:t>Etiket</a:t>
            </a:r>
            <a:r>
              <a:rPr lang="id-ID" sz="2400" dirty="0"/>
              <a:t> adalah ajaran sopan santun yang berlaku ketika manusia bergaul atau berkelompok dengan manusia lain</a:t>
            </a:r>
            <a:endParaRPr lang="id-ID" sz="2400" dirty="0"/>
          </a:p>
          <a:p>
            <a:r>
              <a:rPr lang="id-ID" sz="2400" b="1" i="1" dirty="0"/>
              <a:t>Etis</a:t>
            </a:r>
            <a:r>
              <a:rPr lang="id-ID" sz="2400" dirty="0"/>
              <a:t> artinya sesuai dengan ajaran moral</a:t>
            </a:r>
            <a:endParaRPr lang="id-ID" sz="2400" dirty="0"/>
          </a:p>
          <a:p>
            <a:r>
              <a:rPr lang="id-ID" sz="2400" b="1" i="1" dirty="0"/>
              <a:t>Ethos</a:t>
            </a:r>
            <a:r>
              <a:rPr lang="id-ID" sz="2400" dirty="0"/>
              <a:t> artinya sikap dasar seseorang dalam bidang tertentu</a:t>
            </a:r>
            <a:endParaRPr lang="id-ID" sz="2400" dirty="0"/>
          </a:p>
          <a:p>
            <a:r>
              <a:rPr lang="id-ID" sz="2400" b="1" i="1" dirty="0"/>
              <a:t>Kode etik</a:t>
            </a:r>
            <a:r>
              <a:rPr lang="id-ID" sz="2400" dirty="0"/>
              <a:t> atau kode etika artinya daftar kewajiban dalam menjalankan tugas profesi</a:t>
            </a:r>
            <a:endParaRPr lang="id-ID" sz="24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96352"/>
          </a:xfrm>
        </p:spPr>
        <p:txBody>
          <a:bodyPr>
            <a:normAutofit fontScale="90000"/>
          </a:bodyPr>
          <a:lstStyle/>
          <a:p>
            <a:r>
              <a:rPr lang="en-ID" b="1" dirty="0"/>
              <a:t>PENGERTIAN KOMUNIKASI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16676"/>
            <a:ext cx="8915400" cy="4494546"/>
          </a:xfrm>
        </p:spPr>
        <p:txBody>
          <a:bodyPr>
            <a:normAutofit/>
          </a:bodyPr>
          <a:lstStyle/>
          <a:p>
            <a:r>
              <a:rPr lang="en-ID" sz="2400" dirty="0" err="1"/>
              <a:t>Komunikasi</a:t>
            </a:r>
            <a:r>
              <a:rPr lang="en-ID" sz="2400" dirty="0"/>
              <a:t> </a:t>
            </a:r>
            <a:r>
              <a:rPr lang="en-ID" sz="2400" dirty="0" err="1"/>
              <a:t>berasal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perkataa</a:t>
            </a:r>
            <a:r>
              <a:rPr lang="en-ID" sz="2400" dirty="0"/>
              <a:t>, </a:t>
            </a:r>
            <a:r>
              <a:rPr lang="en-ID" sz="2400" i="1" dirty="0"/>
              <a:t>“</a:t>
            </a:r>
            <a:r>
              <a:rPr lang="en-ID" sz="2400" i="1" dirty="0" err="1"/>
              <a:t>communicare</a:t>
            </a:r>
            <a:r>
              <a:rPr lang="en-ID" sz="2400" dirty="0"/>
              <a:t>” (Latin) </a:t>
            </a:r>
            <a:r>
              <a:rPr lang="en-ID" sz="2400" dirty="0">
                <a:sym typeface="Wingdings" panose="05000000000000000000" pitchFamily="2" charset="2"/>
              </a:rPr>
              <a:t> </a:t>
            </a:r>
            <a:r>
              <a:rPr lang="en-ID" sz="2400" dirty="0" err="1">
                <a:sym typeface="Wingdings" panose="05000000000000000000" pitchFamily="2" charset="2"/>
              </a:rPr>
              <a:t>memberitahukan</a:t>
            </a:r>
            <a:r>
              <a:rPr lang="en-ID" sz="2400" dirty="0">
                <a:sym typeface="Wingdings" panose="05000000000000000000" pitchFamily="2" charset="2"/>
              </a:rPr>
              <a:t>. </a:t>
            </a:r>
            <a:r>
              <a:rPr lang="en-ID" sz="2400" dirty="0" err="1">
                <a:sym typeface="Wingdings" panose="05000000000000000000" pitchFamily="2" charset="2"/>
              </a:rPr>
              <a:t>Perkataan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i="1" dirty="0">
                <a:sym typeface="Wingdings" panose="05000000000000000000" pitchFamily="2" charset="2"/>
              </a:rPr>
              <a:t>“</a:t>
            </a:r>
            <a:r>
              <a:rPr lang="en-ID" sz="2400" i="1" dirty="0" err="1">
                <a:sym typeface="Wingdings" panose="05000000000000000000" pitchFamily="2" charset="2"/>
              </a:rPr>
              <a:t>Communis</a:t>
            </a:r>
            <a:r>
              <a:rPr lang="en-ID" sz="2400" i="1" dirty="0">
                <a:sym typeface="Wingdings" panose="05000000000000000000" pitchFamily="2" charset="2"/>
              </a:rPr>
              <a:t>” </a:t>
            </a:r>
            <a:r>
              <a:rPr lang="en-ID" sz="2400" dirty="0">
                <a:sym typeface="Wingdings" panose="05000000000000000000" pitchFamily="2" charset="2"/>
              </a:rPr>
              <a:t> </a:t>
            </a:r>
            <a:r>
              <a:rPr lang="en-ID" sz="2400" dirty="0" err="1">
                <a:sym typeface="Wingdings" panose="05000000000000000000" pitchFamily="2" charset="2"/>
              </a:rPr>
              <a:t>milik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bersama</a:t>
            </a:r>
            <a:r>
              <a:rPr lang="en-ID" sz="2400" dirty="0">
                <a:sym typeface="Wingdings" panose="05000000000000000000" pitchFamily="2" charset="2"/>
              </a:rPr>
              <a:t>.</a:t>
            </a:r>
            <a:endParaRPr lang="en-ID" sz="2400" dirty="0">
              <a:sym typeface="Wingdings" panose="05000000000000000000" pitchFamily="2" charset="2"/>
            </a:endParaRPr>
          </a:p>
          <a:p>
            <a:r>
              <a:rPr lang="en-ID" sz="2400" dirty="0">
                <a:sym typeface="Wingdings" panose="05000000000000000000" pitchFamily="2" charset="2"/>
              </a:rPr>
              <a:t>KOMUNIKASI  Proses </a:t>
            </a:r>
            <a:r>
              <a:rPr lang="en-ID" sz="2400" dirty="0" err="1">
                <a:sym typeface="Wingdings" panose="05000000000000000000" pitchFamily="2" charset="2"/>
              </a:rPr>
              <a:t>berbagi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informasi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atau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penggunaan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bersama</a:t>
            </a:r>
            <a:r>
              <a:rPr lang="en-ID" sz="2400" dirty="0">
                <a:sym typeface="Wingdings" panose="05000000000000000000" pitchFamily="2" charset="2"/>
              </a:rPr>
              <a:t>.           	                          (</a:t>
            </a:r>
            <a:r>
              <a:rPr lang="en-ID" sz="2400" dirty="0" err="1">
                <a:sym typeface="Wingdings" panose="05000000000000000000" pitchFamily="2" charset="2"/>
              </a:rPr>
              <a:t>mengirim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atau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menerima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informasi</a:t>
            </a:r>
            <a:r>
              <a:rPr lang="en-ID" sz="2400" dirty="0">
                <a:sym typeface="Wingdings" panose="05000000000000000000" pitchFamily="2" charset="2"/>
              </a:rPr>
              <a:t>)  </a:t>
            </a:r>
            <a:endParaRPr lang="en-ID" sz="2400" dirty="0">
              <a:sym typeface="Wingdings" panose="05000000000000000000" pitchFamily="2" charset="2"/>
            </a:endParaRPr>
          </a:p>
          <a:p>
            <a:r>
              <a:rPr lang="en-ID" sz="2400" dirty="0">
                <a:sym typeface="Wingdings" panose="05000000000000000000" pitchFamily="2" charset="2"/>
              </a:rPr>
              <a:t> proses </a:t>
            </a:r>
            <a:r>
              <a:rPr lang="en-ID" sz="2400" dirty="0" err="1">
                <a:sym typeface="Wingdings" panose="05000000000000000000" pitchFamily="2" charset="2"/>
              </a:rPr>
              <a:t>penyampaian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pesan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untuk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mencapai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kesamaan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makna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15293"/>
          </a:xfrm>
        </p:spPr>
        <p:txBody>
          <a:bodyPr/>
          <a:lstStyle/>
          <a:p>
            <a:r>
              <a:rPr lang="en-ID" dirty="0"/>
              <a:t>ETIKA KOMUNIKASI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55313"/>
            <a:ext cx="8915400" cy="445590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ID" b="1" dirty="0"/>
              <a:t>ETIKA KOMUNIKASI </a:t>
            </a:r>
            <a:r>
              <a:rPr lang="en-ID" dirty="0">
                <a:sym typeface="Wingdings" panose="05000000000000000000" pitchFamily="2" charset="2"/>
              </a:rPr>
              <a:t> </a:t>
            </a:r>
            <a:r>
              <a:rPr lang="en-ID" dirty="0" err="1">
                <a:sym typeface="Wingdings" panose="05000000000000000000" pitchFamily="2" charset="2"/>
              </a:rPr>
              <a:t>suatu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standar</a:t>
            </a:r>
            <a:r>
              <a:rPr lang="en-ID" dirty="0">
                <a:sym typeface="Wingdings" panose="05000000000000000000" pitchFamily="2" charset="2"/>
              </a:rPr>
              <a:t>/</a:t>
            </a:r>
            <a:r>
              <a:rPr lang="en-ID" dirty="0" err="1">
                <a:sym typeface="Wingdings" panose="05000000000000000000" pitchFamily="2" charset="2"/>
              </a:rPr>
              <a:t>ukuran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yg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dipakai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untuk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melakukan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nilai-nilai</a:t>
            </a:r>
            <a:r>
              <a:rPr lang="en-ID" dirty="0">
                <a:sym typeface="Wingdings" panose="05000000000000000000" pitchFamily="2" charset="2"/>
              </a:rPr>
              <a:t>, </a:t>
            </a:r>
            <a:r>
              <a:rPr lang="en-ID" dirty="0" err="1">
                <a:sym typeface="Wingdings" panose="05000000000000000000" pitchFamily="2" charset="2"/>
              </a:rPr>
              <a:t>norma-norma</a:t>
            </a:r>
            <a:r>
              <a:rPr lang="en-ID" dirty="0">
                <a:sym typeface="Wingdings" panose="05000000000000000000" pitchFamily="2" charset="2"/>
              </a:rPr>
              <a:t>, </a:t>
            </a:r>
            <a:r>
              <a:rPr lang="en-ID" dirty="0" err="1">
                <a:sym typeface="Wingdings" panose="05000000000000000000" pitchFamily="2" charset="2"/>
              </a:rPr>
              <a:t>dan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asas-asas</a:t>
            </a:r>
            <a:r>
              <a:rPr lang="en-ID" dirty="0">
                <a:sym typeface="Wingdings" panose="05000000000000000000" pitchFamily="2" charset="2"/>
              </a:rPr>
              <a:t> moral </a:t>
            </a:r>
            <a:r>
              <a:rPr lang="en-ID" dirty="0" err="1">
                <a:sym typeface="Wingdings" panose="05000000000000000000" pitchFamily="2" charset="2"/>
              </a:rPr>
              <a:t>yg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dipakai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sebagai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pegangan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yg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umum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diterima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bagi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penentuan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baik-buruknya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perilaku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manusia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atau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benar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salahnya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tindakan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manusia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sebagai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manusia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dalam</a:t>
            </a:r>
            <a:r>
              <a:rPr lang="en-ID" dirty="0">
                <a:sym typeface="Wingdings" panose="05000000000000000000" pitchFamily="2" charset="2"/>
              </a:rPr>
              <a:t> proses </a:t>
            </a:r>
            <a:r>
              <a:rPr lang="en-ID" dirty="0" err="1">
                <a:sym typeface="Wingdings" panose="05000000000000000000" pitchFamily="2" charset="2"/>
              </a:rPr>
              <a:t>interaksi</a:t>
            </a:r>
            <a:r>
              <a:rPr lang="en-ID" dirty="0">
                <a:sym typeface="Wingdings" panose="05000000000000000000" pitchFamily="2" charset="2"/>
              </a:rPr>
              <a:t>.</a:t>
            </a:r>
            <a:endParaRPr lang="en-ID" dirty="0">
              <a:sym typeface="Wingdings" panose="05000000000000000000" pitchFamily="2" charset="2"/>
            </a:endParaRPr>
          </a:p>
          <a:p>
            <a:pPr algn="just"/>
            <a:endParaRPr lang="en-ID" dirty="0">
              <a:sym typeface="Wingdings" panose="05000000000000000000" pitchFamily="2" charset="2"/>
            </a:endParaRPr>
          </a:p>
          <a:p>
            <a:pPr algn="just"/>
            <a:r>
              <a:rPr lang="en-ID" dirty="0" err="1">
                <a:sym typeface="Wingdings" panose="05000000000000000000" pitchFamily="2" charset="2"/>
              </a:rPr>
              <a:t>Masalah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Etika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selalu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mengedepankan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dalam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situasi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yg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melibatkan</a:t>
            </a:r>
            <a:r>
              <a:rPr lang="en-ID" dirty="0">
                <a:sym typeface="Wingdings" panose="05000000000000000000" pitchFamily="2" charset="2"/>
              </a:rPr>
              <a:t> orang lain, </a:t>
            </a:r>
            <a:r>
              <a:rPr lang="en-ID" dirty="0" err="1">
                <a:sym typeface="Wingdings" panose="05000000000000000000" pitchFamily="2" charset="2"/>
              </a:rPr>
              <a:t>sehingga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etika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komunikasi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menjadi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penting</a:t>
            </a:r>
            <a:r>
              <a:rPr lang="en-ID" dirty="0">
                <a:sym typeface="Wingdings" panose="05000000000000000000" pitchFamily="2" charset="2"/>
              </a:rPr>
              <a:t>, </a:t>
            </a:r>
            <a:r>
              <a:rPr lang="en-ID" dirty="0" err="1">
                <a:sym typeface="Wingdings" panose="05000000000000000000" pitchFamily="2" charset="2"/>
              </a:rPr>
              <a:t>karena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tanpa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adanya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etika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komunikasi</a:t>
            </a:r>
            <a:r>
              <a:rPr lang="en-ID" dirty="0">
                <a:sym typeface="Wingdings" panose="05000000000000000000" pitchFamily="2" charset="2"/>
              </a:rPr>
              <a:t>, </a:t>
            </a:r>
            <a:r>
              <a:rPr lang="en-ID" dirty="0" err="1">
                <a:sym typeface="Wingdings" panose="05000000000000000000" pitchFamily="2" charset="2"/>
              </a:rPr>
              <a:t>masyarakat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tidak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bisa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berjalan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harmonis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atau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mungkin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terjadi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konflik</a:t>
            </a:r>
            <a:r>
              <a:rPr lang="en-ID" dirty="0">
                <a:sym typeface="Wingdings" panose="05000000000000000000" pitchFamily="2" charset="2"/>
              </a:rPr>
              <a:t>.</a:t>
            </a:r>
            <a:endParaRPr lang="en-ID" dirty="0">
              <a:sym typeface="Wingdings" panose="05000000000000000000" pitchFamily="2" charset="2"/>
            </a:endParaRPr>
          </a:p>
          <a:p>
            <a:pPr algn="just"/>
            <a:endParaRPr lang="en-ID" dirty="0">
              <a:sym typeface="Wingdings" panose="05000000000000000000" pitchFamily="2" charset="2"/>
            </a:endParaRPr>
          </a:p>
          <a:p>
            <a:pPr algn="just"/>
            <a:r>
              <a:rPr lang="en-ID" dirty="0" err="1">
                <a:sym typeface="Wingdings" panose="05000000000000000000" pitchFamily="2" charset="2"/>
              </a:rPr>
              <a:t>Konflik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terjadi</a:t>
            </a:r>
            <a:r>
              <a:rPr lang="en-ID" dirty="0">
                <a:sym typeface="Wingdings" panose="05000000000000000000" pitchFamily="2" charset="2"/>
              </a:rPr>
              <a:t>  </a:t>
            </a:r>
            <a:r>
              <a:rPr lang="en-ID" dirty="0" err="1">
                <a:sym typeface="Wingdings" panose="05000000000000000000" pitchFamily="2" charset="2"/>
              </a:rPr>
              <a:t>karena</a:t>
            </a:r>
            <a:r>
              <a:rPr lang="en-ID" dirty="0">
                <a:sym typeface="Wingdings" panose="05000000000000000000" pitchFamily="2" charset="2"/>
              </a:rPr>
              <a:t> :</a:t>
            </a:r>
            <a:endParaRPr lang="en-ID" dirty="0">
              <a:sym typeface="Wingdings" panose="05000000000000000000" pitchFamily="2" charset="2"/>
            </a:endParaRPr>
          </a:p>
          <a:p>
            <a:pPr marL="800100" lvl="1" indent="-342900" algn="just">
              <a:buFont typeface="+mj-lt"/>
              <a:buAutoNum type="arabicPeriod"/>
            </a:pPr>
            <a:r>
              <a:rPr lang="en-ID" dirty="0">
                <a:sym typeface="Wingdings" panose="05000000000000000000" pitchFamily="2" charset="2"/>
              </a:rPr>
              <a:t>Salah </a:t>
            </a:r>
            <a:r>
              <a:rPr lang="en-ID" dirty="0" err="1">
                <a:sym typeface="Wingdings" panose="05000000000000000000" pitchFamily="2" charset="2"/>
              </a:rPr>
              <a:t>informasi</a:t>
            </a:r>
            <a:r>
              <a:rPr lang="en-ID" dirty="0">
                <a:sym typeface="Wingdings" panose="05000000000000000000" pitchFamily="2" charset="2"/>
              </a:rPr>
              <a:t> (</a:t>
            </a:r>
            <a:r>
              <a:rPr lang="en-ID" i="1" dirty="0" err="1">
                <a:sym typeface="Wingdings" panose="05000000000000000000" pitchFamily="2" charset="2"/>
              </a:rPr>
              <a:t>mis</a:t>
            </a:r>
            <a:r>
              <a:rPr lang="en-ID" i="1" dirty="0">
                <a:sym typeface="Wingdings" panose="05000000000000000000" pitchFamily="2" charset="2"/>
              </a:rPr>
              <a:t>-information</a:t>
            </a:r>
            <a:r>
              <a:rPr lang="en-ID" dirty="0">
                <a:sym typeface="Wingdings" panose="05000000000000000000" pitchFamily="2" charset="2"/>
              </a:rPr>
              <a:t>)  </a:t>
            </a:r>
            <a:endParaRPr lang="en-ID" dirty="0">
              <a:sym typeface="Wingdings" panose="05000000000000000000" pitchFamily="2" charset="2"/>
            </a:endParaRPr>
          </a:p>
          <a:p>
            <a:pPr marL="800100" lvl="1" indent="-342900" algn="just">
              <a:buFont typeface="+mj-lt"/>
              <a:buAutoNum type="arabicPeriod"/>
            </a:pPr>
            <a:r>
              <a:rPr lang="en-ID" dirty="0">
                <a:sym typeface="Wingdings" panose="05000000000000000000" pitchFamily="2" charset="2"/>
              </a:rPr>
              <a:t>Salah </a:t>
            </a:r>
            <a:r>
              <a:rPr lang="en-ID" dirty="0" err="1">
                <a:sym typeface="Wingdings" panose="05000000000000000000" pitchFamily="2" charset="2"/>
              </a:rPr>
              <a:t>persepsi</a:t>
            </a:r>
            <a:r>
              <a:rPr lang="en-ID" dirty="0">
                <a:sym typeface="Wingdings" panose="05000000000000000000" pitchFamily="2" charset="2"/>
              </a:rPr>
              <a:t> (</a:t>
            </a:r>
            <a:r>
              <a:rPr lang="en-ID" i="1" dirty="0">
                <a:sym typeface="Wingdings" panose="05000000000000000000" pitchFamily="2" charset="2"/>
              </a:rPr>
              <a:t>mis-perception) </a:t>
            </a:r>
            <a:endParaRPr lang="en-ID" i="1" dirty="0">
              <a:sym typeface="Wingdings" panose="05000000000000000000" pitchFamily="2" charset="2"/>
            </a:endParaRPr>
          </a:p>
          <a:p>
            <a:pPr marL="800100" lvl="1" indent="-342900" algn="just">
              <a:buFont typeface="+mj-lt"/>
              <a:buAutoNum type="arabicPeriod"/>
            </a:pPr>
            <a:r>
              <a:rPr lang="en-ID" dirty="0">
                <a:sym typeface="Wingdings" panose="05000000000000000000" pitchFamily="2" charset="2"/>
              </a:rPr>
              <a:t>Salah </a:t>
            </a:r>
            <a:r>
              <a:rPr lang="en-ID" dirty="0" err="1">
                <a:sym typeface="Wingdings" panose="05000000000000000000" pitchFamily="2" charset="2"/>
              </a:rPr>
              <a:t>pengertian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i="1" dirty="0">
                <a:sym typeface="Wingdings" panose="05000000000000000000" pitchFamily="2" charset="2"/>
              </a:rPr>
              <a:t>(</a:t>
            </a:r>
            <a:r>
              <a:rPr lang="en-ID" i="1" dirty="0" err="1">
                <a:sym typeface="Wingdings" panose="05000000000000000000" pitchFamily="2" charset="2"/>
              </a:rPr>
              <a:t>mis</a:t>
            </a:r>
            <a:r>
              <a:rPr lang="en-ID" i="1" dirty="0">
                <a:sym typeface="Wingdings" panose="05000000000000000000" pitchFamily="2" charset="2"/>
              </a:rPr>
              <a:t>-understand)</a:t>
            </a:r>
            <a:endParaRPr lang="en-US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238775"/>
          </a:xfrm>
        </p:spPr>
        <p:txBody>
          <a:bodyPr>
            <a:normAutofit fontScale="90000"/>
          </a:bodyPr>
          <a:lstStyle/>
          <a:p>
            <a:r>
              <a:rPr lang="en-ID" dirty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236372"/>
            <a:ext cx="8915400" cy="4674850"/>
          </a:xfrm>
        </p:spPr>
        <p:txBody>
          <a:bodyPr>
            <a:normAutofit lnSpcReduction="10000"/>
          </a:bodyPr>
          <a:lstStyle/>
          <a:p>
            <a:r>
              <a:rPr lang="en-ID" b="1" dirty="0"/>
              <a:t>“MASYARAKAT TANPA ETIKA </a:t>
            </a:r>
            <a:r>
              <a:rPr lang="en-ID" b="1" i="1" dirty="0"/>
              <a:t>ADALAH</a:t>
            </a:r>
            <a:r>
              <a:rPr lang="en-ID" b="1" dirty="0"/>
              <a:t> MASYARAKAT YG MENJELANG KEHANCURAN”</a:t>
            </a:r>
            <a:endParaRPr lang="en-ID" b="1" dirty="0"/>
          </a:p>
          <a:p>
            <a:endParaRPr lang="en-ID" b="1" dirty="0"/>
          </a:p>
          <a:p>
            <a:r>
              <a:rPr lang="en-ID" dirty="0" err="1"/>
              <a:t>Prinsip-prinsip</a:t>
            </a:r>
            <a:r>
              <a:rPr lang="en-ID" dirty="0"/>
              <a:t> </a:t>
            </a:r>
            <a:r>
              <a:rPr lang="en-ID" dirty="0" err="1"/>
              <a:t>etika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pra-syarat</a:t>
            </a:r>
            <a:r>
              <a:rPr lang="en-ID" dirty="0"/>
              <a:t> </a:t>
            </a:r>
            <a:r>
              <a:rPr lang="en-ID" dirty="0" err="1"/>
              <a:t>wajib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keberadaan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komunitas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.</a:t>
            </a:r>
            <a:endParaRPr lang="en-ID" dirty="0"/>
          </a:p>
          <a:p>
            <a:r>
              <a:rPr lang="en-ID" b="1" dirty="0" err="1"/>
              <a:t>Tanpa</a:t>
            </a:r>
            <a:r>
              <a:rPr lang="en-ID" b="1" dirty="0"/>
              <a:t> </a:t>
            </a:r>
            <a:r>
              <a:rPr lang="en-ID" b="1" dirty="0" err="1"/>
              <a:t>prinsip-prinsip</a:t>
            </a:r>
            <a:r>
              <a:rPr lang="en-ID" b="1" dirty="0"/>
              <a:t> </a:t>
            </a:r>
            <a:r>
              <a:rPr lang="en-ID" b="1" dirty="0" err="1"/>
              <a:t>etika</a:t>
            </a:r>
            <a:r>
              <a:rPr lang="en-ID" b="1" dirty="0"/>
              <a:t> </a:t>
            </a:r>
            <a:r>
              <a:rPr lang="en-ID" b="1" dirty="0" err="1"/>
              <a:t>mustahil</a:t>
            </a:r>
            <a:r>
              <a:rPr lang="en-ID" b="1" dirty="0"/>
              <a:t> </a:t>
            </a:r>
            <a:r>
              <a:rPr lang="en-ID" b="1" dirty="0" err="1"/>
              <a:t>manusia</a:t>
            </a:r>
            <a:r>
              <a:rPr lang="en-ID" b="1" dirty="0"/>
              <a:t> </a:t>
            </a:r>
            <a:r>
              <a:rPr lang="en-ID" b="1" dirty="0" err="1"/>
              <a:t>bisa</a:t>
            </a:r>
            <a:r>
              <a:rPr lang="en-ID" b="1" dirty="0"/>
              <a:t> :</a:t>
            </a:r>
            <a:endParaRPr lang="en-ID" b="1" dirty="0"/>
          </a:p>
          <a:p>
            <a:pPr marL="800100" lvl="1" indent="-342900">
              <a:buFont typeface="+mj-lt"/>
              <a:buAutoNum type="arabicPeriod"/>
            </a:pPr>
            <a:r>
              <a:rPr lang="en-ID" dirty="0" err="1"/>
              <a:t>hidup</a:t>
            </a:r>
            <a:r>
              <a:rPr lang="en-ID" dirty="0"/>
              <a:t> </a:t>
            </a:r>
            <a:r>
              <a:rPr lang="en-ID" dirty="0" err="1"/>
              <a:t>harmonis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endParaRPr lang="en-ID" dirty="0"/>
          </a:p>
          <a:p>
            <a:pPr marL="800100" lvl="1" indent="-342900">
              <a:buFont typeface="+mj-lt"/>
              <a:buAutoNum type="arabicPeriod"/>
            </a:pP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ketakutan</a:t>
            </a:r>
            <a:r>
              <a:rPr lang="en-ID" dirty="0"/>
              <a:t>, </a:t>
            </a:r>
            <a:endParaRPr lang="en-ID" dirty="0"/>
          </a:p>
          <a:p>
            <a:pPr marL="800100" lvl="1" indent="-342900">
              <a:buFont typeface="+mj-lt"/>
              <a:buAutoNum type="arabicPeriod"/>
            </a:pP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kecemasan</a:t>
            </a:r>
            <a:r>
              <a:rPr lang="en-ID" dirty="0"/>
              <a:t>, </a:t>
            </a:r>
            <a:endParaRPr lang="en-ID" dirty="0"/>
          </a:p>
          <a:p>
            <a:pPr marL="800100" lvl="1" indent="-342900">
              <a:buFont typeface="+mj-lt"/>
              <a:buAutoNum type="arabicPeriod"/>
            </a:pP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keputus-asaan</a:t>
            </a:r>
            <a:r>
              <a:rPr lang="en-ID" dirty="0"/>
              <a:t>,</a:t>
            </a:r>
            <a:endParaRPr lang="en-ID" dirty="0"/>
          </a:p>
          <a:p>
            <a:pPr marL="800100" lvl="1" indent="-342900">
              <a:buFont typeface="+mj-lt"/>
              <a:buAutoNum type="arabicPeriod"/>
            </a:pPr>
            <a:r>
              <a:rPr lang="en-ID" dirty="0" err="1"/>
              <a:t>Tanpa</a:t>
            </a:r>
            <a:r>
              <a:rPr lang="en-ID" dirty="0"/>
              <a:t>  </a:t>
            </a:r>
            <a:r>
              <a:rPr lang="en-ID" dirty="0" err="1"/>
              <a:t>kekecawaan</a:t>
            </a:r>
            <a:r>
              <a:rPr lang="en-ID" dirty="0"/>
              <a:t>, </a:t>
            </a:r>
            <a:endParaRPr lang="en-ID" dirty="0"/>
          </a:p>
          <a:p>
            <a:pPr marL="800100" lvl="1" indent="-342900">
              <a:buFont typeface="+mj-lt"/>
              <a:buAutoNum type="arabicPeriod"/>
            </a:pP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pengertian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endParaRPr lang="en-ID" dirty="0"/>
          </a:p>
          <a:p>
            <a:pPr marL="800100" lvl="1" indent="-342900">
              <a:buFont typeface="+mj-lt"/>
              <a:buAutoNum type="arabicPeriod"/>
            </a:pPr>
            <a:r>
              <a:rPr lang="en-ID" dirty="0" err="1"/>
              <a:t>Tiada</a:t>
            </a:r>
            <a:r>
              <a:rPr lang="en-ID" dirty="0"/>
              <a:t> </a:t>
            </a:r>
            <a:r>
              <a:rPr lang="en-ID" dirty="0" err="1"/>
              <a:t>ketidak-pastian</a:t>
            </a:r>
            <a:r>
              <a:rPr lang="en-ID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317586"/>
          </a:xfrm>
        </p:spPr>
        <p:txBody>
          <a:bodyPr>
            <a:normAutofit fontScale="90000"/>
          </a:bodyPr>
          <a:lstStyle/>
          <a:p>
            <a:r>
              <a:rPr lang="en-ID" dirty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241946"/>
            <a:ext cx="8915400" cy="4669276"/>
          </a:xfrm>
        </p:spPr>
        <p:txBody>
          <a:bodyPr/>
          <a:lstStyle/>
          <a:p>
            <a:r>
              <a:rPr lang="en-ID"/>
              <a:t>.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4419718" y="1856966"/>
            <a:ext cx="5254388" cy="3439235"/>
          </a:xfrm>
          <a:custGeom>
            <a:avLst/>
            <a:gdLst>
              <a:gd name="connsiteX0" fmla="*/ 1787857 w 5254388"/>
              <a:gd name="connsiteY0" fmla="*/ 1091821 h 3439235"/>
              <a:gd name="connsiteX1" fmla="*/ 1678674 w 5254388"/>
              <a:gd name="connsiteY1" fmla="*/ 1064525 h 3439235"/>
              <a:gd name="connsiteX2" fmla="*/ 1514901 w 5254388"/>
              <a:gd name="connsiteY2" fmla="*/ 1064525 h 3439235"/>
              <a:gd name="connsiteX3" fmla="*/ 0 w 5254388"/>
              <a:gd name="connsiteY3" fmla="*/ 2238233 h 3439235"/>
              <a:gd name="connsiteX4" fmla="*/ 955343 w 5254388"/>
              <a:gd name="connsiteY4" fmla="*/ 3289110 h 3439235"/>
              <a:gd name="connsiteX5" fmla="*/ 3807725 w 5254388"/>
              <a:gd name="connsiteY5" fmla="*/ 3439235 h 3439235"/>
              <a:gd name="connsiteX6" fmla="*/ 5254388 w 5254388"/>
              <a:gd name="connsiteY6" fmla="*/ 1856095 h 3439235"/>
              <a:gd name="connsiteX7" fmla="*/ 5172501 w 5254388"/>
              <a:gd name="connsiteY7" fmla="*/ 232012 h 3439235"/>
              <a:gd name="connsiteX8" fmla="*/ 3275463 w 5254388"/>
              <a:gd name="connsiteY8" fmla="*/ 0 h 3439235"/>
              <a:gd name="connsiteX9" fmla="*/ 3630304 w 5254388"/>
              <a:gd name="connsiteY9" fmla="*/ 586853 h 3439235"/>
              <a:gd name="connsiteX10" fmla="*/ 1828800 w 5254388"/>
              <a:gd name="connsiteY10" fmla="*/ 150125 h 3439235"/>
              <a:gd name="connsiteX11" fmla="*/ 1801504 w 5254388"/>
              <a:gd name="connsiteY11" fmla="*/ 1146412 h 3439235"/>
              <a:gd name="connsiteX12" fmla="*/ 1719618 w 5254388"/>
              <a:gd name="connsiteY12" fmla="*/ 968991 h 3439235"/>
              <a:gd name="connsiteX13" fmla="*/ 2306471 w 5254388"/>
              <a:gd name="connsiteY13" fmla="*/ 955343 h 3439235"/>
              <a:gd name="connsiteX14" fmla="*/ 1787857 w 5254388"/>
              <a:gd name="connsiteY14" fmla="*/ 1091821 h 3439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254388" h="3439235">
                <a:moveTo>
                  <a:pt x="1787857" y="1091821"/>
                </a:moveTo>
                <a:lnTo>
                  <a:pt x="1678674" y="1064525"/>
                </a:lnTo>
                <a:lnTo>
                  <a:pt x="1514901" y="1064525"/>
                </a:lnTo>
                <a:lnTo>
                  <a:pt x="0" y="2238233"/>
                </a:lnTo>
                <a:lnTo>
                  <a:pt x="955343" y="3289110"/>
                </a:lnTo>
                <a:lnTo>
                  <a:pt x="3807725" y="3439235"/>
                </a:lnTo>
                <a:lnTo>
                  <a:pt x="5254388" y="1856095"/>
                </a:lnTo>
                <a:lnTo>
                  <a:pt x="5172501" y="232012"/>
                </a:lnTo>
                <a:lnTo>
                  <a:pt x="3275463" y="0"/>
                </a:lnTo>
                <a:lnTo>
                  <a:pt x="3630304" y="586853"/>
                </a:lnTo>
                <a:lnTo>
                  <a:pt x="1828800" y="150125"/>
                </a:lnTo>
                <a:lnTo>
                  <a:pt x="1801504" y="1146412"/>
                </a:lnTo>
                <a:lnTo>
                  <a:pt x="1719618" y="968991"/>
                </a:lnTo>
                <a:lnTo>
                  <a:pt x="2306471" y="955343"/>
                </a:lnTo>
                <a:lnTo>
                  <a:pt x="1787857" y="1091821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3600" dirty="0" err="1"/>
              <a:t>Terima</a:t>
            </a:r>
            <a:r>
              <a:rPr lang="en-ID" sz="3600" dirty="0"/>
              <a:t> </a:t>
            </a:r>
            <a:r>
              <a:rPr lang="en-ID" sz="3600" dirty="0" err="1"/>
              <a:t>kasih</a:t>
            </a:r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3072</Words>
  <Application>WPS Presentation</Application>
  <PresentationFormat>Widescreen</PresentationFormat>
  <Paragraphs>73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Arial</vt:lpstr>
      <vt:lpstr>SimSun</vt:lpstr>
      <vt:lpstr>Wingdings</vt:lpstr>
      <vt:lpstr>Wingdings 3</vt:lpstr>
      <vt:lpstr>Symbol</vt:lpstr>
      <vt:lpstr>Arial</vt:lpstr>
      <vt:lpstr>Century Gothic</vt:lpstr>
      <vt:lpstr>Microsoft YaHei</vt:lpstr>
      <vt:lpstr>Arial Unicode MS</vt:lpstr>
      <vt:lpstr>Calibri</vt:lpstr>
      <vt:lpstr>Wisp</vt:lpstr>
      <vt:lpstr>ETIKA DAN KOMUNIKASI</vt:lpstr>
      <vt:lpstr>PENGERTIAN ETIKA</vt:lpstr>
      <vt:lpstr>.</vt:lpstr>
      <vt:lpstr>.</vt:lpstr>
      <vt:lpstr>Berbagai Istilah</vt:lpstr>
      <vt:lpstr>PENGERTIAN KOMUNIKASI</vt:lpstr>
      <vt:lpstr>ETIKA KOMUNIKASI</vt:lpstr>
      <vt:lpstr>.</vt:lpstr>
      <vt:lpstr>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KOMUNIKASI</dc:title>
  <dc:creator>Windows User</dc:creator>
  <cp:lastModifiedBy>ACER SWIFT 3</cp:lastModifiedBy>
  <cp:revision>17</cp:revision>
  <dcterms:created xsi:type="dcterms:W3CDTF">2018-12-24T15:13:00Z</dcterms:created>
  <dcterms:modified xsi:type="dcterms:W3CDTF">2023-12-14T13:45:52Z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ADA8625A5EAA43398E81C1A8E34CFE33</vt:lpwstr>
  </property>
  <property fmtid="{D5CDD505-2E9C-101B-9397-08002B2CF9AE}" pid="3" name="KSOProductBuildVer">
    <vt:lpwstr>1033-12.2.0.13306</vt:lpwstr>
  </property>
</Properties>
</file>