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0" r:id="rId7"/>
    <p:sldId id="296" r:id="rId8"/>
    <p:sldId id="313" r:id="rId9"/>
    <p:sldId id="314" r:id="rId10"/>
    <p:sldId id="315" r:id="rId11"/>
    <p:sldId id="261" r:id="rId12"/>
    <p:sldId id="319" r:id="rId13"/>
    <p:sldId id="322" r:id="rId14"/>
    <p:sldId id="321" r:id="rId15"/>
    <p:sldId id="316" r:id="rId16"/>
    <p:sldId id="300" r:id="rId17"/>
    <p:sldId id="311" r:id="rId18"/>
    <p:sldId id="312" r:id="rId19"/>
    <p:sldId id="281" r:id="rId20"/>
    <p:sldId id="327" r:id="rId21"/>
    <p:sldId id="326" r:id="rId22"/>
    <p:sldId id="328" r:id="rId23"/>
    <p:sldId id="329" r:id="rId24"/>
    <p:sldId id="330" r:id="rId25"/>
    <p:sldId id="301" r:id="rId26"/>
    <p:sldId id="323" r:id="rId27"/>
    <p:sldId id="317" r:id="rId28"/>
    <p:sldId id="325" r:id="rId29"/>
    <p:sldId id="331" r:id="rId30"/>
    <p:sldId id="262" r:id="rId31"/>
  </p:sldIdLst>
  <p:sldSz cx="9144000" cy="5143500" type="screen16x9"/>
  <p:notesSz cx="6858000" cy="9144000"/>
  <p:embeddedFontLst>
    <p:embeddedFont>
      <p:font typeface="Abril Fatface" panose="02000503000000020003"/>
      <p:regular r:id="rId35"/>
    </p:embeddedFont>
    <p:embeddedFont>
      <p:font typeface="Merriweather Sans Regular"/>
      <p:regular r:id="rId36"/>
    </p:embeddedFont>
    <p:embeddedFont>
      <p:font typeface="Franklin Gothic Demi Cond" panose="020B0706030402020204" pitchFamily="34" charset="0"/>
      <p:regular r:id="rId37"/>
    </p:embeddedFont>
    <p:embeddedFont>
      <p:font typeface="Arial Narrow" panose="020B0606020202030204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318BBC-6308-40BD-B4B3-4B82EC49D00F}" type="slidenum">
              <a:rPr lang="en-US" altLang="en-US" smtClean="0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9AAB5-D0A4-4972-BBE0-8E93BDA5AB49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9AAB5-D0A4-4972-BBE0-8E93BDA5AB49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14500" y="4277700"/>
            <a:ext cx="4914900" cy="8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114500" y="0"/>
            <a:ext cx="4914900" cy="8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62175" y="866100"/>
            <a:ext cx="6819600" cy="341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/>
          <a:srcRect l="29800" t="2488" r="16448" b="80672"/>
          <a:stretch>
            <a:fillRect/>
          </a:stretch>
        </p:blipFill>
        <p:spPr>
          <a:xfrm>
            <a:off x="2114500" y="0"/>
            <a:ext cx="4914998" cy="8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2"/>
          <a:srcRect l="7068" t="8472" r="39179" b="74690"/>
          <a:stretch>
            <a:fillRect/>
          </a:stretch>
        </p:blipFill>
        <p:spPr>
          <a:xfrm>
            <a:off x="2114550" y="4277475"/>
            <a:ext cx="4914902" cy="8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4168350" y="463878"/>
            <a:ext cx="807300" cy="80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162175" y="2014975"/>
            <a:ext cx="6819600" cy="66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162175" y="2772801"/>
            <a:ext cx="6819600" cy="35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2114500" y="4277700"/>
            <a:ext cx="4914900" cy="86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3"/>
          <p:cNvSpPr/>
          <p:nvPr/>
        </p:nvSpPr>
        <p:spPr>
          <a:xfrm>
            <a:off x="2114500" y="0"/>
            <a:ext cx="4914900" cy="86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/>
          <a:srcRect l="29800" t="2488" r="16448" b="80672"/>
          <a:stretch>
            <a:fillRect/>
          </a:stretch>
        </p:blipFill>
        <p:spPr>
          <a:xfrm>
            <a:off x="2114500" y="0"/>
            <a:ext cx="4914998" cy="8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2"/>
          <a:srcRect l="7068" t="8472" r="39179" b="74690"/>
          <a:stretch>
            <a:fillRect/>
          </a:stretch>
        </p:blipFill>
        <p:spPr>
          <a:xfrm>
            <a:off x="2114550" y="4277475"/>
            <a:ext cx="4914902" cy="8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4168350" y="463878"/>
            <a:ext cx="807300" cy="80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2413200" y="412950"/>
            <a:ext cx="4317600" cy="431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 amt="26000"/>
          </a:blip>
          <a:srcRect l="26390" t="8022" r="26390" b="8056"/>
          <a:stretch>
            <a:fillRect/>
          </a:stretch>
        </p:blipFill>
        <p:spPr>
          <a:xfrm>
            <a:off x="2413150" y="412950"/>
            <a:ext cx="4317600" cy="4317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678675" y="2161800"/>
            <a:ext cx="5786700" cy="8199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 panose="02000503000000020003"/>
              <a:buChar char="●"/>
              <a:defRPr sz="32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1pPr>
            <a:lvl2pPr marL="914400" lvl="1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 panose="02000503000000020003"/>
              <a:buChar char="○"/>
              <a:defRPr sz="32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marL="1371600" lvl="2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 panose="02000503000000020003"/>
              <a:buChar char="■"/>
              <a:defRPr sz="32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marL="1828800" lvl="3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 panose="02000503000000020003"/>
              <a:buChar char="●"/>
              <a:defRPr sz="32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marL="2286000" lvl="4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 panose="02000503000000020003"/>
              <a:buChar char="○"/>
              <a:defRPr sz="32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marL="2743200" lvl="5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 panose="02000503000000020003"/>
              <a:buChar char="■"/>
              <a:defRPr sz="32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marL="3200400" lvl="6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 panose="02000503000000020003"/>
              <a:buChar char="●"/>
              <a:defRPr sz="32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marL="3657600" lvl="7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 panose="02000503000000020003"/>
              <a:buChar char="○"/>
              <a:defRPr sz="32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marL="4114800" lvl="8" indent="-43180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Font typeface="Abril Fatface" panose="02000503000000020003"/>
              <a:buChar char="■"/>
              <a:defRPr sz="32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3923800" y="4730550"/>
            <a:ext cx="1296300" cy="41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 amt="70000"/>
          </a:blip>
          <a:srcRect t="38079" b="47230"/>
          <a:stretch>
            <a:fillRect/>
          </a:stretch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36" name="Google Shape;36;p5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37" name="Google Shape;37;p5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38" name="Google Shape;38;p5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 amt="70000"/>
          </a:blip>
          <a:srcRect t="38079" b="47230"/>
          <a:stretch>
            <a:fillRect/>
          </a:stretch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55275" y="1430150"/>
            <a:ext cx="3473100" cy="269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815599" y="1430150"/>
            <a:ext cx="3473100" cy="269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46" name="Google Shape;46;p6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47" name="Google Shape;47;p6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8" name="Google Shape;48;p6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frame">
  <p:cSld name="BLANK_1_1_1"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7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24"/>
            <a:ext cx="9144000" cy="5143500"/>
          </a:xfrm>
          <a:prstGeom prst="frame">
            <a:avLst>
              <a:gd name="adj1" fmla="val 8787"/>
            </a:avLst>
          </a:prstGeom>
          <a:noFill/>
          <a:ln>
            <a:noFill/>
          </a:ln>
        </p:spPr>
      </p:pic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3923800" y="4689025"/>
            <a:ext cx="1296300" cy="45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25761-CD52-4DAB-AED4-01C182A18FB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43038" y="1385888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F05F7-31DE-4CE8-AA42-7EA6C8EA35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 panose="02000503000000020003"/>
              <a:buNone/>
              <a:defRPr sz="2400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 panose="02000503000000020003"/>
              <a:buNone/>
              <a:defRPr sz="2400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 panose="02000503000000020003"/>
              <a:buNone/>
              <a:defRPr sz="2400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 panose="02000503000000020003"/>
              <a:buNone/>
              <a:defRPr sz="2400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 panose="02000503000000020003"/>
              <a:buNone/>
              <a:defRPr sz="2400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 panose="02000503000000020003"/>
              <a:buNone/>
              <a:defRPr sz="2400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 panose="02000503000000020003"/>
              <a:buNone/>
              <a:defRPr sz="2400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 panose="02000503000000020003"/>
              <a:buNone/>
              <a:defRPr sz="2400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 panose="02000503000000020003"/>
              <a:buNone/>
              <a:defRPr sz="2400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Sans Regular"/>
              <a:buChar char="●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1pPr>
            <a:lvl2pPr marL="914400" lvl="1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Sans Regular"/>
              <a:buChar char="○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 Regular"/>
              <a:buChar char="■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 Regular"/>
              <a:buChar char="●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○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■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●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○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Merriweather Sans Regular"/>
              <a:buChar char="■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162175" y="866100"/>
            <a:ext cx="6819600" cy="341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PENGERTIAN KOMUNIKASI  MASSA</a:t>
            </a:r>
            <a:br>
              <a:rPr lang="en-US" dirty="0"/>
            </a:br>
            <a:r>
              <a:rPr lang="en-US" sz="1800" dirty="0"/>
              <a:t>OLEH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/>
              <a:t>DEWI SETYARINI</a:t>
            </a:r>
            <a:endParaRPr sz="2400" dirty="0"/>
          </a:p>
        </p:txBody>
      </p:sp>
      <p:grpSp>
        <p:nvGrpSpPr>
          <p:cNvPr id="88" name="Google Shape;88;p14"/>
          <p:cNvGrpSpPr/>
          <p:nvPr/>
        </p:nvGrpSpPr>
        <p:grpSpPr>
          <a:xfrm>
            <a:off x="4429541" y="658819"/>
            <a:ext cx="256416" cy="414535"/>
            <a:chOff x="1988225" y="4286525"/>
            <a:chExt cx="305075" cy="493200"/>
          </a:xfrm>
        </p:grpSpPr>
        <p:sp>
          <p:nvSpPr>
            <p:cNvPr id="89" name="Google Shape;89;p14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5" dirty="0"/>
              <a:t>PERAN </a:t>
            </a:r>
            <a:r>
              <a:rPr lang="it-IT" dirty="0"/>
              <a:t>MEDIA</a:t>
            </a:r>
            <a:r>
              <a:rPr lang="it-IT" spc="-155" dirty="0"/>
              <a:t> </a:t>
            </a:r>
            <a:r>
              <a:rPr lang="it-IT" dirty="0"/>
              <a:t>MASSA</a:t>
            </a:r>
            <a:br>
              <a:rPr lang="it-IT" dirty="0"/>
            </a:br>
            <a:r>
              <a:rPr lang="it-IT" spc="-15" dirty="0"/>
              <a:t>(Mc </a:t>
            </a:r>
            <a:r>
              <a:rPr lang="it-IT" dirty="0"/>
              <a:t>Quail dalam </a:t>
            </a:r>
            <a:r>
              <a:rPr lang="it-IT" spc="-5" dirty="0"/>
              <a:t>Littlejohn,</a:t>
            </a:r>
            <a:r>
              <a:rPr lang="it-IT" spc="-320" dirty="0"/>
              <a:t> </a:t>
            </a:r>
            <a:r>
              <a:rPr lang="it-IT" spc="-10" dirty="0"/>
              <a:t>1992)</a:t>
            </a:r>
            <a:br>
              <a:rPr lang="en-US" dirty="0"/>
            </a:b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300" y="1017000"/>
            <a:ext cx="7827454" cy="3447047"/>
          </a:xfrm>
        </p:spPr>
        <p:txBody>
          <a:bodyPr/>
          <a:lstStyle/>
          <a:p>
            <a:pPr marL="277495" marR="5080" indent="-264795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299085" algn="l"/>
              </a:tabLst>
            </a:pP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Jendela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(</a:t>
            </a:r>
            <a:r>
              <a:rPr lang="en-US" sz="1600" i="1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window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) 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=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Memungkinkan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kita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melihat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lingkungan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di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sekitar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 </a:t>
            </a:r>
            <a:r>
              <a:rPr lang="en-US" sz="1600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kita</a:t>
            </a:r>
            <a:endParaRPr lang="en-US" sz="1600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pPr marL="277495" marR="408305" indent="-264795">
              <a:lnSpc>
                <a:spcPct val="150000"/>
              </a:lnSpc>
              <a:spcBef>
                <a:spcPts val="20"/>
              </a:spcBef>
              <a:buAutoNum type="arabicPeriod"/>
              <a:tabLst>
                <a:tab pos="299720" algn="l"/>
              </a:tabLst>
            </a:pP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Penerjemah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(</a:t>
            </a:r>
            <a:r>
              <a:rPr lang="en-US" sz="1600" i="1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interpreter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) 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=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Membantu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membuat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pengalaman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kita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bermakna</a:t>
            </a:r>
            <a:endParaRPr lang="en-US" sz="1600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pPr marL="299085" indent="-286385">
              <a:lnSpc>
                <a:spcPct val="100000"/>
              </a:lnSpc>
              <a:spcBef>
                <a:spcPts val="1515"/>
              </a:spcBef>
              <a:buAutoNum type="arabicPeriod"/>
              <a:tabLst>
                <a:tab pos="299720" algn="l"/>
              </a:tabLst>
            </a:pPr>
            <a:r>
              <a:rPr lang="en-US" sz="1600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Pijakan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atau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Pembawa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(</a:t>
            </a:r>
            <a:r>
              <a:rPr lang="en-US" sz="1600" i="1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Flatform or Carrier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) 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=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Mengangkut</a:t>
            </a:r>
            <a:r>
              <a:rPr lang="en-US" sz="1600" spc="35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informasi</a:t>
            </a:r>
            <a:endParaRPr lang="en-US" sz="1600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pPr marL="299085" indent="-286385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299720" algn="l"/>
              </a:tabLst>
            </a:pP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Komunikasi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Interaktif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=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Memungkinkan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adanya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umpan</a:t>
            </a:r>
            <a:r>
              <a:rPr lang="en-US" sz="1600" spc="27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balik</a:t>
            </a:r>
            <a:endParaRPr lang="en-US" sz="1600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pPr marL="277495" marR="555625" indent="-264795">
              <a:lnSpc>
                <a:spcPct val="150000"/>
              </a:lnSpc>
              <a:spcBef>
                <a:spcPts val="20"/>
              </a:spcBef>
              <a:buAutoNum type="arabicPeriod"/>
              <a:tabLst>
                <a:tab pos="299085" algn="l"/>
              </a:tabLst>
            </a:pP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Penyaring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(</a:t>
            </a:r>
            <a:r>
              <a:rPr lang="en-US" sz="1600" i="1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Filter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)=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Menyeleksi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bagian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dari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pengalaman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kita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dan 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memfokuskan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pada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lainnya</a:t>
            </a:r>
            <a:r>
              <a:rPr lang="en-US" sz="1600" spc="2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endParaRPr lang="en-US" sz="1600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pPr marL="277495" indent="-264795">
              <a:lnSpc>
                <a:spcPct val="100000"/>
              </a:lnSpc>
              <a:spcBef>
                <a:spcPts val="1515"/>
              </a:spcBef>
              <a:buAutoNum type="arabicPeriod"/>
              <a:tabLst>
                <a:tab pos="299085" algn="l"/>
              </a:tabLst>
            </a:pP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Cermin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(</a:t>
            </a:r>
            <a:r>
              <a:rPr lang="en-US" sz="1600" i="1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mirror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) 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=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Merefleksikan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diri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kita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pada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diri</a:t>
            </a:r>
            <a:r>
              <a:rPr lang="en-US" sz="1600" spc="22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sendiri</a:t>
            </a:r>
            <a:endParaRPr lang="en-US" sz="1600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pPr marL="277495" indent="-264795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299085" algn="l"/>
              </a:tabLst>
            </a:pPr>
            <a:r>
              <a:rPr lang="en-US" sz="1600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Hambatan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(</a:t>
            </a:r>
            <a:r>
              <a:rPr lang="en-US" sz="1600" i="1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barriers</a:t>
            </a:r>
            <a:r>
              <a:rPr lang="en-US" sz="1600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) </a:t>
            </a:r>
            <a:r>
              <a:rPr lang="en-US" sz="1600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=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Menutupi</a:t>
            </a:r>
            <a:r>
              <a:rPr lang="en-US" sz="1600" spc="20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z="1600" spc="-1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kebenaran</a:t>
            </a:r>
            <a:endParaRPr lang="en-US" sz="1600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pc="-25" dirty="0"/>
              <a:t>PENTINGNYA  </a:t>
            </a:r>
            <a:r>
              <a:rPr lang="en-US" sz="2400" dirty="0"/>
              <a:t>MEDIA</a:t>
            </a:r>
            <a:r>
              <a:rPr lang="en-US" sz="2400" spc="-135" dirty="0"/>
              <a:t>  </a:t>
            </a:r>
            <a:r>
              <a:rPr lang="en-US" sz="2400" spc="-15" dirty="0"/>
              <a:t>KOMUNIKASI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299" y="1430147"/>
            <a:ext cx="8126859" cy="3033900"/>
          </a:xfrm>
        </p:spPr>
        <p:txBody>
          <a:bodyPr/>
          <a:lstStyle/>
          <a:p>
            <a:pPr marL="12700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  <a:tabLst>
                <a:tab pos="1440180" algn="l"/>
              </a:tabLst>
            </a:pP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Media</a:t>
            </a:r>
            <a:r>
              <a:rPr lang="en-US" spc="-3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telah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merasuk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ke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hampir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semua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aspek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kehidupan</a:t>
            </a:r>
            <a:r>
              <a:rPr lang="en-US" spc="-9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kita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.</a:t>
            </a:r>
            <a:endParaRPr lang="en-US" spc="-5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pPr marL="12700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  <a:tabLst>
                <a:tab pos="1440180" algn="l"/>
              </a:tabLst>
            </a:pPr>
            <a:endParaRPr lang="en-US" spc="-5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pPr marL="12700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  <a:tabLst>
                <a:tab pos="542925" algn="l"/>
              </a:tabLst>
            </a:pP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Mayoritas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rumah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tangga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memiliki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media 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dan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alat-alat</a:t>
            </a:r>
            <a:r>
              <a:rPr lang="en-US" spc="-12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komunikasi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elektronik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akibat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  	</a:t>
            </a:r>
            <a:r>
              <a:rPr lang="en-US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berkembangnya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jaringan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10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listrik</a:t>
            </a:r>
            <a:r>
              <a:rPr lang="en-US" spc="-1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dan</a:t>
            </a:r>
            <a:r>
              <a:rPr lang="en-US" spc="-114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telepon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dan internet.</a:t>
            </a:r>
            <a:endParaRPr lang="en-US" spc="-5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pPr marL="12700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  <a:tabLst>
                <a:tab pos="542925" algn="l"/>
              </a:tabLst>
            </a:pPr>
            <a:endParaRPr lang="en-US" spc="-5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pPr marL="12700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  <a:tabLst>
                <a:tab pos="542925" algn="l"/>
              </a:tabLst>
            </a:pP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Munculnya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komputer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meningkatkan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akses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warga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terdidik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pada 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media 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hibrida</a:t>
            </a:r>
            <a:endParaRPr lang="en-US" spc="-5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pPr marL="0" indent="0" defTabSz="542925">
              <a:lnSpc>
                <a:spcPct val="100000"/>
              </a:lnSpc>
              <a:spcBef>
                <a:spcPts val="100"/>
              </a:spcBef>
              <a:buNone/>
              <a:tabLst>
                <a:tab pos="444500" algn="l"/>
                <a:tab pos="542925" algn="l"/>
                <a:tab pos="1076325" algn="l"/>
              </a:tabLst>
            </a:pP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	Indonesia 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negara di 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Asia </a:t>
            </a:r>
            <a:r>
              <a:rPr lang="en-US" spc="-3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Tenggara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dng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tingkat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pertumbuhan</a:t>
            </a:r>
            <a:r>
              <a:rPr lang="en-US" spc="-26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Facebook 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tercepat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&amp;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 	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tercatat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sepuluh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besar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negara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jejaring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sosial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dalam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 dunia</a:t>
            </a:r>
            <a:r>
              <a:rPr lang="en-US" spc="-5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maya</a:t>
            </a:r>
            <a:r>
              <a:rPr lang="en-US" spc="1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ini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yang 	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mulai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dibuka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umum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2006 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yang </a:t>
            </a:r>
            <a:r>
              <a:rPr lang="en-US" spc="-5" dirty="0" err="1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lalu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 (Kompas,</a:t>
            </a:r>
            <a:r>
              <a:rPr lang="en-US" spc="-50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rPr>
              <a:t>2009).</a:t>
            </a:r>
            <a:endParaRPr lang="en-US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pPr marL="508000" indent="-838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  <a:tabLst>
                <a:tab pos="542925" algn="l"/>
              </a:tabLst>
            </a:pPr>
            <a:endParaRPr lang="en-US" spc="-5" dirty="0">
              <a:solidFill>
                <a:schemeClr val="tx1"/>
              </a:solidFill>
              <a:latin typeface="Arial Narrow" panose="020B0606020202030204"/>
              <a:cs typeface="Arial Narrow" panose="020B0606020202030204"/>
            </a:endParaRP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4870848"/>
            <a:ext cx="6858000" cy="272891"/>
          </a:xfrm>
          <a:custGeom>
            <a:avLst/>
            <a:gdLst/>
            <a:ahLst/>
            <a:cxnLst/>
            <a:rect l="l" t="t" r="r" b="b"/>
            <a:pathLst>
              <a:path w="9144000" h="363854">
                <a:moveTo>
                  <a:pt x="0" y="363537"/>
                </a:moveTo>
                <a:lnTo>
                  <a:pt x="9144000" y="363537"/>
                </a:lnTo>
                <a:lnTo>
                  <a:pt x="9144000" y="0"/>
                </a:lnTo>
                <a:lnTo>
                  <a:pt x="0" y="0"/>
                </a:lnTo>
                <a:lnTo>
                  <a:pt x="0" y="363537"/>
                </a:lnTo>
                <a:close/>
              </a:path>
            </a:pathLst>
          </a:custGeom>
          <a:solidFill>
            <a:srgbClr val="1E001E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3" name="object 3"/>
          <p:cNvSpPr/>
          <p:nvPr/>
        </p:nvSpPr>
        <p:spPr>
          <a:xfrm>
            <a:off x="1142157" y="0"/>
            <a:ext cx="6859702" cy="7705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/>
          <p:nvPr/>
        </p:nvSpPr>
        <p:spPr>
          <a:xfrm>
            <a:off x="1143000" y="0"/>
            <a:ext cx="6858000" cy="4871085"/>
          </a:xfrm>
          <a:custGeom>
            <a:avLst/>
            <a:gdLst/>
            <a:ahLst/>
            <a:cxnLst/>
            <a:rect l="l" t="t" r="r" b="b"/>
            <a:pathLst>
              <a:path w="9144000" h="6494780">
                <a:moveTo>
                  <a:pt x="0" y="6494526"/>
                </a:moveTo>
                <a:lnTo>
                  <a:pt x="9144000" y="6494526"/>
                </a:lnTo>
                <a:lnTo>
                  <a:pt x="9144000" y="0"/>
                </a:lnTo>
                <a:lnTo>
                  <a:pt x="0" y="0"/>
                </a:lnTo>
                <a:lnTo>
                  <a:pt x="0" y="6494526"/>
                </a:lnTo>
                <a:close/>
              </a:path>
            </a:pathLst>
          </a:custGeom>
          <a:solidFill>
            <a:srgbClr val="1E001E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 txBox="1"/>
          <p:nvPr/>
        </p:nvSpPr>
        <p:spPr>
          <a:xfrm>
            <a:off x="6985444" y="44005"/>
            <a:ext cx="95916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merupakan</a:t>
            </a:r>
            <a:endParaRPr sz="1800">
              <a:latin typeface="Arial Narrow" panose="020B0606020202030204"/>
              <a:cs typeface="Arial Narrow" panose="020B0606020202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2055" y="44005"/>
            <a:ext cx="5607844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4145" marR="3810" indent="-134620">
              <a:spcBef>
                <a:spcPts val="75"/>
              </a:spcBef>
              <a:buFont typeface="Wingdings" panose="05000000000000000000"/>
              <a:buChar char=""/>
              <a:tabLst>
                <a:tab pos="144780" algn="l"/>
                <a:tab pos="1291590" algn="l"/>
                <a:tab pos="1511300" algn="l"/>
                <a:tab pos="3500755" algn="l"/>
              </a:tabLst>
            </a:pP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Media</a:t>
            </a:r>
            <a:r>
              <a:rPr sz="1800" spc="15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menjadi	inti bagi</a:t>
            </a:r>
            <a:r>
              <a:rPr sz="1800" spc="229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setiap</a:t>
            </a:r>
            <a:r>
              <a:rPr sz="1800" spc="12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proses	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komunikasi manusia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dan </a:t>
            </a:r>
            <a:r>
              <a:rPr sz="1800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sz="1800" spc="-4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“jantungnya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”	komunikasi massa yang efisien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dan</a:t>
            </a:r>
            <a:r>
              <a:rPr sz="1800" spc="75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efektif.</a:t>
            </a:r>
            <a:endParaRPr sz="1800" dirty="0">
              <a:latin typeface="Arial Narrow" panose="020B0606020202030204"/>
              <a:cs typeface="Arial Narrow" panose="020B0606020202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2055" y="864833"/>
            <a:ext cx="6745129" cy="40030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4145" marR="6985" indent="-134620" algn="just">
              <a:lnSpc>
                <a:spcPct val="100000"/>
              </a:lnSpc>
              <a:spcBef>
                <a:spcPts val="75"/>
              </a:spcBef>
              <a:buFont typeface="Wingdings" panose="05000000000000000000"/>
              <a:buChar char=""/>
              <a:tabLst>
                <a:tab pos="144780" algn="l"/>
              </a:tabLst>
            </a:pPr>
            <a:r>
              <a:rPr sz="1800" spc="-11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Tidak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akan ada seorangpun yang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dapat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memisahkan </a:t>
            </a:r>
            <a:r>
              <a:rPr sz="2100" spc="-4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media komunikasi  dari proses </a:t>
            </a:r>
            <a:r>
              <a:rPr sz="2100" spc="-8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komunikasi </a:t>
            </a:r>
            <a:r>
              <a:rPr sz="2100" spc="-4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massa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, karena hanya media komunikasi yang  mampu menghubungkan sumber dengan khalayaknya, baik itu sebagai  individu maupun kelembagaan dalam masyarakat </a:t>
            </a:r>
            <a:r>
              <a:rPr sz="1800" spc="-4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(Litllejohn,</a:t>
            </a:r>
            <a:r>
              <a:rPr sz="1800" spc="56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sz="1800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1992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).</a:t>
            </a:r>
            <a:endParaRPr sz="1800">
              <a:latin typeface="Arial Narrow" panose="020B0606020202030204"/>
              <a:cs typeface="Arial Narrow" panose="020B0606020202030204"/>
            </a:endParaRPr>
          </a:p>
          <a:p>
            <a:pPr>
              <a:spcBef>
                <a:spcPts val="10"/>
              </a:spcBef>
              <a:buChar char=""/>
            </a:pPr>
            <a:endParaRPr sz="1875">
              <a:latin typeface="Times New Roman" panose="02020603050405020304"/>
              <a:cs typeface="Times New Roman" panose="02020603050405020304"/>
            </a:endParaRPr>
          </a:p>
          <a:p>
            <a:pPr marL="144145" marR="6985" indent="-134620" algn="just">
              <a:buFont typeface="Wingdings" panose="05000000000000000000"/>
              <a:buChar char=""/>
              <a:tabLst>
                <a:tab pos="144780" algn="l"/>
              </a:tabLst>
            </a:pPr>
            <a:r>
              <a:rPr sz="1800" spc="-4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M.McLuhan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menyatakan </a:t>
            </a:r>
            <a:r>
              <a:rPr sz="1800" spc="-8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“media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adalah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pesan”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(</a:t>
            </a:r>
            <a:r>
              <a:rPr sz="1800" i="1" spc="-4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medium is the message</a:t>
            </a:r>
            <a:r>
              <a:rPr sz="1800" i="1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)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.  Merujuk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pada pendapat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Innis; keduanya memperlakukan media massa 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sebagai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esensi dari peradaban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dan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melihat sejarah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sebagai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suatu manifestasi 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dari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media yang berkuasa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pada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setiap</a:t>
            </a:r>
            <a:r>
              <a:rPr sz="1800" spc="26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zaman.</a:t>
            </a:r>
            <a:endParaRPr sz="1800">
              <a:latin typeface="Arial Narrow" panose="020B0606020202030204"/>
              <a:cs typeface="Arial Narrow" panose="020B0606020202030204"/>
            </a:endParaRPr>
          </a:p>
          <a:p>
            <a:pPr>
              <a:spcBef>
                <a:spcPts val="10"/>
              </a:spcBef>
              <a:buChar char=""/>
            </a:pPr>
            <a:endParaRPr sz="1875">
              <a:latin typeface="Times New Roman" panose="02020603050405020304"/>
              <a:cs typeface="Times New Roman" panose="02020603050405020304"/>
            </a:endParaRPr>
          </a:p>
          <a:p>
            <a:pPr marL="144145" marR="3810" indent="-134620" algn="just">
              <a:spcBef>
                <a:spcPts val="5"/>
              </a:spcBef>
              <a:buFont typeface="Wingdings" panose="05000000000000000000"/>
              <a:buChar char=""/>
              <a:tabLst>
                <a:tab pos="144780" algn="l"/>
              </a:tabLst>
            </a:pPr>
            <a:r>
              <a:rPr sz="1800" b="1" spc="-4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Media </a:t>
            </a:r>
            <a:r>
              <a:rPr sz="1800" b="1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begitu berkuasa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dalam kehidupan manusia, </a:t>
            </a:r>
            <a:r>
              <a:rPr sz="1800" spc="-8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“media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begitu merasuk  dalam kehidupan pribadi, </a:t>
            </a:r>
            <a:r>
              <a:rPr sz="1800" spc="-8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politik,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ekonomi, estetik, psikologis, moral, etika,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dan 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konsekuensi² sosial yang media tinggalkan adalah tidak satu bagianpun dari  kita yang tidak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tersentuh,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tidak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terpengaruhi dan </a:t>
            </a:r>
            <a:r>
              <a:rPr sz="1800" spc="-4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tidak </a:t>
            </a:r>
            <a:r>
              <a:rPr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terubah” </a:t>
            </a:r>
            <a:r>
              <a:rPr sz="1500" spc="-8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(Littlejohn,</a:t>
            </a:r>
            <a:r>
              <a:rPr sz="1500" spc="86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sz="1500" spc="-4" dirty="0">
                <a:solidFill>
                  <a:srgbClr val="FFFF00"/>
                </a:solidFill>
                <a:latin typeface="Arial Narrow" panose="020B0606020202030204"/>
                <a:cs typeface="Arial Narrow" panose="020B0606020202030204"/>
              </a:rPr>
              <a:t>1992).</a:t>
            </a:r>
            <a:endParaRPr sz="1500">
              <a:latin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 MEDIA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MEDIA KONVENSIONAL :</a:t>
            </a:r>
            <a:endParaRPr lang="en-US" sz="1600" dirty="0"/>
          </a:p>
          <a:p>
            <a:pPr lvl="1"/>
            <a:r>
              <a:rPr lang="en-US" sz="1600" dirty="0"/>
              <a:t>Media </a:t>
            </a:r>
            <a:r>
              <a:rPr lang="en-US" sz="1600" dirty="0" err="1"/>
              <a:t>cetak</a:t>
            </a:r>
            <a:r>
              <a:rPr lang="en-US" sz="1600" dirty="0"/>
              <a:t> : SK, </a:t>
            </a:r>
            <a:r>
              <a:rPr lang="en-US" sz="1600" dirty="0" err="1"/>
              <a:t>majalah</a:t>
            </a:r>
            <a:r>
              <a:rPr lang="en-US" sz="1600" dirty="0"/>
              <a:t>, tabloid, </a:t>
            </a:r>
            <a:r>
              <a:rPr lang="en-US" sz="1600" dirty="0" err="1"/>
              <a:t>buku</a:t>
            </a:r>
            <a:endParaRPr lang="en-US" sz="1600" dirty="0"/>
          </a:p>
          <a:p>
            <a:pPr lvl="1"/>
            <a:r>
              <a:rPr lang="en-US" sz="1600" dirty="0"/>
              <a:t>Media </a:t>
            </a:r>
            <a:r>
              <a:rPr lang="en-US" sz="1600" dirty="0" err="1"/>
              <a:t>elektronik</a:t>
            </a:r>
            <a:r>
              <a:rPr lang="en-US" sz="1600" dirty="0"/>
              <a:t> : Radio, TV, Film, </a:t>
            </a:r>
            <a:r>
              <a:rPr lang="en-US" sz="1600" dirty="0" err="1"/>
              <a:t>kaset</a:t>
            </a:r>
            <a:r>
              <a:rPr lang="en-US" sz="1600" dirty="0"/>
              <a:t>/CD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MEDIA BARU :</a:t>
            </a:r>
            <a:endParaRPr lang="en-US" sz="1600" dirty="0"/>
          </a:p>
          <a:p>
            <a:pPr lvl="1"/>
            <a:r>
              <a:rPr lang="en-US" sz="1600" dirty="0" err="1"/>
              <a:t>Penggunaan</a:t>
            </a:r>
            <a:r>
              <a:rPr lang="en-US" sz="1600" dirty="0"/>
              <a:t> internet : media online, media social, </a:t>
            </a:r>
            <a:r>
              <a:rPr lang="en-US" sz="1600" dirty="0" err="1"/>
              <a:t>dll</a:t>
            </a:r>
            <a:endParaRPr lang="en-ID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ctrTitle"/>
          </p:nvPr>
        </p:nvSpPr>
        <p:spPr>
          <a:xfrm>
            <a:off x="1162175" y="1658867"/>
            <a:ext cx="6819600" cy="18368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KOMUNIKASSI MASSA</a:t>
            </a:r>
            <a:br>
              <a:rPr lang="en-US" sz="3600" dirty="0"/>
            </a:br>
            <a:r>
              <a:rPr lang="en-US" sz="3600" dirty="0"/>
              <a:t>VS</a:t>
            </a:r>
            <a:br>
              <a:rPr lang="en-US" sz="3600" dirty="0"/>
            </a:br>
            <a:r>
              <a:rPr lang="en-US" sz="3600" dirty="0"/>
              <a:t>KOMUNIKASI ANTAR PERSONA</a:t>
            </a:r>
            <a:endParaRPr sz="3600" dirty="0"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1162175" y="2896949"/>
            <a:ext cx="6819600" cy="2316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.</a:t>
            </a:r>
            <a:endParaRPr dirty="0"/>
          </a:p>
        </p:txBody>
      </p:sp>
      <p:sp>
        <p:nvSpPr>
          <p:cNvPr id="120" name="Google Shape;120;p17"/>
          <p:cNvSpPr txBox="1"/>
          <p:nvPr/>
        </p:nvSpPr>
        <p:spPr>
          <a:xfrm>
            <a:off x="4162200" y="456125"/>
            <a:ext cx="8196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2</a:t>
            </a:r>
            <a:endParaRPr sz="3000" dirty="0">
              <a:solidFill>
                <a:schemeClr val="lt1"/>
              </a:solidFill>
              <a:latin typeface="Abril Fatface" panose="02000503000000020003"/>
              <a:ea typeface="Abril Fatface" panose="02000503000000020003"/>
              <a:cs typeface="Abril Fatface" panose="02000503000000020003"/>
              <a:sym typeface="Abril Fatface" panose="02000503000000020003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887"/>
            <a:ext cx="8686800" cy="637579"/>
          </a:xfrm>
          <a:noFill/>
        </p:spPr>
        <p:txBody>
          <a:bodyPr rIns="216000">
            <a:normAutofit/>
          </a:bodyPr>
          <a:lstStyle/>
          <a:p>
            <a:pPr lvl="0"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rPr>
              <a:t>Saluran</a:t>
            </a:r>
            <a:r>
              <a:rPr lang="en-US" sz="24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rPr>
              <a:t>Komunikasi</a:t>
            </a:r>
            <a:r>
              <a:rPr lang="en-US" sz="24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rPr>
              <a:t>Antar</a:t>
            </a:r>
            <a:r>
              <a:rPr lang="en-US" sz="24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rPr>
              <a:t>-Persona vs Media Massa</a:t>
            </a:r>
            <a:endParaRPr lang="en-US" sz="2400" dirty="0">
              <a:solidFill>
                <a:schemeClr val="tx1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502096" y="1247006"/>
          <a:ext cx="8534400" cy="3268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8768"/>
                <a:gridCol w="3835152"/>
                <a:gridCol w="2232248"/>
                <a:gridCol w="2088232"/>
              </a:tblGrid>
              <a:tr h="600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solidFill>
                      <a:srgbClr val="00608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Karakteristik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solidFill>
                      <a:srgbClr val="00608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Saluran</a:t>
                      </a:r>
                      <a:r>
                        <a:rPr kumimoji="0" lang="id-ID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Interpersonal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solidFill>
                      <a:srgbClr val="00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Saluran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Mass Media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solidFill>
                      <a:srgbClr val="006082"/>
                    </a:solidFill>
                  </a:tcPr>
                </a:tc>
              </a:tr>
              <a:tr h="3646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Arus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Pesan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Cenderung</a:t>
                      </a:r>
                      <a:r>
                        <a:rPr kumimoji="0" lang="id-ID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2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arah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Cenderung Searah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</a:tr>
              <a:tr h="3690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Konteks Komunikasi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Tatap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muka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Melalui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Media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</a:tr>
              <a:tr h="3679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Tingkat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Umpan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Balik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Tinggi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Rendah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</a:tr>
              <a:tr h="4151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Kemampuan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mengatasi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tingkat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selektivitas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Tinggi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Rendah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Kecepatan  Jangkauan terhadap khalayak  yang besar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Relatif lambat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Relatif cepat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Efek yang mungkin terjadi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Perubahan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dan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pembentukan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Sikap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Perubahan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Pengetahuan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</a:tr>
            </a:tbl>
          </a:graphicData>
        </a:graphic>
      </p:graphicFrame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430088" y="1247006"/>
          <a:ext cx="8534400" cy="3268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8768"/>
                <a:gridCol w="3701107"/>
                <a:gridCol w="2563589"/>
                <a:gridCol w="1890936"/>
              </a:tblGrid>
              <a:tr h="600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Karakteristik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Saluran</a:t>
                      </a:r>
                      <a:r>
                        <a:rPr kumimoji="0" lang="id-ID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Antar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-Persona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Saluran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Mass Media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noFill/>
                  </a:tcPr>
                </a:tc>
              </a:tr>
              <a:tr h="3646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Arus Pesan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Cenderung</a:t>
                      </a:r>
                      <a:r>
                        <a:rPr kumimoji="0" lang="id-ID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2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arah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Cenderung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Searah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</a:tr>
              <a:tr h="3690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Konteks Komunikasi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Tatap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muka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Melalui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Media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</a:tr>
              <a:tr h="3679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Tingkat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Umpan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Balik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Tinggi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Rendah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</a:tr>
              <a:tr h="4151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Kemampuan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mengatasi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tingkat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selektivitas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Tinggi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Rendah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Kecepatan  Jangkauan terhadap khalayak  yang besar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Relatif lambat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Relatif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cepat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Efek yang mungkin terjadi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Perubahan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dan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pembentukan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Sikap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Perubahan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Pengetahuan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</a:tr>
            </a:tbl>
          </a:graphicData>
        </a:graphic>
      </p:graphicFrame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304800" y="4443958"/>
            <a:ext cx="439248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rgbClr val="CCFFFF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CCFFFF"/>
                </a:solidFill>
                <a:highlight>
                  <a:srgbClr val="000000"/>
                </a:highlight>
                <a:latin typeface="Franklin Gothic Demi Cond" panose="020B0706030402020204" pitchFamily="34" charset="0"/>
                <a:cs typeface="Times New Roman" panose="02020603050405020304" pitchFamily="18" charset="0"/>
              </a:rPr>
              <a:t>* </a:t>
            </a:r>
            <a:r>
              <a:rPr lang="en-US" sz="1200" dirty="0" err="1">
                <a:solidFill>
                  <a:srgbClr val="CCFFFF"/>
                </a:solidFill>
                <a:highlight>
                  <a:srgbClr val="000000"/>
                </a:highlight>
                <a:latin typeface="Franklin Gothic Demi Cond" panose="020B0706030402020204" pitchFamily="34" charset="0"/>
                <a:cs typeface="Times New Roman" panose="02020603050405020304" pitchFamily="18" charset="0"/>
              </a:rPr>
              <a:t>Terutama</a:t>
            </a:r>
            <a:r>
              <a:rPr lang="en-US" sz="1200" dirty="0">
                <a:solidFill>
                  <a:srgbClr val="CCFFFF"/>
                </a:solidFill>
                <a:highlight>
                  <a:srgbClr val="000000"/>
                </a:highlight>
                <a:latin typeface="Franklin Gothic Demi Cond" panose="020B07060304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CCFFFF"/>
                </a:solidFill>
                <a:highlight>
                  <a:srgbClr val="000000"/>
                </a:highlight>
                <a:latin typeface="Franklin Gothic Demi Cond" panose="020B0706030402020204" pitchFamily="34" charset="0"/>
                <a:cs typeface="Times New Roman" panose="02020603050405020304" pitchFamily="18" charset="0"/>
              </a:rPr>
              <a:t>selektivitas</a:t>
            </a:r>
            <a:r>
              <a:rPr lang="en-US" sz="1200" dirty="0">
                <a:solidFill>
                  <a:srgbClr val="CCFFFF"/>
                </a:solidFill>
                <a:highlight>
                  <a:srgbClr val="000000"/>
                </a:highlight>
                <a:latin typeface="Franklin Gothic Demi Cond" panose="020B0706030402020204" pitchFamily="34" charset="0"/>
                <a:cs typeface="Times New Roman" panose="02020603050405020304" pitchFamily="18" charset="0"/>
              </a:rPr>
              <a:t>  (</a:t>
            </a:r>
            <a:r>
              <a:rPr lang="en-US" sz="1200" dirty="0" err="1">
                <a:solidFill>
                  <a:srgbClr val="CCFFFF"/>
                </a:solidFill>
                <a:highlight>
                  <a:srgbClr val="000000"/>
                </a:highlight>
                <a:latin typeface="Franklin Gothic Demi Cond" panose="020B07060304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solidFill>
                  <a:srgbClr val="CCFFFF"/>
                </a:solidFill>
                <a:highlight>
                  <a:srgbClr val="000000"/>
                </a:highlight>
                <a:latin typeface="Franklin Gothic Demi Cond" panose="020B0706030402020204" pitchFamily="34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solidFill>
                  <a:srgbClr val="CCFFFF"/>
                </a:solidFill>
                <a:highlight>
                  <a:srgbClr val="000000"/>
                </a:highlight>
                <a:latin typeface="Franklin Gothic Demi Cond" panose="020B0706030402020204" pitchFamily="34" charset="0"/>
                <a:cs typeface="Times New Roman" panose="02020603050405020304" pitchFamily="18" charset="0"/>
              </a:rPr>
              <a:t>terdedah</a:t>
            </a:r>
            <a:r>
              <a:rPr lang="en-US" sz="1200" dirty="0">
                <a:solidFill>
                  <a:srgbClr val="CCFFFF"/>
                </a:solidFill>
                <a:highlight>
                  <a:srgbClr val="000000"/>
                </a:highlight>
                <a:latin typeface="Franklin Gothic Demi Cond" panose="020B0706030402020204" pitchFamily="34" charset="0"/>
                <a:cs typeface="Times New Roman" panose="02020603050405020304" pitchFamily="18" charset="0"/>
              </a:rPr>
              <a:t>   </a:t>
            </a:r>
            <a:r>
              <a:rPr lang="en-US" sz="1200" dirty="0" err="1">
                <a:solidFill>
                  <a:srgbClr val="CCFFFF"/>
                </a:solidFill>
                <a:highlight>
                  <a:srgbClr val="000000"/>
                </a:highlight>
                <a:latin typeface="Franklin Gothic Demi Cond" panose="020B0706030402020204" pitchFamily="34" charset="0"/>
                <a:cs typeface="Times New Roman" panose="02020603050405020304" pitchFamily="18" charset="0"/>
              </a:rPr>
              <a:t>atau</a:t>
            </a:r>
            <a:r>
              <a:rPr lang="en-US" sz="1200" dirty="0">
                <a:solidFill>
                  <a:srgbClr val="CCFFFF"/>
                </a:solidFill>
                <a:highlight>
                  <a:srgbClr val="000000"/>
                </a:highlight>
                <a:latin typeface="Franklin Gothic Demi Cond" panose="020B0706030402020204" pitchFamily="34" charset="0"/>
                <a:cs typeface="Times New Roman" panose="02020603050405020304" pitchFamily="18" charset="0"/>
              </a:rPr>
              <a:t>  </a:t>
            </a:r>
            <a:r>
              <a:rPr lang="en-US" sz="1200" i="1" dirty="0">
                <a:solidFill>
                  <a:srgbClr val="CCFFFF"/>
                </a:solidFill>
                <a:highlight>
                  <a:srgbClr val="000000"/>
                </a:highlight>
                <a:latin typeface="Franklin Gothic Demi Cond" panose="020B0706030402020204" pitchFamily="34" charset="0"/>
                <a:cs typeface="Times New Roman" panose="02020603050405020304" pitchFamily="18" charset="0"/>
              </a:rPr>
              <a:t>selective  exposure</a:t>
            </a:r>
            <a:endParaRPr lang="en-US" sz="1200" dirty="0">
              <a:solidFill>
                <a:srgbClr val="CCFFFF"/>
              </a:solidFill>
              <a:highlight>
                <a:srgbClr val="000000"/>
              </a:highlight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  <p:transition advClick="0" advTm="2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280" cy="637579"/>
          </a:xfrm>
          <a:solidFill>
            <a:schemeClr val="bg1"/>
          </a:solidFill>
        </p:spPr>
        <p:txBody>
          <a:bodyPr rIns="216000">
            <a:normAutofit/>
          </a:bodyPr>
          <a:lstStyle/>
          <a:p>
            <a:pPr algn="r"/>
            <a:r>
              <a:rPr lang="id-ID" sz="3200" dirty="0">
                <a:solidFill>
                  <a:schemeClr val="tx1"/>
                </a:solidFill>
                <a:latin typeface="Impact" panose="020B0806030902050204" pitchFamily="34" charset="0"/>
              </a:rPr>
              <a:t>Klasifikasi Komunikasi  </a:t>
            </a:r>
            <a:r>
              <a:rPr lang="id-ID" sz="1800" dirty="0">
                <a:solidFill>
                  <a:schemeClr val="tx1"/>
                </a:solidFill>
                <a:latin typeface="Impact" panose="020B0806030902050204" pitchFamily="34" charset="0"/>
              </a:rPr>
              <a:t>(Deutschman)</a:t>
            </a:r>
            <a:endParaRPr lang="id-ID" sz="1800" baseline="30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7544" y="1059582"/>
          <a:ext cx="8424936" cy="38237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5209"/>
                <a:gridCol w="1669807"/>
                <a:gridCol w="4629920"/>
              </a:tblGrid>
              <a:tr h="720080">
                <a:tc rowSpan="2">
                  <a:txBody>
                    <a:bodyPr/>
                    <a:lstStyle/>
                    <a:p>
                      <a:r>
                        <a:rPr lang="id-ID" sz="28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Komunikasi</a:t>
                      </a:r>
                      <a:r>
                        <a:rPr lang="id-ID" sz="2800" b="0" baseline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 Pribadi</a:t>
                      </a:r>
                      <a:endParaRPr lang="id-ID" sz="2800" b="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id-ID" sz="28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Tatap muka </a:t>
                      </a: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(misalnya percakapan)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  <a:tr h="848112">
                <a:tc vMerge="1"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id-ID" sz="28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Berantara </a:t>
                      </a: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(misalnya telepon, surat)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28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Komunikasi Publikasi</a:t>
                      </a:r>
                      <a:endParaRPr lang="id-ID" sz="2800" b="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  <a:p>
                      <a:endParaRPr lang="id-ID" sz="2800" b="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Tatap muka</a:t>
                      </a:r>
                      <a:endParaRPr lang="id-ID" sz="2800" b="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Terkumpul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(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misalnya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mendengar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ceramah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menonton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 film)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8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Berantara</a:t>
                      </a:r>
                      <a:endParaRPr lang="id-ID" sz="2800" b="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Tersebar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(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misalnya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mendengarkan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 radio,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membaca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suratkabar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menonton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televisi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)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2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"/>
          <p:cNvSpPr txBox="1">
            <a:spLocks noGrp="1"/>
          </p:cNvSpPr>
          <p:nvPr>
            <p:ph type="ctrTitle"/>
          </p:nvPr>
        </p:nvSpPr>
        <p:spPr>
          <a:xfrm>
            <a:off x="1162175" y="2014975"/>
            <a:ext cx="6819600" cy="66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PROSES KOMUNIKASI MASSA</a:t>
            </a:r>
            <a:endParaRPr sz="3200" dirty="0"/>
          </a:p>
        </p:txBody>
      </p:sp>
      <p:sp>
        <p:nvSpPr>
          <p:cNvPr id="376" name="Google Shape;376;p39"/>
          <p:cNvSpPr txBox="1">
            <a:spLocks noGrp="1"/>
          </p:cNvSpPr>
          <p:nvPr>
            <p:ph type="subTitle" idx="1"/>
          </p:nvPr>
        </p:nvSpPr>
        <p:spPr>
          <a:xfrm>
            <a:off x="1162175" y="2772801"/>
            <a:ext cx="6819600" cy="35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.</a:t>
            </a:r>
            <a:endParaRPr dirty="0"/>
          </a:p>
        </p:txBody>
      </p:sp>
      <p:sp>
        <p:nvSpPr>
          <p:cNvPr id="377" name="Google Shape;377;p39"/>
          <p:cNvSpPr txBox="1"/>
          <p:nvPr/>
        </p:nvSpPr>
        <p:spPr>
          <a:xfrm>
            <a:off x="4162200" y="456125"/>
            <a:ext cx="8196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3</a:t>
            </a:r>
            <a:endParaRPr sz="3000" dirty="0">
              <a:solidFill>
                <a:schemeClr val="lt1"/>
              </a:solidFill>
              <a:latin typeface="Abril Fatface" panose="02000503000000020003"/>
              <a:ea typeface="Abril Fatface" panose="02000503000000020003"/>
              <a:cs typeface="Abril Fatface" panose="02000503000000020003"/>
              <a:sym typeface="Abril Fatface" panose="02000503000000020003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Proses </a:t>
            </a:r>
            <a:r>
              <a:rPr lang="en-US" dirty="0" err="1"/>
              <a:t>Komas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Proses</a:t>
            </a:r>
            <a:r>
              <a:rPr lang="en-US" sz="1600" dirty="0"/>
              <a:t> :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peristiwa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berlangsung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kontinyu</a:t>
            </a:r>
            <a:r>
              <a:rPr lang="en-US" sz="1600" dirty="0"/>
              <a:t>, </a:t>
            </a:r>
            <a:r>
              <a:rPr lang="en-US" sz="1600" dirty="0" err="1"/>
              <a:t>tdk</a:t>
            </a:r>
            <a:r>
              <a:rPr lang="en-US" sz="1600" dirty="0"/>
              <a:t>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kapan</a:t>
            </a:r>
            <a:r>
              <a:rPr lang="en-US" sz="1600" dirty="0"/>
              <a:t> </a:t>
            </a:r>
            <a:r>
              <a:rPr lang="en-US" sz="1600" dirty="0" err="1"/>
              <a:t>mulainya</a:t>
            </a:r>
            <a:r>
              <a:rPr lang="en-US" sz="1600" dirty="0"/>
              <a:t> dan </a:t>
            </a:r>
            <a:r>
              <a:rPr lang="en-US" sz="1600" dirty="0" err="1"/>
              <a:t>kapan</a:t>
            </a:r>
            <a:r>
              <a:rPr lang="en-US" sz="1600" dirty="0"/>
              <a:t> </a:t>
            </a:r>
            <a:r>
              <a:rPr lang="en-US" sz="1600" dirty="0" err="1"/>
              <a:t>berakhirnya</a:t>
            </a:r>
            <a:endParaRPr lang="en-US" sz="1600" dirty="0"/>
          </a:p>
          <a:p>
            <a:r>
              <a:rPr lang="en-US" sz="1600" dirty="0" err="1"/>
              <a:t>Dlm</a:t>
            </a:r>
            <a:r>
              <a:rPr lang="en-US" sz="1600" dirty="0"/>
              <a:t> </a:t>
            </a:r>
            <a:r>
              <a:rPr lang="en-US" sz="1600" dirty="0" err="1"/>
              <a:t>operasional</a:t>
            </a:r>
            <a:r>
              <a:rPr lang="en-US" sz="1600" dirty="0"/>
              <a:t> : proses </a:t>
            </a:r>
            <a:r>
              <a:rPr lang="en-US" sz="1600" dirty="0" err="1"/>
              <a:t>memerlukan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komponen</a:t>
            </a:r>
            <a:r>
              <a:rPr lang="en-US" sz="1600" dirty="0"/>
              <a:t>/</a:t>
            </a:r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penunjang</a:t>
            </a:r>
            <a:endParaRPr lang="en-US" sz="1600" dirty="0"/>
          </a:p>
          <a:p>
            <a:r>
              <a:rPr lang="en-US" sz="1600" b="1" dirty="0" err="1"/>
              <a:t>Komunikasi</a:t>
            </a:r>
            <a:r>
              <a:rPr lang="en-US" sz="1600" b="1" dirty="0"/>
              <a:t> pd </a:t>
            </a:r>
            <a:r>
              <a:rPr lang="en-US" sz="1600" b="1" dirty="0" err="1"/>
              <a:t>hakekatnya</a:t>
            </a:r>
            <a:r>
              <a:rPr lang="en-US" sz="1600" b="1" dirty="0"/>
              <a:t> </a:t>
            </a:r>
            <a:r>
              <a:rPr lang="en-US" sz="1600" b="1" dirty="0" err="1"/>
              <a:t>merupakan</a:t>
            </a:r>
            <a:r>
              <a:rPr lang="en-US" sz="1600" b="1" dirty="0"/>
              <a:t> </a:t>
            </a:r>
            <a:r>
              <a:rPr lang="en-US" sz="1600" b="1" dirty="0" err="1"/>
              <a:t>suatu</a:t>
            </a:r>
            <a:r>
              <a:rPr lang="en-US" sz="1600" b="1" dirty="0"/>
              <a:t> proses,</a:t>
            </a:r>
            <a:r>
              <a:rPr lang="en-US" sz="1600" dirty="0"/>
              <a:t> </a:t>
            </a:r>
            <a:r>
              <a:rPr lang="en-US" sz="1600" dirty="0" err="1"/>
              <a:t>berlangsungnya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pasti</a:t>
            </a:r>
            <a:r>
              <a:rPr lang="en-US" sz="1600" dirty="0"/>
              <a:t> </a:t>
            </a:r>
            <a:r>
              <a:rPr lang="en-US" sz="1600" dirty="0" err="1"/>
              <a:t>memerlukan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komponen</a:t>
            </a:r>
            <a:r>
              <a:rPr lang="en-US" sz="1600" dirty="0"/>
              <a:t>/</a:t>
            </a:r>
            <a:r>
              <a:rPr lang="en-US" sz="1600" dirty="0" err="1"/>
              <a:t>elemen</a:t>
            </a:r>
            <a:endParaRPr lang="en-US" sz="1600" dirty="0"/>
          </a:p>
          <a:p>
            <a:r>
              <a:rPr lang="en-US" sz="1600" dirty="0" err="1"/>
              <a:t>Komponen</a:t>
            </a:r>
            <a:r>
              <a:rPr lang="en-US" sz="1600" dirty="0"/>
              <a:t> : </a:t>
            </a:r>
            <a:r>
              <a:rPr lang="en-US" sz="1600" dirty="0" err="1"/>
              <a:t>bagian-bagian</a:t>
            </a:r>
            <a:r>
              <a:rPr lang="en-US" sz="1600" dirty="0"/>
              <a:t> </a:t>
            </a:r>
            <a:r>
              <a:rPr lang="en-US" sz="1600" dirty="0" err="1"/>
              <a:t>terpenting</a:t>
            </a:r>
            <a:r>
              <a:rPr lang="en-US" sz="1600" dirty="0"/>
              <a:t> dan </a:t>
            </a:r>
            <a:r>
              <a:rPr lang="en-US" sz="1600" dirty="0" err="1"/>
              <a:t>mutlak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pada </a:t>
            </a:r>
            <a:r>
              <a:rPr lang="en-US" sz="1600" dirty="0" err="1"/>
              <a:t>keseluruhan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kesatuan</a:t>
            </a:r>
            <a:r>
              <a:rPr lang="en-US" sz="1600" dirty="0"/>
              <a:t>.</a:t>
            </a:r>
            <a:endParaRPr lang="en-ID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300" y="720191"/>
            <a:ext cx="7433400" cy="3743856"/>
          </a:xfrm>
        </p:spPr>
        <p:txBody>
          <a:bodyPr/>
          <a:lstStyle/>
          <a:p>
            <a:r>
              <a:rPr lang="en-US" sz="1600" dirty="0" err="1"/>
              <a:t>Pengertian</a:t>
            </a:r>
            <a:r>
              <a:rPr lang="en-US" sz="1600" dirty="0"/>
              <a:t> Proses </a:t>
            </a:r>
            <a:r>
              <a:rPr lang="en-US" sz="1600" dirty="0" err="1"/>
              <a:t>Komunikasi</a:t>
            </a:r>
            <a:r>
              <a:rPr lang="en-US" sz="1600" dirty="0"/>
              <a:t> Massa, pada </a:t>
            </a:r>
            <a:r>
              <a:rPr lang="en-US" sz="1600" dirty="0" err="1"/>
              <a:t>hakekatnya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proses </a:t>
            </a:r>
            <a:r>
              <a:rPr lang="en-US" sz="1600" dirty="0" err="1"/>
              <a:t>pengoperan</a:t>
            </a:r>
            <a:r>
              <a:rPr lang="en-US" sz="1600" dirty="0"/>
              <a:t> </a:t>
            </a:r>
            <a:r>
              <a:rPr lang="en-US" sz="1600" dirty="0" err="1"/>
              <a:t>lambang-lambang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berarti</a:t>
            </a:r>
            <a:r>
              <a:rPr lang="en-US" sz="1600" dirty="0"/>
              <a:t>, dan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saluran</a:t>
            </a:r>
            <a:r>
              <a:rPr lang="en-US" sz="1600" dirty="0"/>
              <a:t>/</a:t>
            </a:r>
            <a:r>
              <a:rPr lang="en-US" sz="1600" i="1" dirty="0"/>
              <a:t>channel.</a:t>
            </a:r>
            <a:endParaRPr lang="en-US" sz="1600" i="1" dirty="0"/>
          </a:p>
          <a:p>
            <a:r>
              <a:rPr lang="en-US" sz="1600" dirty="0"/>
              <a:t>Media : </a:t>
            </a:r>
            <a:r>
              <a:rPr lang="en-US" sz="1600" dirty="0" err="1"/>
              <a:t>alat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mencapai</a:t>
            </a:r>
            <a:r>
              <a:rPr lang="en-US" sz="1600" dirty="0"/>
              <a:t> </a:t>
            </a:r>
            <a:r>
              <a:rPr lang="en-US" sz="1600" dirty="0" err="1"/>
              <a:t>massa</a:t>
            </a:r>
            <a:r>
              <a:rPr lang="en-US" sz="1600" dirty="0"/>
              <a:t> (</a:t>
            </a:r>
            <a:r>
              <a:rPr lang="en-US" sz="1600" dirty="0" err="1"/>
              <a:t>sejumlah</a:t>
            </a:r>
            <a:r>
              <a:rPr lang="en-US" sz="1600" dirty="0"/>
              <a:t> orang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terbatas</a:t>
            </a:r>
            <a:r>
              <a:rPr lang="en-US" sz="1600" dirty="0"/>
              <a:t>)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Jadi KOMAS :  </a:t>
            </a:r>
            <a:r>
              <a:rPr lang="en-US" sz="1600" dirty="0">
                <a:solidFill>
                  <a:srgbClr val="0070C0"/>
                </a:solidFill>
              </a:rPr>
              <a:t>“</a:t>
            </a:r>
            <a:r>
              <a:rPr lang="en-US" sz="1600" dirty="0" err="1">
                <a:solidFill>
                  <a:srgbClr val="0070C0"/>
                </a:solidFill>
              </a:rPr>
              <a:t>Suatu</a:t>
            </a:r>
            <a:r>
              <a:rPr lang="en-US" sz="1600" dirty="0">
                <a:solidFill>
                  <a:srgbClr val="0070C0"/>
                </a:solidFill>
              </a:rPr>
              <a:t> proses </a:t>
            </a:r>
            <a:r>
              <a:rPr lang="en-US" sz="1600" dirty="0" err="1">
                <a:solidFill>
                  <a:srgbClr val="0070C0"/>
                </a:solidFill>
              </a:rPr>
              <a:t>yg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melukiskan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bagaimana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komunikator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menggunakan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teknologi</a:t>
            </a:r>
            <a:r>
              <a:rPr lang="en-US" sz="1600" dirty="0">
                <a:solidFill>
                  <a:srgbClr val="0070C0"/>
                </a:solidFill>
              </a:rPr>
              <a:t> media </a:t>
            </a:r>
            <a:r>
              <a:rPr lang="en-US" sz="1600" dirty="0" err="1">
                <a:solidFill>
                  <a:srgbClr val="0070C0"/>
                </a:solidFill>
              </a:rPr>
              <a:t>massa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secara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proposional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guna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menyebar-luaskan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pesannya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melampaui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jarak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untuk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mempengaruhi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khalayak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dalam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jumlah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yg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banyak</a:t>
            </a:r>
            <a:r>
              <a:rPr lang="en-US" sz="1600" dirty="0">
                <a:solidFill>
                  <a:srgbClr val="0070C0"/>
                </a:solidFill>
              </a:rPr>
              <a:t>.”</a:t>
            </a:r>
            <a:endParaRPr lang="en-ID" sz="1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855300" y="121900"/>
            <a:ext cx="7433400" cy="89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BAHASAN HARI INI</a:t>
            </a:r>
            <a:br>
              <a:rPr lang="en-US" dirty="0"/>
            </a:br>
            <a:r>
              <a:rPr lang="en-US" sz="1800" dirty="0">
                <a:solidFill>
                  <a:srgbClr val="0070C0"/>
                </a:solidFill>
              </a:rPr>
              <a:t>24 Nopember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2022</a:t>
            </a:r>
            <a:endParaRPr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4815599" y="1838474"/>
            <a:ext cx="3473100" cy="16103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 panose="020B0604020202020204"/>
              <a:buAutoNum type="arabicPeriod" startAt="3"/>
            </a:pPr>
            <a:r>
              <a:rPr lang="en-US" sz="1600" b="1" dirty="0"/>
              <a:t>PROSES KOMUNIKASI MASSA</a:t>
            </a:r>
            <a:endParaRPr lang="en-US" sz="1600" b="1" dirty="0"/>
          </a:p>
          <a:p>
            <a:pPr marL="228600" lvl="0" indent="-22860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 panose="020B0604020202020204"/>
              <a:buAutoNum type="arabicPeriod" startAt="3"/>
            </a:pPr>
            <a:endParaRPr lang="en-US" sz="1600" b="1" dirty="0"/>
          </a:p>
          <a:p>
            <a:pPr marL="228600" lvl="0" indent="-22860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 panose="020B0604020202020204"/>
              <a:buAutoNum type="arabicPeriod" startAt="3"/>
            </a:pPr>
            <a:r>
              <a:rPr lang="en-US" sz="1600" b="1" dirty="0"/>
              <a:t>KARAKTERISTIK  KOMUNIKASI MASSA</a:t>
            </a:r>
            <a:endParaRPr sz="1600" b="1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855300" y="1838475"/>
            <a:ext cx="3473100" cy="20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AutoNum type="arabicPeriod"/>
            </a:pPr>
            <a:r>
              <a:rPr lang="en-GB" sz="1600" b="1" dirty="0"/>
              <a:t>PENGERTIAN KOMUNIKASI MASSA</a:t>
            </a:r>
            <a:endParaRPr lang="en-GB" sz="1600" b="1" dirty="0"/>
          </a:p>
          <a:p>
            <a:pPr marL="22860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AutoNum type="arabicPeriod"/>
            </a:pPr>
            <a:endParaRPr lang="en-GB" sz="1600" b="1" dirty="0"/>
          </a:p>
          <a:p>
            <a:pPr marL="22860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AutoNum type="arabicPeriod"/>
            </a:pPr>
            <a:r>
              <a:rPr lang="en-GB" sz="1600" b="1" dirty="0"/>
              <a:t>KOMUNIKASI MASSA VS KOMUNIKASI ANTAR PRIBADI</a:t>
            </a:r>
            <a:endParaRPr lang="en-GB" sz="16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855300" y="3677325"/>
            <a:ext cx="74334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0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2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2087744" y="3933375"/>
            <a:ext cx="4264503" cy="5819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2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300" y="768743"/>
            <a:ext cx="7433400" cy="3695304"/>
          </a:xfrm>
        </p:spPr>
        <p:txBody>
          <a:bodyPr/>
          <a:lstStyle/>
          <a:p>
            <a:r>
              <a:rPr lang="en-US" sz="1600" dirty="0"/>
              <a:t>Harold D </a:t>
            </a:r>
            <a:r>
              <a:rPr lang="en-US" sz="1600" dirty="0" err="1"/>
              <a:t>Lasswell</a:t>
            </a:r>
            <a:r>
              <a:rPr lang="en-US" sz="1600" dirty="0"/>
              <a:t>, </a:t>
            </a:r>
            <a:r>
              <a:rPr lang="en-US" sz="1600" dirty="0" err="1"/>
              <a:t>seorang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 di AS, </a:t>
            </a:r>
            <a:r>
              <a:rPr lang="en-US" sz="1600" dirty="0" err="1"/>
              <a:t>mengungkapkan</a:t>
            </a:r>
            <a:r>
              <a:rPr lang="en-US" sz="1600" dirty="0"/>
              <a:t> </a:t>
            </a:r>
            <a:r>
              <a:rPr lang="en-US" sz="1600" dirty="0" err="1"/>
              <a:t>teori</a:t>
            </a:r>
            <a:r>
              <a:rPr lang="en-US" sz="1600" dirty="0"/>
              <a:t> dan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Komas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mrpkan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formula </a:t>
            </a:r>
            <a:r>
              <a:rPr lang="en-US" sz="1600" dirty="0" err="1"/>
              <a:t>dlm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i="1" dirty="0"/>
              <a:t>scientific study </a:t>
            </a:r>
            <a:r>
              <a:rPr lang="en-US" sz="1600" dirty="0" err="1"/>
              <a:t>dari</a:t>
            </a:r>
            <a:r>
              <a:rPr lang="en-US" sz="1600" dirty="0"/>
              <a:t> proses </a:t>
            </a:r>
            <a:r>
              <a:rPr lang="en-US" sz="1600" dirty="0" err="1"/>
              <a:t>Komas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menjawab</a:t>
            </a:r>
            <a:r>
              <a:rPr lang="en-US" sz="1600" dirty="0"/>
              <a:t> </a:t>
            </a:r>
            <a:r>
              <a:rPr lang="en-US" sz="1600" dirty="0" err="1"/>
              <a:t>pertanyaan</a:t>
            </a:r>
            <a:r>
              <a:rPr lang="en-US" sz="1600" dirty="0"/>
              <a:t> :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b="1" i="1" dirty="0"/>
              <a:t>Who </a:t>
            </a:r>
            <a:endParaRPr lang="en-US" sz="1600" b="1" i="1" dirty="0"/>
          </a:p>
          <a:p>
            <a:pPr lvl="1">
              <a:lnSpc>
                <a:spcPct val="100000"/>
              </a:lnSpc>
            </a:pPr>
            <a:r>
              <a:rPr lang="en-US" sz="1600" b="1" i="1" dirty="0"/>
              <a:t>Says what</a:t>
            </a:r>
            <a:endParaRPr lang="en-US" sz="1600" b="1" i="1" dirty="0"/>
          </a:p>
          <a:p>
            <a:pPr lvl="1">
              <a:lnSpc>
                <a:spcPct val="100000"/>
              </a:lnSpc>
            </a:pPr>
            <a:r>
              <a:rPr lang="en-US" sz="1600" b="1" i="1" dirty="0"/>
              <a:t>In which channel</a:t>
            </a:r>
            <a:endParaRPr lang="en-US" sz="1600" b="1" i="1" dirty="0"/>
          </a:p>
          <a:p>
            <a:pPr lvl="1">
              <a:lnSpc>
                <a:spcPct val="100000"/>
              </a:lnSpc>
            </a:pPr>
            <a:r>
              <a:rPr lang="en-US" sz="1600" b="1" i="1" dirty="0"/>
              <a:t>To whom</a:t>
            </a:r>
            <a:endParaRPr lang="en-US" sz="1600" b="1" i="1" dirty="0"/>
          </a:p>
          <a:p>
            <a:pPr lvl="1">
              <a:lnSpc>
                <a:spcPct val="100000"/>
              </a:lnSpc>
            </a:pPr>
            <a:r>
              <a:rPr lang="en-US" sz="1600" b="1" i="1" dirty="0"/>
              <a:t>With what effect</a:t>
            </a:r>
            <a:endParaRPr lang="en-US" sz="1600" b="1" i="1" dirty="0"/>
          </a:p>
          <a:p>
            <a:r>
              <a:rPr lang="en-US" sz="1600" dirty="0"/>
              <a:t>Formula </a:t>
            </a:r>
            <a:r>
              <a:rPr lang="en-US" sz="1600" dirty="0" err="1"/>
              <a:t>tsb</a:t>
            </a:r>
            <a:r>
              <a:rPr lang="en-US" sz="1600" dirty="0"/>
              <a:t>, </a:t>
            </a:r>
            <a:r>
              <a:rPr lang="en-US" sz="1600" dirty="0" err="1"/>
              <a:t>meski</a:t>
            </a:r>
            <a:r>
              <a:rPr lang="en-US" sz="1600" dirty="0"/>
              <a:t> </a:t>
            </a:r>
            <a:r>
              <a:rPr lang="en-US" sz="1600" dirty="0" err="1"/>
              <a:t>sederhana</a:t>
            </a:r>
            <a:r>
              <a:rPr lang="en-US" sz="1600" dirty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mengorganisasikan</a:t>
            </a:r>
            <a:r>
              <a:rPr lang="en-US" sz="1600" dirty="0"/>
              <a:t> dan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kajian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Komas</a:t>
            </a:r>
            <a:r>
              <a:rPr lang="en-US" sz="1600" dirty="0"/>
              <a:t> </a:t>
            </a:r>
            <a:endParaRPr lang="en-US" sz="1600" dirty="0"/>
          </a:p>
          <a:p>
            <a:pPr lvl="1"/>
            <a:endParaRPr lang="en-ID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Komas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5" name="image4.jpe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92910" y="1805623"/>
            <a:ext cx="5758180" cy="153225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/>
          </p:cNvSpPr>
          <p:nvPr>
            <p:ph type="title"/>
          </p:nvPr>
        </p:nvSpPr>
        <p:spPr>
          <a:xfrm>
            <a:off x="1485901" y="245269"/>
            <a:ext cx="6288881" cy="785813"/>
          </a:xfrm>
        </p:spPr>
        <p:txBody>
          <a:bodyPr/>
          <a:lstStyle/>
          <a:p>
            <a:pPr>
              <a:defRPr/>
            </a:pP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Model Shannon - Weaver</a:t>
            </a:r>
            <a:endParaRPr lang="en-US" alt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28750" y="1028700"/>
            <a:ext cx="6572250" cy="33147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45000"/>
              </a:spcBef>
            </a:pPr>
            <a:r>
              <a:rPr lang="en-US" altLang="en-US" dirty="0"/>
              <a:t>.</a:t>
            </a:r>
            <a:endParaRPr lang="en-US" altLang="en-US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78731" y="2743200"/>
            <a:ext cx="1085850" cy="6286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i="1">
                <a:latin typeface="Arial" panose="020B0604020202020204" pitchFamily="34" charset="0"/>
              </a:rPr>
              <a:t>Information</a:t>
            </a:r>
            <a:endParaRPr lang="en-US" altLang="en-US" sz="1500" b="1" i="1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i="1">
                <a:latin typeface="Arial" panose="020B0604020202020204" pitchFamily="34" charset="0"/>
              </a:rPr>
              <a:t>Source</a:t>
            </a:r>
            <a:endParaRPr lang="en-US" altLang="en-US" sz="1500" b="1" i="1">
              <a:latin typeface="Times New Roman" panose="02020603050405020304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007644" y="2743200"/>
            <a:ext cx="108585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i="1" dirty="0">
                <a:latin typeface="Arial" panose="020B0604020202020204" pitchFamily="34" charset="0"/>
              </a:rPr>
              <a:t>Signal</a:t>
            </a:r>
            <a:endParaRPr lang="en-US" altLang="en-US" sz="1350" b="1" dirty="0">
              <a:latin typeface="Times New Roman" panose="02020603050405020304" pitchFamily="18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621756" y="2757488"/>
            <a:ext cx="108585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i="1">
                <a:latin typeface="Arial" panose="020B0604020202020204" pitchFamily="34" charset="0"/>
              </a:rPr>
              <a:t>Transmitter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372100" y="2764631"/>
            <a:ext cx="108585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i="1">
                <a:latin typeface="Arial" panose="020B0604020202020204" pitchFamily="34" charset="0"/>
              </a:rPr>
              <a:t>Receiver</a:t>
            </a:r>
            <a:endParaRPr lang="en-US" altLang="en-US" sz="1500" b="1" i="1">
              <a:latin typeface="Arial" panose="020B0604020202020204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729413" y="2750344"/>
            <a:ext cx="108585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i="1">
                <a:latin typeface="Arial" panose="020B0604020202020204" pitchFamily="34" charset="0"/>
              </a:rPr>
              <a:t>Destination</a:t>
            </a:r>
            <a:endParaRPr lang="en-US" altLang="en-US" sz="1500" b="1" i="1">
              <a:latin typeface="Arial" panose="020B0604020202020204" pitchFamily="34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3943350" y="3836194"/>
            <a:ext cx="118586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i="1">
                <a:latin typeface="Arial" panose="020B0604020202020204" pitchFamily="34" charset="0"/>
              </a:rPr>
              <a:t>Noise Source</a:t>
            </a:r>
            <a:endParaRPr lang="en-US" altLang="en-US" sz="1500">
              <a:latin typeface="Arial" panose="020B0604020202020204" pitchFamily="34" charset="0"/>
            </a:endParaRPr>
          </a:p>
        </p:txBody>
      </p:sp>
      <p:sp>
        <p:nvSpPr>
          <p:cNvPr id="57354" name="Line 14"/>
          <p:cNvSpPr>
            <a:spLocks noChangeShapeType="1"/>
          </p:cNvSpPr>
          <p:nvPr/>
        </p:nvSpPr>
        <p:spPr bwMode="auto">
          <a:xfrm flipV="1">
            <a:off x="4514850" y="33718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 sz="1050"/>
          </a:p>
        </p:txBody>
      </p:sp>
      <p:sp>
        <p:nvSpPr>
          <p:cNvPr id="57355" name="Text Box 15"/>
          <p:cNvSpPr txBox="1">
            <a:spLocks noChangeArrowheads="1"/>
          </p:cNvSpPr>
          <p:nvPr/>
        </p:nvSpPr>
        <p:spPr bwMode="auto">
          <a:xfrm>
            <a:off x="2131219" y="3327797"/>
            <a:ext cx="886781" cy="30008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i="1">
                <a:latin typeface="Arial" panose="020B0604020202020204" pitchFamily="34" charset="0"/>
              </a:rPr>
              <a:t>message</a:t>
            </a:r>
            <a:endParaRPr lang="en-US" altLang="en-US" sz="1350">
              <a:latin typeface="Times New Roman" panose="02020603050405020304" pitchFamily="18" charset="0"/>
            </a:endParaRPr>
          </a:p>
        </p:txBody>
      </p:sp>
      <p:sp>
        <p:nvSpPr>
          <p:cNvPr id="57356" name="Text Box 16"/>
          <p:cNvSpPr txBox="1">
            <a:spLocks noChangeArrowheads="1"/>
          </p:cNvSpPr>
          <p:nvPr/>
        </p:nvSpPr>
        <p:spPr bwMode="auto">
          <a:xfrm>
            <a:off x="3345656" y="3313510"/>
            <a:ext cx="1040670" cy="30008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i="1">
                <a:latin typeface="Arial" panose="020B0604020202020204" pitchFamily="34" charset="0"/>
              </a:rPr>
              <a:t>transmitted</a:t>
            </a:r>
            <a:endParaRPr lang="en-US" altLang="en-US" sz="1350" i="1">
              <a:latin typeface="Arial" panose="020B0604020202020204" pitchFamily="34" charset="0"/>
            </a:endParaRPr>
          </a:p>
        </p:txBody>
      </p:sp>
      <p:sp>
        <p:nvSpPr>
          <p:cNvPr id="57357" name="Text Box 17"/>
          <p:cNvSpPr txBox="1">
            <a:spLocks noChangeArrowheads="1"/>
          </p:cNvSpPr>
          <p:nvPr/>
        </p:nvSpPr>
        <p:spPr bwMode="auto">
          <a:xfrm>
            <a:off x="5314950" y="2057401"/>
            <a:ext cx="1013022" cy="50783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d-ID" altLang="en-US" sz="1350" i="1" dirty="0">
                <a:latin typeface="Arial" panose="020B0604020202020204" pitchFamily="34" charset="0"/>
              </a:rPr>
              <a:t>Received Signal</a:t>
            </a:r>
            <a:endParaRPr lang="en-US" altLang="en-US" sz="1350" i="1" dirty="0">
              <a:latin typeface="Arial" panose="020B0604020202020204" pitchFamily="34" charset="0"/>
            </a:endParaRPr>
          </a:p>
        </p:txBody>
      </p:sp>
      <p:sp>
        <p:nvSpPr>
          <p:cNvPr id="57358" name="Text Box 18"/>
          <p:cNvSpPr txBox="1">
            <a:spLocks noChangeArrowheads="1"/>
          </p:cNvSpPr>
          <p:nvPr/>
        </p:nvSpPr>
        <p:spPr bwMode="auto">
          <a:xfrm>
            <a:off x="6172200" y="3314700"/>
            <a:ext cx="886781" cy="30008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i="1">
                <a:latin typeface="Arial" panose="020B0604020202020204" pitchFamily="34" charset="0"/>
              </a:rPr>
              <a:t>message</a:t>
            </a:r>
            <a:endParaRPr lang="en-US" altLang="en-US" sz="1350" i="1">
              <a:latin typeface="Arial" panose="020B0604020202020204" pitchFamily="34" charset="0"/>
            </a:endParaRPr>
          </a:p>
        </p:txBody>
      </p:sp>
      <p:sp>
        <p:nvSpPr>
          <p:cNvPr id="57359" name="AutoShape 19"/>
          <p:cNvSpPr>
            <a:spLocks noChangeArrowheads="1"/>
          </p:cNvSpPr>
          <p:nvPr/>
        </p:nvSpPr>
        <p:spPr bwMode="auto">
          <a:xfrm>
            <a:off x="2400300" y="2914650"/>
            <a:ext cx="171450" cy="1714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57360" name="AutoShape 20"/>
          <p:cNvSpPr>
            <a:spLocks noChangeArrowheads="1"/>
          </p:cNvSpPr>
          <p:nvPr/>
        </p:nvSpPr>
        <p:spPr bwMode="auto">
          <a:xfrm>
            <a:off x="5143500" y="2914650"/>
            <a:ext cx="171450" cy="1714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57361" name="AutoShape 21"/>
          <p:cNvSpPr>
            <a:spLocks noChangeArrowheads="1"/>
          </p:cNvSpPr>
          <p:nvPr/>
        </p:nvSpPr>
        <p:spPr bwMode="auto">
          <a:xfrm>
            <a:off x="3771900" y="2914650"/>
            <a:ext cx="171450" cy="1714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57362" name="AutoShape 22"/>
          <p:cNvSpPr>
            <a:spLocks noChangeArrowheads="1"/>
          </p:cNvSpPr>
          <p:nvPr/>
        </p:nvSpPr>
        <p:spPr bwMode="auto">
          <a:xfrm>
            <a:off x="6515100" y="2914650"/>
            <a:ext cx="171450" cy="1714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cxnSp>
        <p:nvCxnSpPr>
          <p:cNvPr id="57363" name="Straight Connector 21"/>
          <p:cNvCxnSpPr>
            <a:cxnSpLocks noChangeShapeType="1"/>
          </p:cNvCxnSpPr>
          <p:nvPr/>
        </p:nvCxnSpPr>
        <p:spPr bwMode="auto">
          <a:xfrm rot="5400000" flipH="1" flipV="1">
            <a:off x="5143500" y="2628900"/>
            <a:ext cx="228600" cy="114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300" y="0"/>
            <a:ext cx="7433400" cy="946768"/>
          </a:xfrm>
        </p:spPr>
        <p:txBody>
          <a:bodyPr/>
          <a:lstStyle/>
          <a:p>
            <a:r>
              <a:rPr lang="en-US" dirty="0"/>
              <a:t>Gatekeeper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300" y="1051965"/>
            <a:ext cx="7433400" cy="3412082"/>
          </a:xfrm>
        </p:spPr>
        <p:txBody>
          <a:bodyPr/>
          <a:lstStyle/>
          <a:p>
            <a:r>
              <a:rPr lang="en-US" sz="1600" dirty="0"/>
              <a:t>Proses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massa</a:t>
            </a:r>
            <a:r>
              <a:rPr lang="en-US" sz="1600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1200" i="1" dirty="0" err="1">
                <a:sym typeface="Wingdings" panose="05000000000000000000" pitchFamily="2" charset="2"/>
              </a:rPr>
              <a:t>selanjutnya</a:t>
            </a:r>
            <a:r>
              <a:rPr lang="en-US" sz="1200" i="1" dirty="0">
                <a:sym typeface="Wingdings" panose="05000000000000000000" pitchFamily="2" charset="2"/>
              </a:rPr>
              <a:t> </a:t>
            </a:r>
            <a:r>
              <a:rPr lang="en-US" sz="1200" i="1" dirty="0" err="1">
                <a:sym typeface="Wingdings" panose="05000000000000000000" pitchFamily="2" charset="2"/>
              </a:rPr>
              <a:t>kita</a:t>
            </a:r>
            <a:r>
              <a:rPr lang="en-US" sz="1200" i="1" dirty="0">
                <a:sym typeface="Wingdings" panose="05000000000000000000" pitchFamily="2" charset="2"/>
              </a:rPr>
              <a:t> </a:t>
            </a:r>
            <a:r>
              <a:rPr lang="en-US" sz="1200" i="1" dirty="0" err="1">
                <a:sym typeface="Wingdings" panose="05000000000000000000" pitchFamily="2" charset="2"/>
              </a:rPr>
              <a:t>singkat</a:t>
            </a:r>
            <a:r>
              <a:rPr lang="en-US" sz="1200" i="1" dirty="0">
                <a:sym typeface="Wingdings" panose="05000000000000000000" pitchFamily="2" charset="2"/>
              </a:rPr>
              <a:t> </a:t>
            </a:r>
            <a:r>
              <a:rPr lang="en-US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“</a:t>
            </a:r>
            <a:r>
              <a:rPr lang="en-US" sz="1600" i="1" dirty="0" err="1">
                <a:solidFill>
                  <a:srgbClr val="0070C0"/>
                </a:solidFill>
                <a:sym typeface="Wingdings" panose="05000000000000000000" pitchFamily="2" charset="2"/>
              </a:rPr>
              <a:t>Komas</a:t>
            </a:r>
            <a:r>
              <a:rPr lang="en-US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” </a:t>
            </a:r>
            <a:r>
              <a:rPr lang="en-US" sz="1600" dirty="0" err="1">
                <a:sym typeface="Wingdings" panose="05000000000000000000" pitchFamily="2" charset="2"/>
              </a:rPr>
              <a:t>selalu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membutuhkan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i="1" dirty="0">
                <a:sym typeface="Wingdings" panose="05000000000000000000" pitchFamily="2" charset="2"/>
              </a:rPr>
              <a:t>gatekeeper/</a:t>
            </a:r>
            <a:r>
              <a:rPr lang="en-US" sz="1600" dirty="0" err="1">
                <a:sym typeface="Wingdings" panose="05000000000000000000" pitchFamily="2" charset="2"/>
              </a:rPr>
              <a:t>petapis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atau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palang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pintu</a:t>
            </a:r>
            <a:r>
              <a:rPr lang="en-US" sz="1600" dirty="0">
                <a:sym typeface="Wingdings" panose="05000000000000000000" pitchFamily="2" charset="2"/>
              </a:rPr>
              <a:t> : </a:t>
            </a:r>
            <a:r>
              <a:rPr lang="en-US" sz="1600" dirty="0" err="1">
                <a:sym typeface="Wingdings" panose="05000000000000000000" pitchFamily="2" charset="2"/>
              </a:rPr>
              <a:t>yaitu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individu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atau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kelompok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yg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bertugas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menyampaikan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atau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mengirimkan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informasi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dari</a:t>
            </a:r>
            <a:r>
              <a:rPr lang="en-US" sz="1600" dirty="0">
                <a:sym typeface="Wingdings" panose="05000000000000000000" pitchFamily="2" charset="2"/>
              </a:rPr>
              <a:t> individu2 </a:t>
            </a:r>
            <a:r>
              <a:rPr lang="en-US" sz="1600" dirty="0" err="1">
                <a:sym typeface="Wingdings" panose="05000000000000000000" pitchFamily="2" charset="2"/>
              </a:rPr>
              <a:t>yg</a:t>
            </a:r>
            <a:r>
              <a:rPr lang="en-US" sz="1600" dirty="0">
                <a:sym typeface="Wingdings" panose="05000000000000000000" pitchFamily="2" charset="2"/>
              </a:rPr>
              <a:t> lain, </a:t>
            </a:r>
            <a:r>
              <a:rPr lang="en-US" sz="1600" dirty="0" err="1">
                <a:sym typeface="Wingdings" panose="05000000000000000000" pitchFamily="2" charset="2"/>
              </a:rPr>
              <a:t>melalui</a:t>
            </a:r>
            <a:r>
              <a:rPr lang="en-US" sz="1600" dirty="0">
                <a:sym typeface="Wingdings" panose="05000000000000000000" pitchFamily="2" charset="2"/>
              </a:rPr>
              <a:t> media </a:t>
            </a:r>
            <a:r>
              <a:rPr lang="en-US" sz="1600" dirty="0" err="1">
                <a:sym typeface="Wingdings" panose="05000000000000000000" pitchFamily="2" charset="2"/>
              </a:rPr>
              <a:t>massa</a:t>
            </a:r>
            <a:r>
              <a:rPr lang="en-US" sz="1600" dirty="0">
                <a:sym typeface="Wingdings" panose="05000000000000000000" pitchFamily="2" charset="2"/>
              </a:rPr>
              <a:t>  (Bittner)          Arti </a:t>
            </a:r>
            <a:r>
              <a:rPr lang="en-US" sz="1600" dirty="0" err="1">
                <a:sym typeface="Wingdings" panose="05000000000000000000" pitchFamily="2" charset="2"/>
              </a:rPr>
              <a:t>pentingnya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i="1" dirty="0">
                <a:sym typeface="Wingdings" panose="05000000000000000000" pitchFamily="2" charset="2"/>
              </a:rPr>
              <a:t>gatekeeper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en-US" sz="1600" dirty="0" err="1">
                <a:sym typeface="Wingdings" panose="05000000000000000000" pitchFamily="2" charset="2"/>
              </a:rPr>
              <a:t>disamping</a:t>
            </a:r>
            <a:r>
              <a:rPr lang="en-US" sz="1600" dirty="0">
                <a:sym typeface="Wingdings" panose="05000000000000000000" pitchFamily="2" charset="2"/>
              </a:rPr>
              <a:t> unsur2 </a:t>
            </a:r>
            <a:r>
              <a:rPr lang="en-US" sz="1600" dirty="0" err="1">
                <a:sym typeface="Wingdings" panose="05000000000000000000" pitchFamily="2" charset="2"/>
              </a:rPr>
              <a:t>komunikasi</a:t>
            </a:r>
            <a:r>
              <a:rPr lang="en-US" sz="1600" dirty="0">
                <a:sym typeface="Wingdings" panose="05000000000000000000" pitchFamily="2" charset="2"/>
              </a:rPr>
              <a:t>.</a:t>
            </a:r>
            <a:endParaRPr lang="en-US" sz="1600" dirty="0">
              <a:sym typeface="Wingdings" panose="05000000000000000000" pitchFamily="2" charset="2"/>
            </a:endParaRP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Proses </a:t>
            </a:r>
            <a:r>
              <a:rPr lang="en-US" sz="1600" dirty="0" err="1">
                <a:sym typeface="Wingdings" panose="05000000000000000000" pitchFamily="2" charset="2"/>
              </a:rPr>
              <a:t>Komas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membutuhkan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peran</a:t>
            </a:r>
            <a:r>
              <a:rPr lang="en-US" sz="1600" dirty="0">
                <a:sym typeface="Wingdings" panose="05000000000000000000" pitchFamily="2" charset="2"/>
              </a:rPr>
              <a:t> media </a:t>
            </a:r>
            <a:r>
              <a:rPr lang="en-US" sz="1600" dirty="0" err="1">
                <a:sym typeface="Wingdings" panose="05000000000000000000" pitchFamily="2" charset="2"/>
              </a:rPr>
              <a:t>massa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sbg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alat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atau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penyebar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informasi</a:t>
            </a:r>
            <a:r>
              <a:rPr lang="en-US" sz="1600" dirty="0">
                <a:sym typeface="Wingdings" panose="05000000000000000000" pitchFamily="2" charset="2"/>
              </a:rPr>
              <a:t>. Media </a:t>
            </a:r>
            <a:r>
              <a:rPr lang="en-US" sz="1600" dirty="0" err="1">
                <a:sym typeface="Wingdings" panose="05000000000000000000" pitchFamily="2" charset="2"/>
              </a:rPr>
              <a:t>massa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tidak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berdiri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sendiri</a:t>
            </a:r>
            <a:r>
              <a:rPr lang="en-US" sz="1600" dirty="0">
                <a:sym typeface="Wingdings" panose="05000000000000000000" pitchFamily="2" charset="2"/>
              </a:rPr>
              <a:t>.</a:t>
            </a: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 err="1">
                <a:sym typeface="Wingdings" panose="05000000000000000000" pitchFamily="2" charset="2"/>
              </a:rPr>
              <a:t>Didalamnya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ada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beberapa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individu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yg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bertugas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melakukan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pengolahan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informasi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en-US" sz="1600" dirty="0" err="1">
                <a:sym typeface="Wingdings" panose="05000000000000000000" pitchFamily="2" charset="2"/>
              </a:rPr>
              <a:t>sebelum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informasi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itu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sampai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kepada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i="1" dirty="0">
                <a:sym typeface="Wingdings" panose="05000000000000000000" pitchFamily="2" charset="2"/>
              </a:rPr>
              <a:t>audience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nya</a:t>
            </a:r>
            <a:r>
              <a:rPr lang="en-US" sz="1600" dirty="0">
                <a:sym typeface="Wingdings" panose="05000000000000000000" pitchFamily="2" charset="2"/>
              </a:rPr>
              <a:t>.  </a:t>
            </a:r>
            <a:r>
              <a:rPr lang="en-US" sz="1600" dirty="0" err="1">
                <a:sym typeface="Wingdings" panose="05000000000000000000" pitchFamily="2" charset="2"/>
              </a:rPr>
              <a:t>itulah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yg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dilakukan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gatekeeper</a:t>
            </a:r>
            <a:endParaRPr lang="en-US" sz="1600" i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en-US" sz="1600" dirty="0">
              <a:sym typeface="Wingdings" panose="05000000000000000000" pitchFamily="2" charset="2"/>
            </a:endParaRPr>
          </a:p>
          <a:p>
            <a:endParaRPr lang="en-ID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300" y="170954"/>
            <a:ext cx="7433400" cy="1017000"/>
          </a:xfrm>
        </p:spPr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gatekeeper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300" y="1187954"/>
            <a:ext cx="7433400" cy="3276093"/>
          </a:xfrm>
        </p:spPr>
        <p:txBody>
          <a:bodyPr/>
          <a:lstStyle/>
          <a:p>
            <a:r>
              <a:rPr lang="en-US" sz="1600" dirty="0"/>
              <a:t>Gatekeeper </a:t>
            </a:r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dirty="0" err="1">
                <a:sym typeface="Wingdings" panose="05000000000000000000" pitchFamily="2" charset="2"/>
              </a:rPr>
              <a:t>tugasnya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mengolah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informasi</a:t>
            </a:r>
            <a:r>
              <a:rPr lang="en-US" sz="1600" dirty="0">
                <a:sym typeface="Wingdings" panose="05000000000000000000" pitchFamily="2" charset="2"/>
              </a:rPr>
              <a:t> dan </a:t>
            </a:r>
            <a:r>
              <a:rPr lang="en-US" sz="1600" dirty="0" err="1">
                <a:sym typeface="Wingdings" panose="05000000000000000000" pitchFamily="2" charset="2"/>
              </a:rPr>
              <a:t>disesuaikan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dengan</a:t>
            </a:r>
            <a:r>
              <a:rPr lang="en-US" sz="1600" dirty="0">
                <a:sym typeface="Wingdings" panose="05000000000000000000" pitchFamily="2" charset="2"/>
              </a:rPr>
              <a:t>:</a:t>
            </a:r>
            <a:endParaRPr lang="en-US" sz="1600" dirty="0">
              <a:sym typeface="Wingdings" panose="05000000000000000000" pitchFamily="2" charset="2"/>
            </a:endParaRP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visi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en-US" sz="1600" dirty="0" err="1">
                <a:sym typeface="Wingdings" panose="05000000000000000000" pitchFamily="2" charset="2"/>
              </a:rPr>
              <a:t>misi</a:t>
            </a:r>
            <a:r>
              <a:rPr lang="en-US" sz="1600" dirty="0">
                <a:sym typeface="Wingdings" panose="05000000000000000000" pitchFamily="2" charset="2"/>
              </a:rPr>
              <a:t> media </a:t>
            </a:r>
            <a:r>
              <a:rPr lang="en-US" sz="1600" dirty="0" err="1">
                <a:sym typeface="Wingdings" panose="05000000000000000000" pitchFamily="2" charset="2"/>
              </a:rPr>
              <a:t>ybs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endParaRPr lang="en-US" sz="1600" dirty="0">
              <a:sym typeface="Wingdings" panose="05000000000000000000" pitchFamily="2" charset="2"/>
            </a:endParaRPr>
          </a:p>
          <a:p>
            <a:pPr lvl="1"/>
            <a:r>
              <a:rPr lang="en-US" sz="1600" dirty="0" err="1">
                <a:sym typeface="Wingdings" panose="05000000000000000000" pitchFamily="2" charset="2"/>
              </a:rPr>
              <a:t>khalayak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sasaran</a:t>
            </a:r>
            <a:r>
              <a:rPr lang="en-US" sz="1600" dirty="0">
                <a:sym typeface="Wingdings" panose="05000000000000000000" pitchFamily="2" charset="2"/>
              </a:rPr>
              <a:t> dan </a:t>
            </a:r>
            <a:endParaRPr lang="en-US" sz="1600" dirty="0">
              <a:sym typeface="Wingdings" panose="05000000000000000000" pitchFamily="2" charset="2"/>
            </a:endParaRPr>
          </a:p>
          <a:p>
            <a:pPr lvl="1"/>
            <a:r>
              <a:rPr lang="en-US" sz="1600" dirty="0" err="1">
                <a:sym typeface="Wingdings" panose="05000000000000000000" pitchFamily="2" charset="2"/>
              </a:rPr>
              <a:t>orientasi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bisnis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atau</a:t>
            </a:r>
            <a:r>
              <a:rPr lang="en-US" sz="1600" dirty="0">
                <a:sym typeface="Wingdings" panose="05000000000000000000" pitchFamily="2" charset="2"/>
              </a:rPr>
              <a:t> ideal </a:t>
            </a:r>
            <a:r>
              <a:rPr lang="en-US" sz="1600" dirty="0" err="1">
                <a:sym typeface="Wingdings" panose="05000000000000000000" pitchFamily="2" charset="2"/>
              </a:rPr>
              <a:t>yg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menyertainya</a:t>
            </a:r>
            <a:r>
              <a:rPr lang="en-US" sz="1600" dirty="0">
                <a:sym typeface="Wingdings" panose="05000000000000000000" pitchFamily="2" charset="2"/>
              </a:rPr>
              <a:t>.</a:t>
            </a:r>
            <a:endParaRPr lang="en-US" sz="1600" dirty="0">
              <a:sym typeface="Wingdings" panose="05000000000000000000" pitchFamily="2" charset="2"/>
            </a:endParaRPr>
          </a:p>
          <a:p>
            <a:pPr lvl="1"/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 err="1">
                <a:sym typeface="Wingdings" panose="05000000000000000000" pitchFamily="2" charset="2"/>
              </a:rPr>
              <a:t>Bahkan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terkadang</a:t>
            </a:r>
            <a:r>
              <a:rPr lang="en-US" sz="1600" dirty="0">
                <a:sym typeface="Wingdings" panose="05000000000000000000" pitchFamily="2" charset="2"/>
              </a:rPr>
              <a:t> :</a:t>
            </a:r>
            <a:endParaRPr lang="en-US" sz="1600" dirty="0">
              <a:sym typeface="Wingdings" panose="05000000000000000000" pitchFamily="2" charset="2"/>
            </a:endParaRPr>
          </a:p>
          <a:p>
            <a:pPr lvl="1"/>
            <a:r>
              <a:rPr lang="en-US" sz="1600" dirty="0" err="1">
                <a:sym typeface="Wingdings" panose="05000000000000000000" pitchFamily="2" charset="2"/>
              </a:rPr>
              <a:t>disesuaikan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dengan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kepentingan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penanam</a:t>
            </a:r>
            <a:r>
              <a:rPr lang="en-US" sz="1600" dirty="0">
                <a:sym typeface="Wingdings" panose="05000000000000000000" pitchFamily="2" charset="2"/>
              </a:rPr>
              <a:t> modal </a:t>
            </a:r>
            <a:r>
              <a:rPr lang="en-US" sz="1600" dirty="0" err="1">
                <a:sym typeface="Wingdings" panose="05000000000000000000" pitchFamily="2" charset="2"/>
              </a:rPr>
              <a:t>atau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endParaRPr lang="en-US" sz="1600" dirty="0">
              <a:sym typeface="Wingdings" panose="05000000000000000000" pitchFamily="2" charset="2"/>
            </a:endParaRPr>
          </a:p>
          <a:p>
            <a:pPr lvl="1"/>
            <a:r>
              <a:rPr lang="en-US" sz="1600" dirty="0" err="1">
                <a:sym typeface="Wingdings" panose="05000000000000000000" pitchFamily="2" charset="2"/>
              </a:rPr>
              <a:t>aparat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pemerintah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yg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tidak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jarang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ikut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campur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tangan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dalam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sebuah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penerbitan</a:t>
            </a:r>
            <a:r>
              <a:rPr lang="en-US" sz="1600" dirty="0">
                <a:sym typeface="Wingdings" panose="05000000000000000000" pitchFamily="2" charset="2"/>
              </a:rPr>
              <a:t>/</a:t>
            </a:r>
            <a:r>
              <a:rPr lang="en-US" sz="1600" dirty="0" err="1">
                <a:sym typeface="Wingdings" panose="05000000000000000000" pitchFamily="2" charset="2"/>
              </a:rPr>
              <a:t>tayangan</a:t>
            </a:r>
            <a:r>
              <a:rPr lang="en-US" sz="1600" dirty="0">
                <a:sym typeface="Wingdings" panose="05000000000000000000" pitchFamily="2" charset="2"/>
              </a:rPr>
              <a:t> .</a:t>
            </a:r>
            <a:endParaRPr lang="en-ID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175" y="1569855"/>
            <a:ext cx="6819600" cy="1106020"/>
          </a:xfrm>
        </p:spPr>
        <p:txBody>
          <a:bodyPr/>
          <a:lstStyle/>
          <a:p>
            <a:r>
              <a:rPr lang="en-US" sz="3600" dirty="0"/>
              <a:t>KARAKTERISTIK </a:t>
            </a:r>
            <a:br>
              <a:rPr lang="en-US" sz="3600" dirty="0"/>
            </a:br>
            <a:r>
              <a:rPr lang="en-US" sz="3600" dirty="0"/>
              <a:t>KOMUNIKASI MASSA</a:t>
            </a:r>
            <a:endParaRPr lang="en-ID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extBox 4"/>
          <p:cNvSpPr txBox="1"/>
          <p:nvPr/>
        </p:nvSpPr>
        <p:spPr>
          <a:xfrm>
            <a:off x="4369698" y="574419"/>
            <a:ext cx="712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KARAKTERISTIK  KOMAS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55663" y="1157161"/>
            <a:ext cx="7891827" cy="3306889"/>
          </a:xfrm>
        </p:spPr>
        <p:txBody>
          <a:bodyPr/>
          <a:lstStyle/>
          <a:p>
            <a:r>
              <a:rPr lang="en-US" sz="1600" dirty="0"/>
              <a:t>1. </a:t>
            </a:r>
            <a:r>
              <a:rPr lang="id-ID" sz="1600" dirty="0"/>
              <a:t>Proses Komunikasi Massa                         </a:t>
            </a:r>
            <a:r>
              <a:rPr lang="en-US" sz="1600" dirty="0"/>
              <a:t>              </a:t>
            </a:r>
            <a:r>
              <a:rPr lang="en-ID" sz="1600" dirty="0"/>
              <a:t>  </a:t>
            </a:r>
            <a:r>
              <a:rPr lang="id-ID" sz="1600" dirty="0"/>
              <a:t>  : bersifat  linier</a:t>
            </a:r>
            <a:endParaRPr lang="id-ID" sz="1600" dirty="0"/>
          </a:p>
          <a:p>
            <a:r>
              <a:rPr lang="id-ID" sz="1600" dirty="0"/>
              <a:t>2. Komunikator dalam Komunikasi Massa   </a:t>
            </a:r>
            <a:r>
              <a:rPr lang="en-ID" sz="1600" dirty="0"/>
              <a:t>  </a:t>
            </a:r>
            <a:r>
              <a:rPr lang="id-ID" sz="1600" dirty="0"/>
              <a:t> : melembaga</a:t>
            </a:r>
            <a:endParaRPr lang="id-ID" sz="1600" dirty="0"/>
          </a:p>
          <a:p>
            <a:r>
              <a:rPr lang="id-ID" sz="1600" dirty="0"/>
              <a:t>3. Pesan dalam</a:t>
            </a:r>
            <a:r>
              <a:rPr lang="en-ID" sz="1600" dirty="0"/>
              <a:t> </a:t>
            </a:r>
            <a:r>
              <a:rPr lang="id-ID" sz="1600" dirty="0"/>
              <a:t>Komunikasi Massa          </a:t>
            </a:r>
            <a:r>
              <a:rPr lang="en-US" sz="1600" dirty="0"/>
              <a:t>       </a:t>
            </a:r>
            <a:r>
              <a:rPr lang="id-ID" sz="1600" dirty="0"/>
              <a:t>      </a:t>
            </a:r>
            <a:r>
              <a:rPr lang="en-ID" sz="1600" dirty="0"/>
              <a:t>   </a:t>
            </a:r>
            <a:r>
              <a:rPr lang="id-ID" sz="1600" dirty="0"/>
              <a:t>: bersifat umum</a:t>
            </a:r>
            <a:endParaRPr lang="id-ID" sz="1600" dirty="0"/>
          </a:p>
          <a:p>
            <a:r>
              <a:rPr lang="id-ID" sz="1600" dirty="0"/>
              <a:t>4. Media dalam</a:t>
            </a:r>
            <a:r>
              <a:rPr lang="en-US" sz="1600" dirty="0"/>
              <a:t> </a:t>
            </a:r>
            <a:r>
              <a:rPr lang="id-ID" sz="1600" dirty="0"/>
              <a:t>Komunikasi Massa         </a:t>
            </a:r>
            <a:r>
              <a:rPr lang="en-US" sz="1600" dirty="0"/>
              <a:t>       </a:t>
            </a:r>
            <a:r>
              <a:rPr lang="id-ID" sz="1600" dirty="0"/>
              <a:t>       </a:t>
            </a:r>
            <a:r>
              <a:rPr lang="en-ID" sz="1600" dirty="0"/>
              <a:t>  </a:t>
            </a:r>
            <a:r>
              <a:rPr lang="id-ID" sz="1600" dirty="0"/>
              <a:t>: menimbulkan keserempakan</a:t>
            </a:r>
            <a:endParaRPr lang="en-ID" sz="1600" dirty="0"/>
          </a:p>
          <a:p>
            <a:r>
              <a:rPr lang="en-ID" sz="1600" dirty="0"/>
              <a:t>5. </a:t>
            </a:r>
            <a:r>
              <a:rPr lang="en-ID" sz="1600" dirty="0" err="1"/>
              <a:t>Komunikasi</a:t>
            </a:r>
            <a:r>
              <a:rPr lang="en-ID" sz="1600" dirty="0"/>
              <a:t> </a:t>
            </a:r>
            <a:r>
              <a:rPr lang="en-ID" sz="1600" dirty="0" err="1"/>
              <a:t>mengutamakan</a:t>
            </a:r>
            <a:r>
              <a:rPr lang="en-ID" sz="1600" dirty="0"/>
              <a:t>                                  : Isi </a:t>
            </a:r>
            <a:r>
              <a:rPr lang="en-ID" sz="1600" dirty="0" err="1"/>
              <a:t>ketimbang</a:t>
            </a:r>
            <a:r>
              <a:rPr lang="en-ID" sz="1600" dirty="0"/>
              <a:t> </a:t>
            </a:r>
            <a:r>
              <a:rPr lang="en-ID" sz="1600" dirty="0" err="1"/>
              <a:t>Indera</a:t>
            </a:r>
            <a:endParaRPr lang="id-ID" sz="1600" dirty="0"/>
          </a:p>
          <a:p>
            <a:r>
              <a:rPr lang="en-ID" sz="1600" dirty="0"/>
              <a:t>6</a:t>
            </a:r>
            <a:r>
              <a:rPr lang="id-ID" sz="1600" dirty="0"/>
              <a:t>. Komunikan dalamKomunikasi Massa         </a:t>
            </a:r>
            <a:r>
              <a:rPr lang="en-ID" sz="1600" dirty="0"/>
              <a:t>  </a:t>
            </a:r>
            <a:r>
              <a:rPr lang="id-ID" sz="1600" dirty="0"/>
              <a:t>: Heterogen, Anonim</a:t>
            </a:r>
            <a:endParaRPr lang="en-ID" sz="1600" dirty="0"/>
          </a:p>
          <a:p>
            <a:r>
              <a:rPr lang="en-ID" sz="1600" dirty="0"/>
              <a:t>7. </a:t>
            </a:r>
            <a:r>
              <a:rPr lang="en-ID" sz="1600" dirty="0" err="1"/>
              <a:t>Stimulasi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 </a:t>
            </a:r>
            <a:r>
              <a:rPr lang="en-ID" sz="1600" dirty="0" err="1"/>
              <a:t>indra</a:t>
            </a:r>
            <a:r>
              <a:rPr lang="en-ID" sz="1600" dirty="0"/>
              <a:t>                                                          :  </a:t>
            </a:r>
            <a:r>
              <a:rPr lang="en-ID" sz="1600" dirty="0" err="1"/>
              <a:t>Terbatas</a:t>
            </a:r>
            <a:endParaRPr lang="id-ID" sz="1600" dirty="0"/>
          </a:p>
          <a:p>
            <a:r>
              <a:rPr lang="en-ID" sz="1600" dirty="0"/>
              <a:t>8</a:t>
            </a:r>
            <a:r>
              <a:rPr lang="id-ID" sz="1600" dirty="0"/>
              <a:t>. Efek /Feedback </a:t>
            </a:r>
            <a:r>
              <a:rPr lang="en-ID" sz="1600" dirty="0"/>
              <a:t>da</a:t>
            </a:r>
            <a:r>
              <a:rPr lang="id-ID" sz="1600" dirty="0"/>
              <a:t>lam Komunikasi Massa : delayed feedback</a:t>
            </a:r>
            <a:endParaRPr lang="id-ID" sz="1600" dirty="0"/>
          </a:p>
          <a:p>
            <a:pPr eaLnBrk="1" hangingPunct="1">
              <a:lnSpc>
                <a:spcPct val="95000"/>
              </a:lnSpc>
              <a:spcBef>
                <a:spcPct val="45000"/>
              </a:spcBef>
            </a:pPr>
            <a:endParaRPr lang="en-US" altLang="en-US" dirty="0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2 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8800" indent="-457200">
              <a:buFont typeface="+mj-lt"/>
              <a:buAutoNum type="arabicPeriod"/>
            </a:pP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?</a:t>
            </a:r>
            <a:endParaRPr lang="en-US" dirty="0"/>
          </a:p>
          <a:p>
            <a:pPr marL="558800" indent="-457200">
              <a:buFont typeface="+mj-lt"/>
              <a:buAutoNum type="arabicPeriod"/>
            </a:pPr>
            <a:endParaRPr lang="en-US" dirty="0"/>
          </a:p>
          <a:p>
            <a:pPr marL="558800" indent="-457200">
              <a:buFont typeface="+mj-lt"/>
              <a:buAutoNum type="arabicPeriod"/>
            </a:pPr>
            <a:r>
              <a:rPr lang="en-US" dirty="0" err="1"/>
              <a:t>Berkembangnya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yang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pesat</a:t>
            </a:r>
            <a:r>
              <a:rPr lang="en-US" dirty="0"/>
              <a:t>. 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persona ?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ctrTitle" idx="4294967295"/>
          </p:nvPr>
        </p:nvSpPr>
        <p:spPr>
          <a:xfrm>
            <a:off x="1589325" y="3358810"/>
            <a:ext cx="5965500" cy="10527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</a:rPr>
              <a:t>TERIMA KASIH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4294967295"/>
          </p:nvPr>
        </p:nvSpPr>
        <p:spPr>
          <a:xfrm>
            <a:off x="1589325" y="3716350"/>
            <a:ext cx="59655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chemeClr val="lt1"/>
                </a:solidFill>
              </a:rPr>
              <a:t>.</a:t>
            </a:r>
            <a:endParaRPr sz="1800" dirty="0">
              <a:solidFill>
                <a:schemeClr val="lt1"/>
              </a:solidFill>
            </a:endParaRPr>
          </a:p>
        </p:txBody>
      </p:sp>
      <p:grpSp>
        <p:nvGrpSpPr>
          <p:cNvPr id="140" name="Google Shape;140;p20"/>
          <p:cNvGrpSpPr/>
          <p:nvPr/>
        </p:nvGrpSpPr>
        <p:grpSpPr>
          <a:xfrm>
            <a:off x="4065809" y="708229"/>
            <a:ext cx="1420645" cy="1420610"/>
            <a:chOff x="6643075" y="3664250"/>
            <a:chExt cx="407950" cy="407975"/>
          </a:xfrm>
        </p:grpSpPr>
        <p:sp>
          <p:nvSpPr>
            <p:cNvPr id="141" name="Google Shape;141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3" name="Google Shape;143;p20"/>
          <p:cNvGrpSpPr/>
          <p:nvPr/>
        </p:nvGrpSpPr>
        <p:grpSpPr>
          <a:xfrm rot="-587501">
            <a:off x="3982372" y="2314113"/>
            <a:ext cx="584090" cy="584057"/>
            <a:chOff x="576250" y="4319400"/>
            <a:chExt cx="442075" cy="442050"/>
          </a:xfrm>
        </p:grpSpPr>
        <p:sp>
          <p:nvSpPr>
            <p:cNvPr id="144" name="Google Shape;144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8" name="Google Shape;148;p20"/>
          <p:cNvSpPr/>
          <p:nvPr/>
        </p:nvSpPr>
        <p:spPr>
          <a:xfrm>
            <a:off x="3725797" y="1036452"/>
            <a:ext cx="222060" cy="21203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20"/>
          <p:cNvSpPr/>
          <p:nvPr/>
        </p:nvSpPr>
        <p:spPr>
          <a:xfrm rot="2697550">
            <a:off x="5189093" y="2121954"/>
            <a:ext cx="337078" cy="32185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20"/>
          <p:cNvSpPr/>
          <p:nvPr/>
        </p:nvSpPr>
        <p:spPr>
          <a:xfrm>
            <a:off x="5455759" y="1938200"/>
            <a:ext cx="135003" cy="12897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20"/>
          <p:cNvSpPr/>
          <p:nvPr/>
        </p:nvSpPr>
        <p:spPr>
          <a:xfrm rot="1280058">
            <a:off x="3571959" y="1675998"/>
            <a:ext cx="135005" cy="12895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3923800" y="4689025"/>
            <a:ext cx="1296300" cy="45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75" y="494094"/>
            <a:ext cx="4418252" cy="28647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ctrTitle"/>
          </p:nvPr>
        </p:nvSpPr>
        <p:spPr>
          <a:xfrm>
            <a:off x="1162175" y="1658867"/>
            <a:ext cx="6819600" cy="131091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PENGERTIAN KOMUNIKASSI  MASSA</a:t>
            </a:r>
            <a:endParaRPr dirty="0"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1162175" y="2896949"/>
            <a:ext cx="6819600" cy="2316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.</a:t>
            </a:r>
            <a:endParaRPr dirty="0"/>
          </a:p>
        </p:txBody>
      </p:sp>
      <p:sp>
        <p:nvSpPr>
          <p:cNvPr id="120" name="Google Shape;120;p17"/>
          <p:cNvSpPr txBox="1"/>
          <p:nvPr/>
        </p:nvSpPr>
        <p:spPr>
          <a:xfrm>
            <a:off x="4162200" y="456125"/>
            <a:ext cx="8196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l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1</a:t>
            </a:r>
            <a:endParaRPr sz="3000" dirty="0">
              <a:solidFill>
                <a:schemeClr val="lt1"/>
              </a:solidFill>
              <a:latin typeface="Abril Fatface" panose="02000503000000020003"/>
              <a:ea typeface="Abril Fatface" panose="02000503000000020003"/>
              <a:cs typeface="Abril Fatface" panose="02000503000000020003"/>
              <a:sym typeface="Abril Fatface" panose="02000503000000020003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971044" y="898216"/>
            <a:ext cx="7582237" cy="326918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id-ID" sz="2000" dirty="0"/>
              <a:t>Pada dasarnya komunikasi massa </a:t>
            </a:r>
            <a:r>
              <a:rPr lang="id-ID" sz="2000" dirty="0">
                <a:sym typeface="Wingdings" panose="05000000000000000000" pitchFamily="2" charset="2"/>
              </a:rPr>
              <a:t> proses komunikasi melalui media massa.</a:t>
            </a:r>
            <a:endParaRPr lang="id-ID" sz="2000" dirty="0">
              <a:sym typeface="Wingdings" panose="05000000000000000000" pitchFamily="2" charset="2"/>
            </a:endParaRPr>
          </a:p>
          <a:p>
            <a:r>
              <a:rPr lang="id-ID" sz="2000" dirty="0">
                <a:sym typeface="Wingdings" panose="05000000000000000000" pitchFamily="2" charset="2"/>
              </a:rPr>
              <a:t>Media massa  saluran yang dihasilkan oleh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id-ID" sz="2000" dirty="0">
                <a:sym typeface="Wingdings" panose="05000000000000000000" pitchFamily="2" charset="2"/>
              </a:rPr>
              <a:t> tehnologi modern.</a:t>
            </a:r>
            <a:endParaRPr lang="id-ID" sz="2000" dirty="0">
              <a:sym typeface="Wingdings" panose="05000000000000000000" pitchFamily="2" charset="2"/>
            </a:endParaRPr>
          </a:p>
          <a:p>
            <a:r>
              <a:rPr lang="id-ID" sz="2000" b="1" i="1" dirty="0">
                <a:sym typeface="Wingdings" panose="05000000000000000000" pitchFamily="2" charset="2"/>
              </a:rPr>
              <a:t>Massa</a:t>
            </a:r>
            <a:r>
              <a:rPr lang="id-ID" sz="2000" dirty="0">
                <a:sym typeface="Wingdings" panose="05000000000000000000" pitchFamily="2" charset="2"/>
              </a:rPr>
              <a:t> secara </a:t>
            </a:r>
            <a:r>
              <a:rPr lang="id-ID" sz="2000" b="1" dirty="0">
                <a:sym typeface="Wingdings" panose="05000000000000000000" pitchFamily="2" charset="2"/>
              </a:rPr>
              <a:t>Sosiologis</a:t>
            </a:r>
            <a:r>
              <a:rPr lang="id-ID" sz="2000" dirty="0">
                <a:sym typeface="Wingdings" panose="05000000000000000000" pitchFamily="2" charset="2"/>
              </a:rPr>
              <a:t>  kumpulan individu-individu yg berada di suatu lokasi tertentu.</a:t>
            </a:r>
            <a:endParaRPr lang="id-ID" sz="2000" dirty="0">
              <a:sym typeface="Wingdings" panose="05000000000000000000" pitchFamily="2" charset="2"/>
            </a:endParaRPr>
          </a:p>
          <a:p>
            <a:r>
              <a:rPr lang="id-ID" sz="2000" b="1" i="1" dirty="0">
                <a:sym typeface="Wingdings" panose="05000000000000000000" pitchFamily="2" charset="2"/>
              </a:rPr>
              <a:t>Massa </a:t>
            </a:r>
            <a:r>
              <a:rPr lang="en-US" sz="2000" b="1" i="1" dirty="0">
                <a:sym typeface="Wingdings" panose="05000000000000000000" pitchFamily="2" charset="2"/>
              </a:rPr>
              <a:t> </a:t>
            </a:r>
            <a:r>
              <a:rPr lang="id-ID" sz="2000" dirty="0">
                <a:sym typeface="Wingdings" panose="05000000000000000000" pitchFamily="2" charset="2"/>
              </a:rPr>
              <a:t>dlm </a:t>
            </a:r>
            <a:r>
              <a:rPr lang="en-ID" sz="2000" b="1" dirty="0">
                <a:sym typeface="Wingdings" panose="05000000000000000000" pitchFamily="2" charset="2"/>
              </a:rPr>
              <a:t>K</a:t>
            </a:r>
            <a:r>
              <a:rPr lang="id-ID" sz="2000" b="1" dirty="0">
                <a:sym typeface="Wingdings" panose="05000000000000000000" pitchFamily="2" charset="2"/>
              </a:rPr>
              <a:t>om</a:t>
            </a:r>
            <a:r>
              <a:rPr lang="en-ID" sz="2000" b="1" dirty="0" err="1">
                <a:sym typeface="Wingdings" panose="05000000000000000000" pitchFamily="2" charset="2"/>
              </a:rPr>
              <a:t>unikasi</a:t>
            </a:r>
            <a:r>
              <a:rPr lang="en-ID" sz="2000" b="1" dirty="0">
                <a:sym typeface="Wingdings" panose="05000000000000000000" pitchFamily="2" charset="2"/>
              </a:rPr>
              <a:t> M</a:t>
            </a:r>
            <a:r>
              <a:rPr lang="id-ID" sz="2000" b="1" dirty="0">
                <a:sym typeface="Wingdings" panose="05000000000000000000" pitchFamily="2" charset="2"/>
              </a:rPr>
              <a:t>a</a:t>
            </a:r>
            <a:r>
              <a:rPr lang="en-ID" sz="2000" b="1" dirty="0">
                <a:sym typeface="Wingdings" panose="05000000000000000000" pitchFamily="2" charset="2"/>
              </a:rPr>
              <a:t>s</a:t>
            </a:r>
            <a:r>
              <a:rPr lang="id-ID" sz="2000" b="1" dirty="0">
                <a:sym typeface="Wingdings" panose="05000000000000000000" pitchFamily="2" charset="2"/>
              </a:rPr>
              <a:t>s</a:t>
            </a:r>
            <a:r>
              <a:rPr lang="en-ID" sz="2000" b="1" dirty="0">
                <a:sym typeface="Wingdings" panose="05000000000000000000" pitchFamily="2" charset="2"/>
              </a:rPr>
              <a:t>a</a:t>
            </a:r>
            <a:r>
              <a:rPr lang="id-ID" sz="2000" b="1" dirty="0">
                <a:sym typeface="Wingdings" panose="05000000000000000000" pitchFamily="2" charset="2"/>
              </a:rPr>
              <a:t> </a:t>
            </a:r>
            <a:r>
              <a:rPr lang="id-ID" sz="2000" dirty="0">
                <a:sym typeface="Wingdings" panose="05000000000000000000" pitchFamily="2" charset="2"/>
              </a:rPr>
              <a:t> menunjuk p</a:t>
            </a:r>
            <a:r>
              <a:rPr lang="en-ID" sz="2000" dirty="0">
                <a:sym typeface="Wingdings" panose="05000000000000000000" pitchFamily="2" charset="2"/>
              </a:rPr>
              <a:t>a</a:t>
            </a:r>
            <a:r>
              <a:rPr lang="id-ID" sz="2000" dirty="0">
                <a:sym typeface="Wingdings" panose="05000000000000000000" pitchFamily="2" charset="2"/>
              </a:rPr>
              <a:t>d</a:t>
            </a:r>
            <a:r>
              <a:rPr lang="en-ID" sz="2000" dirty="0">
                <a:sym typeface="Wingdings" panose="05000000000000000000" pitchFamily="2" charset="2"/>
              </a:rPr>
              <a:t>a</a:t>
            </a:r>
            <a:r>
              <a:rPr lang="id-ID" sz="2000" dirty="0">
                <a:sym typeface="Wingdings" panose="05000000000000000000" pitchFamily="2" charset="2"/>
              </a:rPr>
              <a:t> penerima pesan yg berkaitan dengan media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massa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  <a:endParaRPr sz="2000"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3923800" y="4730550"/>
            <a:ext cx="1296300" cy="41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11555" y="1068705"/>
            <a:ext cx="7493000" cy="2872105"/>
          </a:xfrm>
        </p:spPr>
        <p:txBody>
          <a:bodyPr/>
          <a:lstStyle/>
          <a:p>
            <a:r>
              <a:rPr lang="id-ID" sz="3200" dirty="0">
                <a:latin typeface="Franklin Gothic Demi Cond" panose="020B0706030402020204" pitchFamily="34" charset="0"/>
              </a:rPr>
              <a:t>Komunikasi Massa (Mass communication) =</a:t>
            </a:r>
            <a:r>
              <a:rPr lang="en-US" sz="3200" dirty="0">
                <a:latin typeface="Franklin Gothic Demi Cond" panose="020B0706030402020204" pitchFamily="34" charset="0"/>
              </a:rPr>
              <a:t> proses </a:t>
            </a:r>
            <a:r>
              <a:rPr lang="en-US" sz="3200" dirty="0" err="1">
                <a:latin typeface="Franklin Gothic Demi Cond" panose="020B0706030402020204" pitchFamily="34" charset="0"/>
              </a:rPr>
              <a:t>dalam</a:t>
            </a:r>
            <a:r>
              <a:rPr lang="en-US" sz="3200" dirty="0">
                <a:latin typeface="Franklin Gothic Demi Cond" panose="020B0706030402020204" pitchFamily="34" charset="0"/>
              </a:rPr>
              <a:t> </a:t>
            </a:r>
            <a:r>
              <a:rPr lang="en-US" sz="3200" dirty="0" err="1">
                <a:latin typeface="Franklin Gothic Demi Cond" panose="020B0706030402020204" pitchFamily="34" charset="0"/>
              </a:rPr>
              <a:t>komunikasi</a:t>
            </a:r>
            <a:r>
              <a:rPr lang="en-US" sz="3200" dirty="0">
                <a:latin typeface="Franklin Gothic Demi Cond" panose="020B0706030402020204" pitchFamily="34" charset="0"/>
              </a:rPr>
              <a:t> </a:t>
            </a:r>
            <a:r>
              <a:rPr lang="en-US" sz="3200" dirty="0" err="1">
                <a:latin typeface="Franklin Gothic Demi Cond" panose="020B0706030402020204" pitchFamily="34" charset="0"/>
              </a:rPr>
              <a:t>massa</a:t>
            </a:r>
            <a:endParaRPr lang="en-US" sz="3200" dirty="0">
              <a:latin typeface="Franklin Gothic Demi Cond" panose="020B0706030402020204" pitchFamily="34" charset="0"/>
            </a:endParaRPr>
          </a:p>
          <a:p>
            <a:r>
              <a:rPr lang="id-ID" sz="3200" dirty="0">
                <a:latin typeface="Franklin Gothic Demi Cond" panose="020B0706030402020204" pitchFamily="34" charset="0"/>
              </a:rPr>
              <a:t> Komunikasi media massa</a:t>
            </a:r>
            <a:r>
              <a:rPr lang="en-US" sz="3200" dirty="0">
                <a:latin typeface="Franklin Gothic Demi Cond" panose="020B0706030402020204" pitchFamily="34" charset="0"/>
              </a:rPr>
              <a:t> (Mass </a:t>
            </a:r>
            <a:r>
              <a:rPr lang="en-US" sz="3200" dirty="0" err="1">
                <a:latin typeface="Franklin Gothic Demi Cond" panose="020B0706030402020204" pitchFamily="34" charset="0"/>
              </a:rPr>
              <a:t>Comunication</a:t>
            </a:r>
            <a:r>
              <a:rPr lang="en-US" sz="3200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s</a:t>
            </a:r>
            <a:r>
              <a:rPr lang="en-US" sz="3200" dirty="0">
                <a:latin typeface="Franklin Gothic Demi Cond" panose="020B0706030402020204" pitchFamily="34" charset="0"/>
              </a:rPr>
              <a:t>) = </a:t>
            </a:r>
            <a:r>
              <a:rPr lang="id-ID" sz="3200" dirty="0">
                <a:latin typeface="Franklin Gothic Demi Cond" panose="020B0706030402020204" pitchFamily="34" charset="0"/>
              </a:rPr>
              <a:t> (mass media communication)</a:t>
            </a:r>
            <a:endParaRPr lang="id-ID" sz="3200" dirty="0">
              <a:latin typeface="Franklin Gothic Demi Cond" panose="020B0706030402020204" pitchFamily="34" charset="0"/>
            </a:endParaRPr>
          </a:p>
          <a:p>
            <a:endParaRPr lang="en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b="1" dirty="0"/>
              <a:t>DIFINISI KOMUNIKASI MASSA</a:t>
            </a:r>
            <a:endParaRPr lang="en-ID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16701"/>
            <a:ext cx="9144000" cy="3347346"/>
          </a:xfrm>
        </p:spPr>
        <p:txBody>
          <a:bodyPr/>
          <a:lstStyle/>
          <a:p>
            <a:r>
              <a:rPr lang="en-ID" sz="1600" b="1" dirty="0" err="1"/>
              <a:t>Menurut</a:t>
            </a:r>
            <a:r>
              <a:rPr lang="en-ID" sz="1600" b="1" dirty="0"/>
              <a:t> TAN dan WRIGHT </a:t>
            </a:r>
            <a:r>
              <a:rPr lang="en-ID" sz="1600" dirty="0">
                <a:sym typeface="Wingdings" panose="05000000000000000000" pitchFamily="2" charset="2"/>
              </a:rPr>
              <a:t> </a:t>
            </a:r>
            <a:endParaRPr lang="en-ID" sz="1600" dirty="0">
              <a:sym typeface="Wingdings" panose="05000000000000000000" pitchFamily="2" charset="2"/>
            </a:endParaRPr>
          </a:p>
          <a:p>
            <a:pPr marL="1016000" lvl="2" indent="0">
              <a:buNone/>
            </a:pPr>
            <a:r>
              <a:rPr lang="en-ID" sz="1600" dirty="0" err="1">
                <a:sym typeface="Wingdings" panose="05000000000000000000" pitchFamily="2" charset="2"/>
              </a:rPr>
              <a:t>Bentuk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komunikasi</a:t>
            </a:r>
            <a:r>
              <a:rPr lang="en-ID" sz="1600" dirty="0">
                <a:sym typeface="Wingdings" panose="05000000000000000000" pitchFamily="2" charset="2"/>
              </a:rPr>
              <a:t> yang </a:t>
            </a:r>
            <a:r>
              <a:rPr lang="en-ID" sz="1600" dirty="0" err="1">
                <a:sym typeface="Wingdings" panose="05000000000000000000" pitchFamily="2" charset="2"/>
              </a:rPr>
              <a:t>menggunakan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saluran</a:t>
            </a:r>
            <a:r>
              <a:rPr lang="en-ID" sz="1600" dirty="0">
                <a:sym typeface="Wingdings" panose="05000000000000000000" pitchFamily="2" charset="2"/>
              </a:rPr>
              <a:t> (media) </a:t>
            </a:r>
            <a:r>
              <a:rPr lang="en-ID" sz="1600" dirty="0" err="1">
                <a:sym typeface="Wingdings" panose="05000000000000000000" pitchFamily="2" charset="2"/>
              </a:rPr>
              <a:t>dalam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menghubungkan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komunikator</a:t>
            </a:r>
            <a:r>
              <a:rPr lang="en-ID" sz="1600" dirty="0">
                <a:sym typeface="Wingdings" panose="05000000000000000000" pitchFamily="2" charset="2"/>
              </a:rPr>
              <a:t> dan </a:t>
            </a:r>
            <a:r>
              <a:rPr lang="en-ID" sz="1600" dirty="0" err="1">
                <a:sym typeface="Wingdings" panose="05000000000000000000" pitchFamily="2" charset="2"/>
              </a:rPr>
              <a:t>komunikan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secara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massal</a:t>
            </a:r>
            <a:r>
              <a:rPr lang="en-ID" sz="1600" dirty="0">
                <a:sym typeface="Wingdings" panose="05000000000000000000" pitchFamily="2" charset="2"/>
              </a:rPr>
              <a:t>, </a:t>
            </a:r>
            <a:r>
              <a:rPr lang="en-ID" sz="1600" dirty="0" err="1">
                <a:sym typeface="Wingdings" panose="05000000000000000000" pitchFamily="2" charset="2"/>
              </a:rPr>
              <a:t>berjumlah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banyak</a:t>
            </a:r>
            <a:r>
              <a:rPr lang="en-ID" sz="1600" dirty="0">
                <a:sym typeface="Wingdings" panose="05000000000000000000" pitchFamily="2" charset="2"/>
              </a:rPr>
              <a:t>, </a:t>
            </a:r>
            <a:r>
              <a:rPr lang="en-ID" sz="1600" dirty="0" err="1">
                <a:sym typeface="Wingdings" panose="05000000000000000000" pitchFamily="2" charset="2"/>
              </a:rPr>
              <a:t>bertempat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tinggal</a:t>
            </a:r>
            <a:r>
              <a:rPr lang="en-ID" sz="1600" dirty="0">
                <a:sym typeface="Wingdings" panose="05000000000000000000" pitchFamily="2" charset="2"/>
              </a:rPr>
              <a:t> yang </a:t>
            </a:r>
            <a:r>
              <a:rPr lang="en-ID" sz="1600" dirty="0" err="1">
                <a:sym typeface="Wingdings" panose="05000000000000000000" pitchFamily="2" charset="2"/>
              </a:rPr>
              <a:t>jauh</a:t>
            </a:r>
            <a:r>
              <a:rPr lang="en-ID" sz="1600" dirty="0">
                <a:sym typeface="Wingdings" panose="05000000000000000000" pitchFamily="2" charset="2"/>
              </a:rPr>
              <a:t> (</a:t>
            </a:r>
            <a:r>
              <a:rPr lang="en-ID" sz="1600" dirty="0" err="1">
                <a:sym typeface="Wingdings" panose="05000000000000000000" pitchFamily="2" charset="2"/>
              </a:rPr>
              <a:t>terpencar</a:t>
            </a:r>
            <a:r>
              <a:rPr lang="en-ID" sz="1600" dirty="0">
                <a:sym typeface="Wingdings" panose="05000000000000000000" pitchFamily="2" charset="2"/>
              </a:rPr>
              <a:t>), sangat </a:t>
            </a:r>
            <a:r>
              <a:rPr lang="en-ID" sz="1600" dirty="0" err="1">
                <a:sym typeface="Wingdings" panose="05000000000000000000" pitchFamily="2" charset="2"/>
              </a:rPr>
              <a:t>heterogen</a:t>
            </a:r>
            <a:r>
              <a:rPr lang="en-ID" sz="1600" dirty="0">
                <a:sym typeface="Wingdings" panose="05000000000000000000" pitchFamily="2" charset="2"/>
              </a:rPr>
              <a:t>, dan </a:t>
            </a:r>
            <a:r>
              <a:rPr lang="en-ID" sz="1600" dirty="0" err="1">
                <a:sym typeface="Wingdings" panose="05000000000000000000" pitchFamily="2" charset="2"/>
              </a:rPr>
              <a:t>menimbulkan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efek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tertentu</a:t>
            </a:r>
            <a:r>
              <a:rPr lang="en-ID" sz="1600" dirty="0">
                <a:sym typeface="Wingdings" panose="05000000000000000000" pitchFamily="2" charset="2"/>
              </a:rPr>
              <a:t>.</a:t>
            </a:r>
            <a:endParaRPr lang="en-ID" sz="1600" dirty="0">
              <a:sym typeface="Wingdings" panose="05000000000000000000" pitchFamily="2" charset="2"/>
            </a:endParaRPr>
          </a:p>
          <a:p>
            <a:pPr marL="1016000" lvl="2" indent="0">
              <a:buNone/>
            </a:pPr>
            <a:endParaRPr lang="en-ID" dirty="0">
              <a:sym typeface="Wingdings" panose="05000000000000000000" pitchFamily="2" charset="2"/>
            </a:endParaRPr>
          </a:p>
          <a:p>
            <a:r>
              <a:rPr lang="en-ID" sz="1600" dirty="0" err="1">
                <a:sym typeface="Wingdings" panose="05000000000000000000" pitchFamily="2" charset="2"/>
              </a:rPr>
              <a:t>Menurut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b="1" dirty="0">
                <a:sym typeface="Wingdings" panose="05000000000000000000" pitchFamily="2" charset="2"/>
              </a:rPr>
              <a:t>BITTNER</a:t>
            </a:r>
            <a:r>
              <a:rPr lang="en-ID" sz="1600" dirty="0">
                <a:sym typeface="Wingdings" panose="05000000000000000000" pitchFamily="2" charset="2"/>
              </a:rPr>
              <a:t> </a:t>
            </a:r>
            <a:endParaRPr lang="en-ID" sz="1600" dirty="0">
              <a:sym typeface="Wingdings" panose="05000000000000000000" pitchFamily="2" charset="2"/>
            </a:endParaRPr>
          </a:p>
          <a:p>
            <a:pPr lvl="1"/>
            <a:r>
              <a:rPr lang="en-ID" sz="1600" dirty="0" err="1">
                <a:sym typeface="Wingdings" panose="05000000000000000000" pitchFamily="2" charset="2"/>
              </a:rPr>
              <a:t>Komunikasi</a:t>
            </a:r>
            <a:r>
              <a:rPr lang="en-ID" sz="1600" dirty="0">
                <a:sym typeface="Wingdings" panose="05000000000000000000" pitchFamily="2" charset="2"/>
              </a:rPr>
              <a:t> Massa </a:t>
            </a:r>
            <a:r>
              <a:rPr lang="en-ID" sz="1600" dirty="0" err="1">
                <a:sym typeface="Wingdings" panose="05000000000000000000" pitchFamily="2" charset="2"/>
              </a:rPr>
              <a:t>adalah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pesan</a:t>
            </a:r>
            <a:r>
              <a:rPr lang="en-ID" sz="1600" dirty="0">
                <a:sym typeface="Wingdings" panose="05000000000000000000" pitchFamily="2" charset="2"/>
              </a:rPr>
              <a:t> yang </a:t>
            </a:r>
            <a:r>
              <a:rPr lang="en-ID" sz="1600" dirty="0" err="1">
                <a:sym typeface="Wingdings" panose="05000000000000000000" pitchFamily="2" charset="2"/>
              </a:rPr>
              <a:t>dikomunikasikan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i="1" dirty="0" err="1">
                <a:sym typeface="Wingdings" panose="05000000000000000000" pitchFamily="2" charset="2"/>
              </a:rPr>
              <a:t>melalui</a:t>
            </a:r>
            <a:r>
              <a:rPr lang="en-ID" sz="1600" i="1" dirty="0">
                <a:sym typeface="Wingdings" panose="05000000000000000000" pitchFamily="2" charset="2"/>
              </a:rPr>
              <a:t> media </a:t>
            </a:r>
            <a:r>
              <a:rPr lang="en-ID" sz="1600" i="1" dirty="0" err="1">
                <a:sym typeface="Wingdings" panose="05000000000000000000" pitchFamily="2" charset="2"/>
              </a:rPr>
              <a:t>massa</a:t>
            </a:r>
            <a:r>
              <a:rPr lang="en-ID" sz="1600" i="1" dirty="0">
                <a:sym typeface="Wingdings" panose="05000000000000000000" pitchFamily="2" charset="2"/>
              </a:rPr>
              <a:t> pada </a:t>
            </a:r>
            <a:r>
              <a:rPr lang="en-ID" sz="1600" i="1" dirty="0" err="1">
                <a:sym typeface="Wingdings" panose="05000000000000000000" pitchFamily="2" charset="2"/>
              </a:rPr>
              <a:t>sejumlah</a:t>
            </a:r>
            <a:r>
              <a:rPr lang="en-ID" sz="1600" i="1" dirty="0">
                <a:sym typeface="Wingdings" panose="05000000000000000000" pitchFamily="2" charset="2"/>
              </a:rPr>
              <a:t> </a:t>
            </a:r>
            <a:r>
              <a:rPr lang="en-ID" sz="1600" i="1" dirty="0" err="1">
                <a:sym typeface="Wingdings" panose="05000000000000000000" pitchFamily="2" charset="2"/>
              </a:rPr>
              <a:t>besar</a:t>
            </a:r>
            <a:r>
              <a:rPr lang="en-ID" sz="1600" i="1" dirty="0">
                <a:sym typeface="Wingdings" panose="05000000000000000000" pitchFamily="2" charset="2"/>
              </a:rPr>
              <a:t> orang </a:t>
            </a:r>
            <a:r>
              <a:rPr lang="en-ID" sz="1600" b="1" i="1" dirty="0">
                <a:sym typeface="Wingdings" panose="05000000000000000000" pitchFamily="2" charset="2"/>
              </a:rPr>
              <a:t>(mass communication is messages communicated through a mass medium to a large number of people</a:t>
            </a:r>
            <a:r>
              <a:rPr lang="en-ID" sz="1600" dirty="0">
                <a:sym typeface="Wingdings" panose="05000000000000000000" pitchFamily="2" charset="2"/>
              </a:rPr>
              <a:t>)</a:t>
            </a:r>
            <a:endParaRPr lang="en-ID" dirty="0">
              <a:sym typeface="Wingdings" panose="05000000000000000000" pitchFamily="2" charset="2"/>
            </a:endParaRP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04" y="823244"/>
            <a:ext cx="8982160" cy="3360337"/>
          </a:xfrm>
        </p:spPr>
        <p:txBody>
          <a:bodyPr/>
          <a:lstStyle/>
          <a:p>
            <a:r>
              <a:rPr lang="en-ID" sz="1600" dirty="0" err="1">
                <a:sym typeface="Wingdings" panose="05000000000000000000" pitchFamily="2" charset="2"/>
              </a:rPr>
              <a:t>Menurut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b="1" dirty="0">
                <a:sym typeface="Wingdings" panose="05000000000000000000" pitchFamily="2" charset="2"/>
              </a:rPr>
              <a:t>GEBNER </a:t>
            </a:r>
            <a:r>
              <a:rPr lang="en-ID" sz="1600" dirty="0">
                <a:sym typeface="Wingdings" panose="05000000000000000000" pitchFamily="2" charset="2"/>
              </a:rPr>
              <a:t></a:t>
            </a:r>
            <a:endParaRPr lang="en-ID" sz="1600" dirty="0">
              <a:sym typeface="Wingdings" panose="05000000000000000000" pitchFamily="2" charset="2"/>
            </a:endParaRPr>
          </a:p>
          <a:p>
            <a:pPr lvl="1"/>
            <a:r>
              <a:rPr lang="en-ID" sz="1600" dirty="0" err="1">
                <a:sym typeface="Wingdings" panose="05000000000000000000" pitchFamily="2" charset="2"/>
              </a:rPr>
              <a:t>Komunikasi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massa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adalah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i="1" dirty="0" err="1">
                <a:sym typeface="Wingdings" panose="05000000000000000000" pitchFamily="2" charset="2"/>
              </a:rPr>
              <a:t>produksi</a:t>
            </a:r>
            <a:r>
              <a:rPr lang="en-ID" sz="1600" i="1" dirty="0">
                <a:sym typeface="Wingdings" panose="05000000000000000000" pitchFamily="2" charset="2"/>
              </a:rPr>
              <a:t> dan </a:t>
            </a:r>
            <a:r>
              <a:rPr lang="en-ID" sz="1600" i="1" dirty="0" err="1">
                <a:sym typeface="Wingdings" panose="05000000000000000000" pitchFamily="2" charset="2"/>
              </a:rPr>
              <a:t>distribusi</a:t>
            </a:r>
            <a:r>
              <a:rPr lang="en-ID" sz="1600" i="1" dirty="0">
                <a:sym typeface="Wingdings" panose="05000000000000000000" pitchFamily="2" charset="2"/>
              </a:rPr>
              <a:t> </a:t>
            </a:r>
            <a:r>
              <a:rPr lang="en-ID" sz="1600" dirty="0">
                <a:sym typeface="Wingdings" panose="05000000000000000000" pitchFamily="2" charset="2"/>
              </a:rPr>
              <a:t>yang </a:t>
            </a:r>
            <a:r>
              <a:rPr lang="en-ID" sz="1600" dirty="0" err="1">
                <a:sym typeface="Wingdings" panose="05000000000000000000" pitchFamily="2" charset="2"/>
              </a:rPr>
              <a:t>berlandaskan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i="1" dirty="0" err="1">
                <a:sym typeface="Wingdings" panose="05000000000000000000" pitchFamily="2" charset="2"/>
              </a:rPr>
              <a:t>tehnologi</a:t>
            </a:r>
            <a:r>
              <a:rPr lang="en-ID" sz="1600" dirty="0">
                <a:sym typeface="Wingdings" panose="05000000000000000000" pitchFamily="2" charset="2"/>
              </a:rPr>
              <a:t> dan </a:t>
            </a:r>
            <a:r>
              <a:rPr lang="en-ID" sz="1600" i="1" dirty="0" err="1">
                <a:sym typeface="Wingdings" panose="05000000000000000000" pitchFamily="2" charset="2"/>
              </a:rPr>
              <a:t>lembaga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dari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i="1" dirty="0" err="1">
                <a:sym typeface="Wingdings" panose="05000000000000000000" pitchFamily="2" charset="2"/>
              </a:rPr>
              <a:t>arus</a:t>
            </a:r>
            <a:r>
              <a:rPr lang="en-ID" sz="1600" i="1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pesan</a:t>
            </a:r>
            <a:r>
              <a:rPr lang="en-ID" sz="1600" dirty="0">
                <a:sym typeface="Wingdings" panose="05000000000000000000" pitchFamily="2" charset="2"/>
              </a:rPr>
              <a:t> yang </a:t>
            </a:r>
            <a:r>
              <a:rPr lang="en-ID" sz="1600" dirty="0" err="1">
                <a:sym typeface="Wingdings" panose="05000000000000000000" pitchFamily="2" charset="2"/>
              </a:rPr>
              <a:t>kontinyu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serta</a:t>
            </a:r>
            <a:r>
              <a:rPr lang="en-ID" sz="1600" dirty="0">
                <a:sym typeface="Wingdings" panose="05000000000000000000" pitchFamily="2" charset="2"/>
              </a:rPr>
              <a:t> paling </a:t>
            </a:r>
            <a:r>
              <a:rPr lang="en-ID" sz="1600" dirty="0" err="1">
                <a:sym typeface="Wingdings" panose="05000000000000000000" pitchFamily="2" charset="2"/>
              </a:rPr>
              <a:t>luas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dimiliki</a:t>
            </a:r>
            <a:r>
              <a:rPr lang="en-ID" sz="1600" dirty="0">
                <a:sym typeface="Wingdings" panose="05000000000000000000" pitchFamily="2" charset="2"/>
              </a:rPr>
              <a:t> orang </a:t>
            </a:r>
            <a:r>
              <a:rPr lang="en-ID" sz="1600" dirty="0" err="1">
                <a:sym typeface="Wingdings" panose="05000000000000000000" pitchFamily="2" charset="2"/>
              </a:rPr>
              <a:t>dalam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i="1" dirty="0" err="1">
                <a:sym typeface="Wingdings" panose="05000000000000000000" pitchFamily="2" charset="2"/>
              </a:rPr>
              <a:t>masyarakat</a:t>
            </a:r>
            <a:r>
              <a:rPr lang="en-ID" sz="1600" i="1" dirty="0">
                <a:sym typeface="Wingdings" panose="05000000000000000000" pitchFamily="2" charset="2"/>
              </a:rPr>
              <a:t> </a:t>
            </a:r>
            <a:r>
              <a:rPr lang="en-ID" sz="1600" i="1" dirty="0" err="1">
                <a:sym typeface="Wingdings" panose="05000000000000000000" pitchFamily="2" charset="2"/>
              </a:rPr>
              <a:t>industri</a:t>
            </a:r>
            <a:r>
              <a:rPr lang="en-ID" sz="1600" i="1" dirty="0">
                <a:sym typeface="Wingdings" panose="05000000000000000000" pitchFamily="2" charset="2"/>
              </a:rPr>
              <a:t> </a:t>
            </a:r>
            <a:r>
              <a:rPr lang="en-ID" sz="1600" dirty="0">
                <a:sym typeface="Wingdings" panose="05000000000000000000" pitchFamily="2" charset="2"/>
              </a:rPr>
              <a:t>(</a:t>
            </a:r>
            <a:r>
              <a:rPr lang="en-ID" sz="1600" b="1" i="1" dirty="0">
                <a:sym typeface="Wingdings" panose="05000000000000000000" pitchFamily="2" charset="2"/>
              </a:rPr>
              <a:t>mass communication is the technologically based production and distribution of the most broadly shared continuous flow of messages in industrial societies)</a:t>
            </a:r>
            <a:endParaRPr lang="en-ID" sz="1600" b="1" i="1" dirty="0">
              <a:sym typeface="Wingdings" panose="05000000000000000000" pitchFamily="2" charset="2"/>
            </a:endParaRPr>
          </a:p>
          <a:p>
            <a:pPr lvl="1"/>
            <a:endParaRPr lang="en-ID" sz="1600" b="1" i="1" dirty="0">
              <a:sym typeface="Wingdings" panose="05000000000000000000" pitchFamily="2" charset="2"/>
            </a:endParaRPr>
          </a:p>
          <a:p>
            <a:r>
              <a:rPr lang="en-ID" sz="1600" dirty="0" err="1"/>
              <a:t>Menurut</a:t>
            </a:r>
            <a:r>
              <a:rPr lang="en-ID" sz="1600" dirty="0"/>
              <a:t> </a:t>
            </a:r>
            <a:r>
              <a:rPr lang="en-ID" sz="1600" b="1" dirty="0"/>
              <a:t>MELETZKE</a:t>
            </a:r>
            <a:r>
              <a:rPr lang="en-ID" sz="1600" dirty="0"/>
              <a:t> </a:t>
            </a:r>
            <a:r>
              <a:rPr lang="en-ID" sz="1600" dirty="0">
                <a:sym typeface="Wingdings" panose="05000000000000000000" pitchFamily="2" charset="2"/>
              </a:rPr>
              <a:t></a:t>
            </a:r>
            <a:endParaRPr lang="en-ID" sz="1600" dirty="0">
              <a:sym typeface="Wingdings" panose="05000000000000000000" pitchFamily="2" charset="2"/>
            </a:endParaRPr>
          </a:p>
          <a:p>
            <a:pPr lvl="1"/>
            <a:r>
              <a:rPr lang="en-ID" sz="1600" dirty="0" err="1">
                <a:sym typeface="Wingdings" panose="05000000000000000000" pitchFamily="2" charset="2"/>
              </a:rPr>
              <a:t>Komunikasi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massa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yaitu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setiap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bentuk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komunikasi</a:t>
            </a:r>
            <a:r>
              <a:rPr lang="en-ID" sz="1600" dirty="0">
                <a:sym typeface="Wingdings" panose="05000000000000000000" pitchFamily="2" charset="2"/>
              </a:rPr>
              <a:t>  yang </a:t>
            </a:r>
            <a:r>
              <a:rPr lang="en-ID" sz="1600" dirty="0" err="1">
                <a:sym typeface="Wingdings" panose="05000000000000000000" pitchFamily="2" charset="2"/>
              </a:rPr>
              <a:t>menyampaikan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pernyataan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secara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i="1" dirty="0" err="1">
                <a:sym typeface="Wingdings" panose="05000000000000000000" pitchFamily="2" charset="2"/>
              </a:rPr>
              <a:t>terbuka</a:t>
            </a:r>
            <a:r>
              <a:rPr lang="en-ID" sz="1600" i="1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melalui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i="1" dirty="0">
                <a:sym typeface="Wingdings" panose="05000000000000000000" pitchFamily="2" charset="2"/>
              </a:rPr>
              <a:t>media </a:t>
            </a:r>
            <a:r>
              <a:rPr lang="en-ID" sz="1600" i="1" dirty="0" err="1">
                <a:sym typeface="Wingdings" panose="05000000000000000000" pitchFamily="2" charset="2"/>
              </a:rPr>
              <a:t>penyebaran</a:t>
            </a:r>
            <a:r>
              <a:rPr lang="en-ID" sz="1600" i="1" dirty="0">
                <a:sym typeface="Wingdings" panose="05000000000000000000" pitchFamily="2" charset="2"/>
              </a:rPr>
              <a:t> </a:t>
            </a:r>
            <a:r>
              <a:rPr lang="en-ID" sz="1600" i="1" dirty="0" err="1">
                <a:sym typeface="Wingdings" panose="05000000000000000000" pitchFamily="2" charset="2"/>
              </a:rPr>
              <a:t>tehnis</a:t>
            </a:r>
            <a:r>
              <a:rPr lang="en-ID" sz="1600" i="1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secara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i="1" dirty="0" err="1">
                <a:sym typeface="Wingdings" panose="05000000000000000000" pitchFamily="2" charset="2"/>
              </a:rPr>
              <a:t>tidak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i="1" dirty="0" err="1">
                <a:sym typeface="Wingdings" panose="05000000000000000000" pitchFamily="2" charset="2"/>
              </a:rPr>
              <a:t>langsung</a:t>
            </a:r>
            <a:r>
              <a:rPr lang="en-ID" sz="1600" i="1" dirty="0">
                <a:sym typeface="Wingdings" panose="05000000000000000000" pitchFamily="2" charset="2"/>
              </a:rPr>
              <a:t> </a:t>
            </a:r>
            <a:r>
              <a:rPr lang="en-ID" sz="1600" dirty="0">
                <a:sym typeface="Wingdings" panose="05000000000000000000" pitchFamily="2" charset="2"/>
              </a:rPr>
              <a:t>dan </a:t>
            </a:r>
            <a:r>
              <a:rPr lang="en-ID" sz="1600" i="1" dirty="0" err="1">
                <a:sym typeface="Wingdings" panose="05000000000000000000" pitchFamily="2" charset="2"/>
              </a:rPr>
              <a:t>satu</a:t>
            </a:r>
            <a:r>
              <a:rPr lang="en-ID" sz="1600" i="1" dirty="0">
                <a:sym typeface="Wingdings" panose="05000000000000000000" pitchFamily="2" charset="2"/>
              </a:rPr>
              <a:t> </a:t>
            </a:r>
            <a:r>
              <a:rPr lang="en-ID" sz="1600" i="1" dirty="0" err="1">
                <a:sym typeface="Wingdings" panose="05000000000000000000" pitchFamily="2" charset="2"/>
              </a:rPr>
              <a:t>arah</a:t>
            </a:r>
            <a:r>
              <a:rPr lang="en-ID" sz="1600" i="1" dirty="0">
                <a:sym typeface="Wingdings" panose="05000000000000000000" pitchFamily="2" charset="2"/>
              </a:rPr>
              <a:t> </a:t>
            </a:r>
            <a:r>
              <a:rPr lang="en-ID" sz="1600" dirty="0">
                <a:sym typeface="Wingdings" panose="05000000000000000000" pitchFamily="2" charset="2"/>
              </a:rPr>
              <a:t>pada </a:t>
            </a:r>
            <a:r>
              <a:rPr lang="en-ID" sz="1600" dirty="0" err="1">
                <a:sym typeface="Wingdings" panose="05000000000000000000" pitchFamily="2" charset="2"/>
              </a:rPr>
              <a:t>publik</a:t>
            </a:r>
            <a:r>
              <a:rPr lang="en-ID" sz="1600" dirty="0">
                <a:sym typeface="Wingdings" panose="05000000000000000000" pitchFamily="2" charset="2"/>
              </a:rPr>
              <a:t> yang </a:t>
            </a:r>
            <a:r>
              <a:rPr lang="en-ID" sz="1600" i="1" dirty="0" err="1">
                <a:sym typeface="Wingdings" panose="05000000000000000000" pitchFamily="2" charset="2"/>
              </a:rPr>
              <a:t>tersebar</a:t>
            </a:r>
            <a:r>
              <a:rPr lang="en-ID" sz="1600" i="1" dirty="0">
                <a:sym typeface="Wingdings" panose="05000000000000000000" pitchFamily="2" charset="2"/>
              </a:rPr>
              <a:t>.</a:t>
            </a:r>
            <a:endParaRPr lang="en-ID" sz="1600" i="1" dirty="0">
              <a:sym typeface="Wingdings" panose="05000000000000000000" pitchFamily="2" charset="2"/>
            </a:endParaRPr>
          </a:p>
          <a:p>
            <a:pPr lvl="1"/>
            <a:endParaRPr lang="en-US" sz="1600" b="1" i="1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300" y="339865"/>
            <a:ext cx="7433400" cy="4124182"/>
          </a:xfrm>
        </p:spPr>
        <p:txBody>
          <a:bodyPr/>
          <a:lstStyle/>
          <a:p>
            <a:r>
              <a:rPr lang="en-ID" sz="1600" dirty="0" err="1">
                <a:sym typeface="Wingdings" panose="05000000000000000000" pitchFamily="2" charset="2"/>
              </a:rPr>
              <a:t>Menurut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b="1" dirty="0">
                <a:sym typeface="Wingdings" panose="05000000000000000000" pitchFamily="2" charset="2"/>
              </a:rPr>
              <a:t>Severin &amp; Tankard Jr </a:t>
            </a:r>
            <a:r>
              <a:rPr lang="en-ID" sz="1600" dirty="0">
                <a:sym typeface="Wingdings" panose="05000000000000000000" pitchFamily="2" charset="2"/>
              </a:rPr>
              <a:t></a:t>
            </a:r>
            <a:endParaRPr lang="en-ID" sz="1600" dirty="0">
              <a:sym typeface="Wingdings" panose="05000000000000000000" pitchFamily="2" charset="2"/>
            </a:endParaRPr>
          </a:p>
          <a:p>
            <a:pPr lvl="1"/>
            <a:r>
              <a:rPr lang="en-ID" sz="1600" dirty="0" err="1">
                <a:sym typeface="Wingdings" panose="05000000000000000000" pitchFamily="2" charset="2"/>
              </a:rPr>
              <a:t>Komunikasi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massa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adalah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sebagian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ketrampilan</a:t>
            </a:r>
            <a:r>
              <a:rPr lang="en-ID" sz="1600" dirty="0">
                <a:sym typeface="Wingdings" panose="05000000000000000000" pitchFamily="2" charset="2"/>
              </a:rPr>
              <a:t>, </a:t>
            </a:r>
            <a:r>
              <a:rPr lang="en-ID" sz="1600" dirty="0" err="1">
                <a:sym typeface="Wingdings" panose="05000000000000000000" pitchFamily="2" charset="2"/>
              </a:rPr>
              <a:t>sebagian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seni</a:t>
            </a:r>
            <a:r>
              <a:rPr lang="en-ID" sz="1600" dirty="0">
                <a:sym typeface="Wingdings" panose="05000000000000000000" pitchFamily="2" charset="2"/>
              </a:rPr>
              <a:t> dan </a:t>
            </a:r>
            <a:r>
              <a:rPr lang="en-ID" sz="1600" dirty="0" err="1">
                <a:sym typeface="Wingdings" panose="05000000000000000000" pitchFamily="2" charset="2"/>
              </a:rPr>
              <a:t>sebagian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ilmu</a:t>
            </a:r>
            <a:r>
              <a:rPr lang="en-ID" sz="1600" dirty="0">
                <a:sym typeface="Wingdings" panose="05000000000000000000" pitchFamily="2" charset="2"/>
              </a:rPr>
              <a:t>.</a:t>
            </a:r>
            <a:endParaRPr lang="en-ID" sz="1600" dirty="0"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ID" sz="1600" b="1" i="1" dirty="0" err="1">
                <a:sym typeface="Wingdings" panose="05000000000000000000" pitchFamily="2" charset="2"/>
              </a:rPr>
              <a:t>Ketrampilan</a:t>
            </a:r>
            <a:r>
              <a:rPr lang="en-ID" sz="1600" dirty="0">
                <a:sym typeface="Wingdings" panose="05000000000000000000" pitchFamily="2" charset="2"/>
              </a:rPr>
              <a:t> : </a:t>
            </a:r>
            <a:r>
              <a:rPr lang="en-ID" sz="1600" dirty="0" err="1">
                <a:sym typeface="Wingdings" panose="05000000000000000000" pitchFamily="2" charset="2"/>
              </a:rPr>
              <a:t>tehnik</a:t>
            </a:r>
            <a:r>
              <a:rPr lang="en-ID" sz="1600" dirty="0">
                <a:sym typeface="Wingdings" panose="05000000000000000000" pitchFamily="2" charset="2"/>
              </a:rPr>
              <a:t> fundamental </a:t>
            </a:r>
            <a:r>
              <a:rPr lang="en-ID" sz="1600" dirty="0" err="1">
                <a:sym typeface="Wingdings" panose="05000000000000000000" pitchFamily="2" charset="2"/>
              </a:rPr>
              <a:t>tertentu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yg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dpt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dipelajari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spt</a:t>
            </a:r>
            <a:r>
              <a:rPr lang="en-ID" sz="1600" dirty="0">
                <a:sym typeface="Wingdings" panose="05000000000000000000" pitchFamily="2" charset="2"/>
              </a:rPr>
              <a:t>, </a:t>
            </a:r>
            <a:r>
              <a:rPr lang="en-ID" sz="1600" dirty="0" err="1">
                <a:sym typeface="Wingdings" panose="05000000000000000000" pitchFamily="2" charset="2"/>
              </a:rPr>
              <a:t>memfokuskan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kamera</a:t>
            </a:r>
            <a:r>
              <a:rPr lang="en-ID" sz="1600" dirty="0">
                <a:sym typeface="Wingdings" panose="05000000000000000000" pitchFamily="2" charset="2"/>
              </a:rPr>
              <a:t> televise, tape recorder </a:t>
            </a:r>
            <a:r>
              <a:rPr lang="en-ID" sz="1600" dirty="0" err="1">
                <a:sym typeface="Wingdings" panose="05000000000000000000" pitchFamily="2" charset="2"/>
              </a:rPr>
              <a:t>atau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mencatat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ketika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wawancara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dll</a:t>
            </a:r>
            <a:endParaRPr lang="en-ID" sz="1600" dirty="0"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ID" sz="1600" b="1" i="1" dirty="0" err="1">
                <a:sym typeface="Wingdings" panose="05000000000000000000" pitchFamily="2" charset="2"/>
              </a:rPr>
              <a:t>Seni</a:t>
            </a:r>
            <a:r>
              <a:rPr lang="en-ID" sz="1600" b="1" i="1" dirty="0">
                <a:sym typeface="Wingdings" panose="05000000000000000000" pitchFamily="2" charset="2"/>
              </a:rPr>
              <a:t> : </a:t>
            </a:r>
            <a:r>
              <a:rPr lang="en-ID" sz="1600" dirty="0" err="1">
                <a:sym typeface="Wingdings" panose="05000000000000000000" pitchFamily="2" charset="2"/>
              </a:rPr>
              <a:t>tantangan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kreatif</a:t>
            </a:r>
            <a:r>
              <a:rPr lang="en-ID" sz="1600" dirty="0">
                <a:sym typeface="Wingdings" panose="05000000000000000000" pitchFamily="2" charset="2"/>
              </a:rPr>
              <a:t>, </a:t>
            </a:r>
            <a:r>
              <a:rPr lang="en-ID" sz="1600" dirty="0" err="1">
                <a:sym typeface="Wingdings" panose="05000000000000000000" pitchFamily="2" charset="2"/>
              </a:rPr>
              <a:t>spt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menulis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skrip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untuk</a:t>
            </a:r>
            <a:r>
              <a:rPr lang="en-ID" sz="1600" dirty="0">
                <a:sym typeface="Wingdings" panose="05000000000000000000" pitchFamily="2" charset="2"/>
              </a:rPr>
              <a:t> program tv, </a:t>
            </a:r>
            <a:r>
              <a:rPr lang="en-ID" sz="1600" dirty="0" err="1">
                <a:sym typeface="Wingdings" panose="05000000000000000000" pitchFamily="2" charset="2"/>
              </a:rPr>
              <a:t>mengembangkan</a:t>
            </a:r>
            <a:r>
              <a:rPr lang="en-ID" sz="1600" dirty="0">
                <a:sym typeface="Wingdings" panose="05000000000000000000" pitchFamily="2" charset="2"/>
              </a:rPr>
              <a:t> tata </a:t>
            </a:r>
            <a:r>
              <a:rPr lang="en-ID" sz="1600" dirty="0" err="1">
                <a:sym typeface="Wingdings" panose="05000000000000000000" pitchFamily="2" charset="2"/>
              </a:rPr>
              <a:t>letak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yg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estetis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untuk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iklan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majalah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atau</a:t>
            </a:r>
            <a:r>
              <a:rPr lang="en-ID" sz="1600" dirty="0">
                <a:sym typeface="Wingdings" panose="05000000000000000000" pitchFamily="2" charset="2"/>
              </a:rPr>
              <a:t> teras </a:t>
            </a:r>
            <a:r>
              <a:rPr lang="en-ID" sz="1600" dirty="0" err="1">
                <a:sym typeface="Wingdings" panose="05000000000000000000" pitchFamily="2" charset="2"/>
              </a:rPr>
              <a:t>berita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yg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memikat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bagi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sebuah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kisah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berita</a:t>
            </a:r>
            <a:r>
              <a:rPr lang="en-ID" sz="1600" dirty="0">
                <a:sym typeface="Wingdings" panose="05000000000000000000" pitchFamily="2" charset="2"/>
              </a:rPr>
              <a:t>.</a:t>
            </a:r>
            <a:endParaRPr lang="en-ID" sz="1600" dirty="0"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ID" sz="1600" b="1" i="1" dirty="0" err="1">
                <a:sym typeface="Wingdings" panose="05000000000000000000" pitchFamily="2" charset="2"/>
              </a:rPr>
              <a:t>Ilmu</a:t>
            </a:r>
            <a:r>
              <a:rPr lang="en-ID" sz="1600" b="1" i="1" dirty="0">
                <a:sym typeface="Wingdings" panose="05000000000000000000" pitchFamily="2" charset="2"/>
              </a:rPr>
              <a:t> </a:t>
            </a:r>
            <a:r>
              <a:rPr lang="en-ID" sz="1600" dirty="0">
                <a:sym typeface="Wingdings" panose="05000000000000000000" pitchFamily="2" charset="2"/>
              </a:rPr>
              <a:t>: </a:t>
            </a:r>
            <a:r>
              <a:rPr lang="en-ID" sz="1600" dirty="0" err="1">
                <a:sym typeface="Wingdings" panose="05000000000000000000" pitchFamily="2" charset="2"/>
              </a:rPr>
              <a:t>meliputi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prinsip-prinsip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tertentu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ttng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bagaimana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berlangsungnya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komunikasi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yg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dpt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dikembangkan</a:t>
            </a:r>
            <a:r>
              <a:rPr lang="en-ID" sz="1600" dirty="0">
                <a:sym typeface="Wingdings" panose="05000000000000000000" pitchFamily="2" charset="2"/>
              </a:rPr>
              <a:t> dan </a:t>
            </a:r>
            <a:r>
              <a:rPr lang="en-ID" sz="1600" dirty="0" err="1">
                <a:sym typeface="Wingdings" panose="05000000000000000000" pitchFamily="2" charset="2"/>
              </a:rPr>
              <a:t>dipergunakan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untuk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membuat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berbagai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hal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menjadi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lebih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baik</a:t>
            </a:r>
            <a:r>
              <a:rPr lang="en-ID" sz="1600" dirty="0">
                <a:sym typeface="Wingdings" panose="05000000000000000000" pitchFamily="2" charset="2"/>
              </a:rPr>
              <a:t>. </a:t>
            </a:r>
            <a:endParaRPr lang="en-US" sz="1600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id-ID" dirty="0"/>
              <a:t>PENTINGNYA MEDIA MASSA</a:t>
            </a:r>
            <a:endParaRPr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855300" y="1254265"/>
            <a:ext cx="7433400" cy="32097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id-ID" b="1" dirty="0"/>
              <a:t>Media Massa </a:t>
            </a:r>
            <a:r>
              <a:rPr lang="id-ID" dirty="0">
                <a:sym typeface="Wingdings" panose="05000000000000000000" pitchFamily="2" charset="2"/>
              </a:rPr>
              <a:t>alat-alat yg membantu untuk mengkombinasikan saluran-saluran komunikasi yg berbeda untuk menjadi pengangkut (</a:t>
            </a:r>
            <a:r>
              <a:rPr lang="id-ID" i="1" dirty="0">
                <a:sym typeface="Wingdings" panose="05000000000000000000" pitchFamily="2" charset="2"/>
              </a:rPr>
              <a:t>transportasion</a:t>
            </a:r>
            <a:r>
              <a:rPr lang="id-ID" dirty="0">
                <a:sym typeface="Wingdings" panose="05000000000000000000" pitchFamily="2" charset="2"/>
              </a:rPr>
              <a:t>) signal-signal yang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id-ID" dirty="0"/>
              <a:t> berbentuk</a:t>
            </a:r>
            <a:r>
              <a:rPr lang="en-US" dirty="0"/>
              <a:t> :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T</a:t>
            </a:r>
            <a:r>
              <a:rPr lang="id-ID" sz="1600" dirty="0"/>
              <a:t>ulisan</a:t>
            </a:r>
            <a:r>
              <a:rPr lang="en-US" sz="1600" dirty="0"/>
              <a:t> </a:t>
            </a:r>
            <a:r>
              <a:rPr lang="id-ID" sz="1600" dirty="0"/>
              <a:t> (teks), 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Visual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err="1"/>
              <a:t>Terdengar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err="1"/>
              <a:t>Tersentuh</a:t>
            </a:r>
            <a:r>
              <a:rPr lang="en-US" sz="1600" dirty="0"/>
              <a:t> dan/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tercium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0" indent="0">
              <a:buNone/>
            </a:pPr>
            <a:r>
              <a:rPr lang="id-ID" sz="1600" dirty="0">
                <a:solidFill>
                  <a:schemeClr val="bg1"/>
                </a:solidFill>
              </a:rPr>
              <a:t>    </a:t>
            </a:r>
            <a:endParaRPr dirty="0"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Vernon template">
  <a:themeElements>
    <a:clrScheme name="Custom 347">
      <a:dk1>
        <a:srgbClr val="2F3946"/>
      </a:dk1>
      <a:lt1>
        <a:srgbClr val="FFFFFF"/>
      </a:lt1>
      <a:dk2>
        <a:srgbClr val="727A85"/>
      </a:dk2>
      <a:lt2>
        <a:srgbClr val="F1EEED"/>
      </a:lt2>
      <a:accent1>
        <a:srgbClr val="22446F"/>
      </a:accent1>
      <a:accent2>
        <a:srgbClr val="5299DC"/>
      </a:accent2>
      <a:accent3>
        <a:srgbClr val="FB8F6C"/>
      </a:accent3>
      <a:accent4>
        <a:srgbClr val="DB6746"/>
      </a:accent4>
      <a:accent5>
        <a:srgbClr val="ADCE99"/>
      </a:accent5>
      <a:accent6>
        <a:srgbClr val="7AA271"/>
      </a:accent6>
      <a:hlink>
        <a:srgbClr val="2244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9234</Words>
  <Application>WPS Presentation</Application>
  <PresentationFormat>On-screen Show (16:9)</PresentationFormat>
  <Paragraphs>401</Paragraphs>
  <Slides>28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SimSun</vt:lpstr>
      <vt:lpstr>Wingdings</vt:lpstr>
      <vt:lpstr>Arial</vt:lpstr>
      <vt:lpstr>Abril Fatface</vt:lpstr>
      <vt:lpstr>Merriweather Sans Regular</vt:lpstr>
      <vt:lpstr>Franklin Gothic Demi Cond</vt:lpstr>
      <vt:lpstr>Arial Narrow</vt:lpstr>
      <vt:lpstr>Microsoft YaHei</vt:lpstr>
      <vt:lpstr>Arial Unicode MS</vt:lpstr>
      <vt:lpstr>Wingdings</vt:lpstr>
      <vt:lpstr>Times New Roman</vt:lpstr>
      <vt:lpstr>Impact</vt:lpstr>
      <vt:lpstr>Times New Roman</vt:lpstr>
      <vt:lpstr>Gill Sans MT</vt:lpstr>
      <vt:lpstr>Vernon template</vt:lpstr>
      <vt:lpstr>PENGERTIAN KOMUNIKASI  MASSA OLEH  DEWI SETYARINI</vt:lpstr>
      <vt:lpstr>BAHASAN HARI INI 24 Nopember 2022</vt:lpstr>
      <vt:lpstr>PENGERTIAN KOMUNIKASSI  MASSA</vt:lpstr>
      <vt:lpstr>PowerPoint 演示文稿</vt:lpstr>
      <vt:lpstr>PowerPoint 演示文稿</vt:lpstr>
      <vt:lpstr>DIFINISI KOMUNIKASI MASSA</vt:lpstr>
      <vt:lpstr>.</vt:lpstr>
      <vt:lpstr>.</vt:lpstr>
      <vt:lpstr>PENTINGNYA MEDIA MASSA</vt:lpstr>
      <vt:lpstr>PERAN MEDIA MASSA (Mc Quail dalam Littlejohn, 1992) </vt:lpstr>
      <vt:lpstr>PENTINGNYA  MEDIA  KOMUNIKASI</vt:lpstr>
      <vt:lpstr>PowerPoint 演示文稿</vt:lpstr>
      <vt:lpstr>JENIS MEDIA</vt:lpstr>
      <vt:lpstr>KOMUNIKASSI MASSA VS KOMUNIKASI ANTAR PERSONA</vt:lpstr>
      <vt:lpstr>Saluran Komunikasi Antar-Persona vs Media Massa</vt:lpstr>
      <vt:lpstr>Klasifikasi Komunikasi  (Deutschman)</vt:lpstr>
      <vt:lpstr>PROSES KOMUNIKASI MASSA</vt:lpstr>
      <vt:lpstr>Pengertian Proses Komas</vt:lpstr>
      <vt:lpstr>.</vt:lpstr>
      <vt:lpstr>.</vt:lpstr>
      <vt:lpstr>.</vt:lpstr>
      <vt:lpstr>Model Shannon - Weaver</vt:lpstr>
      <vt:lpstr>Gatekeeper dalam proses komunikasi massa</vt:lpstr>
      <vt:lpstr>Tugas gatekeeper</vt:lpstr>
      <vt:lpstr>KARAKTERISTIK  KOMUNIKASI MASSA</vt:lpstr>
      <vt:lpstr>KARAKTERISTIK  KOMAS</vt:lpstr>
      <vt:lpstr>Tugas 2 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KOMUNIKASI  MASSA</dc:title>
  <dc:creator/>
  <cp:lastModifiedBy>Dewi Setyarini</cp:lastModifiedBy>
  <cp:revision>25</cp:revision>
  <dcterms:created xsi:type="dcterms:W3CDTF">2022-11-23T14:48:00Z</dcterms:created>
  <dcterms:modified xsi:type="dcterms:W3CDTF">2024-12-06T02:57:08Z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E521BB6499324F3485150BAE55E82047</vt:lpwstr>
  </property>
  <property fmtid="{D5CDD505-2E9C-101B-9397-08002B2CF9AE}" pid="3" name="KSOProductBuildVer">
    <vt:lpwstr>1033-12.2.0.18911</vt:lpwstr>
  </property>
</Properties>
</file>