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8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53D0"/>
                </a:solidFill>
                <a:latin typeface="Bernard MT Condensed"/>
                <a:cs typeface="Bernard MT Condense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0104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53D0"/>
                </a:solidFill>
                <a:latin typeface="Bernard MT Condensed"/>
                <a:cs typeface="Bernard MT Condense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534025" y="4791073"/>
            <a:ext cx="3609975" cy="2066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613232" y="917321"/>
            <a:ext cx="4077462" cy="28164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4693792" y="917955"/>
            <a:ext cx="3978783" cy="29682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609600" y="3769612"/>
            <a:ext cx="4081145" cy="301218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4605654" y="3733798"/>
            <a:ext cx="4081145" cy="30734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053D0"/>
                </a:solidFill>
                <a:latin typeface="Bernard MT Condensed"/>
                <a:cs typeface="Bernard MT Condense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534025" y="4791073"/>
            <a:ext cx="3609975" cy="20669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4844" y="111709"/>
            <a:ext cx="7614310" cy="1243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053D0"/>
                </a:solidFill>
                <a:latin typeface="Bernard MT Condensed"/>
                <a:cs typeface="Bernard MT Condensed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3760" y="1621916"/>
            <a:ext cx="7996478" cy="2769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0104"/>
                </a:solidFill>
                <a:latin typeface="Arial" panose="020B0604020202020204"/>
                <a:cs typeface="Arial" panose="020B0604020202020204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2457399"/>
            <a:ext cx="7004684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dirty="0">
                <a:latin typeface="Bernard MT Condensed"/>
                <a:cs typeface="Bernard MT Condensed"/>
              </a:rPr>
              <a:t>KOMUNIKASI</a:t>
            </a:r>
            <a:r>
              <a:rPr sz="6000" b="1" spc="-110" dirty="0">
                <a:latin typeface="Bernard MT Condensed"/>
                <a:cs typeface="Bernard MT Condensed"/>
              </a:rPr>
              <a:t> </a:t>
            </a:r>
            <a:r>
              <a:rPr sz="6000" b="1" dirty="0">
                <a:latin typeface="Bernard MT Condensed"/>
                <a:cs typeface="Bernard MT Condensed"/>
              </a:rPr>
              <a:t>ORGANISASI</a:t>
            </a:r>
            <a:endParaRPr sz="6000">
              <a:latin typeface="Bernard MT Condensed"/>
              <a:cs typeface="Bernard MT Condense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726" y="96977"/>
            <a:ext cx="775589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110"/>
              </a:spcBef>
            </a:pPr>
            <a:r>
              <a:rPr sz="2800" b="1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Manakah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 </a:t>
            </a:r>
            <a:r>
              <a:rPr sz="2800" b="1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vs </a:t>
            </a: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</a:t>
            </a:r>
            <a:r>
              <a:rPr sz="2800" b="1" spc="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Bisnis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844" y="111709"/>
            <a:ext cx="7614310" cy="9988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058545" marR="5080" indent="-594995">
              <a:lnSpc>
                <a:spcPct val="100000"/>
              </a:lnSpc>
              <a:spcBef>
                <a:spcPts val="110"/>
              </a:spcBef>
            </a:pPr>
            <a:r>
              <a:rPr sz="3200" spc="0" dirty="0"/>
              <a:t>Kenapa komunikasi </a:t>
            </a:r>
            <a:r>
              <a:rPr sz="3200" dirty="0"/>
              <a:t>efektif</a:t>
            </a:r>
            <a:r>
              <a:rPr sz="3200" spc="-240" dirty="0"/>
              <a:t> </a:t>
            </a:r>
            <a:r>
              <a:rPr sz="3200" spc="-5" dirty="0"/>
              <a:t>sangat  </a:t>
            </a:r>
            <a:r>
              <a:rPr sz="3200" dirty="0"/>
              <a:t>penting bagi para</a:t>
            </a:r>
            <a:r>
              <a:rPr sz="3200" spc="-125" dirty="0"/>
              <a:t> </a:t>
            </a:r>
            <a:r>
              <a:rPr sz="3200" spc="-5" dirty="0"/>
              <a:t>manajer?</a:t>
            </a:r>
            <a:endParaRPr sz="3200" spc="-5" dirty="0"/>
          </a:p>
        </p:txBody>
      </p:sp>
      <p:sp>
        <p:nvSpPr>
          <p:cNvPr id="3" name="object 3"/>
          <p:cNvSpPr/>
          <p:nvPr/>
        </p:nvSpPr>
        <p:spPr>
          <a:xfrm>
            <a:off x="438150" y="6489700"/>
            <a:ext cx="8267700" cy="0"/>
          </a:xfrm>
          <a:custGeom>
            <a:avLst/>
            <a:gdLst/>
            <a:ahLst/>
            <a:cxnLst/>
            <a:rect l="l" t="t" r="r" b="b"/>
            <a:pathLst>
              <a:path w="8267700">
                <a:moveTo>
                  <a:pt x="0" y="0"/>
                </a:moveTo>
                <a:lnTo>
                  <a:pt x="82677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44500" y="1517650"/>
            <a:ext cx="0" cy="4965700"/>
          </a:xfrm>
          <a:custGeom>
            <a:avLst/>
            <a:gdLst/>
            <a:ahLst/>
            <a:cxnLst/>
            <a:rect l="l" t="t" r="r" b="b"/>
            <a:pathLst>
              <a:path h="4965700">
                <a:moveTo>
                  <a:pt x="0" y="0"/>
                </a:moveTo>
                <a:lnTo>
                  <a:pt x="0" y="49657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38150" y="1511300"/>
            <a:ext cx="8267700" cy="0"/>
          </a:xfrm>
          <a:custGeom>
            <a:avLst/>
            <a:gdLst/>
            <a:ahLst/>
            <a:cxnLst/>
            <a:rect l="l" t="t" r="r" b="b"/>
            <a:pathLst>
              <a:path w="8267700">
                <a:moveTo>
                  <a:pt x="0" y="0"/>
                </a:moveTo>
                <a:lnTo>
                  <a:pt x="82677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699500" y="1517650"/>
            <a:ext cx="0" cy="4965700"/>
          </a:xfrm>
          <a:custGeom>
            <a:avLst/>
            <a:gdLst/>
            <a:ahLst/>
            <a:cxnLst/>
            <a:rect l="l" t="t" r="r" b="b"/>
            <a:pathLst>
              <a:path h="4965700">
                <a:moveTo>
                  <a:pt x="0" y="0"/>
                </a:moveTo>
                <a:lnTo>
                  <a:pt x="0" y="49657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3550" y="6464300"/>
            <a:ext cx="8216900" cy="0"/>
          </a:xfrm>
          <a:custGeom>
            <a:avLst/>
            <a:gdLst/>
            <a:ahLst/>
            <a:cxnLst/>
            <a:rect l="l" t="t" r="r" b="b"/>
            <a:pathLst>
              <a:path w="8216900">
                <a:moveTo>
                  <a:pt x="0" y="0"/>
                </a:moveTo>
                <a:lnTo>
                  <a:pt x="82169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9900" y="1543050"/>
            <a:ext cx="0" cy="4914900"/>
          </a:xfrm>
          <a:custGeom>
            <a:avLst/>
            <a:gdLst/>
            <a:ahLst/>
            <a:cxnLst/>
            <a:rect l="l" t="t" r="r" b="b"/>
            <a:pathLst>
              <a:path h="4914900">
                <a:moveTo>
                  <a:pt x="0" y="0"/>
                </a:moveTo>
                <a:lnTo>
                  <a:pt x="0" y="49149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3550" y="1536700"/>
            <a:ext cx="8216900" cy="0"/>
          </a:xfrm>
          <a:custGeom>
            <a:avLst/>
            <a:gdLst/>
            <a:ahLst/>
            <a:cxnLst/>
            <a:rect l="l" t="t" r="r" b="b"/>
            <a:pathLst>
              <a:path w="8216900">
                <a:moveTo>
                  <a:pt x="0" y="0"/>
                </a:moveTo>
                <a:lnTo>
                  <a:pt x="82169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674100" y="1543050"/>
            <a:ext cx="0" cy="4914900"/>
          </a:xfrm>
          <a:custGeom>
            <a:avLst/>
            <a:gdLst/>
            <a:ahLst/>
            <a:cxnLst/>
            <a:rect l="l" t="t" r="r" b="b"/>
            <a:pathLst>
              <a:path h="4914900">
                <a:moveTo>
                  <a:pt x="0" y="0"/>
                </a:moveTo>
                <a:lnTo>
                  <a:pt x="0" y="49149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36244" y="1548460"/>
            <a:ext cx="7954645" cy="4345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46100" marR="5715" indent="-5334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Dengan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organisasi manajer mengelola  proses</a:t>
            </a:r>
            <a:r>
              <a:rPr sz="2600" spc="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untuk: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927100" marR="5080" indent="-457835">
              <a:lnSpc>
                <a:spcPct val="100000"/>
              </a:lnSpc>
              <a:spcBef>
                <a:spcPts val="720"/>
              </a:spcBef>
              <a:tabLst>
                <a:tab pos="92710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−	mengefektifkan fungsi-fungsi manajemen dalam 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perencanaan,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pengorganisasian,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pengarahan  dan pengawasan.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546100" marR="537210" indent="-533400">
              <a:lnSpc>
                <a:spcPct val="100000"/>
              </a:lnSpc>
              <a:spcBef>
                <a:spcPts val="700"/>
              </a:spcBef>
              <a:buAutoNum type="arabicPeriod" startAt="2"/>
              <a:tabLst>
                <a:tab pos="545465" algn="l"/>
                <a:tab pos="546100" algn="l"/>
              </a:tabLst>
            </a:pP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Melalui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organisasilah para manajer 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mencurahkan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sebagian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waktu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mereka</a:t>
            </a:r>
            <a:r>
              <a:rPr sz="2600" spc="18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untuk: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927100" lvl="1" indent="-457200">
              <a:lnSpc>
                <a:spcPct val="100000"/>
              </a:lnSpc>
              <a:spcBef>
                <a:spcPts val="700"/>
              </a:spcBef>
              <a:buChar char="–"/>
              <a:tabLst>
                <a:tab pos="927100" algn="l"/>
                <a:tab pos="92773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mempengaruhi</a:t>
            </a:r>
            <a:r>
              <a:rPr sz="2600" spc="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karyawan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927100" marR="207645" lvl="1" indent="-457200">
              <a:lnSpc>
                <a:spcPct val="100000"/>
              </a:lnSpc>
              <a:spcBef>
                <a:spcPts val="700"/>
              </a:spcBef>
              <a:buChar char="–"/>
              <a:tabLst>
                <a:tab pos="927100" algn="l"/>
                <a:tab pos="92773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agar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mampu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bekerja optimal mencapai tujuan-  tujuan</a:t>
            </a:r>
            <a:r>
              <a:rPr sz="2600" spc="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844" y="111709"/>
            <a:ext cx="7614310" cy="126174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4780"/>
              </a:lnSpc>
              <a:spcBef>
                <a:spcPts val="285"/>
              </a:spcBef>
            </a:pPr>
            <a:r>
              <a:rPr sz="3200" dirty="0"/>
              <a:t>Faktor yang menentukan</a:t>
            </a:r>
            <a:r>
              <a:rPr sz="3200" spc="-145" dirty="0"/>
              <a:t> </a:t>
            </a:r>
            <a:r>
              <a:rPr sz="3200" spc="-5" dirty="0"/>
              <a:t>efektifitas  </a:t>
            </a:r>
            <a:r>
              <a:rPr sz="3200" spc="0" dirty="0"/>
              <a:t>komunikasi </a:t>
            </a:r>
            <a:r>
              <a:rPr sz="3200" spc="-5" dirty="0"/>
              <a:t>organisasi </a:t>
            </a:r>
            <a:r>
              <a:rPr sz="3200" spc="-5" dirty="0">
                <a:latin typeface="Arial" panose="020B0604020202020204"/>
                <a:cs typeface="Arial" panose="020B0604020202020204"/>
              </a:rPr>
              <a:t>(Lesikar,</a:t>
            </a:r>
            <a:r>
              <a:rPr sz="32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3200" dirty="0">
                <a:latin typeface="Arial" panose="020B0604020202020204"/>
                <a:cs typeface="Arial" panose="020B0604020202020204"/>
              </a:rPr>
              <a:t>1997)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8625" y="6148704"/>
            <a:ext cx="8286750" cy="0"/>
          </a:xfrm>
          <a:custGeom>
            <a:avLst/>
            <a:gdLst/>
            <a:ahLst/>
            <a:cxnLst/>
            <a:rect l="l" t="t" r="r" b="b"/>
            <a:pathLst>
              <a:path w="8286750">
                <a:moveTo>
                  <a:pt x="0" y="0"/>
                </a:moveTo>
                <a:lnTo>
                  <a:pt x="82867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34340" y="1583689"/>
            <a:ext cx="0" cy="4559300"/>
          </a:xfrm>
          <a:custGeom>
            <a:avLst/>
            <a:gdLst/>
            <a:ahLst/>
            <a:cxnLst/>
            <a:rect l="l" t="t" r="r" b="b"/>
            <a:pathLst>
              <a:path h="4559300">
                <a:moveTo>
                  <a:pt x="0" y="0"/>
                </a:moveTo>
                <a:lnTo>
                  <a:pt x="0" y="455930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28625" y="1577975"/>
            <a:ext cx="8286750" cy="0"/>
          </a:xfrm>
          <a:custGeom>
            <a:avLst/>
            <a:gdLst/>
            <a:ahLst/>
            <a:cxnLst/>
            <a:rect l="l" t="t" r="r" b="b"/>
            <a:pathLst>
              <a:path w="8286750">
                <a:moveTo>
                  <a:pt x="0" y="0"/>
                </a:moveTo>
                <a:lnTo>
                  <a:pt x="8286750" y="0"/>
                </a:lnTo>
              </a:path>
            </a:pathLst>
          </a:custGeom>
          <a:ln w="1143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09659" y="1583055"/>
            <a:ext cx="0" cy="4560570"/>
          </a:xfrm>
          <a:custGeom>
            <a:avLst/>
            <a:gdLst/>
            <a:ahLst/>
            <a:cxnLst/>
            <a:rect l="l" t="t" r="r" b="b"/>
            <a:pathLst>
              <a:path h="4560570">
                <a:moveTo>
                  <a:pt x="0" y="0"/>
                </a:moveTo>
                <a:lnTo>
                  <a:pt x="0" y="4560252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1484" y="6114415"/>
            <a:ext cx="8241030" cy="0"/>
          </a:xfrm>
          <a:custGeom>
            <a:avLst/>
            <a:gdLst/>
            <a:ahLst/>
            <a:cxnLst/>
            <a:rect l="l" t="t" r="r" b="b"/>
            <a:pathLst>
              <a:path w="8241030">
                <a:moveTo>
                  <a:pt x="0" y="0"/>
                </a:moveTo>
                <a:lnTo>
                  <a:pt x="8241030" y="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8630" y="1629410"/>
            <a:ext cx="0" cy="4467860"/>
          </a:xfrm>
          <a:custGeom>
            <a:avLst/>
            <a:gdLst/>
            <a:ahLst/>
            <a:cxnLst/>
            <a:rect l="l" t="t" r="r" b="b"/>
            <a:pathLst>
              <a:path h="4467860">
                <a:moveTo>
                  <a:pt x="0" y="0"/>
                </a:moveTo>
                <a:lnTo>
                  <a:pt x="0" y="446786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51484" y="1612264"/>
            <a:ext cx="8241030" cy="0"/>
          </a:xfrm>
          <a:custGeom>
            <a:avLst/>
            <a:gdLst/>
            <a:ahLst/>
            <a:cxnLst/>
            <a:rect l="l" t="t" r="r" b="b"/>
            <a:pathLst>
              <a:path w="8241030">
                <a:moveTo>
                  <a:pt x="0" y="0"/>
                </a:moveTo>
                <a:lnTo>
                  <a:pt x="824103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675369" y="1628775"/>
            <a:ext cx="0" cy="4469130"/>
          </a:xfrm>
          <a:custGeom>
            <a:avLst/>
            <a:gdLst/>
            <a:ahLst/>
            <a:cxnLst/>
            <a:rect l="l" t="t" r="r" b="b"/>
            <a:pathLst>
              <a:path h="4469130">
                <a:moveTo>
                  <a:pt x="0" y="0"/>
                </a:moveTo>
                <a:lnTo>
                  <a:pt x="0" y="4468812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36244" y="1534188"/>
            <a:ext cx="7999730" cy="41275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795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Saluran komunikasi</a:t>
            </a:r>
            <a:r>
              <a:rPr sz="2800" spc="-5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formal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1003300" lvl="1" indent="-533400">
              <a:lnSpc>
                <a:spcPct val="100000"/>
              </a:lnSpc>
              <a:spcBef>
                <a:spcPts val="595"/>
              </a:spcBef>
              <a:buChar char="•"/>
              <a:tabLst>
                <a:tab pos="1003300" algn="l"/>
                <a:tab pos="1003935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Jaringan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</a:t>
            </a:r>
            <a:r>
              <a:rPr sz="2400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formal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003300" lvl="1" indent="-533400">
              <a:lnSpc>
                <a:spcPct val="100000"/>
              </a:lnSpc>
              <a:spcBef>
                <a:spcPts val="580"/>
              </a:spcBef>
              <a:buChar char="•"/>
              <a:tabLst>
                <a:tab pos="1003300" algn="l"/>
                <a:tab pos="1003935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Jaringan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informal</a:t>
            </a:r>
            <a:r>
              <a:rPr sz="2400" spc="-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(selentingan)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622300" indent="-609600">
              <a:lnSpc>
                <a:spcPct val="100000"/>
              </a:lnSpc>
              <a:spcBef>
                <a:spcPts val="655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Struktur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wewenang</a:t>
            </a:r>
            <a:r>
              <a:rPr sz="28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1003300" marR="5080" lvl="1" indent="-533400">
              <a:lnSpc>
                <a:spcPct val="100000"/>
              </a:lnSpc>
              <a:spcBef>
                <a:spcPts val="595"/>
              </a:spcBef>
              <a:buChar char="•"/>
              <a:tabLst>
                <a:tab pos="1003300" algn="l"/>
                <a:tab pos="100393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Perbedaan kekuasaan dan kedudukan</a:t>
            </a:r>
            <a:r>
              <a:rPr sz="2400" spc="-19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menentukan  siapa,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apa (isi) dan bagaimana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(ketepatan)  berkomunikasi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622300" indent="-609600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Spesialisasi jabatan,</a:t>
            </a:r>
            <a:r>
              <a:rPr sz="2800" spc="-9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622300" indent="-60960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Penguasaan</a:t>
            </a:r>
            <a:r>
              <a:rPr sz="2800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informasi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915" y="188595"/>
            <a:ext cx="7164070" cy="5060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200" dirty="0"/>
              <a:t>Saluran </a:t>
            </a:r>
            <a:r>
              <a:rPr sz="3200" spc="0" dirty="0"/>
              <a:t>Komunikasi</a:t>
            </a:r>
            <a:r>
              <a:rPr sz="3200" spc="-165" dirty="0"/>
              <a:t> </a:t>
            </a:r>
            <a:r>
              <a:rPr sz="3200" spc="-5" dirty="0"/>
              <a:t>Organisasi</a:t>
            </a:r>
            <a:endParaRPr sz="3200" spc="-5" dirty="0"/>
          </a:p>
        </p:txBody>
      </p:sp>
      <p:sp>
        <p:nvSpPr>
          <p:cNvPr id="3" name="object 3"/>
          <p:cNvSpPr/>
          <p:nvPr/>
        </p:nvSpPr>
        <p:spPr>
          <a:xfrm>
            <a:off x="276225" y="6576694"/>
            <a:ext cx="8439150" cy="0"/>
          </a:xfrm>
          <a:custGeom>
            <a:avLst/>
            <a:gdLst/>
            <a:ahLst/>
            <a:cxnLst/>
            <a:rect l="l" t="t" r="r" b="b"/>
            <a:pathLst>
              <a:path w="8439150">
                <a:moveTo>
                  <a:pt x="0" y="0"/>
                </a:moveTo>
                <a:lnTo>
                  <a:pt x="84391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81940" y="1050289"/>
            <a:ext cx="0" cy="5520690"/>
          </a:xfrm>
          <a:custGeom>
            <a:avLst/>
            <a:gdLst/>
            <a:ahLst/>
            <a:cxnLst/>
            <a:rect l="l" t="t" r="r" b="b"/>
            <a:pathLst>
              <a:path h="5520690">
                <a:moveTo>
                  <a:pt x="0" y="0"/>
                </a:moveTo>
                <a:lnTo>
                  <a:pt x="0" y="552069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76225" y="1044575"/>
            <a:ext cx="8439150" cy="0"/>
          </a:xfrm>
          <a:custGeom>
            <a:avLst/>
            <a:gdLst/>
            <a:ahLst/>
            <a:cxnLst/>
            <a:rect l="l" t="t" r="r" b="b"/>
            <a:pathLst>
              <a:path w="8439150">
                <a:moveTo>
                  <a:pt x="0" y="0"/>
                </a:moveTo>
                <a:lnTo>
                  <a:pt x="8439150" y="0"/>
                </a:lnTo>
              </a:path>
            </a:pathLst>
          </a:custGeom>
          <a:ln w="1143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09659" y="1049655"/>
            <a:ext cx="0" cy="5520690"/>
          </a:xfrm>
          <a:custGeom>
            <a:avLst/>
            <a:gdLst/>
            <a:ahLst/>
            <a:cxnLst/>
            <a:rect l="l" t="t" r="r" b="b"/>
            <a:pathLst>
              <a:path h="5520690">
                <a:moveTo>
                  <a:pt x="0" y="0"/>
                </a:moveTo>
                <a:lnTo>
                  <a:pt x="0" y="552069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99084" y="6558915"/>
            <a:ext cx="8393430" cy="0"/>
          </a:xfrm>
          <a:custGeom>
            <a:avLst/>
            <a:gdLst/>
            <a:ahLst/>
            <a:cxnLst/>
            <a:rect l="l" t="t" r="r" b="b"/>
            <a:pathLst>
              <a:path w="8393430">
                <a:moveTo>
                  <a:pt x="0" y="0"/>
                </a:moveTo>
                <a:lnTo>
                  <a:pt x="8393430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99084" y="6541769"/>
            <a:ext cx="8393430" cy="0"/>
          </a:xfrm>
          <a:custGeom>
            <a:avLst/>
            <a:gdLst/>
            <a:ahLst/>
            <a:cxnLst/>
            <a:rect l="l" t="t" r="r" b="b"/>
            <a:pathLst>
              <a:path w="8393430">
                <a:moveTo>
                  <a:pt x="0" y="0"/>
                </a:moveTo>
                <a:lnTo>
                  <a:pt x="8393430" y="0"/>
                </a:lnTo>
              </a:path>
            </a:pathLst>
          </a:custGeom>
          <a:ln w="3302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16229" y="1096010"/>
            <a:ext cx="0" cy="5429250"/>
          </a:xfrm>
          <a:custGeom>
            <a:avLst/>
            <a:gdLst/>
            <a:ahLst/>
            <a:cxnLst/>
            <a:rect l="l" t="t" r="r" b="b"/>
            <a:pathLst>
              <a:path h="5429250">
                <a:moveTo>
                  <a:pt x="0" y="0"/>
                </a:moveTo>
                <a:lnTo>
                  <a:pt x="0" y="542925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99084" y="1078864"/>
            <a:ext cx="8393430" cy="0"/>
          </a:xfrm>
          <a:custGeom>
            <a:avLst/>
            <a:gdLst/>
            <a:ahLst/>
            <a:cxnLst/>
            <a:rect l="l" t="t" r="r" b="b"/>
            <a:pathLst>
              <a:path w="8393430">
                <a:moveTo>
                  <a:pt x="0" y="0"/>
                </a:moveTo>
                <a:lnTo>
                  <a:pt x="839343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675369" y="1095375"/>
            <a:ext cx="0" cy="5429250"/>
          </a:xfrm>
          <a:custGeom>
            <a:avLst/>
            <a:gdLst/>
            <a:ahLst/>
            <a:cxnLst/>
            <a:rect l="l" t="t" r="r" b="b"/>
            <a:pathLst>
              <a:path h="5429250">
                <a:moveTo>
                  <a:pt x="0" y="0"/>
                </a:moveTo>
                <a:lnTo>
                  <a:pt x="0" y="542925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83540" y="1408252"/>
            <a:ext cx="8166100" cy="46228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6870" marR="1269365" indent="-344805">
              <a:lnSpc>
                <a:spcPts val="2500"/>
              </a:lnSpc>
              <a:spcBef>
                <a:spcPts val="695"/>
              </a:spcBef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Saluran melekat dalam struktur formal maupun  informal.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250">
              <a:latin typeface="Times New Roman" panose="02020603050405020304"/>
              <a:cs typeface="Times New Roman" panose="02020603050405020304"/>
            </a:endParaRPr>
          </a:p>
          <a:p>
            <a:pPr marL="356870" marR="438150" indent="-344805">
              <a:lnSpc>
                <a:spcPct val="80000"/>
              </a:lnSpc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Struktur formal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mengacu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pada aturan </a:t>
            </a:r>
            <a:r>
              <a:rPr sz="26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jelas dan  tegas berfungsi untuk mengontrol dan  mengendalikan para pimpinan unit di</a:t>
            </a:r>
            <a:r>
              <a:rPr sz="2600" spc="2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bawahnya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250">
              <a:latin typeface="Times New Roman" panose="02020603050405020304"/>
              <a:cs typeface="Times New Roman" panose="02020603050405020304"/>
            </a:endParaRPr>
          </a:p>
          <a:p>
            <a:pPr marL="356870" marR="87630" indent="-344805">
              <a:lnSpc>
                <a:spcPct val="80000"/>
              </a:lnSpc>
              <a:spcBef>
                <a:spcPts val="5"/>
              </a:spcBef>
              <a:tabLst>
                <a:tab pos="228981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Struktur informal merupakan interaksi dan hubungan di  antara para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individu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tertentu dalam organisasi  perusahaan	di luar struktur</a:t>
            </a:r>
            <a:r>
              <a:rPr sz="2600" spc="7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formal,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5080" indent="-287020">
              <a:lnSpc>
                <a:spcPct val="80000"/>
              </a:lnSpc>
              <a:spcBef>
                <a:spcPts val="625"/>
              </a:spcBef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– </a:t>
            </a:r>
            <a:r>
              <a:rPr sz="26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terbentuk atas kebutuhan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manusiawi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mereka  dan mempertahankan mereka sebagai satu  kesatuan.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111760"/>
            <a:ext cx="8252460" cy="9988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50570" marR="5080" indent="-662305">
              <a:lnSpc>
                <a:spcPct val="100000"/>
              </a:lnSpc>
              <a:spcBef>
                <a:spcPts val="110"/>
              </a:spcBef>
            </a:pPr>
            <a:r>
              <a:rPr sz="3200" dirty="0"/>
              <a:t>Hambatan </a:t>
            </a:r>
            <a:r>
              <a:rPr sz="3200" spc="0" dirty="0"/>
              <a:t>komunikasi</a:t>
            </a:r>
            <a:r>
              <a:rPr sz="3200" spc="-180" dirty="0"/>
              <a:t> </a:t>
            </a:r>
            <a:r>
              <a:rPr lang="en-US" sz="3200" spc="-180" dirty="0"/>
              <a:t>o</a:t>
            </a:r>
            <a:r>
              <a:rPr sz="3200" spc="-5" dirty="0"/>
              <a:t>rganisasional  </a:t>
            </a:r>
            <a:r>
              <a:rPr sz="3200" dirty="0"/>
              <a:t>terkait </a:t>
            </a:r>
            <a:r>
              <a:rPr sz="3200" spc="-5" dirty="0"/>
              <a:t>struktur organisasi, yaitu</a:t>
            </a:r>
            <a:r>
              <a:rPr sz="3200" spc="-90" dirty="0"/>
              <a:t> </a:t>
            </a:r>
            <a:r>
              <a:rPr sz="3200" dirty="0"/>
              <a:t>: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666750" y="6184900"/>
            <a:ext cx="7810500" cy="0"/>
          </a:xfrm>
          <a:custGeom>
            <a:avLst/>
            <a:gdLst/>
            <a:ahLst/>
            <a:cxnLst/>
            <a:rect l="l" t="t" r="r" b="b"/>
            <a:pathLst>
              <a:path w="7810500">
                <a:moveTo>
                  <a:pt x="0" y="0"/>
                </a:moveTo>
                <a:lnTo>
                  <a:pt x="78105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3100" y="1441450"/>
            <a:ext cx="0" cy="4737100"/>
          </a:xfrm>
          <a:custGeom>
            <a:avLst/>
            <a:gdLst/>
            <a:ahLst/>
            <a:cxnLst/>
            <a:rect l="l" t="t" r="r" b="b"/>
            <a:pathLst>
              <a:path h="4737100">
                <a:moveTo>
                  <a:pt x="0" y="0"/>
                </a:moveTo>
                <a:lnTo>
                  <a:pt x="0" y="47371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66750" y="1435100"/>
            <a:ext cx="7810500" cy="0"/>
          </a:xfrm>
          <a:custGeom>
            <a:avLst/>
            <a:gdLst/>
            <a:ahLst/>
            <a:cxnLst/>
            <a:rect l="l" t="t" r="r" b="b"/>
            <a:pathLst>
              <a:path w="7810500">
                <a:moveTo>
                  <a:pt x="0" y="0"/>
                </a:moveTo>
                <a:lnTo>
                  <a:pt x="78105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470900" y="1441450"/>
            <a:ext cx="0" cy="4737100"/>
          </a:xfrm>
          <a:custGeom>
            <a:avLst/>
            <a:gdLst/>
            <a:ahLst/>
            <a:cxnLst/>
            <a:rect l="l" t="t" r="r" b="b"/>
            <a:pathLst>
              <a:path h="4737100">
                <a:moveTo>
                  <a:pt x="0" y="0"/>
                </a:moveTo>
                <a:lnTo>
                  <a:pt x="0" y="47371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92150" y="6159500"/>
            <a:ext cx="7759700" cy="0"/>
          </a:xfrm>
          <a:custGeom>
            <a:avLst/>
            <a:gdLst/>
            <a:ahLst/>
            <a:cxnLst/>
            <a:rect l="l" t="t" r="r" b="b"/>
            <a:pathLst>
              <a:path w="7759700">
                <a:moveTo>
                  <a:pt x="0" y="0"/>
                </a:moveTo>
                <a:lnTo>
                  <a:pt x="77597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98500" y="1466850"/>
            <a:ext cx="0" cy="4686300"/>
          </a:xfrm>
          <a:custGeom>
            <a:avLst/>
            <a:gdLst/>
            <a:ahLst/>
            <a:cxnLst/>
            <a:rect l="l" t="t" r="r" b="b"/>
            <a:pathLst>
              <a:path h="4686300">
                <a:moveTo>
                  <a:pt x="0" y="0"/>
                </a:moveTo>
                <a:lnTo>
                  <a:pt x="0" y="46863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92150" y="1460500"/>
            <a:ext cx="7759700" cy="0"/>
          </a:xfrm>
          <a:custGeom>
            <a:avLst/>
            <a:gdLst/>
            <a:ahLst/>
            <a:cxnLst/>
            <a:rect l="l" t="t" r="r" b="b"/>
            <a:pathLst>
              <a:path w="7759700">
                <a:moveTo>
                  <a:pt x="0" y="0"/>
                </a:moveTo>
                <a:lnTo>
                  <a:pt x="77597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445500" y="1466850"/>
            <a:ext cx="0" cy="4686300"/>
          </a:xfrm>
          <a:custGeom>
            <a:avLst/>
            <a:gdLst/>
            <a:ahLst/>
            <a:cxnLst/>
            <a:rect l="l" t="t" r="r" b="b"/>
            <a:pathLst>
              <a:path h="4686300">
                <a:moveTo>
                  <a:pt x="0" y="0"/>
                </a:moveTo>
                <a:lnTo>
                  <a:pt x="0" y="46863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64844" y="1469212"/>
            <a:ext cx="7459980" cy="45523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187325" indent="-344170">
              <a:lnSpc>
                <a:spcPct val="100000"/>
              </a:lnSpc>
              <a:spcBef>
                <a:spcPts val="110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Tingkat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Hierarkhi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cenderung menimbulkan  masalah ketepatan</a:t>
            </a:r>
            <a:r>
              <a:rPr sz="2800" spc="-7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5080" indent="-344170">
              <a:lnSpc>
                <a:spcPct val="10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Ketepatan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cenderung berkurang bila melalui  rantai</a:t>
            </a:r>
            <a:r>
              <a:rPr sz="2800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perintah,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274955" indent="-344170">
              <a:lnSpc>
                <a:spcPct val="10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Wewenang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manajerial </a:t>
            </a:r>
            <a:r>
              <a:rPr sz="2800" b="1" spc="-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kurang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jelas 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dapat membuat manajer sulit mengambil  keputusan,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699135" indent="-344170">
              <a:lnSpc>
                <a:spcPct val="100000"/>
              </a:lnSpc>
              <a:spcBef>
                <a:spcPts val="675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Atasan </a:t>
            </a:r>
            <a:r>
              <a:rPr sz="2800" b="1" spc="-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sulit menerima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berbagai  masalah, kondisi, dan hasil</a:t>
            </a:r>
            <a:r>
              <a:rPr sz="2800" spc="-5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pelaksanaan  tugas</a:t>
            </a:r>
            <a:r>
              <a:rPr sz="2800" spc="-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bawahan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2134" y="374726"/>
            <a:ext cx="74034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Hambatan Komunikasi </a:t>
            </a:r>
            <a:r>
              <a:rPr sz="3600" dirty="0"/>
              <a:t>terkait</a:t>
            </a:r>
            <a:r>
              <a:rPr sz="3600" spc="-55" dirty="0"/>
              <a:t> </a:t>
            </a:r>
            <a:r>
              <a:rPr sz="3600" spc="-5" dirty="0"/>
              <a:t>Spesialisasi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657225" y="4976495"/>
            <a:ext cx="7829550" cy="0"/>
          </a:xfrm>
          <a:custGeom>
            <a:avLst/>
            <a:gdLst/>
            <a:ahLst/>
            <a:cxnLst/>
            <a:rect l="l" t="t" r="r" b="b"/>
            <a:pathLst>
              <a:path w="7829550">
                <a:moveTo>
                  <a:pt x="0" y="0"/>
                </a:moveTo>
                <a:lnTo>
                  <a:pt x="78295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2940" y="1583689"/>
            <a:ext cx="0" cy="3387090"/>
          </a:xfrm>
          <a:custGeom>
            <a:avLst/>
            <a:gdLst/>
            <a:ahLst/>
            <a:cxnLst/>
            <a:rect l="l" t="t" r="r" b="b"/>
            <a:pathLst>
              <a:path h="3387090">
                <a:moveTo>
                  <a:pt x="0" y="0"/>
                </a:moveTo>
                <a:lnTo>
                  <a:pt x="0" y="338709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7225" y="1577975"/>
            <a:ext cx="7829550" cy="0"/>
          </a:xfrm>
          <a:custGeom>
            <a:avLst/>
            <a:gdLst/>
            <a:ahLst/>
            <a:cxnLst/>
            <a:rect l="l" t="t" r="r" b="b"/>
            <a:pathLst>
              <a:path w="7829550">
                <a:moveTo>
                  <a:pt x="0" y="0"/>
                </a:moveTo>
                <a:lnTo>
                  <a:pt x="7829550" y="0"/>
                </a:lnTo>
              </a:path>
            </a:pathLst>
          </a:custGeom>
          <a:ln w="1143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481059" y="1583055"/>
            <a:ext cx="0" cy="3387090"/>
          </a:xfrm>
          <a:custGeom>
            <a:avLst/>
            <a:gdLst/>
            <a:ahLst/>
            <a:cxnLst/>
            <a:rect l="l" t="t" r="r" b="b"/>
            <a:pathLst>
              <a:path h="3387090">
                <a:moveTo>
                  <a:pt x="0" y="0"/>
                </a:moveTo>
                <a:lnTo>
                  <a:pt x="0" y="338709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80084" y="4942204"/>
            <a:ext cx="7783830" cy="0"/>
          </a:xfrm>
          <a:custGeom>
            <a:avLst/>
            <a:gdLst/>
            <a:ahLst/>
            <a:cxnLst/>
            <a:rect l="l" t="t" r="r" b="b"/>
            <a:pathLst>
              <a:path w="7783830">
                <a:moveTo>
                  <a:pt x="0" y="0"/>
                </a:moveTo>
                <a:lnTo>
                  <a:pt x="7783830" y="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97230" y="1629410"/>
            <a:ext cx="0" cy="3295650"/>
          </a:xfrm>
          <a:custGeom>
            <a:avLst/>
            <a:gdLst/>
            <a:ahLst/>
            <a:cxnLst/>
            <a:rect l="l" t="t" r="r" b="b"/>
            <a:pathLst>
              <a:path h="3295650">
                <a:moveTo>
                  <a:pt x="0" y="0"/>
                </a:moveTo>
                <a:lnTo>
                  <a:pt x="0" y="329565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80084" y="1612264"/>
            <a:ext cx="7783830" cy="0"/>
          </a:xfrm>
          <a:custGeom>
            <a:avLst/>
            <a:gdLst/>
            <a:ahLst/>
            <a:cxnLst/>
            <a:rect l="l" t="t" r="r" b="b"/>
            <a:pathLst>
              <a:path w="7783830">
                <a:moveTo>
                  <a:pt x="0" y="0"/>
                </a:moveTo>
                <a:lnTo>
                  <a:pt x="778383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446769" y="1628775"/>
            <a:ext cx="0" cy="3295650"/>
          </a:xfrm>
          <a:custGeom>
            <a:avLst/>
            <a:gdLst/>
            <a:ahLst/>
            <a:cxnLst/>
            <a:rect l="l" t="t" r="r" b="b"/>
            <a:pathLst>
              <a:path h="3295650">
                <a:moveTo>
                  <a:pt x="0" y="0"/>
                </a:moveTo>
                <a:lnTo>
                  <a:pt x="0" y="329565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109268" y="1624964"/>
            <a:ext cx="6786245" cy="29521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Perbedaan fungsi, kepentingan dan  istilah-istilah pekerjaan dapat  </a:t>
            </a:r>
            <a:r>
              <a:rPr sz="32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menyebabkan </a:t>
            </a: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mereka hidup dalam  dunia </a:t>
            </a:r>
            <a:r>
              <a:rPr sz="32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berbeda sehingga sulit  memahami perasaan dan</a:t>
            </a:r>
            <a:r>
              <a:rPr sz="3200" spc="-9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mendorong  terjadi</a:t>
            </a:r>
            <a:r>
              <a:rPr sz="3200" spc="-4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kesalahan-kesalahan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187960"/>
            <a:ext cx="8120380" cy="9988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634490" marR="5080" indent="-1299210">
              <a:lnSpc>
                <a:spcPct val="100000"/>
              </a:lnSpc>
              <a:spcBef>
                <a:spcPts val="110"/>
              </a:spcBef>
            </a:pPr>
            <a:r>
              <a:rPr sz="3200" dirty="0"/>
              <a:t>Hambatan </a:t>
            </a:r>
            <a:r>
              <a:rPr sz="3200" spc="0" dirty="0"/>
              <a:t>komunikasi </a:t>
            </a:r>
            <a:r>
              <a:rPr sz="3200" dirty="0"/>
              <a:t>yang</a:t>
            </a:r>
            <a:r>
              <a:rPr sz="3200" spc="-225" dirty="0"/>
              <a:t> </a:t>
            </a:r>
            <a:r>
              <a:rPr sz="3200" dirty="0"/>
              <a:t>terkait  penguasaan</a:t>
            </a:r>
            <a:r>
              <a:rPr sz="3200" spc="-95" dirty="0"/>
              <a:t> </a:t>
            </a:r>
            <a:r>
              <a:rPr sz="3200" spc="-5" dirty="0"/>
              <a:t>informasi</a:t>
            </a:r>
            <a:endParaRPr sz="3200" spc="-5" dirty="0"/>
          </a:p>
        </p:txBody>
      </p:sp>
      <p:sp>
        <p:nvSpPr>
          <p:cNvPr id="3" name="object 3"/>
          <p:cNvSpPr/>
          <p:nvPr/>
        </p:nvSpPr>
        <p:spPr>
          <a:xfrm>
            <a:off x="657225" y="6081395"/>
            <a:ext cx="7829550" cy="0"/>
          </a:xfrm>
          <a:custGeom>
            <a:avLst/>
            <a:gdLst/>
            <a:ahLst/>
            <a:cxnLst/>
            <a:rect l="l" t="t" r="r" b="b"/>
            <a:pathLst>
              <a:path w="7829550">
                <a:moveTo>
                  <a:pt x="0" y="0"/>
                </a:moveTo>
                <a:lnTo>
                  <a:pt x="78295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2940" y="1529080"/>
            <a:ext cx="0" cy="4546600"/>
          </a:xfrm>
          <a:custGeom>
            <a:avLst/>
            <a:gdLst/>
            <a:ahLst/>
            <a:cxnLst/>
            <a:rect l="l" t="t" r="r" b="b"/>
            <a:pathLst>
              <a:path h="4546600">
                <a:moveTo>
                  <a:pt x="0" y="0"/>
                </a:moveTo>
                <a:lnTo>
                  <a:pt x="0" y="454660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7225" y="1523364"/>
            <a:ext cx="7829550" cy="0"/>
          </a:xfrm>
          <a:custGeom>
            <a:avLst/>
            <a:gdLst/>
            <a:ahLst/>
            <a:cxnLst/>
            <a:rect l="l" t="t" r="r" b="b"/>
            <a:pathLst>
              <a:path w="7829550">
                <a:moveTo>
                  <a:pt x="0" y="0"/>
                </a:moveTo>
                <a:lnTo>
                  <a:pt x="78295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481059" y="1529080"/>
            <a:ext cx="0" cy="4545965"/>
          </a:xfrm>
          <a:custGeom>
            <a:avLst/>
            <a:gdLst/>
            <a:ahLst/>
            <a:cxnLst/>
            <a:rect l="l" t="t" r="r" b="b"/>
            <a:pathLst>
              <a:path h="4545965">
                <a:moveTo>
                  <a:pt x="0" y="0"/>
                </a:moveTo>
                <a:lnTo>
                  <a:pt x="0" y="4545965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80084" y="6063615"/>
            <a:ext cx="7783830" cy="0"/>
          </a:xfrm>
          <a:custGeom>
            <a:avLst/>
            <a:gdLst/>
            <a:ahLst/>
            <a:cxnLst/>
            <a:rect l="l" t="t" r="r" b="b"/>
            <a:pathLst>
              <a:path w="7783830">
                <a:moveTo>
                  <a:pt x="0" y="0"/>
                </a:moveTo>
                <a:lnTo>
                  <a:pt x="7783830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80084" y="6046470"/>
            <a:ext cx="7783830" cy="0"/>
          </a:xfrm>
          <a:custGeom>
            <a:avLst/>
            <a:gdLst/>
            <a:ahLst/>
            <a:cxnLst/>
            <a:rect l="l" t="t" r="r" b="b"/>
            <a:pathLst>
              <a:path w="7783830">
                <a:moveTo>
                  <a:pt x="0" y="0"/>
                </a:moveTo>
                <a:lnTo>
                  <a:pt x="7783830" y="0"/>
                </a:lnTo>
              </a:path>
            </a:pathLst>
          </a:custGeom>
          <a:ln w="3302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97230" y="1574800"/>
            <a:ext cx="0" cy="4455160"/>
          </a:xfrm>
          <a:custGeom>
            <a:avLst/>
            <a:gdLst/>
            <a:ahLst/>
            <a:cxnLst/>
            <a:rect l="l" t="t" r="r" b="b"/>
            <a:pathLst>
              <a:path h="4455160">
                <a:moveTo>
                  <a:pt x="0" y="0"/>
                </a:moveTo>
                <a:lnTo>
                  <a:pt x="0" y="445516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80084" y="1557655"/>
            <a:ext cx="7783830" cy="0"/>
          </a:xfrm>
          <a:custGeom>
            <a:avLst/>
            <a:gdLst/>
            <a:ahLst/>
            <a:cxnLst/>
            <a:rect l="l" t="t" r="r" b="b"/>
            <a:pathLst>
              <a:path w="7783830">
                <a:moveTo>
                  <a:pt x="0" y="0"/>
                </a:moveTo>
                <a:lnTo>
                  <a:pt x="7783830" y="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446769" y="1574800"/>
            <a:ext cx="0" cy="4454525"/>
          </a:xfrm>
          <a:custGeom>
            <a:avLst/>
            <a:gdLst/>
            <a:ahLst/>
            <a:cxnLst/>
            <a:rect l="l" t="t" r="r" b="b"/>
            <a:pathLst>
              <a:path h="4454525">
                <a:moveTo>
                  <a:pt x="0" y="0"/>
                </a:moveTo>
                <a:lnTo>
                  <a:pt x="0" y="4454525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764844" y="1483120"/>
            <a:ext cx="7290434" cy="438086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Sifatnya antar pribadi,</a:t>
            </a:r>
            <a:r>
              <a:rPr sz="2800" spc="-6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a.l: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5465" indent="-53276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Persepsi</a:t>
            </a:r>
            <a:r>
              <a:rPr sz="2800" spc="-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selektif,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5465" marR="5080" indent="-53276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Status dan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kedudukan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berbeda</a:t>
            </a:r>
            <a:r>
              <a:rPr sz="2800" spc="-5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antar  komunikator/komunikan,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5465" marR="259715" indent="-532765">
              <a:lnSpc>
                <a:spcPct val="100000"/>
              </a:lnSpc>
              <a:spcBef>
                <a:spcPts val="680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Keadaan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membela diri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(orang cenderung  otomatis defensif terhadap</a:t>
            </a:r>
            <a:r>
              <a:rPr sz="2800" spc="-10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atasannya),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5465" indent="-53276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Pendengaran lemah,</a:t>
            </a:r>
            <a:r>
              <a:rPr sz="2800" spc="-2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atau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5465" marR="480060" indent="-53276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45465" algn="l"/>
                <a:tab pos="546100" algn="l"/>
              </a:tabLst>
            </a:pP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Terjadinya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ketidak tepatan penggunaan  bahasa menimbulkan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beda</a:t>
            </a:r>
            <a:r>
              <a:rPr sz="2800" spc="-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persepsi.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1180" y="203835"/>
            <a:ext cx="6176010" cy="751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/>
              <a:t>Komunikasi</a:t>
            </a:r>
            <a:r>
              <a:rPr sz="4800" spc="-120" dirty="0"/>
              <a:t> </a:t>
            </a:r>
            <a:r>
              <a:rPr sz="4800" dirty="0"/>
              <a:t>Bisnis</a:t>
            </a:r>
            <a:endParaRPr sz="4800"/>
          </a:p>
        </p:txBody>
      </p:sp>
      <p:sp>
        <p:nvSpPr>
          <p:cNvPr id="3" name="object 3"/>
          <p:cNvSpPr/>
          <p:nvPr/>
        </p:nvSpPr>
        <p:spPr>
          <a:xfrm>
            <a:off x="304800" y="1676400"/>
            <a:ext cx="8458200" cy="3733800"/>
          </a:xfrm>
          <a:custGeom>
            <a:avLst/>
            <a:gdLst/>
            <a:ahLst/>
            <a:cxnLst/>
            <a:rect l="l" t="t" r="r" b="b"/>
            <a:pathLst>
              <a:path w="8458200" h="3733800">
                <a:moveTo>
                  <a:pt x="0" y="3733800"/>
                </a:moveTo>
                <a:lnTo>
                  <a:pt x="8458200" y="3733800"/>
                </a:lnTo>
                <a:lnTo>
                  <a:pt x="8458200" y="0"/>
                </a:lnTo>
                <a:lnTo>
                  <a:pt x="0" y="0"/>
                </a:lnTo>
                <a:lnTo>
                  <a:pt x="0" y="3733800"/>
                </a:lnTo>
                <a:close/>
              </a:path>
            </a:pathLst>
          </a:custGeom>
          <a:ln w="5715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83540" y="1613987"/>
            <a:ext cx="8201659" cy="37026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394075" algn="l"/>
              </a:tabLst>
            </a:pP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</a:t>
            </a:r>
            <a:r>
              <a:rPr sz="2800" b="1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Bisnis	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adalah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suatu</a:t>
            </a:r>
            <a:r>
              <a:rPr sz="2800" spc="-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proses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508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menghasilkan, mengalihkan, menyampaikan,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menerima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pesan-pesan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lingkungan</a:t>
            </a:r>
            <a:r>
              <a:rPr sz="2800" b="1" spc="-7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bisnis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243840" indent="-344170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mempengaruhi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perilaku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orang-orang, baik  di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maupun di luar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upaya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mencapai tujuan-tujuan</a:t>
            </a:r>
            <a:r>
              <a:rPr sz="2800" spc="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745"/>
              </a:spcBef>
            </a:pPr>
            <a:r>
              <a:rPr sz="11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(Curtis, </a:t>
            </a:r>
            <a:r>
              <a:rPr sz="1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Floyd </a:t>
            </a:r>
            <a:r>
              <a:rPr sz="11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Winsor,</a:t>
            </a:r>
            <a:r>
              <a:rPr sz="1100" spc="-1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1992).</a:t>
            </a:r>
            <a:endParaRPr sz="11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6225" y="5117465"/>
            <a:ext cx="8515350" cy="0"/>
          </a:xfrm>
          <a:custGeom>
            <a:avLst/>
            <a:gdLst/>
            <a:ahLst/>
            <a:cxnLst/>
            <a:rect l="l" t="t" r="r" b="b"/>
            <a:pathLst>
              <a:path w="8515350">
                <a:moveTo>
                  <a:pt x="0" y="0"/>
                </a:moveTo>
                <a:lnTo>
                  <a:pt x="851535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93370" y="1301750"/>
            <a:ext cx="0" cy="3798570"/>
          </a:xfrm>
          <a:custGeom>
            <a:avLst/>
            <a:gdLst/>
            <a:ahLst/>
            <a:cxnLst/>
            <a:rect l="l" t="t" r="r" b="b"/>
            <a:pathLst>
              <a:path h="3798570">
                <a:moveTo>
                  <a:pt x="0" y="0"/>
                </a:moveTo>
                <a:lnTo>
                  <a:pt x="0" y="379857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76225" y="1284605"/>
            <a:ext cx="8515350" cy="0"/>
          </a:xfrm>
          <a:custGeom>
            <a:avLst/>
            <a:gdLst/>
            <a:ahLst/>
            <a:cxnLst/>
            <a:rect l="l" t="t" r="r" b="b"/>
            <a:pathLst>
              <a:path w="8515350">
                <a:moveTo>
                  <a:pt x="0" y="0"/>
                </a:moveTo>
                <a:lnTo>
                  <a:pt x="8515350" y="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74430" y="1301114"/>
            <a:ext cx="0" cy="3798570"/>
          </a:xfrm>
          <a:custGeom>
            <a:avLst/>
            <a:gdLst/>
            <a:ahLst/>
            <a:cxnLst/>
            <a:rect l="l" t="t" r="r" b="b"/>
            <a:pathLst>
              <a:path h="3798570">
                <a:moveTo>
                  <a:pt x="0" y="0"/>
                </a:moveTo>
                <a:lnTo>
                  <a:pt x="0" y="379857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21945" y="5088254"/>
            <a:ext cx="8423910" cy="0"/>
          </a:xfrm>
          <a:custGeom>
            <a:avLst/>
            <a:gdLst/>
            <a:ahLst/>
            <a:cxnLst/>
            <a:rect l="l" t="t" r="r" b="b"/>
            <a:pathLst>
              <a:path w="8423910">
                <a:moveTo>
                  <a:pt x="0" y="0"/>
                </a:moveTo>
                <a:lnTo>
                  <a:pt x="8423910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21945" y="5082540"/>
            <a:ext cx="8423910" cy="0"/>
          </a:xfrm>
          <a:custGeom>
            <a:avLst/>
            <a:gdLst/>
            <a:ahLst/>
            <a:cxnLst/>
            <a:rect l="l" t="t" r="r" b="b"/>
            <a:pathLst>
              <a:path w="8423910">
                <a:moveTo>
                  <a:pt x="0" y="0"/>
                </a:moveTo>
                <a:lnTo>
                  <a:pt x="8423910" y="0"/>
                </a:lnTo>
              </a:path>
            </a:pathLst>
          </a:custGeom>
          <a:ln w="1016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27659" y="1324610"/>
            <a:ext cx="0" cy="3752850"/>
          </a:xfrm>
          <a:custGeom>
            <a:avLst/>
            <a:gdLst/>
            <a:ahLst/>
            <a:cxnLst/>
            <a:rect l="l" t="t" r="r" b="b"/>
            <a:pathLst>
              <a:path h="3752850">
                <a:moveTo>
                  <a:pt x="0" y="0"/>
                </a:moveTo>
                <a:lnTo>
                  <a:pt x="0" y="375285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21945" y="1318894"/>
            <a:ext cx="8423910" cy="0"/>
          </a:xfrm>
          <a:custGeom>
            <a:avLst/>
            <a:gdLst/>
            <a:ahLst/>
            <a:cxnLst/>
            <a:rect l="l" t="t" r="r" b="b"/>
            <a:pathLst>
              <a:path w="8423910">
                <a:moveTo>
                  <a:pt x="0" y="0"/>
                </a:moveTo>
                <a:lnTo>
                  <a:pt x="842391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740140" y="1323975"/>
            <a:ext cx="0" cy="3752850"/>
          </a:xfrm>
          <a:custGeom>
            <a:avLst/>
            <a:gdLst/>
            <a:ahLst/>
            <a:cxnLst/>
            <a:rect l="l" t="t" r="r" b="b"/>
            <a:pathLst>
              <a:path h="3752850">
                <a:moveTo>
                  <a:pt x="0" y="0"/>
                </a:moveTo>
                <a:lnTo>
                  <a:pt x="0" y="375285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83540" y="1319911"/>
            <a:ext cx="7978140" cy="31165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</a:pPr>
            <a:r>
              <a:rPr sz="26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Perilaku </a:t>
            </a:r>
            <a:r>
              <a:rPr sz="2600" b="1" spc="-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dipengaruhi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melalui komunikasi bisnis  tsb dapat meliputi</a:t>
            </a:r>
            <a:r>
              <a:rPr sz="2600" spc="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indent="-286385">
              <a:lnSpc>
                <a:spcPct val="100000"/>
              </a:lnSpc>
              <a:spcBef>
                <a:spcPts val="630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perubahan tingkat mengetahuan,</a:t>
            </a:r>
            <a:r>
              <a:rPr sz="2600" spc="18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persepsi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indent="-286385">
              <a:lnSpc>
                <a:spcPct val="100000"/>
              </a:lnSpc>
              <a:spcBef>
                <a:spcPts val="625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Sikap, minat</a:t>
            </a:r>
            <a:r>
              <a:rPr sz="2600" spc="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(keputusan)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indent="-286385">
              <a:lnSpc>
                <a:spcPct val="100000"/>
              </a:lnSpc>
              <a:spcBef>
                <a:spcPts val="625"/>
              </a:spcBef>
              <a:buChar char="–"/>
              <a:tabLst>
                <a:tab pos="756920" algn="l"/>
              </a:tabLst>
            </a:pP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Tindakan/ketrampilan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55880" indent="-286385">
              <a:lnSpc>
                <a:spcPct val="100000"/>
              </a:lnSpc>
              <a:spcBef>
                <a:spcPts val="625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Para pelanggan, klien, kolega,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penyelia,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anggota  dan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pimpinan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844" y="111709"/>
            <a:ext cx="7614310" cy="9988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463675" marR="5080" indent="-939165">
              <a:lnSpc>
                <a:spcPct val="100000"/>
              </a:lnSpc>
              <a:spcBef>
                <a:spcPts val="110"/>
              </a:spcBef>
            </a:pPr>
            <a:r>
              <a:rPr sz="3200" dirty="0"/>
              <a:t>Hambatan </a:t>
            </a:r>
            <a:r>
              <a:rPr sz="3200" spc="0" dirty="0"/>
              <a:t>komunikasi</a:t>
            </a:r>
            <a:r>
              <a:rPr sz="3200" spc="-190" dirty="0"/>
              <a:t> </a:t>
            </a:r>
            <a:r>
              <a:rPr sz="3200" spc="-5" dirty="0"/>
              <a:t>organisasi  </a:t>
            </a:r>
            <a:r>
              <a:rPr sz="3200" spc="0" dirty="0"/>
              <a:t>dalam kehidupan</a:t>
            </a:r>
            <a:r>
              <a:rPr sz="3200" spc="-135" dirty="0"/>
              <a:t> </a:t>
            </a:r>
            <a:r>
              <a:rPr sz="3200" dirty="0"/>
              <a:t>bisnis</a:t>
            </a:r>
            <a:endParaRPr sz="3200" dirty="0"/>
          </a:p>
        </p:txBody>
      </p:sp>
      <p:sp>
        <p:nvSpPr>
          <p:cNvPr id="3" name="object 3"/>
          <p:cNvSpPr/>
          <p:nvPr/>
        </p:nvSpPr>
        <p:spPr>
          <a:xfrm>
            <a:off x="504825" y="6401434"/>
            <a:ext cx="8210550" cy="0"/>
          </a:xfrm>
          <a:custGeom>
            <a:avLst/>
            <a:gdLst/>
            <a:ahLst/>
            <a:cxnLst/>
            <a:rect l="l" t="t" r="r" b="b"/>
            <a:pathLst>
              <a:path w="8210550">
                <a:moveTo>
                  <a:pt x="0" y="0"/>
                </a:moveTo>
                <a:lnTo>
                  <a:pt x="82105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10540" y="1507489"/>
            <a:ext cx="0" cy="4888230"/>
          </a:xfrm>
          <a:custGeom>
            <a:avLst/>
            <a:gdLst/>
            <a:ahLst/>
            <a:cxnLst/>
            <a:rect l="l" t="t" r="r" b="b"/>
            <a:pathLst>
              <a:path h="4888230">
                <a:moveTo>
                  <a:pt x="0" y="0"/>
                </a:moveTo>
                <a:lnTo>
                  <a:pt x="0" y="488823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04825" y="1501775"/>
            <a:ext cx="8210550" cy="0"/>
          </a:xfrm>
          <a:custGeom>
            <a:avLst/>
            <a:gdLst/>
            <a:ahLst/>
            <a:cxnLst/>
            <a:rect l="l" t="t" r="r" b="b"/>
            <a:pathLst>
              <a:path w="8210550">
                <a:moveTo>
                  <a:pt x="0" y="0"/>
                </a:moveTo>
                <a:lnTo>
                  <a:pt x="8210550" y="0"/>
                </a:lnTo>
              </a:path>
            </a:pathLst>
          </a:custGeom>
          <a:ln w="1143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09659" y="1506855"/>
            <a:ext cx="0" cy="4888865"/>
          </a:xfrm>
          <a:custGeom>
            <a:avLst/>
            <a:gdLst/>
            <a:ahLst/>
            <a:cxnLst/>
            <a:rect l="l" t="t" r="r" b="b"/>
            <a:pathLst>
              <a:path h="4888865">
                <a:moveTo>
                  <a:pt x="0" y="0"/>
                </a:moveTo>
                <a:lnTo>
                  <a:pt x="0" y="4888865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27684" y="6367145"/>
            <a:ext cx="8164830" cy="0"/>
          </a:xfrm>
          <a:custGeom>
            <a:avLst/>
            <a:gdLst/>
            <a:ahLst/>
            <a:cxnLst/>
            <a:rect l="l" t="t" r="r" b="b"/>
            <a:pathLst>
              <a:path w="8164830">
                <a:moveTo>
                  <a:pt x="0" y="0"/>
                </a:moveTo>
                <a:lnTo>
                  <a:pt x="816483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44830" y="1553210"/>
            <a:ext cx="0" cy="4796790"/>
          </a:xfrm>
          <a:custGeom>
            <a:avLst/>
            <a:gdLst/>
            <a:ahLst/>
            <a:cxnLst/>
            <a:rect l="l" t="t" r="r" b="b"/>
            <a:pathLst>
              <a:path h="4796790">
                <a:moveTo>
                  <a:pt x="0" y="0"/>
                </a:moveTo>
                <a:lnTo>
                  <a:pt x="0" y="479679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27684" y="1536064"/>
            <a:ext cx="8164830" cy="0"/>
          </a:xfrm>
          <a:custGeom>
            <a:avLst/>
            <a:gdLst/>
            <a:ahLst/>
            <a:cxnLst/>
            <a:rect l="l" t="t" r="r" b="b"/>
            <a:pathLst>
              <a:path w="8164830">
                <a:moveTo>
                  <a:pt x="0" y="0"/>
                </a:moveTo>
                <a:lnTo>
                  <a:pt x="816483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675369" y="1552575"/>
            <a:ext cx="0" cy="4797425"/>
          </a:xfrm>
          <a:custGeom>
            <a:avLst/>
            <a:gdLst/>
            <a:ahLst/>
            <a:cxnLst/>
            <a:rect l="l" t="t" r="r" b="b"/>
            <a:pathLst>
              <a:path h="4797425">
                <a:moveTo>
                  <a:pt x="0" y="0"/>
                </a:moveTo>
                <a:lnTo>
                  <a:pt x="0" y="4797425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12444" y="1457235"/>
            <a:ext cx="7916545" cy="456946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05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Bersifat</a:t>
            </a:r>
            <a:r>
              <a:rPr sz="2800" b="1" spc="-4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personal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perbedaan persepsi dan</a:t>
            </a:r>
            <a:r>
              <a:rPr sz="2400" spc="-8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bahasa;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adanya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masalah terkait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dengan</a:t>
            </a:r>
            <a:r>
              <a:rPr sz="2400" spc="-9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pendengaran;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munculnya </a:t>
            </a: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gangguan</a:t>
            </a:r>
            <a:r>
              <a:rPr sz="2400" spc="-3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emosional;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perbedaan</a:t>
            </a:r>
            <a:r>
              <a:rPr sz="2400" spc="-6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budaya;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gangguan</a:t>
            </a:r>
            <a:r>
              <a:rPr sz="2400" spc="-2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fisik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60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Bersifat</a:t>
            </a:r>
            <a:r>
              <a:rPr sz="2800" b="1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organisasional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kelebihan beban informasi dan pesan </a:t>
            </a: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</a:t>
            </a:r>
            <a:r>
              <a:rPr sz="2400" spc="-1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bersaing;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penyaringan yang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tidak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tepat;</a:t>
            </a:r>
            <a:r>
              <a:rPr sz="2400" spc="-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iklim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</a:t>
            </a: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tertutup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atau tidak</a:t>
            </a:r>
            <a:r>
              <a:rPr sz="2400" spc="-8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memadai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8832" y="389381"/>
            <a:ext cx="4466590" cy="4419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800" spc="-5" dirty="0"/>
              <a:t>Tujuan</a:t>
            </a:r>
            <a:r>
              <a:rPr sz="2800" spc="-70" dirty="0"/>
              <a:t> </a:t>
            </a:r>
            <a:r>
              <a:rPr sz="2800" spc="-5" dirty="0"/>
              <a:t>Instruksional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609600" y="1219200"/>
            <a:ext cx="7848600" cy="5181600"/>
          </a:xfrm>
          <a:custGeom>
            <a:avLst/>
            <a:gdLst/>
            <a:ahLst/>
            <a:cxnLst/>
            <a:rect l="l" t="t" r="r" b="b"/>
            <a:pathLst>
              <a:path w="7848600" h="5181600">
                <a:moveTo>
                  <a:pt x="0" y="5181600"/>
                </a:moveTo>
                <a:lnTo>
                  <a:pt x="7848600" y="5181600"/>
                </a:lnTo>
                <a:lnTo>
                  <a:pt x="7848600" y="0"/>
                </a:lnTo>
                <a:lnTo>
                  <a:pt x="0" y="0"/>
                </a:lnTo>
                <a:lnTo>
                  <a:pt x="0" y="51816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5789" y="1752472"/>
            <a:ext cx="7656830" cy="432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1517650" indent="-344805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Setelah belajar Komunikasi</a:t>
            </a:r>
            <a:r>
              <a:rPr sz="2400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  diharapkan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mampu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 marR="1093470" indent="-344170">
              <a:lnSpc>
                <a:spcPct val="100000"/>
              </a:lnSpc>
              <a:spcBef>
                <a:spcPts val="1205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Menjelaskan pengertian organisasi</a:t>
            </a:r>
            <a:r>
              <a:rPr sz="2400" spc="-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 komunikasi di </a:t>
            </a:r>
            <a:r>
              <a:rPr sz="24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</a:t>
            </a:r>
            <a:r>
              <a:rPr sz="2400" spc="-6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berorganisasi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 marR="5080" indent="-344170">
              <a:lnSpc>
                <a:spcPct val="100000"/>
              </a:lnSpc>
              <a:spcBef>
                <a:spcPts val="1205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Menjelaskan faktor-faktor penentu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keefektivan 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</a:t>
            </a:r>
            <a:r>
              <a:rPr sz="2400" spc="-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 marR="521970" indent="-344170">
              <a:lnSpc>
                <a:spcPct val="100000"/>
              </a:lnSpc>
              <a:spcBef>
                <a:spcPts val="1205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Menjelaskan komunikasi bisnis,</a:t>
            </a:r>
            <a:r>
              <a:rPr sz="2400" spc="-6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hambatan,  </a:t>
            </a:r>
            <a:r>
              <a:rPr sz="24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cara</a:t>
            </a:r>
            <a:r>
              <a:rPr sz="2400" spc="-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mengatasinya.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 marR="243205" indent="-344170">
              <a:lnSpc>
                <a:spcPct val="100000"/>
              </a:lnSpc>
              <a:spcBef>
                <a:spcPts val="1200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Menjelaskan publik organisasi dan tertarik  menerapkan komunikasi publik secara</a:t>
            </a:r>
            <a:r>
              <a:rPr sz="2400" spc="-4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tepat.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7375" y="102870"/>
            <a:ext cx="6351270" cy="996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01040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Cara atasi </a:t>
            </a:r>
            <a:r>
              <a:rPr sz="3200" spc="-5" dirty="0"/>
              <a:t>hambatan  </a:t>
            </a:r>
            <a:r>
              <a:rPr sz="3200" spc="-10" dirty="0"/>
              <a:t>komunikasi dalam</a:t>
            </a:r>
            <a:r>
              <a:rPr sz="3200" spc="5" dirty="0"/>
              <a:t> </a:t>
            </a:r>
            <a:r>
              <a:rPr sz="3200" spc="-5" dirty="0"/>
              <a:t>organisasi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228600" y="1219200"/>
            <a:ext cx="8610600" cy="5105400"/>
          </a:xfrm>
          <a:custGeom>
            <a:avLst/>
            <a:gdLst/>
            <a:ahLst/>
            <a:cxnLst/>
            <a:rect l="l" t="t" r="r" b="b"/>
            <a:pathLst>
              <a:path w="8610600" h="5105400">
                <a:moveTo>
                  <a:pt x="0" y="5105400"/>
                </a:moveTo>
                <a:lnTo>
                  <a:pt x="8610600" y="5105400"/>
                </a:lnTo>
                <a:lnTo>
                  <a:pt x="8610600" y="0"/>
                </a:lnTo>
                <a:lnTo>
                  <a:pt x="0" y="0"/>
                </a:lnTo>
                <a:lnTo>
                  <a:pt x="0" y="51054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07340" y="1156284"/>
            <a:ext cx="8343900" cy="49777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memelihara iklim organisasi</a:t>
            </a:r>
            <a:r>
              <a:rPr sz="28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terbuka;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kurangi tingkatan hierarkhi</a:t>
            </a:r>
            <a:r>
              <a:rPr sz="2800" spc="-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mempermudah umpan</a:t>
            </a:r>
            <a:r>
              <a:rPr sz="2800" spc="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balik;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memegang teguh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etika</a:t>
            </a:r>
            <a:r>
              <a:rPr sz="2800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berkomunikasi;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1282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memahami komunikasi antar orang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berbeda 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budaya;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memperkuat</a:t>
            </a:r>
            <a:r>
              <a:rPr sz="2800" spc="-3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empati;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menggunakan teknologi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</a:t>
            </a:r>
            <a:r>
              <a:rPr sz="28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bijak,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5080" indent="-344170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menciptakan dan memproses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pesan secara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efektif  dan</a:t>
            </a:r>
            <a:r>
              <a:rPr sz="28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efisien.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6202" y="303098"/>
            <a:ext cx="591375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0" dirty="0"/>
              <a:t>Komunikasi </a:t>
            </a:r>
            <a:r>
              <a:rPr spc="-5" dirty="0"/>
              <a:t>Publik</a:t>
            </a:r>
            <a:r>
              <a:rPr spc="-145" dirty="0"/>
              <a:t> </a:t>
            </a:r>
            <a:r>
              <a:rPr spc="-5" dirty="0"/>
              <a:t>Organisasi</a:t>
            </a:r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457200" y="1600200"/>
            <a:ext cx="8229600" cy="4876800"/>
          </a:xfrm>
          <a:custGeom>
            <a:avLst/>
            <a:gdLst/>
            <a:ahLst/>
            <a:cxnLst/>
            <a:rect l="l" t="t" r="r" b="b"/>
            <a:pathLst>
              <a:path w="8229600" h="4876800">
                <a:moveTo>
                  <a:pt x="0" y="4876800"/>
                </a:moveTo>
                <a:lnTo>
                  <a:pt x="8229600" y="4876800"/>
                </a:lnTo>
                <a:lnTo>
                  <a:pt x="8229600" y="0"/>
                </a:lnTo>
                <a:lnTo>
                  <a:pt x="0" y="0"/>
                </a:lnTo>
                <a:lnTo>
                  <a:pt x="0" y="48768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36244" y="1530023"/>
            <a:ext cx="7890509" cy="4107179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40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3200" b="1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Organisasi </a:t>
            </a:r>
            <a:r>
              <a:rPr sz="3200" b="1" spc="-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</a:t>
            </a:r>
            <a:r>
              <a:rPr sz="3200" b="1" spc="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b="1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berfungsi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756285" marR="847090" lvl="1" indent="-286385">
              <a:lnSpc>
                <a:spcPct val="100000"/>
              </a:lnSpc>
              <a:spcBef>
                <a:spcPts val="66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menumbuhkan semangat kebersamaan  (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solidaritas)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mempengaruhi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orang-orang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memberi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informasi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mendidik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menghibur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mencapai tujuan</a:t>
            </a:r>
            <a:r>
              <a:rPr sz="2800" spc="-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5655" y="303098"/>
            <a:ext cx="347789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5" dirty="0"/>
              <a:t>Publik</a:t>
            </a:r>
            <a:r>
              <a:rPr spc="-70" dirty="0"/>
              <a:t> </a:t>
            </a:r>
            <a:r>
              <a:rPr spc="-5" dirty="0"/>
              <a:t>Organisasi</a:t>
            </a:r>
            <a:endParaRPr spc="-5" dirty="0"/>
          </a:p>
        </p:txBody>
      </p:sp>
      <p:sp>
        <p:nvSpPr>
          <p:cNvPr id="3" name="object 3"/>
          <p:cNvSpPr/>
          <p:nvPr/>
        </p:nvSpPr>
        <p:spPr>
          <a:xfrm>
            <a:off x="457200" y="1600200"/>
            <a:ext cx="8229600" cy="3276600"/>
          </a:xfrm>
          <a:custGeom>
            <a:avLst/>
            <a:gdLst/>
            <a:ahLst/>
            <a:cxnLst/>
            <a:rect l="l" t="t" r="r" b="b"/>
            <a:pathLst>
              <a:path w="8229600" h="3276600">
                <a:moveTo>
                  <a:pt x="0" y="3276600"/>
                </a:moveTo>
                <a:lnTo>
                  <a:pt x="8229600" y="3276600"/>
                </a:lnTo>
                <a:lnTo>
                  <a:pt x="8229600" y="0"/>
                </a:lnTo>
                <a:lnTo>
                  <a:pt x="0" y="0"/>
                </a:lnTo>
                <a:lnTo>
                  <a:pt x="0" y="32766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8595" marR="5080" indent="-170180" algn="ctr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Publik organisasi adalah </a:t>
            </a:r>
            <a:r>
              <a:rPr spc="-5" dirty="0"/>
              <a:t>orang-orang  </a:t>
            </a:r>
            <a:r>
              <a:rPr spc="-25" dirty="0"/>
              <a:t>yang </a:t>
            </a:r>
            <a:r>
              <a:rPr spc="-15" dirty="0"/>
              <a:t>mempunyai </a:t>
            </a:r>
            <a:r>
              <a:rPr spc="-5" dirty="0"/>
              <a:t>keterikatan </a:t>
            </a:r>
            <a:r>
              <a:rPr spc="-10" dirty="0"/>
              <a:t>dan  pendirian </a:t>
            </a:r>
            <a:r>
              <a:rPr spc="-5" dirty="0"/>
              <a:t>serta </a:t>
            </a:r>
            <a:r>
              <a:rPr spc="-15" dirty="0"/>
              <a:t>pandangan </a:t>
            </a:r>
            <a:r>
              <a:rPr spc="-25" dirty="0"/>
              <a:t>yang </a:t>
            </a:r>
            <a:r>
              <a:rPr spc="-5" dirty="0"/>
              <a:t>sama  </a:t>
            </a:r>
            <a:r>
              <a:rPr spc="-10" dirty="0"/>
              <a:t>terhadap </a:t>
            </a:r>
            <a:r>
              <a:rPr spc="-5" dirty="0"/>
              <a:t>suatu </a:t>
            </a:r>
            <a:r>
              <a:rPr spc="-10" dirty="0"/>
              <a:t>masalah sosial  organisasi (</a:t>
            </a:r>
            <a:r>
              <a:rPr i="1" spc="-10" dirty="0">
                <a:latin typeface="Arial" panose="020B0604020202020204"/>
                <a:cs typeface="Arial" panose="020B0604020202020204"/>
              </a:rPr>
              <a:t>public</a:t>
            </a:r>
            <a:r>
              <a:rPr i="1" spc="35" dirty="0">
                <a:latin typeface="Arial" panose="020B0604020202020204"/>
                <a:cs typeface="Arial" panose="020B0604020202020204"/>
              </a:rPr>
              <a:t> </a:t>
            </a:r>
            <a:r>
              <a:rPr i="1" spc="-10" dirty="0">
                <a:latin typeface="Arial" panose="020B0604020202020204"/>
                <a:cs typeface="Arial" panose="020B0604020202020204"/>
              </a:rPr>
              <a:t>opinion).</a:t>
            </a:r>
            <a:endParaRPr i="1" spc="-10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844" y="494442"/>
            <a:ext cx="7209155" cy="514858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 dua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macam publik</a:t>
            </a:r>
            <a:r>
              <a:rPr sz="2800" spc="-9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274955" indent="-34417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357505" algn="l"/>
              </a:tabLst>
            </a:pP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Publik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intern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adalah publik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menjadi  bagian dari suatu badan/ organisasi itu  sendiri.</a:t>
            </a:r>
            <a:r>
              <a:rPr sz="2800" spc="-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Misalnya: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814070" marR="5080" lvl="1" indent="-344170">
              <a:lnSpc>
                <a:spcPct val="100000"/>
              </a:lnSpc>
              <a:spcBef>
                <a:spcPts val="1685"/>
              </a:spcBef>
              <a:buChar char="•"/>
              <a:tabLst>
                <a:tab pos="813435" algn="l"/>
                <a:tab pos="814705" algn="l"/>
              </a:tabLst>
            </a:pP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karyawan,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pejabat pengambil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keputusan 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para pemegang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saham.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231775" indent="-3441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57505" algn="l"/>
                <a:tab pos="3956685" algn="l"/>
              </a:tabLst>
            </a:pPr>
            <a:r>
              <a:rPr sz="2800" b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Publik</a:t>
            </a:r>
            <a:r>
              <a:rPr sz="2800" b="1" spc="-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ektern</a:t>
            </a:r>
            <a:r>
              <a:rPr sz="2800" b="1" spc="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adalah	“orang luar”  (masyarakat umum)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perlu mendapat  informasi demi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tumbuhnya 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goodwill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dari  mereka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730" y="150495"/>
            <a:ext cx="8133715" cy="12446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054860" marR="5080" indent="-2042795">
              <a:lnSpc>
                <a:spcPct val="100000"/>
              </a:lnSpc>
              <a:spcBef>
                <a:spcPts val="110"/>
              </a:spcBef>
            </a:pPr>
            <a:r>
              <a:rPr spc="0" dirty="0"/>
              <a:t>Komunikasi </a:t>
            </a:r>
            <a:r>
              <a:rPr dirty="0"/>
              <a:t>publik</a:t>
            </a:r>
            <a:r>
              <a:rPr spc="-140" dirty="0"/>
              <a:t> </a:t>
            </a:r>
            <a:r>
              <a:rPr dirty="0"/>
              <a:t>berdasarkan  hubungan</a:t>
            </a:r>
            <a:r>
              <a:rPr spc="-65" dirty="0"/>
              <a:t> </a:t>
            </a:r>
            <a:r>
              <a:rPr dirty="0"/>
              <a:t>: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57200" y="1676400"/>
            <a:ext cx="8229600" cy="3124200"/>
          </a:xfrm>
          <a:custGeom>
            <a:avLst/>
            <a:gdLst/>
            <a:ahLst/>
            <a:cxnLst/>
            <a:rect l="l" t="t" r="r" b="b"/>
            <a:pathLst>
              <a:path w="8229600" h="3124200">
                <a:moveTo>
                  <a:pt x="0" y="3124200"/>
                </a:moveTo>
                <a:lnTo>
                  <a:pt x="8229600" y="3124200"/>
                </a:lnTo>
                <a:lnTo>
                  <a:pt x="8229600" y="0"/>
                </a:lnTo>
                <a:lnTo>
                  <a:pt x="0" y="0"/>
                </a:lnTo>
                <a:lnTo>
                  <a:pt x="0" y="31242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36244" y="1698117"/>
            <a:ext cx="7939405" cy="2618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935990" indent="-344170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Hubungan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memungkinkan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800" i="1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Enabling  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Linkage)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12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Hubungan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fungsional (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Functional</a:t>
            </a:r>
            <a:r>
              <a:rPr sz="2800" i="1" spc="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Linkage)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120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Hubungan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normatif (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Normative</a:t>
            </a:r>
            <a:r>
              <a:rPr sz="2800" i="1" spc="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Linkage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)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12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Hubungan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menyebar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Diffused</a:t>
            </a:r>
            <a:r>
              <a:rPr sz="2800" i="1" spc="8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Linkage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)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0546" y="389381"/>
            <a:ext cx="6504305" cy="503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Komunikasi Publik</a:t>
            </a:r>
            <a:r>
              <a:rPr sz="3200" spc="-20" dirty="0"/>
              <a:t> </a:t>
            </a:r>
            <a:r>
              <a:rPr sz="3200" spc="-5" dirty="0"/>
              <a:t>Organisasi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64844" y="1567637"/>
            <a:ext cx="7340600" cy="34931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957580" indent="-344170">
              <a:lnSpc>
                <a:spcPct val="100000"/>
              </a:lnSpc>
              <a:spcBef>
                <a:spcPts val="110"/>
              </a:spcBef>
              <a:buFont typeface="Arial" panose="020B0604020202020204"/>
              <a:buChar char="•"/>
              <a:tabLst>
                <a:tab pos="356870" algn="l"/>
                <a:tab pos="357505" algn="l"/>
              </a:tabLst>
            </a:pPr>
            <a:r>
              <a:rPr sz="2800" b="1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Public </a:t>
            </a:r>
            <a:r>
              <a:rPr sz="2800" b="1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Relation</a:t>
            </a:r>
            <a:r>
              <a:rPr lang="en-US" sz="2800" b="1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2800" b="1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800" b="1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PR</a:t>
            </a:r>
            <a:r>
              <a:rPr sz="2800" b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)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adalah</a:t>
            </a:r>
            <a:r>
              <a:rPr sz="2800" spc="-7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kegiatan 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1200"/>
              </a:spcBef>
              <a:buChar char="–"/>
              <a:tabLst>
                <a:tab pos="756920" algn="l"/>
              </a:tabLst>
            </a:pP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bersifat timbal-balik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8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two-way</a:t>
            </a:r>
            <a:r>
              <a:rPr sz="2800" i="1" spc="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i="1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traffic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)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120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dengan ciri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terciptanya</a:t>
            </a:r>
            <a:r>
              <a:rPr sz="28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i="1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feedback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>
              <a:lnSpc>
                <a:spcPct val="100000"/>
              </a:lnSpc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merupakan prinsip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pokok</a:t>
            </a:r>
            <a:r>
              <a:rPr sz="2800" spc="-6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PR.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marR="5080" indent="-344170">
              <a:lnSpc>
                <a:spcPct val="100000"/>
              </a:lnSpc>
              <a:spcBef>
                <a:spcPts val="12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Humas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cenderung merupakan komunikasi  searah dari manajemen organisasi ke</a:t>
            </a:r>
            <a:r>
              <a:rPr sz="2800" spc="-3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publik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46504" y="1933955"/>
            <a:ext cx="5001768" cy="289864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172200" y="3787775"/>
            <a:ext cx="1685925" cy="16224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0335" y="389381"/>
            <a:ext cx="4782820" cy="503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Pengertian</a:t>
            </a:r>
            <a:r>
              <a:rPr sz="3200" spc="-45" dirty="0"/>
              <a:t> </a:t>
            </a:r>
            <a:r>
              <a:rPr sz="3200" spc="-5" dirty="0"/>
              <a:t>Organisasi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457200" y="1143000"/>
            <a:ext cx="8229600" cy="5334000"/>
          </a:xfrm>
          <a:custGeom>
            <a:avLst/>
            <a:gdLst/>
            <a:ahLst/>
            <a:cxnLst/>
            <a:rect l="l" t="t" r="r" b="b"/>
            <a:pathLst>
              <a:path w="8229600" h="5334000">
                <a:moveTo>
                  <a:pt x="0" y="5334000"/>
                </a:moveTo>
                <a:lnTo>
                  <a:pt x="8229600" y="5334000"/>
                </a:lnTo>
                <a:lnTo>
                  <a:pt x="8229600" y="0"/>
                </a:lnTo>
                <a:lnTo>
                  <a:pt x="0" y="0"/>
                </a:lnTo>
                <a:lnTo>
                  <a:pt x="0" y="53340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36244" y="1076980"/>
            <a:ext cx="8027670" cy="492379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0"/>
              </a:spcBef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 adalah suatu kumpulan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individu</a:t>
            </a:r>
            <a:r>
              <a:rPr sz="2800" spc="-3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yang,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320"/>
              </a:spcBef>
              <a:buChar char="•"/>
              <a:tabLst>
                <a:tab pos="356870" algn="l"/>
                <a:tab pos="35750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Bersama-sama menjadi suatu</a:t>
            </a:r>
            <a:r>
              <a:rPr sz="2600" spc="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sistem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315"/>
              </a:spcBef>
              <a:buChar char="•"/>
              <a:tabLst>
                <a:tab pos="356870" algn="l"/>
                <a:tab pos="357505" algn="l"/>
              </a:tabLst>
            </a:pP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Melalui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suatu hierarkhi jabatan dan pembagian</a:t>
            </a:r>
            <a:r>
              <a:rPr sz="2600" spc="2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kerja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315"/>
              </a:spcBef>
              <a:buChar char="•"/>
              <a:tabLst>
                <a:tab pos="356870" algn="l"/>
                <a:tab pos="35750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 berusaha mencapai tujuan-tujuan</a:t>
            </a:r>
            <a:r>
              <a:rPr sz="2600" spc="18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tertentu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440"/>
              </a:spcBef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 organisasi terdapat</a:t>
            </a:r>
            <a:r>
              <a:rPr sz="2800" spc="-1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 indent="-344170">
              <a:lnSpc>
                <a:spcPct val="100000"/>
              </a:lnSpc>
              <a:spcBef>
                <a:spcPts val="320"/>
              </a:spcBef>
              <a:buChar char="•"/>
              <a:tabLst>
                <a:tab pos="356870" algn="l"/>
                <a:tab pos="35750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Pembagian secara sistematis dari</a:t>
            </a:r>
            <a:r>
              <a:rPr sz="2600" spc="1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fungsi-fungsi,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 marR="73660" indent="-344170">
              <a:lnSpc>
                <a:spcPts val="281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Tugas-tugas dan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tanggungjawab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di antara anggota- 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anggota suatu kumpulan individu atau suatu</a:t>
            </a:r>
            <a:r>
              <a:rPr sz="2600" spc="28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tim.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 marR="777875" indent="-344170">
              <a:lnSpc>
                <a:spcPct val="90000"/>
              </a:lnSpc>
              <a:spcBef>
                <a:spcPts val="580"/>
              </a:spcBef>
              <a:buChar char="•"/>
              <a:tabLst>
                <a:tab pos="356870" algn="l"/>
                <a:tab pos="357505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Pembagian kerja dalam suatu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mekanisme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atau  struktur </a:t>
            </a:r>
            <a:r>
              <a:rPr sz="26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memungkinkan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semua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orang  bekerjasama secara</a:t>
            </a:r>
            <a:r>
              <a:rPr sz="2600" spc="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efektif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5679" y="389381"/>
            <a:ext cx="4607560" cy="503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Tujuan</a:t>
            </a:r>
            <a:r>
              <a:rPr sz="3200" spc="-100" dirty="0"/>
              <a:t> </a:t>
            </a:r>
            <a:r>
              <a:rPr sz="3200" spc="-5" dirty="0"/>
              <a:t>Berorganisasi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685800" y="1295400"/>
            <a:ext cx="7772400" cy="4762500"/>
          </a:xfrm>
          <a:custGeom>
            <a:avLst/>
            <a:gdLst/>
            <a:ahLst/>
            <a:cxnLst/>
            <a:rect l="l" t="t" r="r" b="b"/>
            <a:pathLst>
              <a:path w="7772400" h="4762500">
                <a:moveTo>
                  <a:pt x="0" y="4762500"/>
                </a:moveTo>
                <a:lnTo>
                  <a:pt x="7772400" y="4762500"/>
                </a:lnTo>
                <a:lnTo>
                  <a:pt x="7772400" y="0"/>
                </a:lnTo>
                <a:lnTo>
                  <a:pt x="0" y="0"/>
                </a:lnTo>
                <a:lnTo>
                  <a:pt x="0" y="4762500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64844" y="1316812"/>
            <a:ext cx="7581265" cy="44951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897255" indent="-344170">
              <a:lnSpc>
                <a:spcPct val="100000"/>
              </a:lnSpc>
              <a:spcBef>
                <a:spcPts val="11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Setiap orang merasakan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perlunya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hidup  berkelompok dan berorganisasi,</a:t>
            </a:r>
            <a:r>
              <a:rPr sz="2800" spc="-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karena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10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sifat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manusia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itu sebagai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makhluk</a:t>
            </a:r>
            <a:r>
              <a:rPr sz="2600" spc="1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sosial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selalu membutuhkan orang</a:t>
            </a:r>
            <a:r>
              <a:rPr sz="2600" spc="10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lain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189865" lvl="1" indent="-286385">
              <a:lnSpc>
                <a:spcPct val="100000"/>
              </a:lnSpc>
              <a:spcBef>
                <a:spcPts val="600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membutuhkan dan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mendambakan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kehidupan  bersama</a:t>
            </a:r>
            <a:r>
              <a:rPr sz="26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6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gregariousness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).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 marR="5080" indent="-344170">
              <a:lnSpc>
                <a:spcPct val="100000"/>
              </a:lnSpc>
              <a:spcBef>
                <a:spcPts val="60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Tujuan kehidupan berorganisasi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terwujud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apa 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bila komunikasi organisasi efektif,</a:t>
            </a:r>
            <a:r>
              <a:rPr sz="2800" spc="-1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karena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marR="519430" lvl="1" indent="-286385">
              <a:lnSpc>
                <a:spcPct val="100000"/>
              </a:lnSpc>
              <a:spcBef>
                <a:spcPts val="610"/>
              </a:spcBef>
              <a:buChar char="–"/>
              <a:tabLst>
                <a:tab pos="756920" algn="l"/>
              </a:tabLst>
            </a:pP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melibatkan orang-orang lain </a:t>
            </a:r>
            <a:r>
              <a:rPr sz="26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beragam 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kepentingan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4111" y="389381"/>
            <a:ext cx="3796029" cy="503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Proses</a:t>
            </a:r>
            <a:r>
              <a:rPr sz="3200" spc="-45" dirty="0"/>
              <a:t> </a:t>
            </a:r>
            <a:r>
              <a:rPr sz="3200" spc="-5" dirty="0"/>
              <a:t>Organisasi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514350" y="6337300"/>
            <a:ext cx="8115300" cy="0"/>
          </a:xfrm>
          <a:custGeom>
            <a:avLst/>
            <a:gdLst/>
            <a:ahLst/>
            <a:cxnLst/>
            <a:rect l="l" t="t" r="r" b="b"/>
            <a:pathLst>
              <a:path w="8115300">
                <a:moveTo>
                  <a:pt x="0" y="0"/>
                </a:moveTo>
                <a:lnTo>
                  <a:pt x="81153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20700" y="1212850"/>
            <a:ext cx="0" cy="5118100"/>
          </a:xfrm>
          <a:custGeom>
            <a:avLst/>
            <a:gdLst/>
            <a:ahLst/>
            <a:cxnLst/>
            <a:rect l="l" t="t" r="r" b="b"/>
            <a:pathLst>
              <a:path h="5118100">
                <a:moveTo>
                  <a:pt x="0" y="0"/>
                </a:moveTo>
                <a:lnTo>
                  <a:pt x="0" y="51181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14350" y="1206500"/>
            <a:ext cx="8115300" cy="0"/>
          </a:xfrm>
          <a:custGeom>
            <a:avLst/>
            <a:gdLst/>
            <a:ahLst/>
            <a:cxnLst/>
            <a:rect l="l" t="t" r="r" b="b"/>
            <a:pathLst>
              <a:path w="8115300">
                <a:moveTo>
                  <a:pt x="0" y="0"/>
                </a:moveTo>
                <a:lnTo>
                  <a:pt x="81153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623300" y="1212850"/>
            <a:ext cx="0" cy="5118100"/>
          </a:xfrm>
          <a:custGeom>
            <a:avLst/>
            <a:gdLst/>
            <a:ahLst/>
            <a:cxnLst/>
            <a:rect l="l" t="t" r="r" b="b"/>
            <a:pathLst>
              <a:path h="5118100">
                <a:moveTo>
                  <a:pt x="0" y="0"/>
                </a:moveTo>
                <a:lnTo>
                  <a:pt x="0" y="51181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39750" y="6311900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0" y="0"/>
                </a:moveTo>
                <a:lnTo>
                  <a:pt x="80645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46100" y="1238250"/>
            <a:ext cx="0" cy="5067300"/>
          </a:xfrm>
          <a:custGeom>
            <a:avLst/>
            <a:gdLst/>
            <a:ahLst/>
            <a:cxnLst/>
            <a:rect l="l" t="t" r="r" b="b"/>
            <a:pathLst>
              <a:path h="5067300">
                <a:moveTo>
                  <a:pt x="0" y="0"/>
                </a:moveTo>
                <a:lnTo>
                  <a:pt x="0" y="50673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39750" y="1231900"/>
            <a:ext cx="8064500" cy="0"/>
          </a:xfrm>
          <a:custGeom>
            <a:avLst/>
            <a:gdLst/>
            <a:ahLst/>
            <a:cxnLst/>
            <a:rect l="l" t="t" r="r" b="b"/>
            <a:pathLst>
              <a:path w="8064500">
                <a:moveTo>
                  <a:pt x="0" y="0"/>
                </a:moveTo>
                <a:lnTo>
                  <a:pt x="8064500" y="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597900" y="1238250"/>
            <a:ext cx="0" cy="5067300"/>
          </a:xfrm>
          <a:custGeom>
            <a:avLst/>
            <a:gdLst/>
            <a:ahLst/>
            <a:cxnLst/>
            <a:rect l="l" t="t" r="r" b="b"/>
            <a:pathLst>
              <a:path h="5067300">
                <a:moveTo>
                  <a:pt x="0" y="0"/>
                </a:moveTo>
                <a:lnTo>
                  <a:pt x="0" y="5067300"/>
                </a:lnTo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12444" y="1156284"/>
            <a:ext cx="7729855" cy="514858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Meliputi hal-hal sebagai berikut (DeVito, 1996)</a:t>
            </a:r>
            <a:r>
              <a:rPr sz="2800" spc="-5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6100" marR="578485" indent="-53340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membagi pekerjaan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harus dilakukan  orang-orang,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sesuai tugas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tanggungjawabnya;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6100" marR="5080" indent="-53340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membentuk susunan jabatan-jabatan dan  peranan-peranan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sesuai dengan 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kebutuhan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 mencapai tujuan</a:t>
            </a:r>
            <a:r>
              <a:rPr sz="2800" spc="-6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organisasi;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6100" marR="621030" indent="-533400">
              <a:lnSpc>
                <a:spcPct val="100000"/>
              </a:lnSpc>
              <a:spcBef>
                <a:spcPts val="680"/>
              </a:spcBef>
              <a:buAutoNum type="arabicParenBoth"/>
              <a:tabLst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membentuk sistem kekuasaan dan</a:t>
            </a:r>
            <a:r>
              <a:rPr sz="2800" spc="-8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status 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formal; dan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546100" marR="83820" indent="-53340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54610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membentuk suatu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struktur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untuk</a:t>
            </a:r>
            <a:r>
              <a:rPr sz="2800" spc="-1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komunikasi- 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internal maupun</a:t>
            </a:r>
            <a:r>
              <a:rPr sz="2800" spc="-5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eksternal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0960" y="389255"/>
            <a:ext cx="3175635" cy="565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600" spc="-5" dirty="0"/>
              <a:t>Pengertian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657225" y="6081395"/>
            <a:ext cx="7905750" cy="0"/>
          </a:xfrm>
          <a:custGeom>
            <a:avLst/>
            <a:gdLst/>
            <a:ahLst/>
            <a:cxnLst/>
            <a:rect l="l" t="t" r="r" b="b"/>
            <a:pathLst>
              <a:path w="7905750">
                <a:moveTo>
                  <a:pt x="0" y="0"/>
                </a:moveTo>
                <a:lnTo>
                  <a:pt x="7905750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2940" y="1202689"/>
            <a:ext cx="0" cy="4872990"/>
          </a:xfrm>
          <a:custGeom>
            <a:avLst/>
            <a:gdLst/>
            <a:ahLst/>
            <a:cxnLst/>
            <a:rect l="l" t="t" r="r" b="b"/>
            <a:pathLst>
              <a:path h="4872990">
                <a:moveTo>
                  <a:pt x="0" y="0"/>
                </a:moveTo>
                <a:lnTo>
                  <a:pt x="0" y="487299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7225" y="1196975"/>
            <a:ext cx="7905750" cy="0"/>
          </a:xfrm>
          <a:custGeom>
            <a:avLst/>
            <a:gdLst/>
            <a:ahLst/>
            <a:cxnLst/>
            <a:rect l="l" t="t" r="r" b="b"/>
            <a:pathLst>
              <a:path w="7905750">
                <a:moveTo>
                  <a:pt x="0" y="0"/>
                </a:moveTo>
                <a:lnTo>
                  <a:pt x="7905750" y="0"/>
                </a:lnTo>
              </a:path>
            </a:pathLst>
          </a:custGeom>
          <a:ln w="1143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557259" y="1202055"/>
            <a:ext cx="0" cy="4872990"/>
          </a:xfrm>
          <a:custGeom>
            <a:avLst/>
            <a:gdLst/>
            <a:ahLst/>
            <a:cxnLst/>
            <a:rect l="l" t="t" r="r" b="b"/>
            <a:pathLst>
              <a:path h="4872990">
                <a:moveTo>
                  <a:pt x="0" y="0"/>
                </a:moveTo>
                <a:lnTo>
                  <a:pt x="0" y="487299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80084" y="6063615"/>
            <a:ext cx="7860030" cy="0"/>
          </a:xfrm>
          <a:custGeom>
            <a:avLst/>
            <a:gdLst/>
            <a:ahLst/>
            <a:cxnLst/>
            <a:rect l="l" t="t" r="r" b="b"/>
            <a:pathLst>
              <a:path w="7860030">
                <a:moveTo>
                  <a:pt x="0" y="0"/>
                </a:moveTo>
                <a:lnTo>
                  <a:pt x="7860030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80084" y="6046470"/>
            <a:ext cx="7860030" cy="0"/>
          </a:xfrm>
          <a:custGeom>
            <a:avLst/>
            <a:gdLst/>
            <a:ahLst/>
            <a:cxnLst/>
            <a:rect l="l" t="t" r="r" b="b"/>
            <a:pathLst>
              <a:path w="7860030">
                <a:moveTo>
                  <a:pt x="0" y="0"/>
                </a:moveTo>
                <a:lnTo>
                  <a:pt x="7860030" y="0"/>
                </a:lnTo>
              </a:path>
            </a:pathLst>
          </a:custGeom>
          <a:ln w="3302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97230" y="1248410"/>
            <a:ext cx="0" cy="4781550"/>
          </a:xfrm>
          <a:custGeom>
            <a:avLst/>
            <a:gdLst/>
            <a:ahLst/>
            <a:cxnLst/>
            <a:rect l="l" t="t" r="r" b="b"/>
            <a:pathLst>
              <a:path h="4781550">
                <a:moveTo>
                  <a:pt x="0" y="0"/>
                </a:moveTo>
                <a:lnTo>
                  <a:pt x="0" y="478155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80084" y="1231264"/>
            <a:ext cx="7860030" cy="0"/>
          </a:xfrm>
          <a:custGeom>
            <a:avLst/>
            <a:gdLst/>
            <a:ahLst/>
            <a:cxnLst/>
            <a:rect l="l" t="t" r="r" b="b"/>
            <a:pathLst>
              <a:path w="7860030">
                <a:moveTo>
                  <a:pt x="0" y="0"/>
                </a:moveTo>
                <a:lnTo>
                  <a:pt x="786003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522969" y="1247775"/>
            <a:ext cx="0" cy="4781550"/>
          </a:xfrm>
          <a:custGeom>
            <a:avLst/>
            <a:gdLst/>
            <a:ahLst/>
            <a:cxnLst/>
            <a:rect l="l" t="t" r="r" b="b"/>
            <a:pathLst>
              <a:path h="4781550">
                <a:moveTo>
                  <a:pt x="0" y="0"/>
                </a:moveTo>
                <a:lnTo>
                  <a:pt x="0" y="478155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764844" y="1240662"/>
            <a:ext cx="7698105" cy="34645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Komunisasi Organisasi adalah komunikasi </a:t>
            </a:r>
            <a:r>
              <a:rPr sz="28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terkait dengan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kehidupan orang-orang dalam  berorganisasi</a:t>
            </a:r>
            <a:endParaRPr sz="3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5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Komunikasi </a:t>
            </a:r>
            <a:r>
              <a:rPr sz="2800" spc="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dilaksanakan dalam</a:t>
            </a:r>
            <a:r>
              <a:rPr sz="2800" spc="-9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rangka: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mencapai tujuan-tujuan organisasi</a:t>
            </a:r>
            <a:r>
              <a:rPr sz="2800" spc="-5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7562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tujuan-tujuan </a:t>
            </a:r>
            <a:r>
              <a:rPr sz="28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individu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</a:t>
            </a:r>
            <a:r>
              <a:rPr sz="2800" spc="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berorganisasi.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844" y="111709"/>
            <a:ext cx="7614310" cy="615553"/>
          </a:xfrm>
        </p:spPr>
        <p:txBody>
          <a:bodyPr/>
          <a:lstStyle/>
          <a:p>
            <a:r>
              <a:rPr lang="en-ID" dirty="0" err="1" smtClean="0"/>
              <a:t>Difinisi</a:t>
            </a:r>
            <a:r>
              <a:rPr lang="en-ID" dirty="0" smtClean="0"/>
              <a:t> </a:t>
            </a:r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organisasi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0" y="1621916"/>
            <a:ext cx="7996478" cy="2215515"/>
          </a:xfrm>
        </p:spPr>
        <p:txBody>
          <a:bodyPr/>
          <a:lstStyle/>
          <a:p>
            <a:r>
              <a:rPr lang="en-US" dirty="0"/>
              <a:t>Proses komunikasi dalam suatu organisasi, dimana ada jenjang kepangkatan dan pembagian tugas, untuk mencapai tujuan bersama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7540" y="264795"/>
            <a:ext cx="7614285" cy="9988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200" spc="0" dirty="0"/>
              <a:t>Kenapa </a:t>
            </a:r>
            <a:r>
              <a:rPr sz="3200" spc="-5" dirty="0"/>
              <a:t>Belajar </a:t>
            </a:r>
            <a:r>
              <a:rPr sz="3200" spc="0" dirty="0"/>
              <a:t>Komunikasi</a:t>
            </a:r>
            <a:r>
              <a:rPr sz="3200" spc="-235" dirty="0"/>
              <a:t> </a:t>
            </a:r>
            <a:r>
              <a:rPr sz="3200" spc="-5" dirty="0"/>
              <a:t>Organisasi?</a:t>
            </a:r>
            <a:endParaRPr sz="3200" spc="-5" dirty="0"/>
          </a:p>
        </p:txBody>
      </p:sp>
      <p:sp>
        <p:nvSpPr>
          <p:cNvPr id="3" name="object 3"/>
          <p:cNvSpPr/>
          <p:nvPr/>
        </p:nvSpPr>
        <p:spPr>
          <a:xfrm>
            <a:off x="428625" y="6489065"/>
            <a:ext cx="8286750" cy="0"/>
          </a:xfrm>
          <a:custGeom>
            <a:avLst/>
            <a:gdLst/>
            <a:ahLst/>
            <a:cxnLst/>
            <a:rect l="l" t="t" r="r" b="b"/>
            <a:pathLst>
              <a:path w="8286750">
                <a:moveTo>
                  <a:pt x="0" y="0"/>
                </a:moveTo>
                <a:lnTo>
                  <a:pt x="8286750" y="0"/>
                </a:lnTo>
              </a:path>
            </a:pathLst>
          </a:custGeom>
          <a:ln w="3428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45769" y="1301750"/>
            <a:ext cx="0" cy="5170170"/>
          </a:xfrm>
          <a:custGeom>
            <a:avLst/>
            <a:gdLst/>
            <a:ahLst/>
            <a:cxnLst/>
            <a:rect l="l" t="t" r="r" b="b"/>
            <a:pathLst>
              <a:path h="5170170">
                <a:moveTo>
                  <a:pt x="0" y="0"/>
                </a:moveTo>
                <a:lnTo>
                  <a:pt x="0" y="517017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28625" y="1284605"/>
            <a:ext cx="8286750" cy="0"/>
          </a:xfrm>
          <a:custGeom>
            <a:avLst/>
            <a:gdLst/>
            <a:ahLst/>
            <a:cxnLst/>
            <a:rect l="l" t="t" r="r" b="b"/>
            <a:pathLst>
              <a:path w="8286750">
                <a:moveTo>
                  <a:pt x="0" y="0"/>
                </a:moveTo>
                <a:lnTo>
                  <a:pt x="8286750" y="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698230" y="1301114"/>
            <a:ext cx="0" cy="5170170"/>
          </a:xfrm>
          <a:custGeom>
            <a:avLst/>
            <a:gdLst/>
            <a:ahLst/>
            <a:cxnLst/>
            <a:rect l="l" t="t" r="r" b="b"/>
            <a:pathLst>
              <a:path h="5170170">
                <a:moveTo>
                  <a:pt x="0" y="0"/>
                </a:moveTo>
                <a:lnTo>
                  <a:pt x="0" y="5170170"/>
                </a:lnTo>
              </a:path>
            </a:pathLst>
          </a:custGeom>
          <a:ln w="3429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74344" y="6459854"/>
            <a:ext cx="8195309" cy="0"/>
          </a:xfrm>
          <a:custGeom>
            <a:avLst/>
            <a:gdLst/>
            <a:ahLst/>
            <a:cxnLst/>
            <a:rect l="l" t="t" r="r" b="b"/>
            <a:pathLst>
              <a:path w="8195309">
                <a:moveTo>
                  <a:pt x="0" y="0"/>
                </a:moveTo>
                <a:lnTo>
                  <a:pt x="8195309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74344" y="6454140"/>
            <a:ext cx="8195309" cy="0"/>
          </a:xfrm>
          <a:custGeom>
            <a:avLst/>
            <a:gdLst/>
            <a:ahLst/>
            <a:cxnLst/>
            <a:rect l="l" t="t" r="r" b="b"/>
            <a:pathLst>
              <a:path w="8195309">
                <a:moveTo>
                  <a:pt x="0" y="0"/>
                </a:moveTo>
                <a:lnTo>
                  <a:pt x="8195309" y="0"/>
                </a:lnTo>
              </a:path>
            </a:pathLst>
          </a:custGeom>
          <a:ln w="1016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80059" y="1324610"/>
            <a:ext cx="0" cy="5124450"/>
          </a:xfrm>
          <a:custGeom>
            <a:avLst/>
            <a:gdLst/>
            <a:ahLst/>
            <a:cxnLst/>
            <a:rect l="l" t="t" r="r" b="b"/>
            <a:pathLst>
              <a:path h="5124450">
                <a:moveTo>
                  <a:pt x="0" y="0"/>
                </a:moveTo>
                <a:lnTo>
                  <a:pt x="0" y="512445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4344" y="1318894"/>
            <a:ext cx="8195309" cy="0"/>
          </a:xfrm>
          <a:custGeom>
            <a:avLst/>
            <a:gdLst/>
            <a:ahLst/>
            <a:cxnLst/>
            <a:rect l="l" t="t" r="r" b="b"/>
            <a:pathLst>
              <a:path w="8195309">
                <a:moveTo>
                  <a:pt x="0" y="0"/>
                </a:moveTo>
                <a:lnTo>
                  <a:pt x="8195309" y="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8663940" y="1323975"/>
            <a:ext cx="0" cy="5124450"/>
          </a:xfrm>
          <a:custGeom>
            <a:avLst/>
            <a:gdLst/>
            <a:ahLst/>
            <a:cxnLst/>
            <a:rect l="l" t="t" r="r" b="b"/>
            <a:pathLst>
              <a:path h="5124450">
                <a:moveTo>
                  <a:pt x="0" y="0"/>
                </a:moveTo>
                <a:lnTo>
                  <a:pt x="0" y="5124450"/>
                </a:lnTo>
              </a:path>
            </a:pathLst>
          </a:custGeom>
          <a:ln w="1142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36244" y="1280287"/>
            <a:ext cx="7908290" cy="491998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95910" marR="781685" indent="-283845">
              <a:lnSpc>
                <a:spcPts val="2810"/>
              </a:lnSpc>
              <a:spcBef>
                <a:spcPts val="440"/>
              </a:spcBef>
            </a:pPr>
            <a:r>
              <a:rPr sz="26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Fungsi eksekutif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 </a:t>
            </a:r>
            <a:r>
              <a:rPr sz="2600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utama adalah  </a:t>
            </a:r>
            <a:r>
              <a:rPr sz="26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mengembangkan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memelihara sistem  komunikasi</a:t>
            </a:r>
            <a:r>
              <a:rPr sz="2600" spc="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organisasi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26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Kualitas utama </a:t>
            </a:r>
            <a:r>
              <a:rPr sz="2600" spc="-1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600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dicari pada</a:t>
            </a:r>
            <a:r>
              <a:rPr sz="2600" spc="160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lulusan: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295910" indent="-283210">
              <a:lnSpc>
                <a:spcPct val="100000"/>
              </a:lnSpc>
              <a:spcBef>
                <a:spcPts val="300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Ketrampilan komunikasi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lisan dan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tertulis</a:t>
            </a:r>
            <a:r>
              <a:rPr sz="2400" spc="-4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(83.5%)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95910" indent="-283210">
              <a:lnSpc>
                <a:spcPct val="100000"/>
              </a:lnSpc>
              <a:spcBef>
                <a:spcPts val="290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Kemampuan kepemimpinan</a:t>
            </a:r>
            <a:r>
              <a:rPr sz="2400" spc="-12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(79.7%)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95910" indent="-283210">
              <a:lnSpc>
                <a:spcPct val="100000"/>
              </a:lnSpc>
              <a:spcBef>
                <a:spcPts val="290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Kemampuan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analitis</a:t>
            </a:r>
            <a:r>
              <a:rPr sz="2400" spc="-7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(75.3%)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95910" indent="-283210">
              <a:lnSpc>
                <a:spcPct val="100000"/>
              </a:lnSpc>
              <a:spcBef>
                <a:spcPts val="290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Kemampuan bekerja dalam tim</a:t>
            </a:r>
            <a:r>
              <a:rPr sz="2400" spc="-1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(71.4%)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95910" indent="-283210">
              <a:lnSpc>
                <a:spcPct val="100000"/>
              </a:lnSpc>
              <a:spcBef>
                <a:spcPts val="290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Kemampuan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menangani perubahan </a:t>
            </a: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yang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cepat</a:t>
            </a:r>
            <a:r>
              <a:rPr sz="2400" spc="3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65.9%</a:t>
            </a:r>
            <a:r>
              <a:rPr sz="2400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95910" marR="980440" indent="-283210">
              <a:lnSpc>
                <a:spcPts val="2590"/>
              </a:lnSpc>
              <a:spcBef>
                <a:spcPts val="615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Rasa sosial, </a:t>
            </a:r>
            <a:r>
              <a:rPr sz="240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profesional,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dan </a:t>
            </a:r>
            <a:r>
              <a:rPr sz="2400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tanggungjawab </a:t>
            </a: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etis </a:t>
            </a:r>
            <a:r>
              <a:rPr sz="2400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 (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64.3%)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295910" indent="-283210">
              <a:lnSpc>
                <a:spcPct val="100000"/>
              </a:lnSpc>
              <a:spcBef>
                <a:spcPts val="255"/>
              </a:spcBef>
              <a:buChar char="•"/>
              <a:tabLst>
                <a:tab pos="295910" algn="l"/>
                <a:tab pos="296545" algn="l"/>
              </a:tabLst>
            </a:pPr>
            <a:r>
              <a:rPr sz="24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Manajemen keuangan </a:t>
            </a:r>
            <a:r>
              <a:rPr sz="2400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2400" b="1" spc="-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46.7</a:t>
            </a:r>
            <a:r>
              <a:rPr sz="2400" b="1" spc="-65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b="1" spc="-10" dirty="0">
                <a:solidFill>
                  <a:srgbClr val="0053D0"/>
                </a:solidFill>
                <a:latin typeface="Arial" panose="020B0604020202020204"/>
                <a:cs typeface="Arial" panose="020B0604020202020204"/>
              </a:rPr>
              <a:t>%).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61255" y="457200"/>
            <a:ext cx="4069715" cy="407352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7340" y="786130"/>
            <a:ext cx="6418580" cy="5917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940" marR="3492500" algn="ctr">
              <a:lnSpc>
                <a:spcPct val="100000"/>
              </a:lnSpc>
              <a:spcBef>
                <a:spcPts val="95"/>
              </a:spcBef>
            </a:pPr>
            <a:r>
              <a:rPr sz="32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Mungkinkah  terjadi  Komunikasi  Organis</a:t>
            </a:r>
            <a:r>
              <a:rPr lang="en-US" sz="32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as</a:t>
            </a:r>
            <a:r>
              <a:rPr sz="32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i pada  peristiwa yang  terekam</a:t>
            </a:r>
            <a:r>
              <a:rPr sz="3200" i="1" spc="-8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dalam  </a:t>
            </a:r>
            <a:r>
              <a:rPr sz="3200" i="1" spc="-10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Gambar</a:t>
            </a:r>
            <a:r>
              <a:rPr sz="3200" i="1" spc="-1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i="1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tsb?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0000"/>
              </a:lnSpc>
            </a:pP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Adakah terjadi Komunikasi bisnis?  Dimanakah hal itu</a:t>
            </a:r>
            <a:r>
              <a:rPr sz="3200" spc="-3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spc="-5" dirty="0">
                <a:solidFill>
                  <a:srgbClr val="000104"/>
                </a:solidFill>
                <a:latin typeface="Arial" panose="020B0604020202020204"/>
                <a:cs typeface="Arial" panose="020B0604020202020204"/>
              </a:rPr>
              <a:t>terungkap?</a:t>
            </a:r>
            <a:endParaRPr sz="3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88609" y="412241"/>
            <a:ext cx="450215" cy="463550"/>
          </a:xfrm>
          <a:custGeom>
            <a:avLst/>
            <a:gdLst/>
            <a:ahLst/>
            <a:cxnLst/>
            <a:rect l="l" t="t" r="r" b="b"/>
            <a:pathLst>
              <a:path w="450214" h="463550">
                <a:moveTo>
                  <a:pt x="150240" y="0"/>
                </a:moveTo>
                <a:lnTo>
                  <a:pt x="0" y="190754"/>
                </a:lnTo>
                <a:lnTo>
                  <a:pt x="224536" y="367538"/>
                </a:lnTo>
                <a:lnTo>
                  <a:pt x="149351" y="463042"/>
                </a:lnTo>
                <a:lnTo>
                  <a:pt x="374523" y="331088"/>
                </a:lnTo>
                <a:lnTo>
                  <a:pt x="421041" y="176784"/>
                </a:lnTo>
                <a:lnTo>
                  <a:pt x="374776" y="176784"/>
                </a:lnTo>
                <a:lnTo>
                  <a:pt x="150240" y="0"/>
                </a:lnTo>
                <a:close/>
              </a:path>
              <a:path w="450214" h="463550">
                <a:moveTo>
                  <a:pt x="449834" y="81280"/>
                </a:moveTo>
                <a:lnTo>
                  <a:pt x="374776" y="176784"/>
                </a:lnTo>
                <a:lnTo>
                  <a:pt x="421041" y="176784"/>
                </a:lnTo>
                <a:lnTo>
                  <a:pt x="449834" y="8128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388609" y="412241"/>
            <a:ext cx="450215" cy="463550"/>
          </a:xfrm>
          <a:custGeom>
            <a:avLst/>
            <a:gdLst/>
            <a:ahLst/>
            <a:cxnLst/>
            <a:rect l="l" t="t" r="r" b="b"/>
            <a:pathLst>
              <a:path w="450214" h="463550">
                <a:moveTo>
                  <a:pt x="150240" y="0"/>
                </a:moveTo>
                <a:lnTo>
                  <a:pt x="374776" y="176784"/>
                </a:lnTo>
                <a:lnTo>
                  <a:pt x="449834" y="81280"/>
                </a:lnTo>
                <a:lnTo>
                  <a:pt x="374523" y="331088"/>
                </a:lnTo>
                <a:lnTo>
                  <a:pt x="149351" y="463042"/>
                </a:lnTo>
                <a:lnTo>
                  <a:pt x="224536" y="367538"/>
                </a:lnTo>
                <a:lnTo>
                  <a:pt x="0" y="190754"/>
                </a:lnTo>
                <a:lnTo>
                  <a:pt x="150240" y="0"/>
                </a:lnTo>
                <a:close/>
              </a:path>
            </a:pathLst>
          </a:custGeom>
          <a:ln w="12699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316978" y="3475990"/>
            <a:ext cx="554990" cy="554990"/>
          </a:xfrm>
          <a:custGeom>
            <a:avLst/>
            <a:gdLst/>
            <a:ahLst/>
            <a:cxnLst/>
            <a:rect l="l" t="t" r="r" b="b"/>
            <a:pathLst>
              <a:path w="554990" h="554989">
                <a:moveTo>
                  <a:pt x="553891" y="333248"/>
                </a:moveTo>
                <a:lnTo>
                  <a:pt x="73660" y="333248"/>
                </a:lnTo>
                <a:lnTo>
                  <a:pt x="407035" y="554482"/>
                </a:lnTo>
                <a:lnTo>
                  <a:pt x="553891" y="333248"/>
                </a:lnTo>
                <a:close/>
              </a:path>
              <a:path w="554990" h="554989">
                <a:moveTo>
                  <a:pt x="295021" y="0"/>
                </a:moveTo>
                <a:lnTo>
                  <a:pt x="36449" y="148336"/>
                </a:lnTo>
                <a:lnTo>
                  <a:pt x="0" y="444373"/>
                </a:lnTo>
                <a:lnTo>
                  <a:pt x="73660" y="333248"/>
                </a:lnTo>
                <a:lnTo>
                  <a:pt x="553891" y="333248"/>
                </a:lnTo>
                <a:lnTo>
                  <a:pt x="554481" y="332359"/>
                </a:lnTo>
                <a:lnTo>
                  <a:pt x="221233" y="110998"/>
                </a:lnTo>
                <a:lnTo>
                  <a:pt x="295021" y="0"/>
                </a:lnTo>
                <a:close/>
              </a:path>
            </a:pathLst>
          </a:custGeom>
          <a:solidFill>
            <a:srgbClr val="FFFF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316978" y="3475990"/>
            <a:ext cx="554990" cy="554990"/>
          </a:xfrm>
          <a:custGeom>
            <a:avLst/>
            <a:gdLst/>
            <a:ahLst/>
            <a:cxnLst/>
            <a:rect l="l" t="t" r="r" b="b"/>
            <a:pathLst>
              <a:path w="554990" h="554989">
                <a:moveTo>
                  <a:pt x="407035" y="554482"/>
                </a:moveTo>
                <a:lnTo>
                  <a:pt x="73660" y="333248"/>
                </a:lnTo>
                <a:lnTo>
                  <a:pt x="0" y="444373"/>
                </a:lnTo>
                <a:lnTo>
                  <a:pt x="36449" y="148336"/>
                </a:lnTo>
                <a:lnTo>
                  <a:pt x="295021" y="0"/>
                </a:lnTo>
                <a:lnTo>
                  <a:pt x="221233" y="110998"/>
                </a:lnTo>
                <a:lnTo>
                  <a:pt x="554481" y="332359"/>
                </a:lnTo>
                <a:lnTo>
                  <a:pt x="407035" y="554482"/>
                </a:lnTo>
                <a:close/>
              </a:path>
            </a:pathLst>
          </a:custGeom>
          <a:ln w="12700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7238</Words>
  <Application>WPS Presentation</Application>
  <PresentationFormat>On-screen Show (4:3)</PresentationFormat>
  <Paragraphs>190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7" baseType="lpstr">
      <vt:lpstr>Arial</vt:lpstr>
      <vt:lpstr>SimSun</vt:lpstr>
      <vt:lpstr>Wingdings</vt:lpstr>
      <vt:lpstr>Bernard MT Condensed</vt:lpstr>
      <vt:lpstr>Segoe Print</vt:lpstr>
      <vt:lpstr>Arial</vt:lpstr>
      <vt:lpstr>Times New Roman</vt:lpstr>
      <vt:lpstr>Calibri</vt:lpstr>
      <vt:lpstr>Microsoft YaHei</vt:lpstr>
      <vt:lpstr>Arial Unicode MS</vt:lpstr>
      <vt:lpstr>Office Theme</vt:lpstr>
      <vt:lpstr>KOMUNIKASI ORGANISASI</vt:lpstr>
      <vt:lpstr>Tujuan Instruksional</vt:lpstr>
      <vt:lpstr>Pengertian Organisasi</vt:lpstr>
      <vt:lpstr>Tujuan Berorganisasi</vt:lpstr>
      <vt:lpstr>Proses Organisasi</vt:lpstr>
      <vt:lpstr>Pengertian</vt:lpstr>
      <vt:lpstr>Difinisi komunikasi organisasi</vt:lpstr>
      <vt:lpstr>Kenapa Belajar Komunikasi Organisasi?</vt:lpstr>
      <vt:lpstr>PowerPoint 演示文稿</vt:lpstr>
      <vt:lpstr>Komunikasi Organisasi vs Komunikasi Bisnis</vt:lpstr>
      <vt:lpstr>Kenapa komunikasi efektif sangat  penting bagi para manajer?</vt:lpstr>
      <vt:lpstr>Faktor yang menentukan efektifitas  komunikasi organisasi (Lesikar, 1997)</vt:lpstr>
      <vt:lpstr>Saluran Komunikasi Organisasi</vt:lpstr>
      <vt:lpstr>Hambatan komunikasi organisasional  terkait struktur organisasi, yaitu :</vt:lpstr>
      <vt:lpstr>Hambatan Komunikasi terkait Spesialisasi</vt:lpstr>
      <vt:lpstr>Hambatan komunikasi yang terkait  penguasaan informasi</vt:lpstr>
      <vt:lpstr>Komunikasi Bisnis</vt:lpstr>
      <vt:lpstr>PowerPoint 演示文稿</vt:lpstr>
      <vt:lpstr>Hambatan komunikasi organisasi  dalam kehidupan bisnis</vt:lpstr>
      <vt:lpstr>Cara atasi hambatan  komunikasi dalam organisasi</vt:lpstr>
      <vt:lpstr>Komunikasi Publik Organisasi</vt:lpstr>
      <vt:lpstr>Publik Organisasi</vt:lpstr>
      <vt:lpstr>PowerPoint 演示文稿</vt:lpstr>
      <vt:lpstr>Komunikasi publik berdasarkan  hubungan :</vt:lpstr>
      <vt:lpstr>Komunikasi Publik Organisasi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ORGANISASI</dc:title>
  <dc:creator>Sumardjo</dc:creator>
  <cp:lastModifiedBy>Dewi Setyarini</cp:lastModifiedBy>
  <cp:revision>8</cp:revision>
  <dcterms:created xsi:type="dcterms:W3CDTF">2017-12-13T13:16:00Z</dcterms:created>
  <dcterms:modified xsi:type="dcterms:W3CDTF">2025-01-11T03:31:40Z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2012-07-11T04:00:00Z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2017-12-14T04:00:00Z</vt:filetime>
  </property>
  <property fmtid="{D5CDD505-2E9C-101B-9397-08002B2CF9AE}" pid="5" name="ICV">
    <vt:lpwstr>2DAE9B44833943F388740760BF2E09A7</vt:lpwstr>
  </property>
  <property fmtid="{D5CDD505-2E9C-101B-9397-08002B2CF9AE}" pid="6" name="KSOProductBuildVer">
    <vt:lpwstr>1033-12.2.0.19307</vt:lpwstr>
  </property>
</Properties>
</file>