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301" r:id="rId17"/>
    <p:sldId id="271" r:id="rId18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1020" y="4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20" Type="http://schemas.openxmlformats.org/officeDocument/2006/relationships/viewProps" Target="viewProps.xml"/><Relationship Id="rId2" Type="http://schemas.openxmlformats.org/officeDocument/2006/relationships/theme" Target="theme/theme1.xml"/><Relationship Id="rId19" Type="http://schemas.openxmlformats.org/officeDocument/2006/relationships/presProps" Target="presProps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53565" y="1332052"/>
            <a:ext cx="6436868" cy="11239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tx1"/>
                </a:solidFill>
                <a:latin typeface="Arial" panose="020B0604020202020204"/>
                <a:cs typeface="Arial" panose="020B0604020202020204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424455"/>
                </a:solidFill>
                <a:latin typeface="Arial" panose="020B0604020202020204"/>
                <a:cs typeface="Arial" panose="020B0604020202020204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Arial" panose="020B0604020202020204"/>
                <a:cs typeface="Arial" panose="020B0604020202020204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424455"/>
                </a:solidFill>
                <a:latin typeface="Arial" panose="020B0604020202020204"/>
                <a:cs typeface="Arial" panose="020B0604020202020204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424455"/>
                </a:solidFill>
                <a:latin typeface="Arial" panose="020B0604020202020204"/>
                <a:cs typeface="Arial" panose="020B0604020202020204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425450"/>
            <a:ext cx="5410200" cy="0"/>
          </a:xfrm>
          <a:custGeom>
            <a:avLst/>
            <a:gdLst/>
            <a:ahLst/>
            <a:cxnLst/>
            <a:rect l="l" t="t" r="r" b="b"/>
            <a:pathLst>
              <a:path w="5410200">
                <a:moveTo>
                  <a:pt x="0" y="0"/>
                </a:moveTo>
                <a:lnTo>
                  <a:pt x="5410200" y="0"/>
                </a:lnTo>
              </a:path>
            </a:pathLst>
          </a:custGeom>
          <a:ln w="50800">
            <a:solidFill>
              <a:srgbClr val="43808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9142476" y="0"/>
            <a:ext cx="1905" cy="307975"/>
          </a:xfrm>
          <a:custGeom>
            <a:avLst/>
            <a:gdLst/>
            <a:ahLst/>
            <a:cxnLst/>
            <a:rect l="l" t="t" r="r" b="b"/>
            <a:pathLst>
              <a:path w="1904" h="307975">
                <a:moveTo>
                  <a:pt x="0" y="307975"/>
                </a:moveTo>
                <a:lnTo>
                  <a:pt x="1524" y="307975"/>
                </a:lnTo>
                <a:lnTo>
                  <a:pt x="1524" y="0"/>
                </a:lnTo>
                <a:lnTo>
                  <a:pt x="0" y="0"/>
                </a:lnTo>
                <a:lnTo>
                  <a:pt x="0" y="307975"/>
                </a:lnTo>
                <a:close/>
              </a:path>
            </a:pathLst>
          </a:custGeom>
          <a:solidFill>
            <a:srgbClr val="42445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k object 18"/>
          <p:cNvSpPr/>
          <p:nvPr/>
        </p:nvSpPr>
        <p:spPr>
          <a:xfrm>
            <a:off x="9072626" y="0"/>
            <a:ext cx="12700" cy="307975"/>
          </a:xfrm>
          <a:custGeom>
            <a:avLst/>
            <a:gdLst/>
            <a:ahLst/>
            <a:cxnLst/>
            <a:rect l="l" t="t" r="r" b="b"/>
            <a:pathLst>
              <a:path w="12700" h="307975">
                <a:moveTo>
                  <a:pt x="0" y="307975"/>
                </a:moveTo>
                <a:lnTo>
                  <a:pt x="12700" y="307975"/>
                </a:lnTo>
                <a:lnTo>
                  <a:pt x="12700" y="0"/>
                </a:lnTo>
                <a:lnTo>
                  <a:pt x="0" y="0"/>
                </a:lnTo>
                <a:lnTo>
                  <a:pt x="0" y="307975"/>
                </a:lnTo>
                <a:close/>
              </a:path>
            </a:pathLst>
          </a:custGeom>
          <a:solidFill>
            <a:srgbClr val="42445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k object 19"/>
          <p:cNvSpPr/>
          <p:nvPr/>
        </p:nvSpPr>
        <p:spPr>
          <a:xfrm>
            <a:off x="9002714" y="0"/>
            <a:ext cx="41910" cy="307975"/>
          </a:xfrm>
          <a:custGeom>
            <a:avLst/>
            <a:gdLst/>
            <a:ahLst/>
            <a:cxnLst/>
            <a:rect l="l" t="t" r="r" b="b"/>
            <a:pathLst>
              <a:path w="41909" h="307975">
                <a:moveTo>
                  <a:pt x="0" y="307975"/>
                </a:moveTo>
                <a:lnTo>
                  <a:pt x="41337" y="307975"/>
                </a:lnTo>
                <a:lnTo>
                  <a:pt x="41337" y="0"/>
                </a:lnTo>
                <a:lnTo>
                  <a:pt x="0" y="0"/>
                </a:lnTo>
                <a:lnTo>
                  <a:pt x="0" y="307975"/>
                </a:lnTo>
                <a:close/>
              </a:path>
            </a:pathLst>
          </a:custGeom>
          <a:solidFill>
            <a:srgbClr val="42445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bk object 20"/>
          <p:cNvSpPr/>
          <p:nvPr/>
        </p:nvSpPr>
        <p:spPr>
          <a:xfrm>
            <a:off x="8970964" y="0"/>
            <a:ext cx="5080" cy="307975"/>
          </a:xfrm>
          <a:custGeom>
            <a:avLst/>
            <a:gdLst/>
            <a:ahLst/>
            <a:cxnLst/>
            <a:rect l="l" t="t" r="r" b="b"/>
            <a:pathLst>
              <a:path w="5079" h="307975">
                <a:moveTo>
                  <a:pt x="0" y="307975"/>
                </a:moveTo>
                <a:lnTo>
                  <a:pt x="4761" y="307975"/>
                </a:lnTo>
                <a:lnTo>
                  <a:pt x="4761" y="0"/>
                </a:lnTo>
                <a:lnTo>
                  <a:pt x="0" y="0"/>
                </a:lnTo>
                <a:lnTo>
                  <a:pt x="0" y="307975"/>
                </a:lnTo>
                <a:close/>
              </a:path>
            </a:pathLst>
          </a:custGeom>
          <a:solidFill>
            <a:srgbClr val="42445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bk object 21"/>
          <p:cNvSpPr/>
          <p:nvPr/>
        </p:nvSpPr>
        <p:spPr>
          <a:xfrm>
            <a:off x="0" y="0"/>
            <a:ext cx="8915400" cy="307975"/>
          </a:xfrm>
          <a:custGeom>
            <a:avLst/>
            <a:gdLst/>
            <a:ahLst/>
            <a:cxnLst/>
            <a:rect l="l" t="t" r="r" b="b"/>
            <a:pathLst>
              <a:path w="8915400" h="307975">
                <a:moveTo>
                  <a:pt x="0" y="307975"/>
                </a:moveTo>
                <a:lnTo>
                  <a:pt x="8915400" y="307975"/>
                </a:lnTo>
                <a:lnTo>
                  <a:pt x="8915400" y="0"/>
                </a:lnTo>
                <a:lnTo>
                  <a:pt x="0" y="0"/>
                </a:lnTo>
                <a:lnTo>
                  <a:pt x="0" y="307975"/>
                </a:lnTo>
                <a:close/>
              </a:path>
            </a:pathLst>
          </a:custGeom>
          <a:solidFill>
            <a:srgbClr val="42445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bk object 22"/>
          <p:cNvSpPr/>
          <p:nvPr/>
        </p:nvSpPr>
        <p:spPr>
          <a:xfrm>
            <a:off x="9142476" y="307975"/>
            <a:ext cx="1905" cy="92075"/>
          </a:xfrm>
          <a:custGeom>
            <a:avLst/>
            <a:gdLst/>
            <a:ahLst/>
            <a:cxnLst/>
            <a:rect l="l" t="t" r="r" b="b"/>
            <a:pathLst>
              <a:path w="1904" h="92075">
                <a:moveTo>
                  <a:pt x="0" y="92075"/>
                </a:moveTo>
                <a:lnTo>
                  <a:pt x="1524" y="92075"/>
                </a:lnTo>
                <a:lnTo>
                  <a:pt x="1524" y="0"/>
                </a:lnTo>
                <a:lnTo>
                  <a:pt x="0" y="0"/>
                </a:lnTo>
                <a:lnTo>
                  <a:pt x="0" y="92075"/>
                </a:lnTo>
                <a:close/>
              </a:path>
            </a:pathLst>
          </a:custGeom>
          <a:solidFill>
            <a:srgbClr val="43808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bk object 23"/>
          <p:cNvSpPr/>
          <p:nvPr/>
        </p:nvSpPr>
        <p:spPr>
          <a:xfrm>
            <a:off x="9072626" y="307975"/>
            <a:ext cx="12700" cy="92075"/>
          </a:xfrm>
          <a:custGeom>
            <a:avLst/>
            <a:gdLst/>
            <a:ahLst/>
            <a:cxnLst/>
            <a:rect l="l" t="t" r="r" b="b"/>
            <a:pathLst>
              <a:path w="12700" h="92075">
                <a:moveTo>
                  <a:pt x="0" y="92075"/>
                </a:moveTo>
                <a:lnTo>
                  <a:pt x="12700" y="92075"/>
                </a:lnTo>
                <a:lnTo>
                  <a:pt x="12700" y="0"/>
                </a:lnTo>
                <a:lnTo>
                  <a:pt x="0" y="0"/>
                </a:lnTo>
                <a:lnTo>
                  <a:pt x="0" y="92075"/>
                </a:lnTo>
                <a:close/>
              </a:path>
            </a:pathLst>
          </a:custGeom>
          <a:solidFill>
            <a:srgbClr val="43808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" name="bk object 24"/>
          <p:cNvSpPr/>
          <p:nvPr/>
        </p:nvSpPr>
        <p:spPr>
          <a:xfrm>
            <a:off x="9002714" y="307975"/>
            <a:ext cx="41910" cy="92075"/>
          </a:xfrm>
          <a:custGeom>
            <a:avLst/>
            <a:gdLst/>
            <a:ahLst/>
            <a:cxnLst/>
            <a:rect l="l" t="t" r="r" b="b"/>
            <a:pathLst>
              <a:path w="41909" h="92075">
                <a:moveTo>
                  <a:pt x="0" y="92075"/>
                </a:moveTo>
                <a:lnTo>
                  <a:pt x="41337" y="92075"/>
                </a:lnTo>
                <a:lnTo>
                  <a:pt x="41337" y="0"/>
                </a:lnTo>
                <a:lnTo>
                  <a:pt x="0" y="0"/>
                </a:lnTo>
                <a:lnTo>
                  <a:pt x="0" y="92075"/>
                </a:lnTo>
                <a:close/>
              </a:path>
            </a:pathLst>
          </a:custGeom>
          <a:solidFill>
            <a:srgbClr val="43808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" name="bk object 25"/>
          <p:cNvSpPr/>
          <p:nvPr/>
        </p:nvSpPr>
        <p:spPr>
          <a:xfrm>
            <a:off x="8973344" y="307975"/>
            <a:ext cx="0" cy="132080"/>
          </a:xfrm>
          <a:custGeom>
            <a:avLst/>
            <a:gdLst/>
            <a:ahLst/>
            <a:cxnLst/>
            <a:rect l="l" t="t" r="r" b="b"/>
            <a:pathLst>
              <a:path h="132079">
                <a:moveTo>
                  <a:pt x="0" y="131825"/>
                </a:moveTo>
                <a:lnTo>
                  <a:pt x="0" y="0"/>
                </a:lnTo>
                <a:lnTo>
                  <a:pt x="0" y="131825"/>
                </a:lnTo>
                <a:close/>
              </a:path>
            </a:pathLst>
          </a:custGeom>
          <a:solidFill>
            <a:srgbClr val="43808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" name="bk object 26"/>
          <p:cNvSpPr/>
          <p:nvPr/>
        </p:nvSpPr>
        <p:spPr>
          <a:xfrm>
            <a:off x="0" y="307975"/>
            <a:ext cx="8915400" cy="92075"/>
          </a:xfrm>
          <a:custGeom>
            <a:avLst/>
            <a:gdLst/>
            <a:ahLst/>
            <a:cxnLst/>
            <a:rect l="l" t="t" r="r" b="b"/>
            <a:pathLst>
              <a:path w="8915400" h="92075">
                <a:moveTo>
                  <a:pt x="0" y="92075"/>
                </a:moveTo>
                <a:lnTo>
                  <a:pt x="8915400" y="92075"/>
                </a:lnTo>
                <a:lnTo>
                  <a:pt x="8915400" y="0"/>
                </a:lnTo>
                <a:lnTo>
                  <a:pt x="0" y="0"/>
                </a:lnTo>
                <a:lnTo>
                  <a:pt x="0" y="92075"/>
                </a:lnTo>
                <a:close/>
              </a:path>
            </a:pathLst>
          </a:custGeom>
          <a:solidFill>
            <a:srgbClr val="43808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" name="bk object 27"/>
          <p:cNvSpPr/>
          <p:nvPr/>
        </p:nvSpPr>
        <p:spPr>
          <a:xfrm>
            <a:off x="9142476" y="360362"/>
            <a:ext cx="1905" cy="80010"/>
          </a:xfrm>
          <a:custGeom>
            <a:avLst/>
            <a:gdLst/>
            <a:ahLst/>
            <a:cxnLst/>
            <a:rect l="l" t="t" r="r" b="b"/>
            <a:pathLst>
              <a:path w="1904" h="80009">
                <a:moveTo>
                  <a:pt x="0" y="79438"/>
                </a:moveTo>
                <a:lnTo>
                  <a:pt x="1524" y="79438"/>
                </a:lnTo>
                <a:lnTo>
                  <a:pt x="1524" y="0"/>
                </a:lnTo>
                <a:lnTo>
                  <a:pt x="0" y="0"/>
                </a:lnTo>
                <a:lnTo>
                  <a:pt x="0" y="79438"/>
                </a:lnTo>
                <a:close/>
              </a:path>
            </a:pathLst>
          </a:custGeom>
          <a:solidFill>
            <a:srgbClr val="43808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8" name="bk object 28"/>
          <p:cNvSpPr/>
          <p:nvPr/>
        </p:nvSpPr>
        <p:spPr>
          <a:xfrm>
            <a:off x="9072626" y="360362"/>
            <a:ext cx="12700" cy="80010"/>
          </a:xfrm>
          <a:custGeom>
            <a:avLst/>
            <a:gdLst/>
            <a:ahLst/>
            <a:cxnLst/>
            <a:rect l="l" t="t" r="r" b="b"/>
            <a:pathLst>
              <a:path w="12700" h="80009">
                <a:moveTo>
                  <a:pt x="0" y="79438"/>
                </a:moveTo>
                <a:lnTo>
                  <a:pt x="12700" y="79438"/>
                </a:lnTo>
                <a:lnTo>
                  <a:pt x="12700" y="0"/>
                </a:lnTo>
                <a:lnTo>
                  <a:pt x="0" y="0"/>
                </a:lnTo>
                <a:lnTo>
                  <a:pt x="0" y="79438"/>
                </a:lnTo>
                <a:close/>
              </a:path>
            </a:pathLst>
          </a:custGeom>
          <a:solidFill>
            <a:srgbClr val="43808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9" name="bk object 29"/>
          <p:cNvSpPr/>
          <p:nvPr/>
        </p:nvSpPr>
        <p:spPr>
          <a:xfrm>
            <a:off x="9002714" y="360362"/>
            <a:ext cx="41910" cy="80010"/>
          </a:xfrm>
          <a:custGeom>
            <a:avLst/>
            <a:gdLst/>
            <a:ahLst/>
            <a:cxnLst/>
            <a:rect l="l" t="t" r="r" b="b"/>
            <a:pathLst>
              <a:path w="41909" h="80009">
                <a:moveTo>
                  <a:pt x="0" y="79438"/>
                </a:moveTo>
                <a:lnTo>
                  <a:pt x="41337" y="79438"/>
                </a:lnTo>
                <a:lnTo>
                  <a:pt x="41337" y="0"/>
                </a:lnTo>
                <a:lnTo>
                  <a:pt x="0" y="0"/>
                </a:lnTo>
                <a:lnTo>
                  <a:pt x="0" y="79438"/>
                </a:lnTo>
                <a:close/>
              </a:path>
            </a:pathLst>
          </a:custGeom>
          <a:solidFill>
            <a:srgbClr val="43808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0" name="bk object 30"/>
          <p:cNvSpPr/>
          <p:nvPr/>
        </p:nvSpPr>
        <p:spPr>
          <a:xfrm>
            <a:off x="5410200" y="360362"/>
            <a:ext cx="3505200" cy="80010"/>
          </a:xfrm>
          <a:custGeom>
            <a:avLst/>
            <a:gdLst/>
            <a:ahLst/>
            <a:cxnLst/>
            <a:rect l="l" t="t" r="r" b="b"/>
            <a:pathLst>
              <a:path w="3505200" h="80009">
                <a:moveTo>
                  <a:pt x="0" y="79438"/>
                </a:moveTo>
                <a:lnTo>
                  <a:pt x="3505200" y="79438"/>
                </a:lnTo>
                <a:lnTo>
                  <a:pt x="3505200" y="0"/>
                </a:lnTo>
                <a:lnTo>
                  <a:pt x="0" y="0"/>
                </a:lnTo>
                <a:lnTo>
                  <a:pt x="0" y="79438"/>
                </a:lnTo>
                <a:close/>
              </a:path>
            </a:pathLst>
          </a:custGeom>
          <a:solidFill>
            <a:srgbClr val="43808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1" name="bk object 31"/>
          <p:cNvSpPr/>
          <p:nvPr/>
        </p:nvSpPr>
        <p:spPr>
          <a:xfrm>
            <a:off x="9142476" y="439801"/>
            <a:ext cx="1905" cy="180975"/>
          </a:xfrm>
          <a:custGeom>
            <a:avLst/>
            <a:gdLst/>
            <a:ahLst/>
            <a:cxnLst/>
            <a:rect l="l" t="t" r="r" b="b"/>
            <a:pathLst>
              <a:path w="1904" h="180975">
                <a:moveTo>
                  <a:pt x="0" y="180975"/>
                </a:moveTo>
                <a:lnTo>
                  <a:pt x="1524" y="180975"/>
                </a:lnTo>
                <a:lnTo>
                  <a:pt x="1524" y="0"/>
                </a:lnTo>
                <a:lnTo>
                  <a:pt x="0" y="0"/>
                </a:lnTo>
                <a:lnTo>
                  <a:pt x="0" y="180975"/>
                </a:lnTo>
                <a:close/>
              </a:path>
            </a:pathLst>
          </a:custGeom>
          <a:solidFill>
            <a:srgbClr val="438085">
              <a:alpha val="50195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32" name="bk object 32"/>
          <p:cNvSpPr/>
          <p:nvPr/>
        </p:nvSpPr>
        <p:spPr>
          <a:xfrm>
            <a:off x="9072626" y="439801"/>
            <a:ext cx="12700" cy="180975"/>
          </a:xfrm>
          <a:custGeom>
            <a:avLst/>
            <a:gdLst/>
            <a:ahLst/>
            <a:cxnLst/>
            <a:rect l="l" t="t" r="r" b="b"/>
            <a:pathLst>
              <a:path w="12700" h="180975">
                <a:moveTo>
                  <a:pt x="0" y="180975"/>
                </a:moveTo>
                <a:lnTo>
                  <a:pt x="12700" y="180975"/>
                </a:lnTo>
                <a:lnTo>
                  <a:pt x="12700" y="0"/>
                </a:lnTo>
                <a:lnTo>
                  <a:pt x="0" y="0"/>
                </a:lnTo>
                <a:lnTo>
                  <a:pt x="0" y="180975"/>
                </a:lnTo>
                <a:close/>
              </a:path>
            </a:pathLst>
          </a:custGeom>
          <a:solidFill>
            <a:srgbClr val="438085">
              <a:alpha val="50195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33" name="bk object 33"/>
          <p:cNvSpPr/>
          <p:nvPr/>
        </p:nvSpPr>
        <p:spPr>
          <a:xfrm>
            <a:off x="9002714" y="439801"/>
            <a:ext cx="41910" cy="180975"/>
          </a:xfrm>
          <a:custGeom>
            <a:avLst/>
            <a:gdLst/>
            <a:ahLst/>
            <a:cxnLst/>
            <a:rect l="l" t="t" r="r" b="b"/>
            <a:pathLst>
              <a:path w="41909" h="180975">
                <a:moveTo>
                  <a:pt x="0" y="180975"/>
                </a:moveTo>
                <a:lnTo>
                  <a:pt x="41337" y="180975"/>
                </a:lnTo>
                <a:lnTo>
                  <a:pt x="41337" y="0"/>
                </a:lnTo>
                <a:lnTo>
                  <a:pt x="0" y="0"/>
                </a:lnTo>
                <a:lnTo>
                  <a:pt x="0" y="180975"/>
                </a:lnTo>
                <a:close/>
              </a:path>
            </a:pathLst>
          </a:custGeom>
          <a:solidFill>
            <a:srgbClr val="438085">
              <a:alpha val="50195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34" name="bk object 34"/>
          <p:cNvSpPr/>
          <p:nvPr/>
        </p:nvSpPr>
        <p:spPr>
          <a:xfrm>
            <a:off x="5410200" y="439801"/>
            <a:ext cx="3565525" cy="180975"/>
          </a:xfrm>
          <a:custGeom>
            <a:avLst/>
            <a:gdLst/>
            <a:ahLst/>
            <a:cxnLst/>
            <a:rect l="l" t="t" r="r" b="b"/>
            <a:pathLst>
              <a:path w="3565525" h="180975">
                <a:moveTo>
                  <a:pt x="0" y="180975"/>
                </a:moveTo>
                <a:lnTo>
                  <a:pt x="3565525" y="180975"/>
                </a:lnTo>
                <a:lnTo>
                  <a:pt x="3565525" y="0"/>
                </a:lnTo>
                <a:lnTo>
                  <a:pt x="0" y="0"/>
                </a:lnTo>
                <a:lnTo>
                  <a:pt x="0" y="180975"/>
                </a:lnTo>
                <a:close/>
              </a:path>
            </a:pathLst>
          </a:custGeom>
          <a:solidFill>
            <a:srgbClr val="438085">
              <a:alpha val="50195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35" name="bk object 35"/>
          <p:cNvSpPr/>
          <p:nvPr/>
        </p:nvSpPr>
        <p:spPr>
          <a:xfrm>
            <a:off x="5407025" y="511238"/>
            <a:ext cx="3063875" cy="0"/>
          </a:xfrm>
          <a:custGeom>
            <a:avLst/>
            <a:gdLst/>
            <a:ahLst/>
            <a:cxnLst/>
            <a:rect l="l" t="t" r="r" b="b"/>
            <a:pathLst>
              <a:path w="3063875">
                <a:moveTo>
                  <a:pt x="0" y="0"/>
                </a:moveTo>
                <a:lnTo>
                  <a:pt x="3063875" y="0"/>
                </a:lnTo>
              </a:path>
            </a:pathLst>
          </a:custGeom>
          <a:ln w="28575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" name="bk object 36"/>
          <p:cNvSpPr/>
          <p:nvPr/>
        </p:nvSpPr>
        <p:spPr>
          <a:xfrm>
            <a:off x="7374001" y="607250"/>
            <a:ext cx="1600200" cy="0"/>
          </a:xfrm>
          <a:custGeom>
            <a:avLst/>
            <a:gdLst/>
            <a:ahLst/>
            <a:cxnLst/>
            <a:rect l="l" t="t" r="r" b="b"/>
            <a:pathLst>
              <a:path w="1600200">
                <a:moveTo>
                  <a:pt x="0" y="0"/>
                </a:moveTo>
                <a:lnTo>
                  <a:pt x="1600200" y="0"/>
                </a:lnTo>
              </a:path>
            </a:pathLst>
          </a:custGeom>
          <a:ln w="36449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" name="bk object 37"/>
          <p:cNvSpPr/>
          <p:nvPr/>
        </p:nvSpPr>
        <p:spPr>
          <a:xfrm>
            <a:off x="9029763" y="0"/>
            <a:ext cx="0" cy="621030"/>
          </a:xfrm>
          <a:custGeom>
            <a:avLst/>
            <a:gdLst/>
            <a:ahLst/>
            <a:cxnLst/>
            <a:rect l="l" t="t" r="r" b="b"/>
            <a:pathLst>
              <a:path h="621030">
                <a:moveTo>
                  <a:pt x="0" y="0"/>
                </a:moveTo>
                <a:lnTo>
                  <a:pt x="0" y="620712"/>
                </a:lnTo>
              </a:path>
            </a:pathLst>
          </a:custGeom>
          <a:ln w="9525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" name="bk object 38"/>
          <p:cNvSpPr/>
          <p:nvPr/>
        </p:nvSpPr>
        <p:spPr>
          <a:xfrm>
            <a:off x="8943182" y="63"/>
            <a:ext cx="0" cy="586105"/>
          </a:xfrm>
          <a:custGeom>
            <a:avLst/>
            <a:gdLst/>
            <a:ahLst/>
            <a:cxnLst/>
            <a:rect l="l" t="t" r="r" b="b"/>
            <a:pathLst>
              <a:path h="586105">
                <a:moveTo>
                  <a:pt x="0" y="0"/>
                </a:moveTo>
                <a:lnTo>
                  <a:pt x="0" y="585787"/>
                </a:lnTo>
              </a:path>
            </a:pathLst>
          </a:custGeom>
          <a:ln w="55563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" name="bk object 39"/>
          <p:cNvSpPr/>
          <p:nvPr/>
        </p:nvSpPr>
        <p:spPr>
          <a:xfrm>
            <a:off x="8878093" y="63"/>
            <a:ext cx="0" cy="586105"/>
          </a:xfrm>
          <a:custGeom>
            <a:avLst/>
            <a:gdLst/>
            <a:ahLst/>
            <a:cxnLst/>
            <a:rect l="l" t="t" r="r" b="b"/>
            <a:pathLst>
              <a:path h="586105">
                <a:moveTo>
                  <a:pt x="0" y="0"/>
                </a:moveTo>
                <a:lnTo>
                  <a:pt x="0" y="585787"/>
                </a:lnTo>
              </a:path>
            </a:pathLst>
          </a:custGeom>
          <a:ln w="7938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479039" y="458469"/>
            <a:ext cx="4189729" cy="512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rgbClr val="424455"/>
                </a:solidFill>
                <a:latin typeface="Arial" panose="020B0604020202020204"/>
                <a:cs typeface="Arial" panose="020B0604020202020204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32282" y="2271522"/>
            <a:ext cx="7879435" cy="34817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Arial" panose="020B0604020202020204"/>
                <a:cs typeface="Arial" panose="020B0604020202020204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410200" y="3894201"/>
            <a:ext cx="3733800" cy="3175"/>
          </a:xfrm>
          <a:custGeom>
            <a:avLst/>
            <a:gdLst/>
            <a:ahLst/>
            <a:cxnLst/>
            <a:rect l="l" t="t" r="r" b="b"/>
            <a:pathLst>
              <a:path w="3733800" h="3175">
                <a:moveTo>
                  <a:pt x="0" y="3111"/>
                </a:moveTo>
                <a:lnTo>
                  <a:pt x="3733800" y="3111"/>
                </a:lnTo>
                <a:lnTo>
                  <a:pt x="3733800" y="0"/>
                </a:lnTo>
                <a:lnTo>
                  <a:pt x="0" y="0"/>
                </a:lnTo>
                <a:lnTo>
                  <a:pt x="0" y="3111"/>
                </a:lnTo>
                <a:close/>
              </a:path>
            </a:pathLst>
          </a:custGeom>
          <a:solidFill>
            <a:srgbClr val="43808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5410200" y="3897312"/>
            <a:ext cx="3733800" cy="192405"/>
          </a:xfrm>
          <a:custGeom>
            <a:avLst/>
            <a:gdLst/>
            <a:ahLst/>
            <a:cxnLst/>
            <a:rect l="l" t="t" r="r" b="b"/>
            <a:pathLst>
              <a:path w="3733800" h="192404">
                <a:moveTo>
                  <a:pt x="0" y="192087"/>
                </a:moveTo>
                <a:lnTo>
                  <a:pt x="3733800" y="192087"/>
                </a:lnTo>
                <a:lnTo>
                  <a:pt x="3733800" y="0"/>
                </a:lnTo>
                <a:lnTo>
                  <a:pt x="0" y="0"/>
                </a:lnTo>
                <a:lnTo>
                  <a:pt x="0" y="192087"/>
                </a:lnTo>
                <a:close/>
              </a:path>
            </a:pathLst>
          </a:custGeom>
          <a:solidFill>
            <a:srgbClr val="438085">
              <a:alpha val="50195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5410200" y="4119562"/>
            <a:ext cx="3733800" cy="0"/>
          </a:xfrm>
          <a:custGeom>
            <a:avLst/>
            <a:gdLst/>
            <a:ahLst/>
            <a:cxnLst/>
            <a:rect l="l" t="t" r="r" b="b"/>
            <a:pathLst>
              <a:path w="3733800">
                <a:moveTo>
                  <a:pt x="0" y="0"/>
                </a:moveTo>
                <a:lnTo>
                  <a:pt x="3733800" y="0"/>
                </a:lnTo>
              </a:path>
            </a:pathLst>
          </a:custGeom>
          <a:ln w="9525">
            <a:solidFill>
              <a:srgbClr val="43808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5410200" y="4173473"/>
            <a:ext cx="1965325" cy="0"/>
          </a:xfrm>
          <a:custGeom>
            <a:avLst/>
            <a:gdLst/>
            <a:ahLst/>
            <a:cxnLst/>
            <a:rect l="l" t="t" r="r" b="b"/>
            <a:pathLst>
              <a:path w="1965325">
                <a:moveTo>
                  <a:pt x="0" y="0"/>
                </a:moveTo>
                <a:lnTo>
                  <a:pt x="1965325" y="0"/>
                </a:lnTo>
              </a:path>
            </a:pathLst>
          </a:custGeom>
          <a:ln w="19050">
            <a:solidFill>
              <a:srgbClr val="43808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5410200" y="4203636"/>
            <a:ext cx="1965325" cy="0"/>
          </a:xfrm>
          <a:custGeom>
            <a:avLst/>
            <a:gdLst/>
            <a:ahLst/>
            <a:cxnLst/>
            <a:rect l="l" t="t" r="r" b="b"/>
            <a:pathLst>
              <a:path w="1965325">
                <a:moveTo>
                  <a:pt x="0" y="0"/>
                </a:moveTo>
                <a:lnTo>
                  <a:pt x="1965325" y="0"/>
                </a:lnTo>
              </a:path>
            </a:pathLst>
          </a:custGeom>
          <a:ln w="9525">
            <a:solidFill>
              <a:srgbClr val="43808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5410200" y="3975861"/>
            <a:ext cx="3063875" cy="0"/>
          </a:xfrm>
          <a:custGeom>
            <a:avLst/>
            <a:gdLst/>
            <a:ahLst/>
            <a:cxnLst/>
            <a:rect l="l" t="t" r="r" b="b"/>
            <a:pathLst>
              <a:path w="3063875">
                <a:moveTo>
                  <a:pt x="0" y="0"/>
                </a:moveTo>
                <a:lnTo>
                  <a:pt x="3063875" y="0"/>
                </a:lnTo>
              </a:path>
            </a:pathLst>
          </a:custGeom>
          <a:ln w="26924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7377176" y="4079049"/>
            <a:ext cx="1600200" cy="0"/>
          </a:xfrm>
          <a:custGeom>
            <a:avLst/>
            <a:gdLst/>
            <a:ahLst/>
            <a:cxnLst/>
            <a:rect l="l" t="t" r="r" b="b"/>
            <a:pathLst>
              <a:path w="1600200">
                <a:moveTo>
                  <a:pt x="0" y="0"/>
                </a:moveTo>
                <a:lnTo>
                  <a:pt x="1600200" y="0"/>
                </a:lnTo>
              </a:path>
            </a:pathLst>
          </a:custGeom>
          <a:ln w="36449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0" y="3816350"/>
            <a:ext cx="9144000" cy="78105"/>
          </a:xfrm>
          <a:custGeom>
            <a:avLst/>
            <a:gdLst/>
            <a:ahLst/>
            <a:cxnLst/>
            <a:rect l="l" t="t" r="r" b="b"/>
            <a:pathLst>
              <a:path w="9144000" h="78104">
                <a:moveTo>
                  <a:pt x="0" y="77850"/>
                </a:moveTo>
                <a:lnTo>
                  <a:pt x="9144000" y="77850"/>
                </a:lnTo>
                <a:lnTo>
                  <a:pt x="9144000" y="0"/>
                </a:lnTo>
                <a:lnTo>
                  <a:pt x="0" y="0"/>
                </a:lnTo>
                <a:lnTo>
                  <a:pt x="0" y="77850"/>
                </a:lnTo>
                <a:close/>
              </a:path>
            </a:pathLst>
          </a:custGeom>
          <a:solidFill>
            <a:srgbClr val="438085">
              <a:alpha val="50195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0" y="3702050"/>
            <a:ext cx="6413500" cy="114300"/>
          </a:xfrm>
          <a:custGeom>
            <a:avLst/>
            <a:gdLst/>
            <a:ahLst/>
            <a:cxnLst/>
            <a:rect l="l" t="t" r="r" b="b"/>
            <a:pathLst>
              <a:path w="6413500" h="114300">
                <a:moveTo>
                  <a:pt x="0" y="114300"/>
                </a:moveTo>
                <a:lnTo>
                  <a:pt x="6413500" y="114300"/>
                </a:lnTo>
                <a:lnTo>
                  <a:pt x="6413500" y="0"/>
                </a:lnTo>
                <a:lnTo>
                  <a:pt x="0" y="0"/>
                </a:lnTo>
                <a:lnTo>
                  <a:pt x="0" y="114300"/>
                </a:lnTo>
                <a:close/>
              </a:path>
            </a:pathLst>
          </a:custGeom>
          <a:solidFill>
            <a:srgbClr val="43808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6413500" y="3702050"/>
            <a:ext cx="2730500" cy="189230"/>
          </a:xfrm>
          <a:custGeom>
            <a:avLst/>
            <a:gdLst/>
            <a:ahLst/>
            <a:cxnLst/>
            <a:rect l="l" t="t" r="r" b="b"/>
            <a:pathLst>
              <a:path w="2730500" h="189229">
                <a:moveTo>
                  <a:pt x="0" y="188975"/>
                </a:moveTo>
                <a:lnTo>
                  <a:pt x="2730500" y="188975"/>
                </a:lnTo>
                <a:lnTo>
                  <a:pt x="2730500" y="0"/>
                </a:lnTo>
                <a:lnTo>
                  <a:pt x="0" y="0"/>
                </a:lnTo>
                <a:lnTo>
                  <a:pt x="0" y="188975"/>
                </a:lnTo>
                <a:close/>
              </a:path>
            </a:pathLst>
          </a:custGeom>
          <a:solidFill>
            <a:srgbClr val="43808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0" y="0"/>
            <a:ext cx="9144000" cy="3702050"/>
          </a:xfrm>
          <a:custGeom>
            <a:avLst/>
            <a:gdLst/>
            <a:ahLst/>
            <a:cxnLst/>
            <a:rect l="l" t="t" r="r" b="b"/>
            <a:pathLst>
              <a:path w="9144000" h="3702050">
                <a:moveTo>
                  <a:pt x="0" y="3702050"/>
                </a:moveTo>
                <a:lnTo>
                  <a:pt x="9144000" y="3702050"/>
                </a:lnTo>
                <a:lnTo>
                  <a:pt x="9144000" y="0"/>
                </a:lnTo>
                <a:lnTo>
                  <a:pt x="0" y="0"/>
                </a:lnTo>
                <a:lnTo>
                  <a:pt x="0" y="3702050"/>
                </a:lnTo>
                <a:close/>
              </a:path>
            </a:pathLst>
          </a:custGeom>
          <a:solidFill>
            <a:srgbClr val="42445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xfrm>
            <a:off x="460044" y="2832303"/>
            <a:ext cx="7649845" cy="8489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400" spc="-5" dirty="0">
                <a:solidFill>
                  <a:srgbClr val="FFFFFF"/>
                </a:solidFill>
                <a:latin typeface="Trebuchet MS" panose="020B0603020202020204"/>
                <a:cs typeface="Trebuchet MS" panose="020B0603020202020204"/>
              </a:rPr>
              <a:t>KOMUNIKASI</a:t>
            </a:r>
            <a:r>
              <a:rPr sz="5400" spc="-65" dirty="0">
                <a:solidFill>
                  <a:srgbClr val="FFFFFF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5400" spc="-10" dirty="0">
                <a:solidFill>
                  <a:srgbClr val="FFFFFF"/>
                </a:solidFill>
                <a:latin typeface="Trebuchet MS" panose="020B0603020202020204"/>
                <a:cs typeface="Trebuchet MS" panose="020B0603020202020204"/>
              </a:rPr>
              <a:t>KELOMPOK</a:t>
            </a:r>
            <a:endParaRPr sz="5400">
              <a:latin typeface="Trebuchet MS" panose="020B0603020202020204"/>
              <a:cs typeface="Trebuchet MS" panose="020B0603020202020204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6244" y="1344244"/>
            <a:ext cx="5184140" cy="6369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4000" spc="-30" dirty="0">
                <a:latin typeface="Trebuchet MS" panose="020B0603020202020204"/>
                <a:cs typeface="Trebuchet MS" panose="020B0603020202020204"/>
              </a:rPr>
              <a:t>Fungsi</a:t>
            </a:r>
            <a:r>
              <a:rPr sz="4000" spc="-9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4000" dirty="0">
                <a:latin typeface="Trebuchet MS" panose="020B0603020202020204"/>
                <a:cs typeface="Trebuchet MS" panose="020B0603020202020204"/>
              </a:rPr>
              <a:t>kepemimpinan</a:t>
            </a:r>
            <a:endParaRPr sz="4000">
              <a:latin typeface="Trebuchet MS" panose="020B0603020202020204"/>
              <a:cs typeface="Trebuchet MS" panose="020B0603020202020204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632282" y="2271522"/>
            <a:ext cx="7879435" cy="39458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81940" marR="64770" indent="-255905">
              <a:lnSpc>
                <a:spcPct val="100000"/>
              </a:lnSpc>
              <a:spcBef>
                <a:spcPts val="105"/>
              </a:spcBef>
              <a:buClr>
                <a:srgbClr val="9F4DA2"/>
              </a:buClr>
              <a:buFont typeface="Georgia" panose="02040502050405020303"/>
              <a:buChar char="•"/>
              <a:tabLst>
                <a:tab pos="283210" algn="l"/>
                <a:tab pos="3429635" algn="l"/>
                <a:tab pos="3509010" algn="l"/>
              </a:tabLst>
            </a:pPr>
            <a:r>
              <a:rPr dirty="0"/>
              <a:t>Pendekatan</a:t>
            </a:r>
            <a:r>
              <a:rPr spc="0" dirty="0"/>
              <a:t> </a:t>
            </a:r>
            <a:r>
              <a:rPr dirty="0"/>
              <a:t>fungsi	pada kepemimpinan</a:t>
            </a:r>
            <a:r>
              <a:rPr spc="-55" dirty="0"/>
              <a:t> </a:t>
            </a:r>
            <a:r>
              <a:rPr dirty="0"/>
              <a:t>adalah  </a:t>
            </a:r>
            <a:r>
              <a:rPr spc="0" dirty="0"/>
              <a:t>berfokus pada</a:t>
            </a:r>
            <a:r>
              <a:rPr b="1" spc="0" dirty="0"/>
              <a:t> </a:t>
            </a:r>
            <a:r>
              <a:rPr b="1" dirty="0"/>
              <a:t>bagaimana sikap atau perilaku  pemimpin</a:t>
            </a:r>
            <a:r>
              <a:rPr b="1" spc="10" dirty="0"/>
              <a:t> </a:t>
            </a:r>
            <a:r>
              <a:rPr b="1" dirty="0"/>
              <a:t>dan</a:t>
            </a:r>
            <a:r>
              <a:rPr b="1" spc="-5" dirty="0"/>
              <a:t> </a:t>
            </a:r>
            <a:r>
              <a:rPr b="1" dirty="0"/>
              <a:t>atau		kepemimpinan </a:t>
            </a:r>
            <a:r>
              <a:rPr b="1" spc="-5" dirty="0"/>
              <a:t>yang  </a:t>
            </a:r>
            <a:r>
              <a:rPr b="1" dirty="0"/>
              <a:t>dibutuhkan untuk dapat mencapai </a:t>
            </a:r>
            <a:r>
              <a:rPr b="1" spc="0" dirty="0"/>
              <a:t>tujuan  </a:t>
            </a:r>
            <a:r>
              <a:rPr b="1" dirty="0"/>
              <a:t>kelompok</a:t>
            </a:r>
            <a:r>
              <a:rPr dirty="0"/>
              <a:t> (Barnlund </a:t>
            </a:r>
            <a:r>
              <a:rPr spc="0" dirty="0"/>
              <a:t>&amp; </a:t>
            </a:r>
            <a:r>
              <a:rPr spc="-5" dirty="0"/>
              <a:t>Haiman </a:t>
            </a:r>
            <a:r>
              <a:rPr spc="0" dirty="0"/>
              <a:t>1960 </a:t>
            </a:r>
            <a:r>
              <a:rPr i="1" spc="0" dirty="0">
                <a:latin typeface="Arial" panose="020B0604020202020204"/>
                <a:cs typeface="Arial" panose="020B0604020202020204"/>
              </a:rPr>
              <a:t>dalam  </a:t>
            </a:r>
            <a:r>
              <a:rPr dirty="0"/>
              <a:t>Infante </a:t>
            </a:r>
            <a:r>
              <a:rPr i="1" dirty="0">
                <a:latin typeface="Arial" panose="020B0604020202020204"/>
                <a:cs typeface="Arial" panose="020B0604020202020204"/>
              </a:rPr>
              <a:t>et al.</a:t>
            </a:r>
            <a:r>
              <a:rPr i="1" spc="-80" dirty="0">
                <a:latin typeface="Arial" panose="020B0604020202020204"/>
                <a:cs typeface="Arial" panose="020B0604020202020204"/>
              </a:rPr>
              <a:t> </a:t>
            </a:r>
            <a:r>
              <a:rPr dirty="0"/>
              <a:t>2003),</a:t>
            </a:r>
            <a:endParaRPr dirty="0"/>
          </a:p>
          <a:p>
            <a:pPr marL="26035" marR="64770" indent="0">
              <a:lnSpc>
                <a:spcPct val="100000"/>
              </a:lnSpc>
              <a:spcBef>
                <a:spcPts val="105"/>
              </a:spcBef>
              <a:buClr>
                <a:srgbClr val="9F4DA2"/>
              </a:buClr>
              <a:buFont typeface="Georgia" panose="02040502050405020303"/>
              <a:buNone/>
              <a:tabLst>
                <a:tab pos="283210" algn="l"/>
                <a:tab pos="3429635" algn="l"/>
                <a:tab pos="3509010" algn="l"/>
              </a:tabLst>
            </a:pPr>
            <a:endParaRPr dirty="0"/>
          </a:p>
          <a:p>
            <a:pPr marL="281940" marR="5080" indent="-255905">
              <a:lnSpc>
                <a:spcPct val="100000"/>
              </a:lnSpc>
              <a:spcBef>
                <a:spcPts val="320"/>
              </a:spcBef>
              <a:buClr>
                <a:srgbClr val="9F4DA2"/>
              </a:buClr>
              <a:buFont typeface="Georgia" panose="02040502050405020303"/>
              <a:buChar char="•"/>
              <a:tabLst>
                <a:tab pos="283210" algn="l"/>
              </a:tabLst>
            </a:pPr>
            <a:r>
              <a:rPr dirty="0"/>
              <a:t>Ada dua </a:t>
            </a:r>
            <a:r>
              <a:rPr spc="0" dirty="0"/>
              <a:t>tipe </a:t>
            </a:r>
            <a:r>
              <a:rPr dirty="0"/>
              <a:t>perilaku kepemimpinan </a:t>
            </a:r>
            <a:r>
              <a:rPr spc="-5" dirty="0"/>
              <a:t>yaitu </a:t>
            </a:r>
            <a:r>
              <a:rPr b="1" dirty="0"/>
              <a:t>tugas  </a:t>
            </a:r>
            <a:r>
              <a:rPr b="1" spc="0" dirty="0"/>
              <a:t>dan </a:t>
            </a:r>
            <a:r>
              <a:rPr b="1" dirty="0"/>
              <a:t>pemeliharaan</a:t>
            </a:r>
            <a:r>
              <a:rPr b="1" spc="-30" dirty="0"/>
              <a:t> </a:t>
            </a:r>
            <a:r>
              <a:rPr b="1" dirty="0"/>
              <a:t>hubungan</a:t>
            </a:r>
            <a:endParaRPr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6244" y="569798"/>
            <a:ext cx="6621145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0" spc="-5" dirty="0">
                <a:latin typeface="Trebuchet MS" panose="020B0603020202020204"/>
                <a:cs typeface="Trebuchet MS" panose="020B0603020202020204"/>
              </a:rPr>
              <a:t>Cragan </a:t>
            </a:r>
            <a:r>
              <a:rPr sz="3600" b="0" dirty="0">
                <a:latin typeface="Trebuchet MS" panose="020B0603020202020204"/>
                <a:cs typeface="Trebuchet MS" panose="020B0603020202020204"/>
              </a:rPr>
              <a:t>dan </a:t>
            </a:r>
            <a:r>
              <a:rPr sz="3600" b="0" spc="-35" dirty="0">
                <a:latin typeface="Trebuchet MS" panose="020B0603020202020204"/>
                <a:cs typeface="Trebuchet MS" panose="020B0603020202020204"/>
              </a:rPr>
              <a:t>Wright </a:t>
            </a:r>
            <a:r>
              <a:rPr sz="3600" b="0" dirty="0">
                <a:latin typeface="Trebuchet MS" panose="020B0603020202020204"/>
                <a:cs typeface="Trebuchet MS" panose="020B0603020202020204"/>
              </a:rPr>
              <a:t>(1999)</a:t>
            </a:r>
            <a:r>
              <a:rPr sz="3600" b="0" spc="-7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3600" b="0" i="1" spc="-5" dirty="0">
                <a:latin typeface="Trebuchet MS" panose="020B0603020202020204"/>
                <a:cs typeface="Trebuchet MS" panose="020B0603020202020204"/>
              </a:rPr>
              <a:t>dalam</a:t>
            </a:r>
            <a:endParaRPr sz="3600">
              <a:latin typeface="Trebuchet MS" panose="020B0603020202020204"/>
              <a:cs typeface="Trebuchet MS" panose="020B0603020202020204"/>
            </a:endParaRPr>
          </a:p>
          <a:p>
            <a:pPr marL="12700">
              <a:lnSpc>
                <a:spcPct val="100000"/>
              </a:lnSpc>
            </a:pPr>
            <a:r>
              <a:rPr sz="3600" b="0" spc="-5" dirty="0">
                <a:latin typeface="Trebuchet MS" panose="020B0603020202020204"/>
                <a:cs typeface="Trebuchet MS" panose="020B0603020202020204"/>
              </a:rPr>
              <a:t>Infante </a:t>
            </a:r>
            <a:r>
              <a:rPr sz="3600" b="0" i="1" dirty="0">
                <a:latin typeface="Trebuchet MS" panose="020B0603020202020204"/>
                <a:cs typeface="Trebuchet MS" panose="020B0603020202020204"/>
              </a:rPr>
              <a:t>et </a:t>
            </a:r>
            <a:r>
              <a:rPr sz="3600" b="0" i="1" spc="-5" dirty="0">
                <a:latin typeface="Trebuchet MS" panose="020B0603020202020204"/>
                <a:cs typeface="Trebuchet MS" panose="020B0603020202020204"/>
              </a:rPr>
              <a:t>al.</a:t>
            </a:r>
            <a:r>
              <a:rPr sz="3600" b="0" i="1" spc="-2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3600" b="0" spc="-5" dirty="0">
                <a:latin typeface="Trebuchet MS" panose="020B0603020202020204"/>
                <a:cs typeface="Trebuchet MS" panose="020B0603020202020204"/>
              </a:rPr>
              <a:t>(2003)</a:t>
            </a:r>
            <a:endParaRPr sz="3600">
              <a:latin typeface="Trebuchet MS" panose="020B0603020202020204"/>
              <a:cs typeface="Trebuchet MS" panose="020B06030202020202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40868" y="1853565"/>
            <a:ext cx="8378825" cy="43472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8605" marR="871220" indent="-255905">
              <a:lnSpc>
                <a:spcPct val="100000"/>
              </a:lnSpc>
              <a:spcBef>
                <a:spcPts val="100"/>
              </a:spcBef>
              <a:buClr>
                <a:srgbClr val="9F4DA2"/>
              </a:buClr>
              <a:buFont typeface="Georgia" panose="02040502050405020303"/>
              <a:buChar char="•"/>
              <a:tabLst>
                <a:tab pos="268605" algn="l"/>
                <a:tab pos="269240" algn="l"/>
              </a:tabLst>
            </a:pPr>
            <a:r>
              <a:rPr sz="2400" spc="-5" dirty="0">
                <a:latin typeface="Arial" panose="020B0604020202020204"/>
                <a:cs typeface="Arial" panose="020B0604020202020204"/>
              </a:rPr>
              <a:t>Perilaku </a:t>
            </a:r>
            <a:r>
              <a:rPr sz="2400" dirty="0">
                <a:latin typeface="Arial" panose="020B0604020202020204"/>
                <a:cs typeface="Arial" panose="020B0604020202020204"/>
              </a:rPr>
              <a:t>kepemimpinan </a:t>
            </a:r>
            <a:r>
              <a:rPr sz="2400" spc="-5" dirty="0">
                <a:latin typeface="Arial" panose="020B0604020202020204"/>
                <a:cs typeface="Arial" panose="020B0604020202020204"/>
              </a:rPr>
              <a:t>penting dalam penyelesaian  </a:t>
            </a:r>
            <a:r>
              <a:rPr sz="2400" dirty="0">
                <a:latin typeface="Arial" panose="020B0604020202020204"/>
                <a:cs typeface="Arial" panose="020B0604020202020204"/>
              </a:rPr>
              <a:t>masalah dan </a:t>
            </a:r>
            <a:r>
              <a:rPr sz="2400" spc="-5" dirty="0">
                <a:latin typeface="Arial" panose="020B0604020202020204"/>
                <a:cs typeface="Arial" panose="020B0604020202020204"/>
              </a:rPr>
              <a:t>pengambilan </a:t>
            </a:r>
            <a:r>
              <a:rPr sz="2400" dirty="0">
                <a:latin typeface="Arial" panose="020B0604020202020204"/>
                <a:cs typeface="Arial" panose="020B0604020202020204"/>
              </a:rPr>
              <a:t>keputusan kelompok</a:t>
            </a:r>
            <a:r>
              <a:rPr sz="2400" spc="-170" dirty="0">
                <a:latin typeface="Arial" panose="020B0604020202020204"/>
                <a:cs typeface="Arial" panose="020B0604020202020204"/>
              </a:rPr>
              <a:t> </a:t>
            </a:r>
            <a:r>
              <a:rPr sz="2400" dirty="0">
                <a:latin typeface="Arial" panose="020B0604020202020204"/>
                <a:cs typeface="Arial" panose="020B0604020202020204"/>
              </a:rPr>
              <a:t>kecil.</a:t>
            </a:r>
            <a:endParaRPr sz="2400">
              <a:latin typeface="Arial" panose="020B0604020202020204"/>
              <a:cs typeface="Arial" panose="020B0604020202020204"/>
            </a:endParaRPr>
          </a:p>
          <a:p>
            <a:pPr marL="268605" indent="-255905">
              <a:lnSpc>
                <a:spcPct val="100000"/>
              </a:lnSpc>
              <a:spcBef>
                <a:spcPts val="315"/>
              </a:spcBef>
              <a:buClr>
                <a:srgbClr val="9F4DA2"/>
              </a:buClr>
              <a:buFont typeface="Georgia" panose="02040502050405020303"/>
              <a:buChar char="•"/>
              <a:tabLst>
                <a:tab pos="268605" algn="l"/>
                <a:tab pos="269240" algn="l"/>
              </a:tabLst>
            </a:pPr>
            <a:r>
              <a:rPr sz="2400" spc="-5" dirty="0">
                <a:latin typeface="Arial" panose="020B0604020202020204"/>
                <a:cs typeface="Arial" panose="020B0604020202020204"/>
              </a:rPr>
              <a:t>Perilaku </a:t>
            </a:r>
            <a:r>
              <a:rPr sz="2400" dirty="0">
                <a:latin typeface="Arial" panose="020B0604020202020204"/>
                <a:cs typeface="Arial" panose="020B0604020202020204"/>
              </a:rPr>
              <a:t>komunikasi</a:t>
            </a:r>
            <a:r>
              <a:rPr sz="2400" spc="-50" dirty="0">
                <a:latin typeface="Arial" panose="020B0604020202020204"/>
                <a:cs typeface="Arial" panose="020B0604020202020204"/>
              </a:rPr>
              <a:t> </a:t>
            </a:r>
            <a:r>
              <a:rPr sz="2400" dirty="0">
                <a:latin typeface="Arial" panose="020B0604020202020204"/>
                <a:cs typeface="Arial" panose="020B0604020202020204"/>
              </a:rPr>
              <a:t>kepemimpinan:</a:t>
            </a:r>
            <a:endParaRPr sz="2400">
              <a:latin typeface="Arial" panose="020B0604020202020204"/>
              <a:cs typeface="Arial" panose="020B0604020202020204"/>
            </a:endParaRPr>
          </a:p>
          <a:p>
            <a:pPr marL="561340" marR="203835" indent="-247015">
              <a:lnSpc>
                <a:spcPct val="100000"/>
              </a:lnSpc>
              <a:spcBef>
                <a:spcPts val="600"/>
              </a:spcBef>
              <a:tabLst>
                <a:tab pos="561340" algn="l"/>
              </a:tabLst>
            </a:pPr>
            <a:r>
              <a:rPr sz="2400" dirty="0">
                <a:solidFill>
                  <a:srgbClr val="438085"/>
                </a:solidFill>
                <a:latin typeface="Georgia" panose="02040502050405020303"/>
                <a:cs typeface="Georgia" panose="02040502050405020303"/>
              </a:rPr>
              <a:t>▫	</a:t>
            </a:r>
            <a:r>
              <a:rPr sz="2400" b="1" spc="-5" dirty="0">
                <a:latin typeface="Arial" panose="020B0604020202020204"/>
                <a:cs typeface="Arial" panose="020B0604020202020204"/>
              </a:rPr>
              <a:t>Ranah tugas</a:t>
            </a:r>
            <a:r>
              <a:rPr sz="2400" spc="-5" dirty="0">
                <a:latin typeface="Arial" panose="020B0604020202020204"/>
                <a:cs typeface="Arial" panose="020B0604020202020204"/>
              </a:rPr>
              <a:t>: menyumbang </a:t>
            </a:r>
            <a:r>
              <a:rPr sz="2400" dirty="0">
                <a:latin typeface="Arial" panose="020B0604020202020204"/>
                <a:cs typeface="Arial" panose="020B0604020202020204"/>
              </a:rPr>
              <a:t>ide, mencari ide,  </a:t>
            </a:r>
            <a:r>
              <a:rPr sz="2400" spc="-5" dirty="0">
                <a:latin typeface="Arial" panose="020B0604020202020204"/>
                <a:cs typeface="Arial" panose="020B0604020202020204"/>
              </a:rPr>
              <a:t>mengevaluasi </a:t>
            </a:r>
            <a:r>
              <a:rPr sz="2400" dirty="0">
                <a:latin typeface="Arial" panose="020B0604020202020204"/>
                <a:cs typeface="Arial" panose="020B0604020202020204"/>
              </a:rPr>
              <a:t>ide, pemahaman dan </a:t>
            </a:r>
            <a:r>
              <a:rPr sz="2400" spc="-5" dirty="0">
                <a:latin typeface="Arial" panose="020B0604020202020204"/>
                <a:cs typeface="Arial" panose="020B0604020202020204"/>
              </a:rPr>
              <a:t>pengembangan</a:t>
            </a:r>
            <a:r>
              <a:rPr sz="2400" spc="-160" dirty="0">
                <a:latin typeface="Arial" panose="020B0604020202020204"/>
                <a:cs typeface="Arial" panose="020B0604020202020204"/>
              </a:rPr>
              <a:t> </a:t>
            </a:r>
            <a:r>
              <a:rPr sz="2400" dirty="0">
                <a:latin typeface="Arial" panose="020B0604020202020204"/>
                <a:cs typeface="Arial" panose="020B0604020202020204"/>
              </a:rPr>
              <a:t>ide.</a:t>
            </a:r>
            <a:endParaRPr sz="2400">
              <a:latin typeface="Arial" panose="020B0604020202020204"/>
              <a:cs typeface="Arial" panose="020B0604020202020204"/>
            </a:endParaRPr>
          </a:p>
          <a:p>
            <a:pPr marL="561340" marR="5080" indent="-247015">
              <a:lnSpc>
                <a:spcPct val="100000"/>
              </a:lnSpc>
              <a:spcBef>
                <a:spcPts val="600"/>
              </a:spcBef>
              <a:tabLst>
                <a:tab pos="561340" algn="l"/>
              </a:tabLst>
            </a:pPr>
            <a:r>
              <a:rPr sz="2400" dirty="0">
                <a:solidFill>
                  <a:srgbClr val="438085"/>
                </a:solidFill>
                <a:latin typeface="Georgia" panose="02040502050405020303"/>
                <a:cs typeface="Georgia" panose="02040502050405020303"/>
              </a:rPr>
              <a:t>▫	</a:t>
            </a:r>
            <a:r>
              <a:rPr sz="2400" b="1" spc="-5" dirty="0">
                <a:latin typeface="Arial" panose="020B0604020202020204"/>
                <a:cs typeface="Arial" panose="020B0604020202020204"/>
              </a:rPr>
              <a:t>Area prosedural</a:t>
            </a:r>
            <a:r>
              <a:rPr sz="2400" spc="-5" dirty="0">
                <a:latin typeface="Arial" panose="020B0604020202020204"/>
                <a:cs typeface="Arial" panose="020B0604020202020204"/>
              </a:rPr>
              <a:t> meliputi: mengatur keberhasilan  </a:t>
            </a:r>
            <a:r>
              <a:rPr sz="2400" dirty="0">
                <a:latin typeface="Arial" panose="020B0604020202020204"/>
                <a:cs typeface="Arial" panose="020B0604020202020204"/>
              </a:rPr>
              <a:t>kelompok, mempersiapkan </a:t>
            </a:r>
            <a:r>
              <a:rPr sz="2400" spc="-5" dirty="0">
                <a:latin typeface="Arial" panose="020B0604020202020204"/>
                <a:cs typeface="Arial" panose="020B0604020202020204"/>
              </a:rPr>
              <a:t>agenda, </a:t>
            </a:r>
            <a:r>
              <a:rPr sz="2400" dirty="0">
                <a:latin typeface="Arial" panose="020B0604020202020204"/>
                <a:cs typeface="Arial" panose="020B0604020202020204"/>
              </a:rPr>
              <a:t>klarifikasi ide,  </a:t>
            </a:r>
            <a:r>
              <a:rPr sz="2400" spc="-5" dirty="0">
                <a:latin typeface="Arial" panose="020B0604020202020204"/>
                <a:cs typeface="Arial" panose="020B0604020202020204"/>
              </a:rPr>
              <a:t>meringkas </a:t>
            </a:r>
            <a:r>
              <a:rPr sz="2400" dirty="0">
                <a:latin typeface="Arial" panose="020B0604020202020204"/>
                <a:cs typeface="Arial" panose="020B0604020202020204"/>
              </a:rPr>
              <a:t>poin-poin </a:t>
            </a:r>
            <a:r>
              <a:rPr sz="2400" spc="-5" dirty="0">
                <a:latin typeface="Arial" panose="020B0604020202020204"/>
                <a:cs typeface="Arial" panose="020B0604020202020204"/>
              </a:rPr>
              <a:t>diskusi, menyatakan hasil</a:t>
            </a:r>
            <a:r>
              <a:rPr sz="2400" spc="90" dirty="0">
                <a:latin typeface="Arial" panose="020B0604020202020204"/>
                <a:cs typeface="Arial" panose="020B0604020202020204"/>
              </a:rPr>
              <a:t> </a:t>
            </a:r>
            <a:r>
              <a:rPr sz="2400" dirty="0">
                <a:latin typeface="Arial" panose="020B0604020202020204"/>
                <a:cs typeface="Arial" panose="020B0604020202020204"/>
              </a:rPr>
              <a:t>keputusan</a:t>
            </a:r>
            <a:endParaRPr sz="2400">
              <a:latin typeface="Arial" panose="020B0604020202020204"/>
              <a:cs typeface="Arial" panose="020B0604020202020204"/>
            </a:endParaRPr>
          </a:p>
          <a:p>
            <a:pPr marL="561340" marR="162560" indent="-247015">
              <a:lnSpc>
                <a:spcPct val="100000"/>
              </a:lnSpc>
              <a:spcBef>
                <a:spcPts val="605"/>
              </a:spcBef>
              <a:tabLst>
                <a:tab pos="561340" algn="l"/>
              </a:tabLst>
            </a:pPr>
            <a:r>
              <a:rPr sz="2400" dirty="0">
                <a:solidFill>
                  <a:srgbClr val="438085"/>
                </a:solidFill>
                <a:latin typeface="Georgia" panose="02040502050405020303"/>
                <a:cs typeface="Georgia" panose="02040502050405020303"/>
              </a:rPr>
              <a:t>▫	</a:t>
            </a:r>
            <a:r>
              <a:rPr sz="2400" b="1" spc="-5" dirty="0">
                <a:latin typeface="Arial" panose="020B0604020202020204"/>
                <a:cs typeface="Arial" panose="020B0604020202020204"/>
              </a:rPr>
              <a:t>Hubungan </a:t>
            </a:r>
            <a:r>
              <a:rPr sz="2400" b="1" dirty="0">
                <a:latin typeface="Arial" panose="020B0604020202020204"/>
                <a:cs typeface="Arial" panose="020B0604020202020204"/>
              </a:rPr>
              <a:t>interpersonal:</a:t>
            </a:r>
            <a:r>
              <a:rPr sz="2400" dirty="0">
                <a:latin typeface="Arial" panose="020B0604020202020204"/>
                <a:cs typeface="Arial" panose="020B0604020202020204"/>
              </a:rPr>
              <a:t> </a:t>
            </a:r>
            <a:r>
              <a:rPr sz="2400" spc="-5" dirty="0">
                <a:latin typeface="Arial" panose="020B0604020202020204"/>
                <a:cs typeface="Arial" panose="020B0604020202020204"/>
              </a:rPr>
              <a:t>meregulasi partisipasi, anggota  </a:t>
            </a:r>
            <a:r>
              <a:rPr sz="2400" spc="-10" dirty="0">
                <a:latin typeface="Arial" panose="020B0604020202020204"/>
                <a:cs typeface="Arial" panose="020B0604020202020204"/>
              </a:rPr>
              <a:t>yang </a:t>
            </a:r>
            <a:r>
              <a:rPr sz="2400" dirty="0">
                <a:latin typeface="Arial" panose="020B0604020202020204"/>
                <a:cs typeface="Arial" panose="020B0604020202020204"/>
              </a:rPr>
              <a:t>tidak merasa terabaikan, </a:t>
            </a:r>
            <a:r>
              <a:rPr sz="2400" spc="-5" dirty="0">
                <a:latin typeface="Arial" panose="020B0604020202020204"/>
                <a:cs typeface="Arial" panose="020B0604020202020204"/>
              </a:rPr>
              <a:t>mengakhiri </a:t>
            </a:r>
            <a:r>
              <a:rPr sz="2400" dirty="0">
                <a:latin typeface="Arial" panose="020B0604020202020204"/>
                <a:cs typeface="Arial" panose="020B0604020202020204"/>
              </a:rPr>
              <a:t>konflik dalam  </a:t>
            </a:r>
            <a:r>
              <a:rPr sz="2400" spc="-5" dirty="0">
                <a:latin typeface="Arial" panose="020B0604020202020204"/>
                <a:cs typeface="Arial" panose="020B0604020202020204"/>
              </a:rPr>
              <a:t>diskusi</a:t>
            </a:r>
            <a:endParaRPr sz="2400">
              <a:latin typeface="Arial" panose="020B0604020202020204"/>
              <a:cs typeface="Arial" panose="020B0604020202020204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6244" y="1115390"/>
            <a:ext cx="7664450" cy="6369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4000" spc="-30" dirty="0">
                <a:latin typeface="Trebuchet MS" panose="020B0603020202020204"/>
                <a:cs typeface="Trebuchet MS" panose="020B0603020202020204"/>
              </a:rPr>
              <a:t>Pendekatan </a:t>
            </a:r>
            <a:r>
              <a:rPr sz="4000" spc="0" dirty="0">
                <a:latin typeface="Trebuchet MS" panose="020B0603020202020204"/>
                <a:cs typeface="Trebuchet MS" panose="020B0603020202020204"/>
              </a:rPr>
              <a:t>gaya</a:t>
            </a:r>
            <a:r>
              <a:rPr sz="4000" spc="-10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4000" dirty="0">
                <a:latin typeface="Trebuchet MS" panose="020B0603020202020204"/>
                <a:cs typeface="Trebuchet MS" panose="020B0603020202020204"/>
              </a:rPr>
              <a:t>kepemimpinan</a:t>
            </a:r>
            <a:endParaRPr sz="4000">
              <a:latin typeface="Trebuchet MS" panose="020B0603020202020204"/>
              <a:cs typeface="Trebuchet MS" panose="020B06030202020202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45972" y="2236853"/>
            <a:ext cx="6831965" cy="1602105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527685" indent="-514985">
              <a:lnSpc>
                <a:spcPct val="100000"/>
              </a:lnSpc>
              <a:spcBef>
                <a:spcPts val="385"/>
              </a:spcBef>
              <a:buClr>
                <a:srgbClr val="9F4DA2"/>
              </a:buClr>
              <a:buAutoNum type="arabicPeriod"/>
              <a:tabLst>
                <a:tab pos="527685" algn="l"/>
                <a:tab pos="528320" algn="l"/>
              </a:tabLst>
            </a:pPr>
            <a:r>
              <a:rPr sz="3200" spc="-20" dirty="0">
                <a:latin typeface="Arial" panose="020B0604020202020204"/>
                <a:cs typeface="Arial" panose="020B0604020202020204"/>
              </a:rPr>
              <a:t>Gaya </a:t>
            </a:r>
            <a:r>
              <a:rPr sz="3200" spc="-5" dirty="0">
                <a:latin typeface="Arial" panose="020B0604020202020204"/>
                <a:cs typeface="Arial" panose="020B0604020202020204"/>
              </a:rPr>
              <a:t>Kepemimpinan</a:t>
            </a:r>
            <a:r>
              <a:rPr sz="3200" spc="5" dirty="0">
                <a:latin typeface="Arial" panose="020B0604020202020204"/>
                <a:cs typeface="Arial" panose="020B0604020202020204"/>
              </a:rPr>
              <a:t> </a:t>
            </a:r>
            <a:r>
              <a:rPr sz="3200" spc="-10" dirty="0">
                <a:latin typeface="Arial" panose="020B0604020202020204"/>
                <a:cs typeface="Arial" panose="020B0604020202020204"/>
              </a:rPr>
              <a:t>Otoriter</a:t>
            </a:r>
            <a:endParaRPr sz="3200">
              <a:latin typeface="Arial" panose="020B0604020202020204"/>
              <a:cs typeface="Arial" panose="020B0604020202020204"/>
            </a:endParaRPr>
          </a:p>
          <a:p>
            <a:pPr marL="636905" indent="-624205">
              <a:lnSpc>
                <a:spcPct val="100000"/>
              </a:lnSpc>
              <a:spcBef>
                <a:spcPts val="290"/>
              </a:spcBef>
              <a:buClr>
                <a:srgbClr val="9F4DA2"/>
              </a:buClr>
              <a:buAutoNum type="arabicPeriod"/>
              <a:tabLst>
                <a:tab pos="636905" algn="l"/>
                <a:tab pos="637540" algn="l"/>
              </a:tabLst>
            </a:pPr>
            <a:r>
              <a:rPr sz="3200" spc="-20" dirty="0">
                <a:latin typeface="Arial" panose="020B0604020202020204"/>
                <a:cs typeface="Arial" panose="020B0604020202020204"/>
              </a:rPr>
              <a:t>Gaya </a:t>
            </a:r>
            <a:r>
              <a:rPr sz="3200" spc="-5" dirty="0">
                <a:latin typeface="Arial" panose="020B0604020202020204"/>
                <a:cs typeface="Arial" panose="020B0604020202020204"/>
              </a:rPr>
              <a:t>Kepemimpinan</a:t>
            </a:r>
            <a:r>
              <a:rPr sz="3200" spc="10" dirty="0"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latin typeface="Arial" panose="020B0604020202020204"/>
                <a:cs typeface="Arial" panose="020B0604020202020204"/>
              </a:rPr>
              <a:t>Demokratik</a:t>
            </a:r>
            <a:endParaRPr sz="3200">
              <a:latin typeface="Arial" panose="020B0604020202020204"/>
              <a:cs typeface="Arial" panose="020B0604020202020204"/>
            </a:endParaRPr>
          </a:p>
          <a:p>
            <a:pPr marL="636905" indent="-624205">
              <a:lnSpc>
                <a:spcPct val="100000"/>
              </a:lnSpc>
              <a:spcBef>
                <a:spcPts val="315"/>
              </a:spcBef>
              <a:buClr>
                <a:srgbClr val="9F4DA2"/>
              </a:buClr>
              <a:buAutoNum type="arabicPeriod"/>
              <a:tabLst>
                <a:tab pos="636905" algn="l"/>
                <a:tab pos="637540" algn="l"/>
              </a:tabLst>
            </a:pPr>
            <a:r>
              <a:rPr sz="3200" spc="-20" dirty="0">
                <a:latin typeface="Arial" panose="020B0604020202020204"/>
                <a:cs typeface="Arial" panose="020B0604020202020204"/>
              </a:rPr>
              <a:t>Gaya </a:t>
            </a:r>
            <a:r>
              <a:rPr sz="3200" spc="-5" dirty="0">
                <a:latin typeface="Arial" panose="020B0604020202020204"/>
                <a:cs typeface="Arial" panose="020B0604020202020204"/>
              </a:rPr>
              <a:t>Kepemimpinan </a:t>
            </a:r>
            <a:r>
              <a:rPr sz="3200" i="1" spc="-5" dirty="0">
                <a:latin typeface="Arial" panose="020B0604020202020204"/>
                <a:cs typeface="Arial" panose="020B0604020202020204"/>
              </a:rPr>
              <a:t>Laissez</a:t>
            </a:r>
            <a:r>
              <a:rPr sz="3200" i="1" spc="30" dirty="0">
                <a:latin typeface="Arial" panose="020B0604020202020204"/>
                <a:cs typeface="Arial" panose="020B0604020202020204"/>
              </a:rPr>
              <a:t> </a:t>
            </a:r>
            <a:r>
              <a:rPr sz="3200" i="1" spc="-5" dirty="0">
                <a:latin typeface="Arial" panose="020B0604020202020204"/>
                <a:cs typeface="Arial" panose="020B0604020202020204"/>
              </a:rPr>
              <a:t>faire</a:t>
            </a:r>
            <a:endParaRPr sz="3200">
              <a:latin typeface="Arial" panose="020B0604020202020204"/>
              <a:cs typeface="Arial" panose="020B0604020202020204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6244" y="492379"/>
            <a:ext cx="7638415" cy="6362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000" b="0" spc="-20" dirty="0">
                <a:latin typeface="Trebuchet MS" panose="020B0603020202020204"/>
                <a:cs typeface="Trebuchet MS" panose="020B0603020202020204"/>
              </a:rPr>
              <a:t>Pengertian, </a:t>
            </a:r>
            <a:r>
              <a:rPr sz="4000" b="0" spc="-5" dirty="0">
                <a:latin typeface="Trebuchet MS" panose="020B0603020202020204"/>
                <a:cs typeface="Trebuchet MS" panose="020B0603020202020204"/>
              </a:rPr>
              <a:t>penyelesaian</a:t>
            </a:r>
            <a:r>
              <a:rPr sz="4000" b="0" spc="-4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4000" b="0" spc="-5" dirty="0">
                <a:latin typeface="Trebuchet MS" panose="020B0603020202020204"/>
                <a:cs typeface="Trebuchet MS" panose="020B0603020202020204"/>
              </a:rPr>
              <a:t>konflik.</a:t>
            </a:r>
            <a:endParaRPr sz="4000">
              <a:latin typeface="Trebuchet MS" panose="020B0603020202020204"/>
              <a:cs typeface="Trebuchet MS" panose="020B06030202020202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45972" y="1165427"/>
            <a:ext cx="7679055" cy="5753100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268605" indent="-255905">
              <a:lnSpc>
                <a:spcPct val="100000"/>
              </a:lnSpc>
              <a:spcBef>
                <a:spcPts val="700"/>
              </a:spcBef>
              <a:buClr>
                <a:srgbClr val="9F4DA2"/>
              </a:buClr>
              <a:buChar char="•"/>
              <a:tabLst>
                <a:tab pos="269240" algn="l"/>
              </a:tabLst>
            </a:pPr>
            <a:r>
              <a:rPr sz="2800" dirty="0">
                <a:latin typeface="Georgia" panose="02040502050405020303"/>
                <a:cs typeface="Georgia" panose="02040502050405020303"/>
              </a:rPr>
              <a:t>Perspektif konflik: berbeda</a:t>
            </a:r>
            <a:r>
              <a:rPr sz="2800" spc="-150" dirty="0">
                <a:latin typeface="Georgia" panose="02040502050405020303"/>
                <a:cs typeface="Georgia" panose="02040502050405020303"/>
              </a:rPr>
              <a:t> </a:t>
            </a:r>
            <a:r>
              <a:rPr sz="2800" dirty="0">
                <a:latin typeface="Wingdings" panose="05000000000000000000"/>
                <a:cs typeface="Wingdings" panose="05000000000000000000"/>
              </a:rPr>
              <a:t></a:t>
            </a:r>
            <a:r>
              <a:rPr sz="2800" dirty="0">
                <a:latin typeface="Georgia" panose="02040502050405020303"/>
                <a:cs typeface="Georgia" panose="02040502050405020303"/>
              </a:rPr>
              <a:t>berkonflik</a:t>
            </a:r>
            <a:endParaRPr sz="2800" dirty="0">
              <a:latin typeface="Georgia" panose="02040502050405020303"/>
              <a:cs typeface="Georgia" panose="02040502050405020303"/>
            </a:endParaRPr>
          </a:p>
          <a:p>
            <a:pPr marL="268605" indent="-255905">
              <a:lnSpc>
                <a:spcPct val="100000"/>
              </a:lnSpc>
              <a:spcBef>
                <a:spcPts val="700"/>
              </a:spcBef>
              <a:buClr>
                <a:srgbClr val="9F4DA2"/>
              </a:buClr>
              <a:buChar char="•"/>
              <a:tabLst>
                <a:tab pos="269240" algn="l"/>
              </a:tabLst>
            </a:pPr>
            <a:r>
              <a:rPr lang="en-US" sz="1400" dirty="0">
                <a:latin typeface="Georgia" panose="02040502050405020303"/>
                <a:cs typeface="Georgia" panose="02040502050405020303"/>
              </a:rPr>
              <a:t>Perspektif konflik : melihat bhw semua fenomena yg ada dlm masy mrpkan hasil konflik atau pertentangan kelas atas dan bawah (adanya situasi tak seimbang dlm masy)</a:t>
            </a:r>
            <a:endParaRPr sz="1000">
              <a:latin typeface="Georgia" panose="02040502050405020303"/>
              <a:cs typeface="Georgia" panose="02040502050405020303"/>
            </a:endParaRPr>
          </a:p>
          <a:p>
            <a:pPr marL="268605" marR="40640" indent="-255905">
              <a:lnSpc>
                <a:spcPct val="100000"/>
              </a:lnSpc>
              <a:spcBef>
                <a:spcPts val="600"/>
              </a:spcBef>
              <a:buClr>
                <a:srgbClr val="9F4DA2"/>
              </a:buClr>
              <a:buChar char="•"/>
              <a:tabLst>
                <a:tab pos="269240" algn="l"/>
              </a:tabLst>
            </a:pPr>
            <a:r>
              <a:rPr sz="2800" spc="-5" dirty="0">
                <a:latin typeface="Georgia" panose="02040502050405020303"/>
                <a:cs typeface="Georgia" panose="02040502050405020303"/>
              </a:rPr>
              <a:t>Perilaku </a:t>
            </a:r>
            <a:r>
              <a:rPr sz="2800" dirty="0">
                <a:latin typeface="Georgia" panose="02040502050405020303"/>
                <a:cs typeface="Georgia" panose="02040502050405020303"/>
              </a:rPr>
              <a:t>komunikasi </a:t>
            </a:r>
            <a:r>
              <a:rPr sz="2800" spc="-5" dirty="0">
                <a:latin typeface="Georgia" panose="02040502050405020303"/>
                <a:cs typeface="Georgia" panose="02040502050405020303"/>
              </a:rPr>
              <a:t>suportif </a:t>
            </a:r>
            <a:r>
              <a:rPr sz="2800" dirty="0">
                <a:latin typeface="Georgia" panose="02040502050405020303"/>
                <a:cs typeface="Georgia" panose="02040502050405020303"/>
              </a:rPr>
              <a:t>maupun perilaku  komunikasi defensive (Tubbs </a:t>
            </a:r>
            <a:r>
              <a:rPr sz="2800" spc="0" dirty="0">
                <a:latin typeface="Georgia" panose="02040502050405020303"/>
                <a:cs typeface="Georgia" panose="02040502050405020303"/>
              </a:rPr>
              <a:t>&amp; </a:t>
            </a:r>
            <a:r>
              <a:rPr sz="2800" spc="-5" dirty="0">
                <a:latin typeface="Georgia" panose="02040502050405020303"/>
                <a:cs typeface="Georgia" panose="02040502050405020303"/>
              </a:rPr>
              <a:t>Moss </a:t>
            </a:r>
            <a:r>
              <a:rPr sz="2800" dirty="0">
                <a:latin typeface="Georgia" panose="02040502050405020303"/>
                <a:cs typeface="Georgia" panose="02040502050405020303"/>
              </a:rPr>
              <a:t>2000),  yakni:</a:t>
            </a:r>
            <a:endParaRPr sz="2800">
              <a:latin typeface="Georgia" panose="02040502050405020303"/>
              <a:cs typeface="Georgia" panose="02040502050405020303"/>
            </a:endParaRPr>
          </a:p>
          <a:p>
            <a:pPr marL="560705" marR="118110" indent="-247015">
              <a:lnSpc>
                <a:spcPct val="100000"/>
              </a:lnSpc>
              <a:spcBef>
                <a:spcPts val="620"/>
              </a:spcBef>
              <a:tabLst>
                <a:tab pos="560705" algn="l"/>
              </a:tabLst>
            </a:pPr>
            <a:r>
              <a:rPr sz="2400" dirty="0">
                <a:solidFill>
                  <a:srgbClr val="438085"/>
                </a:solidFill>
                <a:latin typeface="Georgia" panose="02040502050405020303"/>
                <a:cs typeface="Georgia" panose="02040502050405020303"/>
              </a:rPr>
              <a:t>▫	</a:t>
            </a:r>
            <a:r>
              <a:rPr sz="2400" spc="-5" dirty="0">
                <a:latin typeface="Arial" panose="020B0604020202020204"/>
                <a:cs typeface="Arial" panose="020B0604020202020204"/>
              </a:rPr>
              <a:t>Kembangkan </a:t>
            </a:r>
            <a:r>
              <a:rPr sz="2400" dirty="0">
                <a:latin typeface="Arial" panose="020B0604020202020204"/>
                <a:cs typeface="Arial" panose="020B0604020202020204"/>
              </a:rPr>
              <a:t>komunikasi </a:t>
            </a:r>
            <a:r>
              <a:rPr sz="2400" i="1" spc="-5" dirty="0">
                <a:latin typeface="Arial" panose="020B0604020202020204"/>
                <a:cs typeface="Arial" panose="020B0604020202020204"/>
              </a:rPr>
              <a:t>deskripsi </a:t>
            </a:r>
            <a:r>
              <a:rPr sz="2400" dirty="0">
                <a:latin typeface="Arial" panose="020B0604020202020204"/>
                <a:cs typeface="Arial" panose="020B0604020202020204"/>
              </a:rPr>
              <a:t>jauh lebih efektif  </a:t>
            </a:r>
            <a:r>
              <a:rPr sz="2400" spc="-5" dirty="0">
                <a:latin typeface="Arial" panose="020B0604020202020204"/>
                <a:cs typeface="Arial" panose="020B0604020202020204"/>
              </a:rPr>
              <a:t>daripada </a:t>
            </a:r>
            <a:r>
              <a:rPr sz="2400" i="1" dirty="0">
                <a:latin typeface="Arial" panose="020B0604020202020204"/>
                <a:cs typeface="Arial" panose="020B0604020202020204"/>
              </a:rPr>
              <a:t>evaluasi </a:t>
            </a:r>
            <a:r>
              <a:rPr sz="2400" dirty="0">
                <a:latin typeface="Arial" panose="020B0604020202020204"/>
                <a:cs typeface="Arial" panose="020B0604020202020204"/>
              </a:rPr>
              <a:t>untuk menumbuhkan suasana  </a:t>
            </a:r>
            <a:r>
              <a:rPr sz="2400" spc="-5" dirty="0">
                <a:latin typeface="Arial" panose="020B0604020202020204"/>
                <a:cs typeface="Arial" panose="020B0604020202020204"/>
              </a:rPr>
              <a:t>suportif</a:t>
            </a:r>
            <a:endParaRPr sz="2400">
              <a:latin typeface="Arial" panose="020B0604020202020204"/>
              <a:cs typeface="Arial" panose="020B0604020202020204"/>
            </a:endParaRPr>
          </a:p>
          <a:p>
            <a:pPr marL="314325">
              <a:lnSpc>
                <a:spcPct val="100000"/>
              </a:lnSpc>
              <a:spcBef>
                <a:spcPts val="605"/>
              </a:spcBef>
              <a:tabLst>
                <a:tab pos="560705" algn="l"/>
              </a:tabLst>
            </a:pPr>
            <a:r>
              <a:rPr sz="2400" dirty="0">
                <a:solidFill>
                  <a:srgbClr val="438085"/>
                </a:solidFill>
                <a:latin typeface="Georgia" panose="02040502050405020303"/>
                <a:cs typeface="Georgia" panose="02040502050405020303"/>
              </a:rPr>
              <a:t>▫	</a:t>
            </a:r>
            <a:r>
              <a:rPr sz="2400" spc="-5" dirty="0">
                <a:latin typeface="Arial" panose="020B0604020202020204"/>
                <a:cs typeface="Arial" panose="020B0604020202020204"/>
              </a:rPr>
              <a:t>Arahkan </a:t>
            </a:r>
            <a:r>
              <a:rPr sz="2400" dirty="0">
                <a:latin typeface="Arial" panose="020B0604020202020204"/>
                <a:cs typeface="Arial" panose="020B0604020202020204"/>
              </a:rPr>
              <a:t>pada </a:t>
            </a:r>
            <a:r>
              <a:rPr sz="2400" spc="-5" dirty="0">
                <a:latin typeface="Arial" panose="020B0604020202020204"/>
                <a:cs typeface="Arial" panose="020B0604020202020204"/>
              </a:rPr>
              <a:t>perilaku </a:t>
            </a:r>
            <a:r>
              <a:rPr sz="2400" spc="-10" dirty="0">
                <a:latin typeface="Arial" panose="020B0604020202020204"/>
                <a:cs typeface="Arial" panose="020B0604020202020204"/>
              </a:rPr>
              <a:t>yang </a:t>
            </a:r>
            <a:r>
              <a:rPr sz="2400" i="1" spc="-5" dirty="0">
                <a:latin typeface="Arial" panose="020B0604020202020204"/>
                <a:cs typeface="Arial" panose="020B0604020202020204"/>
              </a:rPr>
              <a:t>berorientasi</a:t>
            </a:r>
            <a:r>
              <a:rPr sz="2400" i="1" spc="10" dirty="0">
                <a:latin typeface="Arial" panose="020B0604020202020204"/>
                <a:cs typeface="Arial" panose="020B0604020202020204"/>
              </a:rPr>
              <a:t> </a:t>
            </a:r>
            <a:r>
              <a:rPr sz="2400" i="1" spc="-5" dirty="0">
                <a:latin typeface="Arial" panose="020B0604020202020204"/>
                <a:cs typeface="Arial" panose="020B0604020202020204"/>
              </a:rPr>
              <a:t>masalah</a:t>
            </a:r>
            <a:endParaRPr sz="2400">
              <a:latin typeface="Arial" panose="020B0604020202020204"/>
              <a:cs typeface="Arial" panose="020B0604020202020204"/>
            </a:endParaRPr>
          </a:p>
          <a:p>
            <a:pPr marL="560705" marR="481965" indent="-247015">
              <a:lnSpc>
                <a:spcPct val="100000"/>
              </a:lnSpc>
              <a:spcBef>
                <a:spcPts val="605"/>
              </a:spcBef>
              <a:tabLst>
                <a:tab pos="560705" algn="l"/>
                <a:tab pos="4201795" algn="l"/>
              </a:tabLst>
            </a:pPr>
            <a:r>
              <a:rPr sz="2400" dirty="0">
                <a:solidFill>
                  <a:srgbClr val="438085"/>
                </a:solidFill>
                <a:latin typeface="Georgia" panose="02040502050405020303"/>
                <a:cs typeface="Georgia" panose="02040502050405020303"/>
              </a:rPr>
              <a:t>▫	</a:t>
            </a:r>
            <a:r>
              <a:rPr sz="2400" spc="-5" dirty="0">
                <a:latin typeface="Arial" panose="020B0604020202020204"/>
                <a:cs typeface="Arial" panose="020B0604020202020204"/>
              </a:rPr>
              <a:t>Jangan berperilaku </a:t>
            </a:r>
            <a:r>
              <a:rPr sz="2400" dirty="0">
                <a:latin typeface="Arial" panose="020B0604020202020204"/>
                <a:cs typeface="Arial" panose="020B0604020202020204"/>
              </a:rPr>
              <a:t>komunikasi </a:t>
            </a:r>
            <a:r>
              <a:rPr sz="2400" spc="-10" dirty="0">
                <a:latin typeface="Arial" panose="020B0604020202020204"/>
                <a:cs typeface="Arial" panose="020B0604020202020204"/>
              </a:rPr>
              <a:t>yang </a:t>
            </a:r>
            <a:r>
              <a:rPr sz="2400" spc="-5" dirty="0">
                <a:latin typeface="Arial" panose="020B0604020202020204"/>
                <a:cs typeface="Arial" panose="020B0604020202020204"/>
              </a:rPr>
              <a:t>berorientasi  pada </a:t>
            </a:r>
            <a:r>
              <a:rPr sz="2400" i="1" spc="-5" dirty="0">
                <a:latin typeface="Arial" panose="020B0604020202020204"/>
                <a:cs typeface="Arial" panose="020B0604020202020204"/>
              </a:rPr>
              <a:t>strategi,</a:t>
            </a:r>
            <a:r>
              <a:rPr sz="2400" i="1" spc="-10" dirty="0">
                <a:latin typeface="Arial" panose="020B0604020202020204"/>
                <a:cs typeface="Arial" panose="020B0604020202020204"/>
              </a:rPr>
              <a:t> </a:t>
            </a:r>
            <a:r>
              <a:rPr sz="2400" i="1" spc="-5" dirty="0">
                <a:latin typeface="Arial" panose="020B0604020202020204"/>
                <a:cs typeface="Arial" panose="020B0604020202020204"/>
              </a:rPr>
              <a:t>manipulasi,	lebih baik</a:t>
            </a:r>
            <a:r>
              <a:rPr sz="2400" i="1" spc="-15" dirty="0">
                <a:latin typeface="Arial" panose="020B0604020202020204"/>
                <a:cs typeface="Arial" panose="020B0604020202020204"/>
              </a:rPr>
              <a:t> </a:t>
            </a:r>
            <a:r>
              <a:rPr sz="2400" i="1" dirty="0">
                <a:latin typeface="Arial" panose="020B0604020202020204"/>
                <a:cs typeface="Arial" panose="020B0604020202020204"/>
              </a:rPr>
              <a:t>spontan</a:t>
            </a:r>
            <a:endParaRPr sz="2400">
              <a:latin typeface="Arial" panose="020B0604020202020204"/>
              <a:cs typeface="Arial" panose="020B0604020202020204"/>
            </a:endParaRPr>
          </a:p>
          <a:p>
            <a:pPr marL="314325">
              <a:lnSpc>
                <a:spcPct val="100000"/>
              </a:lnSpc>
              <a:spcBef>
                <a:spcPts val="600"/>
              </a:spcBef>
              <a:tabLst>
                <a:tab pos="560705" algn="l"/>
              </a:tabLst>
            </a:pPr>
            <a:r>
              <a:rPr sz="2400" dirty="0">
                <a:solidFill>
                  <a:srgbClr val="438085"/>
                </a:solidFill>
                <a:latin typeface="Georgia" panose="02040502050405020303"/>
                <a:cs typeface="Georgia" panose="02040502050405020303"/>
              </a:rPr>
              <a:t>▫	</a:t>
            </a:r>
            <a:r>
              <a:rPr sz="2400" dirty="0">
                <a:latin typeface="Arial" panose="020B0604020202020204"/>
                <a:cs typeface="Arial" panose="020B0604020202020204"/>
              </a:rPr>
              <a:t>memunculkan </a:t>
            </a:r>
            <a:r>
              <a:rPr sz="2400" spc="-5" dirty="0">
                <a:latin typeface="Arial" panose="020B0604020202020204"/>
                <a:cs typeface="Arial" panose="020B0604020202020204"/>
              </a:rPr>
              <a:t>perilaku </a:t>
            </a:r>
            <a:r>
              <a:rPr sz="2400" dirty="0">
                <a:latin typeface="Arial" panose="020B0604020202020204"/>
                <a:cs typeface="Arial" panose="020B0604020202020204"/>
              </a:rPr>
              <a:t>komunikasi </a:t>
            </a:r>
            <a:r>
              <a:rPr sz="2400" spc="-10" dirty="0">
                <a:latin typeface="Arial" panose="020B0604020202020204"/>
                <a:cs typeface="Arial" panose="020B0604020202020204"/>
              </a:rPr>
              <a:t>yang</a:t>
            </a:r>
            <a:r>
              <a:rPr sz="2400" spc="-80" dirty="0">
                <a:latin typeface="Arial" panose="020B0604020202020204"/>
                <a:cs typeface="Arial" panose="020B0604020202020204"/>
              </a:rPr>
              <a:t> </a:t>
            </a:r>
            <a:r>
              <a:rPr sz="2400" dirty="0">
                <a:latin typeface="Arial" panose="020B0604020202020204"/>
                <a:cs typeface="Arial" panose="020B0604020202020204"/>
              </a:rPr>
              <a:t>ber</a:t>
            </a:r>
            <a:r>
              <a:rPr sz="2400" i="1" dirty="0">
                <a:latin typeface="Arial" panose="020B0604020202020204"/>
                <a:cs typeface="Arial" panose="020B0604020202020204"/>
              </a:rPr>
              <a:t>emphaty</a:t>
            </a:r>
            <a:endParaRPr sz="2400">
              <a:latin typeface="Arial" panose="020B0604020202020204"/>
              <a:cs typeface="Arial" panose="020B0604020202020204"/>
            </a:endParaRPr>
          </a:p>
          <a:p>
            <a:pPr marL="314325">
              <a:lnSpc>
                <a:spcPct val="100000"/>
              </a:lnSpc>
              <a:spcBef>
                <a:spcPts val="600"/>
              </a:spcBef>
              <a:tabLst>
                <a:tab pos="560705" algn="l"/>
              </a:tabLst>
            </a:pPr>
            <a:r>
              <a:rPr sz="2400" dirty="0">
                <a:solidFill>
                  <a:srgbClr val="438085"/>
                </a:solidFill>
                <a:latin typeface="Georgia" panose="02040502050405020303"/>
                <a:cs typeface="Georgia" panose="02040502050405020303"/>
              </a:rPr>
              <a:t>▫	</a:t>
            </a:r>
            <a:r>
              <a:rPr sz="2400" spc="-5" dirty="0">
                <a:latin typeface="Arial" panose="020B0604020202020204"/>
                <a:cs typeface="Arial" panose="020B0604020202020204"/>
              </a:rPr>
              <a:t>Menghindari sikap</a:t>
            </a:r>
            <a:r>
              <a:rPr sz="2400" spc="5" dirty="0">
                <a:latin typeface="Arial" panose="020B0604020202020204"/>
                <a:cs typeface="Arial" panose="020B0604020202020204"/>
              </a:rPr>
              <a:t> </a:t>
            </a:r>
            <a:r>
              <a:rPr sz="2400" spc="-20" dirty="0">
                <a:latin typeface="Arial" panose="020B0604020202020204"/>
                <a:cs typeface="Arial" panose="020B0604020202020204"/>
              </a:rPr>
              <a:t>superior.</a:t>
            </a:r>
            <a:endParaRPr sz="2400">
              <a:latin typeface="Arial" panose="020B0604020202020204"/>
              <a:cs typeface="Arial" panose="020B0604020202020204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6244" y="645998"/>
            <a:ext cx="6250305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3600" b="0" spc="-25" dirty="0">
                <a:latin typeface="Trebuchet MS" panose="020B0603020202020204"/>
                <a:cs typeface="Trebuchet MS" panose="020B0603020202020204"/>
              </a:rPr>
              <a:t>Pengaruh </a:t>
            </a:r>
            <a:r>
              <a:rPr sz="3600" b="0" dirty="0">
                <a:latin typeface="Trebuchet MS" panose="020B0603020202020204"/>
                <a:cs typeface="Trebuchet MS" panose="020B0603020202020204"/>
              </a:rPr>
              <a:t>jaringan </a:t>
            </a:r>
            <a:r>
              <a:rPr sz="3600" b="0" spc="-5" dirty="0">
                <a:latin typeface="Trebuchet MS" panose="020B0603020202020204"/>
                <a:cs typeface="Trebuchet MS" panose="020B0603020202020204"/>
              </a:rPr>
              <a:t>komunikasi  terhadap </a:t>
            </a:r>
            <a:r>
              <a:rPr sz="3600" b="0" dirty="0">
                <a:latin typeface="Trebuchet MS" panose="020B0603020202020204"/>
                <a:cs typeface="Trebuchet MS" panose="020B0603020202020204"/>
              </a:rPr>
              <a:t>perilaku</a:t>
            </a:r>
            <a:r>
              <a:rPr sz="3600" b="0" spc="-12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3600" b="0" spc="-5" dirty="0">
                <a:latin typeface="Trebuchet MS" panose="020B0603020202020204"/>
                <a:cs typeface="Trebuchet MS" panose="020B0603020202020204"/>
              </a:rPr>
              <a:t>komunikasi.</a:t>
            </a:r>
            <a:endParaRPr sz="3600">
              <a:latin typeface="Trebuchet MS" panose="020B0603020202020204"/>
              <a:cs typeface="Trebuchet MS" panose="020B06030202020202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45972" y="1964616"/>
            <a:ext cx="7458075" cy="2818765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268605" indent="-255905">
              <a:lnSpc>
                <a:spcPct val="100000"/>
              </a:lnSpc>
              <a:spcBef>
                <a:spcPts val="410"/>
              </a:spcBef>
              <a:buClr>
                <a:srgbClr val="9F4DA2"/>
              </a:buClr>
              <a:buFont typeface="Georgia" panose="02040502050405020303"/>
              <a:buChar char="•"/>
              <a:tabLst>
                <a:tab pos="269240" algn="l"/>
              </a:tabLst>
            </a:pPr>
            <a:r>
              <a:rPr sz="2800" spc="0" dirty="0">
                <a:latin typeface="Arial" panose="020B0604020202020204"/>
                <a:cs typeface="Arial" panose="020B0604020202020204"/>
              </a:rPr>
              <a:t>Konsep </a:t>
            </a:r>
            <a:r>
              <a:rPr sz="2800" dirty="0">
                <a:latin typeface="Arial" panose="020B0604020202020204"/>
                <a:cs typeface="Arial" panose="020B0604020202020204"/>
              </a:rPr>
              <a:t>Jaringan Kom. </a:t>
            </a:r>
            <a:r>
              <a:rPr sz="2400" dirty="0">
                <a:latin typeface="Arial" panose="020B0604020202020204"/>
                <a:cs typeface="Arial" panose="020B0604020202020204"/>
              </a:rPr>
              <a:t>(Beebe&amp;Masterson</a:t>
            </a:r>
            <a:r>
              <a:rPr sz="2400" spc="-155" dirty="0">
                <a:latin typeface="Arial" panose="020B0604020202020204"/>
                <a:cs typeface="Arial" panose="020B0604020202020204"/>
              </a:rPr>
              <a:t> </a:t>
            </a:r>
            <a:r>
              <a:rPr sz="2400" dirty="0">
                <a:latin typeface="Arial" panose="020B0604020202020204"/>
                <a:cs typeface="Arial" panose="020B0604020202020204"/>
              </a:rPr>
              <a:t>2003)</a:t>
            </a:r>
            <a:endParaRPr sz="2400">
              <a:latin typeface="Arial" panose="020B0604020202020204"/>
              <a:cs typeface="Arial" panose="020B0604020202020204"/>
            </a:endParaRPr>
          </a:p>
          <a:p>
            <a:pPr marL="481965" lvl="1" indent="-213360">
              <a:lnSpc>
                <a:spcPct val="100000"/>
              </a:lnSpc>
              <a:spcBef>
                <a:spcPts val="315"/>
              </a:spcBef>
              <a:buChar char="-"/>
              <a:tabLst>
                <a:tab pos="482600" algn="l"/>
              </a:tabLst>
            </a:pPr>
            <a:r>
              <a:rPr sz="2800" dirty="0">
                <a:latin typeface="Arial" panose="020B0604020202020204"/>
                <a:cs typeface="Arial" panose="020B0604020202020204"/>
              </a:rPr>
              <a:t>Model</a:t>
            </a:r>
            <a:r>
              <a:rPr sz="2800" spc="-45" dirty="0">
                <a:latin typeface="Arial" panose="020B0604020202020204"/>
                <a:cs typeface="Arial" panose="020B0604020202020204"/>
              </a:rPr>
              <a:t> </a:t>
            </a:r>
            <a:r>
              <a:rPr sz="2800" spc="0" dirty="0">
                <a:latin typeface="Arial" panose="020B0604020202020204"/>
                <a:cs typeface="Arial" panose="020B0604020202020204"/>
              </a:rPr>
              <a:t>Y</a:t>
            </a:r>
            <a:endParaRPr sz="2800">
              <a:latin typeface="Arial" panose="020B0604020202020204"/>
              <a:cs typeface="Arial" panose="020B0604020202020204"/>
            </a:endParaRPr>
          </a:p>
          <a:p>
            <a:pPr marL="481965" lvl="1" indent="-213360">
              <a:lnSpc>
                <a:spcPct val="100000"/>
              </a:lnSpc>
              <a:spcBef>
                <a:spcPts val="290"/>
              </a:spcBef>
              <a:buChar char="-"/>
              <a:tabLst>
                <a:tab pos="482600" algn="l"/>
              </a:tabLst>
            </a:pPr>
            <a:r>
              <a:rPr sz="2800" dirty="0">
                <a:latin typeface="Arial" panose="020B0604020202020204"/>
                <a:cs typeface="Arial" panose="020B0604020202020204"/>
              </a:rPr>
              <a:t>Model</a:t>
            </a:r>
            <a:r>
              <a:rPr sz="2800" spc="-5" dirty="0">
                <a:latin typeface="Arial" panose="020B0604020202020204"/>
                <a:cs typeface="Arial" panose="020B0604020202020204"/>
              </a:rPr>
              <a:t> </a:t>
            </a:r>
            <a:r>
              <a:rPr sz="2800" dirty="0">
                <a:latin typeface="Arial" panose="020B0604020202020204"/>
                <a:cs typeface="Arial" panose="020B0604020202020204"/>
              </a:rPr>
              <a:t>bintang</a:t>
            </a:r>
            <a:endParaRPr sz="2800">
              <a:latin typeface="Arial" panose="020B0604020202020204"/>
              <a:cs typeface="Arial" panose="020B0604020202020204"/>
            </a:endParaRPr>
          </a:p>
          <a:p>
            <a:pPr marL="481965" lvl="1" indent="-213360">
              <a:lnSpc>
                <a:spcPct val="100000"/>
              </a:lnSpc>
              <a:spcBef>
                <a:spcPts val="310"/>
              </a:spcBef>
              <a:buChar char="-"/>
              <a:tabLst>
                <a:tab pos="482600" algn="l"/>
              </a:tabLst>
            </a:pPr>
            <a:r>
              <a:rPr sz="2800" dirty="0">
                <a:latin typeface="Arial" panose="020B0604020202020204"/>
                <a:cs typeface="Arial" panose="020B0604020202020204"/>
              </a:rPr>
              <a:t>Model semua</a:t>
            </a:r>
            <a:r>
              <a:rPr sz="2800" spc="-5" dirty="0">
                <a:latin typeface="Arial" panose="020B0604020202020204"/>
                <a:cs typeface="Arial" panose="020B0604020202020204"/>
              </a:rPr>
              <a:t> </a:t>
            </a:r>
            <a:r>
              <a:rPr sz="2800" spc="0" dirty="0">
                <a:latin typeface="Arial" panose="020B0604020202020204"/>
                <a:cs typeface="Arial" panose="020B0604020202020204"/>
              </a:rPr>
              <a:t>saluran</a:t>
            </a:r>
            <a:endParaRPr sz="2800">
              <a:latin typeface="Arial" panose="020B0604020202020204"/>
              <a:cs typeface="Arial" panose="020B0604020202020204"/>
            </a:endParaRPr>
          </a:p>
          <a:p>
            <a:pPr marL="481965" lvl="1" indent="-213360">
              <a:lnSpc>
                <a:spcPct val="100000"/>
              </a:lnSpc>
              <a:spcBef>
                <a:spcPts val="290"/>
              </a:spcBef>
              <a:buChar char="-"/>
              <a:tabLst>
                <a:tab pos="482600" algn="l"/>
              </a:tabLst>
            </a:pPr>
            <a:r>
              <a:rPr sz="2800" dirty="0">
                <a:latin typeface="Arial" panose="020B0604020202020204"/>
                <a:cs typeface="Arial" panose="020B0604020202020204"/>
              </a:rPr>
              <a:t>Model</a:t>
            </a:r>
            <a:r>
              <a:rPr sz="2800" spc="-5" dirty="0">
                <a:latin typeface="Arial" panose="020B0604020202020204"/>
                <a:cs typeface="Arial" panose="020B0604020202020204"/>
              </a:rPr>
              <a:t> </a:t>
            </a:r>
            <a:r>
              <a:rPr sz="2800" dirty="0">
                <a:latin typeface="Arial" panose="020B0604020202020204"/>
                <a:cs typeface="Arial" panose="020B0604020202020204"/>
              </a:rPr>
              <a:t>Rantai</a:t>
            </a:r>
            <a:endParaRPr sz="2800">
              <a:latin typeface="Arial" panose="020B0604020202020204"/>
              <a:cs typeface="Arial" panose="020B0604020202020204"/>
            </a:endParaRPr>
          </a:p>
          <a:p>
            <a:pPr marL="481965" lvl="1" indent="-213360">
              <a:lnSpc>
                <a:spcPct val="100000"/>
              </a:lnSpc>
              <a:spcBef>
                <a:spcPts val="315"/>
              </a:spcBef>
              <a:buChar char="-"/>
              <a:tabLst>
                <a:tab pos="482600" algn="l"/>
              </a:tabLst>
            </a:pPr>
            <a:r>
              <a:rPr sz="2800" dirty="0">
                <a:latin typeface="Arial" panose="020B0604020202020204"/>
                <a:cs typeface="Arial" panose="020B0604020202020204"/>
              </a:rPr>
              <a:t>Model</a:t>
            </a:r>
            <a:r>
              <a:rPr sz="2800" spc="-5" dirty="0">
                <a:latin typeface="Arial" panose="020B0604020202020204"/>
                <a:cs typeface="Arial" panose="020B0604020202020204"/>
              </a:rPr>
              <a:t> </a:t>
            </a:r>
            <a:r>
              <a:rPr sz="2800" dirty="0">
                <a:latin typeface="Arial" panose="020B0604020202020204"/>
                <a:cs typeface="Arial" panose="020B0604020202020204"/>
              </a:rPr>
              <a:t>Roda</a:t>
            </a:r>
            <a:endParaRPr sz="2800">
              <a:latin typeface="Arial" panose="020B0604020202020204"/>
              <a:cs typeface="Arial" panose="020B0604020202020204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282" y="609600"/>
            <a:ext cx="8130718" cy="495173"/>
          </a:xfrm>
        </p:spPr>
        <p:txBody>
          <a:bodyPr/>
          <a:lstStyle/>
          <a:p>
            <a:r>
              <a:rPr lang="en-ID" sz="3200" dirty="0" err="1"/>
              <a:t>Tipe</a:t>
            </a:r>
            <a:r>
              <a:rPr lang="en-ID" sz="3200" dirty="0"/>
              <a:t> </a:t>
            </a:r>
            <a:r>
              <a:rPr lang="en-ID" sz="3200" dirty="0" err="1"/>
              <a:t>Jaringan</a:t>
            </a:r>
            <a:r>
              <a:rPr lang="en-ID" sz="3200" dirty="0"/>
              <a:t> </a:t>
            </a:r>
            <a:r>
              <a:rPr lang="en-ID" sz="3200" dirty="0" err="1"/>
              <a:t>Komunikasi</a:t>
            </a:r>
            <a:r>
              <a:rPr lang="en-ID" sz="3200" dirty="0"/>
              <a:t> </a:t>
            </a:r>
            <a:r>
              <a:rPr lang="en-ID" sz="3200" dirty="0" err="1"/>
              <a:t>Organisasi</a:t>
            </a:r>
            <a:endParaRPr lang="en-ID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282" y="1676400"/>
            <a:ext cx="7879435" cy="4076826"/>
          </a:xfrm>
        </p:spPr>
        <p:txBody>
          <a:bodyPr/>
          <a:lstStyle/>
          <a:p>
            <a:endParaRPr lang="en-ID" dirty="0"/>
          </a:p>
        </p:txBody>
      </p:sp>
      <p:pic>
        <p:nvPicPr>
          <p:cNvPr id="4" name="object 9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632282" y="1752601"/>
            <a:ext cx="7567863" cy="3812194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171192" y="2984957"/>
            <a:ext cx="4424680" cy="8489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400" b="1" dirty="0">
                <a:solidFill>
                  <a:srgbClr val="424455"/>
                </a:solidFill>
                <a:latin typeface="Trebuchet MS" panose="020B0603020202020204"/>
                <a:cs typeface="Trebuchet MS" panose="020B0603020202020204"/>
              </a:rPr>
              <a:t>TERIMA</a:t>
            </a:r>
            <a:r>
              <a:rPr sz="5400" b="1" spc="-415" dirty="0">
                <a:solidFill>
                  <a:srgbClr val="424455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5400" b="1" spc="-5" dirty="0">
                <a:solidFill>
                  <a:srgbClr val="424455"/>
                </a:solidFill>
                <a:latin typeface="Trebuchet MS" panose="020B0603020202020204"/>
                <a:cs typeface="Trebuchet MS" panose="020B0603020202020204"/>
              </a:rPr>
              <a:t>KASIH</a:t>
            </a:r>
            <a:endParaRPr sz="5400">
              <a:latin typeface="Trebuchet MS" panose="020B0603020202020204"/>
              <a:cs typeface="Trebuchet MS" panose="020B0603020202020204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ctrTitle"/>
          </p:nvPr>
        </p:nvSpPr>
        <p:spPr>
          <a:xfrm>
            <a:off x="1353565" y="1332052"/>
            <a:ext cx="6436868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200785">
              <a:lnSpc>
                <a:spcPct val="100000"/>
              </a:lnSpc>
              <a:spcBef>
                <a:spcPts val="100"/>
              </a:spcBef>
            </a:pPr>
            <a:r>
              <a:rPr lang="en-ID" dirty="0"/>
              <a:t>.</a:t>
            </a:r>
            <a:endParaRPr dirty="0"/>
          </a:p>
        </p:txBody>
      </p:sp>
      <p:sp>
        <p:nvSpPr>
          <p:cNvPr id="4" name="5-Point Star 3"/>
          <p:cNvSpPr/>
          <p:nvPr/>
        </p:nvSpPr>
        <p:spPr>
          <a:xfrm>
            <a:off x="3810000" y="1600200"/>
            <a:ext cx="914400" cy="9144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6244" y="886790"/>
            <a:ext cx="6637655" cy="6369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4000" spc="-60" dirty="0">
                <a:latin typeface="Trebuchet MS" panose="020B0603020202020204"/>
                <a:cs typeface="Trebuchet MS" panose="020B0603020202020204"/>
              </a:rPr>
              <a:t>Tujuan </a:t>
            </a:r>
            <a:r>
              <a:rPr sz="4000" dirty="0">
                <a:latin typeface="Trebuchet MS" panose="020B0603020202020204"/>
                <a:cs typeface="Trebuchet MS" panose="020B0603020202020204"/>
              </a:rPr>
              <a:t>Instruksional</a:t>
            </a:r>
            <a:r>
              <a:rPr sz="4000" spc="-13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4000" dirty="0">
                <a:latin typeface="Trebuchet MS" panose="020B0603020202020204"/>
                <a:cs typeface="Trebuchet MS" panose="020B0603020202020204"/>
              </a:rPr>
              <a:t>Khusus</a:t>
            </a:r>
            <a:endParaRPr sz="4000">
              <a:latin typeface="Trebuchet MS" panose="020B0603020202020204"/>
              <a:cs typeface="Trebuchet MS" panose="020B06030202020202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83540" y="1731644"/>
            <a:ext cx="8369300" cy="4085590"/>
          </a:xfrm>
          <a:prstGeom prst="rect">
            <a:avLst/>
          </a:prstGeom>
        </p:spPr>
        <p:txBody>
          <a:bodyPr vert="horz" wrap="square" lIns="0" tIns="140970" rIns="0" bIns="0" rtlCol="0">
            <a:spAutoFit/>
          </a:bodyPr>
          <a:lstStyle/>
          <a:p>
            <a:pPr marL="622300" marR="105410" indent="-610235">
              <a:lnSpc>
                <a:spcPct val="70000"/>
              </a:lnSpc>
              <a:spcBef>
                <a:spcPts val="1110"/>
              </a:spcBef>
            </a:pPr>
            <a:r>
              <a:rPr sz="2800" dirty="0">
                <a:latin typeface="Arial" panose="020B0604020202020204"/>
                <a:cs typeface="Arial" panose="020B0604020202020204"/>
              </a:rPr>
              <a:t>Setelah mempelajari bab ini, mahasiswa diharapkan  dapat</a:t>
            </a:r>
            <a:r>
              <a:rPr sz="2800" spc="-40" dirty="0">
                <a:latin typeface="Arial" panose="020B0604020202020204"/>
                <a:cs typeface="Arial" panose="020B0604020202020204"/>
              </a:rPr>
              <a:t> </a:t>
            </a:r>
            <a:r>
              <a:rPr sz="2800" dirty="0">
                <a:latin typeface="Arial" panose="020B0604020202020204"/>
                <a:cs typeface="Arial" panose="020B0604020202020204"/>
              </a:rPr>
              <a:t>menjelaskan:</a:t>
            </a:r>
            <a:endParaRPr sz="2800">
              <a:latin typeface="Arial" panose="020B0604020202020204"/>
              <a:cs typeface="Arial" panose="020B0604020202020204"/>
            </a:endParaRPr>
          </a:p>
          <a:p>
            <a:pPr>
              <a:lnSpc>
                <a:spcPct val="100000"/>
              </a:lnSpc>
            </a:pPr>
            <a:endParaRPr sz="2800">
              <a:latin typeface="Times New Roman" panose="02020603050405020304"/>
              <a:cs typeface="Times New Roman" panose="02020603050405020304"/>
            </a:endParaRPr>
          </a:p>
          <a:p>
            <a:pPr marL="622300">
              <a:lnSpc>
                <a:spcPts val="3350"/>
              </a:lnSpc>
              <a:buAutoNum type="arabicPeriod"/>
              <a:tabLst>
                <a:tab pos="1016635" algn="l"/>
              </a:tabLst>
            </a:pPr>
            <a:r>
              <a:rPr sz="2800" spc="0" dirty="0">
                <a:latin typeface="Arial" panose="020B0604020202020204"/>
                <a:cs typeface="Arial" panose="020B0604020202020204"/>
              </a:rPr>
              <a:t>Maksud dan pengertian </a:t>
            </a:r>
            <a:r>
              <a:rPr sz="2800" dirty="0">
                <a:latin typeface="Arial" panose="020B0604020202020204"/>
                <a:cs typeface="Arial" panose="020B0604020202020204"/>
              </a:rPr>
              <a:t>komunikasi</a:t>
            </a:r>
            <a:r>
              <a:rPr sz="2800" spc="-75" dirty="0">
                <a:latin typeface="Arial" panose="020B0604020202020204"/>
                <a:cs typeface="Arial" panose="020B0604020202020204"/>
              </a:rPr>
              <a:t> </a:t>
            </a:r>
            <a:r>
              <a:rPr sz="2800" spc="0" dirty="0">
                <a:latin typeface="Arial" panose="020B0604020202020204"/>
                <a:cs typeface="Arial" panose="020B0604020202020204"/>
              </a:rPr>
              <a:t>kelompok.</a:t>
            </a:r>
            <a:endParaRPr sz="2800">
              <a:latin typeface="Arial" panose="020B0604020202020204"/>
              <a:cs typeface="Arial" panose="020B0604020202020204"/>
            </a:endParaRPr>
          </a:p>
          <a:p>
            <a:pPr marL="622300">
              <a:lnSpc>
                <a:spcPts val="3325"/>
              </a:lnSpc>
              <a:buAutoNum type="arabicPeriod"/>
              <a:tabLst>
                <a:tab pos="1016635" algn="l"/>
              </a:tabLst>
            </a:pPr>
            <a:r>
              <a:rPr sz="2800" spc="0" dirty="0">
                <a:latin typeface="Arial" panose="020B0604020202020204"/>
                <a:cs typeface="Arial" panose="020B0604020202020204"/>
              </a:rPr>
              <a:t>Sifat-sifat</a:t>
            </a:r>
            <a:r>
              <a:rPr sz="2800" spc="-110" dirty="0">
                <a:latin typeface="Arial" panose="020B0604020202020204"/>
                <a:cs typeface="Arial" panose="020B0604020202020204"/>
              </a:rPr>
              <a:t> </a:t>
            </a:r>
            <a:r>
              <a:rPr sz="2800" spc="0" dirty="0">
                <a:latin typeface="Arial" panose="020B0604020202020204"/>
                <a:cs typeface="Arial" panose="020B0604020202020204"/>
              </a:rPr>
              <a:t>kelompok.</a:t>
            </a:r>
            <a:endParaRPr sz="2800">
              <a:latin typeface="Arial" panose="020B0604020202020204"/>
              <a:cs typeface="Arial" panose="020B0604020202020204"/>
            </a:endParaRPr>
          </a:p>
          <a:p>
            <a:pPr marL="1009650" indent="-387350">
              <a:lnSpc>
                <a:spcPts val="3325"/>
              </a:lnSpc>
              <a:buAutoNum type="arabicPeriod"/>
              <a:tabLst>
                <a:tab pos="1010285" algn="l"/>
              </a:tabLst>
            </a:pPr>
            <a:r>
              <a:rPr sz="2800" spc="-10" dirty="0">
                <a:latin typeface="Arial" panose="020B0604020202020204"/>
                <a:cs typeface="Arial" panose="020B0604020202020204"/>
              </a:rPr>
              <a:t>Tipe-tipe</a:t>
            </a:r>
            <a:r>
              <a:rPr sz="2800" spc="-15" dirty="0">
                <a:latin typeface="Arial" panose="020B0604020202020204"/>
                <a:cs typeface="Arial" panose="020B0604020202020204"/>
              </a:rPr>
              <a:t> </a:t>
            </a:r>
            <a:r>
              <a:rPr sz="2800" dirty="0">
                <a:latin typeface="Arial" panose="020B0604020202020204"/>
                <a:cs typeface="Arial" panose="020B0604020202020204"/>
              </a:rPr>
              <a:t>kelompok.</a:t>
            </a:r>
            <a:endParaRPr sz="2800">
              <a:latin typeface="Arial" panose="020B0604020202020204"/>
              <a:cs typeface="Arial" panose="020B0604020202020204"/>
            </a:endParaRPr>
          </a:p>
          <a:p>
            <a:pPr marL="1016635" indent="-394335">
              <a:lnSpc>
                <a:spcPts val="3325"/>
              </a:lnSpc>
              <a:buAutoNum type="arabicPeriod"/>
              <a:tabLst>
                <a:tab pos="1016635" algn="l"/>
              </a:tabLst>
            </a:pPr>
            <a:r>
              <a:rPr sz="2800" dirty="0">
                <a:latin typeface="Arial" panose="020B0604020202020204"/>
                <a:cs typeface="Arial" panose="020B0604020202020204"/>
              </a:rPr>
              <a:t>Kepemimpinan </a:t>
            </a:r>
            <a:r>
              <a:rPr sz="2800" spc="0" dirty="0">
                <a:latin typeface="Arial" panose="020B0604020202020204"/>
                <a:cs typeface="Arial" panose="020B0604020202020204"/>
              </a:rPr>
              <a:t>dalam </a:t>
            </a:r>
            <a:r>
              <a:rPr sz="2800" dirty="0">
                <a:latin typeface="Arial" panose="020B0604020202020204"/>
                <a:cs typeface="Arial" panose="020B0604020202020204"/>
              </a:rPr>
              <a:t>komunikasi</a:t>
            </a:r>
            <a:r>
              <a:rPr sz="2800" spc="-30" dirty="0">
                <a:latin typeface="Arial" panose="020B0604020202020204"/>
                <a:cs typeface="Arial" panose="020B0604020202020204"/>
              </a:rPr>
              <a:t> </a:t>
            </a:r>
            <a:r>
              <a:rPr sz="2800" spc="0" dirty="0">
                <a:latin typeface="Arial" panose="020B0604020202020204"/>
                <a:cs typeface="Arial" panose="020B0604020202020204"/>
              </a:rPr>
              <a:t>kelompok.</a:t>
            </a:r>
            <a:endParaRPr sz="2800">
              <a:latin typeface="Arial" panose="020B0604020202020204"/>
              <a:cs typeface="Arial" panose="020B0604020202020204"/>
            </a:endParaRPr>
          </a:p>
          <a:p>
            <a:pPr marL="622300">
              <a:lnSpc>
                <a:spcPts val="3325"/>
              </a:lnSpc>
              <a:buAutoNum type="arabicPeriod"/>
              <a:tabLst>
                <a:tab pos="1016635" algn="l"/>
              </a:tabLst>
            </a:pPr>
            <a:r>
              <a:rPr sz="2800" dirty="0">
                <a:latin typeface="Arial" panose="020B0604020202020204"/>
                <a:cs typeface="Arial" panose="020B0604020202020204"/>
              </a:rPr>
              <a:t>Pengertian dan penyelesaian</a:t>
            </a:r>
            <a:r>
              <a:rPr sz="2800" spc="15" dirty="0">
                <a:latin typeface="Arial" panose="020B0604020202020204"/>
                <a:cs typeface="Arial" panose="020B0604020202020204"/>
              </a:rPr>
              <a:t> </a:t>
            </a:r>
            <a:r>
              <a:rPr sz="2800" spc="0" dirty="0">
                <a:latin typeface="Arial" panose="020B0604020202020204"/>
                <a:cs typeface="Arial" panose="020B0604020202020204"/>
              </a:rPr>
              <a:t>konflik.</a:t>
            </a:r>
            <a:endParaRPr sz="2800">
              <a:latin typeface="Arial" panose="020B0604020202020204"/>
              <a:cs typeface="Arial" panose="020B0604020202020204"/>
            </a:endParaRPr>
          </a:p>
          <a:p>
            <a:pPr marL="622300" marR="1038225">
              <a:lnSpc>
                <a:spcPts val="3030"/>
              </a:lnSpc>
              <a:spcBef>
                <a:spcPts val="365"/>
              </a:spcBef>
              <a:buAutoNum type="arabicPeriod"/>
              <a:tabLst>
                <a:tab pos="1016635" algn="l"/>
              </a:tabLst>
            </a:pPr>
            <a:r>
              <a:rPr sz="2800" dirty="0">
                <a:latin typeface="Arial" panose="020B0604020202020204"/>
                <a:cs typeface="Arial" panose="020B0604020202020204"/>
              </a:rPr>
              <a:t>Pengaruh jaringan komunikasi terhadap  </a:t>
            </a:r>
            <a:r>
              <a:rPr sz="2800" spc="0" dirty="0">
                <a:latin typeface="Arial" panose="020B0604020202020204"/>
                <a:cs typeface="Arial" panose="020B0604020202020204"/>
              </a:rPr>
              <a:t>perilaku</a:t>
            </a:r>
            <a:r>
              <a:rPr sz="2800" spc="-55" dirty="0">
                <a:latin typeface="Arial" panose="020B0604020202020204"/>
                <a:cs typeface="Arial" panose="020B0604020202020204"/>
              </a:rPr>
              <a:t> </a:t>
            </a:r>
            <a:r>
              <a:rPr sz="2800" dirty="0">
                <a:latin typeface="Arial" panose="020B0604020202020204"/>
                <a:cs typeface="Arial" panose="020B0604020202020204"/>
              </a:rPr>
              <a:t>komunikasi.</a:t>
            </a:r>
            <a:endParaRPr sz="2800">
              <a:latin typeface="Arial" panose="020B0604020202020204"/>
              <a:cs typeface="Arial" panose="020B0604020202020204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6244" y="1344244"/>
            <a:ext cx="7384415" cy="6369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4000" b="0" dirty="0">
                <a:latin typeface="Trebuchet MS" panose="020B0603020202020204"/>
                <a:cs typeface="Trebuchet MS" panose="020B0603020202020204"/>
              </a:rPr>
              <a:t>1. </a:t>
            </a:r>
            <a:r>
              <a:rPr sz="4000" b="0" spc="-5" dirty="0">
                <a:latin typeface="Trebuchet MS" panose="020B0603020202020204"/>
                <a:cs typeface="Trebuchet MS" panose="020B0603020202020204"/>
              </a:rPr>
              <a:t>Definisi </a:t>
            </a:r>
            <a:r>
              <a:rPr sz="4000" b="0" spc="-15" dirty="0">
                <a:latin typeface="Trebuchet MS" panose="020B0603020202020204"/>
                <a:cs typeface="Trebuchet MS" panose="020B0603020202020204"/>
              </a:rPr>
              <a:t>Komunikasi</a:t>
            </a:r>
            <a:r>
              <a:rPr sz="4000" b="0" spc="-13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4000" b="0" spc="-15" dirty="0">
                <a:latin typeface="Trebuchet MS" panose="020B0603020202020204"/>
                <a:cs typeface="Trebuchet MS" panose="020B0603020202020204"/>
              </a:rPr>
              <a:t>Kelompok</a:t>
            </a:r>
            <a:endParaRPr sz="4000">
              <a:latin typeface="Trebuchet MS" panose="020B0603020202020204"/>
              <a:cs typeface="Trebuchet MS" panose="020B06030202020202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45972" y="2196656"/>
            <a:ext cx="7782559" cy="3242310"/>
          </a:xfrm>
          <a:prstGeom prst="rect">
            <a:avLst/>
          </a:prstGeom>
        </p:spPr>
        <p:txBody>
          <a:bodyPr vert="horz" wrap="square" lIns="0" tIns="88265" rIns="0" bIns="0" rtlCol="0">
            <a:spAutoFit/>
          </a:bodyPr>
          <a:lstStyle/>
          <a:p>
            <a:pPr marL="268605" indent="-255905">
              <a:lnSpc>
                <a:spcPct val="100000"/>
              </a:lnSpc>
              <a:spcBef>
                <a:spcPts val="695"/>
              </a:spcBef>
              <a:buClr>
                <a:srgbClr val="9F4DA2"/>
              </a:buClr>
              <a:buFont typeface="Georgia" panose="02040502050405020303"/>
              <a:buChar char="•"/>
              <a:tabLst>
                <a:tab pos="269240" algn="l"/>
              </a:tabLst>
            </a:pPr>
            <a:r>
              <a:rPr sz="2800" dirty="0">
                <a:latin typeface="Arial" panose="020B0604020202020204"/>
                <a:cs typeface="Arial" panose="020B0604020202020204"/>
              </a:rPr>
              <a:t>Komunikasi kelompok</a:t>
            </a:r>
            <a:r>
              <a:rPr sz="2800" spc="-70" dirty="0">
                <a:latin typeface="Arial" panose="020B0604020202020204"/>
                <a:cs typeface="Arial" panose="020B0604020202020204"/>
              </a:rPr>
              <a:t> </a:t>
            </a:r>
            <a:r>
              <a:rPr sz="2800" dirty="0">
                <a:latin typeface="Arial" panose="020B0604020202020204"/>
                <a:cs typeface="Arial" panose="020B0604020202020204"/>
              </a:rPr>
              <a:t>adalah:</a:t>
            </a:r>
            <a:endParaRPr sz="2800">
              <a:latin typeface="Arial" panose="020B0604020202020204"/>
              <a:cs typeface="Arial" panose="020B0604020202020204"/>
            </a:endParaRPr>
          </a:p>
          <a:p>
            <a:pPr marL="560705" marR="516890" indent="-247015">
              <a:lnSpc>
                <a:spcPct val="100000"/>
              </a:lnSpc>
              <a:spcBef>
                <a:spcPts val="605"/>
              </a:spcBef>
            </a:pPr>
            <a:r>
              <a:rPr sz="2800" dirty="0">
                <a:solidFill>
                  <a:srgbClr val="438085"/>
                </a:solidFill>
                <a:latin typeface="Georgia" panose="02040502050405020303"/>
                <a:cs typeface="Georgia" panose="02040502050405020303"/>
              </a:rPr>
              <a:t>▫ </a:t>
            </a:r>
            <a:r>
              <a:rPr sz="2800" dirty="0">
                <a:latin typeface="Arial" panose="020B0604020202020204"/>
                <a:cs typeface="Arial" panose="020B0604020202020204"/>
              </a:rPr>
              <a:t>komunikasi antara seorang dengan </a:t>
            </a:r>
            <a:r>
              <a:rPr sz="2800" spc="0" dirty="0">
                <a:latin typeface="Arial" panose="020B0604020202020204"/>
                <a:cs typeface="Arial" panose="020B0604020202020204"/>
              </a:rPr>
              <a:t>orang-  </a:t>
            </a:r>
            <a:r>
              <a:rPr sz="2800" dirty="0">
                <a:latin typeface="Arial" panose="020B0604020202020204"/>
                <a:cs typeface="Arial" panose="020B0604020202020204"/>
              </a:rPr>
              <a:t>orang lain </a:t>
            </a:r>
            <a:r>
              <a:rPr sz="2800" spc="0" dirty="0">
                <a:latin typeface="Arial" panose="020B0604020202020204"/>
                <a:cs typeface="Arial" panose="020B0604020202020204"/>
              </a:rPr>
              <a:t>dalam</a:t>
            </a:r>
            <a:r>
              <a:rPr sz="2800" spc="-60" dirty="0">
                <a:latin typeface="Arial" panose="020B0604020202020204"/>
                <a:cs typeface="Arial" panose="020B0604020202020204"/>
              </a:rPr>
              <a:t> </a:t>
            </a:r>
            <a:r>
              <a:rPr sz="2800" dirty="0">
                <a:latin typeface="Arial" panose="020B0604020202020204"/>
                <a:cs typeface="Arial" panose="020B0604020202020204"/>
              </a:rPr>
              <a:t>kelompok,</a:t>
            </a:r>
            <a:endParaRPr sz="2800">
              <a:latin typeface="Arial" panose="020B0604020202020204"/>
              <a:cs typeface="Arial" panose="020B0604020202020204"/>
            </a:endParaRPr>
          </a:p>
          <a:p>
            <a:pPr marL="560705" marR="5080" indent="-247015">
              <a:lnSpc>
                <a:spcPct val="100000"/>
              </a:lnSpc>
              <a:spcBef>
                <a:spcPts val="600"/>
              </a:spcBef>
            </a:pPr>
            <a:r>
              <a:rPr sz="2800" dirty="0">
                <a:solidFill>
                  <a:srgbClr val="438085"/>
                </a:solidFill>
                <a:latin typeface="Georgia" panose="02040502050405020303"/>
                <a:cs typeface="Georgia" panose="02040502050405020303"/>
              </a:rPr>
              <a:t>▫ </a:t>
            </a:r>
            <a:r>
              <a:rPr sz="2800" dirty="0">
                <a:latin typeface="Arial" panose="020B0604020202020204"/>
                <a:cs typeface="Arial" panose="020B0604020202020204"/>
              </a:rPr>
              <a:t>berhadapan satu sama lain sehingga  memungkinkan terdapatnya kesempatan bagi  setiap orang </a:t>
            </a:r>
            <a:r>
              <a:rPr sz="2800" spc="0" dirty="0">
                <a:latin typeface="Arial" panose="020B0604020202020204"/>
                <a:cs typeface="Arial" panose="020B0604020202020204"/>
              </a:rPr>
              <a:t>dalam </a:t>
            </a:r>
            <a:r>
              <a:rPr sz="2800" dirty="0">
                <a:latin typeface="Arial" panose="020B0604020202020204"/>
                <a:cs typeface="Arial" panose="020B0604020202020204"/>
              </a:rPr>
              <a:t>kelompok untuk  memberikan tanggapan secara</a:t>
            </a:r>
            <a:r>
              <a:rPr sz="2800" spc="-50" dirty="0">
                <a:latin typeface="Arial" panose="020B0604020202020204"/>
                <a:cs typeface="Arial" panose="020B0604020202020204"/>
              </a:rPr>
              <a:t> </a:t>
            </a:r>
            <a:r>
              <a:rPr sz="2800" spc="-5" dirty="0">
                <a:latin typeface="Arial" panose="020B0604020202020204"/>
                <a:cs typeface="Arial" panose="020B0604020202020204"/>
              </a:rPr>
              <a:t>verbal.</a:t>
            </a:r>
            <a:endParaRPr sz="2800">
              <a:latin typeface="Arial" panose="020B0604020202020204"/>
              <a:cs typeface="Arial" panose="020B0604020202020204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pc="-5" dirty="0"/>
              <a:t>Pengertian</a:t>
            </a:r>
            <a:r>
              <a:rPr spc="-80" dirty="0"/>
              <a:t> </a:t>
            </a:r>
            <a:r>
              <a:rPr spc="-10" dirty="0"/>
              <a:t>Kelompok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625246" y="946226"/>
            <a:ext cx="7893050" cy="53924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2930"/>
              </a:lnSpc>
              <a:spcBef>
                <a:spcPts val="95"/>
              </a:spcBef>
            </a:pPr>
            <a:r>
              <a:rPr sz="2500" b="1" spc="-5" dirty="0">
                <a:solidFill>
                  <a:srgbClr val="424455"/>
                </a:solidFill>
                <a:latin typeface="Arial" panose="020B0604020202020204"/>
                <a:cs typeface="Arial" panose="020B0604020202020204"/>
              </a:rPr>
              <a:t>(Robert </a:t>
            </a:r>
            <a:r>
              <a:rPr sz="2500" b="1" spc="-145" dirty="0">
                <a:solidFill>
                  <a:srgbClr val="424455"/>
                </a:solidFill>
                <a:latin typeface="Arial" panose="020B0604020202020204"/>
                <a:cs typeface="Arial" panose="020B0604020202020204"/>
              </a:rPr>
              <a:t>F. </a:t>
            </a:r>
            <a:r>
              <a:rPr sz="2500" b="1" spc="-5" dirty="0">
                <a:solidFill>
                  <a:srgbClr val="424455"/>
                </a:solidFill>
                <a:latin typeface="Arial" panose="020B0604020202020204"/>
                <a:cs typeface="Arial" panose="020B0604020202020204"/>
              </a:rPr>
              <a:t>Bales </a:t>
            </a:r>
            <a:r>
              <a:rPr sz="2500" b="1" i="1" spc="-5" dirty="0">
                <a:solidFill>
                  <a:srgbClr val="424455"/>
                </a:solidFill>
                <a:latin typeface="Arial" panose="020B0604020202020204"/>
                <a:cs typeface="Arial" panose="020B0604020202020204"/>
              </a:rPr>
              <a:t>dalam </a:t>
            </a:r>
            <a:r>
              <a:rPr sz="2500" b="1" dirty="0">
                <a:solidFill>
                  <a:srgbClr val="424455"/>
                </a:solidFill>
                <a:latin typeface="Arial" panose="020B0604020202020204"/>
                <a:cs typeface="Arial" panose="020B0604020202020204"/>
              </a:rPr>
              <a:t>Cathcart </a:t>
            </a:r>
            <a:r>
              <a:rPr sz="2500" b="1" spc="-5" dirty="0">
                <a:solidFill>
                  <a:srgbClr val="424455"/>
                </a:solidFill>
                <a:latin typeface="Arial" panose="020B0604020202020204"/>
                <a:cs typeface="Arial" panose="020B0604020202020204"/>
              </a:rPr>
              <a:t>dan </a:t>
            </a:r>
            <a:r>
              <a:rPr sz="2500" b="1" spc="-15" dirty="0">
                <a:solidFill>
                  <a:srgbClr val="424455"/>
                </a:solidFill>
                <a:latin typeface="Arial" panose="020B0604020202020204"/>
                <a:cs typeface="Arial" panose="020B0604020202020204"/>
              </a:rPr>
              <a:t>Samovar</a:t>
            </a:r>
            <a:r>
              <a:rPr sz="2500" b="1" spc="-295" dirty="0">
                <a:solidFill>
                  <a:srgbClr val="424455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500" b="1" spc="-5" dirty="0">
                <a:solidFill>
                  <a:srgbClr val="424455"/>
                </a:solidFill>
                <a:latin typeface="Arial" panose="020B0604020202020204"/>
                <a:cs typeface="Arial" panose="020B0604020202020204"/>
              </a:rPr>
              <a:t>(1974)</a:t>
            </a:r>
            <a:endParaRPr sz="2500">
              <a:latin typeface="Arial" panose="020B0604020202020204"/>
              <a:cs typeface="Arial" panose="020B0604020202020204"/>
            </a:endParaRPr>
          </a:p>
          <a:p>
            <a:pPr marL="288925" indent="-255905">
              <a:lnSpc>
                <a:spcPts val="3095"/>
              </a:lnSpc>
              <a:buClr>
                <a:srgbClr val="9F4DA2"/>
              </a:buClr>
              <a:buChar char="•"/>
              <a:tabLst>
                <a:tab pos="289560" algn="l"/>
              </a:tabLst>
            </a:pPr>
            <a:r>
              <a:rPr sz="2800" dirty="0">
                <a:latin typeface="Georgia" panose="02040502050405020303"/>
                <a:cs typeface="Georgia" panose="02040502050405020303"/>
              </a:rPr>
              <a:t>Kelompok</a:t>
            </a:r>
            <a:r>
              <a:rPr sz="2800" spc="-60" dirty="0">
                <a:latin typeface="Georgia" panose="02040502050405020303"/>
                <a:cs typeface="Georgia" panose="02040502050405020303"/>
              </a:rPr>
              <a:t> </a:t>
            </a:r>
            <a:r>
              <a:rPr sz="2800" dirty="0">
                <a:latin typeface="Georgia" panose="02040502050405020303"/>
                <a:cs typeface="Georgia" panose="02040502050405020303"/>
              </a:rPr>
              <a:t>kecil</a:t>
            </a:r>
            <a:endParaRPr sz="2800">
              <a:latin typeface="Georgia" panose="02040502050405020303"/>
              <a:cs typeface="Georgia" panose="02040502050405020303"/>
            </a:endParaRPr>
          </a:p>
          <a:p>
            <a:pPr marL="581660" marR="8255" indent="-247015">
              <a:lnSpc>
                <a:spcPct val="80000"/>
              </a:lnSpc>
              <a:spcBef>
                <a:spcPts val="480"/>
              </a:spcBef>
            </a:pPr>
            <a:r>
              <a:rPr sz="2800" dirty="0">
                <a:solidFill>
                  <a:srgbClr val="438085"/>
                </a:solidFill>
                <a:latin typeface="Georgia" panose="02040502050405020303"/>
                <a:cs typeface="Georgia" panose="02040502050405020303"/>
              </a:rPr>
              <a:t>▫ </a:t>
            </a:r>
            <a:r>
              <a:rPr sz="2800" i="1" spc="-5" dirty="0">
                <a:latin typeface="Georgia" panose="02040502050405020303"/>
                <a:cs typeface="Georgia" panose="02040502050405020303"/>
              </a:rPr>
              <a:t>sejumlah </a:t>
            </a:r>
            <a:r>
              <a:rPr sz="2800" i="1" dirty="0">
                <a:latin typeface="Georgia" panose="02040502050405020303"/>
                <a:cs typeface="Georgia" panose="02040502050405020303"/>
              </a:rPr>
              <a:t>orang yang </a:t>
            </a:r>
            <a:r>
              <a:rPr sz="2800" i="1" spc="-5" dirty="0">
                <a:latin typeface="Georgia" panose="02040502050405020303"/>
                <a:cs typeface="Georgia" panose="02040502050405020303"/>
              </a:rPr>
              <a:t>terlibat dalam </a:t>
            </a:r>
            <a:r>
              <a:rPr sz="2800" i="1" dirty="0">
                <a:latin typeface="Georgia" panose="02040502050405020303"/>
                <a:cs typeface="Georgia" panose="02040502050405020303"/>
              </a:rPr>
              <a:t>interaksi  satu sama </a:t>
            </a:r>
            <a:r>
              <a:rPr sz="2800" i="1" spc="-5" dirty="0">
                <a:latin typeface="Georgia" panose="02040502050405020303"/>
                <a:cs typeface="Georgia" panose="02040502050405020303"/>
              </a:rPr>
              <a:t>lain </a:t>
            </a:r>
            <a:r>
              <a:rPr sz="2800" i="1" dirty="0">
                <a:latin typeface="Georgia" panose="02040502050405020303"/>
                <a:cs typeface="Georgia" panose="02040502050405020303"/>
              </a:rPr>
              <a:t>dalam </a:t>
            </a:r>
            <a:r>
              <a:rPr sz="2800" i="1" spc="-5" dirty="0">
                <a:latin typeface="Georgia" panose="02040502050405020303"/>
                <a:cs typeface="Georgia" panose="02040502050405020303"/>
              </a:rPr>
              <a:t>suatu </a:t>
            </a:r>
            <a:r>
              <a:rPr sz="2800" i="1" dirty="0">
                <a:latin typeface="Georgia" panose="02040502050405020303"/>
                <a:cs typeface="Georgia" panose="02040502050405020303"/>
              </a:rPr>
              <a:t>pertemuan yang  bersifat</a:t>
            </a:r>
            <a:r>
              <a:rPr sz="2800" i="1" spc="-25" dirty="0">
                <a:latin typeface="Georgia" panose="02040502050405020303"/>
                <a:cs typeface="Georgia" panose="02040502050405020303"/>
              </a:rPr>
              <a:t> </a:t>
            </a:r>
            <a:r>
              <a:rPr sz="2800" i="1" dirty="0">
                <a:latin typeface="Georgia" panose="02040502050405020303"/>
                <a:cs typeface="Georgia" panose="02040502050405020303"/>
              </a:rPr>
              <a:t>tatapmuka</a:t>
            </a:r>
            <a:endParaRPr sz="2800">
              <a:latin typeface="Georgia" panose="02040502050405020303"/>
              <a:cs typeface="Georgia" panose="02040502050405020303"/>
            </a:endParaRPr>
          </a:p>
          <a:p>
            <a:pPr marL="288925" indent="-255905">
              <a:lnSpc>
                <a:spcPts val="3350"/>
              </a:lnSpc>
              <a:spcBef>
                <a:spcPts val="2235"/>
              </a:spcBef>
              <a:buClr>
                <a:srgbClr val="9F4DA2"/>
              </a:buClr>
              <a:buChar char="•"/>
              <a:tabLst>
                <a:tab pos="289560" algn="l"/>
              </a:tabLst>
            </a:pPr>
            <a:r>
              <a:rPr sz="2800" spc="-5" dirty="0">
                <a:latin typeface="Georgia" panose="02040502050405020303"/>
                <a:cs typeface="Georgia" panose="02040502050405020303"/>
              </a:rPr>
              <a:t>Kelompok</a:t>
            </a:r>
            <a:r>
              <a:rPr sz="2800" spc="-50" dirty="0">
                <a:latin typeface="Georgia" panose="02040502050405020303"/>
                <a:cs typeface="Georgia" panose="02040502050405020303"/>
              </a:rPr>
              <a:t> </a:t>
            </a:r>
            <a:r>
              <a:rPr sz="2800" dirty="0">
                <a:latin typeface="Georgia" panose="02040502050405020303"/>
                <a:cs typeface="Georgia" panose="02040502050405020303"/>
              </a:rPr>
              <a:t>kecil</a:t>
            </a:r>
            <a:endParaRPr sz="2800">
              <a:latin typeface="Georgia" panose="02040502050405020303"/>
              <a:cs typeface="Georgia" panose="02040502050405020303"/>
            </a:endParaRPr>
          </a:p>
          <a:p>
            <a:pPr marL="581660" marR="283845" indent="-247015">
              <a:lnSpc>
                <a:spcPct val="90000"/>
              </a:lnSpc>
              <a:spcBef>
                <a:spcPts val="325"/>
              </a:spcBef>
            </a:pPr>
            <a:r>
              <a:rPr sz="2800" dirty="0">
                <a:solidFill>
                  <a:srgbClr val="438085"/>
                </a:solidFill>
                <a:latin typeface="Georgia" panose="02040502050405020303"/>
                <a:cs typeface="Georgia" panose="02040502050405020303"/>
              </a:rPr>
              <a:t>▫ </a:t>
            </a:r>
            <a:r>
              <a:rPr sz="2800" dirty="0">
                <a:latin typeface="Georgia" panose="02040502050405020303"/>
                <a:cs typeface="Georgia" panose="02040502050405020303"/>
              </a:rPr>
              <a:t>Dua atau lebih orang </a:t>
            </a:r>
            <a:r>
              <a:rPr sz="2800" spc="0" dirty="0">
                <a:latin typeface="Georgia" panose="02040502050405020303"/>
                <a:cs typeface="Georgia" panose="02040502050405020303"/>
              </a:rPr>
              <a:t>yang </a:t>
            </a:r>
            <a:r>
              <a:rPr sz="2800" dirty="0">
                <a:latin typeface="Georgia" panose="02040502050405020303"/>
                <a:cs typeface="Georgia" panose="02040502050405020303"/>
              </a:rPr>
              <a:t>berhimpun </a:t>
            </a:r>
            <a:r>
              <a:rPr sz="2800" spc="-5" dirty="0">
                <a:latin typeface="Georgia" panose="02040502050405020303"/>
                <a:cs typeface="Georgia" panose="02040502050405020303"/>
              </a:rPr>
              <a:t>dalam  </a:t>
            </a:r>
            <a:r>
              <a:rPr sz="2800" dirty="0">
                <a:latin typeface="Georgia" panose="02040502050405020303"/>
                <a:cs typeface="Georgia" panose="02040502050405020303"/>
              </a:rPr>
              <a:t>wadah kelompok didasarkan </a:t>
            </a:r>
            <a:r>
              <a:rPr sz="2800" spc="-5" dirty="0">
                <a:latin typeface="Georgia" panose="02040502050405020303"/>
                <a:cs typeface="Georgia" panose="02040502050405020303"/>
              </a:rPr>
              <a:t>oleh </a:t>
            </a:r>
            <a:r>
              <a:rPr sz="2800" dirty="0">
                <a:latin typeface="Georgia" panose="02040502050405020303"/>
                <a:cs typeface="Georgia" panose="02040502050405020303"/>
              </a:rPr>
              <a:t>adanya  </a:t>
            </a:r>
            <a:r>
              <a:rPr sz="2800" spc="0" dirty="0">
                <a:latin typeface="Georgia" panose="02040502050405020303"/>
                <a:cs typeface="Georgia" panose="02040502050405020303"/>
              </a:rPr>
              <a:t>kesamaan.</a:t>
            </a:r>
            <a:endParaRPr sz="2800">
              <a:latin typeface="Georgia" panose="02040502050405020303"/>
              <a:cs typeface="Georgia" panose="02040502050405020303"/>
            </a:endParaRPr>
          </a:p>
          <a:p>
            <a:pPr marL="581660" marR="134620" indent="-247015">
              <a:lnSpc>
                <a:spcPts val="3020"/>
              </a:lnSpc>
              <a:spcBef>
                <a:spcPts val="340"/>
              </a:spcBef>
            </a:pPr>
            <a:r>
              <a:rPr sz="2800" dirty="0">
                <a:solidFill>
                  <a:srgbClr val="438085"/>
                </a:solidFill>
                <a:latin typeface="Georgia" panose="02040502050405020303"/>
                <a:cs typeface="Georgia" panose="02040502050405020303"/>
              </a:rPr>
              <a:t>▫ </a:t>
            </a:r>
            <a:r>
              <a:rPr sz="2800" dirty="0">
                <a:latin typeface="Georgia" panose="02040502050405020303"/>
                <a:cs typeface="Georgia" panose="02040502050405020303"/>
              </a:rPr>
              <a:t>Berinteraksi melalui </a:t>
            </a:r>
            <a:r>
              <a:rPr sz="2800" spc="-5" dirty="0">
                <a:latin typeface="Georgia" panose="02040502050405020303"/>
                <a:cs typeface="Georgia" panose="02040502050405020303"/>
              </a:rPr>
              <a:t>pola </a:t>
            </a:r>
            <a:r>
              <a:rPr sz="2800" dirty="0">
                <a:latin typeface="Georgia" panose="02040502050405020303"/>
                <a:cs typeface="Georgia" panose="02040502050405020303"/>
              </a:rPr>
              <a:t>atau struktur </a:t>
            </a:r>
            <a:r>
              <a:rPr sz="2800" spc="-5" dirty="0">
                <a:latin typeface="Georgia" panose="02040502050405020303"/>
                <a:cs typeface="Georgia" panose="02040502050405020303"/>
              </a:rPr>
              <a:t>dalam  </a:t>
            </a:r>
            <a:r>
              <a:rPr sz="2800" dirty="0">
                <a:latin typeface="Georgia" panose="02040502050405020303"/>
                <a:cs typeface="Georgia" panose="02040502050405020303"/>
              </a:rPr>
              <a:t>kurun waktu yang </a:t>
            </a:r>
            <a:r>
              <a:rPr sz="2800" spc="-5" dirty="0">
                <a:latin typeface="Georgia" panose="02040502050405020303"/>
                <a:cs typeface="Georgia" panose="02040502050405020303"/>
              </a:rPr>
              <a:t>relatif</a:t>
            </a:r>
            <a:r>
              <a:rPr sz="2800" spc="-100" dirty="0">
                <a:latin typeface="Georgia" panose="02040502050405020303"/>
                <a:cs typeface="Georgia" panose="02040502050405020303"/>
              </a:rPr>
              <a:t> </a:t>
            </a:r>
            <a:r>
              <a:rPr sz="2800" spc="-5" dirty="0">
                <a:latin typeface="Georgia" panose="02040502050405020303"/>
                <a:cs typeface="Georgia" panose="02040502050405020303"/>
              </a:rPr>
              <a:t>panjang.</a:t>
            </a:r>
            <a:endParaRPr sz="2800">
              <a:latin typeface="Georgia" panose="02040502050405020303"/>
              <a:cs typeface="Georgia" panose="02040502050405020303"/>
            </a:endParaRPr>
          </a:p>
          <a:p>
            <a:pPr marL="581660" marR="664210" indent="-247015">
              <a:lnSpc>
                <a:spcPts val="3020"/>
              </a:lnSpc>
              <a:spcBef>
                <a:spcPts val="320"/>
              </a:spcBef>
            </a:pPr>
            <a:r>
              <a:rPr sz="2800" dirty="0">
                <a:solidFill>
                  <a:srgbClr val="438085"/>
                </a:solidFill>
                <a:latin typeface="Georgia" panose="02040502050405020303"/>
                <a:cs typeface="Georgia" panose="02040502050405020303"/>
              </a:rPr>
              <a:t>▫ </a:t>
            </a:r>
            <a:r>
              <a:rPr sz="2800" dirty="0">
                <a:latin typeface="Georgia" panose="02040502050405020303"/>
                <a:cs typeface="Georgia" panose="02040502050405020303"/>
              </a:rPr>
              <a:t>Kelompok dibentuk </a:t>
            </a:r>
            <a:r>
              <a:rPr sz="2800" spc="-5" dirty="0">
                <a:latin typeface="Georgia" panose="02040502050405020303"/>
                <a:cs typeface="Georgia" panose="02040502050405020303"/>
              </a:rPr>
              <a:t>untuk </a:t>
            </a:r>
            <a:r>
              <a:rPr sz="2800" dirty="0">
                <a:latin typeface="Georgia" panose="02040502050405020303"/>
                <a:cs typeface="Georgia" panose="02040502050405020303"/>
              </a:rPr>
              <a:t>mempermudah  anggota-anggotanya mencapai</a:t>
            </a:r>
            <a:r>
              <a:rPr sz="2800" spc="-140" dirty="0">
                <a:latin typeface="Georgia" panose="02040502050405020303"/>
                <a:cs typeface="Georgia" panose="02040502050405020303"/>
              </a:rPr>
              <a:t> </a:t>
            </a:r>
            <a:r>
              <a:rPr sz="2800" spc="-5" dirty="0">
                <a:latin typeface="Georgia" panose="02040502050405020303"/>
                <a:cs typeface="Georgia" panose="02040502050405020303"/>
              </a:rPr>
              <a:t>tujuan</a:t>
            </a:r>
            <a:endParaRPr sz="2800">
              <a:latin typeface="Georgia" panose="02040502050405020303"/>
              <a:cs typeface="Georgia" panose="02040502050405020303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6244" y="569798"/>
            <a:ext cx="499618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92150" algn="l"/>
              </a:tabLst>
            </a:pPr>
            <a:r>
              <a:rPr sz="3600" b="0" spc="-5" dirty="0">
                <a:latin typeface="Trebuchet MS" panose="020B0603020202020204"/>
                <a:cs typeface="Trebuchet MS" panose="020B0603020202020204"/>
              </a:rPr>
              <a:t>2.	Sifat-sifat</a:t>
            </a:r>
            <a:r>
              <a:rPr sz="3600" b="0" spc="-5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3600" b="0" spc="-5" dirty="0">
                <a:latin typeface="Trebuchet MS" panose="020B0603020202020204"/>
                <a:cs typeface="Trebuchet MS" panose="020B0603020202020204"/>
              </a:rPr>
              <a:t>kelompok.</a:t>
            </a:r>
            <a:endParaRPr sz="3600">
              <a:latin typeface="Trebuchet MS" panose="020B0603020202020204"/>
              <a:cs typeface="Trebuchet MS" panose="020B06030202020202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45972" y="1469212"/>
            <a:ext cx="7752080" cy="3808729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268605" marR="5080" indent="-255905">
              <a:lnSpc>
                <a:spcPct val="100000"/>
              </a:lnSpc>
              <a:spcBef>
                <a:spcPts val="110"/>
              </a:spcBef>
              <a:buClr>
                <a:srgbClr val="9F4DA2"/>
              </a:buClr>
              <a:buFont typeface="Georgia" panose="02040502050405020303"/>
              <a:buChar char="•"/>
              <a:tabLst>
                <a:tab pos="269240" algn="l"/>
              </a:tabLst>
            </a:pPr>
            <a:r>
              <a:rPr sz="2800" dirty="0">
                <a:latin typeface="Arial" panose="020B0604020202020204"/>
                <a:cs typeface="Arial" panose="020B0604020202020204"/>
              </a:rPr>
              <a:t>Ukuran kelompok </a:t>
            </a:r>
            <a:r>
              <a:rPr sz="2800" spc="-10" dirty="0">
                <a:latin typeface="Arial" panose="020B0604020202020204"/>
                <a:cs typeface="Arial" panose="020B0604020202020204"/>
              </a:rPr>
              <a:t>yang </a:t>
            </a:r>
            <a:r>
              <a:rPr sz="2800" dirty="0">
                <a:latin typeface="Arial" panose="020B0604020202020204"/>
                <a:cs typeface="Arial" panose="020B0604020202020204"/>
              </a:rPr>
              <a:t>ideal adalah antara </a:t>
            </a:r>
            <a:r>
              <a:rPr sz="2800" spc="0" dirty="0">
                <a:latin typeface="Arial" panose="020B0604020202020204"/>
                <a:cs typeface="Arial" panose="020B0604020202020204"/>
              </a:rPr>
              <a:t>6–8  </a:t>
            </a:r>
            <a:r>
              <a:rPr sz="2800" dirty="0">
                <a:latin typeface="Arial" panose="020B0604020202020204"/>
                <a:cs typeface="Arial" panose="020B0604020202020204"/>
              </a:rPr>
              <a:t>orang (Hare</a:t>
            </a:r>
            <a:r>
              <a:rPr sz="2800" spc="-15" dirty="0">
                <a:latin typeface="Arial" panose="020B0604020202020204"/>
                <a:cs typeface="Arial" panose="020B0604020202020204"/>
              </a:rPr>
              <a:t> </a:t>
            </a:r>
            <a:r>
              <a:rPr sz="2800" dirty="0">
                <a:latin typeface="Arial" panose="020B0604020202020204"/>
                <a:cs typeface="Arial" panose="020B0604020202020204"/>
              </a:rPr>
              <a:t>(1962)</a:t>
            </a:r>
            <a:endParaRPr sz="2800">
              <a:latin typeface="Arial" panose="020B0604020202020204"/>
              <a:cs typeface="Arial" panose="020B0604020202020204"/>
            </a:endParaRPr>
          </a:p>
          <a:p>
            <a:pPr marL="560705" marR="370840" indent="-247015">
              <a:lnSpc>
                <a:spcPct val="100000"/>
              </a:lnSpc>
              <a:spcBef>
                <a:spcPts val="320"/>
              </a:spcBef>
              <a:tabLst>
                <a:tab pos="560705" algn="l"/>
              </a:tabLst>
            </a:pPr>
            <a:r>
              <a:rPr sz="2600" spc="-5" dirty="0">
                <a:solidFill>
                  <a:srgbClr val="438085"/>
                </a:solidFill>
                <a:latin typeface="Georgia" panose="02040502050405020303"/>
                <a:cs typeface="Georgia" panose="02040502050405020303"/>
              </a:rPr>
              <a:t>▫	</a:t>
            </a:r>
            <a:r>
              <a:rPr sz="2600" spc="-5" dirty="0">
                <a:solidFill>
                  <a:srgbClr val="438085"/>
                </a:solidFill>
                <a:latin typeface="Arial" panose="020B0604020202020204"/>
                <a:cs typeface="Arial" panose="020B0604020202020204"/>
              </a:rPr>
              <a:t>Kekohesifan dan </a:t>
            </a:r>
            <a:r>
              <a:rPr sz="2600" spc="-10" dirty="0">
                <a:solidFill>
                  <a:srgbClr val="438085"/>
                </a:solidFill>
                <a:latin typeface="Arial" panose="020B0604020202020204"/>
                <a:cs typeface="Arial" panose="020B0604020202020204"/>
              </a:rPr>
              <a:t>produktivitas </a:t>
            </a:r>
            <a:r>
              <a:rPr sz="2600" spc="-5" dirty="0">
                <a:solidFill>
                  <a:srgbClr val="438085"/>
                </a:solidFill>
                <a:latin typeface="Arial" panose="020B0604020202020204"/>
                <a:cs typeface="Arial" panose="020B0604020202020204"/>
              </a:rPr>
              <a:t>suatu kelompok  dikatakan</a:t>
            </a:r>
            <a:r>
              <a:rPr sz="2600" spc="25" dirty="0">
                <a:solidFill>
                  <a:srgbClr val="438085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600" spc="-5" dirty="0">
                <a:solidFill>
                  <a:srgbClr val="438085"/>
                </a:solidFill>
                <a:latin typeface="Arial" panose="020B0604020202020204"/>
                <a:cs typeface="Arial" panose="020B0604020202020204"/>
              </a:rPr>
              <a:t>maksimal.</a:t>
            </a:r>
            <a:endParaRPr sz="2600">
              <a:latin typeface="Arial" panose="020B0604020202020204"/>
              <a:cs typeface="Arial" panose="020B0604020202020204"/>
            </a:endParaRPr>
          </a:p>
          <a:p>
            <a:pPr marL="314325">
              <a:lnSpc>
                <a:spcPct val="100000"/>
              </a:lnSpc>
              <a:spcBef>
                <a:spcPts val="290"/>
              </a:spcBef>
              <a:tabLst>
                <a:tab pos="560705" algn="l"/>
              </a:tabLst>
            </a:pPr>
            <a:r>
              <a:rPr sz="2600" spc="-5" dirty="0">
                <a:solidFill>
                  <a:srgbClr val="438085"/>
                </a:solidFill>
                <a:latin typeface="Georgia" panose="02040502050405020303"/>
                <a:cs typeface="Georgia" panose="02040502050405020303"/>
              </a:rPr>
              <a:t>▫	</a:t>
            </a:r>
            <a:r>
              <a:rPr sz="2600" spc="-5" dirty="0">
                <a:solidFill>
                  <a:srgbClr val="438085"/>
                </a:solidFill>
                <a:latin typeface="Arial" panose="020B0604020202020204"/>
                <a:cs typeface="Arial" panose="020B0604020202020204"/>
              </a:rPr>
              <a:t>Partisipasi</a:t>
            </a:r>
            <a:r>
              <a:rPr sz="2600" spc="5" dirty="0">
                <a:solidFill>
                  <a:srgbClr val="438085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600" spc="-10" dirty="0">
                <a:solidFill>
                  <a:srgbClr val="438085"/>
                </a:solidFill>
                <a:latin typeface="Arial" panose="020B0604020202020204"/>
                <a:cs typeface="Arial" panose="020B0604020202020204"/>
              </a:rPr>
              <a:t>Maksimal.</a:t>
            </a:r>
            <a:endParaRPr sz="2600">
              <a:latin typeface="Arial" panose="020B0604020202020204"/>
              <a:cs typeface="Arial" panose="020B0604020202020204"/>
            </a:endParaRPr>
          </a:p>
          <a:p>
            <a:pPr marL="314325">
              <a:lnSpc>
                <a:spcPct val="100000"/>
              </a:lnSpc>
              <a:spcBef>
                <a:spcPts val="315"/>
              </a:spcBef>
              <a:tabLst>
                <a:tab pos="560705" algn="l"/>
                <a:tab pos="2999105" algn="l"/>
              </a:tabLst>
            </a:pPr>
            <a:r>
              <a:rPr sz="2600" spc="-5" dirty="0">
                <a:solidFill>
                  <a:srgbClr val="438085"/>
                </a:solidFill>
                <a:latin typeface="Georgia" panose="02040502050405020303"/>
                <a:cs typeface="Georgia" panose="02040502050405020303"/>
              </a:rPr>
              <a:t>▫	</a:t>
            </a:r>
            <a:r>
              <a:rPr sz="2600" spc="-10" dirty="0">
                <a:solidFill>
                  <a:srgbClr val="438085"/>
                </a:solidFill>
                <a:latin typeface="Arial" panose="020B0604020202020204"/>
                <a:cs typeface="Arial" panose="020B0604020202020204"/>
              </a:rPr>
              <a:t>Memaksimisasi	</a:t>
            </a:r>
            <a:r>
              <a:rPr sz="2600" spc="-5" dirty="0">
                <a:solidFill>
                  <a:srgbClr val="438085"/>
                </a:solidFill>
                <a:latin typeface="Arial" panose="020B0604020202020204"/>
                <a:cs typeface="Arial" panose="020B0604020202020204"/>
              </a:rPr>
              <a:t>idea atau</a:t>
            </a:r>
            <a:r>
              <a:rPr sz="2600" spc="35" dirty="0">
                <a:solidFill>
                  <a:srgbClr val="438085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600" spc="-5" dirty="0">
                <a:solidFill>
                  <a:srgbClr val="438085"/>
                </a:solidFill>
                <a:latin typeface="Arial" panose="020B0604020202020204"/>
                <a:cs typeface="Arial" panose="020B0604020202020204"/>
              </a:rPr>
              <a:t>gagasan.</a:t>
            </a:r>
            <a:endParaRPr sz="2600">
              <a:latin typeface="Arial" panose="020B0604020202020204"/>
              <a:cs typeface="Arial" panose="020B0604020202020204"/>
            </a:endParaRPr>
          </a:p>
          <a:p>
            <a:pPr marL="560705" marR="633730" indent="-247015">
              <a:lnSpc>
                <a:spcPct val="100000"/>
              </a:lnSpc>
              <a:spcBef>
                <a:spcPts val="290"/>
              </a:spcBef>
              <a:tabLst>
                <a:tab pos="560705" algn="l"/>
              </a:tabLst>
            </a:pPr>
            <a:r>
              <a:rPr sz="2600" spc="-5" dirty="0">
                <a:solidFill>
                  <a:srgbClr val="438085"/>
                </a:solidFill>
                <a:latin typeface="Georgia" panose="02040502050405020303"/>
                <a:cs typeface="Georgia" panose="02040502050405020303"/>
              </a:rPr>
              <a:t>▫	</a:t>
            </a:r>
            <a:r>
              <a:rPr sz="2600" spc="-10" dirty="0">
                <a:solidFill>
                  <a:srgbClr val="438085"/>
                </a:solidFill>
                <a:latin typeface="Arial" panose="020B0604020202020204"/>
                <a:cs typeface="Arial" panose="020B0604020202020204"/>
              </a:rPr>
              <a:t>kelompok </a:t>
            </a:r>
            <a:r>
              <a:rPr sz="2600" spc="-5" dirty="0">
                <a:solidFill>
                  <a:srgbClr val="438085"/>
                </a:solidFill>
                <a:latin typeface="Arial" panose="020B0604020202020204"/>
                <a:cs typeface="Arial" panose="020B0604020202020204"/>
              </a:rPr>
              <a:t>kecil berarti komunikasi dalam  sekumpulan orang </a:t>
            </a:r>
            <a:r>
              <a:rPr sz="2600" spc="-15" dirty="0">
                <a:solidFill>
                  <a:srgbClr val="438085"/>
                </a:solidFill>
                <a:latin typeface="Arial" panose="020B0604020202020204"/>
                <a:cs typeface="Arial" panose="020B0604020202020204"/>
              </a:rPr>
              <a:t>yang </a:t>
            </a:r>
            <a:r>
              <a:rPr sz="2600" spc="-5" dirty="0">
                <a:solidFill>
                  <a:srgbClr val="438085"/>
                </a:solidFill>
                <a:latin typeface="Arial" panose="020B0604020202020204"/>
                <a:cs typeface="Arial" panose="020B0604020202020204"/>
              </a:rPr>
              <a:t>beragam </a:t>
            </a:r>
            <a:r>
              <a:rPr sz="2600" spc="-10" dirty="0">
                <a:solidFill>
                  <a:srgbClr val="438085"/>
                </a:solidFill>
                <a:latin typeface="Arial" panose="020B0604020202020204"/>
                <a:cs typeface="Arial" panose="020B0604020202020204"/>
              </a:rPr>
              <a:t>ukurannya  </a:t>
            </a:r>
            <a:r>
              <a:rPr sz="2600" spc="-5" dirty="0">
                <a:solidFill>
                  <a:srgbClr val="438085"/>
                </a:solidFill>
                <a:latin typeface="Arial" panose="020B0604020202020204"/>
                <a:cs typeface="Arial" panose="020B0604020202020204"/>
              </a:rPr>
              <a:t>mulai </a:t>
            </a:r>
            <a:r>
              <a:rPr sz="2600" spc="-10" dirty="0">
                <a:solidFill>
                  <a:srgbClr val="438085"/>
                </a:solidFill>
                <a:latin typeface="Arial" panose="020B0604020202020204"/>
                <a:cs typeface="Arial" panose="020B0604020202020204"/>
              </a:rPr>
              <a:t>dari </a:t>
            </a:r>
            <a:r>
              <a:rPr sz="2600" spc="-5" dirty="0">
                <a:solidFill>
                  <a:srgbClr val="438085"/>
                </a:solidFill>
                <a:latin typeface="Arial" panose="020B0604020202020204"/>
                <a:cs typeface="Arial" panose="020B0604020202020204"/>
              </a:rPr>
              <a:t>dua </a:t>
            </a:r>
            <a:r>
              <a:rPr sz="2600" spc="-10" dirty="0">
                <a:solidFill>
                  <a:srgbClr val="438085"/>
                </a:solidFill>
                <a:latin typeface="Arial" panose="020B0604020202020204"/>
                <a:cs typeface="Arial" panose="020B0604020202020204"/>
              </a:rPr>
              <a:t>hingga </a:t>
            </a:r>
            <a:r>
              <a:rPr sz="2600" spc="-5" dirty="0">
                <a:solidFill>
                  <a:srgbClr val="438085"/>
                </a:solidFill>
                <a:latin typeface="Arial" panose="020B0604020202020204"/>
                <a:cs typeface="Arial" panose="020B0604020202020204"/>
              </a:rPr>
              <a:t>15</a:t>
            </a:r>
            <a:r>
              <a:rPr sz="2600" spc="110" dirty="0">
                <a:solidFill>
                  <a:srgbClr val="438085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600" spc="-10" dirty="0">
                <a:solidFill>
                  <a:srgbClr val="438085"/>
                </a:solidFill>
                <a:latin typeface="Arial" panose="020B0604020202020204"/>
                <a:cs typeface="Arial" panose="020B0604020202020204"/>
              </a:rPr>
              <a:t>orang.</a:t>
            </a:r>
            <a:endParaRPr sz="2600">
              <a:latin typeface="Arial" panose="020B0604020202020204"/>
              <a:cs typeface="Arial" panose="020B0604020202020204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45972" y="1088262"/>
            <a:ext cx="7873365" cy="39763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68605" marR="685800" indent="-255905">
              <a:lnSpc>
                <a:spcPct val="100000"/>
              </a:lnSpc>
              <a:spcBef>
                <a:spcPts val="105"/>
              </a:spcBef>
              <a:buClr>
                <a:srgbClr val="9F4DA2"/>
              </a:buClr>
              <a:buFont typeface="Georgia" panose="02040502050405020303"/>
              <a:buChar char="•"/>
              <a:tabLst>
                <a:tab pos="269240" algn="l"/>
              </a:tabLst>
            </a:pPr>
            <a:r>
              <a:rPr sz="2800" dirty="0">
                <a:latin typeface="Arial" panose="020B0604020202020204"/>
                <a:cs typeface="Arial" panose="020B0604020202020204"/>
              </a:rPr>
              <a:t>Semakin besar ukuran kelompok, semakin  besar kemungkinan anggotanya tidak</a:t>
            </a:r>
            <a:r>
              <a:rPr sz="2800" spc="-45" dirty="0">
                <a:latin typeface="Arial" panose="020B0604020202020204"/>
                <a:cs typeface="Arial" panose="020B0604020202020204"/>
              </a:rPr>
              <a:t> </a:t>
            </a:r>
            <a:r>
              <a:rPr sz="2800" dirty="0">
                <a:latin typeface="Arial" panose="020B0604020202020204"/>
                <a:cs typeface="Arial" panose="020B0604020202020204"/>
              </a:rPr>
              <a:t>dapat  berbicara</a:t>
            </a:r>
            <a:endParaRPr sz="2800">
              <a:latin typeface="Arial" panose="020B0604020202020204"/>
              <a:cs typeface="Arial" panose="020B0604020202020204"/>
            </a:endParaRPr>
          </a:p>
          <a:p>
            <a:pPr>
              <a:lnSpc>
                <a:spcPct val="100000"/>
              </a:lnSpc>
              <a:buClr>
                <a:srgbClr val="9F4DA2"/>
              </a:buClr>
              <a:buFont typeface="Georgia" panose="02040502050405020303"/>
              <a:buChar char="•"/>
            </a:pPr>
            <a:endParaRPr sz="3450">
              <a:latin typeface="Times New Roman" panose="02020603050405020304"/>
              <a:cs typeface="Times New Roman" panose="02020603050405020304"/>
            </a:endParaRPr>
          </a:p>
          <a:p>
            <a:pPr marL="268605" indent="-255905">
              <a:lnSpc>
                <a:spcPct val="100000"/>
              </a:lnSpc>
              <a:buClr>
                <a:srgbClr val="9F4DA2"/>
              </a:buClr>
              <a:buFont typeface="Georgia" panose="02040502050405020303"/>
              <a:buChar char="•"/>
              <a:tabLst>
                <a:tab pos="269240" algn="l"/>
              </a:tabLst>
            </a:pPr>
            <a:r>
              <a:rPr sz="2800" dirty="0">
                <a:latin typeface="Arial" panose="020B0604020202020204"/>
                <a:cs typeface="Arial" panose="020B0604020202020204"/>
              </a:rPr>
              <a:t>Ukuran kelompok juga</a:t>
            </a:r>
            <a:r>
              <a:rPr sz="2800" spc="-50" dirty="0">
                <a:latin typeface="Arial" panose="020B0604020202020204"/>
                <a:cs typeface="Arial" panose="020B0604020202020204"/>
              </a:rPr>
              <a:t> </a:t>
            </a:r>
            <a:r>
              <a:rPr sz="2800" dirty="0">
                <a:latin typeface="Arial" panose="020B0604020202020204"/>
                <a:cs typeface="Arial" panose="020B0604020202020204"/>
              </a:rPr>
              <a:t>mempengaruhi</a:t>
            </a:r>
            <a:endParaRPr sz="2800">
              <a:latin typeface="Arial" panose="020B0604020202020204"/>
              <a:cs typeface="Arial" panose="020B0604020202020204"/>
            </a:endParaRPr>
          </a:p>
          <a:p>
            <a:pPr marL="314325">
              <a:lnSpc>
                <a:spcPct val="100000"/>
              </a:lnSpc>
              <a:spcBef>
                <a:spcPts val="610"/>
              </a:spcBef>
              <a:tabLst>
                <a:tab pos="560705" algn="l"/>
              </a:tabLst>
            </a:pPr>
            <a:r>
              <a:rPr sz="2600" spc="-5" dirty="0">
                <a:solidFill>
                  <a:srgbClr val="438085"/>
                </a:solidFill>
                <a:latin typeface="Georgia" panose="02040502050405020303"/>
                <a:cs typeface="Georgia" panose="02040502050405020303"/>
              </a:rPr>
              <a:t>▫	</a:t>
            </a:r>
            <a:r>
              <a:rPr sz="2600" i="1" spc="-10" dirty="0">
                <a:solidFill>
                  <a:srgbClr val="438085"/>
                </a:solidFill>
                <a:latin typeface="Arial" panose="020B0604020202020204"/>
                <a:cs typeface="Arial" panose="020B0604020202020204"/>
              </a:rPr>
              <a:t>performans</a:t>
            </a:r>
            <a:r>
              <a:rPr sz="2600" i="1" spc="60" dirty="0">
                <a:solidFill>
                  <a:srgbClr val="438085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600" spc="-5" dirty="0">
                <a:solidFill>
                  <a:srgbClr val="438085"/>
                </a:solidFill>
                <a:latin typeface="Arial" panose="020B0604020202020204"/>
                <a:cs typeface="Arial" panose="020B0604020202020204"/>
              </a:rPr>
              <a:t>kelompok,</a:t>
            </a:r>
            <a:endParaRPr sz="2600">
              <a:latin typeface="Arial" panose="020B0604020202020204"/>
              <a:cs typeface="Arial" panose="020B0604020202020204"/>
            </a:endParaRPr>
          </a:p>
          <a:p>
            <a:pPr marL="560705" marR="5080" indent="-247015">
              <a:lnSpc>
                <a:spcPct val="100000"/>
              </a:lnSpc>
              <a:spcBef>
                <a:spcPts val="600"/>
              </a:spcBef>
              <a:tabLst>
                <a:tab pos="560705" algn="l"/>
              </a:tabLst>
            </a:pPr>
            <a:r>
              <a:rPr sz="2600" spc="-5" dirty="0">
                <a:solidFill>
                  <a:srgbClr val="438085"/>
                </a:solidFill>
                <a:latin typeface="Georgia" panose="02040502050405020303"/>
                <a:cs typeface="Georgia" panose="02040502050405020303"/>
              </a:rPr>
              <a:t>▫	</a:t>
            </a:r>
            <a:r>
              <a:rPr sz="2600" spc="-10" dirty="0">
                <a:solidFill>
                  <a:srgbClr val="438085"/>
                </a:solidFill>
                <a:latin typeface="Arial" panose="020B0604020202020204"/>
                <a:cs typeface="Arial" panose="020B0604020202020204"/>
              </a:rPr>
              <a:t>penambahan </a:t>
            </a:r>
            <a:r>
              <a:rPr sz="2600" spc="-5" dirty="0">
                <a:solidFill>
                  <a:srgbClr val="438085"/>
                </a:solidFill>
                <a:latin typeface="Arial" panose="020B0604020202020204"/>
                <a:cs typeface="Arial" panose="020B0604020202020204"/>
              </a:rPr>
              <a:t>orang justru akan </a:t>
            </a:r>
            <a:r>
              <a:rPr sz="2600" spc="-10" dirty="0">
                <a:solidFill>
                  <a:srgbClr val="438085"/>
                </a:solidFill>
                <a:latin typeface="Arial" panose="020B0604020202020204"/>
                <a:cs typeface="Arial" panose="020B0604020202020204"/>
              </a:rPr>
              <a:t>menyebabkan  </a:t>
            </a:r>
            <a:r>
              <a:rPr sz="2600" spc="-5" dirty="0">
                <a:solidFill>
                  <a:srgbClr val="438085"/>
                </a:solidFill>
                <a:latin typeface="Arial" panose="020B0604020202020204"/>
                <a:cs typeface="Arial" panose="020B0604020202020204"/>
              </a:rPr>
              <a:t>kekacauan dan </a:t>
            </a:r>
            <a:r>
              <a:rPr sz="2600" spc="-10" dirty="0">
                <a:solidFill>
                  <a:srgbClr val="438085"/>
                </a:solidFill>
                <a:latin typeface="Arial" panose="020B0604020202020204"/>
                <a:cs typeface="Arial" panose="020B0604020202020204"/>
              </a:rPr>
              <a:t>gangguan </a:t>
            </a:r>
            <a:r>
              <a:rPr sz="2600" spc="-5" dirty="0">
                <a:solidFill>
                  <a:srgbClr val="438085"/>
                </a:solidFill>
                <a:latin typeface="Arial" panose="020B0604020202020204"/>
                <a:cs typeface="Arial" panose="020B0604020202020204"/>
              </a:rPr>
              <a:t>dari pada bantuan, dan  kemajuan</a:t>
            </a:r>
            <a:r>
              <a:rPr sz="2600" spc="25" dirty="0">
                <a:solidFill>
                  <a:srgbClr val="438085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600" spc="-5" dirty="0">
                <a:solidFill>
                  <a:srgbClr val="438085"/>
                </a:solidFill>
                <a:latin typeface="Arial" panose="020B0604020202020204"/>
                <a:cs typeface="Arial" panose="020B0604020202020204"/>
              </a:rPr>
              <a:t>kelompok.</a:t>
            </a:r>
            <a:endParaRPr sz="2600">
              <a:latin typeface="Arial" panose="020B0604020202020204"/>
              <a:cs typeface="Arial" panose="020B0604020202020204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6244" y="1039494"/>
            <a:ext cx="5375910" cy="6362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758825" algn="l"/>
              </a:tabLst>
            </a:pPr>
            <a:r>
              <a:rPr sz="4000" b="0" dirty="0">
                <a:latin typeface="Trebuchet MS" panose="020B0603020202020204"/>
                <a:cs typeface="Trebuchet MS" panose="020B0603020202020204"/>
              </a:rPr>
              <a:t>3.	</a:t>
            </a:r>
            <a:r>
              <a:rPr sz="4000" b="0" spc="-20" dirty="0">
                <a:latin typeface="Trebuchet MS" panose="020B0603020202020204"/>
                <a:cs typeface="Trebuchet MS" panose="020B0603020202020204"/>
              </a:rPr>
              <a:t>Tipe-tipe</a:t>
            </a:r>
            <a:r>
              <a:rPr sz="4000" b="0" spc="-6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4000" b="0" spc="-5" dirty="0">
                <a:latin typeface="Trebuchet MS" panose="020B0603020202020204"/>
                <a:cs typeface="Trebuchet MS" panose="020B0603020202020204"/>
              </a:rPr>
              <a:t>kelompok.</a:t>
            </a:r>
            <a:endParaRPr sz="4000">
              <a:latin typeface="Trebuchet MS" panose="020B0603020202020204"/>
              <a:cs typeface="Trebuchet MS" panose="020B06030202020202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45972" y="2196656"/>
            <a:ext cx="7495540" cy="3898265"/>
          </a:xfrm>
          <a:prstGeom prst="rect">
            <a:avLst/>
          </a:prstGeom>
        </p:spPr>
        <p:txBody>
          <a:bodyPr vert="horz" wrap="square" lIns="0" tIns="882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95"/>
              </a:spcBef>
            </a:pPr>
            <a:r>
              <a:rPr sz="2800" spc="-10" dirty="0">
                <a:latin typeface="Arial" panose="020B0604020202020204"/>
                <a:cs typeface="Arial" panose="020B0604020202020204"/>
              </a:rPr>
              <a:t>Tipe-tipe </a:t>
            </a:r>
            <a:r>
              <a:rPr sz="2800" dirty="0">
                <a:latin typeface="Arial" panose="020B0604020202020204"/>
                <a:cs typeface="Arial" panose="020B0604020202020204"/>
              </a:rPr>
              <a:t>kelompok di </a:t>
            </a:r>
            <a:r>
              <a:rPr sz="2800" spc="-5" dirty="0">
                <a:latin typeface="Arial" panose="020B0604020202020204"/>
                <a:cs typeface="Arial" panose="020B0604020202020204"/>
              </a:rPr>
              <a:t>antaranya</a:t>
            </a:r>
            <a:r>
              <a:rPr sz="2800" spc="-25" dirty="0">
                <a:latin typeface="Arial" panose="020B0604020202020204"/>
                <a:cs typeface="Arial" panose="020B0604020202020204"/>
              </a:rPr>
              <a:t> </a:t>
            </a:r>
            <a:r>
              <a:rPr sz="2800" spc="0" dirty="0">
                <a:latin typeface="Arial" panose="020B0604020202020204"/>
                <a:cs typeface="Arial" panose="020B0604020202020204"/>
              </a:rPr>
              <a:t>adalah:</a:t>
            </a:r>
            <a:endParaRPr sz="2800" dirty="0">
              <a:latin typeface="Arial" panose="020B0604020202020204"/>
              <a:cs typeface="Arial" panose="020B0604020202020204"/>
            </a:endParaRPr>
          </a:p>
          <a:p>
            <a:pPr marL="268605" indent="-255905">
              <a:lnSpc>
                <a:spcPct val="100000"/>
              </a:lnSpc>
              <a:spcBef>
                <a:spcPts val="605"/>
              </a:spcBef>
              <a:buClr>
                <a:srgbClr val="9F4DA2"/>
              </a:buClr>
              <a:buFont typeface="Georgia" panose="02040502050405020303"/>
              <a:buChar char="•"/>
              <a:tabLst>
                <a:tab pos="269240" algn="l"/>
              </a:tabLst>
            </a:pPr>
            <a:r>
              <a:rPr sz="2800" dirty="0">
                <a:latin typeface="Arial" panose="020B0604020202020204"/>
                <a:cs typeface="Arial" panose="020B0604020202020204"/>
              </a:rPr>
              <a:t>kelompok primer (</a:t>
            </a:r>
            <a:r>
              <a:rPr sz="2800" i="1" dirty="0">
                <a:latin typeface="Arial" panose="020B0604020202020204"/>
                <a:cs typeface="Arial" panose="020B0604020202020204"/>
              </a:rPr>
              <a:t>primary</a:t>
            </a:r>
            <a:r>
              <a:rPr sz="2800" i="1" spc="-40" dirty="0">
                <a:latin typeface="Arial" panose="020B0604020202020204"/>
                <a:cs typeface="Arial" panose="020B0604020202020204"/>
              </a:rPr>
              <a:t> </a:t>
            </a:r>
            <a:r>
              <a:rPr sz="2800" i="1" dirty="0">
                <a:latin typeface="Arial" panose="020B0604020202020204"/>
                <a:cs typeface="Arial" panose="020B0604020202020204"/>
              </a:rPr>
              <a:t>groups</a:t>
            </a:r>
            <a:r>
              <a:rPr sz="2800" dirty="0">
                <a:latin typeface="Arial" panose="020B0604020202020204"/>
                <a:cs typeface="Arial" panose="020B0604020202020204"/>
              </a:rPr>
              <a:t>),</a:t>
            </a:r>
            <a:endParaRPr sz="2800" dirty="0">
              <a:latin typeface="Arial" panose="020B0604020202020204"/>
              <a:cs typeface="Arial" panose="020B0604020202020204"/>
            </a:endParaRPr>
          </a:p>
          <a:p>
            <a:pPr marL="268605" marR="5080" indent="-255905">
              <a:lnSpc>
                <a:spcPct val="100000"/>
              </a:lnSpc>
              <a:spcBef>
                <a:spcPts val="600"/>
              </a:spcBef>
              <a:buClr>
                <a:srgbClr val="9F4DA2"/>
              </a:buClr>
              <a:buFont typeface="Georgia" panose="02040502050405020303"/>
              <a:buChar char="•"/>
              <a:tabLst>
                <a:tab pos="269240" algn="l"/>
              </a:tabLst>
            </a:pPr>
            <a:r>
              <a:rPr sz="2800" dirty="0">
                <a:latin typeface="Arial" panose="020B0604020202020204"/>
                <a:cs typeface="Arial" panose="020B0604020202020204"/>
              </a:rPr>
              <a:t>kelompok </a:t>
            </a:r>
            <a:r>
              <a:rPr sz="2800" spc="-5" dirty="0">
                <a:latin typeface="Arial" panose="020B0604020202020204"/>
                <a:cs typeface="Arial" panose="020B0604020202020204"/>
              </a:rPr>
              <a:t>yang </a:t>
            </a:r>
            <a:r>
              <a:rPr sz="2800" dirty="0">
                <a:latin typeface="Arial" panose="020B0604020202020204"/>
                <a:cs typeface="Arial" panose="020B0604020202020204"/>
              </a:rPr>
              <a:t>berorientasi </a:t>
            </a:r>
            <a:r>
              <a:rPr sz="2800" spc="0" dirty="0">
                <a:latin typeface="Arial" panose="020B0604020202020204"/>
                <a:cs typeface="Arial" panose="020B0604020202020204"/>
              </a:rPr>
              <a:t>pada </a:t>
            </a:r>
            <a:r>
              <a:rPr sz="2800" dirty="0">
                <a:latin typeface="Arial" panose="020B0604020202020204"/>
                <a:cs typeface="Arial" panose="020B0604020202020204"/>
              </a:rPr>
              <a:t>tugas</a:t>
            </a:r>
            <a:r>
              <a:rPr sz="2800" spc="-55" dirty="0">
                <a:latin typeface="Arial" panose="020B0604020202020204"/>
                <a:cs typeface="Arial" panose="020B0604020202020204"/>
              </a:rPr>
              <a:t> </a:t>
            </a:r>
            <a:r>
              <a:rPr sz="2800" spc="5" dirty="0">
                <a:latin typeface="Arial" panose="020B0604020202020204"/>
                <a:cs typeface="Arial" panose="020B0604020202020204"/>
              </a:rPr>
              <a:t>(</a:t>
            </a:r>
            <a:r>
              <a:rPr sz="2800" i="1" spc="5" dirty="0">
                <a:latin typeface="Arial" panose="020B0604020202020204"/>
                <a:cs typeface="Arial" panose="020B0604020202020204"/>
              </a:rPr>
              <a:t>task-  </a:t>
            </a:r>
            <a:r>
              <a:rPr sz="2800" i="1" dirty="0">
                <a:latin typeface="Arial" panose="020B0604020202020204"/>
                <a:cs typeface="Arial" panose="020B0604020202020204"/>
              </a:rPr>
              <a:t>oriented</a:t>
            </a:r>
            <a:r>
              <a:rPr sz="2800" i="1" spc="-45" dirty="0">
                <a:latin typeface="Arial" panose="020B0604020202020204"/>
                <a:cs typeface="Arial" panose="020B0604020202020204"/>
              </a:rPr>
              <a:t> </a:t>
            </a:r>
            <a:r>
              <a:rPr sz="2800" i="1" dirty="0">
                <a:latin typeface="Arial" panose="020B0604020202020204"/>
                <a:cs typeface="Arial" panose="020B0604020202020204"/>
              </a:rPr>
              <a:t>groups),</a:t>
            </a:r>
            <a:endParaRPr sz="2800" i="1" dirty="0">
              <a:latin typeface="Arial" panose="020B0604020202020204"/>
              <a:cs typeface="Arial" panose="020B0604020202020204"/>
            </a:endParaRPr>
          </a:p>
          <a:p>
            <a:pPr marL="268605" indent="-255905">
              <a:lnSpc>
                <a:spcPct val="100000"/>
              </a:lnSpc>
              <a:spcBef>
                <a:spcPts val="605"/>
              </a:spcBef>
              <a:buClr>
                <a:srgbClr val="9F4DA2"/>
              </a:buClr>
              <a:buFont typeface="Georgia" panose="02040502050405020303"/>
              <a:buChar char="•"/>
              <a:tabLst>
                <a:tab pos="269240" algn="l"/>
              </a:tabLst>
            </a:pPr>
            <a:r>
              <a:rPr sz="2800" dirty="0">
                <a:latin typeface="Arial" panose="020B0604020202020204"/>
                <a:cs typeface="Arial" panose="020B0604020202020204"/>
              </a:rPr>
              <a:t>kelompok terapi (</a:t>
            </a:r>
            <a:r>
              <a:rPr sz="2800" i="1" dirty="0">
                <a:latin typeface="Arial" panose="020B0604020202020204"/>
                <a:cs typeface="Arial" panose="020B0604020202020204"/>
              </a:rPr>
              <a:t>theraphy</a:t>
            </a:r>
            <a:r>
              <a:rPr sz="2800" i="1" spc="-80" dirty="0">
                <a:latin typeface="Arial" panose="020B0604020202020204"/>
                <a:cs typeface="Arial" panose="020B0604020202020204"/>
              </a:rPr>
              <a:t> </a:t>
            </a:r>
            <a:r>
              <a:rPr sz="2800" i="1" dirty="0">
                <a:latin typeface="Arial" panose="020B0604020202020204"/>
                <a:cs typeface="Arial" panose="020B0604020202020204"/>
              </a:rPr>
              <a:t>group</a:t>
            </a:r>
            <a:r>
              <a:rPr sz="2800" dirty="0">
                <a:latin typeface="Arial" panose="020B0604020202020204"/>
                <a:cs typeface="Arial" panose="020B0604020202020204"/>
              </a:rPr>
              <a:t>).</a:t>
            </a:r>
            <a:endParaRPr sz="2800" dirty="0">
              <a:latin typeface="Arial" panose="020B0604020202020204"/>
              <a:cs typeface="Arial" panose="020B0604020202020204"/>
            </a:endParaRPr>
          </a:p>
          <a:p>
            <a:pPr marL="268605" marR="1396365" indent="-255905">
              <a:lnSpc>
                <a:spcPct val="100000"/>
              </a:lnSpc>
              <a:spcBef>
                <a:spcPts val="600"/>
              </a:spcBef>
              <a:buClr>
                <a:srgbClr val="9F4DA2"/>
              </a:buClr>
              <a:buFont typeface="Georgia" panose="02040502050405020303"/>
              <a:buChar char="•"/>
              <a:tabLst>
                <a:tab pos="269240" algn="l"/>
                <a:tab pos="5495290" algn="l"/>
              </a:tabLst>
            </a:pPr>
            <a:r>
              <a:rPr sz="2800" dirty="0">
                <a:latin typeface="Arial" panose="020B0604020202020204"/>
                <a:cs typeface="Arial" panose="020B0604020202020204"/>
              </a:rPr>
              <a:t>kelompok penimbulan </a:t>
            </a:r>
            <a:r>
              <a:rPr sz="2800" spc="0" dirty="0">
                <a:latin typeface="Arial" panose="020B0604020202020204"/>
                <a:cs typeface="Arial" panose="020B0604020202020204"/>
              </a:rPr>
              <a:t>kesadaran  </a:t>
            </a:r>
            <a:r>
              <a:rPr sz="2800" dirty="0">
                <a:latin typeface="Arial" panose="020B0604020202020204"/>
                <a:cs typeface="Arial" panose="020B0604020202020204"/>
              </a:rPr>
              <a:t>(</a:t>
            </a:r>
            <a:r>
              <a:rPr sz="2800" i="1" spc="5" dirty="0">
                <a:latin typeface="Arial" panose="020B0604020202020204"/>
                <a:cs typeface="Arial" panose="020B0604020202020204"/>
              </a:rPr>
              <a:t>c</a:t>
            </a:r>
            <a:r>
              <a:rPr sz="2800" i="1" spc="0" dirty="0">
                <a:latin typeface="Arial" panose="020B0604020202020204"/>
                <a:cs typeface="Arial" panose="020B0604020202020204"/>
              </a:rPr>
              <a:t>ons</a:t>
            </a:r>
            <a:r>
              <a:rPr sz="2800" i="1" spc="10" dirty="0">
                <a:latin typeface="Arial" panose="020B0604020202020204"/>
                <a:cs typeface="Arial" panose="020B0604020202020204"/>
              </a:rPr>
              <a:t>c</a:t>
            </a:r>
            <a:r>
              <a:rPr sz="2800" i="1" dirty="0">
                <a:latin typeface="Arial" panose="020B0604020202020204"/>
                <a:cs typeface="Arial" panose="020B0604020202020204"/>
              </a:rPr>
              <a:t>iousne</a:t>
            </a:r>
            <a:r>
              <a:rPr sz="2800" i="1" spc="5" dirty="0">
                <a:latin typeface="Arial" panose="020B0604020202020204"/>
                <a:cs typeface="Arial" panose="020B0604020202020204"/>
              </a:rPr>
              <a:t>s</a:t>
            </a:r>
            <a:r>
              <a:rPr sz="2800" i="1" spc="25" dirty="0">
                <a:latin typeface="Arial" panose="020B0604020202020204"/>
                <a:cs typeface="Arial" panose="020B0604020202020204"/>
              </a:rPr>
              <a:t>s</a:t>
            </a:r>
            <a:r>
              <a:rPr sz="2800" i="1" dirty="0">
                <a:latin typeface="Arial" panose="020B0604020202020204"/>
                <a:cs typeface="Arial" panose="020B0604020202020204"/>
              </a:rPr>
              <a:t>-rai</a:t>
            </a:r>
            <a:r>
              <a:rPr sz="2800" i="1" spc="-20" dirty="0">
                <a:latin typeface="Arial" panose="020B0604020202020204"/>
                <a:cs typeface="Arial" panose="020B0604020202020204"/>
              </a:rPr>
              <a:t>s</a:t>
            </a:r>
            <a:r>
              <a:rPr sz="2800" i="1" dirty="0">
                <a:latin typeface="Arial" panose="020B0604020202020204"/>
                <a:cs typeface="Arial" panose="020B0604020202020204"/>
              </a:rPr>
              <a:t>ing</a:t>
            </a:r>
            <a:r>
              <a:rPr sz="2800" i="1" spc="-90" dirty="0">
                <a:latin typeface="Arial" panose="020B0604020202020204"/>
                <a:cs typeface="Arial" panose="020B0604020202020204"/>
              </a:rPr>
              <a:t> </a:t>
            </a:r>
            <a:r>
              <a:rPr sz="2800" i="1" dirty="0">
                <a:latin typeface="Arial" panose="020B0604020202020204"/>
                <a:cs typeface="Arial" panose="020B0604020202020204"/>
              </a:rPr>
              <a:t>grou</a:t>
            </a:r>
            <a:r>
              <a:rPr sz="2800" i="1" spc="-10" dirty="0">
                <a:latin typeface="Arial" panose="020B0604020202020204"/>
                <a:cs typeface="Arial" panose="020B0604020202020204"/>
              </a:rPr>
              <a:t>p</a:t>
            </a:r>
            <a:r>
              <a:rPr sz="2800" i="1" spc="5" dirty="0">
                <a:latin typeface="Arial" panose="020B0604020202020204"/>
                <a:cs typeface="Arial" panose="020B0604020202020204"/>
              </a:rPr>
              <a:t>s</a:t>
            </a:r>
            <a:r>
              <a:rPr sz="2800" dirty="0">
                <a:latin typeface="Arial" panose="020B0604020202020204"/>
                <a:cs typeface="Arial" panose="020B0604020202020204"/>
              </a:rPr>
              <a:t>),	</a:t>
            </a:r>
            <a:r>
              <a:rPr sz="2800" spc="0" dirty="0">
                <a:latin typeface="Arial" panose="020B0604020202020204"/>
                <a:cs typeface="Arial" panose="020B0604020202020204"/>
              </a:rPr>
              <a:t>dan</a:t>
            </a:r>
            <a:endParaRPr sz="2800" dirty="0">
              <a:latin typeface="Arial" panose="020B0604020202020204"/>
              <a:cs typeface="Arial" panose="020B0604020202020204"/>
            </a:endParaRPr>
          </a:p>
          <a:p>
            <a:pPr marL="363220" indent="-350520">
              <a:lnSpc>
                <a:spcPct val="100000"/>
              </a:lnSpc>
              <a:spcBef>
                <a:spcPts val="605"/>
              </a:spcBef>
              <a:buClr>
                <a:srgbClr val="9F4DA2"/>
              </a:buClr>
              <a:buFont typeface="Georgia" panose="02040502050405020303"/>
              <a:buChar char="•"/>
              <a:tabLst>
                <a:tab pos="362585" algn="l"/>
                <a:tab pos="363220" algn="l"/>
              </a:tabLst>
            </a:pPr>
            <a:r>
              <a:rPr sz="2800" dirty="0">
                <a:latin typeface="Arial" panose="020B0604020202020204"/>
                <a:cs typeface="Arial" panose="020B0604020202020204"/>
              </a:rPr>
              <a:t>kelompok</a:t>
            </a:r>
            <a:r>
              <a:rPr sz="2800" spc="-10" dirty="0">
                <a:latin typeface="Arial" panose="020B0604020202020204"/>
                <a:cs typeface="Arial" panose="020B0604020202020204"/>
              </a:rPr>
              <a:t> </a:t>
            </a:r>
            <a:r>
              <a:rPr sz="2800" spc="-20" dirty="0">
                <a:latin typeface="Arial" panose="020B0604020202020204"/>
                <a:cs typeface="Arial" panose="020B0604020202020204"/>
              </a:rPr>
              <a:t>belajar.</a:t>
            </a:r>
            <a:endParaRPr sz="2800" dirty="0">
              <a:latin typeface="Arial" panose="020B0604020202020204"/>
              <a:cs typeface="Arial" panose="020B0604020202020204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6244" y="1103503"/>
            <a:ext cx="7377430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3600" b="0" spc="-5" dirty="0">
                <a:latin typeface="Trebuchet MS" panose="020B0603020202020204"/>
                <a:cs typeface="Trebuchet MS" panose="020B0603020202020204"/>
              </a:rPr>
              <a:t>4. </a:t>
            </a:r>
            <a:r>
              <a:rPr sz="3600" b="0" spc="-15" dirty="0">
                <a:latin typeface="Trebuchet MS" panose="020B0603020202020204"/>
                <a:cs typeface="Trebuchet MS" panose="020B0603020202020204"/>
              </a:rPr>
              <a:t>Kepemimpinan </a:t>
            </a:r>
            <a:r>
              <a:rPr sz="3600" b="0" spc="-5" dirty="0">
                <a:latin typeface="Trebuchet MS" panose="020B0603020202020204"/>
                <a:cs typeface="Trebuchet MS" panose="020B0603020202020204"/>
              </a:rPr>
              <a:t>dalam komunikasi  kelompok</a:t>
            </a:r>
            <a:endParaRPr sz="3600" dirty="0">
              <a:latin typeface="Trebuchet MS" panose="020B0603020202020204"/>
              <a:cs typeface="Trebuchet MS" panose="020B06030202020202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45972" y="2326969"/>
            <a:ext cx="7510145" cy="2650726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268605" marR="5080" indent="-255905">
              <a:lnSpc>
                <a:spcPct val="100000"/>
              </a:lnSpc>
              <a:spcBef>
                <a:spcPts val="110"/>
              </a:spcBef>
              <a:buClr>
                <a:srgbClr val="9F4DA2"/>
              </a:buClr>
              <a:buFont typeface="Georgia" panose="02040502050405020303"/>
              <a:buChar char="•"/>
              <a:tabLst>
                <a:tab pos="269240" algn="l"/>
              </a:tabLst>
            </a:pPr>
            <a:r>
              <a:rPr sz="2800" dirty="0">
                <a:latin typeface="Arial" panose="020B0604020202020204"/>
                <a:cs typeface="Arial" panose="020B0604020202020204"/>
              </a:rPr>
              <a:t>Ranah komunikasi mengambil empat  pendekatan untuk kepemimpinan, </a:t>
            </a:r>
            <a:r>
              <a:rPr sz="2800" spc="-5" dirty="0">
                <a:latin typeface="Arial" panose="020B0604020202020204"/>
                <a:cs typeface="Arial" panose="020B0604020202020204"/>
              </a:rPr>
              <a:t>yakni: </a:t>
            </a:r>
            <a:endParaRPr lang="en-US" sz="2800" spc="-5" dirty="0">
              <a:latin typeface="Arial" panose="020B0604020202020204"/>
              <a:cs typeface="Arial" panose="020B0604020202020204"/>
            </a:endParaRPr>
          </a:p>
          <a:p>
            <a:pPr marL="1183005" marR="5080" lvl="2" indent="-255905">
              <a:spcBef>
                <a:spcPts val="110"/>
              </a:spcBef>
              <a:buClr>
                <a:srgbClr val="9F4DA2"/>
              </a:buClr>
              <a:buFont typeface="Georgia" panose="02040502050405020303"/>
              <a:buChar char="•"/>
              <a:tabLst>
                <a:tab pos="269240" algn="l"/>
              </a:tabLst>
            </a:pPr>
            <a:r>
              <a:rPr lang="en-US" sz="2800" dirty="0">
                <a:latin typeface="Arial" panose="020B0604020202020204"/>
                <a:cs typeface="Arial" panose="020B0604020202020204"/>
              </a:rPr>
              <a:t>S</a:t>
            </a:r>
            <a:r>
              <a:rPr sz="2800" dirty="0">
                <a:latin typeface="Arial" panose="020B0604020202020204"/>
                <a:cs typeface="Arial" panose="020B0604020202020204"/>
              </a:rPr>
              <a:t>ifat,  </a:t>
            </a:r>
            <a:endParaRPr lang="en-US" sz="2800" dirty="0">
              <a:latin typeface="Arial" panose="020B0604020202020204"/>
              <a:cs typeface="Arial" panose="020B0604020202020204"/>
            </a:endParaRPr>
          </a:p>
          <a:p>
            <a:pPr marL="1183005" marR="5080" lvl="2" indent="-255905">
              <a:spcBef>
                <a:spcPts val="110"/>
              </a:spcBef>
              <a:buClr>
                <a:srgbClr val="9F4DA2"/>
              </a:buClr>
              <a:buFont typeface="Georgia" panose="02040502050405020303"/>
              <a:buChar char="•"/>
              <a:tabLst>
                <a:tab pos="269240" algn="l"/>
              </a:tabLst>
            </a:pPr>
            <a:r>
              <a:rPr lang="en-US" sz="2800" dirty="0" err="1">
                <a:latin typeface="Arial" panose="020B0604020202020204"/>
                <a:cs typeface="Arial" panose="020B0604020202020204"/>
              </a:rPr>
              <a:t>F</a:t>
            </a:r>
            <a:r>
              <a:rPr sz="2800" dirty="0" err="1">
                <a:latin typeface="Arial" panose="020B0604020202020204"/>
                <a:cs typeface="Arial" panose="020B0604020202020204"/>
              </a:rPr>
              <a:t>ungsi</a:t>
            </a:r>
            <a:r>
              <a:rPr sz="2800" dirty="0">
                <a:latin typeface="Arial" panose="020B0604020202020204"/>
                <a:cs typeface="Arial" panose="020B0604020202020204"/>
              </a:rPr>
              <a:t>, </a:t>
            </a:r>
            <a:endParaRPr lang="en-US" sz="2800" dirty="0">
              <a:latin typeface="Arial" panose="020B0604020202020204"/>
              <a:cs typeface="Arial" panose="020B0604020202020204"/>
            </a:endParaRPr>
          </a:p>
          <a:p>
            <a:pPr marL="1183005" marR="5080" lvl="2" indent="-255905">
              <a:spcBef>
                <a:spcPts val="110"/>
              </a:spcBef>
              <a:buClr>
                <a:srgbClr val="9F4DA2"/>
              </a:buClr>
              <a:buFont typeface="Georgia" panose="02040502050405020303"/>
              <a:buChar char="•"/>
              <a:tabLst>
                <a:tab pos="269240" algn="l"/>
              </a:tabLst>
            </a:pPr>
            <a:r>
              <a:rPr lang="en-ID" sz="2800" spc="-10" dirty="0">
                <a:latin typeface="Arial" panose="020B0604020202020204"/>
                <a:cs typeface="Arial" panose="020B0604020202020204"/>
              </a:rPr>
              <a:t>G</a:t>
            </a:r>
            <a:r>
              <a:rPr sz="2800" spc="-10" dirty="0" err="1">
                <a:latin typeface="Arial" panose="020B0604020202020204"/>
                <a:cs typeface="Arial" panose="020B0604020202020204"/>
              </a:rPr>
              <a:t>aya</a:t>
            </a:r>
            <a:r>
              <a:rPr lang="en-US" sz="2800" spc="-10" dirty="0">
                <a:latin typeface="Arial" panose="020B0604020202020204"/>
                <a:cs typeface="Arial" panose="020B0604020202020204"/>
              </a:rPr>
              <a:t>,</a:t>
            </a:r>
            <a:r>
              <a:rPr sz="2800" spc="-10" dirty="0">
                <a:latin typeface="Arial" panose="020B0604020202020204"/>
                <a:cs typeface="Arial" panose="020B0604020202020204"/>
              </a:rPr>
              <a:t> </a:t>
            </a:r>
            <a:r>
              <a:rPr sz="2800" spc="-35" dirty="0">
                <a:latin typeface="Arial" panose="020B0604020202020204"/>
                <a:cs typeface="Arial" panose="020B0604020202020204"/>
              </a:rPr>
              <a:t> </a:t>
            </a:r>
            <a:endParaRPr lang="en-US" sz="2800" spc="-35" dirty="0">
              <a:latin typeface="Arial" panose="020B0604020202020204"/>
              <a:cs typeface="Arial" panose="020B0604020202020204"/>
            </a:endParaRPr>
          </a:p>
          <a:p>
            <a:pPr marL="1183005" marR="5080" lvl="2" indent="-255905">
              <a:spcBef>
                <a:spcPts val="110"/>
              </a:spcBef>
              <a:buClr>
                <a:srgbClr val="9F4DA2"/>
              </a:buClr>
              <a:buFont typeface="Georgia" panose="02040502050405020303"/>
              <a:buChar char="•"/>
              <a:tabLst>
                <a:tab pos="269240" algn="l"/>
              </a:tabLst>
            </a:pPr>
            <a:r>
              <a:rPr lang="en-US" sz="2800" dirty="0" err="1">
                <a:latin typeface="Arial" panose="020B0604020202020204"/>
                <a:cs typeface="Arial" panose="020B0604020202020204"/>
              </a:rPr>
              <a:t>S</a:t>
            </a:r>
            <a:r>
              <a:rPr sz="2800" dirty="0" err="1">
                <a:latin typeface="Arial" panose="020B0604020202020204"/>
                <a:cs typeface="Arial" panose="020B0604020202020204"/>
              </a:rPr>
              <a:t>ituasi</a:t>
            </a:r>
            <a:r>
              <a:rPr sz="2800" dirty="0">
                <a:latin typeface="Arial" panose="020B0604020202020204"/>
                <a:cs typeface="Arial" panose="020B0604020202020204"/>
              </a:rPr>
              <a:t>.</a:t>
            </a:r>
            <a:endParaRPr sz="2800" dirty="0">
              <a:latin typeface="Arial" panose="020B0604020202020204"/>
              <a:cs typeface="Arial" panose="020B0604020202020204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6244" y="1344244"/>
            <a:ext cx="4559935" cy="6369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4000" b="0" dirty="0">
                <a:latin typeface="Trebuchet MS" panose="020B0603020202020204"/>
                <a:cs typeface="Trebuchet MS" panose="020B0603020202020204"/>
              </a:rPr>
              <a:t>Sifat</a:t>
            </a:r>
            <a:r>
              <a:rPr sz="4000" b="0" spc="-10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4000" b="0" dirty="0">
                <a:latin typeface="Trebuchet MS" panose="020B0603020202020204"/>
                <a:cs typeface="Trebuchet MS" panose="020B0603020202020204"/>
              </a:rPr>
              <a:t>kepemimpinan</a:t>
            </a:r>
            <a:endParaRPr sz="4000">
              <a:latin typeface="Trebuchet MS" panose="020B0603020202020204"/>
              <a:cs typeface="Trebuchet MS" panose="020B06030202020202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45972" y="2271522"/>
            <a:ext cx="7466330" cy="216154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68605" marR="5080" indent="-255905">
              <a:lnSpc>
                <a:spcPct val="100000"/>
              </a:lnSpc>
              <a:spcBef>
                <a:spcPts val="105"/>
              </a:spcBef>
              <a:buClr>
                <a:srgbClr val="9F4DA2"/>
              </a:buClr>
              <a:buChar char="•"/>
              <a:tabLst>
                <a:tab pos="269240" algn="l"/>
              </a:tabLst>
            </a:pPr>
            <a:r>
              <a:rPr lang="en-US" sz="2800" dirty="0">
                <a:latin typeface="Georgia" panose="02040502050405020303"/>
                <a:cs typeface="Georgia" panose="02040502050405020303"/>
              </a:rPr>
              <a:t>S</a:t>
            </a:r>
            <a:r>
              <a:rPr sz="2800" dirty="0">
                <a:latin typeface="Georgia" panose="02040502050405020303"/>
                <a:cs typeface="Georgia" panose="02040502050405020303"/>
              </a:rPr>
              <a:t>ifat memberi </a:t>
            </a:r>
            <a:r>
              <a:rPr sz="2800" spc="0" dirty="0">
                <a:latin typeface="Georgia" panose="02040502050405020303"/>
                <a:cs typeface="Georgia" panose="02040502050405020303"/>
              </a:rPr>
              <a:t>kesan </a:t>
            </a:r>
            <a:r>
              <a:rPr sz="2800" dirty="0">
                <a:latin typeface="Georgia" panose="02040502050405020303"/>
                <a:cs typeface="Georgia" panose="02040502050405020303"/>
              </a:rPr>
              <a:t>bahwa pemimpin  </a:t>
            </a:r>
            <a:r>
              <a:rPr sz="2800" spc="0" dirty="0">
                <a:latin typeface="Georgia" panose="02040502050405020303"/>
                <a:cs typeface="Georgia" panose="02040502050405020303"/>
              </a:rPr>
              <a:t>mempunyai perangai yang </a:t>
            </a:r>
            <a:r>
              <a:rPr sz="2800" dirty="0">
                <a:latin typeface="Georgia" panose="02040502050405020303"/>
                <a:cs typeface="Georgia" panose="02040502050405020303"/>
              </a:rPr>
              <a:t>lebih tinggi</a:t>
            </a:r>
            <a:r>
              <a:rPr sz="2800" spc="-290" dirty="0">
                <a:latin typeface="Georgia" panose="02040502050405020303"/>
                <a:cs typeface="Georgia" panose="02040502050405020303"/>
              </a:rPr>
              <a:t> </a:t>
            </a:r>
            <a:r>
              <a:rPr sz="2800" dirty="0">
                <a:latin typeface="Georgia" panose="02040502050405020303"/>
                <a:cs typeface="Georgia" panose="02040502050405020303"/>
              </a:rPr>
              <a:t>seperti  harga </a:t>
            </a:r>
            <a:r>
              <a:rPr sz="2800" spc="-5" dirty="0">
                <a:latin typeface="Georgia" panose="02040502050405020303"/>
                <a:cs typeface="Georgia" panose="02040502050405020303"/>
              </a:rPr>
              <a:t>diri, </a:t>
            </a:r>
            <a:r>
              <a:rPr sz="2800" dirty="0">
                <a:latin typeface="Georgia" panose="02040502050405020303"/>
                <a:cs typeface="Georgia" panose="02040502050405020303"/>
              </a:rPr>
              <a:t>penampilan, keterbukaan, agresi,  motivasi berprestasi, pemikiran </a:t>
            </a:r>
            <a:r>
              <a:rPr sz="2800" spc="-5" dirty="0">
                <a:latin typeface="Georgia" panose="02040502050405020303"/>
                <a:cs typeface="Georgia" panose="02040502050405020303"/>
              </a:rPr>
              <a:t>analitis, </a:t>
            </a:r>
            <a:r>
              <a:rPr sz="2800" dirty="0">
                <a:latin typeface="Georgia" panose="02040502050405020303"/>
                <a:cs typeface="Georgia" panose="02040502050405020303"/>
              </a:rPr>
              <a:t>rasa  sosial dan kemampuan</a:t>
            </a:r>
            <a:r>
              <a:rPr sz="2800" spc="-130" dirty="0">
                <a:latin typeface="Georgia" panose="02040502050405020303"/>
                <a:cs typeface="Georgia" panose="02040502050405020303"/>
              </a:rPr>
              <a:t> </a:t>
            </a:r>
            <a:r>
              <a:rPr sz="2800" dirty="0">
                <a:latin typeface="Georgia" panose="02040502050405020303"/>
                <a:cs typeface="Georgia" panose="02040502050405020303"/>
              </a:rPr>
              <a:t>berargumen.</a:t>
            </a:r>
            <a:endParaRPr sz="2800" dirty="0">
              <a:latin typeface="Georgia" panose="02040502050405020303"/>
              <a:cs typeface="Georgia" panose="02040502050405020303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4146</Words>
  <Application>WPS Presentation</Application>
  <PresentationFormat>On-screen Show (4:3)</PresentationFormat>
  <Paragraphs>111</Paragraphs>
  <Slides>16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8" baseType="lpstr">
      <vt:lpstr>Arial</vt:lpstr>
      <vt:lpstr>SimSun</vt:lpstr>
      <vt:lpstr>Wingdings</vt:lpstr>
      <vt:lpstr>Arial</vt:lpstr>
      <vt:lpstr>Trebuchet MS</vt:lpstr>
      <vt:lpstr>Times New Roman</vt:lpstr>
      <vt:lpstr>Georgia</vt:lpstr>
      <vt:lpstr>Wingdings</vt:lpstr>
      <vt:lpstr>Calibri</vt:lpstr>
      <vt:lpstr>Microsoft YaHei</vt:lpstr>
      <vt:lpstr>Arial Unicode MS</vt:lpstr>
      <vt:lpstr>Office Theme</vt:lpstr>
      <vt:lpstr>KOMUNIKASI KELOMPOK</vt:lpstr>
      <vt:lpstr>Tujuan Instruksional Khusus</vt:lpstr>
      <vt:lpstr>1. Definisi Komunikasi Kelompok</vt:lpstr>
      <vt:lpstr>Pengertian Kelompok</vt:lpstr>
      <vt:lpstr>2.	Sifat-sifat kelompok.</vt:lpstr>
      <vt:lpstr>PowerPoint 演示文稿</vt:lpstr>
      <vt:lpstr>3.	Tipe-tipe kelompok.</vt:lpstr>
      <vt:lpstr>4. Kepemimpinan dalam komunikasi  kelompok</vt:lpstr>
      <vt:lpstr>Sifat kepemimpinan</vt:lpstr>
      <vt:lpstr>Fungsi kepemimpinan</vt:lpstr>
      <vt:lpstr>Infante et al. (2003)</vt:lpstr>
      <vt:lpstr>Pendekatan gaya kepemimpinan</vt:lpstr>
      <vt:lpstr>Pengertian, penyelesaian konflik.</vt:lpstr>
      <vt:lpstr>Pengaruh jaringan komunikasi  terhadap perilaku komunikasi.</vt:lpstr>
      <vt:lpstr>Tipe Jaringan Komunikasi Organisasi</vt:lpstr>
      <vt:lpstr>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Dewi Setyarini</cp:lastModifiedBy>
  <cp:revision>12</cp:revision>
  <dcterms:created xsi:type="dcterms:W3CDTF">2017-11-23T14:51:00Z</dcterms:created>
  <dcterms:modified xsi:type="dcterms:W3CDTF">2024-11-21T14:01:10Z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2012-07-10T21:00:00Z</vt:filetime>
  </property>
  <property fmtid="{D5CDD505-2E9C-101B-9397-08002B2CF9AE}" pid="3" name="Creator">
    <vt:lpwstr>Microsoft® Office PowerPoint® 2007</vt:lpwstr>
  </property>
  <property fmtid="{D5CDD505-2E9C-101B-9397-08002B2CF9AE}" pid="4" name="LastSaved">
    <vt:filetime>2017-11-23T21:00:00Z</vt:filetime>
  </property>
  <property fmtid="{D5CDD505-2E9C-101B-9397-08002B2CF9AE}" pid="5" name="ICV">
    <vt:lpwstr>34FC87631A314F9A9CA479911A00EFA5</vt:lpwstr>
  </property>
  <property fmtid="{D5CDD505-2E9C-101B-9397-08002B2CF9AE}" pid="6" name="KSOProductBuildVer">
    <vt:lpwstr>1033-12.2.0.18911</vt:lpwstr>
  </property>
</Properties>
</file>