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27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82" r:id="rId15"/>
    <p:sldId id="283" r:id="rId16"/>
    <p:sldId id="284" r:id="rId17"/>
    <p:sldId id="300" r:id="rId18"/>
    <p:sldId id="296" r:id="rId19"/>
    <p:sldId id="285" r:id="rId20"/>
    <p:sldId id="287" r:id="rId21"/>
    <p:sldId id="288" r:id="rId22"/>
    <p:sldId id="290" r:id="rId23"/>
    <p:sldId id="291" r:id="rId24"/>
    <p:sldId id="292" r:id="rId25"/>
    <p:sldId id="293" r:id="rId26"/>
    <p:sldId id="297" r:id="rId27"/>
    <p:sldId id="298" r:id="rId28"/>
    <p:sldId id="299" r:id="rId29"/>
    <p:sldId id="295" r:id="rId3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21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7144" y="-16934"/>
            <a:ext cx="6865200" cy="9161067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1" name="Google Shape;121;p13" descr="3.png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5186362" y="5137112"/>
            <a:ext cx="1671638" cy="400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7.png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-446078" y="422002"/>
            <a:ext cx="2628087" cy="175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3223238" y="8555778"/>
            <a:ext cx="411525" cy="588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3854" y="1604391"/>
            <a:ext cx="170878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4155" y="8913008"/>
            <a:ext cx="21970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734050" cy="4924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3200" dirty="0"/>
              <a:t>BAB 1 : PEN</a:t>
            </a:r>
            <a:r>
              <a:rPr lang="en-US" sz="3200" spc="-150" dirty="0"/>
              <a:t>D</a:t>
            </a:r>
            <a:r>
              <a:rPr lang="en-US" sz="3200" dirty="0"/>
              <a:t>AH</a:t>
            </a:r>
            <a:r>
              <a:rPr lang="en-US" sz="3200" spc="-20" dirty="0"/>
              <a:t>U</a:t>
            </a:r>
            <a:r>
              <a:rPr lang="en-US" sz="3200" dirty="0"/>
              <a:t>L</a:t>
            </a:r>
            <a:r>
              <a:rPr lang="en-US" sz="3200" spc="-50" dirty="0"/>
              <a:t>U</a:t>
            </a:r>
            <a:r>
              <a:rPr lang="en-US" sz="3200" dirty="0"/>
              <a:t>AN</a:t>
            </a:r>
            <a:endParaRPr lang="en-US"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"/>
          </p:nvPr>
        </p:nvSpPr>
        <p:spPr>
          <a:xfrm>
            <a:off x="0" y="6858000"/>
            <a:ext cx="6858000" cy="138493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cs typeface="Calibri" panose="020F0502020204030204"/>
              </a:rPr>
              <a:t>MK. </a:t>
            </a:r>
            <a:r>
              <a:rPr lang="en-US" b="1" spc="-5" dirty="0">
                <a:cs typeface="Calibri" panose="020F0502020204030204"/>
              </a:rPr>
              <a:t>PENGANTAR </a:t>
            </a:r>
            <a:r>
              <a:rPr lang="en-US" b="1" dirty="0">
                <a:cs typeface="Calibri" panose="020F0502020204030204"/>
              </a:rPr>
              <a:t>ILMU KOMUNIKASI - SEMESTER </a:t>
            </a:r>
            <a:r>
              <a:rPr lang="en-US" b="1" spc="-5" dirty="0">
                <a:cs typeface="Calibri" panose="020F0502020204030204"/>
              </a:rPr>
              <a:t>GANJIL</a:t>
            </a:r>
            <a:r>
              <a:rPr lang="en-US" b="1" spc="140" dirty="0">
                <a:cs typeface="Calibri" panose="020F0502020204030204"/>
              </a:rPr>
              <a:t> </a:t>
            </a:r>
            <a:r>
              <a:rPr lang="en-US" b="1" spc="-40" dirty="0">
                <a:cs typeface="Calibri" panose="020F0502020204030204"/>
              </a:rPr>
              <a:t>TA  2025/2026</a:t>
            </a:r>
            <a:endParaRPr lang="en-US" dirty="0">
              <a:cs typeface="Calibri" panose="020F0502020204030204"/>
            </a:endParaRPr>
          </a:p>
          <a:p>
            <a:pPr marL="147955" algn="ctr">
              <a:lnSpc>
                <a:spcPct val="100000"/>
              </a:lnSpc>
            </a:pPr>
            <a:r>
              <a:rPr lang="en-US" b="1" spc="-5" dirty="0">
                <a:cs typeface="Calibri" panose="020F0502020204030204"/>
              </a:rPr>
              <a:t>Program </a:t>
            </a:r>
            <a:r>
              <a:rPr lang="en-US" b="1" dirty="0" err="1">
                <a:cs typeface="Calibri" panose="020F0502020204030204"/>
              </a:rPr>
              <a:t>Studi</a:t>
            </a:r>
            <a:r>
              <a:rPr lang="en-US" b="1" dirty="0">
                <a:cs typeface="Calibri" panose="020F0502020204030204"/>
              </a:rPr>
              <a:t> </a:t>
            </a:r>
            <a:r>
              <a:rPr lang="en-US" b="1" dirty="0" err="1">
                <a:cs typeface="Calibri" panose="020F0502020204030204"/>
              </a:rPr>
              <a:t>Ilmu</a:t>
            </a:r>
            <a:r>
              <a:rPr lang="en-US" b="1" dirty="0">
                <a:cs typeface="Calibri" panose="020F0502020204030204"/>
              </a:rPr>
              <a:t> </a:t>
            </a:r>
            <a:r>
              <a:rPr lang="en-US" b="1" dirty="0" err="1">
                <a:cs typeface="Calibri" panose="020F0502020204030204"/>
              </a:rPr>
              <a:t>Komunikasi</a:t>
            </a:r>
            <a:r>
              <a:rPr lang="en-US" b="1" dirty="0">
                <a:cs typeface="Calibri" panose="020F0502020204030204"/>
              </a:rPr>
              <a:t>   </a:t>
            </a:r>
            <a:endParaRPr lang="en-US" b="1" dirty="0">
              <a:cs typeface="Calibri" panose="020F0502020204030204"/>
            </a:endParaRPr>
          </a:p>
          <a:p>
            <a:pPr marL="147955" algn="ctr">
              <a:lnSpc>
                <a:spcPct val="100000"/>
              </a:lnSpc>
            </a:pPr>
            <a:r>
              <a:rPr lang="en-US" b="1" dirty="0" err="1">
                <a:cs typeface="Calibri" panose="020F0502020204030204"/>
              </a:rPr>
              <a:t>Fakultas</a:t>
            </a:r>
            <a:r>
              <a:rPr lang="en-US" b="1" spc="-110" dirty="0">
                <a:cs typeface="Calibri" panose="020F0502020204030204"/>
              </a:rPr>
              <a:t> </a:t>
            </a:r>
            <a:r>
              <a:rPr lang="en-US" b="1" dirty="0" err="1">
                <a:cs typeface="Calibri" panose="020F0502020204030204"/>
              </a:rPr>
              <a:t>Ilmu</a:t>
            </a:r>
            <a:r>
              <a:rPr lang="en-US" b="1" dirty="0">
                <a:cs typeface="Calibri" panose="020F0502020204030204"/>
              </a:rPr>
              <a:t> </a:t>
            </a:r>
            <a:r>
              <a:rPr lang="en-US" b="1" dirty="0" err="1">
                <a:cs typeface="Calibri" panose="020F0502020204030204"/>
              </a:rPr>
              <a:t>Komunikasi</a:t>
            </a:r>
            <a:r>
              <a:rPr lang="en-US" b="1" dirty="0">
                <a:cs typeface="Calibri" panose="020F0502020204030204"/>
              </a:rPr>
              <a:t> </a:t>
            </a:r>
            <a:endParaRPr lang="en-US" b="1" dirty="0">
              <a:cs typeface="Calibri" panose="020F0502020204030204"/>
            </a:endParaRPr>
          </a:p>
          <a:p>
            <a:pPr marL="147955" algn="ctr">
              <a:lnSpc>
                <a:spcPct val="100000"/>
              </a:lnSpc>
            </a:pPr>
            <a:r>
              <a:rPr lang="en-US" b="1" dirty="0">
                <a:cs typeface="Calibri" panose="020F0502020204030204"/>
              </a:rPr>
              <a:t> </a:t>
            </a:r>
            <a:r>
              <a:rPr lang="en-US" b="1" dirty="0" err="1">
                <a:cs typeface="Calibri" panose="020F0502020204030204"/>
              </a:rPr>
              <a:t>Universitas</a:t>
            </a:r>
            <a:r>
              <a:rPr lang="en-US" b="1" spc="-114" dirty="0">
                <a:cs typeface="Calibri" panose="020F0502020204030204"/>
              </a:rPr>
              <a:t> </a:t>
            </a:r>
            <a:r>
              <a:rPr lang="en-US" b="1" spc="-5" dirty="0" err="1">
                <a:cs typeface="Calibri" panose="020F0502020204030204"/>
              </a:rPr>
              <a:t>Jayabaya</a:t>
            </a:r>
            <a:endParaRPr lang="en-US" b="1" spc="-5" dirty="0">
              <a:cs typeface="Calibri" panose="020F0502020204030204"/>
            </a:endParaRPr>
          </a:p>
          <a:p>
            <a:pPr marL="147955" algn="ctr">
              <a:lnSpc>
                <a:spcPct val="100000"/>
              </a:lnSpc>
            </a:pPr>
            <a:r>
              <a:rPr lang="en-ID" b="1" spc="-5" dirty="0">
                <a:cs typeface="Calibri" panose="020F0502020204030204"/>
              </a:rPr>
              <a:t>Jakarta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1356360"/>
            <a:ext cx="680466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/>
          <p:nvPr/>
        </p:nvSpPr>
        <p:spPr>
          <a:xfrm>
            <a:off x="1524000" y="736600"/>
            <a:ext cx="4886960" cy="3073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Rectangle 3"/>
          <p:cNvSpPr/>
          <p:nvPr/>
        </p:nvSpPr>
        <p:spPr>
          <a:xfrm flipH="1">
            <a:off x="107315" y="3962400"/>
            <a:ext cx="6337300" cy="2781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327275" marR="173990" indent="190500" algn="r">
              <a:lnSpc>
                <a:spcPct val="100000"/>
              </a:lnSpc>
              <a:spcBef>
                <a:spcPts val="100"/>
              </a:spcBef>
            </a:pPr>
            <a:r>
              <a:rPr lang="en-US" sz="2400" spc="5" dirty="0">
                <a:cs typeface="Calibri" panose="020F0502020204030204"/>
              </a:rPr>
              <a:t>“</a:t>
            </a:r>
            <a:r>
              <a:rPr lang="en-US" sz="2400" spc="5" dirty="0" err="1">
                <a:cs typeface="Calibri" panose="020F0502020204030204"/>
              </a:rPr>
              <a:t>Tidak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semua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berlangsung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antar</a:t>
            </a:r>
            <a:r>
              <a:rPr lang="en-US" sz="2400" spc="-4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manusia</a:t>
            </a:r>
            <a:r>
              <a:rPr lang="en-US" sz="2400" dirty="0">
                <a:cs typeface="Calibri" panose="020F0502020204030204"/>
              </a:rPr>
              <a:t>”</a:t>
            </a:r>
            <a:endParaRPr lang="en-US" sz="2400" dirty="0">
              <a:cs typeface="Calibri" panose="020F0502020204030204"/>
            </a:endParaRPr>
          </a:p>
          <a:p>
            <a:pPr marR="174625" algn="r">
              <a:lnSpc>
                <a:spcPct val="100000"/>
              </a:lnSpc>
            </a:pPr>
            <a:r>
              <a:rPr lang="en-US" sz="2400" spc="-5" dirty="0">
                <a:cs typeface="Calibri" panose="020F0502020204030204"/>
              </a:rPr>
              <a:t>Kincaid</a:t>
            </a:r>
            <a:r>
              <a:rPr lang="en-US" sz="2400" spc="-70" dirty="0">
                <a:cs typeface="Calibri" panose="020F0502020204030204"/>
              </a:rPr>
              <a:t> </a:t>
            </a:r>
            <a:r>
              <a:rPr lang="en-US" sz="2400" spc="-15" dirty="0">
                <a:cs typeface="Calibri" panose="020F0502020204030204"/>
              </a:rPr>
              <a:t>(1976)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5" name="object 26"/>
          <p:cNvSpPr/>
          <p:nvPr/>
        </p:nvSpPr>
        <p:spPr>
          <a:xfrm>
            <a:off x="1676400" y="4228306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/>
          <p:cNvSpPr/>
          <p:nvPr/>
        </p:nvSpPr>
        <p:spPr>
          <a:xfrm>
            <a:off x="0" y="1225550"/>
            <a:ext cx="6858000" cy="32702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Rectangle 2"/>
          <p:cNvSpPr/>
          <p:nvPr/>
        </p:nvSpPr>
        <p:spPr>
          <a:xfrm>
            <a:off x="1828800" y="4724399"/>
            <a:ext cx="3429000" cy="3385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626870">
              <a:lnSpc>
                <a:spcPct val="100000"/>
              </a:lnSpc>
            </a:pPr>
            <a:r>
              <a:rPr lang="en-US" sz="2800" spc="-5" dirty="0">
                <a:cs typeface="Calibri" panose="020F0502020204030204"/>
              </a:rPr>
              <a:t>“</a:t>
            </a:r>
            <a:r>
              <a:rPr lang="en-US" sz="2800" spc="-5" dirty="0" err="1">
                <a:cs typeface="Calibri" panose="020F0502020204030204"/>
              </a:rPr>
              <a:t>Berfikir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adalah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salah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satu</a:t>
            </a:r>
            <a:r>
              <a:rPr lang="en-US" sz="2800" spc="-8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bentuk</a:t>
            </a:r>
            <a:r>
              <a:rPr lang="en-US" sz="2800" spc="-5" dirty="0">
                <a:cs typeface="Calibri" panose="020F0502020204030204"/>
              </a:rPr>
              <a:t>  </a:t>
            </a:r>
            <a:r>
              <a:rPr lang="en-US" sz="2800" spc="-5" dirty="0" err="1">
                <a:cs typeface="Calibri" panose="020F0502020204030204"/>
              </a:rPr>
              <a:t>komunikasi</a:t>
            </a:r>
            <a:endParaRPr lang="en-US" sz="2800" spc="-5" dirty="0">
              <a:cs typeface="Calibri" panose="020F0502020204030204"/>
            </a:endParaRPr>
          </a:p>
          <a:p>
            <a:pPr marL="1626870">
              <a:lnSpc>
                <a:spcPct val="100000"/>
              </a:lnSpc>
            </a:pPr>
            <a:r>
              <a:rPr lang="en-ID" sz="2800" spc="-5" dirty="0">
                <a:cs typeface="Calibri" panose="020F0502020204030204"/>
              </a:rPr>
              <a:t>(Kincaid, 1976)</a:t>
            </a:r>
            <a:endParaRPr lang="en-US" sz="2800" dirty="0">
              <a:cs typeface="Calibri" panose="020F0502020204030204"/>
            </a:endParaRPr>
          </a:p>
          <a:p>
            <a:pPr marL="3036570" marR="503555" indent="129540">
              <a:lnSpc>
                <a:spcPct val="100000"/>
              </a:lnSpc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object 16"/>
          <p:cNvSpPr/>
          <p:nvPr/>
        </p:nvSpPr>
        <p:spPr>
          <a:xfrm>
            <a:off x="1981200" y="5145024"/>
            <a:ext cx="810971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752600"/>
            <a:ext cx="579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/>
              <a:t>4. KOMUNIKASI SEBAGAI PROSES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3200400"/>
            <a:ext cx="4876800" cy="497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  <a:spcBef>
                <a:spcPts val="1220"/>
              </a:spcBef>
            </a:pPr>
            <a:r>
              <a:rPr lang="en-US" sz="2400" b="1" spc="-10" dirty="0" err="1">
                <a:cs typeface="Calibri" panose="020F0502020204030204"/>
              </a:rPr>
              <a:t>Komunikasi</a:t>
            </a:r>
            <a:r>
              <a:rPr lang="en-US" sz="2400" b="1" spc="-10" dirty="0">
                <a:cs typeface="Calibri" panose="020F0502020204030204"/>
              </a:rPr>
              <a:t> </a:t>
            </a:r>
            <a:r>
              <a:rPr lang="en-US" sz="2400" b="1" spc="-5" dirty="0" err="1">
                <a:cs typeface="Calibri" panose="020F0502020204030204"/>
              </a:rPr>
              <a:t>bukan</a:t>
            </a:r>
            <a:r>
              <a:rPr lang="en-US" sz="2400" b="1" spc="-5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benda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dan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spc="-5" dirty="0" err="1">
                <a:cs typeface="Calibri" panose="020F0502020204030204"/>
              </a:rPr>
              <a:t>bukan</a:t>
            </a:r>
            <a:r>
              <a:rPr lang="en-US" sz="2400" b="1" spc="-70" dirty="0">
                <a:cs typeface="Calibri" panose="020F0502020204030204"/>
              </a:rPr>
              <a:t> </a:t>
            </a:r>
            <a:r>
              <a:rPr lang="en-US" sz="2400" b="1" spc="-5" dirty="0" err="1">
                <a:cs typeface="Calibri" panose="020F0502020204030204"/>
              </a:rPr>
              <a:t>hasil</a:t>
            </a:r>
            <a:r>
              <a:rPr lang="en-US" sz="2400" spc="-5" dirty="0">
                <a:cs typeface="Calibri" panose="020F0502020204030204"/>
              </a:rPr>
              <a:t>;</a:t>
            </a:r>
            <a:endParaRPr lang="en-US" sz="2400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</a:pPr>
            <a:r>
              <a:rPr lang="en-US" sz="2400" spc="-10" dirty="0" err="1">
                <a:cs typeface="Calibri" panose="020F0502020204030204"/>
              </a:rPr>
              <a:t>artinya</a:t>
            </a:r>
            <a:r>
              <a:rPr lang="en-US" sz="2400" spc="-10" dirty="0">
                <a:cs typeface="Calibri" panose="020F0502020204030204"/>
              </a:rPr>
              <a:t>:</a:t>
            </a:r>
            <a:endParaRPr lang="en-US" sz="2400" dirty="0">
              <a:cs typeface="Calibri" panose="020F0502020204030204"/>
            </a:endParaRPr>
          </a:p>
          <a:p>
            <a:pPr marL="579120" marR="1532255" indent="-304800">
              <a:lnSpc>
                <a:spcPct val="100000"/>
              </a:lnSpc>
              <a:spcBef>
                <a:spcPts val="32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b="1" spc="-5" dirty="0" err="1">
                <a:cs typeface="Calibri" panose="020F0502020204030204"/>
              </a:rPr>
              <a:t>Dinamis</a:t>
            </a:r>
            <a:r>
              <a:rPr lang="en-US" sz="2400" b="1" spc="-5" dirty="0">
                <a:cs typeface="Calibri" panose="020F0502020204030204"/>
              </a:rPr>
              <a:t>: </a:t>
            </a:r>
            <a:r>
              <a:rPr lang="en-US" sz="2400" spc="-5" dirty="0" err="1">
                <a:cs typeface="Calibri" panose="020F0502020204030204"/>
              </a:rPr>
              <a:t>selalu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berubah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spc="-10" dirty="0">
                <a:cs typeface="Calibri" panose="020F0502020204030204"/>
              </a:rPr>
              <a:t>tak  </a:t>
            </a:r>
            <a:r>
              <a:rPr lang="en-US" sz="2400" spc="-10" dirty="0" err="1">
                <a:cs typeface="Calibri" panose="020F0502020204030204"/>
              </a:rPr>
              <a:t>teridentifikasi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mulai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spc="-2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akhirnya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057910" indent="-304800">
              <a:lnSpc>
                <a:spcPct val="100000"/>
              </a:lnSpc>
              <a:spcBef>
                <a:spcPts val="34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b="1" spc="-10" dirty="0" err="1">
                <a:cs typeface="Calibri" panose="020F0502020204030204"/>
              </a:rPr>
              <a:t>Sistemik</a:t>
            </a:r>
            <a:r>
              <a:rPr lang="en-US" sz="2400" b="1" spc="-10" dirty="0">
                <a:cs typeface="Calibri" panose="020F0502020204030204"/>
              </a:rPr>
              <a:t>: </a:t>
            </a:r>
            <a:r>
              <a:rPr lang="en-US" sz="2400" spc="-10" dirty="0" err="1">
                <a:cs typeface="Calibri" panose="020F0502020204030204"/>
              </a:rPr>
              <a:t>terdiri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dari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beberapa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unsur</a:t>
            </a:r>
            <a:r>
              <a:rPr lang="en-US" sz="2400" spc="-5" dirty="0">
                <a:cs typeface="Calibri" panose="020F0502020204030204"/>
              </a:rPr>
              <a:t>  yang </a:t>
            </a:r>
            <a:r>
              <a:rPr lang="en-US" sz="2400" spc="-10" dirty="0" err="1">
                <a:cs typeface="Calibri" panose="020F0502020204030204"/>
              </a:rPr>
              <a:t>berinteraksi</a:t>
            </a:r>
            <a:r>
              <a:rPr lang="en-US" sz="2400" spc="-10" dirty="0">
                <a:cs typeface="Calibri" panose="020F0502020204030204"/>
              </a:rPr>
              <a:t>, </a:t>
            </a:r>
            <a:r>
              <a:rPr lang="en-US" sz="2400" spc="-5" dirty="0" err="1">
                <a:cs typeface="Calibri" panose="020F0502020204030204"/>
              </a:rPr>
              <a:t>saling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mempengaruhi</a:t>
            </a:r>
            <a:r>
              <a:rPr lang="en-US" sz="2400" spc="-5" dirty="0">
                <a:cs typeface="Calibri" panose="020F0502020204030204"/>
              </a:rPr>
              <a:t>, 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mempengaruhi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5" dirty="0" err="1">
                <a:cs typeface="Calibri" panose="020F0502020204030204"/>
              </a:rPr>
              <a:t>sistem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yang </a:t>
            </a:r>
            <a:r>
              <a:rPr lang="en-US" sz="2400" dirty="0" err="1">
                <a:cs typeface="Calibri" panose="020F0502020204030204"/>
              </a:rPr>
              <a:t>lebih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luas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447800"/>
            <a:ext cx="571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/>
              <a:t>4. KOMUNIKASI SEBAGAI PROSES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2819400"/>
            <a:ext cx="5486400" cy="495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9120" marR="1177290" indent="-304800" algn="just">
              <a:lnSpc>
                <a:spcPct val="100000"/>
              </a:lnSpc>
              <a:spcBef>
                <a:spcPts val="1160"/>
              </a:spcBef>
              <a:buAutoNum type="alphaLcPeriod" startAt="3"/>
              <a:tabLst>
                <a:tab pos="579755" algn="l"/>
              </a:tabLst>
            </a:pPr>
            <a:r>
              <a:rPr lang="en-US" sz="2400" b="1" spc="-15" dirty="0" err="1">
                <a:cs typeface="Calibri" panose="020F0502020204030204"/>
              </a:rPr>
              <a:t>Interaksi</a:t>
            </a:r>
            <a:r>
              <a:rPr lang="en-US" sz="2400" b="1" spc="-15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simbolik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dirty="0" err="1">
                <a:cs typeface="Calibri" panose="020F0502020204030204"/>
              </a:rPr>
              <a:t>Bahasa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merupakan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simbol</a:t>
            </a:r>
            <a:r>
              <a:rPr lang="en-US" sz="2400" spc="-5" dirty="0">
                <a:cs typeface="Calibri" panose="020F0502020204030204"/>
              </a:rPr>
              <a:t> yang </a:t>
            </a:r>
            <a:r>
              <a:rPr lang="en-US" sz="2400" spc="-5" dirty="0" err="1">
                <a:cs typeface="Calibri" panose="020F0502020204030204"/>
              </a:rPr>
              <a:t>dipergunakan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>
                <a:cs typeface="Calibri" panose="020F0502020204030204"/>
              </a:rPr>
              <a:t>orang </a:t>
            </a:r>
            <a:r>
              <a:rPr lang="en-US" sz="2400" spc="-10" dirty="0" err="1">
                <a:cs typeface="Calibri" panose="020F0502020204030204"/>
              </a:rPr>
              <a:t>untuk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spc="-10" dirty="0" err="1">
                <a:cs typeface="Calibri" panose="020F0502020204030204"/>
              </a:rPr>
              <a:t>berinteraksi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sesamanya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118870" indent="-304800">
              <a:lnSpc>
                <a:spcPct val="100000"/>
              </a:lnSpc>
              <a:spcBef>
                <a:spcPts val="320"/>
              </a:spcBef>
              <a:buAutoNum type="alphaLcPeriod" startAt="3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Makna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spc="-5" dirty="0" err="1">
                <a:cs typeface="Calibri" panose="020F0502020204030204"/>
              </a:rPr>
              <a:t>dibentuk</a:t>
            </a:r>
            <a:r>
              <a:rPr lang="en-US" sz="2400" b="1" spc="-5" dirty="0">
                <a:cs typeface="Calibri" panose="020F0502020204030204"/>
              </a:rPr>
              <a:t> </a:t>
            </a:r>
            <a:r>
              <a:rPr lang="en-US" sz="2400" b="1" spc="-10" dirty="0" err="1">
                <a:cs typeface="Calibri" panose="020F0502020204030204"/>
              </a:rPr>
              <a:t>secara</a:t>
            </a:r>
            <a:r>
              <a:rPr lang="en-US" sz="2400" b="1" spc="-10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pribadi</a:t>
            </a:r>
            <a:r>
              <a:rPr lang="en-US" sz="2400" dirty="0">
                <a:cs typeface="Calibri" panose="020F0502020204030204"/>
              </a:rPr>
              <a:t>. </a:t>
            </a:r>
            <a:r>
              <a:rPr lang="en-US" sz="2400" spc="-5" dirty="0" err="1">
                <a:cs typeface="Calibri" panose="020F0502020204030204"/>
              </a:rPr>
              <a:t>Setiap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10" dirty="0">
                <a:cs typeface="Calibri" panose="020F0502020204030204"/>
              </a:rPr>
              <a:t>orang </a:t>
            </a:r>
            <a:r>
              <a:rPr lang="en-US" sz="2400" spc="-10" dirty="0" err="1">
                <a:cs typeface="Calibri" panose="020F0502020204030204"/>
              </a:rPr>
              <a:t>menafsirkan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sesuatu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10" dirty="0" err="1">
                <a:cs typeface="Calibri" panose="020F0502020204030204"/>
              </a:rPr>
              <a:t>caranya</a:t>
            </a:r>
            <a:r>
              <a:rPr lang="en-US" sz="2400" spc="-5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sendiri</a:t>
            </a:r>
            <a:endParaRPr lang="en-US" sz="2400" spc="-5" dirty="0">
              <a:cs typeface="Calibri" panose="020F0502020204030204"/>
            </a:endParaRPr>
          </a:p>
          <a:p>
            <a:pPr marL="579120" marR="1118870" indent="-304800">
              <a:lnSpc>
                <a:spcPct val="100000"/>
              </a:lnSpc>
              <a:spcBef>
                <a:spcPts val="320"/>
              </a:spcBef>
              <a:buAutoNum type="alphaLcPeriod" startAt="3"/>
              <a:tabLst>
                <a:tab pos="579120" algn="l"/>
                <a:tab pos="579755" algn="l"/>
              </a:tabLst>
            </a:pPr>
            <a:endParaRPr lang="en-US" sz="2400" dirty="0">
              <a:cs typeface="Calibri" panose="020F0502020204030204"/>
            </a:endParaRPr>
          </a:p>
          <a:p>
            <a:pPr marL="901700" indent="-342900">
              <a:lnSpc>
                <a:spcPts val="1670"/>
              </a:lnSpc>
              <a:spcBef>
                <a:spcPts val="365"/>
              </a:spcBef>
              <a:buFont typeface="Wingdings" panose="05000000000000000000" pitchFamily="2" charset="2"/>
              <a:buChar char="à"/>
            </a:pPr>
            <a:r>
              <a:rPr lang="en-US" sz="2400" dirty="0" err="1">
                <a:cs typeface="Calibri" panose="020F0502020204030204"/>
              </a:rPr>
              <a:t>Makna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ada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pada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manusia</a:t>
            </a:r>
            <a:r>
              <a:rPr lang="en-US" sz="2400" dirty="0">
                <a:cs typeface="Calibri" panose="020F0502020204030204"/>
              </a:rPr>
              <a:t>,  </a:t>
            </a:r>
            <a:r>
              <a:rPr lang="en-US" sz="2400" spc="-5" dirty="0">
                <a:cs typeface="Calibri" panose="020F0502020204030204"/>
              </a:rPr>
              <a:t>     </a:t>
            </a:r>
            <a:r>
              <a:rPr lang="en-US" sz="2400" spc="-5" dirty="0" err="1">
                <a:cs typeface="Calibri" panose="020F0502020204030204"/>
              </a:rPr>
              <a:t>bukan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pada</a:t>
            </a:r>
            <a:r>
              <a:rPr lang="en-US" sz="2400" spc="-5" dirty="0">
                <a:cs typeface="Calibri" panose="020F0502020204030204"/>
              </a:rPr>
              <a:t> kata-kata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828799" y="426718"/>
            <a:ext cx="5029199" cy="1325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200" dirty="0"/>
              <a:t>5. KOMPONEN KOMUNIKASI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052" y="2133600"/>
            <a:ext cx="6857998" cy="548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9120" indent="-304800">
              <a:lnSpc>
                <a:spcPct val="100000"/>
              </a:lnSpc>
              <a:spcBef>
                <a:spcPts val="1165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Sumber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spc="-10" dirty="0">
                <a:cs typeface="Calibri" panose="020F0502020204030204"/>
              </a:rPr>
              <a:t>(</a:t>
            </a:r>
            <a:r>
              <a:rPr lang="en-US" sz="2400" b="1" spc="-10" dirty="0" err="1">
                <a:cs typeface="Calibri" panose="020F0502020204030204"/>
              </a:rPr>
              <a:t>komunikator</a:t>
            </a:r>
            <a:r>
              <a:rPr lang="en-US" sz="2400" b="1" spc="-10" dirty="0">
                <a:cs typeface="Calibri" panose="020F0502020204030204"/>
              </a:rPr>
              <a:t>)</a:t>
            </a:r>
            <a:r>
              <a:rPr lang="en-US" sz="2400" spc="-10" dirty="0">
                <a:cs typeface="Calibri" panose="020F0502020204030204"/>
              </a:rPr>
              <a:t>: </a:t>
            </a:r>
            <a:r>
              <a:rPr lang="en-US" sz="2400" spc="-5" dirty="0" err="1">
                <a:cs typeface="Calibri" panose="020F0502020204030204"/>
              </a:rPr>
              <a:t>pihak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>
                <a:cs typeface="Calibri" panose="020F0502020204030204"/>
              </a:rPr>
              <a:t>yang</a:t>
            </a:r>
            <a:r>
              <a:rPr lang="en-US" sz="2400" spc="-3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sengaja</a:t>
            </a:r>
            <a:endParaRPr lang="en-US" sz="2400" dirty="0">
              <a:cs typeface="Calibri" panose="020F0502020204030204"/>
            </a:endParaRPr>
          </a:p>
          <a:p>
            <a:pPr marL="579120">
              <a:lnSpc>
                <a:spcPct val="100000"/>
              </a:lnSpc>
            </a:pPr>
            <a:r>
              <a:rPr lang="en-US" sz="2400" spc="-10" dirty="0" err="1">
                <a:cs typeface="Calibri" panose="020F0502020204030204"/>
              </a:rPr>
              <a:t>berkomunikasi</a:t>
            </a:r>
            <a:r>
              <a:rPr lang="en-US" sz="2400" spc="-1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318260" indent="-304800">
              <a:lnSpc>
                <a:spcPct val="100000"/>
              </a:lnSpc>
              <a:spcBef>
                <a:spcPts val="280"/>
              </a:spcBef>
              <a:buAutoNum type="alphaLcPeriod" startAt="2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Penerima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spc="-5" dirty="0">
                <a:cs typeface="Calibri" panose="020F0502020204030204"/>
              </a:rPr>
              <a:t>(</a:t>
            </a:r>
            <a:r>
              <a:rPr lang="en-US" sz="2400" b="1" spc="-5" dirty="0" err="1">
                <a:cs typeface="Calibri" panose="020F0502020204030204"/>
              </a:rPr>
              <a:t>Komunikan</a:t>
            </a:r>
            <a:r>
              <a:rPr lang="en-US" sz="2400" b="1" spc="-5" dirty="0">
                <a:cs typeface="Calibri" panose="020F0502020204030204"/>
              </a:rPr>
              <a:t>)</a:t>
            </a:r>
            <a:r>
              <a:rPr lang="en-US" sz="2400" spc="-5" dirty="0">
                <a:cs typeface="Calibri" panose="020F0502020204030204"/>
              </a:rPr>
              <a:t>: </a:t>
            </a:r>
            <a:r>
              <a:rPr lang="en-US" sz="2400" spc="-5" dirty="0" err="1">
                <a:cs typeface="Calibri" panose="020F0502020204030204"/>
              </a:rPr>
              <a:t>pihan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>
                <a:cs typeface="Calibri" panose="020F0502020204030204"/>
              </a:rPr>
              <a:t>yang </a:t>
            </a:r>
            <a:r>
              <a:rPr lang="en-US" sz="2400" spc="-5" dirty="0" err="1">
                <a:cs typeface="Calibri" panose="020F0502020204030204"/>
              </a:rPr>
              <a:t>menerima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informasi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310640" indent="-304800">
              <a:lnSpc>
                <a:spcPct val="100000"/>
              </a:lnSpc>
              <a:spcBef>
                <a:spcPts val="260"/>
              </a:spcBef>
              <a:buAutoNum type="alphaLcPeriod" startAt="2"/>
              <a:tabLst>
                <a:tab pos="579120" algn="l"/>
                <a:tab pos="579755" algn="l"/>
              </a:tabLst>
            </a:pPr>
            <a:r>
              <a:rPr lang="en-US" sz="2400" b="1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: </a:t>
            </a:r>
            <a:r>
              <a:rPr lang="en-US" sz="2400" spc="-10" dirty="0" err="1">
                <a:cs typeface="Calibri" panose="020F0502020204030204"/>
              </a:rPr>
              <a:t>sesuatu</a:t>
            </a:r>
            <a:r>
              <a:rPr lang="en-US" sz="2400" spc="-10" dirty="0">
                <a:cs typeface="Calibri" panose="020F0502020204030204"/>
              </a:rPr>
              <a:t> yang </a:t>
            </a:r>
            <a:r>
              <a:rPr lang="en-US" sz="2400" spc="-5" dirty="0" err="1">
                <a:cs typeface="Calibri" panose="020F0502020204030204"/>
              </a:rPr>
              <a:t>dikirimkan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sumber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5" dirty="0" err="1">
                <a:cs typeface="Calibri" panose="020F0502020204030204"/>
              </a:rPr>
              <a:t>kepada</a:t>
            </a:r>
            <a:r>
              <a:rPr lang="en-US" sz="2400" spc="-15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penerima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090295" indent="-304800">
              <a:lnSpc>
                <a:spcPct val="100000"/>
              </a:lnSpc>
              <a:spcBef>
                <a:spcPts val="260"/>
              </a:spcBef>
              <a:buAutoNum type="alphaLcPeriod" startAt="2"/>
              <a:tabLst>
                <a:tab pos="579120" algn="l"/>
                <a:tab pos="579755" algn="l"/>
              </a:tabLst>
            </a:pPr>
            <a:r>
              <a:rPr lang="en-US" sz="2400" b="1" spc="-5" dirty="0" err="1">
                <a:cs typeface="Calibri" panose="020F0502020204030204"/>
              </a:rPr>
              <a:t>Saluran</a:t>
            </a:r>
            <a:r>
              <a:rPr lang="en-US" sz="2400" spc="-5" dirty="0">
                <a:cs typeface="Calibri" panose="020F0502020204030204"/>
              </a:rPr>
              <a:t>: </a:t>
            </a:r>
            <a:r>
              <a:rPr lang="en-US" sz="2400" dirty="0" err="1">
                <a:cs typeface="Calibri" panose="020F0502020204030204"/>
              </a:rPr>
              <a:t>moda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membuat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5" dirty="0" err="1">
                <a:cs typeface="Calibri" panose="020F0502020204030204"/>
              </a:rPr>
              <a:t>kode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(</a:t>
            </a:r>
            <a:r>
              <a:rPr lang="en-US" sz="2400" i="1" spc="-5" dirty="0">
                <a:cs typeface="Calibri" panose="020F0502020204030204"/>
              </a:rPr>
              <a:t>encoding</a:t>
            </a:r>
            <a:r>
              <a:rPr lang="en-US" sz="2400" spc="-5" dirty="0">
                <a:cs typeface="Calibri" panose="020F0502020204030204"/>
              </a:rPr>
              <a:t>) </a:t>
            </a:r>
            <a:r>
              <a:rPr lang="en-US" sz="2400" spc="-5" dirty="0" err="1">
                <a:cs typeface="Calibri" panose="020F0502020204030204"/>
              </a:rPr>
              <a:t>dan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10" dirty="0" err="1">
                <a:cs typeface="Calibri" panose="020F0502020204030204"/>
              </a:rPr>
              <a:t>menerjemahkan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15" dirty="0" err="1">
                <a:cs typeface="Calibri" panose="020F0502020204030204"/>
              </a:rPr>
              <a:t>kode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(</a:t>
            </a:r>
            <a:r>
              <a:rPr lang="en-US" sz="2400" i="1" spc="-5" dirty="0">
                <a:cs typeface="Calibri" panose="020F0502020204030204"/>
              </a:rPr>
              <a:t>decoding</a:t>
            </a:r>
            <a:r>
              <a:rPr lang="en-US" sz="2400" spc="-5" dirty="0">
                <a:cs typeface="Calibri" panose="020F0502020204030204"/>
              </a:rPr>
              <a:t>), </a:t>
            </a:r>
            <a:r>
              <a:rPr lang="en-US" sz="2400" spc="-15" dirty="0" err="1">
                <a:cs typeface="Calibri" panose="020F0502020204030204"/>
              </a:rPr>
              <a:t>kendaraan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  (</a:t>
            </a:r>
            <a:r>
              <a:rPr lang="en-US" sz="2400" i="1" spc="-5" dirty="0">
                <a:cs typeface="Calibri" panose="020F0502020204030204"/>
              </a:rPr>
              <a:t>message </a:t>
            </a:r>
            <a:r>
              <a:rPr lang="en-US" sz="2400" i="1" dirty="0" err="1">
                <a:cs typeface="Calibri" panose="020F0502020204030204"/>
              </a:rPr>
              <a:t>vechicle</a:t>
            </a:r>
            <a:r>
              <a:rPr lang="en-US" sz="2400" i="1" dirty="0">
                <a:cs typeface="Calibri" panose="020F0502020204030204"/>
              </a:rPr>
              <a:t>)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spc="-5" dirty="0" err="1">
                <a:cs typeface="Calibri" panose="020F0502020204030204"/>
              </a:rPr>
              <a:t>dan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pembawa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 (</a:t>
            </a:r>
            <a:r>
              <a:rPr lang="en-US" sz="2400" i="1" spc="-5" dirty="0">
                <a:cs typeface="Calibri" panose="020F0502020204030204"/>
              </a:rPr>
              <a:t>message  </a:t>
            </a:r>
            <a:r>
              <a:rPr lang="en-US" sz="2400" i="1" dirty="0">
                <a:cs typeface="Calibri" panose="020F0502020204030204"/>
              </a:rPr>
              <a:t>carrier</a:t>
            </a:r>
            <a:r>
              <a:rPr lang="en-US" sz="2400" dirty="0">
                <a:cs typeface="Calibri" panose="020F0502020204030204"/>
              </a:rPr>
              <a:t>).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260"/>
              </a:spcBef>
              <a:buAutoNum type="alphaLcPeriod" startAt="2"/>
              <a:tabLst>
                <a:tab pos="579120" algn="l"/>
                <a:tab pos="579755" algn="l"/>
              </a:tabLst>
            </a:pPr>
            <a:r>
              <a:rPr lang="en-US" sz="2400" b="1" spc="-5" dirty="0" err="1">
                <a:cs typeface="Calibri" panose="020F0502020204030204"/>
              </a:rPr>
              <a:t>Akibat</a:t>
            </a:r>
            <a:r>
              <a:rPr lang="en-US" sz="2400" spc="-5" dirty="0">
                <a:cs typeface="Calibri" panose="020F0502020204030204"/>
              </a:rPr>
              <a:t>: </a:t>
            </a:r>
            <a:r>
              <a:rPr lang="en-US" sz="2400" dirty="0" err="1">
                <a:cs typeface="Calibri" panose="020F0502020204030204"/>
              </a:rPr>
              <a:t>hasil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20" dirty="0" err="1">
                <a:cs typeface="Calibri" panose="020F0502020204030204"/>
              </a:rPr>
              <a:t>atau</a:t>
            </a:r>
            <a:r>
              <a:rPr lang="en-US" sz="2400" spc="-2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respons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penerima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20" dirty="0" err="1">
                <a:cs typeface="Calibri" panose="020F0502020204030204"/>
              </a:rPr>
              <a:t>atas</a:t>
            </a:r>
            <a:r>
              <a:rPr lang="en-US" sz="2400" spc="9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260"/>
              </a:spcBef>
              <a:buAutoNum type="alphaLcPeriod" startAt="2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Umpan-balik</a:t>
            </a:r>
            <a:r>
              <a:rPr lang="en-US" sz="2400" dirty="0">
                <a:cs typeface="Calibri" panose="020F0502020204030204"/>
              </a:rPr>
              <a:t>: </a:t>
            </a:r>
            <a:r>
              <a:rPr lang="en-US" sz="2400" spc="-10" dirty="0" err="1">
                <a:cs typeface="Calibri" panose="020F0502020204030204"/>
              </a:rPr>
              <a:t>respons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penerima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>
                <a:cs typeface="Calibri" panose="020F0502020204030204"/>
              </a:rPr>
              <a:t>yang</a:t>
            </a:r>
            <a:r>
              <a:rPr lang="en-US" sz="2400" spc="-3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diterima</a:t>
            </a:r>
            <a:endParaRPr lang="en-US" sz="2400" dirty="0">
              <a:cs typeface="Calibri" panose="020F0502020204030204"/>
            </a:endParaRPr>
          </a:p>
          <a:p>
            <a:pPr marL="579120">
              <a:lnSpc>
                <a:spcPct val="100000"/>
              </a:lnSpc>
              <a:spcBef>
                <a:spcPts val="5"/>
              </a:spcBef>
            </a:pPr>
            <a:r>
              <a:rPr lang="en-US" sz="2400" spc="-10" dirty="0" err="1">
                <a:cs typeface="Calibri" panose="020F0502020204030204"/>
              </a:rPr>
              <a:t>kembali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oleh</a:t>
            </a:r>
            <a:r>
              <a:rPr lang="en-US" sz="2400" spc="1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sumber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066800" y="1600200"/>
            <a:ext cx="5105395" cy="533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200" b="1" dirty="0"/>
              <a:t>FORMULA LASSWELL :</a:t>
            </a:r>
            <a:endParaRPr lang="en-ID" sz="3200" b="1" dirty="0"/>
          </a:p>
          <a:p>
            <a:pPr algn="ctr"/>
            <a:endParaRPr lang="en-ID" sz="3200" b="1" dirty="0"/>
          </a:p>
          <a:p>
            <a:pPr marL="342900" indent="-342900" algn="ctr">
              <a:buAutoNum type="arabicPeriod"/>
            </a:pPr>
            <a:r>
              <a:rPr lang="en-ID" sz="2800" dirty="0"/>
              <a:t>WHO</a:t>
            </a:r>
            <a:endParaRPr lang="en-ID" sz="2800" dirty="0"/>
          </a:p>
          <a:p>
            <a:pPr marL="342900" indent="-342900" algn="ctr">
              <a:buAutoNum type="arabicPeriod"/>
            </a:pPr>
            <a:r>
              <a:rPr lang="en-ID" sz="2800" dirty="0"/>
              <a:t>SAYS WHAT</a:t>
            </a:r>
            <a:endParaRPr lang="en-ID" sz="2800" dirty="0"/>
          </a:p>
          <a:p>
            <a:pPr marL="342900" indent="-342900" algn="ctr">
              <a:buAutoNum type="arabicPeriod"/>
            </a:pPr>
            <a:r>
              <a:rPr lang="en-ID" sz="2800" dirty="0"/>
              <a:t>IN WHICH CHANNEL</a:t>
            </a:r>
            <a:endParaRPr lang="en-ID" sz="2800" dirty="0"/>
          </a:p>
          <a:p>
            <a:pPr marL="342900" indent="-342900" algn="ctr">
              <a:buAutoNum type="arabicPeriod"/>
            </a:pPr>
            <a:r>
              <a:rPr lang="en-ID" sz="2800" dirty="0"/>
              <a:t>TO WHOM</a:t>
            </a:r>
            <a:endParaRPr lang="en-ID" sz="2800" dirty="0"/>
          </a:p>
          <a:p>
            <a:pPr marL="342900" indent="-342900" algn="ctr">
              <a:buAutoNum type="arabicPeriod"/>
            </a:pPr>
            <a:r>
              <a:rPr lang="en-ID" sz="2800" dirty="0"/>
              <a:t>WITH WHAT EFFECT</a:t>
            </a:r>
            <a:endParaRPr lang="en-ID" sz="2800" dirty="0"/>
          </a:p>
          <a:p>
            <a:pPr marL="342900" indent="-342900" algn="ctr">
              <a:buAutoNum type="arabicPeriod"/>
            </a:pPr>
            <a:endParaRPr lang="en-ID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8738" y="1752600"/>
            <a:ext cx="5476862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200" dirty="0"/>
              <a:t>5. KOMPONEN KOMUNIKASI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810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24200"/>
            <a:ext cx="6477000" cy="5867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n-ID" dirty="0"/>
          </a:p>
          <a:p>
            <a:pPr marL="342900" indent="-342900" algn="ctr">
              <a:buAutoNum type="arabicPeriod"/>
            </a:pPr>
            <a:endParaRPr lang="en-ID" dirty="0"/>
          </a:p>
          <a:p>
            <a:pPr marL="342900" indent="-342900" algn="ctr">
              <a:buAutoNum type="arabicPeriod"/>
            </a:pPr>
            <a:endParaRPr lang="en-ID" dirty="0"/>
          </a:p>
          <a:p>
            <a:pPr marL="342900" indent="-342900" algn="ctr">
              <a:buAutoNum type="arabicPeriod"/>
            </a:pPr>
            <a:endParaRPr lang="en-ID" sz="3200" dirty="0"/>
          </a:p>
          <a:p>
            <a:pPr marL="342900" indent="-342900" algn="ctr">
              <a:buAutoNum type="arabicPeriod"/>
            </a:pPr>
            <a:endParaRPr lang="en-ID" sz="3200" dirty="0"/>
          </a:p>
          <a:p>
            <a:pPr marL="342900" indent="-342900" algn="ctr">
              <a:buAutoNum type="arabicPeriod"/>
            </a:pPr>
            <a:r>
              <a:rPr lang="en-ID" sz="3200" dirty="0"/>
              <a:t>KOMUNIKATOR</a:t>
            </a:r>
            <a:endParaRPr lang="en-ID" sz="3200" dirty="0"/>
          </a:p>
          <a:p>
            <a:pPr marL="342900" indent="-342900" algn="ctr">
              <a:buAutoNum type="arabicPeriod"/>
            </a:pPr>
            <a:r>
              <a:rPr lang="en-ID" sz="3200" dirty="0"/>
              <a:t>PESAN</a:t>
            </a:r>
            <a:endParaRPr lang="en-ID" sz="3200" dirty="0"/>
          </a:p>
          <a:p>
            <a:pPr marL="342900" indent="-342900" algn="ctr">
              <a:buAutoNum type="arabicPeriod"/>
            </a:pPr>
            <a:r>
              <a:rPr lang="en-ID" sz="3200" dirty="0"/>
              <a:t>MEDIA</a:t>
            </a:r>
            <a:endParaRPr lang="en-ID" sz="3200" dirty="0"/>
          </a:p>
          <a:p>
            <a:pPr marL="342900" indent="-342900" algn="ctr">
              <a:buAutoNum type="arabicPeriod"/>
            </a:pPr>
            <a:r>
              <a:rPr lang="en-ID" sz="3200" dirty="0"/>
              <a:t>KOMUNIKAN</a:t>
            </a:r>
            <a:endParaRPr lang="en-ID" sz="3200" dirty="0"/>
          </a:p>
          <a:p>
            <a:pPr marL="342900" indent="-342900" algn="ctr">
              <a:buAutoNum type="arabicPeriod"/>
            </a:pPr>
            <a:r>
              <a:rPr lang="en-ID" sz="3200" dirty="0"/>
              <a:t>EFEK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1228738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KOM’TOR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4465319"/>
            <a:ext cx="942996" cy="640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PESAN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14658" y="4465319"/>
            <a:ext cx="942996" cy="640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MEDIA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62400" y="4229100"/>
            <a:ext cx="1219200" cy="685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KOM’KAN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91146" y="4484370"/>
            <a:ext cx="855373" cy="6400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EFEK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9498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584" y="3143247"/>
            <a:ext cx="6205531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/>
              <a:t>K O M U N I K A S I</a:t>
            </a:r>
            <a:endParaRPr lang="en-US" sz="3200" b="1" dirty="0"/>
          </a:p>
        </p:txBody>
      </p:sp>
      <p:sp>
        <p:nvSpPr>
          <p:cNvPr id="18" name="Up Arrow 17"/>
          <p:cNvSpPr/>
          <p:nvPr/>
        </p:nvSpPr>
        <p:spPr>
          <a:xfrm>
            <a:off x="271469" y="3810000"/>
            <a:ext cx="414331" cy="563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774034" y="3827144"/>
            <a:ext cx="414331" cy="563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3188026" y="3893818"/>
            <a:ext cx="414331" cy="563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517234" y="3809999"/>
            <a:ext cx="414331" cy="563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724060" y="3888102"/>
            <a:ext cx="414331" cy="5638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7"/>
          <p:cNvSpPr/>
          <p:nvPr/>
        </p:nvSpPr>
        <p:spPr>
          <a:xfrm>
            <a:off x="0" y="3886200"/>
            <a:ext cx="5562600" cy="3680459"/>
          </a:xfrm>
          <a:prstGeom prst="rect">
            <a:avLst/>
          </a:prstGeom>
          <a:blipFill>
            <a:blip r:embed="rId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Rounded Rectangle 3"/>
          <p:cNvSpPr/>
          <p:nvPr/>
        </p:nvSpPr>
        <p:spPr>
          <a:xfrm>
            <a:off x="1143000" y="1905000"/>
            <a:ext cx="57150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537335">
              <a:lnSpc>
                <a:spcPct val="100000"/>
              </a:lnSpc>
              <a:spcBef>
                <a:spcPts val="2415"/>
              </a:spcBef>
            </a:pPr>
            <a:r>
              <a:rPr lang="en-ID" sz="2800" dirty="0">
                <a:latin typeface="Lucida Sans Unicode" panose="020B0602030504020204"/>
                <a:cs typeface="Lucida Sans Unicode" panose="020B0602030504020204"/>
              </a:rPr>
              <a:t>CONTOH PESAN TERTULIS</a:t>
            </a:r>
            <a:endParaRPr lang="en-US" sz="2800" dirty="0">
              <a:latin typeface="Lucida Sans Unicode" panose="020B0602030504020204"/>
              <a:cs typeface="Lucida Sans Unicode" panose="020B0602030504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762000"/>
            <a:ext cx="5257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/>
              <a:t>6. TUJUAN KOMUNIKASI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2438400"/>
            <a:ext cx="5638800" cy="446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  <a:spcBef>
                <a:spcPts val="1005"/>
              </a:spcBef>
            </a:pPr>
            <a:r>
              <a:rPr lang="en-US" sz="2800" b="1" spc="-5" dirty="0">
                <a:cs typeface="Calibri" panose="020F0502020204030204"/>
              </a:rPr>
              <a:t>David K. </a:t>
            </a:r>
            <a:r>
              <a:rPr lang="en-US" sz="2800" b="1" spc="-5" dirty="0" err="1">
                <a:cs typeface="Calibri" panose="020F0502020204030204"/>
              </a:rPr>
              <a:t>Berlo</a:t>
            </a:r>
            <a:r>
              <a:rPr lang="en-US" sz="2400" b="1" spc="-5" dirty="0">
                <a:cs typeface="Calibri" panose="020F0502020204030204"/>
              </a:rPr>
              <a:t>: </a:t>
            </a:r>
            <a:endParaRPr lang="en-US" sz="2400" b="1" spc="-5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  <a:spcBef>
                <a:spcPts val="1005"/>
              </a:spcBef>
            </a:pPr>
            <a:r>
              <a:rPr lang="en-US" sz="2400" spc="-10" dirty="0" err="1">
                <a:cs typeface="Calibri" panose="020F0502020204030204"/>
              </a:rPr>
              <a:t>Tiga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tujuan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r>
              <a:rPr lang="en-US" sz="2400" spc="-10" dirty="0">
                <a:cs typeface="Calibri" panose="020F0502020204030204"/>
              </a:rPr>
              <a:t> :</a:t>
            </a:r>
            <a:endParaRPr lang="en-US" sz="2400" dirty="0">
              <a:cs typeface="Calibri" panose="020F0502020204030204"/>
            </a:endParaRPr>
          </a:p>
          <a:p>
            <a:pPr marL="579120" marR="1136015" indent="-304800" algn="just">
              <a:lnSpc>
                <a:spcPct val="100000"/>
              </a:lnSpc>
              <a:spcBef>
                <a:spcPts val="320"/>
              </a:spcBef>
              <a:buAutoNum type="alphaLcPeriod"/>
              <a:tabLst>
                <a:tab pos="579755" algn="l"/>
              </a:tabLst>
            </a:pPr>
            <a:r>
              <a:rPr lang="en-US" sz="2400" b="1" spc="-5" dirty="0" err="1">
                <a:cs typeface="Calibri" panose="020F0502020204030204"/>
              </a:rPr>
              <a:t>Memberitahu</a:t>
            </a:r>
            <a:r>
              <a:rPr lang="en-US" sz="2400" spc="-5" dirty="0">
                <a:cs typeface="Calibri" panose="020F0502020204030204"/>
              </a:rPr>
              <a:t>: </a:t>
            </a:r>
            <a:r>
              <a:rPr lang="en-US" sz="2400" spc="-5" dirty="0" err="1">
                <a:cs typeface="Calibri" panose="020F0502020204030204"/>
              </a:rPr>
              <a:t>menyampaikan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sesuatu</a:t>
            </a:r>
            <a:r>
              <a:rPr lang="en-US" sz="2400" spc="-10" dirty="0">
                <a:cs typeface="Calibri" panose="020F0502020204030204"/>
              </a:rPr>
              <a:t>  H</a:t>
            </a:r>
            <a:r>
              <a:rPr lang="en-US" sz="2400" dirty="0">
                <a:cs typeface="Calibri" panose="020F0502020204030204"/>
              </a:rPr>
              <a:t>al </a:t>
            </a:r>
            <a:r>
              <a:rPr lang="en-US" sz="2400" spc="-5" dirty="0">
                <a:cs typeface="Calibri" panose="020F0502020204030204"/>
              </a:rPr>
              <a:t>(</a:t>
            </a:r>
            <a:r>
              <a:rPr lang="en-US" sz="2400" spc="-5" dirty="0" err="1">
                <a:cs typeface="Calibri" panose="020F0502020204030204"/>
              </a:rPr>
              <a:t>gagasan</a:t>
            </a:r>
            <a:r>
              <a:rPr lang="en-US" sz="2400" spc="-5" dirty="0">
                <a:cs typeface="Calibri" panose="020F0502020204030204"/>
              </a:rPr>
              <a:t>, </a:t>
            </a:r>
            <a:r>
              <a:rPr lang="en-US" sz="2400" spc="-5" dirty="0" err="1">
                <a:cs typeface="Calibri" panose="020F0502020204030204"/>
              </a:rPr>
              <a:t>pemikiran</a:t>
            </a:r>
            <a:r>
              <a:rPr lang="en-US" sz="2400" spc="-5" dirty="0">
                <a:cs typeface="Calibri" panose="020F0502020204030204"/>
              </a:rPr>
              <a:t>, </a:t>
            </a:r>
            <a:r>
              <a:rPr lang="en-US" sz="2400" spc="-5" dirty="0" err="1">
                <a:cs typeface="Calibri" panose="020F0502020204030204"/>
              </a:rPr>
              <a:t>perasaan</a:t>
            </a:r>
            <a:r>
              <a:rPr lang="en-US" sz="2400" spc="-5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sejenisnya</a:t>
            </a:r>
            <a:r>
              <a:rPr lang="en-US" sz="2400" spc="-5" dirty="0">
                <a:cs typeface="Calibri" panose="020F0502020204030204"/>
              </a:rPr>
              <a:t>).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345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Membujuk</a:t>
            </a:r>
            <a:r>
              <a:rPr lang="en-US" sz="2400" dirty="0">
                <a:cs typeface="Calibri" panose="020F0502020204030204"/>
              </a:rPr>
              <a:t>: </a:t>
            </a:r>
            <a:r>
              <a:rPr lang="en-US" sz="2400" dirty="0" err="1">
                <a:cs typeface="Calibri" panose="020F0502020204030204"/>
              </a:rPr>
              <a:t>mengubah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perasaan</a:t>
            </a:r>
            <a:r>
              <a:rPr lang="en-US" sz="2400" spc="-8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atau</a:t>
            </a:r>
            <a:endParaRPr lang="en-US" sz="2400" dirty="0">
              <a:cs typeface="Calibri" panose="020F0502020204030204"/>
            </a:endParaRPr>
          </a:p>
          <a:p>
            <a:pPr marL="579120">
              <a:lnSpc>
                <a:spcPct val="100000"/>
              </a:lnSpc>
            </a:pPr>
            <a:r>
              <a:rPr lang="en-US" sz="2400" spc="-5" dirty="0" err="1">
                <a:cs typeface="Calibri" panose="020F0502020204030204"/>
              </a:rPr>
              <a:t>emosi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dari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tidak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suka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menjadi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suka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79120" marR="1885950" indent="-304800">
              <a:lnSpc>
                <a:spcPct val="100000"/>
              </a:lnSpc>
              <a:spcBef>
                <a:spcPts val="340"/>
              </a:spcBef>
              <a:buAutoNum type="alphaLcPeriod" startAt="3"/>
              <a:tabLst>
                <a:tab pos="579120" algn="l"/>
                <a:tab pos="579755" algn="l"/>
              </a:tabLst>
            </a:pPr>
            <a:r>
              <a:rPr lang="en-US" sz="2400" b="1" dirty="0" err="1">
                <a:cs typeface="Calibri" panose="020F0502020204030204"/>
              </a:rPr>
              <a:t>Menghibur</a:t>
            </a:r>
            <a:r>
              <a:rPr lang="en-US" sz="2400" dirty="0">
                <a:cs typeface="Calibri" panose="020F0502020204030204"/>
              </a:rPr>
              <a:t>: </a:t>
            </a:r>
            <a:r>
              <a:rPr lang="en-US" sz="2400" dirty="0" err="1">
                <a:cs typeface="Calibri" panose="020F0502020204030204"/>
              </a:rPr>
              <a:t>menghibur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atau</a:t>
            </a:r>
            <a:r>
              <a:rPr lang="en-US" sz="2400" spc="-10" dirty="0">
                <a:cs typeface="Calibri" panose="020F0502020204030204"/>
              </a:rPr>
              <a:t>   </a:t>
            </a:r>
            <a:r>
              <a:rPr lang="en-US" sz="2400" spc="-5" dirty="0" err="1">
                <a:cs typeface="Calibri" panose="020F0502020204030204"/>
              </a:rPr>
              <a:t>menyenangkan</a:t>
            </a:r>
            <a:r>
              <a:rPr lang="en-US" sz="2400" spc="-6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seseorang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838200"/>
            <a:ext cx="5257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/>
              <a:t>6. TUJUAN KOMUNIKASI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5638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  <a:spcBef>
                <a:spcPts val="1190"/>
              </a:spcBef>
            </a:pPr>
            <a:r>
              <a:rPr lang="en-US" sz="2400" b="1" spc="-10" dirty="0">
                <a:cs typeface="Calibri" panose="020F0502020204030204"/>
              </a:rPr>
              <a:t>J.A. </a:t>
            </a:r>
            <a:r>
              <a:rPr lang="en-US" sz="2400" b="1" spc="-5" dirty="0">
                <a:cs typeface="Calibri" panose="020F0502020204030204"/>
              </a:rPr>
              <a:t>DeVito</a:t>
            </a:r>
            <a:r>
              <a:rPr lang="en-US" spc="-5" dirty="0">
                <a:cs typeface="Calibri" panose="020F0502020204030204"/>
              </a:rPr>
              <a:t>:</a:t>
            </a:r>
            <a:endParaRPr lang="en-US" spc="-5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  <a:spcBef>
                <a:spcPts val="1190"/>
              </a:spcBef>
            </a:pPr>
            <a:r>
              <a:rPr lang="en-US" sz="2400" spc="-5" dirty="0" err="1">
                <a:cs typeface="Calibri" panose="020F0502020204030204"/>
              </a:rPr>
              <a:t>Empat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tujuan</a:t>
            </a:r>
            <a:r>
              <a:rPr lang="en-US" sz="2400" spc="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r>
              <a:rPr lang="en-US" sz="2400" spc="-10" dirty="0">
                <a:cs typeface="Calibri" panose="020F0502020204030204"/>
              </a:rPr>
              <a:t>:</a:t>
            </a:r>
            <a:endParaRPr lang="en-US" sz="2400" dirty="0">
              <a:cs typeface="Calibri" panose="020F0502020204030204"/>
            </a:endParaRPr>
          </a:p>
          <a:p>
            <a:pPr marL="579120" marR="1122045" indent="-304800" algn="just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Penemuan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diri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melalui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berkomunikasi</a:t>
            </a:r>
            <a:r>
              <a:rPr lang="en-US" sz="2400" spc="-12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5" dirty="0">
                <a:cs typeface="Calibri" panose="020F0502020204030204"/>
              </a:rPr>
              <a:t>  orang </a:t>
            </a:r>
            <a:r>
              <a:rPr lang="en-US" sz="2400" dirty="0">
                <a:cs typeface="Calibri" panose="020F0502020204030204"/>
              </a:rPr>
              <a:t>lain, </a:t>
            </a:r>
            <a:r>
              <a:rPr lang="en-US" sz="2400" spc="-5" dirty="0" err="1">
                <a:cs typeface="Calibri" panose="020F0502020204030204"/>
              </a:rPr>
              <a:t>seseorang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semakin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mengenal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dirinya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sendiri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juga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lebih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mengenal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orang  </a:t>
            </a:r>
            <a:r>
              <a:rPr lang="en-US" sz="2400" dirty="0">
                <a:cs typeface="Calibri" panose="020F0502020204030204"/>
              </a:rPr>
              <a:t>lain.</a:t>
            </a:r>
            <a:endParaRPr lang="en-US" sz="2400" dirty="0">
              <a:cs typeface="Calibri" panose="020F0502020204030204"/>
            </a:endParaRPr>
          </a:p>
          <a:p>
            <a:pPr marL="579120" marR="1236345" indent="-304800">
              <a:lnSpc>
                <a:spcPct val="100000"/>
              </a:lnSpc>
              <a:spcBef>
                <a:spcPts val="28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Memulai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memelihara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hubungan</a:t>
            </a:r>
            <a:r>
              <a:rPr lang="en-US" sz="2400" spc="-9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5" dirty="0">
                <a:cs typeface="Calibri" panose="020F0502020204030204"/>
              </a:rPr>
              <a:t>  orang</a:t>
            </a:r>
            <a:r>
              <a:rPr lang="en-US" sz="2400" spc="-4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lain.</a:t>
            </a:r>
            <a:endParaRPr lang="en-US" sz="2400" dirty="0">
              <a:cs typeface="Calibri" panose="020F0502020204030204"/>
            </a:endParaRPr>
          </a:p>
          <a:p>
            <a:pPr marL="579120" marR="1185545" indent="-304800">
              <a:lnSpc>
                <a:spcPct val="100000"/>
              </a:lnSpc>
              <a:spcBef>
                <a:spcPts val="28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dirty="0" err="1">
                <a:cs typeface="Calibri" panose="020F0502020204030204"/>
              </a:rPr>
              <a:t>Mengubah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perilaku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(</a:t>
            </a:r>
            <a:r>
              <a:rPr lang="en-US" sz="2400" dirty="0" err="1">
                <a:cs typeface="Calibri" panose="020F0502020204030204"/>
              </a:rPr>
              <a:t>pengetahuan</a:t>
            </a:r>
            <a:r>
              <a:rPr lang="en-US" sz="2400" dirty="0">
                <a:cs typeface="Calibri" panose="020F0502020204030204"/>
              </a:rPr>
              <a:t>, </a:t>
            </a:r>
            <a:r>
              <a:rPr lang="en-US" sz="2400" spc="-5" dirty="0" err="1">
                <a:cs typeface="Calibri" panose="020F0502020204030204"/>
              </a:rPr>
              <a:t>sikap</a:t>
            </a:r>
            <a:r>
              <a:rPr lang="en-US" sz="2400" spc="-5" dirty="0">
                <a:cs typeface="Calibri" panose="020F0502020204030204"/>
              </a:rPr>
              <a:t>,</a:t>
            </a:r>
            <a:r>
              <a:rPr lang="en-US" sz="2400" spc="-14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tindakan</a:t>
            </a:r>
            <a:r>
              <a:rPr lang="en-US" sz="2400" dirty="0">
                <a:cs typeface="Calibri" panose="020F0502020204030204"/>
              </a:rPr>
              <a:t>) </a:t>
            </a:r>
            <a:r>
              <a:rPr lang="en-US" sz="2400" spc="-5" dirty="0">
                <a:cs typeface="Calibri" panose="020F0502020204030204"/>
              </a:rPr>
              <a:t>orang</a:t>
            </a:r>
            <a:r>
              <a:rPr lang="en-US" sz="2400" spc="-8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lain.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dirty="0" err="1">
                <a:cs typeface="Calibri" panose="020F0502020204030204"/>
              </a:rPr>
              <a:t>Bermain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menghibur</a:t>
            </a:r>
            <a:r>
              <a:rPr lang="en-US" sz="2400" spc="-8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diri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3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01891" y="2240854"/>
            <a:ext cx="494176" cy="494232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4346" y="4641821"/>
            <a:ext cx="542670" cy="755157"/>
          </a:xfrm>
          <a:prstGeom prst="rect">
            <a:avLst/>
          </a:prstGeom>
        </p:spPr>
      </p:pic>
      <p:pic>
        <p:nvPicPr>
          <p:cNvPr id="5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6801" y="3551780"/>
            <a:ext cx="657660" cy="658169"/>
          </a:xfrm>
          <a:prstGeom prst="rect">
            <a:avLst/>
          </a:prstGeom>
        </p:spPr>
      </p:pic>
      <p:pic>
        <p:nvPicPr>
          <p:cNvPr id="6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1997" y="5946296"/>
            <a:ext cx="610215" cy="7531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42212" y="3450807"/>
            <a:ext cx="3866531" cy="9115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KESEPAKATAN BERSAMA</a:t>
            </a:r>
            <a:endParaRPr lang="en-ID" dirty="0"/>
          </a:p>
          <a:p>
            <a:pPr algn="ctr"/>
            <a:r>
              <a:rPr lang="en-ID" dirty="0" err="1"/>
              <a:t>Kebersamaan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Kul</a:t>
            </a:r>
            <a:r>
              <a:rPr lang="en-US" altLang="en-ID" dirty="0" err="1"/>
              <a:t>iah</a:t>
            </a:r>
            <a:r>
              <a:rPr lang="en-ID" dirty="0"/>
              <a:t> yang </a:t>
            </a:r>
            <a:r>
              <a:rPr lang="en-ID" dirty="0" err="1"/>
              <a:t>nyaman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24460" y="4667149"/>
            <a:ext cx="3838140" cy="965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1350" dirty="0"/>
          </a:p>
          <a:p>
            <a:pPr algn="ctr"/>
            <a:endParaRPr lang="en-ID" sz="1350" dirty="0"/>
          </a:p>
          <a:p>
            <a:pPr algn="ctr"/>
            <a:endParaRPr lang="en-ID" sz="1350" dirty="0"/>
          </a:p>
          <a:p>
            <a:pPr algn="ctr"/>
            <a:r>
              <a:rPr lang="en-ID" dirty="0"/>
              <a:t>PROSES PEMBELAJARAN  </a:t>
            </a:r>
            <a:endParaRPr lang="en-ID" dirty="0"/>
          </a:p>
          <a:p>
            <a:pPr algn="ctr"/>
            <a:r>
              <a:rPr lang="en-ID" dirty="0"/>
              <a:t>Model </a:t>
            </a:r>
            <a:r>
              <a:rPr lang="en-ID" dirty="0" err="1"/>
              <a:t>interaksi</a:t>
            </a:r>
            <a:r>
              <a:rPr lang="en-ID" dirty="0"/>
              <a:t> media </a:t>
            </a:r>
            <a:r>
              <a:rPr lang="en-ID" dirty="0" err="1"/>
              <a:t>dan</a:t>
            </a:r>
            <a:r>
              <a:rPr lang="en-ID" dirty="0"/>
              <a:t> model 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US" altLang="en-ID" dirty="0"/>
              <a:t>dan </a:t>
            </a:r>
            <a:r>
              <a:rPr lang="en-ID" dirty="0"/>
              <a:t>daring</a:t>
            </a:r>
            <a:r>
              <a:rPr lang="en-US" altLang="en-ID" dirty="0"/>
              <a:t> = hybrid</a:t>
            </a:r>
            <a:endParaRPr lang="en-ID" dirty="0"/>
          </a:p>
          <a:p>
            <a:pPr algn="ctr"/>
            <a:endParaRPr lang="en-ID" sz="1350" dirty="0"/>
          </a:p>
          <a:p>
            <a:pPr algn="ctr"/>
            <a:endParaRPr lang="en-ID" sz="1350" dirty="0"/>
          </a:p>
          <a:p>
            <a:pPr algn="ctr"/>
            <a:endParaRPr lang="en-ID" sz="1350" dirty="0"/>
          </a:p>
          <a:p>
            <a:pPr algn="ctr"/>
            <a:endParaRPr lang="en-US" sz="1350" dirty="0"/>
          </a:p>
        </p:txBody>
      </p:sp>
      <p:sp>
        <p:nvSpPr>
          <p:cNvPr id="10" name="Rounded Rectangle 9"/>
          <p:cNvSpPr/>
          <p:nvPr/>
        </p:nvSpPr>
        <p:spPr>
          <a:xfrm>
            <a:off x="1742212" y="5785314"/>
            <a:ext cx="3820388" cy="920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MINDMAP</a:t>
            </a:r>
            <a:endParaRPr lang="en-ID" dirty="0"/>
          </a:p>
          <a:p>
            <a:pPr algn="ctr"/>
            <a:r>
              <a:rPr lang="en-ID" dirty="0" err="1"/>
              <a:t>Pemetaan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Pengantar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96067" y="2240854"/>
            <a:ext cx="3866533" cy="9195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dirty="0"/>
              <a:t>PERKENALAN </a:t>
            </a:r>
            <a:endParaRPr lang="en-ID" sz="2000" dirty="0"/>
          </a:p>
          <a:p>
            <a:pPr algn="ctr"/>
            <a:r>
              <a:rPr lang="en-ID" sz="2000" dirty="0" err="1"/>
              <a:t>Saya</a:t>
            </a:r>
            <a:r>
              <a:rPr lang="en-ID" sz="2000" dirty="0"/>
              <a:t>, </a:t>
            </a:r>
            <a:r>
              <a:rPr lang="en-ID" sz="2000" dirty="0" err="1"/>
              <a:t>Anda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Kita </a:t>
            </a:r>
            <a:r>
              <a:rPr lang="en-ID" sz="2000" dirty="0" err="1"/>
              <a:t>semua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865397" y="4633417"/>
            <a:ext cx="2949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spc="-79" dirty="0"/>
              <a:t>A</a:t>
            </a:r>
            <a:r>
              <a:rPr lang="en-US" sz="3200" dirty="0"/>
              <a:t>genda  </a:t>
            </a:r>
            <a:r>
              <a:rPr lang="en-US" sz="3200" spc="-8" dirty="0" err="1"/>
              <a:t>Hari</a:t>
            </a:r>
            <a:r>
              <a:rPr lang="en-US" sz="3200" spc="-30" dirty="0"/>
              <a:t> </a:t>
            </a:r>
            <a:r>
              <a:rPr lang="en-US" sz="3200" dirty="0" err="1"/>
              <a:t>Ini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 rot="10523043" flipV="1">
            <a:off x="2694369" y="663519"/>
            <a:ext cx="3266440" cy="811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ID" sz="2000" dirty="0"/>
              <a:t>Jum’at</a:t>
            </a:r>
            <a:r>
              <a:rPr lang="en-ID" sz="2000" dirty="0"/>
              <a:t>, </a:t>
            </a:r>
            <a:r>
              <a:rPr lang="en-US" altLang="en-ID" sz="2000" dirty="0"/>
              <a:t>10</a:t>
            </a:r>
            <a:r>
              <a:rPr lang="en-ID" sz="2000" dirty="0"/>
              <a:t> </a:t>
            </a:r>
            <a:r>
              <a:rPr lang="en-US" altLang="en-ID" sz="2000" dirty="0"/>
              <a:t>Oktober</a:t>
            </a:r>
            <a:r>
              <a:rPr lang="en-ID" sz="2000" dirty="0"/>
              <a:t> 202</a:t>
            </a:r>
            <a:r>
              <a:rPr lang="en-US" altLang="en-ID" sz="2000" dirty="0"/>
              <a:t>5</a:t>
            </a:r>
            <a:endParaRPr lang="en-US" altLang="en-ID" sz="2000" dirty="0"/>
          </a:p>
        </p:txBody>
      </p:sp>
      <p:pic>
        <p:nvPicPr>
          <p:cNvPr id="13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6801" y="7035031"/>
            <a:ext cx="629266" cy="6611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42213" y="7010400"/>
            <a:ext cx="3820387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 KONSEP DASAR KOMUNIKASI</a:t>
            </a:r>
            <a:endParaRPr lang="en-ID" dirty="0"/>
          </a:p>
          <a:p>
            <a:pPr algn="ctr"/>
            <a:r>
              <a:rPr lang="en-ID" dirty="0" err="1"/>
              <a:t>Difinisi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Pengantar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komunikasi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1369060" y="1132839"/>
            <a:ext cx="3660140" cy="2905761"/>
          </a:xfrm>
          <a:prstGeom prst="rect">
            <a:avLst/>
          </a:prstGeom>
          <a:blipFill>
            <a:blip r:embed="rId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11"/>
          <p:cNvSpPr/>
          <p:nvPr/>
        </p:nvSpPr>
        <p:spPr>
          <a:xfrm>
            <a:off x="4514850" y="4057650"/>
            <a:ext cx="1752600" cy="2189479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Rectangle 3"/>
          <p:cNvSpPr/>
          <p:nvPr/>
        </p:nvSpPr>
        <p:spPr>
          <a:xfrm>
            <a:off x="1219200" y="4648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9725" algn="r">
              <a:lnSpc>
                <a:spcPct val="100000"/>
              </a:lnSpc>
            </a:pPr>
            <a:r>
              <a:rPr lang="en-US" sz="2800" spc="-5" dirty="0">
                <a:latin typeface="Lucida Sans Unicode" panose="020B0602030504020204"/>
                <a:cs typeface="Lucida Sans Unicode" panose="020B0602030504020204"/>
              </a:rPr>
              <a:t>“</a:t>
            </a:r>
            <a:r>
              <a:rPr lang="en-US" sz="2800" spc="-5" dirty="0" err="1">
                <a:latin typeface="Lucida Sans Unicode" panose="020B0602030504020204"/>
                <a:cs typeface="Lucida Sans Unicode" panose="020B0602030504020204"/>
              </a:rPr>
              <a:t>Memulai</a:t>
            </a:r>
            <a:r>
              <a:rPr lang="en-US" sz="2800" spc="-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800" dirty="0" err="1">
                <a:latin typeface="Lucida Sans Unicode" panose="020B0602030504020204"/>
                <a:cs typeface="Lucida Sans Unicode" panose="020B0602030504020204"/>
              </a:rPr>
              <a:t>dan</a:t>
            </a:r>
            <a:r>
              <a:rPr lang="en-US" sz="280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800" spc="-5" dirty="0" err="1">
                <a:latin typeface="Lucida Sans Unicode" panose="020B0602030504020204"/>
                <a:cs typeface="Lucida Sans Unicode" panose="020B0602030504020204"/>
              </a:rPr>
              <a:t>memelihara</a:t>
            </a:r>
            <a:r>
              <a:rPr lang="en-US" sz="280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800" spc="-5" dirty="0" err="1">
                <a:latin typeface="Lucida Sans Unicode" panose="020B0602030504020204"/>
                <a:cs typeface="Lucida Sans Unicode" panose="020B0602030504020204"/>
              </a:rPr>
              <a:t>hubungan</a:t>
            </a:r>
            <a:endParaRPr lang="en-US" sz="2800" dirty="0">
              <a:latin typeface="Lucida Sans Unicode" panose="020B0602030504020204"/>
              <a:cs typeface="Lucida Sans Unicode" panose="020B0602030504020204"/>
            </a:endParaRPr>
          </a:p>
          <a:p>
            <a:pPr marR="340360" algn="r">
              <a:lnSpc>
                <a:spcPct val="100000"/>
              </a:lnSpc>
            </a:pPr>
            <a:r>
              <a:rPr lang="en-US" sz="2800" spc="-5" dirty="0" err="1">
                <a:latin typeface="Lucida Sans Unicode" panose="020B0602030504020204"/>
                <a:cs typeface="Lucida Sans Unicode" panose="020B0602030504020204"/>
              </a:rPr>
              <a:t>dengan</a:t>
            </a:r>
            <a:r>
              <a:rPr lang="en-US" sz="2800" spc="-5" dirty="0">
                <a:latin typeface="Lucida Sans Unicode" panose="020B0602030504020204"/>
                <a:cs typeface="Lucida Sans Unicode" panose="020B0602030504020204"/>
              </a:rPr>
              <a:t> orang</a:t>
            </a:r>
            <a:r>
              <a:rPr lang="en-US" sz="2800" spc="-4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800" spc="-5" dirty="0">
                <a:latin typeface="Lucida Sans Unicode" panose="020B0602030504020204"/>
                <a:cs typeface="Lucida Sans Unicode" panose="020B0602030504020204"/>
              </a:rPr>
              <a:t>lain.”</a:t>
            </a:r>
            <a:endParaRPr lang="en-US" sz="2800" dirty="0">
              <a:latin typeface="Lucida Sans Unicode" panose="020B0602030504020204"/>
              <a:cs typeface="Lucida Sans Unicode" panose="020B0602030504020204"/>
            </a:endParaRPr>
          </a:p>
          <a:p>
            <a:pPr marR="340360" algn="r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Lucida Sans Unicode" panose="020B0602030504020204"/>
                <a:cs typeface="Lucida Sans Unicode" panose="020B0602030504020204"/>
              </a:rPr>
              <a:t>( </a:t>
            </a:r>
            <a:r>
              <a:rPr lang="en-US" sz="2800" b="1" spc="-5" dirty="0">
                <a:latin typeface="Lucida Sans Unicode" panose="020B0602030504020204"/>
                <a:cs typeface="Lucida Sans Unicode" panose="020B0602030504020204"/>
              </a:rPr>
              <a:t>J.A.</a:t>
            </a:r>
            <a:r>
              <a:rPr lang="en-US" sz="2800" b="1" spc="-5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800" b="1" spc="-10" dirty="0">
                <a:latin typeface="Lucida Sans Unicode" panose="020B0602030504020204"/>
                <a:cs typeface="Lucida Sans Unicode" panose="020B0602030504020204"/>
              </a:rPr>
              <a:t>DeVito</a:t>
            </a:r>
            <a:r>
              <a:rPr lang="en-US" sz="2800" spc="-10" dirty="0">
                <a:latin typeface="Lucida Sans Unicode" panose="020B0602030504020204"/>
                <a:cs typeface="Lucida Sans Unicode" panose="020B0602030504020204"/>
              </a:rPr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1"/>
          <p:cNvSpPr/>
          <p:nvPr/>
        </p:nvSpPr>
        <p:spPr>
          <a:xfrm>
            <a:off x="1248410" y="5257800"/>
            <a:ext cx="2296160" cy="1676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20"/>
          <p:cNvSpPr/>
          <p:nvPr/>
        </p:nvSpPr>
        <p:spPr>
          <a:xfrm>
            <a:off x="3027678" y="5257800"/>
            <a:ext cx="2611121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20"/>
          <p:cNvSpPr/>
          <p:nvPr/>
        </p:nvSpPr>
        <p:spPr>
          <a:xfrm>
            <a:off x="2014220" y="3812540"/>
            <a:ext cx="1455420" cy="144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19"/>
          <p:cNvSpPr/>
          <p:nvPr/>
        </p:nvSpPr>
        <p:spPr>
          <a:xfrm>
            <a:off x="3469640" y="3683002"/>
            <a:ext cx="2359660" cy="1704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Rectangle 6"/>
          <p:cNvSpPr/>
          <p:nvPr/>
        </p:nvSpPr>
        <p:spPr>
          <a:xfrm>
            <a:off x="1887220" y="1869441"/>
            <a:ext cx="3314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r">
              <a:lnSpc>
                <a:spcPct val="100000"/>
              </a:lnSpc>
              <a:spcBef>
                <a:spcPts val="1455"/>
              </a:spcBef>
            </a:pPr>
            <a:r>
              <a:rPr lang="it-IT" sz="2800" spc="-5" dirty="0">
                <a:latin typeface="Lucida Sans Unicode" panose="020B0602030504020204"/>
                <a:cs typeface="Lucida Sans Unicode" panose="020B0602030504020204"/>
              </a:rPr>
              <a:t>“Bermain </a:t>
            </a:r>
            <a:r>
              <a:rPr lang="it-IT" sz="2800" dirty="0">
                <a:latin typeface="Lucida Sans Unicode" panose="020B0602030504020204"/>
                <a:cs typeface="Lucida Sans Unicode" panose="020B0602030504020204"/>
              </a:rPr>
              <a:t>dan </a:t>
            </a:r>
            <a:r>
              <a:rPr lang="it-IT" sz="2800" spc="-10" dirty="0">
                <a:latin typeface="Lucida Sans Unicode" panose="020B0602030504020204"/>
                <a:cs typeface="Lucida Sans Unicode" panose="020B0602030504020204"/>
              </a:rPr>
              <a:t>Menghibur</a:t>
            </a:r>
            <a:r>
              <a:rPr lang="it-IT" sz="2800" spc="1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it-IT" sz="2800" spc="-5" dirty="0">
                <a:latin typeface="Lucida Sans Unicode" panose="020B0602030504020204"/>
                <a:cs typeface="Lucida Sans Unicode" panose="020B0602030504020204"/>
              </a:rPr>
              <a:t>Diri.”</a:t>
            </a:r>
            <a:endParaRPr lang="it-IT" sz="2800" dirty="0">
              <a:latin typeface="Lucida Sans Unicode" panose="020B0602030504020204"/>
              <a:cs typeface="Lucida Sans Unicode" panose="020B0602030504020204"/>
            </a:endParaRPr>
          </a:p>
          <a:p>
            <a:pPr marR="150495" algn="r">
              <a:lnSpc>
                <a:spcPct val="100000"/>
              </a:lnSpc>
              <a:spcBef>
                <a:spcPts val="5"/>
              </a:spcBef>
            </a:pPr>
            <a:r>
              <a:rPr lang="it-IT" sz="2800" dirty="0">
                <a:latin typeface="Lucida Sans Unicode" panose="020B0602030504020204"/>
                <a:cs typeface="Lucida Sans Unicode" panose="020B0602030504020204"/>
              </a:rPr>
              <a:t>( </a:t>
            </a:r>
            <a:r>
              <a:rPr lang="it-IT" sz="2800" spc="-5" dirty="0">
                <a:latin typeface="Lucida Sans Unicode" panose="020B0602030504020204"/>
                <a:cs typeface="Lucida Sans Unicode" panose="020B0602030504020204"/>
              </a:rPr>
              <a:t>J.A.</a:t>
            </a:r>
            <a:r>
              <a:rPr lang="it-IT" sz="2800" spc="-6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it-IT" sz="2800" spc="-5" dirty="0">
                <a:latin typeface="Lucida Sans Unicode" panose="020B0602030504020204"/>
                <a:cs typeface="Lucida Sans Unicode" panose="020B0602030504020204"/>
              </a:rPr>
              <a:t>DeVito)</a:t>
            </a:r>
            <a:endParaRPr lang="it-IT" sz="2800" dirty="0">
              <a:latin typeface="Lucida Sans Unicode" panose="020B0602030504020204"/>
              <a:cs typeface="Lucida Sans Unicode" panose="020B0602030504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838200"/>
            <a:ext cx="5105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/>
              <a:t>6. TUJUAN KOMUNIKASI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0"/>
            <a:ext cx="6096000" cy="416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  <a:spcBef>
                <a:spcPts val="1005"/>
              </a:spcBef>
            </a:pPr>
            <a:r>
              <a:rPr lang="en-US" sz="2800" b="1" spc="-5" dirty="0" err="1">
                <a:cs typeface="Calibri" panose="020F0502020204030204"/>
              </a:rPr>
              <a:t>Silvya</a:t>
            </a:r>
            <a:r>
              <a:rPr lang="en-US" sz="2800" b="1" spc="-5" dirty="0">
                <a:cs typeface="Calibri" panose="020F0502020204030204"/>
              </a:rPr>
              <a:t> </a:t>
            </a:r>
            <a:r>
              <a:rPr lang="en-US" sz="2800" b="1" dirty="0" err="1">
                <a:cs typeface="Calibri" panose="020F0502020204030204"/>
              </a:rPr>
              <a:t>dan</a:t>
            </a:r>
            <a:r>
              <a:rPr lang="en-US" sz="2800" b="1" dirty="0">
                <a:cs typeface="Calibri" panose="020F0502020204030204"/>
              </a:rPr>
              <a:t> </a:t>
            </a:r>
            <a:r>
              <a:rPr lang="en-US" sz="2800" b="1" spc="-15" dirty="0">
                <a:cs typeface="Calibri" panose="020F0502020204030204"/>
              </a:rPr>
              <a:t>Tubbs</a:t>
            </a:r>
            <a:r>
              <a:rPr lang="en-US" spc="-15" dirty="0">
                <a:cs typeface="Calibri" panose="020F0502020204030204"/>
              </a:rPr>
              <a:t>:</a:t>
            </a:r>
            <a:endParaRPr lang="en-US" spc="-15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  <a:spcBef>
                <a:spcPts val="1005"/>
              </a:spcBef>
            </a:pPr>
            <a:r>
              <a:rPr lang="en-US" sz="2400" dirty="0">
                <a:cs typeface="Calibri" panose="020F0502020204030204"/>
              </a:rPr>
              <a:t>Lima </a:t>
            </a:r>
            <a:r>
              <a:rPr lang="en-US" sz="2400" dirty="0" err="1">
                <a:cs typeface="Calibri" panose="020F0502020204030204"/>
              </a:rPr>
              <a:t>tujuan</a:t>
            </a:r>
            <a:r>
              <a:rPr lang="en-US" sz="2400" spc="23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berkomunikasi</a:t>
            </a:r>
            <a:r>
              <a:rPr lang="en-US" sz="2400" spc="-5" dirty="0">
                <a:cs typeface="Calibri" panose="020F0502020204030204"/>
              </a:rPr>
              <a:t>:</a:t>
            </a:r>
            <a:endParaRPr lang="en-US" sz="2400" dirty="0">
              <a:cs typeface="Calibri" panose="020F0502020204030204"/>
            </a:endParaRPr>
          </a:p>
          <a:p>
            <a:pPr marL="579120" marR="1616710" indent="-304800">
              <a:lnSpc>
                <a:spcPct val="100000"/>
              </a:lnSpc>
              <a:spcBef>
                <a:spcPts val="30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Memberi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pemahaman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yang </a:t>
            </a:r>
            <a:r>
              <a:rPr lang="en-US" sz="2400" spc="-10" dirty="0" err="1">
                <a:cs typeface="Calibri" panose="020F0502020204030204"/>
              </a:rPr>
              <a:t>tepat</a:t>
            </a:r>
            <a:r>
              <a:rPr lang="en-US" sz="2400" spc="-9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bagi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spc="-10" dirty="0" err="1">
                <a:cs typeface="Calibri" panose="020F0502020204030204"/>
              </a:rPr>
              <a:t>komunikan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28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10" dirty="0" err="1">
                <a:cs typeface="Calibri" panose="020F0502020204030204"/>
              </a:rPr>
              <a:t>Menyenangkan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pelaku-pelaku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28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Mempengaruhi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sikap</a:t>
            </a:r>
            <a:r>
              <a:rPr lang="en-US" sz="2400" spc="-4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komunikan</a:t>
            </a:r>
            <a:endParaRPr lang="en-US" sz="24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305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Memperbaiki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hubungan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antar</a:t>
            </a:r>
            <a:r>
              <a:rPr lang="en-US" sz="2400" spc="-6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manusia</a:t>
            </a:r>
            <a:endParaRPr lang="en-US" sz="2400" dirty="0">
              <a:cs typeface="Calibri" panose="020F0502020204030204"/>
            </a:endParaRPr>
          </a:p>
          <a:p>
            <a:pPr marL="579120" marR="1254125" indent="-304800">
              <a:lnSpc>
                <a:spcPct val="100000"/>
              </a:lnSpc>
              <a:spcBef>
                <a:spcPts val="280"/>
              </a:spcBef>
              <a:buAutoNum type="alphaLcPeriod"/>
              <a:tabLst>
                <a:tab pos="579120" algn="l"/>
                <a:tab pos="579755" algn="l"/>
              </a:tabLst>
            </a:pPr>
            <a:r>
              <a:rPr lang="en-US" sz="2400" spc="-5" dirty="0" err="1">
                <a:cs typeface="Calibri" panose="020F0502020204030204"/>
              </a:rPr>
              <a:t>Mempengaruhi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tindakan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25" dirty="0" err="1">
                <a:cs typeface="Calibri" panose="020F0502020204030204"/>
              </a:rPr>
              <a:t>ke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arah</a:t>
            </a:r>
            <a:r>
              <a:rPr lang="en-US" sz="2400" spc="-5" dirty="0">
                <a:cs typeface="Calibri" panose="020F0502020204030204"/>
              </a:rPr>
              <a:t>  yang </a:t>
            </a:r>
            <a:r>
              <a:rPr lang="en-US" sz="2400" spc="-5" dirty="0" err="1">
                <a:cs typeface="Calibri" panose="020F0502020204030204"/>
              </a:rPr>
              <a:t>diharapkan</a:t>
            </a:r>
            <a:r>
              <a:rPr lang="en-US" sz="2400" spc="-4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komunikator</a:t>
            </a:r>
            <a:endParaRPr lang="en-U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/>
          <p:cNvSpPr/>
          <p:nvPr/>
        </p:nvSpPr>
        <p:spPr>
          <a:xfrm>
            <a:off x="1418590" y="5482124"/>
            <a:ext cx="2372360" cy="17195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27"/>
          <p:cNvSpPr/>
          <p:nvPr/>
        </p:nvSpPr>
        <p:spPr>
          <a:xfrm>
            <a:off x="3581400" y="3626719"/>
            <a:ext cx="3048000" cy="1935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26"/>
          <p:cNvSpPr/>
          <p:nvPr/>
        </p:nvSpPr>
        <p:spPr>
          <a:xfrm>
            <a:off x="1253490" y="1612900"/>
            <a:ext cx="3360420" cy="2484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Rectangle 4"/>
          <p:cNvSpPr/>
          <p:nvPr/>
        </p:nvSpPr>
        <p:spPr>
          <a:xfrm>
            <a:off x="990600" y="9906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240">
              <a:lnSpc>
                <a:spcPct val="100000"/>
              </a:lnSpc>
              <a:spcBef>
                <a:spcPts val="5"/>
              </a:spcBef>
            </a:pPr>
            <a:r>
              <a:rPr lang="en-US" sz="2000" spc="-5" dirty="0" err="1">
                <a:latin typeface="Lucida Sans Unicode" panose="020B0602030504020204"/>
                <a:cs typeface="Lucida Sans Unicode" panose="020B0602030504020204"/>
              </a:rPr>
              <a:t>Memperbaiki</a:t>
            </a:r>
            <a:r>
              <a:rPr lang="en-US" sz="2000" spc="-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000" spc="-5" dirty="0" err="1">
                <a:latin typeface="Lucida Sans Unicode" panose="020B0602030504020204"/>
                <a:cs typeface="Lucida Sans Unicode" panose="020B0602030504020204"/>
              </a:rPr>
              <a:t>hubungan</a:t>
            </a:r>
            <a:r>
              <a:rPr lang="en-US" sz="2000" spc="-10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000" spc="-5" dirty="0" err="1">
                <a:latin typeface="Lucida Sans Unicode" panose="020B0602030504020204"/>
                <a:cs typeface="Lucida Sans Unicode" panose="020B0602030504020204"/>
              </a:rPr>
              <a:t>antar</a:t>
            </a:r>
            <a:endParaRPr lang="en-US" sz="2000" dirty="0">
              <a:latin typeface="Lucida Sans Unicode" panose="020B0602030504020204"/>
              <a:cs typeface="Lucida Sans Unicode" panose="020B0602030504020204"/>
            </a:endParaRPr>
          </a:p>
          <a:p>
            <a:pPr marL="2880995" marR="149225" indent="685800">
              <a:lnSpc>
                <a:spcPct val="100000"/>
              </a:lnSpc>
            </a:pPr>
            <a:r>
              <a:rPr lang="en-US" sz="2000" spc="-10" dirty="0" err="1">
                <a:latin typeface="Lucida Sans Unicode" panose="020B0602030504020204"/>
                <a:cs typeface="Lucida Sans Unicode" panose="020B0602030504020204"/>
              </a:rPr>
              <a:t>m</a:t>
            </a:r>
            <a:r>
              <a:rPr lang="en-US" sz="2000" spc="5" dirty="0" err="1"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lang="en-US" sz="2000" spc="-10" dirty="0" err="1">
                <a:latin typeface="Lucida Sans Unicode" panose="020B0602030504020204"/>
                <a:cs typeface="Lucida Sans Unicode" panose="020B0602030504020204"/>
              </a:rPr>
              <a:t>nu</a:t>
            </a:r>
            <a:r>
              <a:rPr lang="en-US" sz="2000" dirty="0" err="1">
                <a:latin typeface="Lucida Sans Unicode" panose="020B0602030504020204"/>
                <a:cs typeface="Lucida Sans Unicode" panose="020B0602030504020204"/>
              </a:rPr>
              <a:t>s</a:t>
            </a:r>
            <a:r>
              <a:rPr lang="en-US" sz="2000" spc="-5" dirty="0" err="1">
                <a:latin typeface="Lucida Sans Unicode" panose="020B0602030504020204"/>
                <a:cs typeface="Lucida Sans Unicode" panose="020B0602030504020204"/>
              </a:rPr>
              <a:t>i</a:t>
            </a:r>
            <a:r>
              <a:rPr lang="en-US" sz="2000" spc="10" dirty="0" err="1">
                <a:latin typeface="Lucida Sans Unicode" panose="020B0602030504020204"/>
                <a:cs typeface="Lucida Sans Unicode" panose="020B0602030504020204"/>
              </a:rPr>
              <a:t>a</a:t>
            </a:r>
            <a:r>
              <a:rPr lang="en-US" sz="2000" spc="-5" dirty="0">
                <a:latin typeface="Lucida Sans Unicode" panose="020B0602030504020204"/>
                <a:cs typeface="Lucida Sans Unicode" panose="020B0602030504020204"/>
              </a:rPr>
              <a:t>.”  (Tubbs and</a:t>
            </a:r>
            <a:r>
              <a:rPr lang="en-US" sz="2000" spc="-55" dirty="0">
                <a:latin typeface="Lucida Sans Unicode" panose="020B0602030504020204"/>
                <a:cs typeface="Lucida Sans Unicode" panose="020B0602030504020204"/>
              </a:rPr>
              <a:t> </a:t>
            </a:r>
            <a:r>
              <a:rPr lang="en-US" sz="2000" spc="-5" dirty="0">
                <a:latin typeface="Lucida Sans Unicode" panose="020B0602030504020204"/>
                <a:cs typeface="Lucida Sans Unicode" panose="020B0602030504020204"/>
              </a:rPr>
              <a:t>Moss)</a:t>
            </a:r>
            <a:endParaRPr lang="en-US" sz="2000" dirty="0">
              <a:latin typeface="Lucida Sans Unicode" panose="020B0602030504020204"/>
              <a:cs typeface="Lucida Sans Unicode" panose="020B0602030504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905000" y="1"/>
            <a:ext cx="472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KOMUNIKASI SEBAGAI SUATU ILMU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6705600" cy="6801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800" dirty="0"/>
              <a:t>                 </a:t>
            </a:r>
            <a:r>
              <a:rPr lang="en-ID" sz="2800" b="1" dirty="0" err="1"/>
              <a:t>Persyaratan</a:t>
            </a:r>
            <a:r>
              <a:rPr lang="en-ID" sz="2800" b="1" dirty="0"/>
              <a:t> </a:t>
            </a:r>
            <a:r>
              <a:rPr lang="en-ID" sz="2800" b="1" dirty="0" err="1"/>
              <a:t>menjadi</a:t>
            </a:r>
            <a:r>
              <a:rPr lang="en-ID" sz="2800" b="1" dirty="0"/>
              <a:t> </a:t>
            </a:r>
            <a:r>
              <a:rPr lang="en-ID" sz="2800" b="1" dirty="0" err="1"/>
              <a:t>suatu</a:t>
            </a:r>
            <a:r>
              <a:rPr lang="en-ID" sz="2800" b="1" dirty="0"/>
              <a:t> </a:t>
            </a:r>
            <a:r>
              <a:rPr lang="en-ID" sz="2800" b="1" dirty="0" err="1"/>
              <a:t>ilmu</a:t>
            </a:r>
            <a:r>
              <a:rPr lang="en-ID" sz="2800" b="1" dirty="0"/>
              <a:t> </a:t>
            </a:r>
            <a:r>
              <a:rPr lang="en-ID" sz="2800" dirty="0"/>
              <a:t>:</a:t>
            </a:r>
            <a:endParaRPr lang="en-ID" sz="2800" dirty="0"/>
          </a:p>
          <a:p>
            <a:pPr lvl="1"/>
            <a:r>
              <a:rPr lang="en-ID" sz="2000" dirty="0"/>
              <a:t>                   - </a:t>
            </a:r>
            <a:r>
              <a:rPr lang="en-ID" sz="2000" dirty="0" err="1"/>
              <a:t>Obyektif</a:t>
            </a:r>
            <a:r>
              <a:rPr lang="en-ID" sz="2000" dirty="0"/>
              <a:t>  </a:t>
            </a:r>
            <a:endParaRPr lang="en-ID" sz="2000" dirty="0"/>
          </a:p>
          <a:p>
            <a:pPr lvl="1"/>
            <a:r>
              <a:rPr lang="en-ID" sz="2000" dirty="0"/>
              <a:t>                   - </a:t>
            </a:r>
            <a:r>
              <a:rPr lang="en-ID" sz="2000" dirty="0" err="1"/>
              <a:t>Metodis</a:t>
            </a:r>
            <a:endParaRPr lang="en-ID" sz="2000" dirty="0"/>
          </a:p>
          <a:p>
            <a:pPr lvl="1"/>
            <a:r>
              <a:rPr lang="en-ID" sz="2000" dirty="0"/>
              <a:t>                   - </a:t>
            </a:r>
            <a:r>
              <a:rPr lang="en-ID" sz="2000" dirty="0" err="1"/>
              <a:t>Sistematis</a:t>
            </a:r>
            <a:endParaRPr lang="en-ID" sz="2000" dirty="0"/>
          </a:p>
          <a:p>
            <a:pPr lvl="1"/>
            <a:r>
              <a:rPr lang="en-ID" sz="2000" dirty="0"/>
              <a:t>                   - Universal</a:t>
            </a:r>
            <a:endParaRPr lang="en-ID" sz="2000" dirty="0"/>
          </a:p>
          <a:p>
            <a:pPr lvl="1"/>
            <a:endParaRPr lang="en-ID" sz="2000" dirty="0"/>
          </a:p>
          <a:p>
            <a:r>
              <a:rPr lang="en-ID" sz="2400" dirty="0" err="1"/>
              <a:t>Menurut</a:t>
            </a:r>
            <a:r>
              <a:rPr lang="en-ID" sz="2400" dirty="0"/>
              <a:t>  </a:t>
            </a:r>
            <a:r>
              <a:rPr lang="en-ID" sz="2400" dirty="0" err="1"/>
              <a:t>Harsoyo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bukunya</a:t>
            </a:r>
            <a:r>
              <a:rPr lang="en-ID" sz="2400" dirty="0"/>
              <a:t> </a:t>
            </a:r>
            <a:r>
              <a:rPr lang="en-ID" sz="2400" b="1" i="1" dirty="0" err="1"/>
              <a:t>Apakah</a:t>
            </a:r>
            <a:r>
              <a:rPr lang="en-ID" sz="2400" b="1" i="1" dirty="0"/>
              <a:t> </a:t>
            </a:r>
            <a:r>
              <a:rPr lang="en-ID" sz="2400" b="1" i="1" dirty="0" err="1"/>
              <a:t>Ilmu</a:t>
            </a:r>
            <a:r>
              <a:rPr lang="en-ID" sz="2400" b="1" i="1" dirty="0"/>
              <a:t> </a:t>
            </a:r>
            <a:r>
              <a:rPr lang="en-ID" sz="2400" b="1" i="1" dirty="0" err="1"/>
              <a:t>itu</a:t>
            </a:r>
            <a:r>
              <a:rPr lang="en-ID" sz="2400" b="1" i="1" dirty="0"/>
              <a:t> </a:t>
            </a:r>
            <a:r>
              <a:rPr lang="en-ID" sz="2400" dirty="0"/>
              <a:t>?</a:t>
            </a:r>
            <a:endParaRPr lang="en-ID" sz="2400" dirty="0"/>
          </a:p>
          <a:p>
            <a:r>
              <a:rPr lang="en-ID" sz="2400" b="1" dirty="0" err="1"/>
              <a:t>Ilmu</a:t>
            </a:r>
            <a:r>
              <a:rPr lang="en-ID" sz="2400" b="1" dirty="0"/>
              <a:t> </a:t>
            </a:r>
            <a:r>
              <a:rPr lang="en-ID" sz="2400" b="1" dirty="0" err="1"/>
              <a:t>bersifat</a:t>
            </a:r>
            <a:r>
              <a:rPr lang="en-ID" sz="2400" b="1" dirty="0"/>
              <a:t> </a:t>
            </a:r>
            <a:r>
              <a:rPr lang="en-ID" sz="2000" dirty="0"/>
              <a:t>:</a:t>
            </a:r>
            <a:endParaRPr lang="en-ID" sz="2000" dirty="0"/>
          </a:p>
          <a:p>
            <a:endParaRPr lang="en-ID" sz="2000" dirty="0"/>
          </a:p>
          <a:p>
            <a:pPr lvl="1"/>
            <a:r>
              <a:rPr lang="en-ID" sz="2000" b="1" dirty="0" err="1"/>
              <a:t>Rasional</a:t>
            </a:r>
            <a:r>
              <a:rPr lang="en-ID" sz="2000" dirty="0"/>
              <a:t> </a:t>
            </a:r>
            <a:r>
              <a:rPr lang="en-ID" sz="2000" dirty="0">
                <a:sym typeface="Wingdings" panose="05000000000000000000" pitchFamily="2" charset="2"/>
              </a:rPr>
              <a:t> </a:t>
            </a:r>
            <a:r>
              <a:rPr lang="en-ID" sz="2000" dirty="0" err="1">
                <a:sym typeface="Wingdings" panose="05000000000000000000" pitchFamily="2" charset="2"/>
              </a:rPr>
              <a:t>sifat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kegitan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pemikiran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secara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tersusun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sistematis</a:t>
            </a:r>
            <a:endParaRPr lang="en-ID" sz="2000" dirty="0">
              <a:sym typeface="Wingdings" panose="05000000000000000000" pitchFamily="2" charset="2"/>
            </a:endParaRPr>
          </a:p>
          <a:p>
            <a:pPr lvl="1"/>
            <a:r>
              <a:rPr lang="en-ID" sz="2000" b="1" dirty="0" err="1">
                <a:sym typeface="Wingdings" panose="05000000000000000000" pitchFamily="2" charset="2"/>
              </a:rPr>
              <a:t>Empiris</a:t>
            </a:r>
            <a:r>
              <a:rPr lang="en-ID" sz="2000" dirty="0">
                <a:sym typeface="Wingdings" panose="05000000000000000000" pitchFamily="2" charset="2"/>
              </a:rPr>
              <a:t>  </a:t>
            </a:r>
            <a:r>
              <a:rPr lang="en-ID" sz="2000" dirty="0" err="1">
                <a:sym typeface="Wingdings" panose="05000000000000000000" pitchFamily="2" charset="2"/>
              </a:rPr>
              <a:t>konklusi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dari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setiap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permasalahan</a:t>
            </a:r>
            <a:r>
              <a:rPr lang="en-ID" sz="2000" dirty="0">
                <a:sym typeface="Wingdings" panose="05000000000000000000" pitchFamily="2" charset="2"/>
              </a:rPr>
              <a:t>, </a:t>
            </a:r>
            <a:r>
              <a:rPr lang="en-ID" sz="2000" dirty="0" err="1">
                <a:sym typeface="Wingdings" panose="05000000000000000000" pitchFamily="2" charset="2"/>
              </a:rPr>
              <a:t>tunduk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pada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pemeriksaan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atau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verifikasi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panca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indera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manusia</a:t>
            </a:r>
            <a:r>
              <a:rPr lang="en-ID" sz="2000" dirty="0">
                <a:sym typeface="Wingdings" panose="05000000000000000000" pitchFamily="2" charset="2"/>
              </a:rPr>
              <a:t>  </a:t>
            </a:r>
            <a:r>
              <a:rPr lang="en-ID" sz="2000" dirty="0" err="1">
                <a:sym typeface="Wingdings" panose="05000000000000000000" pitchFamily="2" charset="2"/>
              </a:rPr>
              <a:t>fakta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realita</a:t>
            </a:r>
            <a:r>
              <a:rPr lang="en-ID" sz="2000" dirty="0"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sym typeface="Wingdings" panose="05000000000000000000" pitchFamily="2" charset="2"/>
              </a:rPr>
              <a:t>ada</a:t>
            </a:r>
            <a:endParaRPr lang="en-ID" sz="2000" dirty="0">
              <a:sym typeface="Wingdings" panose="05000000000000000000" pitchFamily="2" charset="2"/>
            </a:endParaRPr>
          </a:p>
          <a:p>
            <a:pPr lvl="1"/>
            <a:r>
              <a:rPr lang="en-ID" sz="2000" b="1" dirty="0" err="1">
                <a:sym typeface="Wingdings" panose="05000000000000000000" pitchFamily="2" charset="2"/>
              </a:rPr>
              <a:t>Umum</a:t>
            </a:r>
            <a:r>
              <a:rPr lang="en-ID" sz="2000" dirty="0">
                <a:sym typeface="Wingdings" panose="05000000000000000000" pitchFamily="2" charset="2"/>
              </a:rPr>
              <a:t>  </a:t>
            </a:r>
            <a:r>
              <a:rPr lang="en-ID" sz="2000" dirty="0" err="1">
                <a:sym typeface="Wingdings" panose="05000000000000000000" pitchFamily="2" charset="2"/>
              </a:rPr>
              <a:t>kebenaran-kebenaran</a:t>
            </a:r>
            <a:r>
              <a:rPr lang="en-ID" sz="2000" dirty="0"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sym typeface="Wingdings" panose="05000000000000000000" pitchFamily="2" charset="2"/>
              </a:rPr>
              <a:t>dihasilkan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tidak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bersifat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rahasia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dan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tidak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dirahasiakan</a:t>
            </a:r>
            <a:r>
              <a:rPr lang="en-ID" sz="2000" dirty="0">
                <a:sym typeface="Wingdings" panose="05000000000000000000" pitchFamily="2" charset="2"/>
              </a:rPr>
              <a:t>, </a:t>
            </a:r>
            <a:r>
              <a:rPr lang="en-ID" sz="2000" dirty="0" err="1">
                <a:sym typeface="Wingdings" panose="05000000000000000000" pitchFamily="2" charset="2"/>
              </a:rPr>
              <a:t>melainkan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memiliki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nilai</a:t>
            </a:r>
            <a:r>
              <a:rPr lang="en-ID" sz="2000" dirty="0">
                <a:sym typeface="Wingdings" panose="05000000000000000000" pitchFamily="2" charset="2"/>
              </a:rPr>
              <a:t> social</a:t>
            </a:r>
            <a:endParaRPr lang="en-ID" sz="2000" dirty="0">
              <a:sym typeface="Wingdings" panose="05000000000000000000" pitchFamily="2" charset="2"/>
            </a:endParaRPr>
          </a:p>
          <a:p>
            <a:pPr lvl="1"/>
            <a:r>
              <a:rPr lang="en-ID" sz="2000" b="1" dirty="0" err="1">
                <a:sym typeface="Wingdings" panose="05000000000000000000" pitchFamily="2" charset="2"/>
              </a:rPr>
              <a:t>Akumulatif</a:t>
            </a:r>
            <a:r>
              <a:rPr lang="en-ID" sz="2000" dirty="0">
                <a:sym typeface="Wingdings" panose="05000000000000000000" pitchFamily="2" charset="2"/>
              </a:rPr>
              <a:t>  </a:t>
            </a:r>
            <a:r>
              <a:rPr lang="en-ID" sz="2000" dirty="0" err="1">
                <a:sym typeface="Wingdings" panose="05000000000000000000" pitchFamily="2" charset="2"/>
              </a:rPr>
              <a:t>pengakuan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suatu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ilmu</a:t>
            </a:r>
            <a:r>
              <a:rPr lang="en-ID" sz="2000" dirty="0">
                <a:sym typeface="Wingdings" panose="05000000000000000000" pitchFamily="2" charset="2"/>
              </a:rPr>
              <a:t>  </a:t>
            </a:r>
            <a:r>
              <a:rPr lang="en-ID" sz="2000" dirty="0" err="1">
                <a:sym typeface="Wingdings" panose="05000000000000000000" pitchFamily="2" charset="2"/>
              </a:rPr>
              <a:t>terutama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ilmu</a:t>
            </a:r>
            <a:r>
              <a:rPr lang="en-ID" sz="2000" dirty="0">
                <a:sym typeface="Wingdings" panose="05000000000000000000" pitchFamily="2" charset="2"/>
              </a:rPr>
              <a:t> social, </a:t>
            </a:r>
            <a:r>
              <a:rPr lang="en-ID" sz="2000" dirty="0" err="1">
                <a:sym typeface="Wingdings" panose="05000000000000000000" pitchFamily="2" charset="2"/>
              </a:rPr>
              <a:t>disebabkan</a:t>
            </a:r>
            <a:r>
              <a:rPr lang="en-ID" sz="2000" dirty="0">
                <a:sym typeface="Wingdings" panose="05000000000000000000" pitchFamily="2" charset="2"/>
              </a:rPr>
              <a:t> : </a:t>
            </a:r>
            <a:endParaRPr lang="en-ID" sz="2000" dirty="0">
              <a:sym typeface="Wingdings" panose="05000000000000000000" pitchFamily="2" charset="2"/>
            </a:endParaRPr>
          </a:p>
          <a:p>
            <a:pPr lvl="1"/>
            <a:r>
              <a:rPr lang="en-ID" sz="2000" dirty="0" err="1">
                <a:sym typeface="Wingdings" panose="05000000000000000000" pitchFamily="2" charset="2"/>
              </a:rPr>
              <a:t>pertama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tradisi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dan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endParaRPr lang="en-ID" sz="2000" dirty="0">
              <a:sym typeface="Wingdings" panose="05000000000000000000" pitchFamily="2" charset="2"/>
            </a:endParaRPr>
          </a:p>
          <a:p>
            <a:pPr lvl="1"/>
            <a:r>
              <a:rPr lang="en-ID" sz="2000" dirty="0" err="1">
                <a:sym typeface="Wingdings" panose="05000000000000000000" pitchFamily="2" charset="2"/>
              </a:rPr>
              <a:t>kedua</a:t>
            </a:r>
            <a:r>
              <a:rPr lang="en-ID" sz="2000" dirty="0">
                <a:sym typeface="Wingdings" panose="05000000000000000000" pitchFamily="2" charset="2"/>
              </a:rPr>
              <a:t> : </a:t>
            </a:r>
            <a:r>
              <a:rPr lang="en-ID" sz="2000" dirty="0" err="1">
                <a:sym typeface="Wingdings" panose="05000000000000000000" pitchFamily="2" charset="2"/>
              </a:rPr>
              <a:t>kebutuhan</a:t>
            </a:r>
            <a:r>
              <a:rPr lang="en-ID" sz="2000" dirty="0">
                <a:sym typeface="Wingdings" panose="05000000000000000000" pitchFamily="2" charset="2"/>
              </a:rPr>
              <a:t> </a:t>
            </a:r>
            <a:r>
              <a:rPr lang="en-ID" sz="2000" dirty="0" err="1">
                <a:sym typeface="Wingdings" panose="05000000000000000000" pitchFamily="2" charset="2"/>
              </a:rPr>
              <a:t>masyarakat</a:t>
            </a:r>
            <a:r>
              <a:rPr lang="en-ID" sz="2000" dirty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4800599" cy="1264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KOMUNIKASI SEBAGAI KETRAMPILAN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4191000" cy="25533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3200" dirty="0"/>
              <a:t>KEGIATAN JURNALISTIK</a:t>
            </a:r>
            <a:endParaRPr lang="en-ID" sz="3200" dirty="0"/>
          </a:p>
          <a:p>
            <a:r>
              <a:rPr lang="en-ID" sz="3200" dirty="0"/>
              <a:t>FOTOGRAFI</a:t>
            </a:r>
            <a:endParaRPr lang="en-ID" sz="3200" dirty="0"/>
          </a:p>
          <a:p>
            <a:r>
              <a:rPr lang="en-ID" sz="3200" dirty="0"/>
              <a:t>PRODUCTION HOUSE</a:t>
            </a:r>
            <a:endParaRPr lang="en-ID" sz="3200" dirty="0"/>
          </a:p>
          <a:p>
            <a:r>
              <a:rPr lang="en-US" altLang="en-ID" sz="3200" dirty="0"/>
              <a:t>CONTENT CREATOR</a:t>
            </a:r>
            <a:endParaRPr lang="en-ID" sz="3200" dirty="0"/>
          </a:p>
          <a:p>
            <a:r>
              <a:rPr lang="en-ID" sz="3200" dirty="0"/>
              <a:t>DLL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838200"/>
            <a:ext cx="5029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/>
              <a:t>OBYEK STUDI IMU KOMUNIKASI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362200"/>
            <a:ext cx="662940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400" dirty="0" err="1"/>
              <a:t>Obyek</a:t>
            </a:r>
            <a:r>
              <a:rPr lang="en-ID" sz="2400" dirty="0"/>
              <a:t> Material : </a:t>
            </a:r>
            <a:r>
              <a:rPr lang="en-ID" sz="2400" dirty="0" err="1"/>
              <a:t>seluruh</a:t>
            </a:r>
            <a:r>
              <a:rPr lang="en-ID" sz="2400" dirty="0"/>
              <a:t> </a:t>
            </a:r>
            <a:r>
              <a:rPr lang="en-ID" sz="2400" dirty="0" err="1"/>
              <a:t>lapangan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 yang </a:t>
            </a:r>
            <a:r>
              <a:rPr lang="en-ID" sz="2400" dirty="0" err="1"/>
              <a:t>dijadikan</a:t>
            </a:r>
            <a:r>
              <a:rPr lang="en-ID" sz="2400" dirty="0"/>
              <a:t> </a:t>
            </a:r>
            <a:r>
              <a:rPr lang="en-ID" sz="2400" dirty="0" err="1"/>
              <a:t>obyek</a:t>
            </a:r>
            <a:r>
              <a:rPr lang="en-ID" sz="2400" dirty="0"/>
              <a:t> </a:t>
            </a:r>
            <a:r>
              <a:rPr lang="en-ID" sz="2400" dirty="0" err="1"/>
              <a:t>penyelidikan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ilmu</a:t>
            </a:r>
            <a:endParaRPr lang="en-ID" sz="2400" dirty="0"/>
          </a:p>
          <a:p>
            <a:endParaRPr lang="en-ID" sz="2400" dirty="0"/>
          </a:p>
          <a:p>
            <a:r>
              <a:rPr lang="en-ID" sz="2400" dirty="0" err="1"/>
              <a:t>Obyek</a:t>
            </a:r>
            <a:r>
              <a:rPr lang="en-ID" sz="2400" dirty="0"/>
              <a:t> Formal: </a:t>
            </a:r>
            <a:r>
              <a:rPr lang="en-ID" sz="2400" dirty="0" err="1"/>
              <a:t>obyek</a:t>
            </a:r>
            <a:r>
              <a:rPr lang="en-ID" sz="2400" dirty="0"/>
              <a:t> material yang </a:t>
            </a:r>
            <a:r>
              <a:rPr lang="en-ID" sz="2400" dirty="0" err="1"/>
              <a:t>disoroti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ilmu</a:t>
            </a:r>
            <a:r>
              <a:rPr lang="en-ID" sz="2400" dirty="0"/>
              <a:t>,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membedakan</a:t>
            </a:r>
            <a:r>
              <a:rPr lang="en-ID" sz="2400" dirty="0"/>
              <a:t> </a:t>
            </a:r>
            <a:r>
              <a:rPr lang="en-ID" sz="2400" dirty="0" err="1"/>
              <a:t>ilmu</a:t>
            </a:r>
            <a:r>
              <a:rPr lang="en-ID" sz="2400" dirty="0"/>
              <a:t> yang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dengn</a:t>
            </a:r>
            <a:r>
              <a:rPr lang="en-ID" sz="2400" dirty="0"/>
              <a:t> </a:t>
            </a:r>
            <a:r>
              <a:rPr lang="en-ID" sz="2400" dirty="0" err="1"/>
              <a:t>ilmu</a:t>
            </a:r>
            <a:r>
              <a:rPr lang="en-ID" sz="2400" dirty="0"/>
              <a:t> yang </a:t>
            </a:r>
            <a:r>
              <a:rPr lang="en-ID" sz="2400" dirty="0" err="1"/>
              <a:t>lainnya</a:t>
            </a:r>
            <a:r>
              <a:rPr lang="en-ID" sz="2400" dirty="0"/>
              <a:t>,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berobyek</a:t>
            </a:r>
            <a:r>
              <a:rPr lang="en-ID" sz="2400" dirty="0"/>
              <a:t> material yang </a:t>
            </a:r>
            <a:r>
              <a:rPr lang="en-ID" sz="2400" dirty="0" err="1"/>
              <a:t>sama</a:t>
            </a:r>
            <a:r>
              <a:rPr lang="en-ID" sz="2400" dirty="0"/>
              <a:t>.</a:t>
            </a:r>
            <a:endParaRPr lang="en-ID" sz="2400" dirty="0"/>
          </a:p>
          <a:p>
            <a:endParaRPr lang="en-ID" sz="2400" dirty="0"/>
          </a:p>
          <a:p>
            <a:r>
              <a:rPr lang="en-ID" sz="2400" b="1" dirty="0"/>
              <a:t>OBYEK MATERIAL </a:t>
            </a:r>
            <a:r>
              <a:rPr lang="en-ID" sz="2400" dirty="0"/>
              <a:t>ILMU KOMUNIKASI </a:t>
            </a:r>
            <a:r>
              <a:rPr lang="en-ID" sz="2400" dirty="0">
                <a:sym typeface="Wingdings" panose="05000000000000000000" pitchFamily="2" charset="2"/>
              </a:rPr>
              <a:t> </a:t>
            </a:r>
            <a:r>
              <a:rPr lang="en-ID" sz="2400" dirty="0" err="1">
                <a:sym typeface="Wingdings" panose="05000000000000000000" pitchFamily="2" charset="2"/>
              </a:rPr>
              <a:t>Manusia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dalam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bermasyarakat</a:t>
            </a:r>
            <a:r>
              <a:rPr lang="en-ID" sz="2400" dirty="0">
                <a:sym typeface="Wingdings" panose="05000000000000000000" pitchFamily="2" charset="2"/>
              </a:rPr>
              <a:t>.</a:t>
            </a:r>
            <a:endParaRPr lang="en-ID" sz="2400" dirty="0">
              <a:sym typeface="Wingdings" panose="05000000000000000000" pitchFamily="2" charset="2"/>
            </a:endParaRPr>
          </a:p>
          <a:p>
            <a:r>
              <a:rPr lang="en-ID" sz="2400" b="1" dirty="0">
                <a:sym typeface="Wingdings" panose="05000000000000000000" pitchFamily="2" charset="2"/>
              </a:rPr>
              <a:t>OBYEK FORMAL </a:t>
            </a:r>
            <a:r>
              <a:rPr lang="en-ID" sz="2400" dirty="0">
                <a:sym typeface="Wingdings" panose="05000000000000000000" pitchFamily="2" charset="2"/>
              </a:rPr>
              <a:t> </a:t>
            </a:r>
            <a:r>
              <a:rPr lang="en-ID" sz="2400" dirty="0" err="1">
                <a:sym typeface="Wingdings" panose="05000000000000000000" pitchFamily="2" charset="2"/>
              </a:rPr>
              <a:t>Pernyataan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antar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manusia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dalam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masyarakat</a:t>
            </a:r>
            <a:r>
              <a:rPr lang="en-ID" sz="2400" dirty="0">
                <a:sym typeface="Wingdings" panose="05000000000000000000" pitchFamily="2" charset="2"/>
              </a:rPr>
              <a:t>.</a:t>
            </a:r>
            <a:endParaRPr lang="en-ID" sz="2400" dirty="0">
              <a:sym typeface="Wingdings" panose="05000000000000000000" pitchFamily="2" charset="2"/>
            </a:endParaRPr>
          </a:p>
          <a:p>
            <a:endParaRPr lang="en-ID" sz="2400" dirty="0">
              <a:sym typeface="Wingdings" panose="05000000000000000000" pitchFamily="2" charset="2"/>
            </a:endParaRPr>
          </a:p>
          <a:p>
            <a:r>
              <a:rPr lang="en-ID" sz="2400" dirty="0" err="1">
                <a:sym typeface="Wingdings" panose="05000000000000000000" pitchFamily="2" charset="2"/>
              </a:rPr>
              <a:t>Ilmu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komunikasi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sebagai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ilmu</a:t>
            </a:r>
            <a:r>
              <a:rPr lang="en-ID" sz="2400" dirty="0">
                <a:sym typeface="Wingdings" panose="05000000000000000000" pitchFamily="2" charset="2"/>
              </a:rPr>
              <a:t> yang </a:t>
            </a:r>
            <a:r>
              <a:rPr lang="en-ID" sz="2400" dirty="0" err="1">
                <a:sym typeface="Wingdings" panose="05000000000000000000" pitchFamily="2" charset="2"/>
              </a:rPr>
              <a:t>interdisiplinar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atau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multidisipiliner</a:t>
            </a:r>
            <a:r>
              <a:rPr lang="en-ID" sz="2400" dirty="0">
                <a:sym typeface="Wingdings" panose="05000000000000000000" pitchFamily="2" charset="2"/>
              </a:rPr>
              <a:t>  ?? </a:t>
            </a:r>
            <a:r>
              <a:rPr lang="en-ID" sz="2400" dirty="0" err="1">
                <a:sym typeface="Wingdings" panose="05000000000000000000" pitchFamily="2" charset="2"/>
              </a:rPr>
              <a:t>Karena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perkembangan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ilmu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komunikasi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tidak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berdiri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sendiri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tetapi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dipengaruhi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oleh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disiplin</a:t>
            </a:r>
            <a:r>
              <a:rPr lang="en-ID" sz="2400" dirty="0">
                <a:sym typeface="Wingdings" panose="05000000000000000000" pitchFamily="2" charset="2"/>
              </a:rPr>
              <a:t> </a:t>
            </a:r>
            <a:r>
              <a:rPr lang="en-ID" sz="2400" dirty="0" err="1">
                <a:sym typeface="Wingdings" panose="05000000000000000000" pitchFamily="2" charset="2"/>
              </a:rPr>
              <a:t>ilmu-ilmu</a:t>
            </a:r>
            <a:r>
              <a:rPr lang="en-ID" sz="2400" dirty="0">
                <a:sym typeface="Wingdings" panose="05000000000000000000" pitchFamily="2" charset="2"/>
              </a:rPr>
              <a:t> yang lain.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/>
          <p:cNvSpPr/>
          <p:nvPr/>
        </p:nvSpPr>
        <p:spPr>
          <a:xfrm>
            <a:off x="1143001" y="829946"/>
            <a:ext cx="4495800" cy="3277487"/>
          </a:xfrm>
          <a:custGeom>
            <a:avLst/>
            <a:gdLst/>
            <a:ahLst/>
            <a:cxnLst/>
            <a:rect l="l" t="t" r="r" b="b"/>
            <a:pathLst>
              <a:path w="4571365" h="3427729">
                <a:moveTo>
                  <a:pt x="0" y="3427475"/>
                </a:moveTo>
                <a:lnTo>
                  <a:pt x="4571111" y="3427475"/>
                </a:lnTo>
                <a:lnTo>
                  <a:pt x="4571111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14"/>
          <p:cNvSpPr/>
          <p:nvPr/>
        </p:nvSpPr>
        <p:spPr>
          <a:xfrm>
            <a:off x="762000" y="5886450"/>
            <a:ext cx="1828800" cy="14829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11"/>
          <p:cNvSpPr/>
          <p:nvPr/>
        </p:nvSpPr>
        <p:spPr>
          <a:xfrm>
            <a:off x="3048000" y="6075679"/>
            <a:ext cx="1981200" cy="1502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13"/>
          <p:cNvSpPr/>
          <p:nvPr/>
        </p:nvSpPr>
        <p:spPr>
          <a:xfrm>
            <a:off x="2424430" y="4315460"/>
            <a:ext cx="3671570" cy="155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Rectangle 5"/>
          <p:cNvSpPr/>
          <p:nvPr/>
        </p:nvSpPr>
        <p:spPr>
          <a:xfrm>
            <a:off x="1905000" y="1676400"/>
            <a:ext cx="2212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-5" dirty="0" err="1">
                <a:solidFill>
                  <a:srgbClr val="11478A"/>
                </a:solidFill>
                <a:latin typeface="Century Gothic"/>
                <a:cs typeface="Century Gothic"/>
              </a:rPr>
              <a:t>Terima</a:t>
            </a:r>
            <a:r>
              <a:rPr lang="en-US" sz="4800" spc="-65" dirty="0">
                <a:solidFill>
                  <a:srgbClr val="11478A"/>
                </a:solidFill>
                <a:latin typeface="Century Gothic"/>
                <a:cs typeface="Century Gothic"/>
              </a:rPr>
              <a:t> </a:t>
            </a:r>
            <a:r>
              <a:rPr lang="en-US" sz="4800" spc="5" dirty="0" err="1">
                <a:solidFill>
                  <a:srgbClr val="11478A"/>
                </a:solidFill>
                <a:latin typeface="Century Gothic"/>
                <a:cs typeface="Century Gothic"/>
              </a:rPr>
              <a:t>kasih</a:t>
            </a:r>
            <a:endParaRPr lang="en-US" sz="4800" dirty="0"/>
          </a:p>
        </p:txBody>
      </p:sp>
      <p:sp>
        <p:nvSpPr>
          <p:cNvPr id="7" name="object 12"/>
          <p:cNvSpPr/>
          <p:nvPr/>
        </p:nvSpPr>
        <p:spPr>
          <a:xfrm>
            <a:off x="4267200" y="2667000"/>
            <a:ext cx="1198206" cy="1353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921238"/>
            <a:ext cx="6858000" cy="6222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t"/>
            <a:endParaRPr lang="en-US" dirty="0"/>
          </a:p>
          <a:p>
            <a:pPr fontAlgn="t"/>
            <a:r>
              <a:rPr lang="en-US" sz="3600" b="1" dirty="0"/>
              <a:t> </a:t>
            </a:r>
            <a:r>
              <a:rPr lang="en-US" sz="3600" b="1" dirty="0" err="1"/>
              <a:t>Setelah</a:t>
            </a:r>
            <a:r>
              <a:rPr lang="en-US" sz="3600" b="1" dirty="0"/>
              <a:t> </a:t>
            </a:r>
            <a:r>
              <a:rPr lang="en-US" sz="3600" b="1" dirty="0" err="1"/>
              <a:t>mengikuti</a:t>
            </a:r>
            <a:r>
              <a:rPr lang="en-US" sz="3600" b="1" dirty="0"/>
              <a:t> </a:t>
            </a:r>
            <a:r>
              <a:rPr lang="en-US" sz="3600" b="1" dirty="0" err="1"/>
              <a:t>kuliah</a:t>
            </a:r>
            <a:r>
              <a:rPr lang="en-US" sz="3600" b="1" dirty="0"/>
              <a:t> </a:t>
            </a:r>
            <a:r>
              <a:rPr lang="en-US" sz="3600" b="1" dirty="0" err="1"/>
              <a:t>ini</a:t>
            </a:r>
            <a:r>
              <a:rPr lang="en-US" sz="3600" b="1" dirty="0"/>
              <a:t>,  	</a:t>
            </a:r>
            <a:r>
              <a:rPr lang="en-US" sz="3600" b="1" dirty="0" err="1"/>
              <a:t>mahasiswa</a:t>
            </a:r>
            <a:r>
              <a:rPr lang="en-US" sz="3600" b="1" dirty="0"/>
              <a:t> </a:t>
            </a:r>
            <a:r>
              <a:rPr lang="en-US" sz="3600" b="1" dirty="0" err="1"/>
              <a:t>mampu</a:t>
            </a:r>
            <a:r>
              <a:rPr lang="en-US" sz="3600" b="1" dirty="0"/>
              <a:t> :</a:t>
            </a:r>
            <a:endParaRPr lang="en-US" sz="3600" b="1" dirty="0"/>
          </a:p>
          <a:p>
            <a:pPr fontAlgn="t"/>
            <a:r>
              <a:rPr lang="en-US" sz="2800" dirty="0"/>
              <a:t>‘ 1. </a:t>
            </a:r>
            <a:r>
              <a:rPr lang="en-US" sz="2800" dirty="0" err="1"/>
              <a:t>Menerangkan</a:t>
            </a:r>
            <a:r>
              <a:rPr lang="en-US" sz="2800" dirty="0"/>
              <a:t> </a:t>
            </a:r>
            <a:r>
              <a:rPr lang="en-US" sz="2800" dirty="0" err="1"/>
              <a:t>pentingnya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,</a:t>
            </a:r>
            <a:endParaRPr lang="en-US" sz="2800" dirty="0"/>
          </a:p>
          <a:p>
            <a:pPr fontAlgn="t"/>
            <a:r>
              <a:rPr lang="en-US" sz="2800" dirty="0"/>
              <a:t>‘ 2. </a:t>
            </a:r>
            <a:r>
              <a:rPr lang="en-US" sz="2800" dirty="0" err="1"/>
              <a:t>Menerangkan</a:t>
            </a:r>
            <a:r>
              <a:rPr lang="en-US" sz="2800" dirty="0"/>
              <a:t> </a:t>
            </a:r>
            <a:r>
              <a:rPr lang="en-US" sz="2800" dirty="0" err="1"/>
              <a:t>pentingnya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endParaRPr lang="en-US" sz="2800" dirty="0"/>
          </a:p>
          <a:p>
            <a:pPr fontAlgn="t"/>
            <a:r>
              <a:rPr lang="en-US" sz="2800" dirty="0"/>
              <a:t>       </a:t>
            </a:r>
            <a:r>
              <a:rPr lang="en-US" sz="2800" dirty="0" err="1"/>
              <a:t>komunikasi</a:t>
            </a:r>
            <a:r>
              <a:rPr lang="en-US" sz="2800" dirty="0"/>
              <a:t>, </a:t>
            </a:r>
            <a:endParaRPr lang="en-US" sz="2800" dirty="0"/>
          </a:p>
          <a:p>
            <a:pPr fontAlgn="t"/>
            <a:r>
              <a:rPr lang="en-US" sz="2800" dirty="0"/>
              <a:t>‘ 3. </a:t>
            </a:r>
            <a:r>
              <a:rPr lang="en-US" sz="2800" dirty="0" err="1"/>
              <a:t>Mengemukakan</a:t>
            </a:r>
            <a:r>
              <a:rPr lang="en-US" sz="2800" dirty="0"/>
              <a:t> </a:t>
            </a:r>
            <a:r>
              <a:rPr lang="en-US" sz="2800" dirty="0" err="1"/>
              <a:t>definisi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,</a:t>
            </a:r>
            <a:endParaRPr lang="en-US" sz="2800" dirty="0"/>
          </a:p>
          <a:p>
            <a:pPr fontAlgn="t"/>
            <a:r>
              <a:rPr lang="en-US" sz="2800" dirty="0"/>
              <a:t>‘ 4. </a:t>
            </a:r>
            <a:r>
              <a:rPr lang="en-US" sz="2800" dirty="0" err="1"/>
              <a:t>Menerangkan</a:t>
            </a:r>
            <a:r>
              <a:rPr lang="en-US" sz="2800" dirty="0"/>
              <a:t> </a:t>
            </a:r>
            <a:r>
              <a:rPr lang="en-US" sz="2800" dirty="0" err="1"/>
              <a:t>arti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  	proses,</a:t>
            </a:r>
            <a:endParaRPr lang="en-US" sz="2800" dirty="0"/>
          </a:p>
          <a:p>
            <a:pPr fontAlgn="t"/>
            <a:r>
              <a:rPr lang="en-US" sz="2800" dirty="0"/>
              <a:t>‘ 5. </a:t>
            </a: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unsur-unsur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,</a:t>
            </a:r>
            <a:endParaRPr lang="en-US" sz="2800" dirty="0"/>
          </a:p>
          <a:p>
            <a:pPr fontAlgn="t"/>
            <a:r>
              <a:rPr lang="en-US" sz="2800" dirty="0"/>
              <a:t>‘ 6. </a:t>
            </a:r>
            <a:r>
              <a:rPr lang="en-US" sz="2800" dirty="0" err="1"/>
              <a:t>Menerangkan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  	</a:t>
            </a:r>
            <a:r>
              <a:rPr lang="en-US" sz="2800" dirty="0" err="1"/>
              <a:t>berkomunikasi</a:t>
            </a:r>
            <a:r>
              <a:rPr lang="en-US" sz="2800" dirty="0"/>
              <a:t>.</a:t>
            </a:r>
            <a:endParaRPr lang="en-US" sz="2800" dirty="0"/>
          </a:p>
          <a:p>
            <a:pPr fontAlgn="t"/>
            <a:r>
              <a:rPr lang="en-ID" sz="2800" dirty="0"/>
              <a:t> </a:t>
            </a:r>
            <a:endParaRPr lang="en-US" sz="2800" dirty="0"/>
          </a:p>
        </p:txBody>
      </p:sp>
      <p:sp>
        <p:nvSpPr>
          <p:cNvPr id="5" name="object 34"/>
          <p:cNvSpPr>
            <a:spLocks noGrp="1"/>
          </p:cNvSpPr>
          <p:nvPr>
            <p:ph type="title"/>
          </p:nvPr>
        </p:nvSpPr>
        <p:spPr>
          <a:xfrm>
            <a:off x="0" y="-1"/>
            <a:ext cx="5562600" cy="1535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br>
              <a:rPr lang="en-ID" sz="2800" dirty="0"/>
            </a:br>
            <a:r>
              <a:rPr lang="en-ID" sz="2800" dirty="0"/>
              <a:t>TUJUAN INTRUKSIONAL KHUSUS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562600" y="0"/>
            <a:ext cx="1257300" cy="1592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5113"/>
            <a:ext cx="68199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0"/>
          <p:cNvSpPr/>
          <p:nvPr/>
        </p:nvSpPr>
        <p:spPr>
          <a:xfrm>
            <a:off x="4686300" y="1902486"/>
            <a:ext cx="2133600" cy="78925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10"/>
          <p:cNvSpPr/>
          <p:nvPr/>
        </p:nvSpPr>
        <p:spPr>
          <a:xfrm>
            <a:off x="3771900" y="1936775"/>
            <a:ext cx="864000" cy="77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9"/>
          <p:cNvSpPr/>
          <p:nvPr/>
        </p:nvSpPr>
        <p:spPr>
          <a:xfrm>
            <a:off x="2800973" y="1918501"/>
            <a:ext cx="970927" cy="773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21"/>
          <p:cNvSpPr/>
          <p:nvPr/>
        </p:nvSpPr>
        <p:spPr>
          <a:xfrm>
            <a:off x="1835773" y="1918501"/>
            <a:ext cx="965200" cy="816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9"/>
          <p:cNvSpPr/>
          <p:nvPr/>
        </p:nvSpPr>
        <p:spPr>
          <a:xfrm>
            <a:off x="837806" y="1934471"/>
            <a:ext cx="970927" cy="773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5-Point Star 14"/>
          <p:cNvSpPr/>
          <p:nvPr/>
        </p:nvSpPr>
        <p:spPr>
          <a:xfrm>
            <a:off x="-38297" y="1811860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8"/>
          <p:cNvSpPr/>
          <p:nvPr/>
        </p:nvSpPr>
        <p:spPr>
          <a:xfrm>
            <a:off x="2182869" y="6705600"/>
            <a:ext cx="2118360" cy="1828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28"/>
          <p:cNvSpPr/>
          <p:nvPr/>
        </p:nvSpPr>
        <p:spPr>
          <a:xfrm>
            <a:off x="2335268" y="7162800"/>
            <a:ext cx="3074931" cy="1752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Rectangle 3"/>
          <p:cNvSpPr/>
          <p:nvPr/>
        </p:nvSpPr>
        <p:spPr>
          <a:xfrm>
            <a:off x="0" y="23495"/>
            <a:ext cx="6858000" cy="1348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latin typeface="Tw Cen MT"/>
                <a:cs typeface="Tw Cen MT"/>
              </a:rPr>
              <a:t>1. </a:t>
            </a:r>
            <a:r>
              <a:rPr lang="fi-FI" sz="3600" b="1" spc="-15" dirty="0">
                <a:solidFill>
                  <a:srgbClr val="FFFFFF"/>
                </a:solidFill>
                <a:latin typeface="Tw Cen MT"/>
                <a:cs typeface="Tw Cen MT"/>
              </a:rPr>
              <a:t>KOMUNIKASI </a:t>
            </a:r>
            <a:r>
              <a:rPr lang="fi-FI" sz="3600" b="1" spc="-40" dirty="0">
                <a:solidFill>
                  <a:srgbClr val="FFFFFF"/>
                </a:solidFill>
                <a:latin typeface="Tw Cen MT"/>
                <a:cs typeface="Tw Cen MT"/>
              </a:rPr>
              <a:t>DAN 	</a:t>
            </a:r>
            <a:r>
              <a:rPr lang="fi-FI" sz="3600" b="1" spc="-20" dirty="0">
                <a:solidFill>
                  <a:srgbClr val="FFFFFF"/>
                </a:solidFill>
                <a:latin typeface="Tw Cen MT"/>
                <a:cs typeface="Tw Cen MT"/>
              </a:rPr>
              <a:t>KEHIDUPAN</a:t>
            </a:r>
            <a:r>
              <a:rPr lang="fi-FI" sz="3600" b="1" spc="1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lang="fi-FI" sz="3600" b="1" spc="-10" dirty="0">
                <a:solidFill>
                  <a:srgbClr val="FFFFFF"/>
                </a:solidFill>
                <a:latin typeface="Tw Cen MT"/>
                <a:cs typeface="Tw Cen MT"/>
              </a:rPr>
              <a:t>MANUSIA</a:t>
            </a:r>
            <a:endParaRPr lang="fi-FI" sz="3600" dirty="0">
              <a:latin typeface="Tw Cen MT"/>
              <a:cs typeface="Tw Cen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76400"/>
            <a:ext cx="68580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6580" indent="-304800">
              <a:lnSpc>
                <a:spcPct val="100000"/>
              </a:lnSpc>
              <a:spcBef>
                <a:spcPts val="1320"/>
              </a:spcBef>
              <a:buSzPct val="96000"/>
              <a:buAutoNum type="alphaLcPeriod"/>
              <a:tabLst>
                <a:tab pos="576580" algn="l"/>
                <a:tab pos="577215" algn="l"/>
              </a:tabLst>
            </a:pPr>
            <a:r>
              <a:rPr lang="en-US" sz="2800" spc="-5" dirty="0" err="1">
                <a:cs typeface="Calibri" panose="020F0502020204030204"/>
              </a:rPr>
              <a:t>Lebih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dari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10" dirty="0">
                <a:cs typeface="Calibri" panose="020F0502020204030204"/>
              </a:rPr>
              <a:t>70 </a:t>
            </a:r>
            <a:r>
              <a:rPr lang="en-US" sz="2800" spc="-10" dirty="0" err="1">
                <a:cs typeface="Calibri" panose="020F0502020204030204"/>
              </a:rPr>
              <a:t>persen</a:t>
            </a:r>
            <a:r>
              <a:rPr lang="en-US" sz="2800" spc="-10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kegiatan</a:t>
            </a:r>
            <a:r>
              <a:rPr lang="en-US" sz="2800" spc="15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kita</a:t>
            </a:r>
            <a:endParaRPr lang="en-US" sz="2800" dirty="0">
              <a:cs typeface="Calibri" panose="020F0502020204030204"/>
            </a:endParaRPr>
          </a:p>
          <a:p>
            <a:pPr marL="576580">
              <a:lnSpc>
                <a:spcPct val="100000"/>
              </a:lnSpc>
            </a:pPr>
            <a:r>
              <a:rPr lang="en-US" sz="2800" spc="-5" dirty="0" err="1">
                <a:cs typeface="Calibri" panose="020F0502020204030204"/>
              </a:rPr>
              <a:t>berhubungan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dengan</a:t>
            </a:r>
            <a:r>
              <a:rPr lang="en-US" sz="2800" spc="-5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informasi</a:t>
            </a:r>
            <a:r>
              <a:rPr lang="en-US" sz="2800" spc="-5" dirty="0">
                <a:cs typeface="Calibri" panose="020F0502020204030204"/>
              </a:rPr>
              <a:t>.</a:t>
            </a:r>
            <a:endParaRPr lang="en-US" sz="2800" dirty="0">
              <a:cs typeface="Calibri" panose="020F0502020204030204"/>
            </a:endParaRPr>
          </a:p>
          <a:p>
            <a:pPr marL="576580" marR="1520190" indent="-304800">
              <a:lnSpc>
                <a:spcPct val="100000"/>
              </a:lnSpc>
              <a:spcBef>
                <a:spcPts val="320"/>
              </a:spcBef>
              <a:buSzPct val="96000"/>
              <a:buAutoNum type="alphaLcPeriod" startAt="2"/>
              <a:tabLst>
                <a:tab pos="576580" algn="l"/>
                <a:tab pos="577215" algn="l"/>
              </a:tabLst>
            </a:pPr>
            <a:r>
              <a:rPr lang="en-US" sz="2800" spc="-5" dirty="0" err="1">
                <a:cs typeface="Calibri" panose="020F0502020204030204"/>
              </a:rPr>
              <a:t>Informasi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dapat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diperoleh</a:t>
            </a:r>
            <a:r>
              <a:rPr lang="en-US" sz="2800" spc="-1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melalui</a:t>
            </a:r>
            <a:r>
              <a:rPr lang="en-US" sz="2800" dirty="0">
                <a:cs typeface="Calibri" panose="020F0502020204030204"/>
              </a:rPr>
              <a:t>  </a:t>
            </a:r>
            <a:r>
              <a:rPr lang="en-US" sz="2800" spc="-5" dirty="0" err="1">
                <a:cs typeface="Calibri" panose="020F0502020204030204"/>
              </a:rPr>
              <a:t>berbagai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sumber</a:t>
            </a:r>
            <a:r>
              <a:rPr lang="en-US" sz="2800" spc="-40" dirty="0">
                <a:cs typeface="Calibri" panose="020F0502020204030204"/>
              </a:rPr>
              <a:t>  </a:t>
            </a:r>
            <a:r>
              <a:rPr lang="en-US" sz="2800" spc="-40" dirty="0" err="1">
                <a:cs typeface="Calibri" panose="020F0502020204030204"/>
              </a:rPr>
              <a:t>informasi</a:t>
            </a:r>
            <a:r>
              <a:rPr lang="en-US" sz="2800" spc="-40" dirty="0">
                <a:cs typeface="Calibri" panose="020F0502020204030204"/>
              </a:rPr>
              <a:t> </a:t>
            </a:r>
            <a:endParaRPr lang="en-US" sz="2800" spc="-40" dirty="0">
              <a:cs typeface="Calibri" panose="020F0502020204030204"/>
            </a:endParaRPr>
          </a:p>
          <a:p>
            <a:pPr marL="576580" marR="1520190" indent="-304800">
              <a:lnSpc>
                <a:spcPct val="100000"/>
              </a:lnSpc>
              <a:spcBef>
                <a:spcPts val="320"/>
              </a:spcBef>
              <a:buSzPct val="96000"/>
              <a:buAutoNum type="alphaLcPeriod" startAt="2"/>
              <a:tabLst>
                <a:tab pos="576580" algn="l"/>
                <a:tab pos="577215" algn="l"/>
              </a:tabLst>
            </a:pPr>
            <a:r>
              <a:rPr lang="en-US" sz="2800" spc="-40" dirty="0" err="1">
                <a:cs typeface="Calibri" panose="020F0502020204030204"/>
              </a:rPr>
              <a:t>I</a:t>
            </a:r>
            <a:r>
              <a:rPr lang="en-US" sz="2800" spc="-5" dirty="0" err="1">
                <a:cs typeface="Calibri" panose="020F0502020204030204"/>
              </a:rPr>
              <a:t>nformasi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berfungsi</a:t>
            </a:r>
            <a:r>
              <a:rPr lang="en-US" sz="2800" spc="-1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mengurangi</a:t>
            </a:r>
            <a:endParaRPr lang="en-US" sz="2800" dirty="0">
              <a:cs typeface="Calibri" panose="020F0502020204030204"/>
            </a:endParaRPr>
          </a:p>
          <a:p>
            <a:pPr marL="576580">
              <a:lnSpc>
                <a:spcPct val="100000"/>
              </a:lnSpc>
              <a:spcBef>
                <a:spcPts val="5"/>
              </a:spcBef>
            </a:pPr>
            <a:r>
              <a:rPr lang="en-US" sz="2800" spc="-5" dirty="0" err="1">
                <a:cs typeface="Calibri" panose="020F0502020204030204"/>
              </a:rPr>
              <a:t>ketidak-tahuan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dan</a:t>
            </a:r>
            <a:r>
              <a:rPr lang="en-US" sz="2800" spc="-45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keragu-raguan</a:t>
            </a:r>
            <a:r>
              <a:rPr lang="en-US" sz="2800" spc="-10" dirty="0">
                <a:cs typeface="Calibri" panose="020F0502020204030204"/>
              </a:rPr>
              <a:t>.</a:t>
            </a:r>
            <a:endParaRPr lang="en-US" sz="2800" dirty="0">
              <a:cs typeface="Calibri" panose="020F0502020204030204"/>
            </a:endParaRPr>
          </a:p>
          <a:p>
            <a:pPr marL="576580" marR="1691005" indent="-304800">
              <a:lnSpc>
                <a:spcPct val="100000"/>
              </a:lnSpc>
              <a:spcBef>
                <a:spcPts val="340"/>
              </a:spcBef>
              <a:buSzPct val="96000"/>
              <a:buAutoNum type="alphaLcPeriod" startAt="4"/>
              <a:tabLst>
                <a:tab pos="576580" algn="l"/>
                <a:tab pos="577215" algn="l"/>
              </a:tabLst>
            </a:pPr>
            <a:r>
              <a:rPr lang="en-US" sz="2800" spc="-5" dirty="0" err="1">
                <a:cs typeface="Calibri" panose="020F0502020204030204"/>
              </a:rPr>
              <a:t>Dengan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komunikasi</a:t>
            </a:r>
            <a:r>
              <a:rPr lang="en-US" sz="2800" spc="-10" dirty="0">
                <a:cs typeface="Calibri" panose="020F0502020204030204"/>
              </a:rPr>
              <a:t>, </a:t>
            </a:r>
            <a:r>
              <a:rPr lang="en-US" sz="2800" spc="-10" dirty="0" err="1">
                <a:cs typeface="Calibri" panose="020F0502020204030204"/>
              </a:rPr>
              <a:t>kita</a:t>
            </a:r>
            <a:r>
              <a:rPr lang="en-US" sz="2800" spc="-1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dapat</a:t>
            </a:r>
            <a:r>
              <a:rPr lang="en-US" sz="2800" spc="-5" dirty="0">
                <a:cs typeface="Calibri" panose="020F0502020204030204"/>
              </a:rPr>
              <a:t>  </a:t>
            </a:r>
            <a:r>
              <a:rPr lang="en-US" sz="2800" spc="-5" dirty="0" err="1">
                <a:cs typeface="Calibri" panose="020F0502020204030204"/>
              </a:rPr>
              <a:t>mengetahui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lebih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banyak</a:t>
            </a:r>
            <a:r>
              <a:rPr lang="en-US" sz="2800" spc="-13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tanpa</a:t>
            </a:r>
            <a:r>
              <a:rPr lang="en-US" sz="2800" spc="-5" dirty="0">
                <a:cs typeface="Calibri" panose="020F0502020204030204"/>
              </a:rPr>
              <a:t>  </a:t>
            </a:r>
            <a:r>
              <a:rPr lang="en-US" sz="2800" spc="-5" dirty="0" err="1">
                <a:cs typeface="Calibri" panose="020F0502020204030204"/>
              </a:rPr>
              <a:t>harus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mengalami</a:t>
            </a:r>
            <a:r>
              <a:rPr lang="en-US" sz="2800" spc="-3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sendiri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1"/>
            <a:ext cx="6858000" cy="108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1"/>
            <a:ext cx="6858000" cy="1107996"/>
          </a:xfrm>
        </p:spPr>
        <p:txBody>
          <a:bodyPr/>
          <a:lstStyle/>
          <a:p>
            <a:r>
              <a:rPr lang="en-ID" sz="3600" dirty="0">
                <a:solidFill>
                  <a:schemeClr val="bg1"/>
                </a:solidFill>
              </a:rPr>
              <a:t>1.  KOMUNIKASI DAN </a:t>
            </a:r>
            <a:br>
              <a:rPr lang="en-ID" sz="3600" dirty="0">
                <a:solidFill>
                  <a:schemeClr val="bg1"/>
                </a:solidFill>
              </a:rPr>
            </a:br>
            <a:r>
              <a:rPr lang="en-ID" sz="3600" dirty="0">
                <a:solidFill>
                  <a:schemeClr val="bg1"/>
                </a:solidFill>
              </a:rPr>
              <a:t>     KEHIDUPAN MANUSIA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object 18"/>
          <p:cNvSpPr/>
          <p:nvPr/>
        </p:nvSpPr>
        <p:spPr>
          <a:xfrm>
            <a:off x="5257800" y="6858000"/>
            <a:ext cx="810971" cy="1331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9"/>
          <p:cNvSpPr/>
          <p:nvPr/>
        </p:nvSpPr>
        <p:spPr>
          <a:xfrm>
            <a:off x="4057018" y="6914388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Rounded Rectangle 10"/>
          <p:cNvSpPr/>
          <p:nvPr/>
        </p:nvSpPr>
        <p:spPr>
          <a:xfrm rot="10800000" flipH="1" flipV="1">
            <a:off x="0" y="1828800"/>
            <a:ext cx="6858000" cy="500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b="1" dirty="0" err="1">
                <a:solidFill>
                  <a:srgbClr val="FFC000"/>
                </a:solidFill>
              </a:rPr>
              <a:t>Manusia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tidak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dapat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tidak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berkomunikasi</a:t>
            </a:r>
            <a:r>
              <a:rPr lang="en-US" sz="3200" dirty="0"/>
              <a:t>.  </a:t>
            </a:r>
            <a:endParaRPr lang="en-US" sz="3200" dirty="0"/>
          </a:p>
          <a:p>
            <a:pPr fontAlgn="t"/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:</a:t>
            </a:r>
            <a:endParaRPr lang="en-US" sz="3200" dirty="0"/>
          </a:p>
          <a:p>
            <a:pPr fontAlgn="t"/>
            <a:r>
              <a:rPr lang="en-US" sz="3200" dirty="0" err="1"/>
              <a:t>Darah</a:t>
            </a:r>
            <a:r>
              <a:rPr lang="en-US" sz="3200" dirty="0"/>
              <a:t> yang </a:t>
            </a:r>
            <a:r>
              <a:rPr lang="en-US" sz="3200" dirty="0" err="1"/>
              <a:t>Menghidupkan</a:t>
            </a:r>
            <a:r>
              <a:rPr lang="en-US" sz="3200" dirty="0"/>
              <a:t> </a:t>
            </a:r>
            <a:endParaRPr lang="en-US" sz="3200" dirty="0"/>
          </a:p>
          <a:p>
            <a:pPr fontAlgn="t"/>
            <a:r>
              <a:rPr lang="en-US" sz="3200" dirty="0"/>
              <a:t> </a:t>
            </a:r>
            <a:r>
              <a:rPr lang="en-US" sz="3200" dirty="0" err="1"/>
              <a:t>Perekat</a:t>
            </a:r>
            <a:r>
              <a:rPr lang="en-US" sz="3200" dirty="0"/>
              <a:t> yang </a:t>
            </a:r>
            <a:r>
              <a:rPr lang="en-US" sz="3200" dirty="0" err="1"/>
              <a:t>Menyatukan</a:t>
            </a:r>
            <a:r>
              <a:rPr lang="en-US" sz="3200" dirty="0"/>
              <a:t>  </a:t>
            </a:r>
            <a:endParaRPr lang="en-US" sz="3200" dirty="0"/>
          </a:p>
          <a:p>
            <a:pPr fontAlgn="t"/>
            <a:r>
              <a:rPr lang="en-US" sz="3200" dirty="0" err="1"/>
              <a:t>Oli</a:t>
            </a:r>
            <a:r>
              <a:rPr lang="en-US" sz="3200" dirty="0"/>
              <a:t> yang </a:t>
            </a:r>
            <a:r>
              <a:rPr lang="en-US" sz="3200" dirty="0" err="1"/>
              <a:t>Memuluskan</a:t>
            </a:r>
            <a:endParaRPr lang="en-US" sz="3200" dirty="0"/>
          </a:p>
          <a:p>
            <a:pPr fontAlgn="t"/>
            <a:r>
              <a:rPr lang="en-US" sz="3200" dirty="0" err="1"/>
              <a:t>Tali</a:t>
            </a:r>
            <a:r>
              <a:rPr lang="en-US" sz="3200" dirty="0"/>
              <a:t> yang </a:t>
            </a:r>
            <a:r>
              <a:rPr lang="en-US" sz="3200" dirty="0" err="1"/>
              <a:t>Mengikat</a:t>
            </a:r>
            <a:r>
              <a:rPr lang="en-US" sz="3200" dirty="0"/>
              <a:t>  </a:t>
            </a:r>
            <a:r>
              <a:rPr lang="en-US" sz="3200" dirty="0" err="1"/>
              <a:t>Kekuatan</a:t>
            </a:r>
            <a:r>
              <a:rPr lang="en-US" sz="3200" dirty="0"/>
              <a:t> yang </a:t>
            </a:r>
            <a:r>
              <a:rPr lang="en-US" sz="3200" dirty="0" err="1"/>
              <a:t>Merasuk</a:t>
            </a:r>
            <a:endParaRPr lang="en-US" sz="3200" dirty="0"/>
          </a:p>
          <a:p>
            <a:pPr fontAlgn="t"/>
            <a:r>
              <a:rPr lang="en-US" sz="3200" dirty="0" err="1"/>
              <a:t>Zat</a:t>
            </a:r>
            <a:r>
              <a:rPr lang="en-US" sz="3200" dirty="0"/>
              <a:t> yang </a:t>
            </a:r>
            <a:r>
              <a:rPr lang="en-US" sz="3200" dirty="0" err="1"/>
              <a:t>Menyemen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Hubungan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endParaRPr lang="en-US" sz="3200" dirty="0"/>
          </a:p>
        </p:txBody>
      </p:sp>
      <p:sp>
        <p:nvSpPr>
          <p:cNvPr id="12" name="object 18"/>
          <p:cNvSpPr/>
          <p:nvPr/>
        </p:nvSpPr>
        <p:spPr>
          <a:xfrm>
            <a:off x="152400" y="6896100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28"/>
          <p:cNvSpPr/>
          <p:nvPr/>
        </p:nvSpPr>
        <p:spPr>
          <a:xfrm>
            <a:off x="1563363" y="7010400"/>
            <a:ext cx="211836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48936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79120" indent="-304800">
              <a:lnSpc>
                <a:spcPct val="100000"/>
              </a:lnSpc>
              <a:buSzPct val="96000"/>
              <a:buAutoNum type="alphaLcPeriod"/>
              <a:tabLst>
                <a:tab pos="579120" algn="l"/>
                <a:tab pos="579755" algn="l"/>
              </a:tabLst>
            </a:pPr>
            <a:r>
              <a:rPr lang="en-US" sz="2800" b="1" spc="-5" dirty="0" err="1">
                <a:cs typeface="Calibri" panose="020F0502020204030204"/>
              </a:rPr>
              <a:t>Komunikasi</a:t>
            </a:r>
            <a:r>
              <a:rPr lang="en-US" sz="2800" b="1" spc="-5" dirty="0">
                <a:cs typeface="Calibri" panose="020F0502020204030204"/>
              </a:rPr>
              <a:t> </a:t>
            </a:r>
            <a:r>
              <a:rPr lang="en-US" sz="2800" b="1" spc="-5" dirty="0" err="1">
                <a:cs typeface="Calibri" panose="020F0502020204030204"/>
              </a:rPr>
              <a:t>sebagai</a:t>
            </a:r>
            <a:r>
              <a:rPr lang="en-US" sz="2800" b="1" spc="-5" dirty="0">
                <a:cs typeface="Calibri" panose="020F0502020204030204"/>
              </a:rPr>
              <a:t> </a:t>
            </a:r>
            <a:r>
              <a:rPr lang="en-US" sz="2800" b="1" dirty="0" err="1">
                <a:cs typeface="Calibri" panose="020F0502020204030204"/>
              </a:rPr>
              <a:t>ilmu</a:t>
            </a:r>
            <a:r>
              <a:rPr lang="en-US" sz="2800" b="1" dirty="0">
                <a:cs typeface="Calibri" panose="020F0502020204030204"/>
              </a:rPr>
              <a:t> </a:t>
            </a:r>
            <a:r>
              <a:rPr lang="en-US" sz="2800" b="1" i="1" dirty="0">
                <a:cs typeface="Calibri" panose="020F0502020204030204"/>
              </a:rPr>
              <a:t>(science) </a:t>
            </a:r>
            <a:r>
              <a:rPr lang="en-US" sz="2800" b="1" dirty="0" err="1">
                <a:cs typeface="Calibri" panose="020F0502020204030204"/>
              </a:rPr>
              <a:t>dan</a:t>
            </a:r>
            <a:r>
              <a:rPr lang="en-US" sz="2800" b="1" dirty="0">
                <a:cs typeface="Calibri" panose="020F0502020204030204"/>
              </a:rPr>
              <a:t> </a:t>
            </a:r>
            <a:r>
              <a:rPr lang="en-US" sz="2800" b="1" dirty="0" err="1">
                <a:cs typeface="Calibri" panose="020F0502020204030204"/>
              </a:rPr>
              <a:t>seni</a:t>
            </a:r>
            <a:r>
              <a:rPr lang="en-US" sz="2800" b="1" spc="-70" dirty="0">
                <a:cs typeface="Calibri" panose="020F0502020204030204"/>
              </a:rPr>
              <a:t> </a:t>
            </a:r>
            <a:r>
              <a:rPr lang="en-US" sz="2800" b="1" i="1" spc="-5" dirty="0">
                <a:cs typeface="Calibri" panose="020F0502020204030204"/>
              </a:rPr>
              <a:t>(art)</a:t>
            </a:r>
            <a:endParaRPr lang="en-US" sz="2800" b="1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300"/>
              </a:spcBef>
              <a:buSzPct val="96000"/>
              <a:buAutoNum type="alphaLcPeriod"/>
              <a:tabLst>
                <a:tab pos="579120" algn="l"/>
                <a:tab pos="579755" algn="l"/>
              </a:tabLst>
            </a:pPr>
            <a:r>
              <a:rPr lang="en-US" sz="2800" b="1" spc="-5" dirty="0" err="1">
                <a:cs typeface="Calibri" panose="020F0502020204030204"/>
              </a:rPr>
              <a:t>Preskripsi</a:t>
            </a:r>
            <a:endParaRPr lang="en-US" sz="2800" b="1" dirty="0">
              <a:cs typeface="Calibri" panose="020F0502020204030204"/>
            </a:endParaRPr>
          </a:p>
          <a:p>
            <a:pPr marL="579120" marR="1355725" algn="l">
              <a:lnSpc>
                <a:spcPct val="100000"/>
              </a:lnSpc>
              <a:spcBef>
                <a:spcPts val="280"/>
              </a:spcBef>
            </a:pPr>
            <a:r>
              <a:rPr lang="en-US" sz="2800" spc="-10" dirty="0" err="1">
                <a:cs typeface="Calibri" panose="020F0502020204030204"/>
              </a:rPr>
              <a:t>Meningkatkan</a:t>
            </a:r>
            <a:r>
              <a:rPr lang="en-US" sz="2800" spc="-1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kemampuan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berkomunikasi</a:t>
            </a:r>
            <a:r>
              <a:rPr lang="en-US" sz="2800" spc="-5" dirty="0">
                <a:cs typeface="Calibri" panose="020F0502020204030204"/>
              </a:rPr>
              <a:t>  </a:t>
            </a:r>
            <a:r>
              <a:rPr lang="en-US" sz="2800" dirty="0">
                <a:cs typeface="Calibri" panose="020F0502020204030204"/>
              </a:rPr>
              <a:t>(</a:t>
            </a:r>
            <a:r>
              <a:rPr lang="en-US" sz="2800" u="sng" dirty="0" err="1">
                <a:solidFill>
                  <a:schemeClr val="tx1"/>
                </a:solidFill>
                <a:cs typeface="Calibri" panose="020F0502020204030204"/>
              </a:rPr>
              <a:t>menulis</a:t>
            </a:r>
            <a:r>
              <a:rPr lang="en-US" sz="2800" u="sng" dirty="0">
                <a:solidFill>
                  <a:schemeClr val="tx1"/>
                </a:solidFill>
                <a:cs typeface="Calibri" panose="020F0502020204030204"/>
              </a:rPr>
              <a:t>, </a:t>
            </a:r>
            <a:r>
              <a:rPr lang="en-US" sz="2800" u="sng" spc="-5" dirty="0" err="1">
                <a:solidFill>
                  <a:schemeClr val="tx1"/>
                </a:solidFill>
                <a:cs typeface="Calibri" panose="020F0502020204030204"/>
              </a:rPr>
              <a:t>berbicara</a:t>
            </a:r>
            <a:r>
              <a:rPr lang="en-US" sz="2800" u="sng" spc="-5" dirty="0">
                <a:solidFill>
                  <a:schemeClr val="tx1"/>
                </a:solidFill>
                <a:cs typeface="Calibri" panose="020F0502020204030204"/>
              </a:rPr>
              <a:t>, </a:t>
            </a:r>
            <a:r>
              <a:rPr lang="en-US" sz="2800" u="sng" spc="-5" dirty="0" err="1">
                <a:solidFill>
                  <a:schemeClr val="tx1"/>
                </a:solidFill>
                <a:cs typeface="Calibri" panose="020F0502020204030204"/>
              </a:rPr>
              <a:t>membuat</a:t>
            </a:r>
            <a:r>
              <a:rPr lang="en-US" sz="2800" u="sng" spc="-5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sz="2800" u="sng" dirty="0">
                <a:solidFill>
                  <a:schemeClr val="tx1"/>
                </a:solidFill>
                <a:cs typeface="Calibri" panose="020F0502020204030204"/>
              </a:rPr>
              <a:t>media  </a:t>
            </a:r>
            <a:r>
              <a:rPr lang="en-US" sz="2800" u="sng" spc="-10" dirty="0" err="1">
                <a:solidFill>
                  <a:schemeClr val="tx1"/>
                </a:solidFill>
                <a:cs typeface="Calibri" panose="020F0502020204030204"/>
              </a:rPr>
              <a:t>komunikasi</a:t>
            </a:r>
            <a:r>
              <a:rPr lang="en-US" sz="2800" u="sng" spc="-10" dirty="0">
                <a:solidFill>
                  <a:schemeClr val="tx1"/>
                </a:solidFill>
                <a:cs typeface="Calibri" panose="020F0502020204030204"/>
              </a:rPr>
              <a:t>, </a:t>
            </a:r>
            <a:r>
              <a:rPr lang="en-US" sz="2800" u="sng" dirty="0" err="1">
                <a:solidFill>
                  <a:schemeClr val="tx1"/>
                </a:solidFill>
                <a:cs typeface="Calibri" panose="020F0502020204030204"/>
              </a:rPr>
              <a:t>dan</a:t>
            </a:r>
            <a:r>
              <a:rPr lang="en-US" sz="2800" u="sng" spc="-45" dirty="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en-US" sz="2800" u="sng" spc="-10" dirty="0" err="1">
                <a:solidFill>
                  <a:schemeClr val="tx1"/>
                </a:solidFill>
                <a:cs typeface="Calibri" panose="020F0502020204030204"/>
              </a:rPr>
              <a:t>sebagainya</a:t>
            </a:r>
            <a:r>
              <a:rPr lang="en-US" sz="2800" spc="-10" dirty="0">
                <a:cs typeface="Calibri" panose="020F0502020204030204"/>
              </a:rPr>
              <a:t>).</a:t>
            </a:r>
            <a:endParaRPr lang="en-US" sz="2800" dirty="0">
              <a:cs typeface="Calibri" panose="020F0502020204030204"/>
            </a:endParaRPr>
          </a:p>
          <a:p>
            <a:pPr marL="579120" indent="-304800">
              <a:lnSpc>
                <a:spcPct val="100000"/>
              </a:lnSpc>
              <a:spcBef>
                <a:spcPts val="285"/>
              </a:spcBef>
              <a:buSzPct val="96000"/>
              <a:buAutoNum type="alphaLcPeriod" startAt="3"/>
              <a:tabLst>
                <a:tab pos="579120" algn="l"/>
                <a:tab pos="579755" algn="l"/>
              </a:tabLst>
            </a:pPr>
            <a:r>
              <a:rPr lang="en-US" sz="2800" b="1" spc="-5" dirty="0" err="1">
                <a:cs typeface="Calibri" panose="020F0502020204030204"/>
              </a:rPr>
              <a:t>Deskripsi</a:t>
            </a:r>
            <a:endParaRPr lang="en-US" sz="2800" b="1" dirty="0">
              <a:cs typeface="Calibri" panose="020F0502020204030204"/>
            </a:endParaRPr>
          </a:p>
          <a:p>
            <a:pPr marL="579120" marR="1347470">
              <a:lnSpc>
                <a:spcPct val="100000"/>
              </a:lnSpc>
              <a:spcBef>
                <a:spcPts val="300"/>
              </a:spcBef>
            </a:pPr>
            <a:r>
              <a:rPr lang="en-US" sz="2800" spc="-5" dirty="0" err="1">
                <a:cs typeface="Calibri" panose="020F0502020204030204"/>
              </a:rPr>
              <a:t>Menganalisis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peristiwa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10" dirty="0" err="1">
                <a:cs typeface="Calibri" panose="020F0502020204030204"/>
              </a:rPr>
              <a:t>komunikasi</a:t>
            </a:r>
            <a:r>
              <a:rPr lang="en-US" sz="2800" spc="-10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sebagai</a:t>
            </a:r>
            <a:r>
              <a:rPr lang="en-US" sz="2800" spc="-5" dirty="0">
                <a:cs typeface="Calibri" panose="020F0502020204030204"/>
              </a:rPr>
              <a:t>  </a:t>
            </a:r>
            <a:r>
              <a:rPr lang="en-US" sz="2800" spc="-5" dirty="0" err="1">
                <a:cs typeface="Calibri" panose="020F0502020204030204"/>
              </a:rPr>
              <a:t>peristiwa</a:t>
            </a:r>
            <a:r>
              <a:rPr lang="en-US" sz="2800" spc="-5" dirty="0">
                <a:cs typeface="Calibri" panose="020F0502020204030204"/>
              </a:rPr>
              <a:t> </a:t>
            </a:r>
            <a:r>
              <a:rPr lang="en-US" sz="2800" spc="-5" dirty="0" err="1">
                <a:cs typeface="Calibri" panose="020F0502020204030204"/>
              </a:rPr>
              <a:t>sosial</a:t>
            </a:r>
            <a:r>
              <a:rPr lang="en-US" sz="2800" spc="-5" dirty="0">
                <a:cs typeface="Calibri" panose="020F0502020204030204"/>
              </a:rPr>
              <a:t>.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5" name="object 15"/>
          <p:cNvSpPr>
            <a:spLocks noGrp="1"/>
          </p:cNvSpPr>
          <p:nvPr>
            <p:ph type="title"/>
          </p:nvPr>
        </p:nvSpPr>
        <p:spPr>
          <a:xfrm>
            <a:off x="342900" y="752094"/>
            <a:ext cx="56769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n-ID" dirty="0"/>
              <a:t>  </a:t>
            </a:r>
            <a:r>
              <a:rPr lang="en-ID" sz="2800" dirty="0"/>
              <a:t>2.</a:t>
            </a:r>
            <a:r>
              <a:rPr lang="en-ID" sz="2400" dirty="0"/>
              <a:t> </a:t>
            </a:r>
            <a:r>
              <a:rPr lang="en-ID" sz="3200" dirty="0"/>
              <a:t>KEGUNAAN BELAJAR    	KOMUNIKASI</a:t>
            </a:r>
            <a:endParaRPr lang="en-US" sz="3200" dirty="0"/>
          </a:p>
        </p:txBody>
      </p:sp>
      <p:sp>
        <p:nvSpPr>
          <p:cNvPr id="6" name="object 17"/>
          <p:cNvSpPr/>
          <p:nvPr/>
        </p:nvSpPr>
        <p:spPr>
          <a:xfrm>
            <a:off x="4769777" y="7362908"/>
            <a:ext cx="810971" cy="11318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18"/>
          <p:cNvSpPr/>
          <p:nvPr/>
        </p:nvSpPr>
        <p:spPr>
          <a:xfrm>
            <a:off x="942534" y="7362908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18"/>
          <p:cNvSpPr/>
          <p:nvPr/>
        </p:nvSpPr>
        <p:spPr>
          <a:xfrm>
            <a:off x="2768606" y="7362908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91200" cy="1107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/>
          <a:lstStyle/>
          <a:p>
            <a:pPr marL="503555" indent="-241935">
              <a:lnSpc>
                <a:spcPct val="100000"/>
              </a:lnSpc>
              <a:spcBef>
                <a:spcPts val="100"/>
              </a:spcBef>
              <a:tabLst>
                <a:tab pos="504190" algn="l"/>
              </a:tabLst>
            </a:pPr>
            <a:r>
              <a:rPr lang="en-US" sz="3600" dirty="0"/>
              <a:t>3. DIFINISI KOMUNIKASI</a:t>
            </a:r>
            <a:endParaRPr lang="en-US"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120"/>
            <a:ext cx="6057900" cy="47089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37820">
              <a:lnSpc>
                <a:spcPct val="100000"/>
              </a:lnSpc>
            </a:pPr>
            <a:r>
              <a:rPr lang="en-US" sz="3200" spc="-5" dirty="0">
                <a:cs typeface="Calibri" panose="020F0502020204030204"/>
              </a:rPr>
              <a:t>Black </a:t>
            </a:r>
            <a:r>
              <a:rPr lang="en-US" sz="3200" dirty="0" err="1">
                <a:cs typeface="Calibri" panose="020F0502020204030204"/>
              </a:rPr>
              <a:t>dan</a:t>
            </a:r>
            <a:r>
              <a:rPr lang="en-US" sz="3200" dirty="0">
                <a:cs typeface="Calibri" panose="020F0502020204030204"/>
              </a:rPr>
              <a:t> </a:t>
            </a:r>
            <a:r>
              <a:rPr lang="en-US" sz="3200" spc="-10" dirty="0">
                <a:cs typeface="Calibri" panose="020F0502020204030204"/>
              </a:rPr>
              <a:t>Bryant</a:t>
            </a:r>
            <a:r>
              <a:rPr lang="en-US" sz="3200" spc="-50" dirty="0">
                <a:cs typeface="Calibri" panose="020F0502020204030204"/>
              </a:rPr>
              <a:t> </a:t>
            </a:r>
            <a:r>
              <a:rPr lang="en-US" sz="3200" spc="-10" dirty="0">
                <a:cs typeface="Calibri" panose="020F0502020204030204"/>
              </a:rPr>
              <a:t>(1992</a:t>
            </a:r>
            <a:r>
              <a:rPr lang="en-US" sz="2400" spc="-10" dirty="0">
                <a:cs typeface="Calibri" panose="020F0502020204030204"/>
              </a:rPr>
              <a:t>):</a:t>
            </a:r>
            <a:endParaRPr lang="en-US" sz="2400" dirty="0">
              <a:cs typeface="Calibri" panose="020F0502020204030204"/>
            </a:endParaRPr>
          </a:p>
          <a:p>
            <a:pPr marL="604520" lvl="1" indent="-266700">
              <a:lnSpc>
                <a:spcPct val="100000"/>
              </a:lnSpc>
              <a:buSzPct val="96000"/>
              <a:buAutoNum type="alphaLcPeriod"/>
              <a:tabLst>
                <a:tab pos="604520" algn="l"/>
                <a:tab pos="605155" algn="l"/>
              </a:tabLst>
            </a:pPr>
            <a:r>
              <a:rPr lang="en-US" sz="2400" spc="-5" dirty="0">
                <a:cs typeface="Calibri" panose="020F0502020204030204"/>
              </a:rPr>
              <a:t>Proses </a:t>
            </a:r>
            <a:r>
              <a:rPr lang="en-US" sz="2400" dirty="0" err="1">
                <a:cs typeface="Calibri" panose="020F0502020204030204"/>
              </a:rPr>
              <a:t>berbagi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makna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604520" marR="1117600" lvl="1" indent="-266700">
              <a:lnSpc>
                <a:spcPct val="100000"/>
              </a:lnSpc>
              <a:spcBef>
                <a:spcPts val="300"/>
              </a:spcBef>
              <a:buSzPct val="96000"/>
              <a:buAutoNum type="alphaLcPeriod"/>
              <a:tabLst>
                <a:tab pos="604520" algn="l"/>
                <a:tab pos="605155" algn="l"/>
              </a:tabLst>
            </a:pPr>
            <a:r>
              <a:rPr lang="en-US" sz="2400" spc="-5" dirty="0">
                <a:cs typeface="Calibri" panose="020F0502020204030204"/>
              </a:rPr>
              <a:t>Proses </a:t>
            </a:r>
            <a:r>
              <a:rPr lang="en-US" sz="2400" spc="-10" dirty="0" err="1">
                <a:cs typeface="Calibri" panose="020F0502020204030204"/>
              </a:rPr>
              <a:t>komunikator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mengirimkan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rangsangan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untuk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mengubah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perilaku</a:t>
            </a:r>
            <a:r>
              <a:rPr lang="en-US" sz="2400" spc="-7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komunikan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604520" marR="1074420" lvl="1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604520" algn="l"/>
                <a:tab pos="605155" algn="l"/>
              </a:tabLst>
            </a:pPr>
            <a:r>
              <a:rPr lang="en-US" sz="2400" spc="-5" dirty="0" err="1">
                <a:cs typeface="Calibri" panose="020F0502020204030204"/>
              </a:rPr>
              <a:t>Informasi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melintas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dari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satu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tempat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25" dirty="0" err="1">
                <a:cs typeface="Calibri" panose="020F0502020204030204"/>
              </a:rPr>
              <a:t>ke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tempat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dirty="0">
                <a:cs typeface="Calibri" panose="020F0502020204030204"/>
              </a:rPr>
              <a:t>lain.</a:t>
            </a:r>
            <a:endParaRPr lang="en-US" sz="2400" dirty="0">
              <a:cs typeface="Calibri" panose="020F0502020204030204"/>
            </a:endParaRPr>
          </a:p>
          <a:p>
            <a:pPr marL="604520" lvl="1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604520" algn="l"/>
                <a:tab pos="605155" algn="l"/>
              </a:tabLst>
            </a:pPr>
            <a:r>
              <a:rPr lang="en-US" sz="2400" spc="-5" dirty="0" err="1">
                <a:cs typeface="Calibri" panose="020F0502020204030204"/>
              </a:rPr>
              <a:t>Pengalihan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sehingga</a:t>
            </a:r>
            <a:r>
              <a:rPr lang="en-US" sz="2400" spc="-5" dirty="0">
                <a:cs typeface="Calibri" panose="020F0502020204030204"/>
              </a:rPr>
              <a:t> orang</a:t>
            </a:r>
            <a:r>
              <a:rPr lang="en-US" sz="2400" spc="-7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saling</a:t>
            </a:r>
            <a:endParaRPr lang="en-US" sz="2400" dirty="0">
              <a:cs typeface="Calibri" panose="020F0502020204030204"/>
            </a:endParaRPr>
          </a:p>
          <a:p>
            <a:pPr marL="604520">
              <a:lnSpc>
                <a:spcPct val="100000"/>
              </a:lnSpc>
              <a:spcBef>
                <a:spcPts val="5"/>
              </a:spcBef>
            </a:pPr>
            <a:r>
              <a:rPr lang="en-US" sz="2400" dirty="0" err="1">
                <a:cs typeface="Calibri" panose="020F0502020204030204"/>
              </a:rPr>
              <a:t>mempengaruhi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604520" marR="1251585" lvl="1" indent="-266700">
              <a:lnSpc>
                <a:spcPct val="100000"/>
              </a:lnSpc>
              <a:spcBef>
                <a:spcPts val="300"/>
              </a:spcBef>
              <a:buSzPct val="96000"/>
              <a:buAutoNum type="alphaLcPeriod" startAt="5"/>
              <a:tabLst>
                <a:tab pos="604520" algn="l"/>
                <a:tab pos="605155" algn="l"/>
              </a:tabLst>
            </a:pPr>
            <a:r>
              <a:rPr lang="en-US" sz="2400" spc="-5" dirty="0">
                <a:cs typeface="Calibri" panose="020F0502020204030204"/>
              </a:rPr>
              <a:t>Proses </a:t>
            </a:r>
            <a:r>
              <a:rPr lang="en-US" sz="2400" spc="-5" dirty="0" err="1">
                <a:cs typeface="Calibri" panose="020F0502020204030204"/>
              </a:rPr>
              <a:t>si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A </a:t>
            </a:r>
            <a:r>
              <a:rPr lang="en-US" sz="2400" spc="-5" dirty="0" err="1">
                <a:cs typeface="Calibri" panose="020F0502020204030204"/>
              </a:rPr>
              <a:t>menyampaikan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B</a:t>
            </a:r>
            <a:r>
              <a:rPr lang="en-US" sz="2400" spc="-8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melalui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saluran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C </a:t>
            </a:r>
            <a:r>
              <a:rPr lang="en-US" sz="2400" spc="-10" dirty="0" err="1">
                <a:cs typeface="Calibri" panose="020F0502020204030204"/>
              </a:rPr>
              <a:t>kepada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si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D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akibat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368436">
            <a:off x="4478662" y="6740867"/>
            <a:ext cx="5562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820">
              <a:lnSpc>
                <a:spcPct val="100000"/>
              </a:lnSpc>
            </a:pPr>
            <a:r>
              <a:rPr lang="en-US" b="1" spc="-5" dirty="0">
                <a:solidFill>
                  <a:srgbClr val="FFFFFF"/>
                </a:solidFill>
                <a:latin typeface="Tw Cen MT"/>
                <a:cs typeface="Tw Cen MT"/>
              </a:rPr>
              <a:t>DEFINIS</a:t>
            </a:r>
            <a:r>
              <a:rPr lang="en-US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lang="en-US" b="1" spc="-15" dirty="0">
                <a:solidFill>
                  <a:srgbClr val="FFFFFF"/>
                </a:solidFill>
                <a:latin typeface="Tw Cen MT"/>
                <a:cs typeface="Tw Cen MT"/>
              </a:rPr>
              <a:t>KOMUNI</a:t>
            </a:r>
            <a:r>
              <a:rPr lang="en-US" sz="1200" spc="-5" dirty="0">
                <a:cs typeface="Calibri" panose="020F0502020204030204"/>
              </a:rPr>
              <a:t> 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6" name="object 17"/>
          <p:cNvSpPr/>
          <p:nvPr/>
        </p:nvSpPr>
        <p:spPr>
          <a:xfrm>
            <a:off x="4648200" y="6996767"/>
            <a:ext cx="810971" cy="1331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18"/>
          <p:cNvSpPr/>
          <p:nvPr/>
        </p:nvSpPr>
        <p:spPr>
          <a:xfrm>
            <a:off x="895350" y="6996767"/>
            <a:ext cx="8254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599"/>
            <a:ext cx="6172200" cy="1143001"/>
          </a:xfrm>
        </p:spPr>
        <p:txBody>
          <a:bodyPr/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spc="-5" dirty="0">
                <a:solidFill>
                  <a:srgbClr val="FFFFFF"/>
                </a:solidFill>
              </a:rPr>
              <a:t>DEFINISI</a:t>
            </a:r>
            <a:r>
              <a:rPr lang="en-US" spc="25" dirty="0">
                <a:solidFill>
                  <a:srgbClr val="FFFFFF"/>
                </a:solidFill>
              </a:rPr>
              <a:t> </a:t>
            </a:r>
            <a:r>
              <a:rPr lang="en-US" spc="-15" dirty="0">
                <a:solidFill>
                  <a:srgbClr val="FFFFFF"/>
                </a:solidFill>
              </a:rPr>
              <a:t>KOMUNIKASI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83080"/>
            <a:ext cx="6172200" cy="276999"/>
          </a:xfrm>
        </p:spPr>
        <p:txBody>
          <a:bodyPr/>
          <a:lstStyle/>
          <a:p>
            <a:r>
              <a:rPr lang="en-ID" dirty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4184" y="4387334"/>
            <a:ext cx="286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FFFFFF"/>
                </a:solidFill>
                <a:latin typeface="Tw Cen MT"/>
                <a:cs typeface="Tw Cen MT"/>
              </a:rPr>
              <a:t>3. </a:t>
            </a:r>
            <a:r>
              <a:rPr lang="en-US" b="1" spc="-5" dirty="0">
                <a:solidFill>
                  <a:srgbClr val="FFFFFF"/>
                </a:solidFill>
                <a:latin typeface="Tw Cen MT"/>
                <a:cs typeface="Tw Cen MT"/>
              </a:rPr>
              <a:t>DEFINISI</a:t>
            </a:r>
            <a:r>
              <a:rPr lang="en-US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lang="en-US" b="1" spc="-15" dirty="0">
                <a:solidFill>
                  <a:srgbClr val="FFFFFF"/>
                </a:solidFill>
                <a:latin typeface="Tw Cen MT"/>
                <a:cs typeface="Tw Cen MT"/>
              </a:rPr>
              <a:t>KOMUNIKASI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4184" y="4387334"/>
            <a:ext cx="286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62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FFFFFF"/>
                </a:solidFill>
                <a:latin typeface="Tw Cen MT"/>
                <a:cs typeface="Tw Cen MT"/>
              </a:rPr>
              <a:t>3. </a:t>
            </a:r>
            <a:r>
              <a:rPr lang="en-US" b="1" spc="-5" dirty="0">
                <a:solidFill>
                  <a:srgbClr val="FFFFFF"/>
                </a:solidFill>
                <a:latin typeface="Tw Cen MT"/>
                <a:cs typeface="Tw Cen MT"/>
              </a:rPr>
              <a:t>DEFINISI</a:t>
            </a:r>
            <a:r>
              <a:rPr lang="en-US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lang="en-US" b="1" spc="-15" dirty="0">
                <a:solidFill>
                  <a:srgbClr val="FFFFFF"/>
                </a:solidFill>
                <a:latin typeface="Tw Cen MT"/>
                <a:cs typeface="Tw Cen MT"/>
              </a:rPr>
              <a:t>KOMUNIKASI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" y="554355"/>
            <a:ext cx="5829300" cy="1228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w Cen MT"/>
                <a:cs typeface="Tw Cen MT"/>
              </a:rPr>
              <a:t>3. </a:t>
            </a:r>
            <a:r>
              <a:rPr lang="en-US" sz="3600" b="1" spc="-5" dirty="0">
                <a:solidFill>
                  <a:schemeClr val="tx1"/>
                </a:solidFill>
                <a:latin typeface="Tw Cen MT"/>
                <a:cs typeface="Tw Cen MT"/>
              </a:rPr>
              <a:t>DEFINISI</a:t>
            </a:r>
            <a:r>
              <a:rPr lang="en-US" sz="3600" b="1" spc="25" dirty="0">
                <a:solidFill>
                  <a:schemeClr val="tx1"/>
                </a:solidFill>
                <a:latin typeface="Tw Cen MT"/>
                <a:cs typeface="Tw Cen MT"/>
              </a:rPr>
              <a:t> </a:t>
            </a:r>
            <a:r>
              <a:rPr lang="en-US" sz="3600" b="1" spc="-15" dirty="0">
                <a:solidFill>
                  <a:schemeClr val="tx1"/>
                </a:solidFill>
                <a:latin typeface="Tw Cen MT"/>
                <a:cs typeface="Tw Cen MT"/>
              </a:rPr>
              <a:t>KOMUNIKASI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350" y="2179318"/>
            <a:ext cx="6000749" cy="58887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1620">
              <a:lnSpc>
                <a:spcPct val="100000"/>
              </a:lnSpc>
              <a:spcBef>
                <a:spcPts val="1110"/>
              </a:spcBef>
            </a:pPr>
            <a:r>
              <a:rPr lang="en-US" spc="-5" dirty="0">
                <a:cs typeface="Calibri" panose="020F0502020204030204"/>
              </a:rPr>
              <a:t>.</a:t>
            </a:r>
            <a:r>
              <a:rPr lang="en-US" sz="2400" b="1" spc="-5" dirty="0" err="1">
                <a:cs typeface="Calibri" panose="020F0502020204030204"/>
              </a:rPr>
              <a:t>McQuail</a:t>
            </a:r>
            <a:r>
              <a:rPr lang="en-US" sz="2400" b="1" spc="-5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dan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Windahl</a:t>
            </a:r>
            <a:r>
              <a:rPr lang="en-US" sz="2400" dirty="0">
                <a:cs typeface="Calibri" panose="020F0502020204030204"/>
              </a:rPr>
              <a:t>:</a:t>
            </a:r>
            <a:endParaRPr lang="en-US" sz="2400" dirty="0">
              <a:cs typeface="Calibri" panose="020F0502020204030204"/>
            </a:endParaRPr>
          </a:p>
          <a:p>
            <a:pPr marL="261620">
              <a:lnSpc>
                <a:spcPct val="100000"/>
              </a:lnSpc>
              <a:spcBef>
                <a:spcPts val="1110"/>
              </a:spcBef>
            </a:pP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Komunikasi</a:t>
            </a:r>
            <a:r>
              <a:rPr lang="en-US" sz="2400" spc="-8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adalah</a:t>
            </a:r>
            <a:r>
              <a:rPr lang="en-US" sz="2400" dirty="0">
                <a:cs typeface="Calibri" panose="020F0502020204030204"/>
              </a:rPr>
              <a:t>:</a:t>
            </a:r>
            <a:endParaRPr lang="en-US" sz="2400" dirty="0">
              <a:cs typeface="Calibri" panose="020F0502020204030204"/>
            </a:endParaRPr>
          </a:p>
          <a:p>
            <a:pPr marL="528320" marR="1160145" indent="-266700">
              <a:lnSpc>
                <a:spcPct val="100000"/>
              </a:lnSpc>
              <a:spcBef>
                <a:spcPts val="300"/>
              </a:spcBef>
              <a:buSzPct val="96000"/>
              <a:buAutoNum type="alphaLcPeriod"/>
              <a:tabLst>
                <a:tab pos="528320" algn="l"/>
                <a:tab pos="528955" algn="l"/>
              </a:tabLst>
            </a:pPr>
            <a:r>
              <a:rPr lang="en-US" sz="2400" spc="-5" dirty="0" err="1">
                <a:cs typeface="Calibri" panose="020F0502020204030204"/>
              </a:rPr>
              <a:t>Penyampaian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informasi</a:t>
            </a:r>
            <a:r>
              <a:rPr lang="en-US" sz="2400" spc="-5" dirty="0">
                <a:cs typeface="Calibri" panose="020F0502020204030204"/>
              </a:rPr>
              <a:t>, </a:t>
            </a:r>
            <a:r>
              <a:rPr lang="en-US" sz="2400" dirty="0">
                <a:cs typeface="Calibri" panose="020F0502020204030204"/>
              </a:rPr>
              <a:t>ide, </a:t>
            </a:r>
            <a:r>
              <a:rPr lang="en-US" sz="2400" spc="-5" dirty="0" err="1">
                <a:cs typeface="Calibri" panose="020F0502020204030204"/>
              </a:rPr>
              <a:t>sikap</a:t>
            </a:r>
            <a:r>
              <a:rPr lang="en-US" sz="2400" spc="-5" dirty="0">
                <a:cs typeface="Calibri" panose="020F0502020204030204"/>
              </a:rPr>
              <a:t>, </a:t>
            </a:r>
            <a:r>
              <a:rPr lang="en-US" sz="2400" spc="-10" dirty="0" err="1">
                <a:cs typeface="Calibri" panose="020F0502020204030204"/>
              </a:rPr>
              <a:t>atau</a:t>
            </a:r>
            <a:r>
              <a:rPr lang="en-US" sz="2400" spc="-1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emosi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dari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satu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orang </a:t>
            </a:r>
            <a:r>
              <a:rPr lang="en-US" sz="2400" spc="-10" dirty="0" err="1">
                <a:cs typeface="Calibri" panose="020F0502020204030204"/>
              </a:rPr>
              <a:t>atau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kelompok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25" dirty="0" err="1">
                <a:cs typeface="Calibri" panose="020F0502020204030204"/>
              </a:rPr>
              <a:t>ke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orang </a:t>
            </a:r>
            <a:r>
              <a:rPr lang="en-US" sz="2400" spc="-10" dirty="0" err="1">
                <a:cs typeface="Calibri" panose="020F0502020204030204"/>
              </a:rPr>
              <a:t>atau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kelompok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lainnya</a:t>
            </a:r>
            <a:r>
              <a:rPr lang="en-US" sz="2400" spc="-5" dirty="0">
                <a:cs typeface="Calibri" panose="020F0502020204030204"/>
              </a:rPr>
              <a:t> (</a:t>
            </a:r>
            <a:r>
              <a:rPr lang="en-US" sz="2400" spc="-5" dirty="0" err="1">
                <a:cs typeface="Calibri" panose="020F0502020204030204"/>
              </a:rPr>
              <a:t>Theodorson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spc="-5" dirty="0" err="1">
                <a:cs typeface="Calibri" panose="020F0502020204030204"/>
              </a:rPr>
              <a:t>Theodorson</a:t>
            </a:r>
            <a:r>
              <a:rPr lang="en-US" sz="2400" spc="-5" dirty="0">
                <a:cs typeface="Calibri" panose="020F0502020204030204"/>
              </a:rPr>
              <a:t>).</a:t>
            </a:r>
            <a:endParaRPr lang="en-US" sz="2400" dirty="0">
              <a:cs typeface="Calibri" panose="020F0502020204030204"/>
            </a:endParaRPr>
          </a:p>
          <a:p>
            <a:pPr marL="528320" marR="1169670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528320" algn="l"/>
                <a:tab pos="528955" algn="l"/>
              </a:tabLst>
            </a:pPr>
            <a:r>
              <a:rPr lang="en-US" sz="2400" spc="-15" dirty="0" err="1">
                <a:cs typeface="Calibri" panose="020F0502020204030204"/>
              </a:rPr>
              <a:t>Terjadi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bila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suatu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5" dirty="0" err="1">
                <a:cs typeface="Calibri" panose="020F0502020204030204"/>
              </a:rPr>
              <a:t>sistem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(</a:t>
            </a:r>
            <a:r>
              <a:rPr lang="en-US" sz="2400" dirty="0" err="1">
                <a:cs typeface="Calibri" panose="020F0502020204030204"/>
              </a:rPr>
              <a:t>sumber</a:t>
            </a:r>
            <a:r>
              <a:rPr lang="en-US" sz="2400" dirty="0">
                <a:cs typeface="Calibri" panose="020F0502020204030204"/>
              </a:rPr>
              <a:t>)  </a:t>
            </a:r>
            <a:r>
              <a:rPr lang="en-US" sz="2400" dirty="0" err="1">
                <a:cs typeface="Calibri" panose="020F0502020204030204"/>
              </a:rPr>
              <a:t>mempengaruhi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yang </a:t>
            </a:r>
            <a:r>
              <a:rPr lang="en-US" sz="2400" dirty="0">
                <a:cs typeface="Calibri" panose="020F0502020204030204"/>
              </a:rPr>
              <a:t>lain (</a:t>
            </a:r>
            <a:r>
              <a:rPr lang="en-US" sz="2400" dirty="0" err="1">
                <a:cs typeface="Calibri" panose="020F0502020204030204"/>
              </a:rPr>
              <a:t>tujuan</a:t>
            </a:r>
            <a:r>
              <a:rPr lang="en-US" sz="2400" dirty="0">
                <a:cs typeface="Calibri" panose="020F0502020204030204"/>
              </a:rPr>
              <a:t>)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spc="-10" dirty="0" err="1">
                <a:cs typeface="Calibri" panose="020F0502020204030204"/>
              </a:rPr>
              <a:t>memanfaatkan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simbol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yang </a:t>
            </a:r>
            <a:r>
              <a:rPr lang="en-US" sz="2400" spc="-5" dirty="0" err="1">
                <a:cs typeface="Calibri" panose="020F0502020204030204"/>
              </a:rPr>
              <a:t>disampaikan</a:t>
            </a:r>
            <a:r>
              <a:rPr lang="en-US" sz="2400" spc="-5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melalui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saluran</a:t>
            </a:r>
            <a:r>
              <a:rPr lang="en-US" sz="2400" spc="-5" dirty="0">
                <a:cs typeface="Calibri" panose="020F0502020204030204"/>
              </a:rPr>
              <a:t> yang </a:t>
            </a:r>
            <a:r>
              <a:rPr lang="en-US" sz="2400" spc="-5" dirty="0" err="1">
                <a:cs typeface="Calibri" panose="020F0502020204030204"/>
              </a:rPr>
              <a:t>menghubungkan</a:t>
            </a:r>
            <a:r>
              <a:rPr lang="en-US" sz="2400" spc="-9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mereka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spc="-5" dirty="0">
                <a:cs typeface="Calibri" panose="020F0502020204030204"/>
              </a:rPr>
              <a:t>(Osgood).</a:t>
            </a:r>
            <a:endParaRPr lang="en-US" sz="2400" dirty="0">
              <a:cs typeface="Calibri" panose="020F0502020204030204"/>
            </a:endParaRPr>
          </a:p>
          <a:p>
            <a:pPr marL="528320" indent="-266700">
              <a:lnSpc>
                <a:spcPct val="100000"/>
              </a:lnSpc>
              <a:spcBef>
                <a:spcPts val="285"/>
              </a:spcBef>
              <a:buSzPct val="96000"/>
              <a:buAutoNum type="alphaLcPeriod"/>
              <a:tabLst>
                <a:tab pos="528320" algn="l"/>
                <a:tab pos="528955" algn="l"/>
              </a:tabLst>
            </a:pPr>
            <a:r>
              <a:rPr lang="en-US" sz="2400" spc="-15" dirty="0" err="1">
                <a:cs typeface="Calibri" panose="020F0502020204030204"/>
              </a:rPr>
              <a:t>Interaksi</a:t>
            </a:r>
            <a:r>
              <a:rPr lang="en-US" sz="2400" spc="-1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sosial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melalui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pesan</a:t>
            </a:r>
            <a:r>
              <a:rPr lang="en-US" sz="2400" spc="5" dirty="0">
                <a:cs typeface="Calibri" panose="020F0502020204030204"/>
              </a:rPr>
              <a:t> </a:t>
            </a:r>
            <a:r>
              <a:rPr lang="en-US" sz="2400" dirty="0">
                <a:cs typeface="Calibri" panose="020F0502020204030204"/>
              </a:rPr>
              <a:t>(</a:t>
            </a:r>
            <a:r>
              <a:rPr lang="en-US" sz="2400" dirty="0" err="1">
                <a:cs typeface="Calibri" panose="020F0502020204030204"/>
              </a:rPr>
              <a:t>Gerbner</a:t>
            </a:r>
            <a:r>
              <a:rPr lang="en-US" sz="2400" dirty="0">
                <a:cs typeface="Calibri" panose="020F0502020204030204"/>
              </a:rPr>
              <a:t>).</a:t>
            </a:r>
            <a:endParaRPr lang="en-US" sz="2400" dirty="0"/>
          </a:p>
        </p:txBody>
      </p:sp>
      <p:sp>
        <p:nvSpPr>
          <p:cNvPr id="8" name="object 16"/>
          <p:cNvSpPr/>
          <p:nvPr/>
        </p:nvSpPr>
        <p:spPr>
          <a:xfrm>
            <a:off x="5518162" y="2418220"/>
            <a:ext cx="825487" cy="13731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6858000" cy="534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>
              <a:lnSpc>
                <a:spcPct val="100000"/>
              </a:lnSpc>
              <a:spcBef>
                <a:spcPts val="995"/>
              </a:spcBef>
            </a:pPr>
            <a:endParaRPr lang="en-US" sz="3200" b="1" spc="-5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  <a:spcBef>
                <a:spcPts val="995"/>
              </a:spcBef>
            </a:pPr>
            <a:r>
              <a:rPr lang="en-US" sz="3200" b="1" spc="-5" dirty="0">
                <a:cs typeface="Calibri" panose="020F0502020204030204"/>
              </a:rPr>
              <a:t>Kincaid:</a:t>
            </a:r>
            <a:r>
              <a:rPr lang="en-US" sz="3200" b="1" spc="-40" dirty="0">
                <a:cs typeface="Calibri" panose="020F0502020204030204"/>
              </a:rPr>
              <a:t> </a:t>
            </a:r>
            <a:r>
              <a:rPr lang="en-US" sz="3200" b="1" spc="-10" dirty="0">
                <a:cs typeface="Calibri" panose="020F0502020204030204"/>
              </a:rPr>
              <a:t>(1976):</a:t>
            </a:r>
            <a:endParaRPr lang="en-US" sz="3200" b="1" spc="-10" dirty="0">
              <a:cs typeface="Calibri" panose="020F0502020204030204"/>
            </a:endParaRPr>
          </a:p>
          <a:p>
            <a:pPr marL="274320">
              <a:lnSpc>
                <a:spcPct val="100000"/>
              </a:lnSpc>
              <a:spcBef>
                <a:spcPts val="995"/>
              </a:spcBef>
            </a:pPr>
            <a:endParaRPr lang="en-US" sz="3200" b="1" dirty="0">
              <a:cs typeface="Calibri" panose="020F0502020204030204"/>
            </a:endParaRPr>
          </a:p>
          <a:p>
            <a:pPr marL="541020" marR="1359535" indent="-266700">
              <a:lnSpc>
                <a:spcPct val="100000"/>
              </a:lnSpc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spc="-5" dirty="0" err="1">
                <a:cs typeface="Calibri" panose="020F0502020204030204"/>
              </a:rPr>
              <a:t>Tidak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semua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berlangsung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antar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manusia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41020" indent="-266700">
              <a:lnSpc>
                <a:spcPct val="100000"/>
              </a:lnSpc>
              <a:spcBef>
                <a:spcPts val="300"/>
              </a:spcBef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spc="-5" dirty="0" err="1">
                <a:cs typeface="Calibri" panose="020F0502020204030204"/>
              </a:rPr>
              <a:t>Tidak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semua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peserta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hadir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pada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saat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yang</a:t>
            </a:r>
            <a:r>
              <a:rPr lang="en-US" sz="2400" spc="-6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sama</a:t>
            </a:r>
            <a:r>
              <a:rPr lang="en-US" sz="2400" spc="-5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41020" marR="1192530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spc="-5" dirty="0" err="1">
                <a:cs typeface="Calibri" panose="020F0502020204030204"/>
              </a:rPr>
              <a:t>Dapat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berlangsung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melampaui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batasan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waktu</a:t>
            </a:r>
            <a:r>
              <a:rPr lang="en-US" sz="2400" spc="-10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dan</a:t>
            </a:r>
            <a:r>
              <a:rPr lang="en-US" sz="2400" spc="-2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ruang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41020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spc="-5" dirty="0" err="1">
                <a:cs typeface="Calibri" panose="020F0502020204030204"/>
              </a:rPr>
              <a:t>Tidak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semua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berlangsung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dengan</a:t>
            </a:r>
            <a:r>
              <a:rPr lang="en-US" sz="2400" spc="-65" dirty="0">
                <a:cs typeface="Calibri" panose="020F0502020204030204"/>
              </a:rPr>
              <a:t> </a:t>
            </a:r>
            <a:r>
              <a:rPr lang="en-US" sz="2400" spc="-15" dirty="0">
                <a:cs typeface="Calibri" panose="020F0502020204030204"/>
              </a:rPr>
              <a:t>kata.</a:t>
            </a:r>
            <a:endParaRPr lang="en-US" sz="2400" dirty="0">
              <a:cs typeface="Calibri" panose="020F0502020204030204"/>
            </a:endParaRPr>
          </a:p>
          <a:p>
            <a:pPr marL="541020" marR="1172845" indent="-266700">
              <a:lnSpc>
                <a:spcPct val="100000"/>
              </a:lnSpc>
              <a:spcBef>
                <a:spcPts val="300"/>
              </a:spcBef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spc="-5" dirty="0" err="1">
                <a:cs typeface="Calibri" panose="020F0502020204030204"/>
              </a:rPr>
              <a:t>Tidak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selalu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memerlukan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dua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>
                <a:cs typeface="Calibri" panose="020F0502020204030204"/>
              </a:rPr>
              <a:t>orang </a:t>
            </a:r>
            <a:r>
              <a:rPr lang="en-US" sz="2400" spc="-10" dirty="0" err="1">
                <a:cs typeface="Calibri" panose="020F0502020204030204"/>
              </a:rPr>
              <a:t>atau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lebih</a:t>
            </a:r>
            <a:r>
              <a:rPr lang="en-US" sz="2400" dirty="0">
                <a:cs typeface="Calibri" panose="020F0502020204030204"/>
              </a:rPr>
              <a:t>  </a:t>
            </a:r>
            <a:r>
              <a:rPr lang="en-US" sz="2400" dirty="0" err="1">
                <a:cs typeface="Calibri" panose="020F0502020204030204"/>
              </a:rPr>
              <a:t>partisipan</a:t>
            </a:r>
            <a:r>
              <a:rPr lang="en-US" sz="240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  <a:p>
            <a:pPr marL="541020" indent="-266700">
              <a:lnSpc>
                <a:spcPct val="100000"/>
              </a:lnSpc>
              <a:spcBef>
                <a:spcPts val="280"/>
              </a:spcBef>
              <a:buSzPct val="96000"/>
              <a:buAutoNum type="alphaLcPeriod"/>
              <a:tabLst>
                <a:tab pos="541020" algn="l"/>
                <a:tab pos="541655" algn="l"/>
              </a:tabLst>
            </a:pPr>
            <a:r>
              <a:rPr lang="en-US" sz="2400" dirty="0" err="1">
                <a:cs typeface="Calibri" panose="020F0502020204030204"/>
              </a:rPr>
              <a:t>Berfikir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adalah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spc="-5" dirty="0" err="1">
                <a:cs typeface="Calibri" panose="020F0502020204030204"/>
              </a:rPr>
              <a:t>salah</a:t>
            </a:r>
            <a:r>
              <a:rPr lang="en-US" sz="2400" spc="-5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satu</a:t>
            </a:r>
            <a:r>
              <a:rPr lang="en-US" sz="2400" spc="-1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bentuk</a:t>
            </a:r>
            <a:r>
              <a:rPr lang="en-US" sz="2400" spc="-40" dirty="0">
                <a:cs typeface="Calibri" panose="020F0502020204030204"/>
              </a:rPr>
              <a:t> </a:t>
            </a:r>
            <a:r>
              <a:rPr lang="en-US" sz="2400" spc="-10" dirty="0" err="1">
                <a:cs typeface="Calibri" panose="020F0502020204030204"/>
              </a:rPr>
              <a:t>komunikasi</a:t>
            </a:r>
            <a:r>
              <a:rPr lang="en-US" sz="2400" spc="-10" dirty="0">
                <a:cs typeface="Calibri" panose="020F0502020204030204"/>
              </a:rPr>
              <a:t>.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3" name="object 31"/>
          <p:cNvSpPr/>
          <p:nvPr/>
        </p:nvSpPr>
        <p:spPr>
          <a:xfrm>
            <a:off x="457200" y="7239000"/>
            <a:ext cx="1600200" cy="1447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16"/>
          <p:cNvSpPr/>
          <p:nvPr/>
        </p:nvSpPr>
        <p:spPr>
          <a:xfrm>
            <a:off x="3886200" y="7313613"/>
            <a:ext cx="1663687" cy="137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29"/>
          <p:cNvSpPr/>
          <p:nvPr/>
        </p:nvSpPr>
        <p:spPr>
          <a:xfrm>
            <a:off x="476250" y="127000"/>
            <a:ext cx="5924550" cy="1407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w Cen MT"/>
                <a:cs typeface="Tw Cen MT"/>
              </a:rPr>
              <a:t>3. </a:t>
            </a:r>
            <a:r>
              <a:rPr lang="en-US" sz="4000" b="1" spc="-5" dirty="0">
                <a:solidFill>
                  <a:schemeClr val="tx1"/>
                </a:solidFill>
                <a:latin typeface="Tw Cen MT"/>
                <a:cs typeface="Tw Cen MT"/>
              </a:rPr>
              <a:t>DEFINISI</a:t>
            </a:r>
            <a:r>
              <a:rPr lang="en-US" sz="4000" b="1" spc="25" dirty="0">
                <a:solidFill>
                  <a:schemeClr val="tx1"/>
                </a:solidFill>
                <a:latin typeface="Tw Cen MT"/>
                <a:cs typeface="Tw Cen MT"/>
              </a:rPr>
              <a:t> </a:t>
            </a:r>
            <a:r>
              <a:rPr lang="en-US" sz="4000" b="1" spc="-15" dirty="0">
                <a:solidFill>
                  <a:schemeClr val="tx1"/>
                </a:solidFill>
                <a:latin typeface="Tw Cen MT"/>
                <a:cs typeface="Tw Cen MT"/>
              </a:rPr>
              <a:t>KOMUNIKASI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6570</Words>
  <Application>WPS Presentation</Application>
  <PresentationFormat>On-screen Show (4:3)</PresentationFormat>
  <Paragraphs>257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Tw Cen MT</vt:lpstr>
      <vt:lpstr>Segoe Print</vt:lpstr>
      <vt:lpstr>Arial</vt:lpstr>
      <vt:lpstr>Calibri</vt:lpstr>
      <vt:lpstr>Times New Roman</vt:lpstr>
      <vt:lpstr>Microsoft YaHei</vt:lpstr>
      <vt:lpstr>Arial Unicode MS</vt:lpstr>
      <vt:lpstr>Lucida Sans Unicode</vt:lpstr>
      <vt:lpstr>Century Gothic</vt:lpstr>
      <vt:lpstr>Calibri</vt:lpstr>
      <vt:lpstr>Office Theme</vt:lpstr>
      <vt:lpstr>BAB 1 : PENDAHULUAN</vt:lpstr>
      <vt:lpstr>PowerPoint 演示文稿</vt:lpstr>
      <vt:lpstr> TUJUAN INTRUKSIONAL KHUSUS</vt:lpstr>
      <vt:lpstr>PowerPoint 演示文稿</vt:lpstr>
      <vt:lpstr>1.  KOMUNIKASI DAN       KEHIDUPAN MANUSIA</vt:lpstr>
      <vt:lpstr>  2. KEGUNAAN BELAJAR    	KOMUNIKASI</vt:lpstr>
      <vt:lpstr>3. DIFINISI KOMUNIKASI</vt:lpstr>
      <vt:lpstr>3. DEFINISI KOMUNIKASI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Djuara PL</dc:creator>
  <cp:lastModifiedBy>Dewi Setyarini</cp:lastModifiedBy>
  <cp:revision>64</cp:revision>
  <dcterms:created xsi:type="dcterms:W3CDTF">2018-09-13T14:19:00Z</dcterms:created>
  <dcterms:modified xsi:type="dcterms:W3CDTF">2025-10-09T13:25:01Z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2012-09-13T08:00:00Z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2018-09-15T08:00:00Z</vt:filetime>
  </property>
  <property fmtid="{D5CDD505-2E9C-101B-9397-08002B2CF9AE}" pid="5" name="ICV">
    <vt:lpwstr>A6CAD89EBA86413881B9A0AFB51421CA</vt:lpwstr>
  </property>
  <property fmtid="{D5CDD505-2E9C-101B-9397-08002B2CF9AE}" pid="6" name="KSOProductBuildVer">
    <vt:lpwstr>1033-12.2.0.22549</vt:lpwstr>
  </property>
</Properties>
</file>