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1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“</a:t>
            </a:r>
            <a:endParaRPr lang="en-US" sz="9600" b="0" i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”</a:t>
            </a:r>
            <a:endParaRPr lang="en-US" sz="9600" b="0" i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098780"/>
          </a:xfrm>
        </p:spPr>
        <p:txBody>
          <a:bodyPr/>
          <a:lstStyle/>
          <a:p>
            <a:pPr algn="ctr"/>
            <a:r>
              <a:rPr lang="en-US" altLang="id-ID" dirty="0" smtClean="0"/>
              <a:t>PENGANTAR </a:t>
            </a:r>
            <a:r>
              <a:rPr lang="id-ID" dirty="0" smtClean="0"/>
              <a:t>PROSES KOMUNIKASI INTERNASIONAL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id-ID" dirty="0" smtClean="0"/>
              <a:t>Oleh :</a:t>
            </a:r>
            <a:endParaRPr lang="id-ID" dirty="0" smtClean="0"/>
          </a:p>
          <a:p>
            <a:pPr algn="ctr"/>
            <a:r>
              <a:rPr lang="id-ID" dirty="0" smtClean="0"/>
              <a:t>DEWI SETYARINI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KOMPONEN KOMUNIKASI  LASSWELL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id-ID" sz="2400" dirty="0"/>
              <a:t>Formula LASSWELL </a:t>
            </a:r>
            <a:r>
              <a:rPr lang="id-ID" sz="2400" dirty="0">
                <a:sym typeface="Wingdings" panose="05000000000000000000" pitchFamily="2" charset="2"/>
              </a:rPr>
              <a:t> </a:t>
            </a:r>
            <a:endParaRPr lang="id-ID" sz="2400" dirty="0"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r>
              <a:rPr lang="id-ID" b="1" i="1" dirty="0">
                <a:sym typeface="Wingdings" panose="05000000000000000000" pitchFamily="2" charset="2"/>
              </a:rPr>
              <a:t>Who</a:t>
            </a:r>
            <a:r>
              <a:rPr lang="id-ID" dirty="0">
                <a:sym typeface="Wingdings" panose="05000000000000000000" pitchFamily="2" charset="2"/>
              </a:rPr>
              <a:t>   Komunikator</a:t>
            </a:r>
            <a:endParaRPr lang="id-ID" dirty="0"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r>
              <a:rPr lang="id-ID" b="1" i="1" dirty="0">
                <a:sym typeface="Wingdings" panose="05000000000000000000" pitchFamily="2" charset="2"/>
              </a:rPr>
              <a:t>Says What </a:t>
            </a:r>
            <a:r>
              <a:rPr lang="id-ID" dirty="0">
                <a:sym typeface="Wingdings" panose="05000000000000000000" pitchFamily="2" charset="2"/>
              </a:rPr>
              <a:t> Pesan</a:t>
            </a:r>
            <a:endParaRPr lang="id-ID" dirty="0"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r>
              <a:rPr lang="id-ID" b="1" i="1" dirty="0">
                <a:sym typeface="Wingdings" panose="05000000000000000000" pitchFamily="2" charset="2"/>
              </a:rPr>
              <a:t>In Which Channel </a:t>
            </a:r>
            <a:r>
              <a:rPr lang="id-ID" dirty="0">
                <a:sym typeface="Wingdings" panose="05000000000000000000" pitchFamily="2" charset="2"/>
              </a:rPr>
              <a:t> Media/saluran</a:t>
            </a:r>
            <a:endParaRPr lang="id-ID" dirty="0"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r>
              <a:rPr lang="id-ID" b="1" i="1" dirty="0">
                <a:sym typeface="Wingdings" panose="05000000000000000000" pitchFamily="2" charset="2"/>
              </a:rPr>
              <a:t>To Whom </a:t>
            </a:r>
            <a:r>
              <a:rPr lang="id-ID" dirty="0">
                <a:sym typeface="Wingdings" panose="05000000000000000000" pitchFamily="2" charset="2"/>
              </a:rPr>
              <a:t> Komunikan</a:t>
            </a:r>
            <a:endParaRPr lang="id-ID" dirty="0"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r>
              <a:rPr lang="id-ID" b="1" i="1" dirty="0">
                <a:sym typeface="Wingdings" panose="05000000000000000000" pitchFamily="2" charset="2"/>
              </a:rPr>
              <a:t>With What Effect </a:t>
            </a:r>
            <a:r>
              <a:rPr lang="id-ID" dirty="0">
                <a:sym typeface="Wingdings" panose="05000000000000000000" pitchFamily="2" charset="2"/>
              </a:rPr>
              <a:t> Pengaruh</a:t>
            </a:r>
            <a:endParaRPr lang="id-ID" dirty="0"/>
          </a:p>
          <a:p>
            <a:endParaRPr lang="id-ID" dirty="0"/>
          </a:p>
        </p:txBody>
      </p:sp>
      <p:sp>
        <p:nvSpPr>
          <p:cNvPr id="5" name="Content Placeholder 4"/>
          <p:cNvSpPr/>
          <p:nvPr>
            <p:ph sz="half" idx="2"/>
          </p:nvPr>
        </p:nvSpPr>
        <p:spPr/>
        <p:txBody>
          <a:bodyPr/>
          <a:p>
            <a:r>
              <a:rPr lang="en-US"/>
              <a:t>.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.</a:t>
            </a:r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73710" y="381000"/>
            <a:ext cx="11718290" cy="6304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00050" y="791210"/>
            <a:ext cx="11614150" cy="6066790"/>
          </a:xfrm>
          <a:prstGeom prst="rect">
            <a:avLst/>
          </a:prstGeom>
        </p:spPr>
      </p:pic>
      <p:sp>
        <p:nvSpPr>
          <p:cNvPr id="9" name="Content Placeholder 8"/>
          <p:cNvSpPr/>
          <p:nvPr>
            <p:ph sz="half" idx="1"/>
          </p:nvPr>
        </p:nvSpPr>
        <p:spPr>
          <a:xfrm>
            <a:off x="1155065" y="2603500"/>
            <a:ext cx="4646295" cy="3416300"/>
          </a:xfrm>
        </p:spPr>
        <p:txBody>
          <a:bodyPr/>
          <a:p>
            <a:r>
              <a:rPr lang="en-US"/>
              <a:t>.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.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4400" dirty="0" smtClean="0"/>
              <a:t>TERIMA KASIH</a:t>
            </a:r>
            <a:endParaRPr lang="id-ID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164225"/>
          </a:xfrm>
        </p:spPr>
        <p:txBody>
          <a:bodyPr/>
          <a:lstStyle/>
          <a:p>
            <a:r>
              <a:rPr lang="id-ID" sz="3200" dirty="0"/>
              <a:t>PENGERTIAN KOMUNIKASI INTERNASIONAL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81528"/>
            <a:ext cx="8825659" cy="3416300"/>
          </a:xfrm>
        </p:spPr>
        <p:txBody>
          <a:bodyPr>
            <a:normAutofit lnSpcReduction="10000"/>
          </a:bodyPr>
          <a:lstStyle/>
          <a:p>
            <a:r>
              <a:rPr lang="id-ID" dirty="0"/>
              <a:t>KOMUNIKASI INT’L </a:t>
            </a:r>
            <a:r>
              <a:rPr lang="id-ID" dirty="0">
                <a:sym typeface="Wingdings" panose="05000000000000000000" pitchFamily="2" charset="2"/>
              </a:rPr>
              <a:t> mempelajari pernyataan antar negara/pemerintah/ bangsa yang bersifat umum melalui lambang-lambang yang berarti.</a:t>
            </a:r>
            <a:endParaRPr lang="id-ID" dirty="0">
              <a:sym typeface="Wingdings" panose="05000000000000000000" pitchFamily="2" charset="2"/>
            </a:endParaRPr>
          </a:p>
          <a:p>
            <a:r>
              <a:rPr lang="id-ID" dirty="0">
                <a:sym typeface="Wingdings" panose="05000000000000000000" pitchFamily="2" charset="2"/>
              </a:rPr>
              <a:t>Pendekatan subdisiplin kom int’l, adalah melalui </a:t>
            </a:r>
            <a:r>
              <a:rPr lang="id-ID" b="1" dirty="0">
                <a:sym typeface="Wingdings" panose="05000000000000000000" pitchFamily="2" charset="2"/>
              </a:rPr>
              <a:t>proses komunikasi.</a:t>
            </a:r>
            <a:endParaRPr lang="id-ID" b="1" dirty="0">
              <a:sym typeface="Wingdings" panose="05000000000000000000" pitchFamily="2" charset="2"/>
            </a:endParaRPr>
          </a:p>
          <a:p>
            <a:r>
              <a:rPr lang="id-ID" b="1" dirty="0">
                <a:sym typeface="Wingdings" panose="05000000000000000000" pitchFamily="2" charset="2"/>
              </a:rPr>
              <a:t> KOMUNIKASI INT’l </a:t>
            </a:r>
            <a:r>
              <a:rPr lang="id-ID" dirty="0">
                <a:sym typeface="Wingdings" panose="05000000000000000000" pitchFamily="2" charset="2"/>
              </a:rPr>
              <a:t>menurut</a:t>
            </a:r>
            <a:r>
              <a:rPr lang="id-ID" b="1" dirty="0">
                <a:sym typeface="Wingdings" panose="05000000000000000000" pitchFamily="2" charset="2"/>
              </a:rPr>
              <a:t> Gerhard Maletzke </a:t>
            </a:r>
            <a:r>
              <a:rPr lang="id-ID" dirty="0">
                <a:sym typeface="Wingdings" panose="05000000000000000000" pitchFamily="2" charset="2"/>
              </a:rPr>
              <a:t>dlm buku </a:t>
            </a:r>
            <a:r>
              <a:rPr lang="id-ID" b="1" dirty="0">
                <a:sym typeface="Wingdings" panose="05000000000000000000" pitchFamily="2" charset="2"/>
              </a:rPr>
              <a:t>“</a:t>
            </a:r>
            <a:r>
              <a:rPr lang="id-ID" b="1" i="1" dirty="0">
                <a:sym typeface="Wingdings" panose="05000000000000000000" pitchFamily="2" charset="2"/>
              </a:rPr>
              <a:t>Intercultural and International Communication” </a:t>
            </a:r>
            <a:r>
              <a:rPr lang="id-ID" b="1" dirty="0">
                <a:sym typeface="Wingdings" panose="05000000000000000000" pitchFamily="2" charset="2"/>
              </a:rPr>
              <a:t>: </a:t>
            </a:r>
            <a:r>
              <a:rPr lang="id-ID" dirty="0">
                <a:sym typeface="Wingdings" panose="05000000000000000000" pitchFamily="2" charset="2"/>
              </a:rPr>
              <a:t>Komunikasi melalui berbagai negara atau bangsa melintasi batas-batas negara.</a:t>
            </a:r>
            <a:endParaRPr lang="id-ID" b="1" dirty="0">
              <a:sym typeface="Wingdings" panose="05000000000000000000" pitchFamily="2" charset="2"/>
            </a:endParaRPr>
          </a:p>
          <a:p>
            <a:r>
              <a:rPr lang="id-ID" b="1" dirty="0">
                <a:sym typeface="Wingdings" panose="05000000000000000000" pitchFamily="2" charset="2"/>
              </a:rPr>
              <a:t>HUBUNGAN INT’L </a:t>
            </a:r>
            <a:r>
              <a:rPr lang="id-ID" dirty="0">
                <a:sym typeface="Wingdings" panose="05000000000000000000" pitchFamily="2" charset="2"/>
              </a:rPr>
              <a:t> hubungan antar bangsa/pemerintah/negara berdasarkan norma/hukum int’l yang berlaku.                                                 Misalnya : pengertian negara dan kedaulatannya, sistem negara, kekuatan nasional dalam arti luas, politik nasional dan internasional yg menyangkut kepd kehidupan negara.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sz="2000" dirty="0"/>
              <a:t>Encyclopedia America cetakan ke IX Vol 15 Indian/Jeffers (hal 315) </a:t>
            </a:r>
            <a:r>
              <a:rPr lang="id-ID" sz="2000" dirty="0">
                <a:sym typeface="Wingdings" panose="05000000000000000000" pitchFamily="2" charset="2"/>
              </a:rPr>
              <a:t> </a:t>
            </a:r>
            <a:r>
              <a:rPr lang="id-ID" sz="2000" b="1" dirty="0">
                <a:sym typeface="Wingdings" panose="05000000000000000000" pitchFamily="2" charset="2"/>
              </a:rPr>
              <a:t>Hubungan internasional </a:t>
            </a:r>
            <a:r>
              <a:rPr lang="id-ID" sz="2000" dirty="0">
                <a:sym typeface="Wingdings" panose="05000000000000000000" pitchFamily="2" charset="2"/>
              </a:rPr>
              <a:t>memberikan arti tentang interaksi antar bangsa atau antar individu dari bangsa-bangsa yang berbeda. Hub </a:t>
            </a:r>
            <a:r>
              <a:rPr lang="id-ID" sz="2000" dirty="0" smtClean="0">
                <a:sym typeface="Wingdings" panose="05000000000000000000" pitchFamily="2" charset="2"/>
              </a:rPr>
              <a:t>demikian </a:t>
            </a:r>
            <a:r>
              <a:rPr lang="id-ID" sz="2000" dirty="0">
                <a:sym typeface="Wingdings" panose="05000000000000000000" pitchFamily="2" charset="2"/>
              </a:rPr>
              <a:t>dpt bersifat politis, kultural, ekonomi atau militer.       </a:t>
            </a:r>
            <a:endParaRPr lang="id-ID" sz="2000" dirty="0">
              <a:sym typeface="Wingdings" panose="05000000000000000000" pitchFamily="2" charset="2"/>
            </a:endParaRPr>
          </a:p>
          <a:p>
            <a:r>
              <a:rPr lang="id-ID" sz="2000" dirty="0">
                <a:sym typeface="Wingdings" panose="05000000000000000000" pitchFamily="2" charset="2"/>
              </a:rPr>
              <a:t>Dasar pemikirannya berhubungan erat dengan berbagai subyek : </a:t>
            </a:r>
            <a:r>
              <a:rPr lang="id-ID" sz="2000" i="1" dirty="0">
                <a:sym typeface="Wingdings" panose="05000000000000000000" pitchFamily="2" charset="2"/>
              </a:rPr>
              <a:t>politik int’l, diplomasi, komunikasi int’l dan organisasi int’l</a:t>
            </a:r>
            <a:endParaRPr lang="id-ID" sz="2000" i="1" dirty="0"/>
          </a:p>
          <a:p>
            <a:endParaRPr lang="id-ID" sz="2000" dirty="0"/>
          </a:p>
          <a:p>
            <a:r>
              <a:rPr lang="id-ID" sz="2000" dirty="0"/>
              <a:t>Kegiatan berpolitik int’l digunakan komunikasi, dapat dimengerti, </a:t>
            </a:r>
            <a:r>
              <a:rPr lang="id-ID" sz="2000" b="1" i="1" dirty="0"/>
              <a:t>tetapi tidaklah berarti </a:t>
            </a:r>
            <a:r>
              <a:rPr lang="id-ID" sz="2000" dirty="0"/>
              <a:t>bahwa hubungan int’l dan komunikasi int’l itu sama.</a:t>
            </a:r>
            <a:endParaRPr lang="id-ID" sz="2000" dirty="0"/>
          </a:p>
          <a:p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b="1" dirty="0"/>
              <a:t>HUBUNGAN ANTAR KEBUDAYAAN </a:t>
            </a:r>
            <a:r>
              <a:rPr lang="id-ID" dirty="0">
                <a:sym typeface="Wingdings" panose="05000000000000000000" pitchFamily="2" charset="2"/>
              </a:rPr>
              <a:t> hubungan antar kebudayaan dari bangsa satu dengan bangsa yg lain, baik menyangkut kepada seni/art, etiket, tingkah laku dll.</a:t>
            </a:r>
            <a:endParaRPr lang="id-ID" dirty="0">
              <a:sym typeface="Wingdings" panose="05000000000000000000" pitchFamily="2" charset="2"/>
            </a:endParaRPr>
          </a:p>
          <a:p>
            <a:endParaRPr lang="id-ID" dirty="0">
              <a:sym typeface="Wingdings" panose="05000000000000000000" pitchFamily="2" charset="2"/>
            </a:endParaRPr>
          </a:p>
          <a:p>
            <a:r>
              <a:rPr lang="id-ID" dirty="0">
                <a:sym typeface="Wingdings" panose="05000000000000000000" pitchFamily="2" charset="2"/>
              </a:rPr>
              <a:t>Komunikasi berperan kuat, baik dalam </a:t>
            </a:r>
            <a:r>
              <a:rPr lang="id-ID" dirty="0" smtClean="0">
                <a:sym typeface="Wingdings" panose="05000000000000000000" pitchFamily="2" charset="2"/>
              </a:rPr>
              <a:t>kom. Internasinal  </a:t>
            </a:r>
            <a:r>
              <a:rPr lang="id-ID" dirty="0">
                <a:sym typeface="Wingdings" panose="05000000000000000000" pitchFamily="2" charset="2"/>
              </a:rPr>
              <a:t>maupun hubungan int’l  dan komunikasi antar kebudayaan  ttp </a:t>
            </a:r>
            <a:r>
              <a:rPr lang="id-ID" dirty="0" smtClean="0">
                <a:sym typeface="Wingdings" panose="05000000000000000000" pitchFamily="2" charset="2"/>
              </a:rPr>
              <a:t>jelas, ketiga-tiganya adalah ilmu yg dilaksanakan oleh manusia dan tumbuh sbg hasil karya dari manusia itu sendiri.</a:t>
            </a:r>
            <a:endParaRPr lang="id-ID" dirty="0" smtClean="0">
              <a:sym typeface="Wingdings" panose="05000000000000000000" pitchFamily="2" charset="2"/>
            </a:endParaRPr>
          </a:p>
          <a:p>
            <a:r>
              <a:rPr lang="id-ID" dirty="0" smtClean="0">
                <a:sym typeface="Wingdings" panose="05000000000000000000" pitchFamily="2" charset="2"/>
              </a:rPr>
              <a:t>Namun dmk, masing-masing berdiri sendiri, karena adanya perbedaan konsep, teori, sistem dan aplikasi oleh negara yg satu/negara lain.</a:t>
            </a:r>
            <a:endParaRPr lang="id-ID" dirty="0" smtClean="0">
              <a:sym typeface="Wingdings" panose="05000000000000000000" pitchFamily="2" charset="2"/>
            </a:endParaRPr>
          </a:p>
          <a:p>
            <a:r>
              <a:rPr lang="id-ID" dirty="0" smtClean="0">
                <a:sym typeface="Wingdings" panose="05000000000000000000" pitchFamily="2" charset="2"/>
              </a:rPr>
              <a:t>Bahwa komunikasi internasional </a:t>
            </a:r>
            <a:r>
              <a:rPr lang="id-ID" b="1" dirty="0" smtClean="0">
                <a:sym typeface="Wingdings" panose="05000000000000000000" pitchFamily="2" charset="2"/>
              </a:rPr>
              <a:t>bukan</a:t>
            </a:r>
            <a:r>
              <a:rPr lang="id-ID" dirty="0" smtClean="0">
                <a:sym typeface="Wingdings" panose="05000000000000000000" pitchFamily="2" charset="2"/>
              </a:rPr>
              <a:t> hubungan int’l </a:t>
            </a:r>
            <a:r>
              <a:rPr lang="id-ID" b="1" dirty="0" smtClean="0">
                <a:sym typeface="Wingdings" panose="05000000000000000000" pitchFamily="2" charset="2"/>
              </a:rPr>
              <a:t>atau</a:t>
            </a:r>
            <a:r>
              <a:rPr lang="id-ID" dirty="0" smtClean="0">
                <a:sym typeface="Wingdings" panose="05000000000000000000" pitchFamily="2" charset="2"/>
              </a:rPr>
              <a:t> hubungan antar kebudayaan.</a:t>
            </a:r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08349"/>
            <a:ext cx="8825659" cy="3611451"/>
          </a:xfrm>
        </p:spPr>
        <p:txBody>
          <a:bodyPr>
            <a:normAutofit fontScale="92500" lnSpcReduction="10000"/>
          </a:bodyPr>
          <a:lstStyle/>
          <a:p>
            <a:r>
              <a:rPr lang="id-ID" dirty="0"/>
              <a:t>Komunikasi Int’l secara harfiah terdiri dari kata KOMUNIKASI dan INTERNASIONAL.</a:t>
            </a:r>
            <a:endParaRPr lang="id-ID" dirty="0"/>
          </a:p>
          <a:p>
            <a:r>
              <a:rPr lang="id-ID" dirty="0"/>
              <a:t>KOMUNIKASI</a:t>
            </a:r>
            <a:r>
              <a:rPr lang="id-ID" dirty="0">
                <a:sym typeface="Wingdings" panose="05000000000000000000" pitchFamily="2" charset="2"/>
              </a:rPr>
              <a:t> pernyataan antar manusia yg bersifat umum dengan mengunakan lambang-lambang yg berarti.</a:t>
            </a:r>
            <a:endParaRPr lang="id-ID" dirty="0">
              <a:sym typeface="Wingdings" panose="05000000000000000000" pitchFamily="2" charset="2"/>
            </a:endParaRPr>
          </a:p>
          <a:p>
            <a:r>
              <a:rPr lang="id-ID" dirty="0"/>
              <a:t>INTERNASIONAL </a:t>
            </a:r>
            <a:r>
              <a:rPr lang="id-ID" dirty="0">
                <a:sym typeface="Wingdings" panose="05000000000000000000" pitchFamily="2" charset="2"/>
              </a:rPr>
              <a:t> melampaui batas suatu negara dan bangsa.</a:t>
            </a:r>
            <a:endParaRPr lang="id-ID" dirty="0">
              <a:sym typeface="Wingdings" panose="05000000000000000000" pitchFamily="2" charset="2"/>
            </a:endParaRPr>
          </a:p>
          <a:p>
            <a:endParaRPr lang="id-ID" dirty="0">
              <a:sym typeface="Wingdings" panose="05000000000000000000" pitchFamily="2" charset="2"/>
            </a:endParaRPr>
          </a:p>
          <a:p>
            <a:r>
              <a:rPr lang="id-ID" b="1" dirty="0">
                <a:sym typeface="Wingdings" panose="05000000000000000000" pitchFamily="2" charset="2"/>
              </a:rPr>
              <a:t>NEGARA</a:t>
            </a:r>
            <a:r>
              <a:rPr lang="id-ID" dirty="0">
                <a:sym typeface="Wingdings" panose="05000000000000000000" pitchFamily="2" charset="2"/>
              </a:rPr>
              <a:t> : setiap kumpulan orang (</a:t>
            </a:r>
            <a:r>
              <a:rPr lang="id-ID" b="1" i="1" dirty="0">
                <a:sym typeface="Wingdings" panose="05000000000000000000" pitchFamily="2" charset="2"/>
              </a:rPr>
              <a:t>rakyat)</a:t>
            </a:r>
            <a:r>
              <a:rPr lang="id-ID" dirty="0">
                <a:sym typeface="Wingdings" panose="05000000000000000000" pitchFamily="2" charset="2"/>
              </a:rPr>
              <a:t> yg tinggal disuatu </a:t>
            </a:r>
            <a:r>
              <a:rPr lang="id-ID" b="1" i="1" dirty="0">
                <a:sym typeface="Wingdings" panose="05000000000000000000" pitchFamily="2" charset="2"/>
              </a:rPr>
              <a:t>wilayah </a:t>
            </a:r>
            <a:r>
              <a:rPr lang="id-ID" dirty="0">
                <a:sym typeface="Wingdings" panose="05000000000000000000" pitchFamily="2" charset="2"/>
              </a:rPr>
              <a:t>tertentu dan diorganisir secara politis di bawah satu </a:t>
            </a:r>
            <a:r>
              <a:rPr lang="id-ID" b="1" i="1" dirty="0">
                <a:sym typeface="Wingdings" panose="05000000000000000000" pitchFamily="2" charset="2"/>
              </a:rPr>
              <a:t>pemerintah.</a:t>
            </a:r>
            <a:endParaRPr lang="id-ID" b="1" i="1" dirty="0">
              <a:sym typeface="Wingdings" panose="05000000000000000000" pitchFamily="2" charset="2"/>
            </a:endParaRPr>
          </a:p>
          <a:p>
            <a:r>
              <a:rPr lang="id-ID" dirty="0">
                <a:sym typeface="Wingdings" panose="05000000000000000000" pitchFamily="2" charset="2"/>
              </a:rPr>
              <a:t>PEMERINTAH : bentuk administrasi politik dari suatu negara.</a:t>
            </a:r>
            <a:endParaRPr lang="id-ID" dirty="0">
              <a:sym typeface="Wingdings" panose="05000000000000000000" pitchFamily="2" charset="2"/>
            </a:endParaRPr>
          </a:p>
          <a:p>
            <a:r>
              <a:rPr lang="id-ID" dirty="0">
                <a:sym typeface="Wingdings" panose="05000000000000000000" pitchFamily="2" charset="2"/>
              </a:rPr>
              <a:t>NEGARA  suatu satuan hukum.                                                                     </a:t>
            </a:r>
            <a:r>
              <a:rPr lang="id-ID" dirty="0" smtClean="0">
                <a:sym typeface="Wingdings" panose="05000000000000000000" pitchFamily="2" charset="2"/>
              </a:rPr>
              <a:t>   </a:t>
            </a:r>
            <a:r>
              <a:rPr lang="id-ID" dirty="0">
                <a:sym typeface="Wingdings" panose="05000000000000000000" pitchFamily="2" charset="2"/>
              </a:rPr>
              <a:t>Istilah negara = istilah hukum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dirty="0"/>
              <a:t>Pengetian </a:t>
            </a:r>
            <a:r>
              <a:rPr lang="id-ID" b="1" dirty="0"/>
              <a:t>BANGSA</a:t>
            </a:r>
            <a:r>
              <a:rPr lang="id-ID" dirty="0"/>
              <a:t> :</a:t>
            </a:r>
            <a:endParaRPr lang="id-ID" dirty="0"/>
          </a:p>
          <a:p>
            <a:pPr>
              <a:buFont typeface="+mj-lt"/>
              <a:buAutoNum type="arabicPeriod"/>
            </a:pPr>
            <a:r>
              <a:rPr lang="id-ID" dirty="0"/>
              <a:t>Kumpulan penduduk dari suatu negara yg bersatu (dipersatukan) di bawah satu pemerintah (single) yg merdeka.</a:t>
            </a:r>
            <a:endParaRPr lang="id-ID" dirty="0"/>
          </a:p>
          <a:p>
            <a:pPr>
              <a:buFont typeface="+mj-lt"/>
              <a:buAutoNum type="arabicPeriod"/>
            </a:pPr>
            <a:r>
              <a:rPr lang="id-ID" dirty="0"/>
              <a:t>Setiap kumpulan rakyat </a:t>
            </a:r>
            <a:r>
              <a:rPr lang="id-ID" i="1" dirty="0"/>
              <a:t>(people</a:t>
            </a:r>
            <a:r>
              <a:rPr lang="id-ID" dirty="0"/>
              <a:t>), yg mempunyai lembaga2 dan adat istiadat yg sama, homogenitas (persamaan) sosial dan kepentingan bersama   </a:t>
            </a:r>
            <a:r>
              <a:rPr lang="id-ID" dirty="0">
                <a:sym typeface="Wingdings" panose="05000000000000000000" pitchFamily="2" charset="2"/>
              </a:rPr>
              <a:t> </a:t>
            </a:r>
            <a:r>
              <a:rPr lang="id-ID" b="1" dirty="0">
                <a:sym typeface="Wingdings" panose="05000000000000000000" pitchFamily="2" charset="2"/>
              </a:rPr>
              <a:t>jadi menurut artian ini </a:t>
            </a:r>
            <a:r>
              <a:rPr lang="id-ID" i="1" dirty="0">
                <a:sym typeface="Wingdings" panose="05000000000000000000" pitchFamily="2" charset="2"/>
              </a:rPr>
              <a:t>– </a:t>
            </a:r>
            <a:r>
              <a:rPr lang="id-ID" b="1" i="1" dirty="0">
                <a:sym typeface="Wingdings" panose="05000000000000000000" pitchFamily="2" charset="2"/>
              </a:rPr>
              <a:t>beberapa bangsa dapat hidup dalam suatu negara, atau  suatu bangsa dapat meluas melampaui batas-batas suatu negara (hidup atau tinggal di beberapa negara) </a:t>
            </a:r>
            <a:endParaRPr lang="id-ID" b="1" i="1" dirty="0"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r>
              <a:rPr lang="id-ID" dirty="0">
                <a:sym typeface="Wingdings" panose="05000000000000000000" pitchFamily="2" charset="2"/>
              </a:rPr>
              <a:t>Dalam artian yg tepat (</a:t>
            </a:r>
            <a:r>
              <a:rPr lang="id-ID" b="1" i="1" dirty="0">
                <a:sym typeface="Wingdings" panose="05000000000000000000" pitchFamily="2" charset="2"/>
              </a:rPr>
              <a:t>strict</a:t>
            </a:r>
            <a:r>
              <a:rPr lang="id-ID" dirty="0">
                <a:sym typeface="Wingdings" panose="05000000000000000000" pitchFamily="2" charset="2"/>
              </a:rPr>
              <a:t>)  suatu istilah</a:t>
            </a:r>
            <a:r>
              <a:rPr lang="id-ID" b="1" dirty="0">
                <a:sym typeface="Wingdings" panose="05000000000000000000" pitchFamily="2" charset="2"/>
              </a:rPr>
              <a:t> sosio –kultural</a:t>
            </a:r>
            <a:r>
              <a:rPr lang="id-ID" dirty="0">
                <a:sym typeface="Wingdings" panose="05000000000000000000" pitchFamily="2" charset="2"/>
              </a:rPr>
              <a:t> dan dpt dipergunakan tanpa dihubungkan atau digabungkan dengan arti hukum atau arti politik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945284"/>
          </a:xfrm>
        </p:spPr>
        <p:txBody>
          <a:bodyPr/>
          <a:lstStyle/>
          <a:p>
            <a:r>
              <a:rPr lang="id-ID" sz="3200" dirty="0"/>
              <a:t>KOMPONEN KOMUNIKASI INTERNASIONAL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33044"/>
            <a:ext cx="8825659" cy="3416300"/>
          </a:xfrm>
        </p:spPr>
        <p:txBody>
          <a:bodyPr>
            <a:normAutofit fontScale="92500" lnSpcReduction="20000"/>
          </a:bodyPr>
          <a:lstStyle/>
          <a:p>
            <a:r>
              <a:rPr lang="id-ID" dirty="0"/>
              <a:t>Komponen KOMUNIKASI,  Menurut Devito (dalam Fred E. Jandt, 1998 : 28) :</a:t>
            </a:r>
            <a:endParaRPr lang="id-ID" dirty="0"/>
          </a:p>
          <a:p>
            <a:pPr>
              <a:buFont typeface="+mj-lt"/>
              <a:buAutoNum type="arabicPeriod"/>
            </a:pPr>
            <a:r>
              <a:rPr lang="id-ID" b="1" dirty="0"/>
              <a:t>SOURCE</a:t>
            </a:r>
            <a:r>
              <a:rPr lang="id-ID" dirty="0"/>
              <a:t> </a:t>
            </a:r>
            <a:r>
              <a:rPr lang="id-ID" dirty="0">
                <a:sym typeface="Wingdings" panose="05000000000000000000" pitchFamily="2" charset="2"/>
              </a:rPr>
              <a:t> sumber/individu yang menyampaikan pesan.                 </a:t>
            </a:r>
            <a:r>
              <a:rPr lang="id-ID" dirty="0" smtClean="0">
                <a:sym typeface="Wingdings" panose="05000000000000000000" pitchFamily="2" charset="2"/>
              </a:rPr>
              <a:t>     Seseorang </a:t>
            </a:r>
            <a:r>
              <a:rPr lang="id-ID" dirty="0">
                <a:sym typeface="Wingdings" panose="05000000000000000000" pitchFamily="2" charset="2"/>
              </a:rPr>
              <a:t>yg berbicara, menulis, menggambar, memberi isyarat atau suatu organisasi komunikasi, seperti : redaksi SK, penerbit, stasiun TV atau studio film.</a:t>
            </a:r>
            <a:endParaRPr lang="id-ID" dirty="0"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r>
              <a:rPr lang="id-ID" b="1" dirty="0">
                <a:sym typeface="Wingdings" panose="05000000000000000000" pitchFamily="2" charset="2"/>
              </a:rPr>
              <a:t>ENCODING</a:t>
            </a:r>
            <a:r>
              <a:rPr lang="id-ID" dirty="0">
                <a:sym typeface="Wingdings" panose="05000000000000000000" pitchFamily="2" charset="2"/>
              </a:rPr>
              <a:t>  proses penyandian.                                                              Pengalihan </a:t>
            </a:r>
            <a:r>
              <a:rPr lang="id-ID" dirty="0" smtClean="0">
                <a:sym typeface="Wingdings" panose="05000000000000000000" pitchFamily="2" charset="2"/>
              </a:rPr>
              <a:t>pesan </a:t>
            </a:r>
            <a:r>
              <a:rPr lang="id-ID" dirty="0">
                <a:sym typeface="Wingdings" panose="05000000000000000000" pitchFamily="2" charset="2"/>
              </a:rPr>
              <a:t>dalam bentuk lambang-lambang.</a:t>
            </a:r>
            <a:endParaRPr lang="id-ID" dirty="0"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r>
              <a:rPr lang="id-ID" b="1" dirty="0">
                <a:sym typeface="Wingdings" panose="05000000000000000000" pitchFamily="2" charset="2"/>
              </a:rPr>
              <a:t>MESSAGE </a:t>
            </a:r>
            <a:r>
              <a:rPr lang="id-ID" dirty="0">
                <a:sym typeface="Wingdings" panose="05000000000000000000" pitchFamily="2" charset="2"/>
              </a:rPr>
              <a:t> sperangkat lambang-lambang yang disampaikan sumber.   Lambang bersifat verbal (kata tulisan atau lisan) maupun nirverbal (gerak, gambar, isyarat, kial dan sikap)</a:t>
            </a:r>
            <a:endParaRPr lang="id-ID" dirty="0"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r>
              <a:rPr lang="id-ID" b="1" dirty="0"/>
              <a:t>CHANNEL </a:t>
            </a:r>
            <a:r>
              <a:rPr lang="id-ID" dirty="0">
                <a:sym typeface="Wingdings" panose="05000000000000000000" pitchFamily="2" charset="2"/>
              </a:rPr>
              <a:t> saluran/media yg dipakai oleh sumber dan penerima pesan dalam berkomunikasi.                                                                                        Berupa saluran suara, saluran visual  panca indera                                           Saluran media cetak </a:t>
            </a:r>
            <a:r>
              <a:rPr lang="id-ID" dirty="0" smtClean="0">
                <a:sym typeface="Wingdings" panose="05000000000000000000" pitchFamily="2" charset="2"/>
              </a:rPr>
              <a:t>maupun elektronik</a:t>
            </a:r>
            <a:r>
              <a:rPr lang="id-ID" dirty="0">
                <a:sym typeface="Wingdings" panose="05000000000000000000" pitchFamily="2" charset="2"/>
              </a:rPr>
              <a:t>.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59865"/>
            <a:ext cx="8825659" cy="3559935"/>
          </a:xfrm>
        </p:spPr>
        <p:txBody>
          <a:bodyPr/>
          <a:lstStyle/>
          <a:p>
            <a:pPr marL="0" indent="0">
              <a:buNone/>
            </a:pPr>
            <a:r>
              <a:rPr lang="id-ID" b="1" dirty="0" smtClean="0"/>
              <a:t>5. NOISE</a:t>
            </a:r>
            <a:r>
              <a:rPr lang="id-ID" dirty="0" smtClean="0"/>
              <a:t> </a:t>
            </a:r>
            <a:r>
              <a:rPr lang="id-ID" dirty="0">
                <a:sym typeface="Wingdings" panose="05000000000000000000" pitchFamily="2" charset="2"/>
              </a:rPr>
              <a:t> gangguan yang menerpa proses komunikasi yg dapat 			            mengakibatkan diterima atau tidaknya pesan pd diri komunikan.  </a:t>
            </a:r>
            <a:endParaRPr lang="id-ID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d-ID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d-ID" dirty="0">
                <a:sym typeface="Wingdings" panose="05000000000000000000" pitchFamily="2" charset="2"/>
              </a:rPr>
              <a:t>	Bentuk gangguan :  </a:t>
            </a:r>
            <a:endParaRPr lang="id-ID" dirty="0">
              <a:sym typeface="Wingdings" panose="05000000000000000000" pitchFamily="2" charset="2"/>
            </a:endParaRPr>
          </a:p>
          <a:p>
            <a:pPr lvl="1"/>
            <a:r>
              <a:rPr lang="id-ID" dirty="0">
                <a:sym typeface="Wingdings" panose="05000000000000000000" pitchFamily="2" charset="2"/>
              </a:rPr>
              <a:t>semantik (bahasa), </a:t>
            </a:r>
            <a:endParaRPr lang="id-ID" dirty="0">
              <a:sym typeface="Wingdings" panose="05000000000000000000" pitchFamily="2" charset="2"/>
            </a:endParaRPr>
          </a:p>
          <a:p>
            <a:pPr lvl="1"/>
            <a:r>
              <a:rPr lang="id-ID" dirty="0">
                <a:sym typeface="Wingdings" panose="05000000000000000000" pitchFamily="2" charset="2"/>
              </a:rPr>
              <a:t>psikologis (kejiwaan), </a:t>
            </a:r>
            <a:endParaRPr lang="id-ID" dirty="0">
              <a:sym typeface="Wingdings" panose="05000000000000000000" pitchFamily="2" charset="2"/>
            </a:endParaRPr>
          </a:p>
          <a:p>
            <a:pPr lvl="1"/>
            <a:r>
              <a:rPr lang="id-ID" dirty="0">
                <a:sym typeface="Wingdings" panose="05000000000000000000" pitchFamily="2" charset="2"/>
              </a:rPr>
              <a:t>sosiologis (status sosial), </a:t>
            </a:r>
            <a:endParaRPr lang="id-ID" dirty="0">
              <a:sym typeface="Wingdings" panose="05000000000000000000" pitchFamily="2" charset="2"/>
            </a:endParaRPr>
          </a:p>
          <a:p>
            <a:pPr lvl="1"/>
            <a:r>
              <a:rPr lang="id-ID" dirty="0">
                <a:sym typeface="Wingdings" panose="05000000000000000000" pitchFamily="2" charset="2"/>
              </a:rPr>
              <a:t>athropologis (perbedaan etnis) atau</a:t>
            </a:r>
            <a:endParaRPr lang="id-ID" dirty="0">
              <a:sym typeface="Wingdings" panose="05000000000000000000" pitchFamily="2" charset="2"/>
            </a:endParaRPr>
          </a:p>
          <a:p>
            <a:pPr lvl="1"/>
            <a:r>
              <a:rPr lang="id-ID" dirty="0">
                <a:sym typeface="Wingdings" panose="05000000000000000000" pitchFamily="2" charset="2"/>
              </a:rPr>
              <a:t>ekologis (</a:t>
            </a:r>
            <a:r>
              <a:rPr lang="id-ID" dirty="0" smtClean="0">
                <a:sym typeface="Wingdings" panose="05000000000000000000" pitchFamily="2" charset="2"/>
              </a:rPr>
              <a:t>lingkungan</a:t>
            </a:r>
            <a:r>
              <a:rPr lang="id-ID" dirty="0">
                <a:sym typeface="Wingdings" panose="05000000000000000000" pitchFamily="2" charset="2"/>
              </a:rPr>
              <a:t>)</a:t>
            </a:r>
            <a:r>
              <a:rPr lang="id-ID" dirty="0"/>
              <a:t> 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AutoNum type="arabicPeriod" startAt="6"/>
            </a:pPr>
            <a:r>
              <a:rPr lang="id-ID" b="1" dirty="0"/>
              <a:t>RECEIVER </a:t>
            </a:r>
            <a:r>
              <a:rPr lang="id-ID" dirty="0">
                <a:sym typeface="Wingdings" panose="05000000000000000000" pitchFamily="2" charset="2"/>
              </a:rPr>
              <a:t> penerima pesan dari komunikator.                                        	Komunikan bisa sendiri atau kelompok orang, bahkan komunitas tertentu 	(kelompencapir –klompok pendengar radio, penonton TV, pembaca SK).</a:t>
            </a:r>
            <a:endParaRPr lang="id-ID" dirty="0">
              <a:sym typeface="Wingdings" panose="05000000000000000000" pitchFamily="2" charset="2"/>
            </a:endParaRPr>
          </a:p>
          <a:p>
            <a:pPr>
              <a:buAutoNum type="arabicPeriod" startAt="6"/>
            </a:pPr>
            <a:r>
              <a:rPr lang="id-ID" b="1" dirty="0">
                <a:sym typeface="Wingdings" panose="05000000000000000000" pitchFamily="2" charset="2"/>
              </a:rPr>
              <a:t>DECODING</a:t>
            </a:r>
            <a:r>
              <a:rPr lang="id-ID" dirty="0">
                <a:sym typeface="Wingdings" panose="05000000000000000000" pitchFamily="2" charset="2"/>
              </a:rPr>
              <a:t>  proses penerimaan.    Proses penangkapan, pemahaman pesan oleh komunikan dari komunikator.        </a:t>
            </a:r>
            <a:endParaRPr lang="id-ID" dirty="0">
              <a:sym typeface="Wingdings" panose="05000000000000000000" pitchFamily="2" charset="2"/>
            </a:endParaRPr>
          </a:p>
          <a:p>
            <a:pPr>
              <a:buAutoNum type="arabicPeriod" startAt="6"/>
            </a:pPr>
            <a:r>
              <a:rPr lang="id-ID" b="1" dirty="0">
                <a:sym typeface="Wingdings" panose="05000000000000000000" pitchFamily="2" charset="2"/>
              </a:rPr>
              <a:t>RECEIVER RESPONSE </a:t>
            </a:r>
            <a:r>
              <a:rPr lang="id-ID" dirty="0">
                <a:sym typeface="Wingdings" panose="05000000000000000000" pitchFamily="2" charset="2"/>
              </a:rPr>
              <a:t> tanggapan/seperangkat reaksi dari komunikan yang timbul setelah menerima pesan.                                                             </a:t>
            </a:r>
            <a:r>
              <a:rPr lang="id-ID" dirty="0" smtClean="0">
                <a:sym typeface="Wingdings" panose="05000000000000000000" pitchFamily="2" charset="2"/>
              </a:rPr>
              <a:t>                  </a:t>
            </a:r>
            <a:r>
              <a:rPr lang="id-ID" dirty="0">
                <a:sym typeface="Wingdings" panose="05000000000000000000" pitchFamily="2" charset="2"/>
              </a:rPr>
              <a:t>Ini berkenaan dengan reaksi spontanitas yg dirasakan oleh komunikan.    </a:t>
            </a:r>
            <a:endParaRPr lang="id-ID" dirty="0">
              <a:sym typeface="Wingdings" panose="05000000000000000000" pitchFamily="2" charset="2"/>
            </a:endParaRPr>
          </a:p>
          <a:p>
            <a:pPr>
              <a:buAutoNum type="arabicPeriod" startAt="6"/>
            </a:pPr>
            <a:r>
              <a:rPr lang="id-ID" b="1" dirty="0">
                <a:sym typeface="Wingdings" panose="05000000000000000000" pitchFamily="2" charset="2"/>
              </a:rPr>
              <a:t>FEEDBACK </a:t>
            </a:r>
            <a:r>
              <a:rPr lang="id-ID" dirty="0">
                <a:sym typeface="Wingdings" panose="05000000000000000000" pitchFamily="2" charset="2"/>
              </a:rPr>
              <a:t> umpan balik/tanggapan dari komunikan  kepada komunikator.</a:t>
            </a:r>
            <a:endParaRPr lang="id-ID" dirty="0">
              <a:sym typeface="Wingdings" panose="05000000000000000000" pitchFamily="2" charset="2"/>
            </a:endParaRPr>
          </a:p>
          <a:p>
            <a:pPr>
              <a:buAutoNum type="arabicPeriod" startAt="6"/>
            </a:pPr>
            <a:r>
              <a:rPr lang="id-ID" b="1" dirty="0">
                <a:sym typeface="Wingdings" panose="05000000000000000000" pitchFamily="2" charset="2"/>
              </a:rPr>
              <a:t>CONTEXT</a:t>
            </a:r>
            <a:r>
              <a:rPr lang="id-ID" dirty="0">
                <a:sym typeface="Wingdings" panose="05000000000000000000" pitchFamily="2" charset="2"/>
              </a:rPr>
              <a:t>  situasi komunikasi. </a:t>
            </a:r>
            <a:r>
              <a:rPr lang="id-ID" dirty="0" smtClean="0">
                <a:sym typeface="Wingdings" panose="05000000000000000000" pitchFamily="2" charset="2"/>
              </a:rPr>
              <a:t>Situasi </a:t>
            </a:r>
            <a:r>
              <a:rPr lang="id-ID" dirty="0">
                <a:sym typeface="Wingdings" panose="05000000000000000000" pitchFamily="2" charset="2"/>
              </a:rPr>
              <a:t>atau lingkungan yang mencakup rasa persahabatan atau permusuhan, formal atau informal, serius atau santai dll                            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5309</Words>
  <Application>WPS Presentation</Application>
  <PresentationFormat>Widescreen</PresentationFormat>
  <Paragraphs>99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SimSun</vt:lpstr>
      <vt:lpstr>Wingdings</vt:lpstr>
      <vt:lpstr>Wingdings 3</vt:lpstr>
      <vt:lpstr>Symbol</vt:lpstr>
      <vt:lpstr>Arial</vt:lpstr>
      <vt:lpstr>Century Gothic</vt:lpstr>
      <vt:lpstr>Microsoft YaHei</vt:lpstr>
      <vt:lpstr>Arial Unicode MS</vt:lpstr>
      <vt:lpstr>Calibri</vt:lpstr>
      <vt:lpstr>Ion Boardroom</vt:lpstr>
      <vt:lpstr>PENGANTAR PROSES KOMUNIKASI INTERNASIONAL</vt:lpstr>
      <vt:lpstr>PENGERTIAN KOMUNIKASI INTERNASIONAL</vt:lpstr>
      <vt:lpstr>.</vt:lpstr>
      <vt:lpstr>.</vt:lpstr>
      <vt:lpstr>.</vt:lpstr>
      <vt:lpstr>.</vt:lpstr>
      <vt:lpstr>KOMPONEN KOMUNIKASI INTERNASIONAL</vt:lpstr>
      <vt:lpstr>.</vt:lpstr>
      <vt:lpstr>.</vt:lpstr>
      <vt:lpstr>KOMPONEN KOMUNIKASI  LASSWELL</vt:lpstr>
      <vt:lpstr>.</vt:lpstr>
      <vt:lpstr>PowerPoint 演示文稿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 KOMUNIKASI INTERNASIONAL</dc:title>
  <dc:creator>User</dc:creator>
  <cp:lastModifiedBy>ACER SWIFT 3</cp:lastModifiedBy>
  <cp:revision>30</cp:revision>
  <dcterms:created xsi:type="dcterms:W3CDTF">2017-05-20T01:29:00Z</dcterms:created>
  <dcterms:modified xsi:type="dcterms:W3CDTF">2025-07-10T14:31:25Z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7059BB3F2C8B4F15A4AD5C47C3414E8F</vt:lpwstr>
  </property>
  <property fmtid="{D5CDD505-2E9C-101B-9397-08002B2CF9AE}" pid="3" name="KSOProductBuildVer">
    <vt:lpwstr>1033-12.2.0.21931</vt:lpwstr>
  </property>
</Properties>
</file>