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7"/>
  </p:notes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Lst>
  <p:sldSz cx="9144000" cy="5143500" type="screen16x9"/>
  <p:notesSz cx="6858000" cy="9144000"/>
  <p:embeddedFontLst>
    <p:embeddedFont>
      <p:font typeface="Lato" panose="020F0502020204030203" pitchFamily="34" charset="0"/>
      <p:regular r:id="rId18"/>
      <p:bold r:id="rId19"/>
      <p:italic r:id="rId20"/>
      <p:boldItalic r:id="rId21"/>
    </p:embeddedFont>
    <p:embeddedFont>
      <p:font typeface="Montserrat" panose="00000500000000000000" pitchFamily="2"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820" y="5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172f8405628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 name="Google Shape;196;g172f840562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171fb799c82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171fb799c8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171fb799c82_0_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171fb799c82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172f8405628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4" name="Google Shape;214;g172f8405628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172f8405628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172f8405628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172f8405628_0_3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6" name="Google Shape;226;g172f8405628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17282ee6d5d_0_1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17282ee6d5d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17282ee6d5d_0_1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17282ee6d5d_0_1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17282ee6d5d_0_15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17282ee6d5d_0_1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172d43aa1b9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172d43aa1b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172d43aa1b9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172d43aa1b9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172d43aa1b9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172d43aa1b9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172d43aa1b9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172d43aa1b9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172f8405628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 name="Google Shape;190;g172f8405628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name="adj" fmla="val 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name="adj" fmla="val 5000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150" y="1145825"/>
              <a:ext cx="3996600" cy="3996900"/>
            </a:xfrm>
            <a:prstGeom prst="diagStripe">
              <a:avLst>
                <a:gd name="adj" fmla="val 58774"/>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5400000">
              <a:off x="1646" y="-75"/>
              <a:ext cx="2299800" cy="23001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flipH="1">
              <a:off x="652821" y="590035"/>
              <a:ext cx="2300100" cy="2299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txBox="1">
            <a:spLocks noGrp="1"/>
          </p:cNvSpPr>
          <p:nvPr>
            <p:ph type="ctrTitle"/>
          </p:nvPr>
        </p:nvSpPr>
        <p:spPr>
          <a:xfrm>
            <a:off x="3537150" y="1578400"/>
            <a:ext cx="5017500" cy="15789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17" name="Google Shape;17;p2"/>
          <p:cNvSpPr txBox="1">
            <a:spLocks noGrp="1"/>
          </p:cNvSpPr>
          <p:nvPr>
            <p:ph type="subTitle" idx="1"/>
          </p:nvPr>
        </p:nvSpPr>
        <p:spPr>
          <a:xfrm>
            <a:off x="5083950" y="3924925"/>
            <a:ext cx="3470700" cy="506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18" name="Google Shape;18;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1"/>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1"/>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1"/>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1"/>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1"/>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1"/>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1"/>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1"/>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1"/>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1"/>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1"/>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1"/>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1"/>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1"/>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1"/>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1"/>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1"/>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5" name="Google Shape;125;p11"/>
          <p:cNvSpPr txBox="1">
            <a:spLocks noGrp="1"/>
          </p:cNvSpPr>
          <p:nvPr>
            <p:ph type="title" hasCustomPrompt="1"/>
          </p:nvPr>
        </p:nvSpPr>
        <p:spPr>
          <a:xfrm>
            <a:off x="823850" y="1284675"/>
            <a:ext cx="4776000" cy="1300800"/>
          </a:xfrm>
          <a:prstGeom prst="rect">
            <a:avLst/>
          </a:prstGeom>
        </p:spPr>
        <p:txBody>
          <a:bodyPr spcFirstLastPara="1" wrap="square" lIns="91425" tIns="91425" rIns="91425" bIns="91425" anchor="t" anchorCtr="0">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a:spLocks noGrp="1"/>
          </p:cNvSpPr>
          <p:nvPr>
            <p:ph type="body" idx="1"/>
          </p:nvPr>
        </p:nvSpPr>
        <p:spPr>
          <a:xfrm>
            <a:off x="823850" y="2643124"/>
            <a:ext cx="4776000" cy="12189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27" name="Google Shape;12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8"/>
        <p:cNvGrpSpPr/>
        <p:nvPr/>
      </p:nvGrpSpPr>
      <p:grpSpPr>
        <a:xfrm>
          <a:off x="0" y="0"/>
          <a:ext cx="0" cy="0"/>
          <a:chOff x="0" y="0"/>
          <a:chExt cx="0" cy="0"/>
        </a:xfrm>
      </p:grpSpPr>
      <p:sp>
        <p:nvSpPr>
          <p:cNvPr id="129" name="Google Shape;12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3"/>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3"/>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3"/>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3"/>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3"/>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3"/>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3"/>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3"/>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 name="Google Shape;39;p3"/>
          <p:cNvSpPr txBox="1">
            <a:spLocks noGrp="1"/>
          </p:cNvSpPr>
          <p:nvPr>
            <p:ph type="title"/>
          </p:nvPr>
        </p:nvSpPr>
        <p:spPr>
          <a:xfrm>
            <a:off x="823850" y="2053000"/>
            <a:ext cx="4587000" cy="11487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40" name="Google Shape;40;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4"/>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4"/>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6" name="Google Shape;46;p4"/>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47" name="Google Shape;47;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5"/>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5"/>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53" name="Google Shape;53;p5"/>
          <p:cNvSpPr txBox="1">
            <a:spLocks noGrp="1"/>
          </p:cNvSpPr>
          <p:nvPr>
            <p:ph type="body" idx="1"/>
          </p:nvPr>
        </p:nvSpPr>
        <p:spPr>
          <a:xfrm>
            <a:off x="1297500" y="1567550"/>
            <a:ext cx="34032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4" name="Google Shape;54;p5"/>
          <p:cNvSpPr txBox="1">
            <a:spLocks noGrp="1"/>
          </p:cNvSpPr>
          <p:nvPr>
            <p:ph type="body" idx="2"/>
          </p:nvPr>
        </p:nvSpPr>
        <p:spPr>
          <a:xfrm>
            <a:off x="4933221" y="1567550"/>
            <a:ext cx="34032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5" name="Google Shape;5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6"/>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 name="Google Shape;60;p6"/>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1" name="Google Shape;61;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7"/>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7"/>
          <p:cNvSpPr txBox="1">
            <a:spLocks noGrp="1"/>
          </p:cNvSpPr>
          <p:nvPr>
            <p:ph type="title"/>
          </p:nvPr>
        </p:nvSpPr>
        <p:spPr>
          <a:xfrm>
            <a:off x="1297500" y="393750"/>
            <a:ext cx="3798900" cy="1493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7" name="Google Shape;67;p7"/>
          <p:cNvSpPr txBox="1">
            <a:spLocks noGrp="1"/>
          </p:cNvSpPr>
          <p:nvPr>
            <p:ph type="body" idx="1"/>
          </p:nvPr>
        </p:nvSpPr>
        <p:spPr>
          <a:xfrm>
            <a:off x="1297500" y="1972550"/>
            <a:ext cx="3798900" cy="24159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8" name="Google Shape;6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8"/>
            <p:cNvSpPr/>
            <p:nvPr/>
          </p:nvSpPr>
          <p:spPr>
            <a:xfrm rot="5400000">
              <a:off x="4840825" y="6000"/>
              <a:ext cx="42987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8"/>
            <p:cNvSpPr/>
            <p:nvPr/>
          </p:nvSpPr>
          <p:spPr>
            <a:xfrm rot="-5400000">
              <a:off x="5618399" y="123664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8"/>
            <p:cNvSpPr/>
            <p:nvPr/>
          </p:nvSpPr>
          <p:spPr>
            <a:xfrm flipH="1">
              <a:off x="5849857" y="144407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8"/>
            <p:cNvSpPr/>
            <p:nvPr/>
          </p:nvSpPr>
          <p:spPr>
            <a:xfrm rot="-5400000">
              <a:off x="5987081" y="246974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8"/>
            <p:cNvSpPr/>
            <p:nvPr/>
          </p:nvSpPr>
          <p:spPr>
            <a:xfrm flipH="1">
              <a:off x="6222115" y="2677179"/>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8"/>
            <p:cNvSpPr/>
            <p:nvPr/>
          </p:nvSpPr>
          <p:spPr>
            <a:xfrm rot="-5400000">
              <a:off x="6675341" y="186224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8"/>
            <p:cNvSpPr/>
            <p:nvPr/>
          </p:nvSpPr>
          <p:spPr>
            <a:xfrm flipH="1">
              <a:off x="6908099" y="2069680"/>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8"/>
            <p:cNvSpPr/>
            <p:nvPr/>
          </p:nvSpPr>
          <p:spPr>
            <a:xfrm rot="-5400000">
              <a:off x="6861141" y="247808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8"/>
            <p:cNvSpPr/>
            <p:nvPr/>
          </p:nvSpPr>
          <p:spPr>
            <a:xfrm flipH="1">
              <a:off x="7965266" y="269319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8"/>
            <p:cNvSpPr/>
            <p:nvPr/>
          </p:nvSpPr>
          <p:spPr>
            <a:xfrm flipH="1">
              <a:off x="8145082" y="330903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8"/>
            <p:cNvSpPr/>
            <p:nvPr/>
          </p:nvSpPr>
          <p:spPr>
            <a:xfrm rot="-5400000">
              <a:off x="7047599" y="309534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8"/>
            <p:cNvSpPr/>
            <p:nvPr/>
          </p:nvSpPr>
          <p:spPr>
            <a:xfrm flipH="1">
              <a:off x="7276649" y="330278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8"/>
            <p:cNvSpPr/>
            <p:nvPr/>
          </p:nvSpPr>
          <p:spPr>
            <a:xfrm rot="-5400000">
              <a:off x="7227414" y="3711189"/>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8"/>
            <p:cNvSpPr/>
            <p:nvPr/>
          </p:nvSpPr>
          <p:spPr>
            <a:xfrm flipH="1">
              <a:off x="7462448" y="391862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8"/>
            <p:cNvSpPr/>
            <p:nvPr/>
          </p:nvSpPr>
          <p:spPr>
            <a:xfrm rot="-5400000">
              <a:off x="8102491" y="37188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8"/>
            <p:cNvSpPr/>
            <p:nvPr/>
          </p:nvSpPr>
          <p:spPr>
            <a:xfrm flipH="1">
              <a:off x="8334533" y="392629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rot="-5400000">
              <a:off x="8288290" y="433470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 name="Google Shape;89;p8"/>
          <p:cNvSpPr txBox="1">
            <a:spLocks noGrp="1"/>
          </p:cNvSpPr>
          <p:nvPr>
            <p:ph type="title"/>
          </p:nvPr>
        </p:nvSpPr>
        <p:spPr>
          <a:xfrm>
            <a:off x="823850" y="866775"/>
            <a:ext cx="4587000" cy="35211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90" name="Google Shape;90;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9"/>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 name="Google Shape;95;p9"/>
          <p:cNvSpPr txBox="1">
            <a:spLocks noGrp="1"/>
          </p:cNvSpPr>
          <p:nvPr>
            <p:ph type="title"/>
          </p:nvPr>
        </p:nvSpPr>
        <p:spPr>
          <a:xfrm>
            <a:off x="1297500" y="1658325"/>
            <a:ext cx="3036300" cy="17517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96" name="Google Shape;96;p9"/>
          <p:cNvSpPr txBox="1">
            <a:spLocks noGrp="1"/>
          </p:cNvSpPr>
          <p:nvPr>
            <p:ph type="subTitle" idx="1"/>
          </p:nvPr>
        </p:nvSpPr>
        <p:spPr>
          <a:xfrm>
            <a:off x="1297500" y="3538000"/>
            <a:ext cx="3036300" cy="506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97" name="Google Shape;97;p9"/>
          <p:cNvSpPr txBox="1">
            <a:spLocks noGrp="1"/>
          </p:cNvSpPr>
          <p:nvPr>
            <p:ph type="body" idx="2"/>
          </p:nvPr>
        </p:nvSpPr>
        <p:spPr>
          <a:xfrm>
            <a:off x="4648200" y="1696600"/>
            <a:ext cx="3676800" cy="2347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8" name="Google Shape;98;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0"/>
            <p:cNvSpPr/>
            <p:nvPr/>
          </p:nvSpPr>
          <p:spPr>
            <a:xfrm flipH="1">
              <a:off x="154125" y="3925529"/>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10"/>
          <p:cNvSpPr txBox="1">
            <a:spLocks noGrp="1"/>
          </p:cNvSpPr>
          <p:nvPr>
            <p:ph type="body" idx="1"/>
          </p:nvPr>
        </p:nvSpPr>
        <p:spPr>
          <a:xfrm>
            <a:off x="812725" y="4305375"/>
            <a:ext cx="6936000" cy="523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00"/>
              <a:buNone/>
              <a:defRPr/>
            </a:lvl1pPr>
          </a:lstStyle>
          <a:p>
            <a:endParaRPr/>
          </a:p>
        </p:txBody>
      </p:sp>
      <p:sp>
        <p:nvSpPr>
          <p:cNvPr id="104" name="Google Shape;104;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focus">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marL="914400" lvl="1"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marL="1371600" lvl="2"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marL="1828800" lvl="3"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marL="2286000" lvl="4"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marL="2743200" lvl="5"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marL="3200400" lvl="6"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marL="3657600" lvl="7"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marL="4114800" lvl="8"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id"/>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3"/>
          <p:cNvSpPr txBox="1">
            <a:spLocks noGrp="1"/>
          </p:cNvSpPr>
          <p:nvPr>
            <p:ph type="ctrTitle"/>
          </p:nvPr>
        </p:nvSpPr>
        <p:spPr>
          <a:xfrm>
            <a:off x="3537150" y="1578400"/>
            <a:ext cx="5017500" cy="157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d"/>
              <a:t>Korupsi, Dampak, dan Solusinya</a:t>
            </a:r>
            <a:endParaRPr/>
          </a:p>
        </p:txBody>
      </p:sp>
      <p:sp>
        <p:nvSpPr>
          <p:cNvPr id="135" name="Google Shape;135;p13"/>
          <p:cNvSpPr txBox="1">
            <a:spLocks noGrp="1"/>
          </p:cNvSpPr>
          <p:nvPr>
            <p:ph type="subTitle" idx="1"/>
          </p:nvPr>
        </p:nvSpPr>
        <p:spPr>
          <a:xfrm>
            <a:off x="5083950" y="3767775"/>
            <a:ext cx="3470700" cy="917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US" dirty="0"/>
              <a:t>Pendidikan </a:t>
            </a:r>
            <a:r>
              <a:rPr lang="id" dirty="0"/>
              <a:t>Kewarganegaraan</a:t>
            </a:r>
            <a:endParaRPr dirty="0"/>
          </a:p>
          <a:p>
            <a:pPr marL="0" lvl="0" indent="0" algn="l" rtl="0">
              <a:spcBef>
                <a:spcPts val="0"/>
              </a:spcBef>
              <a:spcAft>
                <a:spcPts val="0"/>
              </a:spcAft>
              <a:buNone/>
            </a:pPr>
            <a:endParaRPr sz="500" dirty="0"/>
          </a:p>
          <a:p>
            <a:pPr marL="0" lvl="0" indent="0" algn="l" rtl="0">
              <a:spcBef>
                <a:spcPts val="0"/>
              </a:spcBef>
              <a:spcAft>
                <a:spcPts val="0"/>
              </a:spcAft>
              <a:buNone/>
            </a:pP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24"/>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d"/>
              <a:t>Dampak dari Korupsi</a:t>
            </a:r>
            <a:endParaRPr/>
          </a:p>
        </p:txBody>
      </p:sp>
      <p:sp>
        <p:nvSpPr>
          <p:cNvPr id="199" name="Google Shape;199;p24"/>
          <p:cNvSpPr txBox="1">
            <a:spLocks noGrp="1"/>
          </p:cNvSpPr>
          <p:nvPr>
            <p:ph type="body" idx="1"/>
          </p:nvPr>
        </p:nvSpPr>
        <p:spPr>
          <a:xfrm>
            <a:off x="1297500" y="1106125"/>
            <a:ext cx="7038900" cy="3372600"/>
          </a:xfrm>
          <a:prstGeom prst="rect">
            <a:avLst/>
          </a:prstGeom>
        </p:spPr>
        <p:txBody>
          <a:bodyPr spcFirstLastPara="1" wrap="square" lIns="91425" tIns="91425" rIns="91425" bIns="91425" anchor="t" anchorCtr="0">
            <a:noAutofit/>
          </a:bodyPr>
          <a:lstStyle/>
          <a:p>
            <a:pPr marL="457200" lvl="0" indent="-311150" algn="just" rtl="0">
              <a:lnSpc>
                <a:spcPct val="150000"/>
              </a:lnSpc>
              <a:spcBef>
                <a:spcPts val="0"/>
              </a:spcBef>
              <a:spcAft>
                <a:spcPts val="0"/>
              </a:spcAft>
              <a:buSzPts val="1300"/>
              <a:buAutoNum type="arabicPeriod" startAt="6"/>
            </a:pPr>
            <a:r>
              <a:rPr lang="id"/>
              <a:t>Dampak terhadap pertahanan dan keamanan</a:t>
            </a:r>
            <a:endParaRPr/>
          </a:p>
          <a:p>
            <a:pPr marL="630000" lvl="0" indent="-262549" algn="just" rtl="0">
              <a:lnSpc>
                <a:spcPct val="150000"/>
              </a:lnSpc>
              <a:spcBef>
                <a:spcPts val="0"/>
              </a:spcBef>
              <a:spcAft>
                <a:spcPts val="0"/>
              </a:spcAft>
              <a:buSzPts val="1300"/>
              <a:buChar char="●"/>
            </a:pPr>
            <a:r>
              <a:rPr lang="id"/>
              <a:t>Kerawanan hankamnas karena lemahnya alutsista dan sdm.</a:t>
            </a:r>
            <a:endParaRPr/>
          </a:p>
          <a:p>
            <a:pPr marL="630000" lvl="0" indent="-262549" algn="just" rtl="0">
              <a:lnSpc>
                <a:spcPct val="150000"/>
              </a:lnSpc>
              <a:spcBef>
                <a:spcPts val="0"/>
              </a:spcBef>
              <a:spcAft>
                <a:spcPts val="0"/>
              </a:spcAft>
              <a:buSzPts val="1300"/>
              <a:buChar char="●"/>
            </a:pPr>
            <a:r>
              <a:rPr lang="id"/>
              <a:t>Lemahnya garis batas negara.</a:t>
            </a:r>
            <a:endParaRPr/>
          </a:p>
          <a:p>
            <a:pPr marL="630000" lvl="0" indent="-262549" algn="just" rtl="0">
              <a:lnSpc>
                <a:spcPct val="150000"/>
              </a:lnSpc>
              <a:spcBef>
                <a:spcPts val="0"/>
              </a:spcBef>
              <a:spcAft>
                <a:spcPts val="0"/>
              </a:spcAft>
              <a:buSzPts val="1300"/>
              <a:buChar char="●"/>
            </a:pPr>
            <a:r>
              <a:rPr lang="id"/>
              <a:t>Menguatnya sisi kekerasan dalam masyarakat.</a:t>
            </a:r>
            <a:endParaRPr/>
          </a:p>
          <a:p>
            <a:pPr marL="457200" lvl="0" indent="-311150" algn="just" rtl="0">
              <a:lnSpc>
                <a:spcPct val="150000"/>
              </a:lnSpc>
              <a:spcBef>
                <a:spcPts val="0"/>
              </a:spcBef>
              <a:spcAft>
                <a:spcPts val="0"/>
              </a:spcAft>
              <a:buSzPts val="1300"/>
              <a:buAutoNum type="arabicPeriod" startAt="6"/>
            </a:pPr>
            <a:r>
              <a:rPr lang="id"/>
              <a:t>Dampak kerusakan lingkungan</a:t>
            </a:r>
            <a:endParaRPr/>
          </a:p>
          <a:p>
            <a:pPr marL="630000" lvl="0" indent="-262549" algn="just" rtl="0">
              <a:lnSpc>
                <a:spcPct val="150000"/>
              </a:lnSpc>
              <a:spcBef>
                <a:spcPts val="0"/>
              </a:spcBef>
              <a:spcAft>
                <a:spcPts val="0"/>
              </a:spcAft>
              <a:buSzPts val="1300"/>
              <a:buChar char="●"/>
            </a:pPr>
            <a:r>
              <a:rPr lang="id"/>
              <a:t>Menurunnya kualitas lingkungan.</a:t>
            </a:r>
            <a:endParaRPr/>
          </a:p>
          <a:p>
            <a:pPr marL="630000" lvl="0" indent="-262549" algn="just" rtl="0">
              <a:lnSpc>
                <a:spcPct val="150000"/>
              </a:lnSpc>
              <a:spcBef>
                <a:spcPts val="0"/>
              </a:spcBef>
              <a:spcAft>
                <a:spcPts val="0"/>
              </a:spcAft>
              <a:buSzPts val="1300"/>
              <a:buChar char="●"/>
            </a:pPr>
            <a:r>
              <a:rPr lang="id"/>
              <a:t>Menurunnya kualitas hidup.</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25"/>
          <p:cNvSpPr txBox="1">
            <a:spLocks noGrp="1"/>
          </p:cNvSpPr>
          <p:nvPr>
            <p:ph type="title"/>
          </p:nvPr>
        </p:nvSpPr>
        <p:spPr>
          <a:xfrm>
            <a:off x="1297500" y="333625"/>
            <a:ext cx="7038900" cy="770100"/>
          </a:xfrm>
          <a:prstGeom prst="rect">
            <a:avLst/>
          </a:prstGeom>
        </p:spPr>
        <p:txBody>
          <a:bodyPr spcFirstLastPara="1" wrap="square" lIns="91425" tIns="91425" rIns="91425" bIns="91425" anchor="t" anchorCtr="0">
            <a:normAutofit fontScale="90000"/>
          </a:bodyPr>
          <a:lstStyle/>
          <a:p>
            <a:pPr marL="0" lvl="0" indent="0" algn="just" rtl="0">
              <a:lnSpc>
                <a:spcPct val="150000"/>
              </a:lnSpc>
              <a:spcBef>
                <a:spcPts val="0"/>
              </a:spcBef>
              <a:spcAft>
                <a:spcPts val="0"/>
              </a:spcAft>
              <a:buNone/>
            </a:pPr>
            <a:r>
              <a:rPr lang="id" sz="2711"/>
              <a:t>Solusi dan Upaya Pencegahan</a:t>
            </a:r>
            <a:endParaRPr sz="2711"/>
          </a:p>
          <a:p>
            <a:pPr marL="0" lvl="0" indent="0" algn="l" rtl="0">
              <a:spcBef>
                <a:spcPts val="0"/>
              </a:spcBef>
              <a:spcAft>
                <a:spcPts val="0"/>
              </a:spcAft>
              <a:buNone/>
            </a:pPr>
            <a:endParaRPr/>
          </a:p>
        </p:txBody>
      </p:sp>
      <p:sp>
        <p:nvSpPr>
          <p:cNvPr id="205" name="Google Shape;205;p25"/>
          <p:cNvSpPr txBox="1">
            <a:spLocks noGrp="1"/>
          </p:cNvSpPr>
          <p:nvPr>
            <p:ph type="body" idx="1"/>
          </p:nvPr>
        </p:nvSpPr>
        <p:spPr>
          <a:xfrm>
            <a:off x="1297500" y="1182675"/>
            <a:ext cx="7038900" cy="3797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d" sz="1500"/>
              <a:t>Mencegah terjadinya faktor internal : </a:t>
            </a:r>
            <a:endParaRPr sz="1500"/>
          </a:p>
          <a:p>
            <a:pPr marL="457200" lvl="0" indent="-323850" algn="l" rtl="0">
              <a:spcBef>
                <a:spcPts val="1200"/>
              </a:spcBef>
              <a:spcAft>
                <a:spcPts val="0"/>
              </a:spcAft>
              <a:buSzPts val="1500"/>
              <a:buChar char="●"/>
            </a:pPr>
            <a:r>
              <a:rPr lang="id" sz="1500"/>
              <a:t>Memahami nilai nilai antikorupsi </a:t>
            </a:r>
            <a:endParaRPr sz="1500"/>
          </a:p>
          <a:p>
            <a:pPr marL="914400" lvl="0" indent="-323850" algn="l" rtl="0">
              <a:lnSpc>
                <a:spcPct val="115000"/>
              </a:lnSpc>
              <a:spcBef>
                <a:spcPts val="0"/>
              </a:spcBef>
              <a:spcAft>
                <a:spcPts val="0"/>
              </a:spcAft>
              <a:buSzPts val="1500"/>
              <a:buChar char="❏"/>
            </a:pPr>
            <a:r>
              <a:rPr lang="id" sz="1500"/>
              <a:t>Kejujuran (tidak berbohong dan tidak curang)</a:t>
            </a:r>
            <a:endParaRPr sz="1500"/>
          </a:p>
          <a:p>
            <a:pPr marL="914400" lvl="0" indent="-323850" algn="l" rtl="0">
              <a:lnSpc>
                <a:spcPct val="115000"/>
              </a:lnSpc>
              <a:spcBef>
                <a:spcPts val="0"/>
              </a:spcBef>
              <a:spcAft>
                <a:spcPts val="0"/>
              </a:spcAft>
              <a:buSzPts val="1500"/>
              <a:buChar char="❏"/>
            </a:pPr>
            <a:r>
              <a:rPr lang="id" sz="1500"/>
              <a:t>Kepedulian (memperhatikan dan menghiraukan)</a:t>
            </a:r>
            <a:endParaRPr sz="1500"/>
          </a:p>
          <a:p>
            <a:pPr marL="914400" lvl="0" indent="-323850" algn="l" rtl="0">
              <a:lnSpc>
                <a:spcPct val="115000"/>
              </a:lnSpc>
              <a:spcBef>
                <a:spcPts val="0"/>
              </a:spcBef>
              <a:spcAft>
                <a:spcPts val="0"/>
              </a:spcAft>
              <a:buSzPts val="1500"/>
              <a:buChar char="❏"/>
            </a:pPr>
            <a:r>
              <a:rPr lang="id" sz="1500"/>
              <a:t>Kemandirian (Proses pendewasaan)</a:t>
            </a:r>
            <a:endParaRPr sz="1500"/>
          </a:p>
          <a:p>
            <a:pPr marL="914400" lvl="0" indent="-323850" algn="l" rtl="0">
              <a:lnSpc>
                <a:spcPct val="115000"/>
              </a:lnSpc>
              <a:spcBef>
                <a:spcPts val="0"/>
              </a:spcBef>
              <a:spcAft>
                <a:spcPts val="0"/>
              </a:spcAft>
              <a:buSzPts val="1500"/>
              <a:buChar char="❏"/>
            </a:pPr>
            <a:r>
              <a:rPr lang="id" sz="1500"/>
              <a:t>Kedisiplinan (ketaatan atau kepatuhan kepada peraturan)</a:t>
            </a:r>
            <a:endParaRPr sz="1500"/>
          </a:p>
          <a:p>
            <a:pPr marL="914400" lvl="0" indent="-323850" algn="l" rtl="0">
              <a:lnSpc>
                <a:spcPct val="115000"/>
              </a:lnSpc>
              <a:spcBef>
                <a:spcPts val="0"/>
              </a:spcBef>
              <a:spcAft>
                <a:spcPts val="0"/>
              </a:spcAft>
              <a:buSzPts val="1500"/>
              <a:buChar char="❏"/>
            </a:pPr>
            <a:r>
              <a:rPr lang="id" sz="1500"/>
              <a:t>Tanggung Jawab</a:t>
            </a:r>
            <a:endParaRPr sz="1500"/>
          </a:p>
          <a:p>
            <a:pPr marL="914400" lvl="0" indent="-323850" algn="l" rtl="0">
              <a:lnSpc>
                <a:spcPct val="115000"/>
              </a:lnSpc>
              <a:spcBef>
                <a:spcPts val="0"/>
              </a:spcBef>
              <a:spcAft>
                <a:spcPts val="0"/>
              </a:spcAft>
              <a:buSzPts val="1500"/>
              <a:buChar char="❏"/>
            </a:pPr>
            <a:r>
              <a:rPr lang="id" sz="1500"/>
              <a:t>Kerja Keras </a:t>
            </a:r>
            <a:endParaRPr sz="1500"/>
          </a:p>
          <a:p>
            <a:pPr marL="914400" lvl="0" indent="-323850" algn="l" rtl="0">
              <a:lnSpc>
                <a:spcPct val="115000"/>
              </a:lnSpc>
              <a:spcBef>
                <a:spcPts val="0"/>
              </a:spcBef>
              <a:spcAft>
                <a:spcPts val="0"/>
              </a:spcAft>
              <a:buSzPts val="1500"/>
              <a:buChar char="❏"/>
            </a:pPr>
            <a:r>
              <a:rPr lang="id" sz="1500"/>
              <a:t>Sederhana</a:t>
            </a:r>
            <a:r>
              <a:rPr lang="id" sz="1500">
                <a:solidFill>
                  <a:srgbClr val="000000"/>
                </a:solidFill>
              </a:rPr>
              <a:t> </a:t>
            </a:r>
            <a:endParaRPr sz="1500"/>
          </a:p>
          <a:p>
            <a:pPr marL="914400" lvl="0" indent="-323850" algn="l" rtl="0">
              <a:lnSpc>
                <a:spcPct val="115000"/>
              </a:lnSpc>
              <a:spcBef>
                <a:spcPts val="0"/>
              </a:spcBef>
              <a:spcAft>
                <a:spcPts val="0"/>
              </a:spcAft>
              <a:buSzPts val="1500"/>
              <a:buChar char="❏"/>
            </a:pPr>
            <a:r>
              <a:rPr lang="id" sz="1500"/>
              <a:t>Keberanian</a:t>
            </a:r>
            <a:endParaRPr sz="1500"/>
          </a:p>
          <a:p>
            <a:pPr marL="914400" lvl="0" indent="-323850" algn="l" rtl="0">
              <a:lnSpc>
                <a:spcPct val="115000"/>
              </a:lnSpc>
              <a:spcBef>
                <a:spcPts val="0"/>
              </a:spcBef>
              <a:spcAft>
                <a:spcPts val="0"/>
              </a:spcAft>
              <a:buSzPts val="1500"/>
              <a:buChar char="❏"/>
            </a:pPr>
            <a:r>
              <a:rPr lang="id" sz="1500"/>
              <a:t>Keadilan</a:t>
            </a:r>
            <a:endParaRPr sz="1500"/>
          </a:p>
          <a:p>
            <a:pPr marL="0" lvl="0" indent="0" algn="l" rtl="0">
              <a:spcBef>
                <a:spcPts val="0"/>
              </a:spcBef>
              <a:spcAft>
                <a:spcPts val="1200"/>
              </a:spcAft>
              <a:buNone/>
            </a:pPr>
            <a:endParaRPr sz="15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26"/>
          <p:cNvSpPr txBox="1">
            <a:spLocks noGrp="1"/>
          </p:cNvSpPr>
          <p:nvPr>
            <p:ph type="title"/>
          </p:nvPr>
        </p:nvSpPr>
        <p:spPr>
          <a:xfrm>
            <a:off x="1297500" y="393750"/>
            <a:ext cx="7038900" cy="518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d" sz="1500"/>
              <a:t>Mencegah terjadinya faktor eksternal</a:t>
            </a:r>
            <a:endParaRPr sz="1500"/>
          </a:p>
        </p:txBody>
      </p:sp>
      <p:sp>
        <p:nvSpPr>
          <p:cNvPr id="211" name="Google Shape;211;p26"/>
          <p:cNvSpPr txBox="1">
            <a:spLocks noGrp="1"/>
          </p:cNvSpPr>
          <p:nvPr>
            <p:ph type="body" idx="1"/>
          </p:nvPr>
        </p:nvSpPr>
        <p:spPr>
          <a:xfrm>
            <a:off x="1297500" y="1113450"/>
            <a:ext cx="7038900" cy="3365400"/>
          </a:xfrm>
          <a:prstGeom prst="rect">
            <a:avLst/>
          </a:prstGeom>
        </p:spPr>
        <p:txBody>
          <a:bodyPr spcFirstLastPara="1" wrap="square" lIns="91425" tIns="91425" rIns="91425" bIns="91425" anchor="t" anchorCtr="0">
            <a:normAutofit/>
          </a:bodyPr>
          <a:lstStyle/>
          <a:p>
            <a:pPr marL="457200" lvl="0" indent="-323850" algn="l" rtl="0">
              <a:spcBef>
                <a:spcPts val="0"/>
              </a:spcBef>
              <a:spcAft>
                <a:spcPts val="0"/>
              </a:spcAft>
              <a:buSzPts val="1500"/>
              <a:buChar char="●"/>
            </a:pPr>
            <a:r>
              <a:rPr lang="id" sz="1500"/>
              <a:t>Memiliki prinsip prinsip antikorupsi :</a:t>
            </a:r>
            <a:endParaRPr sz="1500"/>
          </a:p>
          <a:p>
            <a:pPr marL="914400" lvl="0" indent="-323850" algn="l" rtl="0">
              <a:spcBef>
                <a:spcPts val="0"/>
              </a:spcBef>
              <a:spcAft>
                <a:spcPts val="0"/>
              </a:spcAft>
              <a:buSzPts val="1500"/>
              <a:buChar char="❏"/>
            </a:pPr>
            <a:r>
              <a:rPr lang="id" sz="1500"/>
              <a:t>Akuntabilitas</a:t>
            </a:r>
            <a:endParaRPr sz="1500"/>
          </a:p>
          <a:p>
            <a:pPr marL="914400" lvl="0" indent="-323850" algn="l" rtl="0">
              <a:spcBef>
                <a:spcPts val="0"/>
              </a:spcBef>
              <a:spcAft>
                <a:spcPts val="0"/>
              </a:spcAft>
              <a:buSzPts val="1500"/>
              <a:buChar char="❏"/>
            </a:pPr>
            <a:r>
              <a:rPr lang="id" sz="1500"/>
              <a:t>Transparansi</a:t>
            </a:r>
            <a:endParaRPr sz="1500"/>
          </a:p>
          <a:p>
            <a:pPr marL="914400" lvl="0" indent="-323850" algn="l" rtl="0">
              <a:spcBef>
                <a:spcPts val="0"/>
              </a:spcBef>
              <a:spcAft>
                <a:spcPts val="0"/>
              </a:spcAft>
              <a:buSzPts val="1500"/>
              <a:buChar char="❏"/>
            </a:pPr>
            <a:r>
              <a:rPr lang="id" sz="1500"/>
              <a:t>Kewajaran</a:t>
            </a:r>
            <a:endParaRPr sz="1500"/>
          </a:p>
          <a:p>
            <a:pPr marL="914400" lvl="0" indent="-323850" algn="l" rtl="0">
              <a:spcBef>
                <a:spcPts val="0"/>
              </a:spcBef>
              <a:spcAft>
                <a:spcPts val="0"/>
              </a:spcAft>
              <a:buSzPts val="1500"/>
              <a:buChar char="❏"/>
            </a:pPr>
            <a:r>
              <a:rPr lang="id" sz="1500"/>
              <a:t>Kebijakan</a:t>
            </a:r>
            <a:endParaRPr sz="1500"/>
          </a:p>
          <a:p>
            <a:pPr marL="914400" lvl="0" indent="-323850" algn="l" rtl="0">
              <a:spcBef>
                <a:spcPts val="0"/>
              </a:spcBef>
              <a:spcAft>
                <a:spcPts val="0"/>
              </a:spcAft>
              <a:buSzPts val="1500"/>
              <a:buChar char="❏"/>
            </a:pPr>
            <a:r>
              <a:rPr lang="id" sz="1500"/>
              <a:t>Kontrol kebijakan</a:t>
            </a:r>
            <a:endParaRPr sz="15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27"/>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d"/>
              <a:t>Kesimpulan dan Saran</a:t>
            </a:r>
            <a:endParaRPr/>
          </a:p>
        </p:txBody>
      </p:sp>
      <p:sp>
        <p:nvSpPr>
          <p:cNvPr id="217" name="Google Shape;217;p27"/>
          <p:cNvSpPr txBox="1">
            <a:spLocks noGrp="1"/>
          </p:cNvSpPr>
          <p:nvPr>
            <p:ph type="body" idx="1"/>
          </p:nvPr>
        </p:nvSpPr>
        <p:spPr>
          <a:xfrm>
            <a:off x="1297500" y="1307850"/>
            <a:ext cx="7038900" cy="3171000"/>
          </a:xfrm>
          <a:prstGeom prst="rect">
            <a:avLst/>
          </a:prstGeom>
        </p:spPr>
        <p:txBody>
          <a:bodyPr spcFirstLastPara="1" wrap="square" lIns="91425" tIns="91425" rIns="91425" bIns="91425" anchor="t" anchorCtr="0">
            <a:normAutofit/>
          </a:bodyPr>
          <a:lstStyle/>
          <a:p>
            <a:pPr marL="0" lvl="0" indent="0" algn="just" rtl="0">
              <a:lnSpc>
                <a:spcPct val="100000"/>
              </a:lnSpc>
              <a:spcBef>
                <a:spcPts val="0"/>
              </a:spcBef>
              <a:spcAft>
                <a:spcPts val="0"/>
              </a:spcAft>
              <a:buNone/>
            </a:pPr>
            <a:r>
              <a:rPr lang="id" sz="1600"/>
              <a:t>Kesimpulan :</a:t>
            </a:r>
            <a:endParaRPr sz="1600"/>
          </a:p>
          <a:p>
            <a:pPr marL="0" lvl="0" indent="457200" algn="just" rtl="0">
              <a:lnSpc>
                <a:spcPct val="100000"/>
              </a:lnSpc>
              <a:spcBef>
                <a:spcPts val="1200"/>
              </a:spcBef>
              <a:spcAft>
                <a:spcPts val="1200"/>
              </a:spcAft>
              <a:buNone/>
            </a:pPr>
            <a:r>
              <a:rPr lang="id" sz="1600"/>
              <a:t>Korupsi adalah sesuatu yang busuk, jahat dan merusak. Secara umum faktor penyebab korupsi dapat terjadi karena faktor politik, hukum dan ekonomi. Meluasnya praktik korupsi di suatu negara akan memperburuk kondisi ekonomi bangsa, dan banyak dampak lainnya yang merugikan bagi diri sendiri, orang lain, dan negara.</a:t>
            </a:r>
            <a:endParaRPr sz="16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28"/>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d"/>
              <a:t>Kesimpulan dan Saran</a:t>
            </a:r>
            <a:endParaRPr/>
          </a:p>
        </p:txBody>
      </p:sp>
      <p:sp>
        <p:nvSpPr>
          <p:cNvPr id="223" name="Google Shape;223;p28"/>
          <p:cNvSpPr txBox="1">
            <a:spLocks noGrp="1"/>
          </p:cNvSpPr>
          <p:nvPr>
            <p:ph type="body" idx="1"/>
          </p:nvPr>
        </p:nvSpPr>
        <p:spPr>
          <a:xfrm>
            <a:off x="1297500" y="1307850"/>
            <a:ext cx="7038900" cy="3171000"/>
          </a:xfrm>
          <a:prstGeom prst="rect">
            <a:avLst/>
          </a:prstGeom>
        </p:spPr>
        <p:txBody>
          <a:bodyPr spcFirstLastPara="1" wrap="square" lIns="91425" tIns="91425" rIns="91425" bIns="91425" anchor="t" anchorCtr="0">
            <a:normAutofit/>
          </a:bodyPr>
          <a:lstStyle/>
          <a:p>
            <a:pPr marL="0" lvl="0" indent="0" algn="l" rtl="0">
              <a:lnSpc>
                <a:spcPct val="105000"/>
              </a:lnSpc>
              <a:spcBef>
                <a:spcPts val="0"/>
              </a:spcBef>
              <a:spcAft>
                <a:spcPts val="0"/>
              </a:spcAft>
              <a:buNone/>
            </a:pPr>
            <a:r>
              <a:rPr lang="id" sz="1500"/>
              <a:t>Saran :</a:t>
            </a:r>
            <a:endParaRPr sz="1500"/>
          </a:p>
          <a:p>
            <a:pPr marL="457200" lvl="0" indent="-323850" algn="l" rtl="0">
              <a:lnSpc>
                <a:spcPct val="105000"/>
              </a:lnSpc>
              <a:spcBef>
                <a:spcPts val="1200"/>
              </a:spcBef>
              <a:spcAft>
                <a:spcPts val="0"/>
              </a:spcAft>
              <a:buSzPts val="1500"/>
              <a:buAutoNum type="arabicPeriod"/>
            </a:pPr>
            <a:r>
              <a:rPr lang="id" sz="1500"/>
              <a:t>Melakukan upaya pencegahan, seperti dengan penanaman semangat nasional, melakukan penerimaan pegawai secara jujur dan terbuka, mengadakan himbauan kepada masyarakat, pengusahaan kesejahteraan masyarakat, dan pencatatan ulang aset. </a:t>
            </a:r>
            <a:endParaRPr sz="1500"/>
          </a:p>
          <a:p>
            <a:pPr marL="457200" lvl="0" indent="-323850" algn="l" rtl="0">
              <a:lnSpc>
                <a:spcPct val="105000"/>
              </a:lnSpc>
              <a:spcBef>
                <a:spcPts val="0"/>
              </a:spcBef>
              <a:spcAft>
                <a:spcPts val="0"/>
              </a:spcAft>
              <a:buSzPts val="1500"/>
              <a:buAutoNum type="arabicPeriod"/>
            </a:pPr>
            <a:r>
              <a:rPr lang="id" sz="1500"/>
              <a:t>Melakukan upaya penindakan terhadap pelaku pidana tindak korupsi, sehingga akan menimbulkan efek jera terhadap pelaku, dan peringatan bagi para orang-orang yang lain. </a:t>
            </a:r>
            <a:endParaRPr sz="1500"/>
          </a:p>
          <a:p>
            <a:pPr marL="457200" lvl="0" indent="-323850" algn="l" rtl="0">
              <a:lnSpc>
                <a:spcPct val="105000"/>
              </a:lnSpc>
              <a:spcBef>
                <a:spcPts val="0"/>
              </a:spcBef>
              <a:spcAft>
                <a:spcPts val="0"/>
              </a:spcAft>
              <a:buSzPts val="1500"/>
              <a:buAutoNum type="arabicPeriod"/>
            </a:pPr>
            <a:r>
              <a:rPr lang="id" sz="1500"/>
              <a:t>Melakukan upaya edukasi terhadap masyarakat melalui proses pendidikan, sehingga  masyarakat akan sadar akan bahaya korupsi bagi negara.</a:t>
            </a:r>
            <a:endParaRPr sz="15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29"/>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d"/>
              <a:t>Daftar Referensi</a:t>
            </a:r>
            <a:endParaRPr/>
          </a:p>
        </p:txBody>
      </p:sp>
      <p:sp>
        <p:nvSpPr>
          <p:cNvPr id="229" name="Google Shape;229;p29"/>
          <p:cNvSpPr txBox="1">
            <a:spLocks noGrp="1"/>
          </p:cNvSpPr>
          <p:nvPr>
            <p:ph type="body" idx="1"/>
          </p:nvPr>
        </p:nvSpPr>
        <p:spPr>
          <a:xfrm>
            <a:off x="1297500" y="1307850"/>
            <a:ext cx="7038900" cy="3171000"/>
          </a:xfrm>
          <a:prstGeom prst="rect">
            <a:avLst/>
          </a:prstGeom>
        </p:spPr>
        <p:txBody>
          <a:bodyPr spcFirstLastPara="1" wrap="square" lIns="91425" tIns="91425" rIns="91425" bIns="91425" anchor="t" anchorCtr="0">
            <a:normAutofit/>
          </a:bodyPr>
          <a:lstStyle/>
          <a:p>
            <a:pPr marL="360045" lvl="0" indent="-360045" algn="just" rtl="0">
              <a:lnSpc>
                <a:spcPct val="100000"/>
              </a:lnSpc>
              <a:spcBef>
                <a:spcPts val="0"/>
              </a:spcBef>
              <a:spcAft>
                <a:spcPts val="0"/>
              </a:spcAft>
              <a:buNone/>
            </a:pPr>
            <a:r>
              <a:rPr lang="id" sz="1500"/>
              <a:t>Handoyo Eko. (2013). </a:t>
            </a:r>
            <a:r>
              <a:rPr lang="id" sz="1500" i="1"/>
              <a:t>PENDIDIKAN ANTIKORUPSI</a:t>
            </a:r>
            <a:r>
              <a:rPr lang="id" sz="1500"/>
              <a:t>. Yogyakarta: Penerbit Ombak.</a:t>
            </a:r>
            <a:endParaRPr sz="1500"/>
          </a:p>
          <a:p>
            <a:pPr marL="360045" lvl="0" indent="-360045" algn="just" rtl="0">
              <a:lnSpc>
                <a:spcPct val="150000"/>
              </a:lnSpc>
              <a:spcBef>
                <a:spcPts val="0"/>
              </a:spcBef>
              <a:spcAft>
                <a:spcPts val="0"/>
              </a:spcAft>
              <a:buNone/>
            </a:pPr>
            <a:endParaRPr sz="1000"/>
          </a:p>
          <a:p>
            <a:pPr marL="360045" lvl="0" indent="-360045" algn="just" rtl="0">
              <a:lnSpc>
                <a:spcPct val="100000"/>
              </a:lnSpc>
              <a:spcBef>
                <a:spcPts val="0"/>
              </a:spcBef>
              <a:spcAft>
                <a:spcPts val="0"/>
              </a:spcAft>
              <a:buNone/>
            </a:pPr>
            <a:r>
              <a:rPr lang="id" sz="1500"/>
              <a:t>Tim Penulis Buku Pendidikan Anti Korupsi. (2011). </a:t>
            </a:r>
            <a:r>
              <a:rPr lang="id" sz="1500" i="1"/>
              <a:t>Pendidikan Anti Korupsi</a:t>
            </a:r>
            <a:r>
              <a:rPr lang="id" sz="1500"/>
              <a:t>. Jakarta: Kementerian Pendidikan dan Kebudayaan RI.</a:t>
            </a:r>
            <a:endParaRPr sz="15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6"/>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d"/>
              <a:t>Pengertian</a:t>
            </a:r>
            <a:endParaRPr/>
          </a:p>
        </p:txBody>
      </p:sp>
      <p:sp>
        <p:nvSpPr>
          <p:cNvPr id="153" name="Google Shape;153;p16"/>
          <p:cNvSpPr txBox="1">
            <a:spLocks noGrp="1"/>
          </p:cNvSpPr>
          <p:nvPr>
            <p:ph type="body" idx="1"/>
          </p:nvPr>
        </p:nvSpPr>
        <p:spPr>
          <a:xfrm>
            <a:off x="1297500" y="1307850"/>
            <a:ext cx="7038900" cy="3171000"/>
          </a:xfrm>
          <a:prstGeom prst="rect">
            <a:avLst/>
          </a:prstGeom>
        </p:spPr>
        <p:txBody>
          <a:bodyPr spcFirstLastPara="1" wrap="square" lIns="91425" tIns="91425" rIns="91425" bIns="91425" anchor="t" anchorCtr="0">
            <a:normAutofit lnSpcReduction="10000"/>
          </a:bodyPr>
          <a:lstStyle/>
          <a:p>
            <a:pPr marL="457200" lvl="0" indent="-323850" algn="just" rtl="0">
              <a:lnSpc>
                <a:spcPct val="115000"/>
              </a:lnSpc>
              <a:spcBef>
                <a:spcPts val="0"/>
              </a:spcBef>
              <a:spcAft>
                <a:spcPts val="0"/>
              </a:spcAft>
              <a:buSzPts val="1500"/>
              <a:buChar char="●"/>
            </a:pPr>
            <a:r>
              <a:rPr lang="id" sz="1500" u="sng"/>
              <a:t>Korup</a:t>
            </a:r>
            <a:r>
              <a:rPr lang="id" sz="1500"/>
              <a:t> artinya busuk, suka menerima uang suap/sogok, memakai kekuasaan untuk kepentingan sendiri dan sebagainya; </a:t>
            </a:r>
            <a:endParaRPr sz="1500"/>
          </a:p>
          <a:p>
            <a:pPr marL="457200" lvl="0" indent="-323850" algn="just" rtl="0">
              <a:lnSpc>
                <a:spcPct val="115000"/>
              </a:lnSpc>
              <a:spcBef>
                <a:spcPts val="0"/>
              </a:spcBef>
              <a:spcAft>
                <a:spcPts val="0"/>
              </a:spcAft>
              <a:buSzPts val="1500"/>
              <a:buChar char="●"/>
            </a:pPr>
            <a:r>
              <a:rPr lang="id" sz="1500" u="sng"/>
              <a:t>Korupsi</a:t>
            </a:r>
            <a:r>
              <a:rPr lang="id" sz="1500"/>
              <a:t> artinya perbuatan busuk seperti penggelapan uang, penerimaan uang sogok, dan sebagainya; dan </a:t>
            </a:r>
            <a:endParaRPr sz="1500"/>
          </a:p>
          <a:p>
            <a:pPr marL="457200" lvl="0" indent="-323850" algn="just" rtl="0">
              <a:lnSpc>
                <a:spcPct val="115000"/>
              </a:lnSpc>
              <a:spcBef>
                <a:spcPts val="0"/>
              </a:spcBef>
              <a:spcAft>
                <a:spcPts val="0"/>
              </a:spcAft>
              <a:buSzPts val="1500"/>
              <a:buChar char="●"/>
            </a:pPr>
            <a:r>
              <a:rPr lang="id" sz="1500" u="sng"/>
              <a:t>Koruptor</a:t>
            </a:r>
            <a:r>
              <a:rPr lang="id" sz="1500"/>
              <a:t> artinya orang yang melakukan korupsi.</a:t>
            </a:r>
            <a:endParaRPr sz="1500"/>
          </a:p>
          <a:p>
            <a:pPr marL="0" lvl="0" indent="457200" algn="just" rtl="0">
              <a:lnSpc>
                <a:spcPct val="115000"/>
              </a:lnSpc>
              <a:spcBef>
                <a:spcPts val="1200"/>
              </a:spcBef>
              <a:spcAft>
                <a:spcPts val="1200"/>
              </a:spcAft>
              <a:buNone/>
            </a:pPr>
            <a:r>
              <a:rPr lang="id" sz="1500"/>
              <a:t>Dengan demikian arti kata korupsi adalah sesuatu yang busuk, jahat dan merusak, berdasarkan kenyataan tersebut perbuatan korupsi menyangkut: sesuatu yang bersifat amoral, sifat dan keadaan yang busuk, menyangkut jabatan instansi atau aparatur pemerintah, penyelewengan kekuasaan dalam jabatan karena pemberian, menyangkut faktor ekonomi dan politik dan penempatan keluarga atau golongan ke dalam kedinasan di bawah kekuasaan jabatan</a:t>
            </a:r>
            <a:endParaRPr sz="15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17"/>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d"/>
              <a:t>Ciri dan Bentuk</a:t>
            </a:r>
            <a:endParaRPr/>
          </a:p>
        </p:txBody>
      </p:sp>
      <p:sp>
        <p:nvSpPr>
          <p:cNvPr id="159" name="Google Shape;159;p17"/>
          <p:cNvSpPr txBox="1">
            <a:spLocks noGrp="1"/>
          </p:cNvSpPr>
          <p:nvPr>
            <p:ph type="body" idx="1"/>
          </p:nvPr>
        </p:nvSpPr>
        <p:spPr>
          <a:xfrm>
            <a:off x="1297500" y="1307850"/>
            <a:ext cx="7038900" cy="3171000"/>
          </a:xfrm>
          <a:prstGeom prst="rect">
            <a:avLst/>
          </a:prstGeom>
        </p:spPr>
        <p:txBody>
          <a:bodyPr spcFirstLastPara="1" wrap="square" lIns="91425" tIns="91425" rIns="91425" bIns="91425" anchor="t" anchorCtr="0">
            <a:normAutofit/>
          </a:bodyPr>
          <a:lstStyle/>
          <a:p>
            <a:pPr marL="0" lvl="0" indent="0" algn="l" rtl="0">
              <a:lnSpc>
                <a:spcPct val="95000"/>
              </a:lnSpc>
              <a:spcBef>
                <a:spcPts val="0"/>
              </a:spcBef>
              <a:spcAft>
                <a:spcPts val="0"/>
              </a:spcAft>
              <a:buNone/>
            </a:pPr>
            <a:r>
              <a:rPr lang="id" sz="1500"/>
              <a:t>Ciri-ciri Korupsi :</a:t>
            </a:r>
            <a:endParaRPr sz="1500"/>
          </a:p>
          <a:p>
            <a:pPr marL="457200" lvl="0" indent="-323850" algn="l" rtl="0">
              <a:lnSpc>
                <a:spcPct val="95000"/>
              </a:lnSpc>
              <a:spcBef>
                <a:spcPts val="1200"/>
              </a:spcBef>
              <a:spcAft>
                <a:spcPts val="0"/>
              </a:spcAft>
              <a:buSzPts val="1500"/>
              <a:buChar char="●"/>
            </a:pPr>
            <a:r>
              <a:rPr lang="id" sz="1500"/>
              <a:t>Korupsi senantiasa melibatkan lebih dari satu orang; </a:t>
            </a:r>
            <a:endParaRPr sz="1500"/>
          </a:p>
          <a:p>
            <a:pPr marL="457200" lvl="0" indent="-323850" algn="l" rtl="0">
              <a:lnSpc>
                <a:spcPct val="95000"/>
              </a:lnSpc>
              <a:spcBef>
                <a:spcPts val="0"/>
              </a:spcBef>
              <a:spcAft>
                <a:spcPts val="0"/>
              </a:spcAft>
              <a:buSzPts val="1500"/>
              <a:buChar char="●"/>
            </a:pPr>
            <a:r>
              <a:rPr lang="id" sz="1500"/>
              <a:t>Korupsi pada umumnya melibatkan keserbarahasiaan; </a:t>
            </a:r>
            <a:endParaRPr sz="1500"/>
          </a:p>
          <a:p>
            <a:pPr marL="457200" lvl="0" indent="-323850" algn="l" rtl="0">
              <a:lnSpc>
                <a:spcPct val="95000"/>
              </a:lnSpc>
              <a:spcBef>
                <a:spcPts val="0"/>
              </a:spcBef>
              <a:spcAft>
                <a:spcPts val="0"/>
              </a:spcAft>
              <a:buSzPts val="1500"/>
              <a:buChar char="●"/>
            </a:pPr>
            <a:r>
              <a:rPr lang="id" sz="1500"/>
              <a:t>Korupsi melibatkan elemen kewajiban dan keuntungan timbal balik; </a:t>
            </a:r>
            <a:endParaRPr sz="1500"/>
          </a:p>
          <a:p>
            <a:pPr marL="457200" lvl="0" indent="-323850" algn="l" rtl="0">
              <a:lnSpc>
                <a:spcPct val="95000"/>
              </a:lnSpc>
              <a:spcBef>
                <a:spcPts val="0"/>
              </a:spcBef>
              <a:spcAft>
                <a:spcPts val="0"/>
              </a:spcAft>
              <a:buSzPts val="1500"/>
              <a:buChar char="●"/>
            </a:pPr>
            <a:r>
              <a:rPr lang="id" sz="1500"/>
              <a:t>Mereka yang mempraktikkan cara-cara korupsi biasanya berusaha untuk menyelubungi perbuatannya dengan berlindung di balik pembenaran hukum;</a:t>
            </a:r>
            <a:endParaRPr sz="1500"/>
          </a:p>
          <a:p>
            <a:pPr marL="457200" lvl="0" indent="-323850" algn="l" rtl="0">
              <a:lnSpc>
                <a:spcPct val="95000"/>
              </a:lnSpc>
              <a:spcBef>
                <a:spcPts val="0"/>
              </a:spcBef>
              <a:spcAft>
                <a:spcPts val="0"/>
              </a:spcAft>
              <a:buSzPts val="1500"/>
              <a:buChar char="●"/>
            </a:pPr>
            <a:r>
              <a:rPr lang="id" sz="1500"/>
              <a:t>Setiap tindakan korupsi mengandung penipuan, biasanya pada badan publik atau masyarakat umum;</a:t>
            </a:r>
            <a:endParaRPr sz="1500"/>
          </a:p>
          <a:p>
            <a:pPr marL="457200" lvl="0" indent="-323850" algn="l" rtl="0">
              <a:lnSpc>
                <a:spcPct val="95000"/>
              </a:lnSpc>
              <a:spcBef>
                <a:spcPts val="0"/>
              </a:spcBef>
              <a:spcAft>
                <a:spcPts val="0"/>
              </a:spcAft>
              <a:buSzPts val="1500"/>
              <a:buChar char="●"/>
            </a:pPr>
            <a:r>
              <a:rPr lang="id" sz="1500"/>
              <a:t>Setiap bentuk korupsi adalah suatu pengkhianatan kepercayaan; </a:t>
            </a:r>
            <a:endParaRPr sz="1500"/>
          </a:p>
          <a:p>
            <a:pPr marL="457200" lvl="0" indent="-323850" algn="l" rtl="0">
              <a:lnSpc>
                <a:spcPct val="95000"/>
              </a:lnSpc>
              <a:spcBef>
                <a:spcPts val="0"/>
              </a:spcBef>
              <a:spcAft>
                <a:spcPts val="0"/>
              </a:spcAft>
              <a:buSzPts val="1500"/>
              <a:buChar char="●"/>
            </a:pPr>
            <a:r>
              <a:rPr lang="id" sz="1500"/>
              <a:t>Setiap bentuk korupsi melibatkan fungsi ganda yang kontradiktif; dan </a:t>
            </a:r>
            <a:endParaRPr sz="1500"/>
          </a:p>
          <a:p>
            <a:pPr marL="457200" lvl="0" indent="-323850" algn="l" rtl="0">
              <a:lnSpc>
                <a:spcPct val="95000"/>
              </a:lnSpc>
              <a:spcBef>
                <a:spcPts val="0"/>
              </a:spcBef>
              <a:spcAft>
                <a:spcPts val="0"/>
              </a:spcAft>
              <a:buSzPts val="1500"/>
              <a:buChar char="●"/>
            </a:pPr>
            <a:r>
              <a:rPr lang="id" sz="1500"/>
              <a:t>Suatu perbuatan korupsi melanggar norma-norma tugas dan pertanggungjawaban dalam tatanan masyarakat.</a:t>
            </a:r>
            <a:endParaRPr sz="15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8"/>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d"/>
              <a:t>Ciri dan Bentuk</a:t>
            </a:r>
            <a:endParaRPr/>
          </a:p>
        </p:txBody>
      </p:sp>
      <p:sp>
        <p:nvSpPr>
          <p:cNvPr id="165" name="Google Shape;165;p18"/>
          <p:cNvSpPr txBox="1">
            <a:spLocks noGrp="1"/>
          </p:cNvSpPr>
          <p:nvPr>
            <p:ph type="body" idx="1"/>
          </p:nvPr>
        </p:nvSpPr>
        <p:spPr>
          <a:xfrm>
            <a:off x="1297500" y="1307850"/>
            <a:ext cx="7038900" cy="3171000"/>
          </a:xfrm>
          <a:prstGeom prst="rect">
            <a:avLst/>
          </a:prstGeom>
        </p:spPr>
        <p:txBody>
          <a:bodyPr spcFirstLastPara="1" wrap="square" lIns="91425" tIns="91425" rIns="91425" bIns="91425" anchor="t" anchorCtr="0">
            <a:normAutofit/>
          </a:bodyPr>
          <a:lstStyle/>
          <a:p>
            <a:pPr marL="0" lvl="0" indent="0" algn="l" rtl="0">
              <a:lnSpc>
                <a:spcPct val="95000"/>
              </a:lnSpc>
              <a:spcBef>
                <a:spcPts val="0"/>
              </a:spcBef>
              <a:spcAft>
                <a:spcPts val="0"/>
              </a:spcAft>
              <a:buNone/>
            </a:pPr>
            <a:r>
              <a:rPr lang="id" sz="1500"/>
              <a:t>Bentuk-bentuk Korupsi :</a:t>
            </a:r>
            <a:endParaRPr sz="1500"/>
          </a:p>
          <a:p>
            <a:pPr marL="457200" lvl="0" indent="-323850" algn="l" rtl="0">
              <a:lnSpc>
                <a:spcPct val="95000"/>
              </a:lnSpc>
              <a:spcBef>
                <a:spcPts val="1200"/>
              </a:spcBef>
              <a:spcAft>
                <a:spcPts val="0"/>
              </a:spcAft>
              <a:buSzPts val="1500"/>
              <a:buChar char="●"/>
            </a:pPr>
            <a:r>
              <a:rPr lang="id" sz="1500"/>
              <a:t>Kerugian keuangan negara </a:t>
            </a:r>
            <a:endParaRPr sz="1500"/>
          </a:p>
          <a:p>
            <a:pPr marL="457200" lvl="0" indent="-323850" algn="l" rtl="0">
              <a:lnSpc>
                <a:spcPct val="95000"/>
              </a:lnSpc>
              <a:spcBef>
                <a:spcPts val="0"/>
              </a:spcBef>
              <a:spcAft>
                <a:spcPts val="0"/>
              </a:spcAft>
              <a:buSzPts val="1500"/>
              <a:buChar char="●"/>
            </a:pPr>
            <a:r>
              <a:rPr lang="id" sz="1500"/>
              <a:t>Suap menyuap </a:t>
            </a:r>
            <a:endParaRPr sz="1500"/>
          </a:p>
          <a:p>
            <a:pPr marL="457200" lvl="0" indent="-323850" algn="l" rtl="0">
              <a:lnSpc>
                <a:spcPct val="95000"/>
              </a:lnSpc>
              <a:spcBef>
                <a:spcPts val="0"/>
              </a:spcBef>
              <a:spcAft>
                <a:spcPts val="0"/>
              </a:spcAft>
              <a:buSzPts val="1500"/>
              <a:buChar char="●"/>
            </a:pPr>
            <a:r>
              <a:rPr lang="id" sz="1500"/>
              <a:t>Penggelapan dalam jabatan </a:t>
            </a:r>
            <a:endParaRPr sz="1500"/>
          </a:p>
          <a:p>
            <a:pPr marL="457200" lvl="0" indent="-323850" algn="l" rtl="0">
              <a:lnSpc>
                <a:spcPct val="95000"/>
              </a:lnSpc>
              <a:spcBef>
                <a:spcPts val="0"/>
              </a:spcBef>
              <a:spcAft>
                <a:spcPts val="0"/>
              </a:spcAft>
              <a:buSzPts val="1500"/>
              <a:buChar char="●"/>
            </a:pPr>
            <a:r>
              <a:rPr lang="id" sz="1500"/>
              <a:t>Pemerasan </a:t>
            </a:r>
            <a:endParaRPr sz="1500"/>
          </a:p>
          <a:p>
            <a:pPr marL="457200" lvl="0" indent="-323850" algn="l" rtl="0">
              <a:lnSpc>
                <a:spcPct val="95000"/>
              </a:lnSpc>
              <a:spcBef>
                <a:spcPts val="0"/>
              </a:spcBef>
              <a:spcAft>
                <a:spcPts val="0"/>
              </a:spcAft>
              <a:buSzPts val="1500"/>
              <a:buChar char="●"/>
            </a:pPr>
            <a:r>
              <a:rPr lang="id" sz="1500"/>
              <a:t>Perbuatan curang </a:t>
            </a:r>
            <a:endParaRPr sz="1500"/>
          </a:p>
          <a:p>
            <a:pPr marL="457200" lvl="0" indent="-323850" algn="l" rtl="0">
              <a:lnSpc>
                <a:spcPct val="95000"/>
              </a:lnSpc>
              <a:spcBef>
                <a:spcPts val="0"/>
              </a:spcBef>
              <a:spcAft>
                <a:spcPts val="0"/>
              </a:spcAft>
              <a:buSzPts val="1500"/>
              <a:buChar char="●"/>
            </a:pPr>
            <a:r>
              <a:rPr lang="id" sz="1500"/>
              <a:t>Benturan kepentingan dalam pengadaan </a:t>
            </a:r>
            <a:endParaRPr sz="1500"/>
          </a:p>
          <a:p>
            <a:pPr marL="457200" lvl="0" indent="-323850" algn="l" rtl="0">
              <a:lnSpc>
                <a:spcPct val="95000"/>
              </a:lnSpc>
              <a:spcBef>
                <a:spcPts val="0"/>
              </a:spcBef>
              <a:spcAft>
                <a:spcPts val="0"/>
              </a:spcAft>
              <a:buSzPts val="1500"/>
              <a:buChar char="●"/>
            </a:pPr>
            <a:r>
              <a:rPr lang="id" sz="1500"/>
              <a:t>Gratifikasi</a:t>
            </a:r>
            <a:endParaRPr sz="15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9"/>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d"/>
              <a:t>Faktor Penyebab Terjadinya Korupsi </a:t>
            </a:r>
            <a:endParaRPr/>
          </a:p>
        </p:txBody>
      </p:sp>
      <p:sp>
        <p:nvSpPr>
          <p:cNvPr id="171" name="Google Shape;171;p19"/>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a:bodyPr>
          <a:lstStyle/>
          <a:p>
            <a:pPr marL="457200" lvl="0" indent="-323850" algn="just" rtl="0">
              <a:lnSpc>
                <a:spcPct val="150000"/>
              </a:lnSpc>
              <a:spcBef>
                <a:spcPts val="0"/>
              </a:spcBef>
              <a:spcAft>
                <a:spcPts val="0"/>
              </a:spcAft>
              <a:buClr>
                <a:srgbClr val="FFFFFF"/>
              </a:buClr>
              <a:buSzPts val="1500"/>
              <a:buChar char="●"/>
            </a:pPr>
            <a:r>
              <a:rPr lang="id" sz="1500">
                <a:solidFill>
                  <a:srgbClr val="FFFFFF"/>
                </a:solidFill>
              </a:rPr>
              <a:t>Sifat tamak manusia,</a:t>
            </a:r>
            <a:endParaRPr sz="1500">
              <a:solidFill>
                <a:srgbClr val="FFFFFF"/>
              </a:solidFill>
            </a:endParaRPr>
          </a:p>
          <a:p>
            <a:pPr marL="457200" lvl="0" indent="-323850" algn="just" rtl="0">
              <a:lnSpc>
                <a:spcPct val="150000"/>
              </a:lnSpc>
              <a:spcBef>
                <a:spcPts val="0"/>
              </a:spcBef>
              <a:spcAft>
                <a:spcPts val="0"/>
              </a:spcAft>
              <a:buClr>
                <a:srgbClr val="FFFFFF"/>
              </a:buClr>
              <a:buSzPts val="1500"/>
              <a:buChar char="●"/>
            </a:pPr>
            <a:r>
              <a:rPr lang="id" sz="1500">
                <a:solidFill>
                  <a:srgbClr val="FFFFFF"/>
                </a:solidFill>
              </a:rPr>
              <a:t>Moral yang kurang kuat menghadapi godaan,</a:t>
            </a:r>
            <a:endParaRPr sz="1500">
              <a:solidFill>
                <a:srgbClr val="FFFFFF"/>
              </a:solidFill>
            </a:endParaRPr>
          </a:p>
          <a:p>
            <a:pPr marL="457200" lvl="0" indent="-323850" algn="just" rtl="0">
              <a:lnSpc>
                <a:spcPct val="150000"/>
              </a:lnSpc>
              <a:spcBef>
                <a:spcPts val="0"/>
              </a:spcBef>
              <a:spcAft>
                <a:spcPts val="0"/>
              </a:spcAft>
              <a:buClr>
                <a:srgbClr val="FFFFFF"/>
              </a:buClr>
              <a:buSzPts val="1500"/>
              <a:buChar char="●"/>
            </a:pPr>
            <a:r>
              <a:rPr lang="id" sz="1500">
                <a:solidFill>
                  <a:srgbClr val="FFFFFF"/>
                </a:solidFill>
              </a:rPr>
              <a:t>Gaya hidup konsumtif,</a:t>
            </a:r>
            <a:endParaRPr sz="1500">
              <a:solidFill>
                <a:srgbClr val="FFFFFF"/>
              </a:solidFill>
            </a:endParaRPr>
          </a:p>
          <a:p>
            <a:pPr marL="457200" lvl="0" indent="-323850" algn="just" rtl="0">
              <a:lnSpc>
                <a:spcPct val="150000"/>
              </a:lnSpc>
              <a:spcBef>
                <a:spcPts val="0"/>
              </a:spcBef>
              <a:spcAft>
                <a:spcPts val="0"/>
              </a:spcAft>
              <a:buClr>
                <a:srgbClr val="FFFFFF"/>
              </a:buClr>
              <a:buSzPts val="1500"/>
              <a:buChar char="●"/>
            </a:pPr>
            <a:r>
              <a:rPr lang="id" sz="1500">
                <a:solidFill>
                  <a:srgbClr val="FFFFFF"/>
                </a:solidFill>
              </a:rPr>
              <a:t>Tidak mau (malas) bekerja keras.</a:t>
            </a:r>
            <a:endParaRPr sz="1500">
              <a:solidFill>
                <a:srgbClr val="FFFF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0"/>
          <p:cNvSpPr txBox="1">
            <a:spLocks noGrp="1"/>
          </p:cNvSpPr>
          <p:nvPr>
            <p:ph type="body" idx="1"/>
          </p:nvPr>
        </p:nvSpPr>
        <p:spPr>
          <a:xfrm>
            <a:off x="1145375" y="470975"/>
            <a:ext cx="7579200" cy="42165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id" sz="1400">
                <a:solidFill>
                  <a:srgbClr val="FFFFFF"/>
                </a:solidFill>
              </a:rPr>
              <a:t>Secara umum, faktor terjadinya korupsi meliputi :</a:t>
            </a:r>
            <a:endParaRPr sz="1400">
              <a:solidFill>
                <a:srgbClr val="FFFFFF"/>
              </a:solidFill>
            </a:endParaRPr>
          </a:p>
          <a:p>
            <a:pPr marL="0" lvl="0" indent="0" algn="just" rtl="0">
              <a:lnSpc>
                <a:spcPct val="100000"/>
              </a:lnSpc>
              <a:spcBef>
                <a:spcPts val="1200"/>
              </a:spcBef>
              <a:spcAft>
                <a:spcPts val="0"/>
              </a:spcAft>
              <a:buNone/>
            </a:pPr>
            <a:endParaRPr sz="1400">
              <a:solidFill>
                <a:srgbClr val="FFFFFF"/>
              </a:solidFill>
            </a:endParaRPr>
          </a:p>
          <a:p>
            <a:pPr marL="457200" lvl="0" indent="-317500" algn="just" rtl="0">
              <a:spcBef>
                <a:spcPts val="1200"/>
              </a:spcBef>
              <a:spcAft>
                <a:spcPts val="0"/>
              </a:spcAft>
              <a:buClr>
                <a:srgbClr val="FFFFFF"/>
              </a:buClr>
              <a:buSzPts val="1400"/>
              <a:buChar char="●"/>
            </a:pPr>
            <a:r>
              <a:rPr lang="id" sz="1400">
                <a:solidFill>
                  <a:srgbClr val="FFFFFF"/>
                </a:solidFill>
              </a:rPr>
              <a:t>Faktor Politik</a:t>
            </a:r>
            <a:endParaRPr sz="1400">
              <a:solidFill>
                <a:srgbClr val="FFFFFF"/>
              </a:solidFill>
            </a:endParaRPr>
          </a:p>
          <a:p>
            <a:pPr marL="457200" lvl="0" indent="0" algn="just" rtl="0">
              <a:lnSpc>
                <a:spcPct val="150000"/>
              </a:lnSpc>
              <a:spcBef>
                <a:spcPts val="1200"/>
              </a:spcBef>
              <a:spcAft>
                <a:spcPts val="0"/>
              </a:spcAft>
              <a:buNone/>
            </a:pPr>
            <a:r>
              <a:rPr lang="id" sz="1400">
                <a:solidFill>
                  <a:srgbClr val="FFFFFF"/>
                </a:solidFill>
              </a:rPr>
              <a:t>Ketika terjadi instabilitas politik, kepentingan politis para pemegang kekuasaan, bahkan ketika meraih dan mempertahankan kekuasaan. Perilaku korup seperti penyuapan, politik uang merupakan fenomena yang sering terjadi.</a:t>
            </a:r>
            <a:endParaRPr sz="1400">
              <a:solidFill>
                <a:srgbClr val="FFFFFF"/>
              </a:solidFill>
            </a:endParaRPr>
          </a:p>
          <a:p>
            <a:pPr marL="457200" lvl="0" indent="0" algn="just" rtl="0">
              <a:lnSpc>
                <a:spcPct val="150000"/>
              </a:lnSpc>
              <a:spcBef>
                <a:spcPts val="0"/>
              </a:spcBef>
              <a:spcAft>
                <a:spcPts val="0"/>
              </a:spcAft>
              <a:buNone/>
            </a:pPr>
            <a:endParaRPr sz="1400">
              <a:solidFill>
                <a:srgbClr val="FFFFFF"/>
              </a:solidFill>
            </a:endParaRPr>
          </a:p>
          <a:p>
            <a:pPr marL="457200" lvl="0" indent="-317500" algn="just" rtl="0">
              <a:spcBef>
                <a:spcPts val="0"/>
              </a:spcBef>
              <a:spcAft>
                <a:spcPts val="0"/>
              </a:spcAft>
              <a:buClr>
                <a:srgbClr val="FFFFFF"/>
              </a:buClr>
              <a:buSzPts val="1400"/>
              <a:buChar char="●"/>
            </a:pPr>
            <a:r>
              <a:rPr lang="id" sz="1400">
                <a:solidFill>
                  <a:srgbClr val="FFFFFF"/>
                </a:solidFill>
              </a:rPr>
              <a:t>Faktor Hukum</a:t>
            </a:r>
            <a:endParaRPr sz="1400">
              <a:solidFill>
                <a:srgbClr val="FFFFFF"/>
              </a:solidFill>
            </a:endParaRPr>
          </a:p>
          <a:p>
            <a:pPr marL="457200" lvl="0" indent="0" algn="just" rtl="0">
              <a:lnSpc>
                <a:spcPct val="150000"/>
              </a:lnSpc>
              <a:spcBef>
                <a:spcPts val="1200"/>
              </a:spcBef>
              <a:spcAft>
                <a:spcPts val="0"/>
              </a:spcAft>
              <a:buNone/>
            </a:pPr>
            <a:r>
              <a:rPr lang="id" sz="1400">
                <a:solidFill>
                  <a:srgbClr val="FFFFFF"/>
                </a:solidFill>
              </a:rPr>
              <a:t>Lemahnya penegakan hukum. Tidak baiknya substansi hukum, aturan-aturan yang diskriminatif dan tidak adil. Rumusan yang tidak jelas dan tegas sehingga multitafsir; kontradiksi dan </a:t>
            </a:r>
            <a:r>
              <a:rPr lang="id" sz="1400" i="1">
                <a:solidFill>
                  <a:srgbClr val="FFFFFF"/>
                </a:solidFill>
              </a:rPr>
              <a:t>overlapping</a:t>
            </a:r>
            <a:r>
              <a:rPr lang="id" sz="1400">
                <a:solidFill>
                  <a:srgbClr val="FFFFFF"/>
                </a:solidFill>
              </a:rPr>
              <a:t> dengan peraturan lain (baik yang sederajat maupun yang lebih tinggi).</a:t>
            </a:r>
            <a:endParaRPr sz="1400">
              <a:solidFill>
                <a:srgbClr val="FFFF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21"/>
          <p:cNvSpPr txBox="1">
            <a:spLocks noGrp="1"/>
          </p:cNvSpPr>
          <p:nvPr>
            <p:ph type="body" idx="1"/>
          </p:nvPr>
        </p:nvSpPr>
        <p:spPr>
          <a:xfrm>
            <a:off x="1052550" y="649850"/>
            <a:ext cx="7038900" cy="3014100"/>
          </a:xfrm>
          <a:prstGeom prst="rect">
            <a:avLst/>
          </a:prstGeom>
        </p:spPr>
        <p:txBody>
          <a:bodyPr spcFirstLastPara="1" wrap="square" lIns="91425" tIns="91425" rIns="91425" bIns="91425" anchor="t" anchorCtr="0">
            <a:normAutofit/>
          </a:bodyPr>
          <a:lstStyle/>
          <a:p>
            <a:pPr marL="457200" lvl="0" indent="-317500" algn="just" rtl="0">
              <a:lnSpc>
                <a:spcPct val="105000"/>
              </a:lnSpc>
              <a:spcBef>
                <a:spcPts val="0"/>
              </a:spcBef>
              <a:spcAft>
                <a:spcPts val="0"/>
              </a:spcAft>
              <a:buClr>
                <a:srgbClr val="FFFFFF"/>
              </a:buClr>
              <a:buSzPts val="1400"/>
              <a:buChar char="●"/>
            </a:pPr>
            <a:r>
              <a:rPr lang="id" sz="1400">
                <a:solidFill>
                  <a:srgbClr val="FFFFFF"/>
                </a:solidFill>
              </a:rPr>
              <a:t>Faktor Ekonomi</a:t>
            </a:r>
            <a:endParaRPr sz="1400">
              <a:solidFill>
                <a:srgbClr val="FFFFFF"/>
              </a:solidFill>
            </a:endParaRPr>
          </a:p>
          <a:p>
            <a:pPr marL="457200" lvl="0" indent="0" algn="just" rtl="0">
              <a:lnSpc>
                <a:spcPct val="115000"/>
              </a:lnSpc>
              <a:spcBef>
                <a:spcPts val="1200"/>
              </a:spcBef>
              <a:spcAft>
                <a:spcPts val="0"/>
              </a:spcAft>
              <a:buNone/>
            </a:pPr>
            <a:r>
              <a:rPr lang="id" sz="1400">
                <a:solidFill>
                  <a:srgbClr val="FFFFFF"/>
                </a:solidFill>
              </a:rPr>
              <a:t>Pendapatan atau gaji yang tidak mencukupi kebutuhan. Korupsi dilakukan oleh orang untuk memenuhi dua kebutuhan yang paling bawah dan logika lurusnya hanya dilakukan oleh komunitas masyarakat yang pas-pasan yang bertahan hidup.</a:t>
            </a:r>
            <a:endParaRPr sz="1400">
              <a:solidFill>
                <a:srgbClr val="FFFFFF"/>
              </a:solidFill>
            </a:endParaRPr>
          </a:p>
          <a:p>
            <a:pPr marL="457200" lvl="0" indent="0" algn="just" rtl="0">
              <a:lnSpc>
                <a:spcPct val="140000"/>
              </a:lnSpc>
              <a:spcBef>
                <a:spcPts val="0"/>
              </a:spcBef>
              <a:spcAft>
                <a:spcPts val="0"/>
              </a:spcAft>
              <a:buNone/>
            </a:pPr>
            <a:endParaRPr sz="1400">
              <a:solidFill>
                <a:srgbClr val="FFFFFF"/>
              </a:solidFill>
            </a:endParaRPr>
          </a:p>
          <a:p>
            <a:pPr marL="457200" lvl="0" indent="-317500" algn="just" rtl="0">
              <a:lnSpc>
                <a:spcPct val="105000"/>
              </a:lnSpc>
              <a:spcBef>
                <a:spcPts val="0"/>
              </a:spcBef>
              <a:spcAft>
                <a:spcPts val="0"/>
              </a:spcAft>
              <a:buClr>
                <a:srgbClr val="FFFFFF"/>
              </a:buClr>
              <a:buSzPts val="1400"/>
              <a:buChar char="●"/>
            </a:pPr>
            <a:r>
              <a:rPr lang="id" sz="1400">
                <a:solidFill>
                  <a:srgbClr val="FFFFFF"/>
                </a:solidFill>
              </a:rPr>
              <a:t>Faktor Organisasi</a:t>
            </a:r>
            <a:endParaRPr sz="1400">
              <a:solidFill>
                <a:srgbClr val="FFFFFF"/>
              </a:solidFill>
            </a:endParaRPr>
          </a:p>
          <a:p>
            <a:pPr marL="457200" lvl="0" indent="0" algn="just" rtl="0">
              <a:lnSpc>
                <a:spcPct val="105000"/>
              </a:lnSpc>
              <a:spcBef>
                <a:spcPts val="1200"/>
              </a:spcBef>
              <a:spcAft>
                <a:spcPts val="1200"/>
              </a:spcAft>
              <a:buNone/>
            </a:pPr>
            <a:r>
              <a:rPr lang="id" sz="1400">
                <a:solidFill>
                  <a:srgbClr val="FFFFFF"/>
                </a:solidFill>
              </a:rPr>
              <a:t>Kurang adanya teladan dari pimpinan, tidak adanya kultur organisasi yang benar, sistem akuntabilitas di instansi pemerintah kurang memadai, dan manajemen cenderung menutupi korupsi di dalam organisasinya.</a:t>
            </a:r>
            <a:endParaRPr sz="1400">
              <a:solidFill>
                <a:srgbClr val="FFFF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22"/>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d"/>
              <a:t>Dampak dari Korupsi</a:t>
            </a:r>
            <a:endParaRPr/>
          </a:p>
        </p:txBody>
      </p:sp>
      <p:sp>
        <p:nvSpPr>
          <p:cNvPr id="187" name="Google Shape;187;p22"/>
          <p:cNvSpPr txBox="1">
            <a:spLocks noGrp="1"/>
          </p:cNvSpPr>
          <p:nvPr>
            <p:ph type="body" idx="1"/>
          </p:nvPr>
        </p:nvSpPr>
        <p:spPr>
          <a:xfrm>
            <a:off x="1297500" y="1106125"/>
            <a:ext cx="7038900" cy="3372600"/>
          </a:xfrm>
          <a:prstGeom prst="rect">
            <a:avLst/>
          </a:prstGeom>
        </p:spPr>
        <p:txBody>
          <a:bodyPr spcFirstLastPara="1" wrap="square" lIns="91425" tIns="91425" rIns="91425" bIns="91425" anchor="t" anchorCtr="0">
            <a:noAutofit/>
          </a:bodyPr>
          <a:lstStyle/>
          <a:p>
            <a:pPr marL="457200" lvl="0" indent="-311150" algn="just" rtl="0">
              <a:lnSpc>
                <a:spcPct val="150000"/>
              </a:lnSpc>
              <a:spcBef>
                <a:spcPts val="0"/>
              </a:spcBef>
              <a:spcAft>
                <a:spcPts val="0"/>
              </a:spcAft>
              <a:buSzPts val="1300"/>
              <a:buAutoNum type="arabicPeriod"/>
            </a:pPr>
            <a:r>
              <a:rPr lang="id"/>
              <a:t>Dampak ekonomi</a:t>
            </a:r>
            <a:endParaRPr/>
          </a:p>
          <a:p>
            <a:pPr marL="630000" lvl="0" indent="-262549" algn="just" rtl="0">
              <a:lnSpc>
                <a:spcPct val="150000"/>
              </a:lnSpc>
              <a:spcBef>
                <a:spcPts val="0"/>
              </a:spcBef>
              <a:spcAft>
                <a:spcPts val="0"/>
              </a:spcAft>
              <a:buSzPts val="1300"/>
              <a:buChar char="●"/>
            </a:pPr>
            <a:r>
              <a:rPr lang="id"/>
              <a:t>Lesunya pertumbuhan ekonomi dan investasi.</a:t>
            </a:r>
            <a:endParaRPr/>
          </a:p>
          <a:p>
            <a:pPr marL="630000" lvl="0" indent="-262549" algn="just" rtl="0">
              <a:lnSpc>
                <a:spcPct val="150000"/>
              </a:lnSpc>
              <a:spcBef>
                <a:spcPts val="0"/>
              </a:spcBef>
              <a:spcAft>
                <a:spcPts val="0"/>
              </a:spcAft>
              <a:buSzPts val="1300"/>
              <a:buChar char="●"/>
            </a:pPr>
            <a:r>
              <a:rPr lang="id"/>
              <a:t>Penurunan produktivitas.</a:t>
            </a:r>
            <a:endParaRPr/>
          </a:p>
          <a:p>
            <a:pPr marL="630000" lvl="0" indent="-262549" algn="just" rtl="0">
              <a:lnSpc>
                <a:spcPct val="150000"/>
              </a:lnSpc>
              <a:spcBef>
                <a:spcPts val="0"/>
              </a:spcBef>
              <a:spcAft>
                <a:spcPts val="0"/>
              </a:spcAft>
              <a:buSzPts val="1300"/>
              <a:buChar char="●"/>
            </a:pPr>
            <a:r>
              <a:rPr lang="id"/>
              <a:t>Rendahnya kualitas barang dan jasa bagi publik.</a:t>
            </a:r>
            <a:endParaRPr/>
          </a:p>
          <a:p>
            <a:pPr marL="630000" lvl="0" indent="-262549" algn="just" rtl="0">
              <a:lnSpc>
                <a:spcPct val="150000"/>
              </a:lnSpc>
              <a:spcBef>
                <a:spcPts val="0"/>
              </a:spcBef>
              <a:spcAft>
                <a:spcPts val="0"/>
              </a:spcAft>
              <a:buSzPts val="1300"/>
              <a:buChar char="●"/>
            </a:pPr>
            <a:r>
              <a:rPr lang="id"/>
              <a:t>Menurunnya pendapatan negara dari sektor pajak.</a:t>
            </a:r>
            <a:endParaRPr/>
          </a:p>
          <a:p>
            <a:pPr marL="630000" lvl="0" indent="-262549" algn="just" rtl="0">
              <a:lnSpc>
                <a:spcPct val="150000"/>
              </a:lnSpc>
              <a:spcBef>
                <a:spcPts val="0"/>
              </a:spcBef>
              <a:spcAft>
                <a:spcPts val="0"/>
              </a:spcAft>
              <a:buSzPts val="1300"/>
              <a:buChar char="●"/>
            </a:pPr>
            <a:r>
              <a:rPr lang="id"/>
              <a:t>Meningkatnya utang negara.</a:t>
            </a:r>
            <a:endParaRPr/>
          </a:p>
          <a:p>
            <a:pPr marL="457200" lvl="0" indent="-311150" algn="just" rtl="0">
              <a:lnSpc>
                <a:spcPct val="150000"/>
              </a:lnSpc>
              <a:spcBef>
                <a:spcPts val="0"/>
              </a:spcBef>
              <a:spcAft>
                <a:spcPts val="0"/>
              </a:spcAft>
              <a:buSzPts val="1300"/>
              <a:buAutoNum type="arabicPeriod"/>
            </a:pPr>
            <a:r>
              <a:rPr lang="id"/>
              <a:t>Dampak sosial dan kemiskinan masyarakat</a:t>
            </a:r>
            <a:endParaRPr/>
          </a:p>
          <a:p>
            <a:pPr marL="630000" lvl="0" indent="-262549" algn="just" rtl="0">
              <a:lnSpc>
                <a:spcPct val="150000"/>
              </a:lnSpc>
              <a:spcBef>
                <a:spcPts val="0"/>
              </a:spcBef>
              <a:spcAft>
                <a:spcPts val="0"/>
              </a:spcAft>
              <a:buSzPts val="1300"/>
              <a:buChar char="●"/>
            </a:pPr>
            <a:r>
              <a:rPr lang="id"/>
              <a:t>Mahalnya harga jasa dan pelayanan publik.</a:t>
            </a:r>
            <a:endParaRPr/>
          </a:p>
          <a:p>
            <a:pPr marL="630000" lvl="0" indent="-262549" algn="just" rtl="0">
              <a:lnSpc>
                <a:spcPct val="150000"/>
              </a:lnSpc>
              <a:spcBef>
                <a:spcPts val="0"/>
              </a:spcBef>
              <a:spcAft>
                <a:spcPts val="0"/>
              </a:spcAft>
              <a:buSzPts val="1300"/>
              <a:buChar char="●"/>
            </a:pPr>
            <a:r>
              <a:rPr lang="id"/>
              <a:t>Pengentasan kemiskinan berjalan lambat.</a:t>
            </a:r>
            <a:endParaRPr/>
          </a:p>
          <a:p>
            <a:pPr marL="630000" lvl="0" indent="-262549" algn="just" rtl="0">
              <a:lnSpc>
                <a:spcPct val="150000"/>
              </a:lnSpc>
              <a:spcBef>
                <a:spcPts val="0"/>
              </a:spcBef>
              <a:spcAft>
                <a:spcPts val="0"/>
              </a:spcAft>
              <a:buSzPts val="1300"/>
              <a:buChar char="●"/>
            </a:pPr>
            <a:r>
              <a:rPr lang="id"/>
              <a:t>Terbatasnya akses bagi masyarakat miskin.</a:t>
            </a:r>
            <a:endParaRPr/>
          </a:p>
          <a:p>
            <a:pPr marL="630000" lvl="0" indent="-262549" algn="just" rtl="0">
              <a:lnSpc>
                <a:spcPct val="150000"/>
              </a:lnSpc>
              <a:spcBef>
                <a:spcPts val="0"/>
              </a:spcBef>
              <a:spcAft>
                <a:spcPts val="0"/>
              </a:spcAft>
              <a:buSzPts val="1300"/>
              <a:buChar char="●"/>
            </a:pPr>
            <a:r>
              <a:rPr lang="id"/>
              <a:t>Meningkatnya angka kriminalitas.</a:t>
            </a:r>
            <a:endParaRPr/>
          </a:p>
          <a:p>
            <a:pPr marL="630000" lvl="0" indent="-262549" algn="just" rtl="0">
              <a:lnSpc>
                <a:spcPct val="150000"/>
              </a:lnSpc>
              <a:spcBef>
                <a:spcPts val="0"/>
              </a:spcBef>
              <a:spcAft>
                <a:spcPts val="0"/>
              </a:spcAft>
              <a:buSzPts val="1300"/>
              <a:buChar char="●"/>
            </a:pPr>
            <a:r>
              <a:rPr lang="id"/>
              <a:t>Solidaritas sosial semakin langka dan demoralisasi.</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23"/>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d"/>
              <a:t>Dampak dari Korupsi</a:t>
            </a:r>
            <a:endParaRPr/>
          </a:p>
        </p:txBody>
      </p:sp>
      <p:sp>
        <p:nvSpPr>
          <p:cNvPr id="193" name="Google Shape;193;p23"/>
          <p:cNvSpPr txBox="1">
            <a:spLocks noGrp="1"/>
          </p:cNvSpPr>
          <p:nvPr>
            <p:ph type="body" idx="1"/>
          </p:nvPr>
        </p:nvSpPr>
        <p:spPr>
          <a:xfrm>
            <a:off x="1297500" y="1106125"/>
            <a:ext cx="7038900" cy="3372600"/>
          </a:xfrm>
          <a:prstGeom prst="rect">
            <a:avLst/>
          </a:prstGeom>
        </p:spPr>
        <p:txBody>
          <a:bodyPr spcFirstLastPara="1" wrap="square" lIns="91425" tIns="91425" rIns="91425" bIns="91425" anchor="t" anchorCtr="0">
            <a:noAutofit/>
          </a:bodyPr>
          <a:lstStyle/>
          <a:p>
            <a:pPr marL="457200" lvl="0" indent="-311150" algn="just" rtl="0">
              <a:lnSpc>
                <a:spcPct val="150000"/>
              </a:lnSpc>
              <a:spcBef>
                <a:spcPts val="0"/>
              </a:spcBef>
              <a:spcAft>
                <a:spcPts val="0"/>
              </a:spcAft>
              <a:buSzPts val="1300"/>
              <a:buAutoNum type="arabicPeriod" startAt="3"/>
            </a:pPr>
            <a:r>
              <a:rPr lang="id"/>
              <a:t>Runtuhnya otoritas pemerintah</a:t>
            </a:r>
            <a:endParaRPr/>
          </a:p>
          <a:p>
            <a:pPr marL="630000" lvl="0" indent="-262549" algn="just" rtl="0">
              <a:lnSpc>
                <a:spcPct val="150000"/>
              </a:lnSpc>
              <a:spcBef>
                <a:spcPts val="0"/>
              </a:spcBef>
              <a:spcAft>
                <a:spcPts val="0"/>
              </a:spcAft>
              <a:buSzPts val="1300"/>
              <a:buChar char="●"/>
            </a:pPr>
            <a:r>
              <a:rPr lang="id"/>
              <a:t>Matinya etika sosial politik.</a:t>
            </a:r>
            <a:endParaRPr/>
          </a:p>
          <a:p>
            <a:pPr marL="630000" lvl="0" indent="-262549" algn="just" rtl="0">
              <a:lnSpc>
                <a:spcPct val="150000"/>
              </a:lnSpc>
              <a:spcBef>
                <a:spcPts val="0"/>
              </a:spcBef>
              <a:spcAft>
                <a:spcPts val="0"/>
              </a:spcAft>
              <a:buSzPts val="1300"/>
              <a:buChar char="●"/>
            </a:pPr>
            <a:r>
              <a:rPr lang="id"/>
              <a:t>Tidak efektifnya peraturan dan perundang-undangan.</a:t>
            </a:r>
            <a:endParaRPr/>
          </a:p>
          <a:p>
            <a:pPr marL="630000" lvl="0" indent="-262549" algn="just" rtl="0">
              <a:lnSpc>
                <a:spcPct val="150000"/>
              </a:lnSpc>
              <a:spcBef>
                <a:spcPts val="0"/>
              </a:spcBef>
              <a:spcAft>
                <a:spcPts val="0"/>
              </a:spcAft>
              <a:buSzPts val="1300"/>
              <a:buChar char="●"/>
            </a:pPr>
            <a:r>
              <a:rPr lang="id"/>
              <a:t>Birokrasi tidak efisien.</a:t>
            </a:r>
            <a:endParaRPr/>
          </a:p>
          <a:p>
            <a:pPr marL="450000" lvl="0" indent="-311150" algn="just" rtl="0">
              <a:lnSpc>
                <a:spcPct val="150000"/>
              </a:lnSpc>
              <a:spcBef>
                <a:spcPts val="0"/>
              </a:spcBef>
              <a:spcAft>
                <a:spcPts val="0"/>
              </a:spcAft>
              <a:buSzPts val="1300"/>
              <a:buAutoNum type="arabicPeriod" startAt="3"/>
            </a:pPr>
            <a:r>
              <a:rPr lang="id"/>
              <a:t>Dampak terhadap politik dan demokrasi</a:t>
            </a:r>
            <a:endParaRPr/>
          </a:p>
          <a:p>
            <a:pPr marL="630000" lvl="0" indent="-262549" algn="just" rtl="0">
              <a:lnSpc>
                <a:spcPct val="150000"/>
              </a:lnSpc>
              <a:spcBef>
                <a:spcPts val="0"/>
              </a:spcBef>
              <a:spcAft>
                <a:spcPts val="0"/>
              </a:spcAft>
              <a:buSzPts val="1300"/>
              <a:buChar char="●"/>
            </a:pPr>
            <a:r>
              <a:rPr lang="id"/>
              <a:t>Munculnya kepemimpinan korup.</a:t>
            </a:r>
            <a:endParaRPr/>
          </a:p>
          <a:p>
            <a:pPr marL="630000" lvl="0" indent="-262549" algn="just" rtl="0">
              <a:lnSpc>
                <a:spcPct val="150000"/>
              </a:lnSpc>
              <a:spcBef>
                <a:spcPts val="0"/>
              </a:spcBef>
              <a:spcAft>
                <a:spcPts val="0"/>
              </a:spcAft>
              <a:buSzPts val="1300"/>
              <a:buChar char="●"/>
            </a:pPr>
            <a:r>
              <a:rPr lang="id"/>
              <a:t>Hilangnya kepercayaan publik pada demokrasi.</a:t>
            </a:r>
            <a:endParaRPr/>
          </a:p>
          <a:p>
            <a:pPr marL="630000" lvl="0" indent="-262549" algn="just" rtl="0">
              <a:lnSpc>
                <a:spcPct val="150000"/>
              </a:lnSpc>
              <a:spcBef>
                <a:spcPts val="0"/>
              </a:spcBef>
              <a:spcAft>
                <a:spcPts val="0"/>
              </a:spcAft>
              <a:buSzPts val="1300"/>
              <a:buChar char="●"/>
            </a:pPr>
            <a:r>
              <a:rPr lang="id"/>
              <a:t>Menguatnya plutokrasi.</a:t>
            </a:r>
            <a:endParaRPr/>
          </a:p>
          <a:p>
            <a:pPr marL="630000" lvl="0" indent="-262549" algn="just" rtl="0">
              <a:lnSpc>
                <a:spcPct val="150000"/>
              </a:lnSpc>
              <a:spcBef>
                <a:spcPts val="0"/>
              </a:spcBef>
              <a:spcAft>
                <a:spcPts val="0"/>
              </a:spcAft>
              <a:buSzPts val="1300"/>
              <a:buChar char="●"/>
            </a:pPr>
            <a:r>
              <a:rPr lang="id"/>
              <a:t>Hancurnya kedaulatan rakyat.</a:t>
            </a:r>
            <a:endParaRPr/>
          </a:p>
          <a:p>
            <a:pPr marL="450000" lvl="0" indent="-311150" algn="just" rtl="0">
              <a:lnSpc>
                <a:spcPct val="150000"/>
              </a:lnSpc>
              <a:spcBef>
                <a:spcPts val="0"/>
              </a:spcBef>
              <a:spcAft>
                <a:spcPts val="0"/>
              </a:spcAft>
              <a:buSzPts val="1300"/>
              <a:buAutoNum type="arabicPeriod" startAt="3"/>
            </a:pPr>
            <a:r>
              <a:rPr lang="id"/>
              <a:t>Dampak terhadap penegakan hukum</a:t>
            </a:r>
            <a:endParaRPr/>
          </a:p>
          <a:p>
            <a:pPr marL="630000" lvl="0" indent="-262549" algn="just" rtl="0">
              <a:lnSpc>
                <a:spcPct val="150000"/>
              </a:lnSpc>
              <a:spcBef>
                <a:spcPts val="0"/>
              </a:spcBef>
              <a:spcAft>
                <a:spcPts val="0"/>
              </a:spcAft>
              <a:buSzPts val="1300"/>
              <a:buChar char="●"/>
            </a:pPr>
            <a:r>
              <a:rPr lang="id"/>
              <a:t>Fungsi pemerintah mandul.</a:t>
            </a:r>
            <a:endParaRPr/>
          </a:p>
          <a:p>
            <a:pPr marL="630000" lvl="0" indent="-262549" algn="just" rtl="0">
              <a:lnSpc>
                <a:spcPct val="150000"/>
              </a:lnSpc>
              <a:spcBef>
                <a:spcPts val="0"/>
              </a:spcBef>
              <a:spcAft>
                <a:spcPts val="0"/>
              </a:spcAft>
              <a:buSzPts val="1300"/>
              <a:buChar char="●"/>
            </a:pPr>
            <a:r>
              <a:rPr lang="id"/>
              <a:t>Hilangnya kepercayaan terhadap lembaga negara.</a:t>
            </a:r>
            <a:endParaRPr/>
          </a:p>
          <a:p>
            <a:pPr marL="0" lvl="0" indent="0" algn="l" rtl="0">
              <a:spcBef>
                <a:spcPts val="0"/>
              </a:spcBef>
              <a:spcAft>
                <a:spcPts val="1200"/>
              </a:spcAft>
              <a:buNone/>
            </a:pPr>
            <a:endParaRPr/>
          </a:p>
        </p:txBody>
      </p:sp>
    </p:spTree>
  </p:cSld>
  <p:clrMapOvr>
    <a:masterClrMapping/>
  </p:clrMapOvr>
</p:sld>
</file>

<file path=ppt/theme/theme1.xml><?xml version="1.0" encoding="utf-8"?>
<a:theme xmlns:a="http://schemas.openxmlformats.org/drawingml/2006/main"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804</Words>
  <Application>Microsoft Office PowerPoint</Application>
  <PresentationFormat>On-screen Show (16:9)</PresentationFormat>
  <Paragraphs>108</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Lato</vt:lpstr>
      <vt:lpstr>Montserrat</vt:lpstr>
      <vt:lpstr>Arial</vt:lpstr>
      <vt:lpstr>Focus</vt:lpstr>
      <vt:lpstr>Korupsi, Dampak, dan Solusinya</vt:lpstr>
      <vt:lpstr>Pengertian</vt:lpstr>
      <vt:lpstr>Ciri dan Bentuk</vt:lpstr>
      <vt:lpstr>Ciri dan Bentuk</vt:lpstr>
      <vt:lpstr>Faktor Penyebab Terjadinya Korupsi </vt:lpstr>
      <vt:lpstr>PowerPoint Presentation</vt:lpstr>
      <vt:lpstr>PowerPoint Presentation</vt:lpstr>
      <vt:lpstr>Dampak dari Korupsi</vt:lpstr>
      <vt:lpstr>Dampak dari Korupsi</vt:lpstr>
      <vt:lpstr>Dampak dari Korupsi</vt:lpstr>
      <vt:lpstr>Solusi dan Upaya Pencegahan </vt:lpstr>
      <vt:lpstr>Mencegah terjadinya faktor eksternal</vt:lpstr>
      <vt:lpstr>Kesimpulan dan Saran</vt:lpstr>
      <vt:lpstr>Kesimpulan dan Saran</vt:lpstr>
      <vt:lpstr>Daftar Referensi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Korupsi, Dampak, dan Solusinya</dc:title>
  <cp:lastModifiedBy>anisah aidid</cp:lastModifiedBy>
  <cp:revision>3</cp:revision>
  <dcterms:modified xsi:type="dcterms:W3CDTF">2026-04-26T14:21:49Z</dcterms:modified>
</cp:coreProperties>
</file>