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8288000" cy="10287000"/>
  <p:notesSz cx="6858000" cy="9144000"/>
  <p:embeddedFontLst>
    <p:embeddedFont>
      <p:font typeface="Balsamiq Sans Bold" panose="020B0604020202020204" charset="0"/>
      <p:regular r:id="rId16"/>
    </p:embeddedFont>
    <p:embeddedFont>
      <p:font typeface="ดองเต่า" panose="020B0604020202020204" charset="-34"/>
      <p:regular r:id="rId17"/>
    </p:embeddedFont>
    <p:embeddedFont>
      <p:font typeface="ดองเต่า Bold" panose="020B0604020202020204" charset="-34"/>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0" d="100"/>
          <a:sy n="40" d="100"/>
        </p:scale>
        <p:origin x="828" y="2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 Id="rId9" Type="http://schemas.openxmlformats.org/officeDocument/2006/relationships/image" Target="../media/image10.svg"/></Relationships>
</file>

<file path=ppt/slides/_rels/slide12.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svg"/><Relationship Id="rId7" Type="http://schemas.openxmlformats.org/officeDocument/2006/relationships/image" Target="../media/image2.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svg"/><Relationship Id="rId7" Type="http://schemas.openxmlformats.org/officeDocument/2006/relationships/image" Target="../media/image2.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6.sv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6.sv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a:off x="-3244044" y="-165898"/>
            <a:ext cx="6488089" cy="2217747"/>
          </a:xfrm>
          <a:custGeom>
            <a:avLst/>
            <a:gdLst/>
            <a:ahLst/>
            <a:cxnLst/>
            <a:rect l="l" t="t" r="r" b="b"/>
            <a:pathLst>
              <a:path w="6488089" h="2217747">
                <a:moveTo>
                  <a:pt x="0" y="0"/>
                </a:moveTo>
                <a:lnTo>
                  <a:pt x="6488088" y="0"/>
                </a:lnTo>
                <a:lnTo>
                  <a:pt x="6488088" y="2217746"/>
                </a:lnTo>
                <a:lnTo>
                  <a:pt x="0" y="22177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flipH="1">
            <a:off x="15673967" y="-903418"/>
            <a:ext cx="7315200" cy="2500468"/>
          </a:xfrm>
          <a:custGeom>
            <a:avLst/>
            <a:gdLst/>
            <a:ahLst/>
            <a:cxnLst/>
            <a:rect l="l" t="t" r="r" b="b"/>
            <a:pathLst>
              <a:path w="7315200" h="2500468">
                <a:moveTo>
                  <a:pt x="7315200" y="0"/>
                </a:moveTo>
                <a:lnTo>
                  <a:pt x="0" y="0"/>
                </a:lnTo>
                <a:lnTo>
                  <a:pt x="0" y="2500468"/>
                </a:lnTo>
                <a:lnTo>
                  <a:pt x="7315200" y="2500468"/>
                </a:lnTo>
                <a:lnTo>
                  <a:pt x="731520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a:off x="13831394" y="1427175"/>
            <a:ext cx="1448647" cy="1108873"/>
          </a:xfrm>
          <a:custGeom>
            <a:avLst/>
            <a:gdLst/>
            <a:ahLst/>
            <a:cxnLst/>
            <a:rect l="l" t="t" r="r" b="b"/>
            <a:pathLst>
              <a:path w="1448647" h="1108873">
                <a:moveTo>
                  <a:pt x="0" y="0"/>
                </a:moveTo>
                <a:lnTo>
                  <a:pt x="1448647" y="0"/>
                </a:lnTo>
                <a:lnTo>
                  <a:pt x="1448647" y="1108873"/>
                </a:lnTo>
                <a:lnTo>
                  <a:pt x="0" y="110887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a:off x="3244044" y="458775"/>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TextBox 6"/>
          <p:cNvSpPr txBox="1"/>
          <p:nvPr/>
        </p:nvSpPr>
        <p:spPr>
          <a:xfrm>
            <a:off x="773413" y="2618901"/>
            <a:ext cx="16741175" cy="4534937"/>
          </a:xfrm>
          <a:prstGeom prst="rect">
            <a:avLst/>
          </a:prstGeom>
        </p:spPr>
        <p:txBody>
          <a:bodyPr lIns="0" tIns="0" rIns="0" bIns="0" rtlCol="0" anchor="t">
            <a:spAutoFit/>
          </a:bodyPr>
          <a:lstStyle/>
          <a:p>
            <a:pPr algn="ctr">
              <a:lnSpc>
                <a:spcPts val="11204"/>
              </a:lnSpc>
            </a:pPr>
            <a:r>
              <a:rPr lang="en-US" sz="11204">
                <a:solidFill>
                  <a:srgbClr val="745C3E"/>
                </a:solidFill>
                <a:latin typeface="ดองเต่า"/>
                <a:ea typeface="ดองเต่า"/>
                <a:cs typeface="ดองเต่า"/>
                <a:sym typeface="ดองเต่า"/>
              </a:rPr>
              <a:t>Kontribusi Islam </a:t>
            </a:r>
          </a:p>
          <a:p>
            <a:pPr algn="ctr">
              <a:lnSpc>
                <a:spcPts val="11204"/>
              </a:lnSpc>
            </a:pPr>
            <a:r>
              <a:rPr lang="en-US" sz="11204">
                <a:solidFill>
                  <a:srgbClr val="745C3E"/>
                </a:solidFill>
                <a:latin typeface="ดองเต่า"/>
                <a:ea typeface="ดองเต่า"/>
                <a:cs typeface="ดองเต่า"/>
                <a:sym typeface="ดองเต่า"/>
              </a:rPr>
              <a:t>Dalam Pengembangan Peradaban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rot="-10800000" flipV="1">
            <a:off x="-1541581" y="7449965"/>
            <a:ext cx="25791250" cy="7643589"/>
          </a:xfrm>
          <a:custGeom>
            <a:avLst/>
            <a:gdLst/>
            <a:ahLst/>
            <a:cxnLst/>
            <a:rect l="l" t="t" r="r" b="b"/>
            <a:pathLst>
              <a:path w="25791250" h="7643589">
                <a:moveTo>
                  <a:pt x="0" y="7643589"/>
                </a:moveTo>
                <a:lnTo>
                  <a:pt x="25791250" y="7643589"/>
                </a:lnTo>
                <a:lnTo>
                  <a:pt x="25791250" y="0"/>
                </a:lnTo>
                <a:lnTo>
                  <a:pt x="0" y="0"/>
                </a:lnTo>
                <a:lnTo>
                  <a:pt x="0" y="7643589"/>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TextBox 4"/>
          <p:cNvSpPr txBox="1"/>
          <p:nvPr/>
        </p:nvSpPr>
        <p:spPr>
          <a:xfrm>
            <a:off x="1028700" y="3302567"/>
            <a:ext cx="14143481" cy="5381495"/>
          </a:xfrm>
          <a:prstGeom prst="rect">
            <a:avLst/>
          </a:prstGeom>
        </p:spPr>
        <p:txBody>
          <a:bodyPr lIns="0" tIns="0" rIns="0" bIns="0" rtlCol="0" anchor="t">
            <a:spAutoFit/>
          </a:bodyPr>
          <a:lstStyle/>
          <a:p>
            <a:pPr algn="just">
              <a:lnSpc>
                <a:spcPts val="4759"/>
              </a:lnSpc>
            </a:pPr>
            <a:endParaRPr/>
          </a:p>
          <a:p>
            <a:pPr algn="just">
              <a:lnSpc>
                <a:spcPts val="4759"/>
              </a:lnSpc>
            </a:pPr>
            <a:r>
              <a:rPr lang="en-US" sz="3399" b="1">
                <a:solidFill>
                  <a:srgbClr val="745C3E"/>
                </a:solidFill>
                <a:latin typeface="Balsamiq Sans Bold"/>
                <a:ea typeface="Balsamiq Sans Bold"/>
                <a:cs typeface="Balsamiq Sans Bold"/>
                <a:sym typeface="Balsamiq Sans Bold"/>
              </a:rPr>
              <a:t>Faktor Penyebab Kemajuan:</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Asimilasi dengan peradaban lain.</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Terjemahan karya Yunani dan Persia ke dalam bahasa Arab</a:t>
            </a:r>
          </a:p>
          <a:p>
            <a:pPr algn="just">
              <a:lnSpc>
                <a:spcPts val="4759"/>
              </a:lnSpc>
            </a:pPr>
            <a:r>
              <a:rPr lang="en-US" sz="3399" b="1">
                <a:solidFill>
                  <a:srgbClr val="745C3E"/>
                </a:solidFill>
                <a:latin typeface="Balsamiq Sans Bold"/>
                <a:ea typeface="Balsamiq Sans Bold"/>
                <a:cs typeface="Balsamiq Sans Bold"/>
                <a:sym typeface="Balsamiq Sans Bold"/>
              </a:rPr>
              <a:t>.</a:t>
            </a:r>
          </a:p>
          <a:p>
            <a:pPr algn="just">
              <a:lnSpc>
                <a:spcPts val="4759"/>
              </a:lnSpc>
            </a:pPr>
            <a:r>
              <a:rPr lang="en-US" sz="3399" b="1">
                <a:solidFill>
                  <a:srgbClr val="745C3E"/>
                </a:solidFill>
                <a:latin typeface="Balsamiq Sans Bold"/>
                <a:ea typeface="Balsamiq Sans Bold"/>
                <a:cs typeface="Balsamiq Sans Bold"/>
                <a:sym typeface="Balsamiq Sans Bold"/>
              </a:rPr>
              <a:t>Faktor Penyebab Kemunduran:</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Konflik politik dan kekuasaan.</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Ketidakjelasan sistem pengalihan kekuasaan.</a:t>
            </a:r>
          </a:p>
          <a:p>
            <a:pPr algn="just">
              <a:lnSpc>
                <a:spcPts val="4759"/>
              </a:lnSpc>
            </a:pPr>
            <a:endParaRPr lang="en-US" sz="3399" b="1">
              <a:solidFill>
                <a:srgbClr val="745C3E"/>
              </a:solidFill>
              <a:latin typeface="Balsamiq Sans Bold"/>
              <a:ea typeface="Balsamiq Sans Bold"/>
              <a:cs typeface="Balsamiq Sans Bold"/>
              <a:sym typeface="Balsamiq Sans Bold"/>
            </a:endParaRPr>
          </a:p>
        </p:txBody>
      </p:sp>
      <p:sp>
        <p:nvSpPr>
          <p:cNvPr id="5" name="Freeform 5"/>
          <p:cNvSpPr/>
          <p:nvPr/>
        </p:nvSpPr>
        <p:spPr>
          <a:xfrm flipH="1">
            <a:off x="12580964" y="408640"/>
            <a:ext cx="3083162" cy="1053881"/>
          </a:xfrm>
          <a:custGeom>
            <a:avLst/>
            <a:gdLst/>
            <a:ahLst/>
            <a:cxnLst/>
            <a:rect l="l" t="t" r="r" b="b"/>
            <a:pathLst>
              <a:path w="3083162" h="1053881">
                <a:moveTo>
                  <a:pt x="3083161" y="0"/>
                </a:moveTo>
                <a:lnTo>
                  <a:pt x="0" y="0"/>
                </a:lnTo>
                <a:lnTo>
                  <a:pt x="0" y="1053880"/>
                </a:lnTo>
                <a:lnTo>
                  <a:pt x="3083161" y="1053880"/>
                </a:lnTo>
                <a:lnTo>
                  <a:pt x="3083161"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a:off x="-1541581" y="408640"/>
            <a:ext cx="3083162" cy="1053881"/>
          </a:xfrm>
          <a:custGeom>
            <a:avLst/>
            <a:gdLst/>
            <a:ahLst/>
            <a:cxnLst/>
            <a:rect l="l" t="t" r="r" b="b"/>
            <a:pathLst>
              <a:path w="3083162" h="1053881">
                <a:moveTo>
                  <a:pt x="0" y="0"/>
                </a:moveTo>
                <a:lnTo>
                  <a:pt x="3083162" y="0"/>
                </a:lnTo>
                <a:lnTo>
                  <a:pt x="3083162" y="1053880"/>
                </a:lnTo>
                <a:lnTo>
                  <a:pt x="0" y="105388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7" name="TextBox 7"/>
          <p:cNvSpPr txBox="1"/>
          <p:nvPr/>
        </p:nvSpPr>
        <p:spPr>
          <a:xfrm>
            <a:off x="1028700" y="1325109"/>
            <a:ext cx="11474919" cy="2148908"/>
          </a:xfrm>
          <a:prstGeom prst="rect">
            <a:avLst/>
          </a:prstGeom>
        </p:spPr>
        <p:txBody>
          <a:bodyPr lIns="0" tIns="0" rIns="0" bIns="0" rtlCol="0" anchor="t">
            <a:spAutoFit/>
          </a:bodyPr>
          <a:lstStyle/>
          <a:p>
            <a:pPr algn="l">
              <a:lnSpc>
                <a:spcPts val="7764"/>
              </a:lnSpc>
            </a:pPr>
            <a:r>
              <a:rPr lang="en-US" sz="7764" b="1">
                <a:solidFill>
                  <a:srgbClr val="745C3E"/>
                </a:solidFill>
                <a:latin typeface="ดองเต่า Bold"/>
                <a:ea typeface="ดองเต่า Bold"/>
                <a:cs typeface="ดองเต่า Bold"/>
                <a:sym typeface="ดองเต่า Bold"/>
              </a:rPr>
              <a:t>Faktor Penyebab</a:t>
            </a:r>
          </a:p>
          <a:p>
            <a:pPr algn="l">
              <a:lnSpc>
                <a:spcPts val="7764"/>
              </a:lnSpc>
            </a:pPr>
            <a:r>
              <a:rPr lang="en-US" sz="7764" b="1">
                <a:solidFill>
                  <a:srgbClr val="745C3E"/>
                </a:solidFill>
                <a:latin typeface="ดองเต่า Bold"/>
                <a:ea typeface="ดองเต่า Bold"/>
                <a:cs typeface="ดองเต่า Bold"/>
                <a:sym typeface="ดองเต่า Bold"/>
              </a:rPr>
              <a:t>Kemajuan dan Kemunduran</a:t>
            </a:r>
          </a:p>
        </p:txBody>
      </p:sp>
      <p:sp>
        <p:nvSpPr>
          <p:cNvPr id="8" name="Freeform 8"/>
          <p:cNvSpPr/>
          <p:nvPr/>
        </p:nvSpPr>
        <p:spPr>
          <a:xfrm>
            <a:off x="11354044" y="408640"/>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9" name="Freeform 9"/>
          <p:cNvSpPr/>
          <p:nvPr/>
        </p:nvSpPr>
        <p:spPr>
          <a:xfrm>
            <a:off x="0" y="7505942"/>
            <a:ext cx="1086247" cy="831473"/>
          </a:xfrm>
          <a:custGeom>
            <a:avLst/>
            <a:gdLst/>
            <a:ahLst/>
            <a:cxnLst/>
            <a:rect l="l" t="t" r="r" b="b"/>
            <a:pathLst>
              <a:path w="1086247" h="831473">
                <a:moveTo>
                  <a:pt x="0" y="0"/>
                </a:moveTo>
                <a:lnTo>
                  <a:pt x="1086247" y="0"/>
                </a:lnTo>
                <a:lnTo>
                  <a:pt x="1086247" y="831472"/>
                </a:lnTo>
                <a:lnTo>
                  <a:pt x="0" y="83147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rot="-10800000" flipH="1">
            <a:off x="-7406145" y="9129712"/>
            <a:ext cx="20283103" cy="6011174"/>
          </a:xfrm>
          <a:custGeom>
            <a:avLst/>
            <a:gdLst/>
            <a:ahLst/>
            <a:cxnLst/>
            <a:rect l="l" t="t" r="r" b="b"/>
            <a:pathLst>
              <a:path w="20283103" h="6011174">
                <a:moveTo>
                  <a:pt x="20283104" y="0"/>
                </a:moveTo>
                <a:lnTo>
                  <a:pt x="0" y="0"/>
                </a:lnTo>
                <a:lnTo>
                  <a:pt x="0" y="6011174"/>
                </a:lnTo>
                <a:lnTo>
                  <a:pt x="20283104" y="6011174"/>
                </a:lnTo>
                <a:lnTo>
                  <a:pt x="20283104"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 name="TextBox 5"/>
          <p:cNvSpPr txBox="1"/>
          <p:nvPr/>
        </p:nvSpPr>
        <p:spPr>
          <a:xfrm>
            <a:off x="1614614" y="3517835"/>
            <a:ext cx="9842326" cy="3241806"/>
          </a:xfrm>
          <a:prstGeom prst="rect">
            <a:avLst/>
          </a:prstGeom>
        </p:spPr>
        <p:txBody>
          <a:bodyPr lIns="0" tIns="0" rIns="0" bIns="0" rtlCol="0" anchor="t">
            <a:spAutoFit/>
          </a:bodyPr>
          <a:lstStyle/>
          <a:p>
            <a:pPr algn="l">
              <a:lnSpc>
                <a:spcPts val="7999"/>
              </a:lnSpc>
            </a:pPr>
            <a:r>
              <a:rPr lang="en-US" sz="7999" b="1">
                <a:solidFill>
                  <a:srgbClr val="745C3E"/>
                </a:solidFill>
                <a:latin typeface="ดองเต่า Bold"/>
                <a:ea typeface="ดองเต่า Bold"/>
                <a:cs typeface="ดองเต่า Bold"/>
                <a:sym typeface="ดองเต่า Bold"/>
              </a:rPr>
              <a:t>Kontribusi Islam Dalam Pengembangan Peradaban </a:t>
            </a:r>
          </a:p>
        </p:txBody>
      </p:sp>
      <p:sp>
        <p:nvSpPr>
          <p:cNvPr id="6" name="Freeform 6"/>
          <p:cNvSpPr/>
          <p:nvPr/>
        </p:nvSpPr>
        <p:spPr>
          <a:xfrm flipH="1">
            <a:off x="15572356" y="819043"/>
            <a:ext cx="3373889" cy="1153256"/>
          </a:xfrm>
          <a:custGeom>
            <a:avLst/>
            <a:gdLst/>
            <a:ahLst/>
            <a:cxnLst/>
            <a:rect l="l" t="t" r="r" b="b"/>
            <a:pathLst>
              <a:path w="3373889" h="1153256">
                <a:moveTo>
                  <a:pt x="3373888" y="0"/>
                </a:moveTo>
                <a:lnTo>
                  <a:pt x="0" y="0"/>
                </a:lnTo>
                <a:lnTo>
                  <a:pt x="0" y="1153257"/>
                </a:lnTo>
                <a:lnTo>
                  <a:pt x="3373888" y="1153257"/>
                </a:lnTo>
                <a:lnTo>
                  <a:pt x="3373888"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7" name="Freeform 7"/>
          <p:cNvSpPr/>
          <p:nvPr/>
        </p:nvSpPr>
        <p:spPr>
          <a:xfrm flipH="1">
            <a:off x="-1812408" y="409186"/>
            <a:ext cx="3624816" cy="1239028"/>
          </a:xfrm>
          <a:custGeom>
            <a:avLst/>
            <a:gdLst/>
            <a:ahLst/>
            <a:cxnLst/>
            <a:rect l="l" t="t" r="r" b="b"/>
            <a:pathLst>
              <a:path w="3624816" h="1239028">
                <a:moveTo>
                  <a:pt x="3624816" y="0"/>
                </a:moveTo>
                <a:lnTo>
                  <a:pt x="0" y="0"/>
                </a:lnTo>
                <a:lnTo>
                  <a:pt x="0" y="1239028"/>
                </a:lnTo>
                <a:lnTo>
                  <a:pt x="3624816" y="1239028"/>
                </a:lnTo>
                <a:lnTo>
                  <a:pt x="3624816"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8" name="Freeform 8"/>
          <p:cNvSpPr/>
          <p:nvPr/>
        </p:nvSpPr>
        <p:spPr>
          <a:xfrm>
            <a:off x="10129433" y="819043"/>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9" name="Freeform 9"/>
          <p:cNvSpPr/>
          <p:nvPr/>
        </p:nvSpPr>
        <p:spPr>
          <a:xfrm>
            <a:off x="2735407" y="817104"/>
            <a:ext cx="1028700" cy="787423"/>
          </a:xfrm>
          <a:custGeom>
            <a:avLst/>
            <a:gdLst/>
            <a:ahLst/>
            <a:cxnLst/>
            <a:rect l="l" t="t" r="r" b="b"/>
            <a:pathLst>
              <a:path w="1028700" h="787423">
                <a:moveTo>
                  <a:pt x="0" y="0"/>
                </a:moveTo>
                <a:lnTo>
                  <a:pt x="1028700" y="0"/>
                </a:lnTo>
                <a:lnTo>
                  <a:pt x="1028700" y="787423"/>
                </a:lnTo>
                <a:lnTo>
                  <a:pt x="0" y="787423"/>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0" name="Freeform 10"/>
          <p:cNvSpPr/>
          <p:nvPr/>
        </p:nvSpPr>
        <p:spPr>
          <a:xfrm>
            <a:off x="-753614" y="7994711"/>
            <a:ext cx="4517721" cy="1609952"/>
          </a:xfrm>
          <a:custGeom>
            <a:avLst/>
            <a:gdLst/>
            <a:ahLst/>
            <a:cxnLst/>
            <a:rect l="l" t="t" r="r" b="b"/>
            <a:pathLst>
              <a:path w="4517721" h="1609952">
                <a:moveTo>
                  <a:pt x="0" y="0"/>
                </a:moveTo>
                <a:lnTo>
                  <a:pt x="4517721" y="0"/>
                </a:lnTo>
                <a:lnTo>
                  <a:pt x="4517721" y="1609952"/>
                </a:lnTo>
                <a:lnTo>
                  <a:pt x="0" y="1609952"/>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rot="-10800000" flipH="1">
            <a:off x="-997552" y="8288384"/>
            <a:ext cx="20283103" cy="6011174"/>
          </a:xfrm>
          <a:custGeom>
            <a:avLst/>
            <a:gdLst/>
            <a:ahLst/>
            <a:cxnLst/>
            <a:rect l="l" t="t" r="r" b="b"/>
            <a:pathLst>
              <a:path w="20283103" h="6011174">
                <a:moveTo>
                  <a:pt x="20283104" y="0"/>
                </a:moveTo>
                <a:lnTo>
                  <a:pt x="0" y="0"/>
                </a:lnTo>
                <a:lnTo>
                  <a:pt x="0" y="6011174"/>
                </a:lnTo>
                <a:lnTo>
                  <a:pt x="20283104" y="6011174"/>
                </a:lnTo>
                <a:lnTo>
                  <a:pt x="20283104"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 name="Freeform 5"/>
          <p:cNvSpPr/>
          <p:nvPr/>
        </p:nvSpPr>
        <p:spPr>
          <a:xfrm flipH="1">
            <a:off x="15717719" y="683875"/>
            <a:ext cx="3083162" cy="1053881"/>
          </a:xfrm>
          <a:custGeom>
            <a:avLst/>
            <a:gdLst/>
            <a:ahLst/>
            <a:cxnLst/>
            <a:rect l="l" t="t" r="r" b="b"/>
            <a:pathLst>
              <a:path w="3083162" h="1053881">
                <a:moveTo>
                  <a:pt x="3083162" y="0"/>
                </a:moveTo>
                <a:lnTo>
                  <a:pt x="0" y="0"/>
                </a:lnTo>
                <a:lnTo>
                  <a:pt x="0" y="1053880"/>
                </a:lnTo>
                <a:lnTo>
                  <a:pt x="3083162" y="1053880"/>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flipH="1">
            <a:off x="-1610683" y="156934"/>
            <a:ext cx="3083162" cy="1053881"/>
          </a:xfrm>
          <a:custGeom>
            <a:avLst/>
            <a:gdLst/>
            <a:ahLst/>
            <a:cxnLst/>
            <a:rect l="l" t="t" r="r" b="b"/>
            <a:pathLst>
              <a:path w="3083162" h="1053881">
                <a:moveTo>
                  <a:pt x="3083162" y="0"/>
                </a:moveTo>
                <a:lnTo>
                  <a:pt x="0" y="0"/>
                </a:lnTo>
                <a:lnTo>
                  <a:pt x="0" y="1053881"/>
                </a:lnTo>
                <a:lnTo>
                  <a:pt x="3083162" y="1053881"/>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7" name="Freeform 7"/>
          <p:cNvSpPr/>
          <p:nvPr/>
        </p:nvSpPr>
        <p:spPr>
          <a:xfrm flipH="1">
            <a:off x="6493313" y="1737755"/>
            <a:ext cx="3083162" cy="1053881"/>
          </a:xfrm>
          <a:custGeom>
            <a:avLst/>
            <a:gdLst/>
            <a:ahLst/>
            <a:cxnLst/>
            <a:rect l="l" t="t" r="r" b="b"/>
            <a:pathLst>
              <a:path w="3083162" h="1053881">
                <a:moveTo>
                  <a:pt x="3083162" y="0"/>
                </a:moveTo>
                <a:lnTo>
                  <a:pt x="0" y="0"/>
                </a:lnTo>
                <a:lnTo>
                  <a:pt x="0" y="1053881"/>
                </a:lnTo>
                <a:lnTo>
                  <a:pt x="3083162" y="1053881"/>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8" name="TextBox 8"/>
          <p:cNvSpPr txBox="1"/>
          <p:nvPr/>
        </p:nvSpPr>
        <p:spPr>
          <a:xfrm>
            <a:off x="1451744" y="1866862"/>
            <a:ext cx="15384513" cy="6842141"/>
          </a:xfrm>
          <a:prstGeom prst="rect">
            <a:avLst/>
          </a:prstGeom>
        </p:spPr>
        <p:txBody>
          <a:bodyPr lIns="0" tIns="0" rIns="0" bIns="0" rtlCol="0" anchor="t">
            <a:spAutoFit/>
          </a:bodyPr>
          <a:lstStyle/>
          <a:p>
            <a:pPr algn="just">
              <a:lnSpc>
                <a:spcPts val="4574"/>
              </a:lnSpc>
            </a:pPr>
            <a:r>
              <a:rPr lang="en-US" sz="3267" b="1">
                <a:solidFill>
                  <a:srgbClr val="745C3E"/>
                </a:solidFill>
                <a:latin typeface="Balsamiq Sans Bold"/>
                <a:ea typeface="Balsamiq Sans Bold"/>
                <a:cs typeface="Balsamiq Sans Bold"/>
                <a:sym typeface="Balsamiq Sans Bold"/>
              </a:rPr>
              <a:t>Filsafat</a:t>
            </a:r>
          </a:p>
          <a:p>
            <a:pPr marL="705383" lvl="1" indent="-352691" algn="just">
              <a:lnSpc>
                <a:spcPts val="4574"/>
              </a:lnSpc>
              <a:buFont typeface="Arial"/>
              <a:buChar char="•"/>
            </a:pPr>
            <a:r>
              <a:rPr lang="en-US" sz="3267" b="1">
                <a:solidFill>
                  <a:srgbClr val="745C3E"/>
                </a:solidFill>
                <a:latin typeface="Balsamiq Sans Bold"/>
                <a:ea typeface="Balsamiq Sans Bold"/>
                <a:cs typeface="Balsamiq Sans Bold"/>
                <a:sym typeface="Balsamiq Sans Bold"/>
              </a:rPr>
              <a:t> Ilmuwan Muslim seperti Al-Farabi dan Ibnu Sina mengembangkan pemikiran filsafat yang menggabungkan ajaran Islam dengan filsafat Yunani, khususnya karya Aristoteles dan Plato. Ini berpengaruh besar pada pemikiran filsafat Barat.</a:t>
            </a:r>
          </a:p>
          <a:p>
            <a:pPr algn="just">
              <a:lnSpc>
                <a:spcPts val="4574"/>
              </a:lnSpc>
            </a:pPr>
            <a:endParaRPr lang="en-US" sz="3267" b="1">
              <a:solidFill>
                <a:srgbClr val="745C3E"/>
              </a:solidFill>
              <a:latin typeface="Balsamiq Sans Bold"/>
              <a:ea typeface="Balsamiq Sans Bold"/>
              <a:cs typeface="Balsamiq Sans Bold"/>
              <a:sym typeface="Balsamiq Sans Bold"/>
            </a:endParaRPr>
          </a:p>
          <a:p>
            <a:pPr algn="just">
              <a:lnSpc>
                <a:spcPts val="4574"/>
              </a:lnSpc>
            </a:pPr>
            <a:r>
              <a:rPr lang="en-US" sz="3267" b="1">
                <a:solidFill>
                  <a:srgbClr val="745C3E"/>
                </a:solidFill>
                <a:latin typeface="Balsamiq Sans Bold"/>
                <a:ea typeface="Balsamiq Sans Bold"/>
                <a:cs typeface="Balsamiq Sans Bold"/>
                <a:sym typeface="Balsamiq Sans Bold"/>
              </a:rPr>
              <a:t>Astronomi</a:t>
            </a:r>
          </a:p>
          <a:p>
            <a:pPr marL="705383" lvl="1" indent="-352691" algn="just">
              <a:lnSpc>
                <a:spcPts val="4574"/>
              </a:lnSpc>
              <a:buFont typeface="Arial"/>
              <a:buChar char="•"/>
            </a:pPr>
            <a:r>
              <a:rPr lang="en-US" sz="3267" b="1">
                <a:solidFill>
                  <a:srgbClr val="745C3E"/>
                </a:solidFill>
                <a:latin typeface="Balsamiq Sans Bold"/>
                <a:ea typeface="Balsamiq Sans Bold"/>
                <a:cs typeface="Balsamiq Sans Bold"/>
                <a:sym typeface="Balsamiq Sans Bold"/>
              </a:rPr>
              <a:t>Islam memainkan peran penting dalam perkembangan astronomi. Misalnya, Al-Battani membuat tabel astronomi yang sangat akurat, dan sistem kalender yang digunakan di seluruh dunia Islam membantu dalam navigasi dan pertanian.</a:t>
            </a:r>
          </a:p>
          <a:p>
            <a:pPr algn="just">
              <a:lnSpc>
                <a:spcPts val="4574"/>
              </a:lnSpc>
            </a:pPr>
            <a:endParaRPr lang="en-US" sz="3267" b="1">
              <a:solidFill>
                <a:srgbClr val="745C3E"/>
              </a:solidFill>
              <a:latin typeface="Balsamiq Sans Bold"/>
              <a:ea typeface="Balsamiq Sans Bold"/>
              <a:cs typeface="Balsamiq Sans Bold"/>
              <a:sym typeface="Balsamiq Sans Bold"/>
            </a:endParaRPr>
          </a:p>
        </p:txBody>
      </p:sp>
      <p:sp>
        <p:nvSpPr>
          <p:cNvPr id="9" name="Freeform 9"/>
          <p:cNvSpPr/>
          <p:nvPr/>
        </p:nvSpPr>
        <p:spPr>
          <a:xfrm>
            <a:off x="2525893" y="544500"/>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0" name="Freeform 10"/>
          <p:cNvSpPr/>
          <p:nvPr/>
        </p:nvSpPr>
        <p:spPr>
          <a:xfrm>
            <a:off x="13254735" y="556432"/>
            <a:ext cx="1028700" cy="787423"/>
          </a:xfrm>
          <a:custGeom>
            <a:avLst/>
            <a:gdLst/>
            <a:ahLst/>
            <a:cxnLst/>
            <a:rect l="l" t="t" r="r" b="b"/>
            <a:pathLst>
              <a:path w="1028700" h="787423">
                <a:moveTo>
                  <a:pt x="0" y="0"/>
                </a:moveTo>
                <a:lnTo>
                  <a:pt x="1028700" y="0"/>
                </a:lnTo>
                <a:lnTo>
                  <a:pt x="1028700" y="787423"/>
                </a:lnTo>
                <a:lnTo>
                  <a:pt x="0" y="787423"/>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rot="-10800000" flipH="1">
            <a:off x="-997552" y="9258300"/>
            <a:ext cx="20283103" cy="6011174"/>
          </a:xfrm>
          <a:custGeom>
            <a:avLst/>
            <a:gdLst/>
            <a:ahLst/>
            <a:cxnLst/>
            <a:rect l="l" t="t" r="r" b="b"/>
            <a:pathLst>
              <a:path w="20283103" h="6011174">
                <a:moveTo>
                  <a:pt x="20283104" y="0"/>
                </a:moveTo>
                <a:lnTo>
                  <a:pt x="0" y="0"/>
                </a:lnTo>
                <a:lnTo>
                  <a:pt x="0" y="6011174"/>
                </a:lnTo>
                <a:lnTo>
                  <a:pt x="20283104" y="6011174"/>
                </a:lnTo>
                <a:lnTo>
                  <a:pt x="20283104"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 name="Freeform 5"/>
          <p:cNvSpPr/>
          <p:nvPr/>
        </p:nvSpPr>
        <p:spPr>
          <a:xfrm flipH="1">
            <a:off x="15717719" y="683875"/>
            <a:ext cx="3083162" cy="1053881"/>
          </a:xfrm>
          <a:custGeom>
            <a:avLst/>
            <a:gdLst/>
            <a:ahLst/>
            <a:cxnLst/>
            <a:rect l="l" t="t" r="r" b="b"/>
            <a:pathLst>
              <a:path w="3083162" h="1053881">
                <a:moveTo>
                  <a:pt x="3083162" y="0"/>
                </a:moveTo>
                <a:lnTo>
                  <a:pt x="0" y="0"/>
                </a:lnTo>
                <a:lnTo>
                  <a:pt x="0" y="1053880"/>
                </a:lnTo>
                <a:lnTo>
                  <a:pt x="3083162" y="1053880"/>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flipH="1">
            <a:off x="-1610683" y="156934"/>
            <a:ext cx="3083162" cy="1053881"/>
          </a:xfrm>
          <a:custGeom>
            <a:avLst/>
            <a:gdLst/>
            <a:ahLst/>
            <a:cxnLst/>
            <a:rect l="l" t="t" r="r" b="b"/>
            <a:pathLst>
              <a:path w="3083162" h="1053881">
                <a:moveTo>
                  <a:pt x="3083162" y="0"/>
                </a:moveTo>
                <a:lnTo>
                  <a:pt x="0" y="0"/>
                </a:lnTo>
                <a:lnTo>
                  <a:pt x="0" y="1053881"/>
                </a:lnTo>
                <a:lnTo>
                  <a:pt x="3083162" y="1053881"/>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7" name="Freeform 7"/>
          <p:cNvSpPr/>
          <p:nvPr/>
        </p:nvSpPr>
        <p:spPr>
          <a:xfrm flipH="1">
            <a:off x="6493313" y="1737755"/>
            <a:ext cx="3083162" cy="1053881"/>
          </a:xfrm>
          <a:custGeom>
            <a:avLst/>
            <a:gdLst/>
            <a:ahLst/>
            <a:cxnLst/>
            <a:rect l="l" t="t" r="r" b="b"/>
            <a:pathLst>
              <a:path w="3083162" h="1053881">
                <a:moveTo>
                  <a:pt x="3083162" y="0"/>
                </a:moveTo>
                <a:lnTo>
                  <a:pt x="0" y="0"/>
                </a:lnTo>
                <a:lnTo>
                  <a:pt x="0" y="1053881"/>
                </a:lnTo>
                <a:lnTo>
                  <a:pt x="3083162" y="1053881"/>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8" name="TextBox 8"/>
          <p:cNvSpPr txBox="1"/>
          <p:nvPr/>
        </p:nvSpPr>
        <p:spPr>
          <a:xfrm>
            <a:off x="1028700" y="962025"/>
            <a:ext cx="16236067" cy="8556754"/>
          </a:xfrm>
          <a:prstGeom prst="rect">
            <a:avLst/>
          </a:prstGeom>
        </p:spPr>
        <p:txBody>
          <a:bodyPr lIns="0" tIns="0" rIns="0" bIns="0" rtlCol="0" anchor="t">
            <a:spAutoFit/>
          </a:bodyPr>
          <a:lstStyle/>
          <a:p>
            <a:pPr algn="just">
              <a:lnSpc>
                <a:spcPts val="4574"/>
              </a:lnSpc>
            </a:pPr>
            <a:r>
              <a:rPr lang="en-US" sz="3267" b="1">
                <a:solidFill>
                  <a:srgbClr val="745C3E"/>
                </a:solidFill>
                <a:latin typeface="Balsamiq Sans Bold"/>
                <a:ea typeface="Balsamiq Sans Bold"/>
                <a:cs typeface="Balsamiq Sans Bold"/>
                <a:sym typeface="Balsamiq Sans Bold"/>
              </a:rPr>
              <a:t>Kedokteran</a:t>
            </a:r>
          </a:p>
          <a:p>
            <a:pPr marL="705383" lvl="1" indent="-352691" algn="just">
              <a:lnSpc>
                <a:spcPts val="4574"/>
              </a:lnSpc>
              <a:buFont typeface="Arial"/>
              <a:buChar char="•"/>
            </a:pPr>
            <a:r>
              <a:rPr lang="en-US" sz="3267" b="1">
                <a:solidFill>
                  <a:srgbClr val="745C3E"/>
                </a:solidFill>
                <a:latin typeface="Balsamiq Sans Bold"/>
                <a:ea typeface="Balsamiq Sans Bold"/>
                <a:cs typeface="Balsamiq Sans Bold"/>
                <a:sym typeface="Balsamiq Sans Bold"/>
              </a:rPr>
              <a:t>Karya monumental Ibnu Sina (Avicenna) dalam kedokteran, "The Canon of Medicine", menjadi referensi utama dalam bidang medis di Eropa hingga abad ke-17. Ar-Razi juga memberikan kontribusi penting dalam diagnosis penyakit.</a:t>
            </a:r>
          </a:p>
          <a:p>
            <a:pPr algn="just">
              <a:lnSpc>
                <a:spcPts val="4574"/>
              </a:lnSpc>
            </a:pPr>
            <a:endParaRPr lang="en-US" sz="3267" b="1">
              <a:solidFill>
                <a:srgbClr val="745C3E"/>
              </a:solidFill>
              <a:latin typeface="Balsamiq Sans Bold"/>
              <a:ea typeface="Balsamiq Sans Bold"/>
              <a:cs typeface="Balsamiq Sans Bold"/>
              <a:sym typeface="Balsamiq Sans Bold"/>
            </a:endParaRPr>
          </a:p>
          <a:p>
            <a:pPr algn="just">
              <a:lnSpc>
                <a:spcPts val="4574"/>
              </a:lnSpc>
            </a:pPr>
            <a:r>
              <a:rPr lang="en-US" sz="3267" b="1">
                <a:solidFill>
                  <a:srgbClr val="745C3E"/>
                </a:solidFill>
                <a:latin typeface="Balsamiq Sans Bold"/>
                <a:ea typeface="Balsamiq Sans Bold"/>
                <a:cs typeface="Balsamiq Sans Bold"/>
                <a:sym typeface="Balsamiq Sans Bold"/>
              </a:rPr>
              <a:t>Matematika</a:t>
            </a:r>
          </a:p>
          <a:p>
            <a:pPr marL="705383" lvl="1" indent="-352691" algn="just">
              <a:lnSpc>
                <a:spcPts val="4574"/>
              </a:lnSpc>
              <a:buFont typeface="Arial"/>
              <a:buChar char="•"/>
            </a:pPr>
            <a:r>
              <a:rPr lang="en-US" sz="3267" b="1">
                <a:solidFill>
                  <a:srgbClr val="745C3E"/>
                </a:solidFill>
                <a:latin typeface="Balsamiq Sans Bold"/>
                <a:ea typeface="Balsamiq Sans Bold"/>
                <a:cs typeface="Balsamiq Sans Bold"/>
                <a:sym typeface="Balsamiq Sans Bold"/>
              </a:rPr>
              <a:t>Sistem angka Arab dan penemuan Al-Khawarizmi dalam bidang aljabar (termasuk konsep algoritma) sangat berpengaruh. Matematika modern, terutama di bidang geometri dan trigonometri, sangat dipengaruhi oleh karya ilmuwan Muslim.</a:t>
            </a:r>
          </a:p>
          <a:p>
            <a:pPr algn="just">
              <a:lnSpc>
                <a:spcPts val="4574"/>
              </a:lnSpc>
            </a:pPr>
            <a:endParaRPr lang="en-US" sz="3267" b="1">
              <a:solidFill>
                <a:srgbClr val="745C3E"/>
              </a:solidFill>
              <a:latin typeface="Balsamiq Sans Bold"/>
              <a:ea typeface="Balsamiq Sans Bold"/>
              <a:cs typeface="Balsamiq Sans Bold"/>
              <a:sym typeface="Balsamiq Sans Bold"/>
            </a:endParaRPr>
          </a:p>
          <a:p>
            <a:pPr algn="just">
              <a:lnSpc>
                <a:spcPts val="4574"/>
              </a:lnSpc>
            </a:pPr>
            <a:r>
              <a:rPr lang="en-US" sz="3267" b="1">
                <a:solidFill>
                  <a:srgbClr val="745C3E"/>
                </a:solidFill>
                <a:latin typeface="Balsamiq Sans Bold"/>
                <a:ea typeface="Balsamiq Sans Bold"/>
                <a:cs typeface="Balsamiq Sans Bold"/>
                <a:sym typeface="Balsamiq Sans Bold"/>
              </a:rPr>
              <a:t>Pengaruh pada Eropa</a:t>
            </a:r>
          </a:p>
          <a:p>
            <a:pPr marL="705383" lvl="1" indent="-352691" algn="just">
              <a:lnSpc>
                <a:spcPts val="4574"/>
              </a:lnSpc>
              <a:buFont typeface="Arial"/>
              <a:buChar char="•"/>
            </a:pPr>
            <a:r>
              <a:rPr lang="en-US" sz="3267" b="1">
                <a:solidFill>
                  <a:srgbClr val="745C3E"/>
                </a:solidFill>
                <a:latin typeface="Balsamiq Sans Bold"/>
                <a:ea typeface="Balsamiq Sans Bold"/>
                <a:cs typeface="Balsamiq Sans Bold"/>
                <a:sym typeface="Balsamiq Sans Bold"/>
              </a:rPr>
              <a:t>Pengetahuan dari ilmuwan Muslim diterjemahkan ke dalam bahasa Latin dan menjadi landasan penting bagi perkembangan ilmu pengetahuan selama era Renaissance di Eropa.</a:t>
            </a:r>
          </a:p>
          <a:p>
            <a:pPr algn="just">
              <a:lnSpc>
                <a:spcPts val="4574"/>
              </a:lnSpc>
            </a:pPr>
            <a:endParaRPr lang="en-US" sz="3267" b="1">
              <a:solidFill>
                <a:srgbClr val="745C3E"/>
              </a:solidFill>
              <a:latin typeface="Balsamiq Sans Bold"/>
              <a:ea typeface="Balsamiq Sans Bold"/>
              <a:cs typeface="Balsamiq Sans Bold"/>
              <a:sym typeface="Balsamiq Sans Bold"/>
            </a:endParaRPr>
          </a:p>
        </p:txBody>
      </p:sp>
      <p:sp>
        <p:nvSpPr>
          <p:cNvPr id="9" name="Freeform 9"/>
          <p:cNvSpPr/>
          <p:nvPr/>
        </p:nvSpPr>
        <p:spPr>
          <a:xfrm>
            <a:off x="2525893" y="544500"/>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0" name="Freeform 10"/>
          <p:cNvSpPr/>
          <p:nvPr/>
        </p:nvSpPr>
        <p:spPr>
          <a:xfrm>
            <a:off x="13254735" y="556432"/>
            <a:ext cx="1028700" cy="787423"/>
          </a:xfrm>
          <a:custGeom>
            <a:avLst/>
            <a:gdLst/>
            <a:ahLst/>
            <a:cxnLst/>
            <a:rect l="l" t="t" r="r" b="b"/>
            <a:pathLst>
              <a:path w="1028700" h="787423">
                <a:moveTo>
                  <a:pt x="0" y="0"/>
                </a:moveTo>
                <a:lnTo>
                  <a:pt x="1028700" y="0"/>
                </a:lnTo>
                <a:lnTo>
                  <a:pt x="1028700" y="787423"/>
                </a:lnTo>
                <a:lnTo>
                  <a:pt x="0" y="787423"/>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rot="-10800000" flipH="1">
            <a:off x="-753614" y="8453324"/>
            <a:ext cx="20283103" cy="6011174"/>
          </a:xfrm>
          <a:custGeom>
            <a:avLst/>
            <a:gdLst/>
            <a:ahLst/>
            <a:cxnLst/>
            <a:rect l="l" t="t" r="r" b="b"/>
            <a:pathLst>
              <a:path w="20283103" h="6011174">
                <a:moveTo>
                  <a:pt x="20283103" y="0"/>
                </a:moveTo>
                <a:lnTo>
                  <a:pt x="0" y="0"/>
                </a:lnTo>
                <a:lnTo>
                  <a:pt x="0" y="6011174"/>
                </a:lnTo>
                <a:lnTo>
                  <a:pt x="20283103" y="6011174"/>
                </a:lnTo>
                <a:lnTo>
                  <a:pt x="20283103"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TextBox 4"/>
          <p:cNvSpPr txBox="1"/>
          <p:nvPr/>
        </p:nvSpPr>
        <p:spPr>
          <a:xfrm>
            <a:off x="1028700" y="1968013"/>
            <a:ext cx="15877880" cy="3175487"/>
          </a:xfrm>
          <a:prstGeom prst="rect">
            <a:avLst/>
          </a:prstGeom>
        </p:spPr>
        <p:txBody>
          <a:bodyPr lIns="0" tIns="0" rIns="0" bIns="0" rtlCol="0" anchor="t">
            <a:spAutoFit/>
          </a:bodyPr>
          <a:lstStyle/>
          <a:p>
            <a:pPr marL="777240" lvl="1" indent="-388620" algn="just">
              <a:lnSpc>
                <a:spcPts val="5040"/>
              </a:lnSpc>
              <a:buFont typeface="Arial"/>
              <a:buChar char="•"/>
            </a:pPr>
            <a:r>
              <a:rPr lang="en-US" sz="3600" b="1">
                <a:solidFill>
                  <a:srgbClr val="745C3E"/>
                </a:solidFill>
                <a:latin typeface="Balsamiq Sans Bold"/>
                <a:ea typeface="Balsamiq Sans Bold"/>
                <a:cs typeface="Balsamiq Sans Bold"/>
                <a:sym typeface="Balsamiq Sans Bold"/>
              </a:rPr>
              <a:t>Islam membawa kontribusi besar bagi pengembangan ilmu pengetahuan dan peradaban dunia.</a:t>
            </a:r>
          </a:p>
          <a:p>
            <a:pPr marL="777240" lvl="1" indent="-388620" algn="just">
              <a:lnSpc>
                <a:spcPts val="5040"/>
              </a:lnSpc>
              <a:buFont typeface="Arial"/>
              <a:buChar char="•"/>
            </a:pPr>
            <a:r>
              <a:rPr lang="en-US" sz="3600" b="1">
                <a:solidFill>
                  <a:srgbClr val="745C3E"/>
                </a:solidFill>
                <a:latin typeface="Balsamiq Sans Bold"/>
                <a:ea typeface="Balsamiq Sans Bold"/>
                <a:cs typeface="Balsamiq Sans Bold"/>
                <a:sym typeface="Balsamiq Sans Bold"/>
              </a:rPr>
              <a:t>Investasi ilmu pengetahuan oleh para ilmuwan Muslim memberikan fondasi bagi kemajuan peradaban modern.</a:t>
            </a:r>
          </a:p>
          <a:p>
            <a:pPr algn="just">
              <a:lnSpc>
                <a:spcPts val="5040"/>
              </a:lnSpc>
            </a:pPr>
            <a:endParaRPr lang="en-US" sz="3600" b="1">
              <a:solidFill>
                <a:srgbClr val="745C3E"/>
              </a:solidFill>
              <a:latin typeface="Balsamiq Sans Bold"/>
              <a:ea typeface="Balsamiq Sans Bold"/>
              <a:cs typeface="Balsamiq Sans Bold"/>
              <a:sym typeface="Balsamiq Sans Bold"/>
            </a:endParaRPr>
          </a:p>
        </p:txBody>
      </p:sp>
      <p:sp>
        <p:nvSpPr>
          <p:cNvPr id="6" name="Freeform 6"/>
          <p:cNvSpPr/>
          <p:nvPr/>
        </p:nvSpPr>
        <p:spPr>
          <a:xfrm flipH="1">
            <a:off x="6700036" y="632247"/>
            <a:ext cx="3373889" cy="1153256"/>
          </a:xfrm>
          <a:custGeom>
            <a:avLst/>
            <a:gdLst/>
            <a:ahLst/>
            <a:cxnLst/>
            <a:rect l="l" t="t" r="r" b="b"/>
            <a:pathLst>
              <a:path w="3373889" h="1153256">
                <a:moveTo>
                  <a:pt x="3373888" y="0"/>
                </a:moveTo>
                <a:lnTo>
                  <a:pt x="0" y="0"/>
                </a:lnTo>
                <a:lnTo>
                  <a:pt x="0" y="1153257"/>
                </a:lnTo>
                <a:lnTo>
                  <a:pt x="3373888" y="1153257"/>
                </a:lnTo>
                <a:lnTo>
                  <a:pt x="3373888"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7" name="Freeform 7"/>
          <p:cNvSpPr/>
          <p:nvPr/>
        </p:nvSpPr>
        <p:spPr>
          <a:xfrm flipH="1">
            <a:off x="-1812408" y="409186"/>
            <a:ext cx="3624816" cy="1239028"/>
          </a:xfrm>
          <a:custGeom>
            <a:avLst/>
            <a:gdLst/>
            <a:ahLst/>
            <a:cxnLst/>
            <a:rect l="l" t="t" r="r" b="b"/>
            <a:pathLst>
              <a:path w="3624816" h="1239028">
                <a:moveTo>
                  <a:pt x="3624816" y="0"/>
                </a:moveTo>
                <a:lnTo>
                  <a:pt x="0" y="0"/>
                </a:lnTo>
                <a:lnTo>
                  <a:pt x="0" y="1239028"/>
                </a:lnTo>
                <a:lnTo>
                  <a:pt x="3624816" y="1239028"/>
                </a:lnTo>
                <a:lnTo>
                  <a:pt x="3624816"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8" name="TextBox 8"/>
          <p:cNvSpPr txBox="1"/>
          <p:nvPr/>
        </p:nvSpPr>
        <p:spPr>
          <a:xfrm>
            <a:off x="1241161" y="771525"/>
            <a:ext cx="5458875" cy="1228090"/>
          </a:xfrm>
          <a:prstGeom prst="rect">
            <a:avLst/>
          </a:prstGeom>
        </p:spPr>
        <p:txBody>
          <a:bodyPr lIns="0" tIns="0" rIns="0" bIns="0" rtlCol="0" anchor="t">
            <a:spAutoFit/>
          </a:bodyPr>
          <a:lstStyle/>
          <a:p>
            <a:pPr algn="l">
              <a:lnSpc>
                <a:spcPts val="8959"/>
              </a:lnSpc>
            </a:pPr>
            <a:r>
              <a:rPr lang="en-US" sz="6399" b="1">
                <a:solidFill>
                  <a:srgbClr val="745C3E"/>
                </a:solidFill>
                <a:latin typeface="ดองเต่า Bold"/>
                <a:ea typeface="ดองเต่า Bold"/>
                <a:cs typeface="ดองเต่า Bold"/>
                <a:sym typeface="ดองเต่า Bold"/>
              </a:rPr>
              <a:t>Kesimpulan</a:t>
            </a:r>
          </a:p>
        </p:txBody>
      </p:sp>
      <p:sp>
        <p:nvSpPr>
          <p:cNvPr id="9" name="Freeform 9"/>
          <p:cNvSpPr/>
          <p:nvPr/>
        </p:nvSpPr>
        <p:spPr>
          <a:xfrm>
            <a:off x="12153041" y="817104"/>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0" name="Freeform 10"/>
          <p:cNvSpPr/>
          <p:nvPr/>
        </p:nvSpPr>
        <p:spPr>
          <a:xfrm>
            <a:off x="0" y="2676196"/>
            <a:ext cx="1028700" cy="787423"/>
          </a:xfrm>
          <a:custGeom>
            <a:avLst/>
            <a:gdLst/>
            <a:ahLst/>
            <a:cxnLst/>
            <a:rect l="l" t="t" r="r" b="b"/>
            <a:pathLst>
              <a:path w="1028700" h="787423">
                <a:moveTo>
                  <a:pt x="0" y="0"/>
                </a:moveTo>
                <a:lnTo>
                  <a:pt x="1028700" y="0"/>
                </a:lnTo>
                <a:lnTo>
                  <a:pt x="1028700" y="787423"/>
                </a:lnTo>
                <a:lnTo>
                  <a:pt x="0" y="787423"/>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1" name="TextBox 11"/>
          <p:cNvSpPr txBox="1"/>
          <p:nvPr/>
        </p:nvSpPr>
        <p:spPr>
          <a:xfrm>
            <a:off x="1241161" y="4886325"/>
            <a:ext cx="5458875" cy="1228104"/>
          </a:xfrm>
          <a:prstGeom prst="rect">
            <a:avLst/>
          </a:prstGeom>
        </p:spPr>
        <p:txBody>
          <a:bodyPr lIns="0" tIns="0" rIns="0" bIns="0" rtlCol="0" anchor="t">
            <a:spAutoFit/>
          </a:bodyPr>
          <a:lstStyle/>
          <a:p>
            <a:pPr algn="l">
              <a:lnSpc>
                <a:spcPts val="8959"/>
              </a:lnSpc>
            </a:pPr>
            <a:r>
              <a:rPr lang="en-US" sz="6399" b="1">
                <a:solidFill>
                  <a:srgbClr val="745C3E"/>
                </a:solidFill>
                <a:latin typeface="ดองเต่า Bold"/>
                <a:ea typeface="ดองเต่า Bold"/>
                <a:cs typeface="ดองเต่า Bold"/>
                <a:sym typeface="ดองเต่า Bold"/>
              </a:rPr>
              <a:t>Saran </a:t>
            </a:r>
          </a:p>
        </p:txBody>
      </p:sp>
      <p:sp>
        <p:nvSpPr>
          <p:cNvPr id="12" name="TextBox 12"/>
          <p:cNvSpPr txBox="1"/>
          <p:nvPr/>
        </p:nvSpPr>
        <p:spPr>
          <a:xfrm>
            <a:off x="1286170" y="6038229"/>
            <a:ext cx="15877880" cy="2537342"/>
          </a:xfrm>
          <a:prstGeom prst="rect">
            <a:avLst/>
          </a:prstGeom>
        </p:spPr>
        <p:txBody>
          <a:bodyPr lIns="0" tIns="0" rIns="0" bIns="0" rtlCol="0" anchor="t">
            <a:spAutoFit/>
          </a:bodyPr>
          <a:lstStyle/>
          <a:p>
            <a:pPr algn="just">
              <a:lnSpc>
                <a:spcPts val="5040"/>
              </a:lnSpc>
            </a:pPr>
            <a:r>
              <a:rPr lang="en-US" sz="3600" b="1">
                <a:solidFill>
                  <a:srgbClr val="745C3E"/>
                </a:solidFill>
                <a:latin typeface="Balsamiq Sans Bold"/>
                <a:ea typeface="Balsamiq Sans Bold"/>
                <a:cs typeface="Balsamiq Sans Bold"/>
                <a:sym typeface="Balsamiq Sans Bold"/>
              </a:rPr>
              <a:t>Memahami dan menerapkan nilai-nilai positif dari perkembangan Islam dalam kehidupan sehari-hari. Perlunya menggali kembali semangat keilmuan yang ditinggalkan oleh ilmuwan Muslim terdahulu.</a:t>
            </a:r>
          </a:p>
          <a:p>
            <a:pPr algn="just">
              <a:lnSpc>
                <a:spcPts val="5040"/>
              </a:lnSpc>
            </a:pPr>
            <a:endParaRPr lang="en-US" sz="3600" b="1">
              <a:solidFill>
                <a:srgbClr val="745C3E"/>
              </a:solidFill>
              <a:latin typeface="Balsamiq Sans Bold"/>
              <a:ea typeface="Balsamiq Sans Bold"/>
              <a:cs typeface="Balsamiq Sans Bold"/>
              <a:sym typeface="Balsamiq Sans Bo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rot="-10800000" flipH="1">
            <a:off x="-7406145" y="9129712"/>
            <a:ext cx="20283103" cy="6011174"/>
          </a:xfrm>
          <a:custGeom>
            <a:avLst/>
            <a:gdLst/>
            <a:ahLst/>
            <a:cxnLst/>
            <a:rect l="l" t="t" r="r" b="b"/>
            <a:pathLst>
              <a:path w="20283103" h="6011174">
                <a:moveTo>
                  <a:pt x="20283104" y="0"/>
                </a:moveTo>
                <a:lnTo>
                  <a:pt x="0" y="0"/>
                </a:lnTo>
                <a:lnTo>
                  <a:pt x="0" y="6011174"/>
                </a:lnTo>
                <a:lnTo>
                  <a:pt x="20283104" y="6011174"/>
                </a:lnTo>
                <a:lnTo>
                  <a:pt x="20283104"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flipH="1">
            <a:off x="9533170" y="1210815"/>
            <a:ext cx="16819322" cy="9510562"/>
          </a:xfrm>
          <a:custGeom>
            <a:avLst/>
            <a:gdLst/>
            <a:ahLst/>
            <a:cxnLst/>
            <a:rect l="l" t="t" r="r" b="b"/>
            <a:pathLst>
              <a:path w="16819322" h="9510562">
                <a:moveTo>
                  <a:pt x="16819322" y="0"/>
                </a:moveTo>
                <a:lnTo>
                  <a:pt x="0" y="0"/>
                </a:lnTo>
                <a:lnTo>
                  <a:pt x="0" y="9510562"/>
                </a:lnTo>
                <a:lnTo>
                  <a:pt x="16819322" y="9510562"/>
                </a:lnTo>
                <a:lnTo>
                  <a:pt x="1681932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TextBox 5"/>
          <p:cNvSpPr txBox="1"/>
          <p:nvPr/>
        </p:nvSpPr>
        <p:spPr>
          <a:xfrm>
            <a:off x="1786064" y="3543009"/>
            <a:ext cx="9608500" cy="3200982"/>
          </a:xfrm>
          <a:prstGeom prst="rect">
            <a:avLst/>
          </a:prstGeom>
        </p:spPr>
        <p:txBody>
          <a:bodyPr lIns="0" tIns="0" rIns="0" bIns="0" rtlCol="0" anchor="t">
            <a:spAutoFit/>
          </a:bodyPr>
          <a:lstStyle/>
          <a:p>
            <a:pPr algn="l">
              <a:lnSpc>
                <a:spcPts val="7899"/>
              </a:lnSpc>
            </a:pPr>
            <a:r>
              <a:rPr lang="en-US" sz="7899" b="1">
                <a:solidFill>
                  <a:srgbClr val="745C3E"/>
                </a:solidFill>
                <a:latin typeface="ดองเต่า Bold"/>
                <a:ea typeface="ดองเต่า Bold"/>
                <a:cs typeface="ดองเต่า Bold"/>
                <a:sym typeface="ดองเต่า Bold"/>
              </a:rPr>
              <a:t>Pertumbuhan dan Perkembangan Peradaban Islam</a:t>
            </a:r>
          </a:p>
        </p:txBody>
      </p:sp>
      <p:sp>
        <p:nvSpPr>
          <p:cNvPr id="6" name="Freeform 6"/>
          <p:cNvSpPr/>
          <p:nvPr/>
        </p:nvSpPr>
        <p:spPr>
          <a:xfrm flipH="1">
            <a:off x="15572356" y="819043"/>
            <a:ext cx="3373889" cy="1153256"/>
          </a:xfrm>
          <a:custGeom>
            <a:avLst/>
            <a:gdLst/>
            <a:ahLst/>
            <a:cxnLst/>
            <a:rect l="l" t="t" r="r" b="b"/>
            <a:pathLst>
              <a:path w="3373889" h="1153256">
                <a:moveTo>
                  <a:pt x="3373888" y="0"/>
                </a:moveTo>
                <a:lnTo>
                  <a:pt x="0" y="0"/>
                </a:lnTo>
                <a:lnTo>
                  <a:pt x="0" y="1153257"/>
                </a:lnTo>
                <a:lnTo>
                  <a:pt x="3373888" y="1153257"/>
                </a:lnTo>
                <a:lnTo>
                  <a:pt x="3373888"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7" name="Freeform 7"/>
          <p:cNvSpPr/>
          <p:nvPr/>
        </p:nvSpPr>
        <p:spPr>
          <a:xfrm flipH="1">
            <a:off x="-1812408" y="409186"/>
            <a:ext cx="3624816" cy="1239028"/>
          </a:xfrm>
          <a:custGeom>
            <a:avLst/>
            <a:gdLst/>
            <a:ahLst/>
            <a:cxnLst/>
            <a:rect l="l" t="t" r="r" b="b"/>
            <a:pathLst>
              <a:path w="3624816" h="1239028">
                <a:moveTo>
                  <a:pt x="3624816" y="0"/>
                </a:moveTo>
                <a:lnTo>
                  <a:pt x="0" y="0"/>
                </a:lnTo>
                <a:lnTo>
                  <a:pt x="0" y="1239028"/>
                </a:lnTo>
                <a:lnTo>
                  <a:pt x="3624816" y="1239028"/>
                </a:lnTo>
                <a:lnTo>
                  <a:pt x="3624816"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Freeform 8"/>
          <p:cNvSpPr/>
          <p:nvPr/>
        </p:nvSpPr>
        <p:spPr>
          <a:xfrm>
            <a:off x="10129433" y="819043"/>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
        <p:nvSpPr>
          <p:cNvPr id="9" name="Freeform 9"/>
          <p:cNvSpPr/>
          <p:nvPr/>
        </p:nvSpPr>
        <p:spPr>
          <a:xfrm>
            <a:off x="2735407" y="817104"/>
            <a:ext cx="1028700" cy="787423"/>
          </a:xfrm>
          <a:custGeom>
            <a:avLst/>
            <a:gdLst/>
            <a:ahLst/>
            <a:cxnLst/>
            <a:rect l="l" t="t" r="r" b="b"/>
            <a:pathLst>
              <a:path w="1028700" h="787423">
                <a:moveTo>
                  <a:pt x="0" y="0"/>
                </a:moveTo>
                <a:lnTo>
                  <a:pt x="1028700" y="0"/>
                </a:lnTo>
                <a:lnTo>
                  <a:pt x="1028700" y="787423"/>
                </a:lnTo>
                <a:lnTo>
                  <a:pt x="0" y="787423"/>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3" name="Freeform 3"/>
          <p:cNvSpPr/>
          <p:nvPr/>
        </p:nvSpPr>
        <p:spPr>
          <a:xfrm flipH="1">
            <a:off x="7275397" y="1175682"/>
            <a:ext cx="3083162" cy="1053881"/>
          </a:xfrm>
          <a:custGeom>
            <a:avLst/>
            <a:gdLst/>
            <a:ahLst/>
            <a:cxnLst/>
            <a:rect l="l" t="t" r="r" b="b"/>
            <a:pathLst>
              <a:path w="3083162" h="1053881">
                <a:moveTo>
                  <a:pt x="3083162" y="0"/>
                </a:moveTo>
                <a:lnTo>
                  <a:pt x="0" y="0"/>
                </a:lnTo>
                <a:lnTo>
                  <a:pt x="0" y="1053880"/>
                </a:lnTo>
                <a:lnTo>
                  <a:pt x="3083162" y="1053880"/>
                </a:lnTo>
                <a:lnTo>
                  <a:pt x="3083162"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 name="Freeform 5"/>
          <p:cNvSpPr/>
          <p:nvPr/>
        </p:nvSpPr>
        <p:spPr>
          <a:xfrm>
            <a:off x="-4146878" y="1409700"/>
            <a:ext cx="6488089" cy="2217747"/>
          </a:xfrm>
          <a:custGeom>
            <a:avLst/>
            <a:gdLst/>
            <a:ahLst/>
            <a:cxnLst/>
            <a:rect l="l" t="t" r="r" b="b"/>
            <a:pathLst>
              <a:path w="6488089" h="2217747">
                <a:moveTo>
                  <a:pt x="0" y="0"/>
                </a:moveTo>
                <a:lnTo>
                  <a:pt x="6488089" y="0"/>
                </a:lnTo>
                <a:lnTo>
                  <a:pt x="6488089" y="2217747"/>
                </a:lnTo>
                <a:lnTo>
                  <a:pt x="0" y="221774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6" name="Freeform 6"/>
          <p:cNvSpPr/>
          <p:nvPr/>
        </p:nvSpPr>
        <p:spPr>
          <a:xfrm>
            <a:off x="12159541" y="400571"/>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7" name="Freeform 7"/>
          <p:cNvSpPr/>
          <p:nvPr/>
        </p:nvSpPr>
        <p:spPr>
          <a:xfrm>
            <a:off x="396135" y="625044"/>
            <a:ext cx="971876" cy="743927"/>
          </a:xfrm>
          <a:custGeom>
            <a:avLst/>
            <a:gdLst/>
            <a:ahLst/>
            <a:cxnLst/>
            <a:rect l="l" t="t" r="r" b="b"/>
            <a:pathLst>
              <a:path w="971876" h="743927">
                <a:moveTo>
                  <a:pt x="0" y="0"/>
                </a:moveTo>
                <a:lnTo>
                  <a:pt x="971876" y="0"/>
                </a:lnTo>
                <a:lnTo>
                  <a:pt x="971876" y="743927"/>
                </a:lnTo>
                <a:lnTo>
                  <a:pt x="0" y="743927"/>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8" name="TextBox 8"/>
          <p:cNvSpPr txBox="1"/>
          <p:nvPr/>
        </p:nvSpPr>
        <p:spPr>
          <a:xfrm>
            <a:off x="1028700" y="1693097"/>
            <a:ext cx="13028586" cy="2980971"/>
          </a:xfrm>
          <a:prstGeom prst="rect">
            <a:avLst/>
          </a:prstGeom>
        </p:spPr>
        <p:txBody>
          <a:bodyPr lIns="0" tIns="0" rIns="0" bIns="0" rtlCol="0" anchor="t">
            <a:spAutoFit/>
          </a:bodyPr>
          <a:lstStyle/>
          <a:p>
            <a:pPr algn="just">
              <a:lnSpc>
                <a:spcPts val="4759"/>
              </a:lnSpc>
            </a:pPr>
            <a:r>
              <a:rPr lang="en-US" sz="3399" b="1">
                <a:solidFill>
                  <a:srgbClr val="745C3E"/>
                </a:solidFill>
                <a:latin typeface="Balsamiq Sans Bold"/>
                <a:ea typeface="Balsamiq Sans Bold"/>
                <a:cs typeface="Balsamiq Sans Bold"/>
                <a:sym typeface="Balsamiq Sans Bold"/>
              </a:rPr>
              <a:t>Perkembangan  agama Islam  sejak  14  abad   silam   turut   mewarnai   sejarah   peradaban  dunia.  Bahkan   pesatnya   perkembangan  Islam  ke  Barat dan Timur  membuat   peradaban   islam   dianggap   sebagai   peradaban  yang paling  besar   pengaruhnya  di dunia.</a:t>
            </a:r>
          </a:p>
        </p:txBody>
      </p:sp>
      <p:sp>
        <p:nvSpPr>
          <p:cNvPr id="9" name="TextBox 9"/>
          <p:cNvSpPr txBox="1"/>
          <p:nvPr/>
        </p:nvSpPr>
        <p:spPr>
          <a:xfrm>
            <a:off x="1100634" y="5504670"/>
            <a:ext cx="16015114" cy="2980971"/>
          </a:xfrm>
          <a:prstGeom prst="rect">
            <a:avLst/>
          </a:prstGeom>
        </p:spPr>
        <p:txBody>
          <a:bodyPr lIns="0" tIns="0" rIns="0" bIns="0" rtlCol="0" anchor="t">
            <a:spAutoFit/>
          </a:bodyPr>
          <a:lstStyle/>
          <a:p>
            <a:pPr algn="just">
              <a:lnSpc>
                <a:spcPts val="4759"/>
              </a:lnSpc>
            </a:pPr>
            <a:r>
              <a:rPr lang="en-US" sz="3399" b="1">
                <a:solidFill>
                  <a:srgbClr val="745C3E"/>
                </a:solidFill>
                <a:latin typeface="Balsamiq Sans Bold"/>
                <a:ea typeface="Balsamiq Sans Bold"/>
                <a:cs typeface="Balsamiq Sans Bold"/>
                <a:sym typeface="Balsamiq Sans Bold"/>
              </a:rPr>
              <a:t>Indikator Kemajuan Peradaban Islam:</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Pusat intelektual: Baitul Hikmah, Masjid Al-Azhar, Masjid Qarawiyyin, dsb.</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Tokoh intelektual seperti Ibnu Sina, Al-Kindy, Ibnu Khaldun, Imam Syafii, dsb.</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Penemuan penting: kertas, karpet, kalender Islam, seni arsitektur.</a:t>
            </a:r>
          </a:p>
          <a:p>
            <a:pPr algn="just">
              <a:lnSpc>
                <a:spcPts val="4759"/>
              </a:lnSpc>
            </a:pPr>
            <a:endParaRPr lang="en-US" sz="3399" b="1">
              <a:solidFill>
                <a:srgbClr val="745C3E"/>
              </a:solidFill>
              <a:latin typeface="Balsamiq Sans Bold"/>
              <a:ea typeface="Balsamiq Sans Bold"/>
              <a:cs typeface="Balsamiq Sans Bold"/>
              <a:sym typeface="Balsamiq Sans Bo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rot="-10800000" flipH="1">
            <a:off x="-7406145" y="9129712"/>
            <a:ext cx="20283103" cy="6011174"/>
          </a:xfrm>
          <a:custGeom>
            <a:avLst/>
            <a:gdLst/>
            <a:ahLst/>
            <a:cxnLst/>
            <a:rect l="l" t="t" r="r" b="b"/>
            <a:pathLst>
              <a:path w="20283103" h="6011174">
                <a:moveTo>
                  <a:pt x="20283104" y="0"/>
                </a:moveTo>
                <a:lnTo>
                  <a:pt x="0" y="0"/>
                </a:lnTo>
                <a:lnTo>
                  <a:pt x="0" y="6011174"/>
                </a:lnTo>
                <a:lnTo>
                  <a:pt x="20283104" y="6011174"/>
                </a:lnTo>
                <a:lnTo>
                  <a:pt x="20283104"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flipH="1">
            <a:off x="9533170" y="1210815"/>
            <a:ext cx="16819322" cy="9510562"/>
          </a:xfrm>
          <a:custGeom>
            <a:avLst/>
            <a:gdLst/>
            <a:ahLst/>
            <a:cxnLst/>
            <a:rect l="l" t="t" r="r" b="b"/>
            <a:pathLst>
              <a:path w="16819322" h="9510562">
                <a:moveTo>
                  <a:pt x="16819322" y="0"/>
                </a:moveTo>
                <a:lnTo>
                  <a:pt x="0" y="0"/>
                </a:lnTo>
                <a:lnTo>
                  <a:pt x="0" y="9510562"/>
                </a:lnTo>
                <a:lnTo>
                  <a:pt x="16819322" y="9510562"/>
                </a:lnTo>
                <a:lnTo>
                  <a:pt x="1681932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TextBox 5"/>
          <p:cNvSpPr txBox="1"/>
          <p:nvPr/>
        </p:nvSpPr>
        <p:spPr>
          <a:xfrm>
            <a:off x="2202933" y="3085769"/>
            <a:ext cx="6848131" cy="4238851"/>
          </a:xfrm>
          <a:prstGeom prst="rect">
            <a:avLst/>
          </a:prstGeom>
        </p:spPr>
        <p:txBody>
          <a:bodyPr lIns="0" tIns="0" rIns="0" bIns="0" rtlCol="0" anchor="t">
            <a:spAutoFit/>
          </a:bodyPr>
          <a:lstStyle/>
          <a:p>
            <a:pPr algn="l">
              <a:lnSpc>
                <a:spcPts val="10499"/>
              </a:lnSpc>
            </a:pPr>
            <a:r>
              <a:rPr lang="en-US" sz="10499" b="1">
                <a:solidFill>
                  <a:srgbClr val="745C3E"/>
                </a:solidFill>
                <a:latin typeface="ดองเต่า Bold"/>
                <a:ea typeface="ดองเต่า Bold"/>
                <a:cs typeface="ดองเต่า Bold"/>
                <a:sym typeface="ดองเต่า Bold"/>
              </a:rPr>
              <a:t>Periode Peradaban </a:t>
            </a:r>
          </a:p>
          <a:p>
            <a:pPr algn="l">
              <a:lnSpc>
                <a:spcPts val="10499"/>
              </a:lnSpc>
            </a:pPr>
            <a:r>
              <a:rPr lang="en-US" sz="10499" b="1">
                <a:solidFill>
                  <a:srgbClr val="745C3E"/>
                </a:solidFill>
                <a:latin typeface="ดองเต่า Bold"/>
                <a:ea typeface="ดองเต่า Bold"/>
                <a:cs typeface="ดองเต่า Bold"/>
                <a:sym typeface="ดองเต่า Bold"/>
              </a:rPr>
              <a:t>Islam</a:t>
            </a:r>
          </a:p>
        </p:txBody>
      </p:sp>
      <p:sp>
        <p:nvSpPr>
          <p:cNvPr id="6" name="Freeform 6"/>
          <p:cNvSpPr/>
          <p:nvPr/>
        </p:nvSpPr>
        <p:spPr>
          <a:xfrm flipH="1">
            <a:off x="15572356" y="819043"/>
            <a:ext cx="3373889" cy="1153256"/>
          </a:xfrm>
          <a:custGeom>
            <a:avLst/>
            <a:gdLst/>
            <a:ahLst/>
            <a:cxnLst/>
            <a:rect l="l" t="t" r="r" b="b"/>
            <a:pathLst>
              <a:path w="3373889" h="1153256">
                <a:moveTo>
                  <a:pt x="3373888" y="0"/>
                </a:moveTo>
                <a:lnTo>
                  <a:pt x="0" y="0"/>
                </a:lnTo>
                <a:lnTo>
                  <a:pt x="0" y="1153257"/>
                </a:lnTo>
                <a:lnTo>
                  <a:pt x="3373888" y="1153257"/>
                </a:lnTo>
                <a:lnTo>
                  <a:pt x="3373888"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7" name="Freeform 7"/>
          <p:cNvSpPr/>
          <p:nvPr/>
        </p:nvSpPr>
        <p:spPr>
          <a:xfrm flipH="1">
            <a:off x="-1812408" y="409186"/>
            <a:ext cx="3624816" cy="1239028"/>
          </a:xfrm>
          <a:custGeom>
            <a:avLst/>
            <a:gdLst/>
            <a:ahLst/>
            <a:cxnLst/>
            <a:rect l="l" t="t" r="r" b="b"/>
            <a:pathLst>
              <a:path w="3624816" h="1239028">
                <a:moveTo>
                  <a:pt x="3624816" y="0"/>
                </a:moveTo>
                <a:lnTo>
                  <a:pt x="0" y="0"/>
                </a:lnTo>
                <a:lnTo>
                  <a:pt x="0" y="1239028"/>
                </a:lnTo>
                <a:lnTo>
                  <a:pt x="3624816" y="1239028"/>
                </a:lnTo>
                <a:lnTo>
                  <a:pt x="3624816"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Freeform 8"/>
          <p:cNvSpPr/>
          <p:nvPr/>
        </p:nvSpPr>
        <p:spPr>
          <a:xfrm>
            <a:off x="10129433" y="819043"/>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
        <p:nvSpPr>
          <p:cNvPr id="9" name="Freeform 9"/>
          <p:cNvSpPr/>
          <p:nvPr/>
        </p:nvSpPr>
        <p:spPr>
          <a:xfrm>
            <a:off x="2735407" y="817104"/>
            <a:ext cx="1028700" cy="787423"/>
          </a:xfrm>
          <a:custGeom>
            <a:avLst/>
            <a:gdLst/>
            <a:ahLst/>
            <a:cxnLst/>
            <a:rect l="l" t="t" r="r" b="b"/>
            <a:pathLst>
              <a:path w="1028700" h="787423">
                <a:moveTo>
                  <a:pt x="0" y="0"/>
                </a:moveTo>
                <a:lnTo>
                  <a:pt x="1028700" y="0"/>
                </a:lnTo>
                <a:lnTo>
                  <a:pt x="1028700" y="787423"/>
                </a:lnTo>
                <a:lnTo>
                  <a:pt x="0" y="787423"/>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rot="-10800000" flipH="1" flipV="1">
            <a:off x="895228" y="7238140"/>
            <a:ext cx="20283103" cy="6011174"/>
          </a:xfrm>
          <a:custGeom>
            <a:avLst/>
            <a:gdLst/>
            <a:ahLst/>
            <a:cxnLst/>
            <a:rect l="l" t="t" r="r" b="b"/>
            <a:pathLst>
              <a:path w="20283103" h="6011174">
                <a:moveTo>
                  <a:pt x="20283104" y="6011175"/>
                </a:moveTo>
                <a:lnTo>
                  <a:pt x="0" y="6011175"/>
                </a:lnTo>
                <a:lnTo>
                  <a:pt x="0" y="0"/>
                </a:lnTo>
                <a:lnTo>
                  <a:pt x="20283104" y="0"/>
                </a:lnTo>
                <a:lnTo>
                  <a:pt x="20283104" y="6011175"/>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TextBox 4"/>
          <p:cNvSpPr txBox="1"/>
          <p:nvPr/>
        </p:nvSpPr>
        <p:spPr>
          <a:xfrm>
            <a:off x="921649" y="2777033"/>
            <a:ext cx="16636968" cy="3245601"/>
          </a:xfrm>
          <a:prstGeom prst="rect">
            <a:avLst/>
          </a:prstGeom>
        </p:spPr>
        <p:txBody>
          <a:bodyPr lIns="0" tIns="0" rIns="0" bIns="0" rtlCol="0" anchor="t">
            <a:spAutoFit/>
          </a:bodyPr>
          <a:lstStyle/>
          <a:p>
            <a:pPr marL="669291" lvl="1" indent="-334646" algn="just">
              <a:lnSpc>
                <a:spcPts val="4340"/>
              </a:lnSpc>
              <a:buFont typeface="Arial"/>
              <a:buChar char="•"/>
            </a:pPr>
            <a:r>
              <a:rPr lang="en-US" sz="3100" b="1">
                <a:solidFill>
                  <a:srgbClr val="745C3E"/>
                </a:solidFill>
                <a:latin typeface="Balsamiq Sans Bold"/>
                <a:ea typeface="Balsamiq Sans Bold"/>
                <a:cs typeface="Balsamiq Sans Bold"/>
                <a:sym typeface="Balsamiq Sans Bold"/>
              </a:rPr>
              <a:t>Terbentuknya pusat intelektual di Baghdad (Baitul Hikmah) dan Kairo (Al-Azhar).</a:t>
            </a:r>
          </a:p>
          <a:p>
            <a:pPr marL="669291" lvl="1" indent="-334646" algn="just">
              <a:lnSpc>
                <a:spcPts val="4340"/>
              </a:lnSpc>
              <a:buFont typeface="Arial"/>
              <a:buChar char="•"/>
            </a:pPr>
            <a:r>
              <a:rPr lang="en-US" sz="3100" b="1">
                <a:solidFill>
                  <a:srgbClr val="745C3E"/>
                </a:solidFill>
                <a:latin typeface="Balsamiq Sans Bold"/>
                <a:ea typeface="Balsamiq Sans Bold"/>
                <a:cs typeface="Balsamiq Sans Bold"/>
                <a:sym typeface="Balsamiq Sans Bold"/>
              </a:rPr>
              <a:t>Karya-karya ilmiah dari Yunani, Persia, dan India diterjemahkan ke dalam bahasa Arab.</a:t>
            </a:r>
          </a:p>
          <a:p>
            <a:pPr marL="669291" lvl="1" indent="-334646" algn="just">
              <a:lnSpc>
                <a:spcPts val="4340"/>
              </a:lnSpc>
              <a:buFont typeface="Arial"/>
              <a:buChar char="•"/>
            </a:pPr>
            <a:r>
              <a:rPr lang="en-US" sz="3100" b="1">
                <a:solidFill>
                  <a:srgbClr val="745C3E"/>
                </a:solidFill>
                <a:latin typeface="Balsamiq Sans Bold"/>
                <a:ea typeface="Balsamiq Sans Bold"/>
                <a:cs typeface="Balsamiq Sans Bold"/>
                <a:sym typeface="Balsamiq Sans Bold"/>
              </a:rPr>
              <a:t>Kemajuan dalam ilmu pengetahuan, filsafat, matematika, astronomi, dan kedokteran.</a:t>
            </a:r>
          </a:p>
          <a:p>
            <a:pPr marL="669291" lvl="1" indent="-334646" algn="just">
              <a:lnSpc>
                <a:spcPts val="4340"/>
              </a:lnSpc>
              <a:buFont typeface="Arial"/>
              <a:buChar char="•"/>
            </a:pPr>
            <a:r>
              <a:rPr lang="en-US" sz="3100" b="1">
                <a:solidFill>
                  <a:srgbClr val="745C3E"/>
                </a:solidFill>
                <a:latin typeface="Balsamiq Sans Bold"/>
                <a:ea typeface="Balsamiq Sans Bold"/>
                <a:cs typeface="Balsamiq Sans Bold"/>
                <a:sym typeface="Balsamiq Sans Bold"/>
              </a:rPr>
              <a:t>Tokoh penting: Al-Khawarizmi (bapak aljabar), Al-Farabi (filsuf), dan Ibnu Sina (kedokteran).</a:t>
            </a:r>
          </a:p>
          <a:p>
            <a:pPr algn="just">
              <a:lnSpc>
                <a:spcPts val="4340"/>
              </a:lnSpc>
            </a:pPr>
            <a:endParaRPr lang="en-US" sz="3100" b="1">
              <a:solidFill>
                <a:srgbClr val="745C3E"/>
              </a:solidFill>
              <a:latin typeface="Balsamiq Sans Bold"/>
              <a:ea typeface="Balsamiq Sans Bold"/>
              <a:cs typeface="Balsamiq Sans Bold"/>
              <a:sym typeface="Balsamiq Sans Bold"/>
            </a:endParaRPr>
          </a:p>
        </p:txBody>
      </p:sp>
      <p:sp>
        <p:nvSpPr>
          <p:cNvPr id="5" name="Freeform 5"/>
          <p:cNvSpPr/>
          <p:nvPr/>
        </p:nvSpPr>
        <p:spPr>
          <a:xfrm flipH="1">
            <a:off x="5665968" y="1704103"/>
            <a:ext cx="3083162" cy="1053881"/>
          </a:xfrm>
          <a:custGeom>
            <a:avLst/>
            <a:gdLst/>
            <a:ahLst/>
            <a:cxnLst/>
            <a:rect l="l" t="t" r="r" b="b"/>
            <a:pathLst>
              <a:path w="3083162" h="1053881">
                <a:moveTo>
                  <a:pt x="3083162" y="0"/>
                </a:moveTo>
                <a:lnTo>
                  <a:pt x="0" y="0"/>
                </a:lnTo>
                <a:lnTo>
                  <a:pt x="0" y="1053880"/>
                </a:lnTo>
                <a:lnTo>
                  <a:pt x="3083162" y="1053880"/>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TextBox 6"/>
          <p:cNvSpPr txBox="1"/>
          <p:nvPr/>
        </p:nvSpPr>
        <p:spPr>
          <a:xfrm>
            <a:off x="1028700" y="665236"/>
            <a:ext cx="12640927" cy="1109334"/>
          </a:xfrm>
          <a:prstGeom prst="rect">
            <a:avLst/>
          </a:prstGeom>
        </p:spPr>
        <p:txBody>
          <a:bodyPr lIns="0" tIns="0" rIns="0" bIns="0" rtlCol="0" anchor="t">
            <a:spAutoFit/>
          </a:bodyPr>
          <a:lstStyle/>
          <a:p>
            <a:pPr algn="l">
              <a:lnSpc>
                <a:spcPts val="7299"/>
              </a:lnSpc>
            </a:pPr>
            <a:r>
              <a:rPr lang="en-US" sz="7299" b="1">
                <a:solidFill>
                  <a:srgbClr val="745C3E"/>
                </a:solidFill>
                <a:latin typeface="ดองเต่า Bold"/>
                <a:ea typeface="ดองเต่า Bold"/>
                <a:cs typeface="ดองเต่า Bold"/>
                <a:sym typeface="ดองเต่า Bold"/>
              </a:rPr>
              <a:t>Periode Klasik (650-1250 M)</a:t>
            </a:r>
          </a:p>
        </p:txBody>
      </p:sp>
      <p:sp>
        <p:nvSpPr>
          <p:cNvPr id="7" name="Freeform 7"/>
          <p:cNvSpPr/>
          <p:nvPr/>
        </p:nvSpPr>
        <p:spPr>
          <a:xfrm flipH="1">
            <a:off x="15717719" y="650222"/>
            <a:ext cx="3083162" cy="1053881"/>
          </a:xfrm>
          <a:custGeom>
            <a:avLst/>
            <a:gdLst/>
            <a:ahLst/>
            <a:cxnLst/>
            <a:rect l="l" t="t" r="r" b="b"/>
            <a:pathLst>
              <a:path w="3083162" h="1053881">
                <a:moveTo>
                  <a:pt x="3083162" y="0"/>
                </a:moveTo>
                <a:lnTo>
                  <a:pt x="0" y="0"/>
                </a:lnTo>
                <a:lnTo>
                  <a:pt x="0" y="1053881"/>
                </a:lnTo>
                <a:lnTo>
                  <a:pt x="3083162" y="1053881"/>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8" name="Freeform 8"/>
          <p:cNvSpPr/>
          <p:nvPr/>
        </p:nvSpPr>
        <p:spPr>
          <a:xfrm flipH="1">
            <a:off x="-2054462" y="3530485"/>
            <a:ext cx="3083162" cy="1053881"/>
          </a:xfrm>
          <a:custGeom>
            <a:avLst/>
            <a:gdLst/>
            <a:ahLst/>
            <a:cxnLst/>
            <a:rect l="l" t="t" r="r" b="b"/>
            <a:pathLst>
              <a:path w="3083162" h="1053881">
                <a:moveTo>
                  <a:pt x="3083162" y="0"/>
                </a:moveTo>
                <a:lnTo>
                  <a:pt x="0" y="0"/>
                </a:lnTo>
                <a:lnTo>
                  <a:pt x="0" y="1053880"/>
                </a:lnTo>
                <a:lnTo>
                  <a:pt x="3083162" y="1053880"/>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9" name="Freeform 9"/>
          <p:cNvSpPr/>
          <p:nvPr/>
        </p:nvSpPr>
        <p:spPr>
          <a:xfrm>
            <a:off x="10366115" y="1177162"/>
            <a:ext cx="1265131" cy="968400"/>
          </a:xfrm>
          <a:custGeom>
            <a:avLst/>
            <a:gdLst/>
            <a:ahLst/>
            <a:cxnLst/>
            <a:rect l="l" t="t" r="r" b="b"/>
            <a:pathLst>
              <a:path w="1265131" h="968400">
                <a:moveTo>
                  <a:pt x="0" y="0"/>
                </a:moveTo>
                <a:lnTo>
                  <a:pt x="1265130" y="0"/>
                </a:lnTo>
                <a:lnTo>
                  <a:pt x="1265130" y="968400"/>
                </a:lnTo>
                <a:lnTo>
                  <a:pt x="0" y="9684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0" name="Freeform 10"/>
          <p:cNvSpPr/>
          <p:nvPr/>
        </p:nvSpPr>
        <p:spPr>
          <a:xfrm>
            <a:off x="15231781" y="293272"/>
            <a:ext cx="971876" cy="743927"/>
          </a:xfrm>
          <a:custGeom>
            <a:avLst/>
            <a:gdLst/>
            <a:ahLst/>
            <a:cxnLst/>
            <a:rect l="l" t="t" r="r" b="b"/>
            <a:pathLst>
              <a:path w="971876" h="743927">
                <a:moveTo>
                  <a:pt x="0" y="0"/>
                </a:moveTo>
                <a:lnTo>
                  <a:pt x="971876" y="0"/>
                </a:lnTo>
                <a:lnTo>
                  <a:pt x="971876" y="743927"/>
                </a:lnTo>
                <a:lnTo>
                  <a:pt x="0" y="743927"/>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1" name="TextBox 11"/>
          <p:cNvSpPr txBox="1"/>
          <p:nvPr/>
        </p:nvSpPr>
        <p:spPr>
          <a:xfrm>
            <a:off x="1028700" y="1850189"/>
            <a:ext cx="10235835" cy="832713"/>
          </a:xfrm>
          <a:prstGeom prst="rect">
            <a:avLst/>
          </a:prstGeom>
        </p:spPr>
        <p:txBody>
          <a:bodyPr lIns="0" tIns="0" rIns="0" bIns="0" rtlCol="0" anchor="t">
            <a:spAutoFit/>
          </a:bodyPr>
          <a:lstStyle/>
          <a:p>
            <a:pPr algn="l">
              <a:lnSpc>
                <a:spcPts val="5411"/>
              </a:lnSpc>
            </a:pPr>
            <a:r>
              <a:rPr lang="en-US" sz="5411" b="1">
                <a:solidFill>
                  <a:srgbClr val="745C3E"/>
                </a:solidFill>
                <a:latin typeface="ดองเต่า Bold"/>
                <a:ea typeface="ดองเต่า Bold"/>
                <a:cs typeface="ดองเต่า Bold"/>
                <a:sym typeface="ดองเต่า Bold"/>
              </a:rPr>
              <a:t> Masa Kemajuan (650-1000 M)</a:t>
            </a:r>
          </a:p>
        </p:txBody>
      </p:sp>
      <p:sp>
        <p:nvSpPr>
          <p:cNvPr id="12" name="TextBox 12"/>
          <p:cNvSpPr txBox="1"/>
          <p:nvPr/>
        </p:nvSpPr>
        <p:spPr>
          <a:xfrm>
            <a:off x="1109660" y="6041684"/>
            <a:ext cx="10235835" cy="832713"/>
          </a:xfrm>
          <a:prstGeom prst="rect">
            <a:avLst/>
          </a:prstGeom>
        </p:spPr>
        <p:txBody>
          <a:bodyPr lIns="0" tIns="0" rIns="0" bIns="0" rtlCol="0" anchor="t">
            <a:spAutoFit/>
          </a:bodyPr>
          <a:lstStyle/>
          <a:p>
            <a:pPr algn="l">
              <a:lnSpc>
                <a:spcPts val="5411"/>
              </a:lnSpc>
            </a:pPr>
            <a:r>
              <a:rPr lang="en-US" sz="5411" b="1">
                <a:solidFill>
                  <a:srgbClr val="745C3E"/>
                </a:solidFill>
                <a:latin typeface="ดองเต่า Bold"/>
                <a:ea typeface="ดองเต่า Bold"/>
                <a:cs typeface="ดองเต่า Bold"/>
                <a:sym typeface="ดองเต่า Bold"/>
              </a:rPr>
              <a:t> Masa Disintegrasi (1000-1250 M)</a:t>
            </a:r>
          </a:p>
        </p:txBody>
      </p:sp>
      <p:sp>
        <p:nvSpPr>
          <p:cNvPr id="13" name="TextBox 13"/>
          <p:cNvSpPr txBox="1"/>
          <p:nvPr/>
        </p:nvSpPr>
        <p:spPr>
          <a:xfrm>
            <a:off x="806466" y="6912497"/>
            <a:ext cx="16636968" cy="2610381"/>
          </a:xfrm>
          <a:prstGeom prst="rect">
            <a:avLst/>
          </a:prstGeom>
        </p:spPr>
        <p:txBody>
          <a:bodyPr lIns="0" tIns="0" rIns="0" bIns="0" rtlCol="0" anchor="t">
            <a:spAutoFit/>
          </a:bodyPr>
          <a:lstStyle/>
          <a:p>
            <a:pPr marL="648280" lvl="1" indent="-324140" algn="just">
              <a:lnSpc>
                <a:spcPts val="4203"/>
              </a:lnSpc>
              <a:buFont typeface="Arial"/>
              <a:buChar char="•"/>
            </a:pPr>
            <a:r>
              <a:rPr lang="en-US" sz="3002" b="1" dirty="0" err="1">
                <a:solidFill>
                  <a:srgbClr val="745C3E"/>
                </a:solidFill>
                <a:latin typeface="Balsamiq Sans Bold"/>
                <a:ea typeface="Balsamiq Sans Bold"/>
                <a:cs typeface="Balsamiq Sans Bold"/>
                <a:sym typeface="Balsamiq Sans Bold"/>
              </a:rPr>
              <a:t>Munculnya</a:t>
            </a:r>
            <a:r>
              <a:rPr lang="en-US" sz="3002" b="1" dirty="0">
                <a:solidFill>
                  <a:srgbClr val="745C3E"/>
                </a:solidFill>
                <a:latin typeface="Balsamiq Sans Bold"/>
                <a:ea typeface="Balsamiq Sans Bold"/>
                <a:cs typeface="Balsamiq Sans Bold"/>
                <a:sym typeface="Balsamiq Sans Bold"/>
              </a:rPr>
              <a:t> </a:t>
            </a:r>
            <a:r>
              <a:rPr lang="en-US" sz="3002" b="1" dirty="0" err="1">
                <a:solidFill>
                  <a:srgbClr val="745C3E"/>
                </a:solidFill>
                <a:latin typeface="Balsamiq Sans Bold"/>
                <a:ea typeface="Balsamiq Sans Bold"/>
                <a:cs typeface="Balsamiq Sans Bold"/>
                <a:sym typeface="Balsamiq Sans Bold"/>
              </a:rPr>
              <a:t>perpecahan</a:t>
            </a:r>
            <a:r>
              <a:rPr lang="en-US" sz="3002" b="1" dirty="0">
                <a:solidFill>
                  <a:srgbClr val="745C3E"/>
                </a:solidFill>
                <a:latin typeface="Balsamiq Sans Bold"/>
                <a:ea typeface="Balsamiq Sans Bold"/>
                <a:cs typeface="Balsamiq Sans Bold"/>
                <a:sym typeface="Balsamiq Sans Bold"/>
              </a:rPr>
              <a:t> di </a:t>
            </a:r>
            <a:r>
              <a:rPr lang="en-US" sz="3002" b="1" dirty="0" err="1">
                <a:solidFill>
                  <a:srgbClr val="745C3E"/>
                </a:solidFill>
                <a:latin typeface="Balsamiq Sans Bold"/>
                <a:ea typeface="Balsamiq Sans Bold"/>
                <a:cs typeface="Balsamiq Sans Bold"/>
                <a:sym typeface="Balsamiq Sans Bold"/>
              </a:rPr>
              <a:t>dalam</a:t>
            </a:r>
            <a:r>
              <a:rPr lang="en-US" sz="3002" b="1" dirty="0">
                <a:solidFill>
                  <a:srgbClr val="745C3E"/>
                </a:solidFill>
                <a:latin typeface="Balsamiq Sans Bold"/>
                <a:ea typeface="Balsamiq Sans Bold"/>
                <a:cs typeface="Balsamiq Sans Bold"/>
                <a:sym typeface="Balsamiq Sans Bold"/>
              </a:rPr>
              <a:t> dunia Islam, </a:t>
            </a:r>
            <a:r>
              <a:rPr lang="en-US" sz="3002" b="1" dirty="0" err="1">
                <a:solidFill>
                  <a:srgbClr val="745C3E"/>
                </a:solidFill>
                <a:latin typeface="Balsamiq Sans Bold"/>
                <a:ea typeface="Balsamiq Sans Bold"/>
                <a:cs typeface="Balsamiq Sans Bold"/>
                <a:sym typeface="Balsamiq Sans Bold"/>
              </a:rPr>
              <a:t>terutama</a:t>
            </a:r>
            <a:r>
              <a:rPr lang="en-US" sz="3002" b="1" dirty="0">
                <a:solidFill>
                  <a:srgbClr val="745C3E"/>
                </a:solidFill>
                <a:latin typeface="Balsamiq Sans Bold"/>
                <a:ea typeface="Balsamiq Sans Bold"/>
                <a:cs typeface="Balsamiq Sans Bold"/>
                <a:sym typeface="Balsamiq Sans Bold"/>
              </a:rPr>
              <a:t> </a:t>
            </a:r>
            <a:r>
              <a:rPr lang="en-US" sz="3002" b="1" dirty="0" err="1">
                <a:solidFill>
                  <a:srgbClr val="745C3E"/>
                </a:solidFill>
                <a:latin typeface="Balsamiq Sans Bold"/>
                <a:ea typeface="Balsamiq Sans Bold"/>
                <a:cs typeface="Balsamiq Sans Bold"/>
                <a:sym typeface="Balsamiq Sans Bold"/>
              </a:rPr>
              <a:t>setelah</a:t>
            </a:r>
            <a:r>
              <a:rPr lang="en-US" sz="3002" b="1" dirty="0">
                <a:solidFill>
                  <a:srgbClr val="745C3E"/>
                </a:solidFill>
                <a:latin typeface="Balsamiq Sans Bold"/>
                <a:ea typeface="Balsamiq Sans Bold"/>
                <a:cs typeface="Balsamiq Sans Bold"/>
                <a:sym typeface="Balsamiq Sans Bold"/>
              </a:rPr>
              <a:t> </a:t>
            </a:r>
            <a:r>
              <a:rPr lang="en-US" sz="3002" b="1" dirty="0" err="1">
                <a:solidFill>
                  <a:srgbClr val="745C3E"/>
                </a:solidFill>
                <a:latin typeface="Balsamiq Sans Bold"/>
                <a:ea typeface="Balsamiq Sans Bold"/>
                <a:cs typeface="Balsamiq Sans Bold"/>
                <a:sym typeface="Balsamiq Sans Bold"/>
              </a:rPr>
              <a:t>serangan</a:t>
            </a:r>
            <a:r>
              <a:rPr lang="en-US" sz="3002" b="1" dirty="0">
                <a:solidFill>
                  <a:srgbClr val="745C3E"/>
                </a:solidFill>
                <a:latin typeface="Balsamiq Sans Bold"/>
                <a:ea typeface="Balsamiq Sans Bold"/>
                <a:cs typeface="Balsamiq Sans Bold"/>
                <a:sym typeface="Balsamiq Sans Bold"/>
              </a:rPr>
              <a:t> </a:t>
            </a:r>
            <a:r>
              <a:rPr lang="en-US" sz="3002" b="1" dirty="0" err="1">
                <a:solidFill>
                  <a:srgbClr val="745C3E"/>
                </a:solidFill>
                <a:latin typeface="Balsamiq Sans Bold"/>
                <a:ea typeface="Balsamiq Sans Bold"/>
                <a:cs typeface="Balsamiq Sans Bold"/>
                <a:sym typeface="Balsamiq Sans Bold"/>
              </a:rPr>
              <a:t>bangsa</a:t>
            </a:r>
            <a:r>
              <a:rPr lang="en-US" sz="3002" b="1" dirty="0">
                <a:solidFill>
                  <a:srgbClr val="745C3E"/>
                </a:solidFill>
                <a:latin typeface="Balsamiq Sans Bold"/>
                <a:ea typeface="Balsamiq Sans Bold"/>
                <a:cs typeface="Balsamiq Sans Bold"/>
                <a:sym typeface="Balsamiq Sans Bold"/>
              </a:rPr>
              <a:t> Mongol yang </a:t>
            </a:r>
            <a:r>
              <a:rPr lang="en-US" sz="3002" b="1" dirty="0" err="1">
                <a:solidFill>
                  <a:srgbClr val="745C3E"/>
                </a:solidFill>
                <a:latin typeface="Balsamiq Sans Bold"/>
                <a:ea typeface="Balsamiq Sans Bold"/>
                <a:cs typeface="Balsamiq Sans Bold"/>
                <a:sym typeface="Balsamiq Sans Bold"/>
              </a:rPr>
              <a:t>menghancurkan</a:t>
            </a:r>
            <a:r>
              <a:rPr lang="en-US" sz="3002" b="1" dirty="0">
                <a:solidFill>
                  <a:srgbClr val="745C3E"/>
                </a:solidFill>
                <a:latin typeface="Balsamiq Sans Bold"/>
                <a:ea typeface="Balsamiq Sans Bold"/>
                <a:cs typeface="Balsamiq Sans Bold"/>
                <a:sym typeface="Balsamiq Sans Bold"/>
              </a:rPr>
              <a:t> Baghdad pada </a:t>
            </a:r>
            <a:r>
              <a:rPr lang="en-US" sz="3002" b="1" dirty="0" err="1">
                <a:solidFill>
                  <a:srgbClr val="745C3E"/>
                </a:solidFill>
                <a:latin typeface="Balsamiq Sans Bold"/>
                <a:ea typeface="Balsamiq Sans Bold"/>
                <a:cs typeface="Balsamiq Sans Bold"/>
                <a:sym typeface="Balsamiq Sans Bold"/>
              </a:rPr>
              <a:t>tahun</a:t>
            </a:r>
            <a:r>
              <a:rPr lang="en-US" sz="3002" b="1" dirty="0">
                <a:solidFill>
                  <a:srgbClr val="745C3E"/>
                </a:solidFill>
                <a:latin typeface="Balsamiq Sans Bold"/>
                <a:ea typeface="Balsamiq Sans Bold"/>
                <a:cs typeface="Balsamiq Sans Bold"/>
                <a:sym typeface="Balsamiq Sans Bold"/>
              </a:rPr>
              <a:t> 1258.</a:t>
            </a:r>
          </a:p>
          <a:p>
            <a:pPr marL="648280" lvl="1" indent="-324140" algn="just">
              <a:lnSpc>
                <a:spcPts val="4203"/>
              </a:lnSpc>
              <a:buFont typeface="Arial"/>
              <a:buChar char="•"/>
            </a:pPr>
            <a:r>
              <a:rPr lang="en-US" sz="3002" b="1" dirty="0" err="1">
                <a:solidFill>
                  <a:srgbClr val="745C3E"/>
                </a:solidFill>
                <a:latin typeface="Balsamiq Sans Bold"/>
                <a:ea typeface="Balsamiq Sans Bold"/>
                <a:cs typeface="Balsamiq Sans Bold"/>
                <a:sym typeface="Balsamiq Sans Bold"/>
              </a:rPr>
              <a:t>Kehilangan</a:t>
            </a:r>
            <a:r>
              <a:rPr lang="en-US" sz="3002" b="1" dirty="0">
                <a:solidFill>
                  <a:srgbClr val="745C3E"/>
                </a:solidFill>
                <a:latin typeface="Balsamiq Sans Bold"/>
                <a:ea typeface="Balsamiq Sans Bold"/>
                <a:cs typeface="Balsamiq Sans Bold"/>
                <a:sym typeface="Balsamiq Sans Bold"/>
              </a:rPr>
              <a:t> </a:t>
            </a:r>
            <a:r>
              <a:rPr lang="en-US" sz="3002" b="1" dirty="0" err="1">
                <a:solidFill>
                  <a:srgbClr val="745C3E"/>
                </a:solidFill>
                <a:latin typeface="Balsamiq Sans Bold"/>
                <a:ea typeface="Balsamiq Sans Bold"/>
                <a:cs typeface="Balsamiq Sans Bold"/>
                <a:sym typeface="Balsamiq Sans Bold"/>
              </a:rPr>
              <a:t>pusat</a:t>
            </a:r>
            <a:r>
              <a:rPr lang="en-US" sz="3002" b="1" dirty="0">
                <a:solidFill>
                  <a:srgbClr val="745C3E"/>
                </a:solidFill>
                <a:latin typeface="Balsamiq Sans Bold"/>
                <a:ea typeface="Balsamiq Sans Bold"/>
                <a:cs typeface="Balsamiq Sans Bold"/>
                <a:sym typeface="Balsamiq Sans Bold"/>
              </a:rPr>
              <a:t> </a:t>
            </a:r>
            <a:r>
              <a:rPr lang="en-US" sz="3002" b="1" dirty="0" err="1">
                <a:solidFill>
                  <a:srgbClr val="745C3E"/>
                </a:solidFill>
                <a:latin typeface="Balsamiq Sans Bold"/>
                <a:ea typeface="Balsamiq Sans Bold"/>
                <a:cs typeface="Balsamiq Sans Bold"/>
                <a:sym typeface="Balsamiq Sans Bold"/>
              </a:rPr>
              <a:t>keilmuan</a:t>
            </a:r>
            <a:r>
              <a:rPr lang="en-US" sz="3002" b="1" dirty="0">
                <a:solidFill>
                  <a:srgbClr val="745C3E"/>
                </a:solidFill>
                <a:latin typeface="Balsamiq Sans Bold"/>
                <a:ea typeface="Balsamiq Sans Bold"/>
                <a:cs typeface="Balsamiq Sans Bold"/>
                <a:sym typeface="Balsamiq Sans Bold"/>
              </a:rPr>
              <a:t> di dunia Islam </a:t>
            </a:r>
            <a:r>
              <a:rPr lang="en-US" sz="3002" b="1" dirty="0" err="1">
                <a:solidFill>
                  <a:srgbClr val="745C3E"/>
                </a:solidFill>
                <a:latin typeface="Balsamiq Sans Bold"/>
                <a:ea typeface="Balsamiq Sans Bold"/>
                <a:cs typeface="Balsamiq Sans Bold"/>
                <a:sym typeface="Balsamiq Sans Bold"/>
              </a:rPr>
              <a:t>meskipun</a:t>
            </a:r>
            <a:r>
              <a:rPr lang="en-US" sz="3002" b="1" dirty="0">
                <a:solidFill>
                  <a:srgbClr val="745C3E"/>
                </a:solidFill>
                <a:latin typeface="Balsamiq Sans Bold"/>
                <a:ea typeface="Balsamiq Sans Bold"/>
                <a:cs typeface="Balsamiq Sans Bold"/>
                <a:sym typeface="Balsamiq Sans Bold"/>
              </a:rPr>
              <a:t> </a:t>
            </a:r>
            <a:r>
              <a:rPr lang="en-US" sz="3002" b="1" dirty="0" err="1">
                <a:solidFill>
                  <a:srgbClr val="745C3E"/>
                </a:solidFill>
                <a:latin typeface="Balsamiq Sans Bold"/>
                <a:ea typeface="Balsamiq Sans Bold"/>
                <a:cs typeface="Balsamiq Sans Bold"/>
                <a:sym typeface="Balsamiq Sans Bold"/>
              </a:rPr>
              <a:t>beberapa</a:t>
            </a:r>
            <a:r>
              <a:rPr lang="en-US" sz="3002" b="1" dirty="0">
                <a:solidFill>
                  <a:srgbClr val="745C3E"/>
                </a:solidFill>
                <a:latin typeface="Balsamiq Sans Bold"/>
                <a:ea typeface="Balsamiq Sans Bold"/>
                <a:cs typeface="Balsamiq Sans Bold"/>
                <a:sym typeface="Balsamiq Sans Bold"/>
              </a:rPr>
              <a:t> wilayah lain </a:t>
            </a:r>
            <a:r>
              <a:rPr lang="en-US" sz="3002" b="1" dirty="0" err="1">
                <a:solidFill>
                  <a:srgbClr val="745C3E"/>
                </a:solidFill>
                <a:latin typeface="Balsamiq Sans Bold"/>
                <a:ea typeface="Balsamiq Sans Bold"/>
                <a:cs typeface="Balsamiq Sans Bold"/>
                <a:sym typeface="Balsamiq Sans Bold"/>
              </a:rPr>
              <a:t>seperti</a:t>
            </a:r>
            <a:r>
              <a:rPr lang="en-US" sz="3002" b="1" dirty="0">
                <a:solidFill>
                  <a:srgbClr val="745C3E"/>
                </a:solidFill>
                <a:latin typeface="Balsamiq Sans Bold"/>
                <a:ea typeface="Balsamiq Sans Bold"/>
                <a:cs typeface="Balsamiq Sans Bold"/>
                <a:sym typeface="Balsamiq Sans Bold"/>
              </a:rPr>
              <a:t> Andalusia (</a:t>
            </a:r>
            <a:r>
              <a:rPr lang="en-US" sz="3002" b="1" dirty="0" err="1">
                <a:solidFill>
                  <a:srgbClr val="745C3E"/>
                </a:solidFill>
                <a:latin typeface="Balsamiq Sans Bold"/>
                <a:ea typeface="Balsamiq Sans Bold"/>
                <a:cs typeface="Balsamiq Sans Bold"/>
                <a:sym typeface="Balsamiq Sans Bold"/>
              </a:rPr>
              <a:t>Spanyol</a:t>
            </a:r>
            <a:r>
              <a:rPr lang="en-US" sz="3002" b="1" dirty="0">
                <a:solidFill>
                  <a:srgbClr val="745C3E"/>
                </a:solidFill>
                <a:latin typeface="Balsamiq Sans Bold"/>
                <a:ea typeface="Balsamiq Sans Bold"/>
                <a:cs typeface="Balsamiq Sans Bold"/>
                <a:sym typeface="Balsamiq Sans Bold"/>
              </a:rPr>
              <a:t>) </a:t>
            </a:r>
            <a:r>
              <a:rPr lang="en-US" sz="3002" b="1" dirty="0" err="1">
                <a:solidFill>
                  <a:srgbClr val="745C3E"/>
                </a:solidFill>
                <a:latin typeface="Balsamiq Sans Bold"/>
                <a:ea typeface="Balsamiq Sans Bold"/>
                <a:cs typeface="Balsamiq Sans Bold"/>
                <a:sym typeface="Balsamiq Sans Bold"/>
              </a:rPr>
              <a:t>tetap</a:t>
            </a:r>
            <a:r>
              <a:rPr lang="en-US" sz="3002" b="1" dirty="0">
                <a:solidFill>
                  <a:srgbClr val="745C3E"/>
                </a:solidFill>
                <a:latin typeface="Balsamiq Sans Bold"/>
                <a:ea typeface="Balsamiq Sans Bold"/>
                <a:cs typeface="Balsamiq Sans Bold"/>
                <a:sym typeface="Balsamiq Sans Bold"/>
              </a:rPr>
              <a:t> </a:t>
            </a:r>
            <a:r>
              <a:rPr lang="en-US" sz="3002" b="1" dirty="0" err="1">
                <a:solidFill>
                  <a:srgbClr val="745C3E"/>
                </a:solidFill>
                <a:latin typeface="Balsamiq Sans Bold"/>
                <a:ea typeface="Balsamiq Sans Bold"/>
                <a:cs typeface="Balsamiq Sans Bold"/>
                <a:sym typeface="Balsamiq Sans Bold"/>
              </a:rPr>
              <a:t>menjadi</a:t>
            </a:r>
            <a:r>
              <a:rPr lang="en-US" sz="3002" b="1" dirty="0">
                <a:solidFill>
                  <a:srgbClr val="745C3E"/>
                </a:solidFill>
                <a:latin typeface="Balsamiq Sans Bold"/>
                <a:ea typeface="Balsamiq Sans Bold"/>
                <a:cs typeface="Balsamiq Sans Bold"/>
                <a:sym typeface="Balsamiq Sans Bold"/>
              </a:rPr>
              <a:t> </a:t>
            </a:r>
            <a:r>
              <a:rPr lang="en-US" sz="3002" b="1" dirty="0" err="1">
                <a:solidFill>
                  <a:srgbClr val="745C3E"/>
                </a:solidFill>
                <a:latin typeface="Balsamiq Sans Bold"/>
                <a:ea typeface="Balsamiq Sans Bold"/>
                <a:cs typeface="Balsamiq Sans Bold"/>
                <a:sym typeface="Balsamiq Sans Bold"/>
              </a:rPr>
              <a:t>pusat</a:t>
            </a:r>
            <a:r>
              <a:rPr lang="en-US" sz="3002" b="1" dirty="0">
                <a:solidFill>
                  <a:srgbClr val="745C3E"/>
                </a:solidFill>
                <a:latin typeface="Balsamiq Sans Bold"/>
                <a:ea typeface="Balsamiq Sans Bold"/>
                <a:cs typeface="Balsamiq Sans Bold"/>
                <a:sym typeface="Balsamiq Sans Bold"/>
              </a:rPr>
              <a:t> </a:t>
            </a:r>
            <a:r>
              <a:rPr lang="en-US" sz="3002" b="1" dirty="0" err="1">
                <a:solidFill>
                  <a:srgbClr val="745C3E"/>
                </a:solidFill>
                <a:latin typeface="Balsamiq Sans Bold"/>
                <a:ea typeface="Balsamiq Sans Bold"/>
                <a:cs typeface="Balsamiq Sans Bold"/>
                <a:sym typeface="Balsamiq Sans Bold"/>
              </a:rPr>
              <a:t>keilmuan</a:t>
            </a:r>
            <a:r>
              <a:rPr lang="en-US" sz="3002" b="1" dirty="0">
                <a:solidFill>
                  <a:srgbClr val="745C3E"/>
                </a:solidFill>
                <a:latin typeface="Balsamiq Sans Bold"/>
                <a:ea typeface="Balsamiq Sans Bold"/>
                <a:cs typeface="Balsamiq Sans Bold"/>
                <a:sym typeface="Balsamiq Sans Bold"/>
              </a:rPr>
              <a:t>.</a:t>
            </a:r>
          </a:p>
          <a:p>
            <a:pPr algn="just">
              <a:lnSpc>
                <a:spcPts val="4203"/>
              </a:lnSpc>
            </a:pPr>
            <a:endParaRPr lang="en-US" sz="3002" b="1" dirty="0">
              <a:solidFill>
                <a:srgbClr val="745C3E"/>
              </a:solidFill>
              <a:latin typeface="Balsamiq Sans Bold"/>
              <a:ea typeface="Balsamiq Sans Bold"/>
              <a:cs typeface="Balsamiq Sans Bold"/>
              <a:sym typeface="Balsamiq Sans Bo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rot="-10800000" flipV="1">
            <a:off x="-3994934" y="6874397"/>
            <a:ext cx="20283103" cy="6011174"/>
          </a:xfrm>
          <a:custGeom>
            <a:avLst/>
            <a:gdLst/>
            <a:ahLst/>
            <a:cxnLst/>
            <a:rect l="l" t="t" r="r" b="b"/>
            <a:pathLst>
              <a:path w="20283103" h="6011174">
                <a:moveTo>
                  <a:pt x="0" y="6011174"/>
                </a:moveTo>
                <a:lnTo>
                  <a:pt x="20283103" y="6011174"/>
                </a:lnTo>
                <a:lnTo>
                  <a:pt x="20283103" y="0"/>
                </a:lnTo>
                <a:lnTo>
                  <a:pt x="0" y="0"/>
                </a:lnTo>
                <a:lnTo>
                  <a:pt x="0" y="6011174"/>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TextBox 4"/>
          <p:cNvSpPr txBox="1"/>
          <p:nvPr/>
        </p:nvSpPr>
        <p:spPr>
          <a:xfrm>
            <a:off x="921649" y="2777033"/>
            <a:ext cx="16636968" cy="3245601"/>
          </a:xfrm>
          <a:prstGeom prst="rect">
            <a:avLst/>
          </a:prstGeom>
        </p:spPr>
        <p:txBody>
          <a:bodyPr lIns="0" tIns="0" rIns="0" bIns="0" rtlCol="0" anchor="t">
            <a:spAutoFit/>
          </a:bodyPr>
          <a:lstStyle/>
          <a:p>
            <a:pPr marL="669291" lvl="1" indent="-334646" algn="just">
              <a:lnSpc>
                <a:spcPts val="4340"/>
              </a:lnSpc>
              <a:buFont typeface="Arial"/>
              <a:buChar char="•"/>
            </a:pPr>
            <a:r>
              <a:rPr lang="en-US" sz="3100" b="1">
                <a:solidFill>
                  <a:srgbClr val="745C3E"/>
                </a:solidFill>
                <a:latin typeface="Balsamiq Sans Bold"/>
                <a:ea typeface="Balsamiq Sans Bold"/>
                <a:cs typeface="Balsamiq Sans Bold"/>
                <a:sym typeface="Balsamiq Sans Bold"/>
              </a:rPr>
              <a:t>Kesultanan Utsmani (Turki): Pusat kekuatan militer dan politik, pengaruh besar di Eropa dan Timur Tengah.</a:t>
            </a:r>
          </a:p>
          <a:p>
            <a:pPr marL="669291" lvl="1" indent="-334646" algn="just">
              <a:lnSpc>
                <a:spcPts val="4340"/>
              </a:lnSpc>
              <a:buFont typeface="Arial"/>
              <a:buChar char="•"/>
            </a:pPr>
            <a:r>
              <a:rPr lang="en-US" sz="3100" b="1">
                <a:solidFill>
                  <a:srgbClr val="745C3E"/>
                </a:solidFill>
                <a:latin typeface="Balsamiq Sans Bold"/>
                <a:ea typeface="Balsamiq Sans Bold"/>
                <a:cs typeface="Balsamiq Sans Bold"/>
                <a:sym typeface="Balsamiq Sans Bold"/>
              </a:rPr>
              <a:t>Kesultanan Safawi (Iran): Pusat perkembangan seni dan filsafat Syiah.</a:t>
            </a:r>
          </a:p>
          <a:p>
            <a:pPr marL="669291" lvl="1" indent="-334646" algn="just">
              <a:lnSpc>
                <a:spcPts val="4340"/>
              </a:lnSpc>
              <a:buFont typeface="Arial"/>
              <a:buChar char="•"/>
            </a:pPr>
            <a:r>
              <a:rPr lang="en-US" sz="3100" b="1">
                <a:solidFill>
                  <a:srgbClr val="745C3E"/>
                </a:solidFill>
                <a:latin typeface="Balsamiq Sans Bold"/>
                <a:ea typeface="Balsamiq Sans Bold"/>
                <a:cs typeface="Balsamiq Sans Bold"/>
                <a:sym typeface="Balsamiq Sans Bold"/>
              </a:rPr>
              <a:t>Kerajaan Mughal (India): Menjadi pusat perkembangan seni, arsitektur, dan sastra Islam di anak benua India.</a:t>
            </a:r>
          </a:p>
          <a:p>
            <a:pPr algn="just">
              <a:lnSpc>
                <a:spcPts val="4340"/>
              </a:lnSpc>
            </a:pPr>
            <a:endParaRPr lang="en-US" sz="3100" b="1">
              <a:solidFill>
                <a:srgbClr val="745C3E"/>
              </a:solidFill>
              <a:latin typeface="Balsamiq Sans Bold"/>
              <a:ea typeface="Balsamiq Sans Bold"/>
              <a:cs typeface="Balsamiq Sans Bold"/>
              <a:sym typeface="Balsamiq Sans Bold"/>
            </a:endParaRPr>
          </a:p>
        </p:txBody>
      </p:sp>
      <p:sp>
        <p:nvSpPr>
          <p:cNvPr id="5" name="Freeform 5"/>
          <p:cNvSpPr/>
          <p:nvPr/>
        </p:nvSpPr>
        <p:spPr>
          <a:xfrm flipH="1">
            <a:off x="5665968" y="1704103"/>
            <a:ext cx="3083162" cy="1053881"/>
          </a:xfrm>
          <a:custGeom>
            <a:avLst/>
            <a:gdLst/>
            <a:ahLst/>
            <a:cxnLst/>
            <a:rect l="l" t="t" r="r" b="b"/>
            <a:pathLst>
              <a:path w="3083162" h="1053881">
                <a:moveTo>
                  <a:pt x="3083162" y="0"/>
                </a:moveTo>
                <a:lnTo>
                  <a:pt x="0" y="0"/>
                </a:lnTo>
                <a:lnTo>
                  <a:pt x="0" y="1053880"/>
                </a:lnTo>
                <a:lnTo>
                  <a:pt x="3083162" y="1053880"/>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TextBox 6"/>
          <p:cNvSpPr txBox="1"/>
          <p:nvPr/>
        </p:nvSpPr>
        <p:spPr>
          <a:xfrm>
            <a:off x="1028700" y="665236"/>
            <a:ext cx="13971226" cy="1109334"/>
          </a:xfrm>
          <a:prstGeom prst="rect">
            <a:avLst/>
          </a:prstGeom>
        </p:spPr>
        <p:txBody>
          <a:bodyPr lIns="0" tIns="0" rIns="0" bIns="0" rtlCol="0" anchor="t">
            <a:spAutoFit/>
          </a:bodyPr>
          <a:lstStyle/>
          <a:p>
            <a:pPr algn="l">
              <a:lnSpc>
                <a:spcPts val="7299"/>
              </a:lnSpc>
            </a:pPr>
            <a:r>
              <a:rPr lang="en-US" sz="7299" b="1">
                <a:solidFill>
                  <a:srgbClr val="745C3E"/>
                </a:solidFill>
                <a:latin typeface="ดองเต่า Bold"/>
                <a:ea typeface="ดองเต่า Bold"/>
                <a:cs typeface="ดองเต่า Bold"/>
                <a:sym typeface="ดองเต่า Bold"/>
              </a:rPr>
              <a:t>Periode Pertengahan (1250-1800 M)</a:t>
            </a:r>
          </a:p>
        </p:txBody>
      </p:sp>
      <p:sp>
        <p:nvSpPr>
          <p:cNvPr id="7" name="Freeform 7"/>
          <p:cNvSpPr/>
          <p:nvPr/>
        </p:nvSpPr>
        <p:spPr>
          <a:xfrm flipH="1">
            <a:off x="15717719" y="650222"/>
            <a:ext cx="3083162" cy="1053881"/>
          </a:xfrm>
          <a:custGeom>
            <a:avLst/>
            <a:gdLst/>
            <a:ahLst/>
            <a:cxnLst/>
            <a:rect l="l" t="t" r="r" b="b"/>
            <a:pathLst>
              <a:path w="3083162" h="1053881">
                <a:moveTo>
                  <a:pt x="3083162" y="0"/>
                </a:moveTo>
                <a:lnTo>
                  <a:pt x="0" y="0"/>
                </a:lnTo>
                <a:lnTo>
                  <a:pt x="0" y="1053881"/>
                </a:lnTo>
                <a:lnTo>
                  <a:pt x="3083162" y="1053881"/>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8" name="Freeform 8"/>
          <p:cNvSpPr/>
          <p:nvPr/>
        </p:nvSpPr>
        <p:spPr>
          <a:xfrm flipH="1">
            <a:off x="-2054462" y="3530485"/>
            <a:ext cx="3083162" cy="1053881"/>
          </a:xfrm>
          <a:custGeom>
            <a:avLst/>
            <a:gdLst/>
            <a:ahLst/>
            <a:cxnLst/>
            <a:rect l="l" t="t" r="r" b="b"/>
            <a:pathLst>
              <a:path w="3083162" h="1053881">
                <a:moveTo>
                  <a:pt x="3083162" y="0"/>
                </a:moveTo>
                <a:lnTo>
                  <a:pt x="0" y="0"/>
                </a:lnTo>
                <a:lnTo>
                  <a:pt x="0" y="1053880"/>
                </a:lnTo>
                <a:lnTo>
                  <a:pt x="3083162" y="1053880"/>
                </a:lnTo>
                <a:lnTo>
                  <a:pt x="3083162"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9" name="Freeform 9"/>
          <p:cNvSpPr/>
          <p:nvPr/>
        </p:nvSpPr>
        <p:spPr>
          <a:xfrm>
            <a:off x="10366115" y="1177162"/>
            <a:ext cx="1265131" cy="968400"/>
          </a:xfrm>
          <a:custGeom>
            <a:avLst/>
            <a:gdLst/>
            <a:ahLst/>
            <a:cxnLst/>
            <a:rect l="l" t="t" r="r" b="b"/>
            <a:pathLst>
              <a:path w="1265131" h="968400">
                <a:moveTo>
                  <a:pt x="0" y="0"/>
                </a:moveTo>
                <a:lnTo>
                  <a:pt x="1265130" y="0"/>
                </a:lnTo>
                <a:lnTo>
                  <a:pt x="1265130" y="968400"/>
                </a:lnTo>
                <a:lnTo>
                  <a:pt x="0" y="9684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0" name="Freeform 10"/>
          <p:cNvSpPr/>
          <p:nvPr/>
        </p:nvSpPr>
        <p:spPr>
          <a:xfrm>
            <a:off x="15231781" y="293272"/>
            <a:ext cx="971876" cy="743927"/>
          </a:xfrm>
          <a:custGeom>
            <a:avLst/>
            <a:gdLst/>
            <a:ahLst/>
            <a:cxnLst/>
            <a:rect l="l" t="t" r="r" b="b"/>
            <a:pathLst>
              <a:path w="971876" h="743927">
                <a:moveTo>
                  <a:pt x="0" y="0"/>
                </a:moveTo>
                <a:lnTo>
                  <a:pt x="971876" y="0"/>
                </a:lnTo>
                <a:lnTo>
                  <a:pt x="971876" y="743927"/>
                </a:lnTo>
                <a:lnTo>
                  <a:pt x="0" y="743927"/>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1" name="TextBox 11"/>
          <p:cNvSpPr txBox="1"/>
          <p:nvPr/>
        </p:nvSpPr>
        <p:spPr>
          <a:xfrm>
            <a:off x="1028700" y="1850189"/>
            <a:ext cx="10235835" cy="832713"/>
          </a:xfrm>
          <a:prstGeom prst="rect">
            <a:avLst/>
          </a:prstGeom>
        </p:spPr>
        <p:txBody>
          <a:bodyPr lIns="0" tIns="0" rIns="0" bIns="0" rtlCol="0" anchor="t">
            <a:spAutoFit/>
          </a:bodyPr>
          <a:lstStyle/>
          <a:p>
            <a:pPr algn="l">
              <a:lnSpc>
                <a:spcPts val="5411"/>
              </a:lnSpc>
            </a:pPr>
            <a:r>
              <a:rPr lang="en-US" sz="5411" b="1">
                <a:solidFill>
                  <a:srgbClr val="745C3E"/>
                </a:solidFill>
                <a:latin typeface="ดองเต่า Bold"/>
                <a:ea typeface="ดองเต่า Bold"/>
                <a:cs typeface="ดองเต่า Bold"/>
                <a:sym typeface="ดองเต่า Bold"/>
              </a:rPr>
              <a:t>Tiga Kerajaan Besar:</a:t>
            </a:r>
          </a:p>
        </p:txBody>
      </p:sp>
      <p:sp>
        <p:nvSpPr>
          <p:cNvPr id="12" name="TextBox 12"/>
          <p:cNvSpPr txBox="1"/>
          <p:nvPr/>
        </p:nvSpPr>
        <p:spPr>
          <a:xfrm>
            <a:off x="1109660" y="6041684"/>
            <a:ext cx="10235835" cy="832713"/>
          </a:xfrm>
          <a:prstGeom prst="rect">
            <a:avLst/>
          </a:prstGeom>
        </p:spPr>
        <p:txBody>
          <a:bodyPr lIns="0" tIns="0" rIns="0" bIns="0" rtlCol="0" anchor="t">
            <a:spAutoFit/>
          </a:bodyPr>
          <a:lstStyle/>
          <a:p>
            <a:pPr algn="l">
              <a:lnSpc>
                <a:spcPts val="5411"/>
              </a:lnSpc>
            </a:pPr>
            <a:r>
              <a:rPr lang="en-US" sz="5411" b="1">
                <a:solidFill>
                  <a:srgbClr val="745C3E"/>
                </a:solidFill>
                <a:latin typeface="ดองเต่า Bold"/>
                <a:ea typeface="ดองเต่า Bold"/>
                <a:cs typeface="ดองเต่า Bold"/>
                <a:sym typeface="ดองเต่า Bold"/>
              </a:rPr>
              <a:t>Penurunan:</a:t>
            </a:r>
          </a:p>
        </p:txBody>
      </p:sp>
      <p:sp>
        <p:nvSpPr>
          <p:cNvPr id="13" name="TextBox 13"/>
          <p:cNvSpPr txBox="1"/>
          <p:nvPr/>
        </p:nvSpPr>
        <p:spPr>
          <a:xfrm>
            <a:off x="806466" y="6912497"/>
            <a:ext cx="16636968" cy="1580956"/>
          </a:xfrm>
          <a:prstGeom prst="rect">
            <a:avLst/>
          </a:prstGeom>
        </p:spPr>
        <p:txBody>
          <a:bodyPr lIns="0" tIns="0" rIns="0" bIns="0" rtlCol="0" anchor="t">
            <a:spAutoFit/>
          </a:bodyPr>
          <a:lstStyle/>
          <a:p>
            <a:pPr marL="648280" lvl="1" indent="-324140" algn="just">
              <a:lnSpc>
                <a:spcPts val="4203"/>
              </a:lnSpc>
              <a:buFont typeface="Arial"/>
              <a:buChar char="•"/>
            </a:pPr>
            <a:r>
              <a:rPr lang="en-US" sz="3002" b="1">
                <a:solidFill>
                  <a:srgbClr val="745C3E"/>
                </a:solidFill>
                <a:latin typeface="Balsamiq Sans Bold"/>
                <a:ea typeface="Balsamiq Sans Bold"/>
                <a:cs typeface="Balsamiq Sans Bold"/>
                <a:sym typeface="Balsamiq Sans Bold"/>
              </a:rPr>
              <a:t>Disintegrasi politik, hilangnya semangat ilmiah, dan meningkatnya ketidakstabilan akibat perang internal dan eksternal. Fokus bergeser ke pertahanan politik daripada pengembangan ilmu pengetahuan.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rot="-10800000" flipH="1">
            <a:off x="-7406145" y="9129712"/>
            <a:ext cx="20283103" cy="6011174"/>
          </a:xfrm>
          <a:custGeom>
            <a:avLst/>
            <a:gdLst/>
            <a:ahLst/>
            <a:cxnLst/>
            <a:rect l="l" t="t" r="r" b="b"/>
            <a:pathLst>
              <a:path w="20283103" h="6011174">
                <a:moveTo>
                  <a:pt x="20283104" y="0"/>
                </a:moveTo>
                <a:lnTo>
                  <a:pt x="0" y="0"/>
                </a:lnTo>
                <a:lnTo>
                  <a:pt x="0" y="6011174"/>
                </a:lnTo>
                <a:lnTo>
                  <a:pt x="20283104" y="6011174"/>
                </a:lnTo>
                <a:lnTo>
                  <a:pt x="20283104"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 name="TextBox 5"/>
          <p:cNvSpPr txBox="1"/>
          <p:nvPr/>
        </p:nvSpPr>
        <p:spPr>
          <a:xfrm>
            <a:off x="1786064" y="3647784"/>
            <a:ext cx="7747106" cy="3394765"/>
          </a:xfrm>
          <a:prstGeom prst="rect">
            <a:avLst/>
          </a:prstGeom>
        </p:spPr>
        <p:txBody>
          <a:bodyPr lIns="0" tIns="0" rIns="0" bIns="0" rtlCol="0" anchor="t">
            <a:spAutoFit/>
          </a:bodyPr>
          <a:lstStyle/>
          <a:p>
            <a:pPr algn="l">
              <a:lnSpc>
                <a:spcPts val="8399"/>
              </a:lnSpc>
            </a:pPr>
            <a:r>
              <a:rPr lang="en-US" sz="8399" b="1">
                <a:solidFill>
                  <a:srgbClr val="745C3E"/>
                </a:solidFill>
                <a:latin typeface="ดองเต่า Bold"/>
                <a:ea typeface="ดองเต่า Bold"/>
                <a:cs typeface="ดองเต่า Bold"/>
                <a:sym typeface="ดองเต่า Bold"/>
              </a:rPr>
              <a:t>Kemunduran dan Kebangkitan Kembali</a:t>
            </a:r>
          </a:p>
        </p:txBody>
      </p:sp>
      <p:sp>
        <p:nvSpPr>
          <p:cNvPr id="6" name="Freeform 6"/>
          <p:cNvSpPr/>
          <p:nvPr/>
        </p:nvSpPr>
        <p:spPr>
          <a:xfrm flipH="1">
            <a:off x="15572356" y="819043"/>
            <a:ext cx="3373889" cy="1153256"/>
          </a:xfrm>
          <a:custGeom>
            <a:avLst/>
            <a:gdLst/>
            <a:ahLst/>
            <a:cxnLst/>
            <a:rect l="l" t="t" r="r" b="b"/>
            <a:pathLst>
              <a:path w="3373889" h="1153256">
                <a:moveTo>
                  <a:pt x="3373888" y="0"/>
                </a:moveTo>
                <a:lnTo>
                  <a:pt x="0" y="0"/>
                </a:lnTo>
                <a:lnTo>
                  <a:pt x="0" y="1153257"/>
                </a:lnTo>
                <a:lnTo>
                  <a:pt x="3373888" y="1153257"/>
                </a:lnTo>
                <a:lnTo>
                  <a:pt x="3373888"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7" name="Freeform 7"/>
          <p:cNvSpPr/>
          <p:nvPr/>
        </p:nvSpPr>
        <p:spPr>
          <a:xfrm flipH="1">
            <a:off x="-1812408" y="409186"/>
            <a:ext cx="3624816" cy="1239028"/>
          </a:xfrm>
          <a:custGeom>
            <a:avLst/>
            <a:gdLst/>
            <a:ahLst/>
            <a:cxnLst/>
            <a:rect l="l" t="t" r="r" b="b"/>
            <a:pathLst>
              <a:path w="3624816" h="1239028">
                <a:moveTo>
                  <a:pt x="3624816" y="0"/>
                </a:moveTo>
                <a:lnTo>
                  <a:pt x="0" y="0"/>
                </a:lnTo>
                <a:lnTo>
                  <a:pt x="0" y="1239028"/>
                </a:lnTo>
                <a:lnTo>
                  <a:pt x="3624816" y="1239028"/>
                </a:lnTo>
                <a:lnTo>
                  <a:pt x="3624816"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8" name="Freeform 8"/>
          <p:cNvSpPr/>
          <p:nvPr/>
        </p:nvSpPr>
        <p:spPr>
          <a:xfrm>
            <a:off x="10129433" y="819043"/>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9" name="Freeform 9"/>
          <p:cNvSpPr/>
          <p:nvPr/>
        </p:nvSpPr>
        <p:spPr>
          <a:xfrm>
            <a:off x="2735407" y="817104"/>
            <a:ext cx="1028700" cy="787423"/>
          </a:xfrm>
          <a:custGeom>
            <a:avLst/>
            <a:gdLst/>
            <a:ahLst/>
            <a:cxnLst/>
            <a:rect l="l" t="t" r="r" b="b"/>
            <a:pathLst>
              <a:path w="1028700" h="787423">
                <a:moveTo>
                  <a:pt x="0" y="0"/>
                </a:moveTo>
                <a:lnTo>
                  <a:pt x="1028700" y="0"/>
                </a:lnTo>
                <a:lnTo>
                  <a:pt x="1028700" y="787423"/>
                </a:lnTo>
                <a:lnTo>
                  <a:pt x="0" y="787423"/>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flipH="1">
            <a:off x="13106752" y="1108814"/>
            <a:ext cx="3083162" cy="1053881"/>
          </a:xfrm>
          <a:custGeom>
            <a:avLst/>
            <a:gdLst/>
            <a:ahLst/>
            <a:cxnLst/>
            <a:rect l="l" t="t" r="r" b="b"/>
            <a:pathLst>
              <a:path w="3083162" h="1053881">
                <a:moveTo>
                  <a:pt x="3083161" y="0"/>
                </a:moveTo>
                <a:lnTo>
                  <a:pt x="0" y="0"/>
                </a:lnTo>
                <a:lnTo>
                  <a:pt x="0" y="1053881"/>
                </a:lnTo>
                <a:lnTo>
                  <a:pt x="3083161" y="1053881"/>
                </a:lnTo>
                <a:lnTo>
                  <a:pt x="3083161"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rot="-10800000" flipH="1">
            <a:off x="-997552" y="8747137"/>
            <a:ext cx="20283103" cy="6011174"/>
          </a:xfrm>
          <a:custGeom>
            <a:avLst/>
            <a:gdLst/>
            <a:ahLst/>
            <a:cxnLst/>
            <a:rect l="l" t="t" r="r" b="b"/>
            <a:pathLst>
              <a:path w="20283103" h="6011174">
                <a:moveTo>
                  <a:pt x="20283104" y="0"/>
                </a:moveTo>
                <a:lnTo>
                  <a:pt x="0" y="0"/>
                </a:lnTo>
                <a:lnTo>
                  <a:pt x="0" y="6011174"/>
                </a:lnTo>
                <a:lnTo>
                  <a:pt x="20283104" y="6011174"/>
                </a:lnTo>
                <a:lnTo>
                  <a:pt x="20283104"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flipH="1">
            <a:off x="5560033" y="2376753"/>
            <a:ext cx="3083162" cy="1053881"/>
          </a:xfrm>
          <a:custGeom>
            <a:avLst/>
            <a:gdLst/>
            <a:ahLst/>
            <a:cxnLst/>
            <a:rect l="l" t="t" r="r" b="b"/>
            <a:pathLst>
              <a:path w="3083162" h="1053881">
                <a:moveTo>
                  <a:pt x="3083162" y="0"/>
                </a:moveTo>
                <a:lnTo>
                  <a:pt x="0" y="0"/>
                </a:lnTo>
                <a:lnTo>
                  <a:pt x="0" y="1053881"/>
                </a:lnTo>
                <a:lnTo>
                  <a:pt x="3083162" y="1053881"/>
                </a:lnTo>
                <a:lnTo>
                  <a:pt x="3083162"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6" name="TextBox 6"/>
          <p:cNvSpPr txBox="1"/>
          <p:nvPr/>
        </p:nvSpPr>
        <p:spPr>
          <a:xfrm>
            <a:off x="579556" y="2057920"/>
            <a:ext cx="16577396" cy="7782019"/>
          </a:xfrm>
          <a:prstGeom prst="rect">
            <a:avLst/>
          </a:prstGeom>
        </p:spPr>
        <p:txBody>
          <a:bodyPr lIns="0" tIns="0" rIns="0" bIns="0" rtlCol="0" anchor="t">
            <a:spAutoFit/>
          </a:bodyPr>
          <a:lstStyle/>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Faktor Politik:</a:t>
            </a:r>
          </a:p>
          <a:p>
            <a:pPr marL="1468119" lvl="2" indent="-489373"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Serangan dari luar seperti invasi Mongol dan Perang Salib yang melemahkan kekuatan Islam.</a:t>
            </a:r>
          </a:p>
          <a:p>
            <a:pPr marL="1468119" lvl="2" indent="-489373"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Konflik internal antara penguasa Muslim yang menyebabkan fragmentasi politik.</a:t>
            </a:r>
          </a:p>
          <a:p>
            <a:pPr marL="1468119" lvl="2" indent="-489373"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Hilangnya wilayah-wilayah strategis dan pusat-pusat intelektual.</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Faktor Sosial dan Budaya:</a:t>
            </a:r>
          </a:p>
          <a:p>
            <a:pPr marL="1468119" lvl="2" indent="-489373"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Terjadinya stagnasi intelektual di banyak wilayah dunia Islam, dengan berkurangnya fokus pada inovasi dan perkembangan ilmu pengetahuan.</a:t>
            </a:r>
          </a:p>
          <a:p>
            <a:pPr marL="1468119" lvl="2" indent="-489373"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Pergeseran perhatian umat Muslim dari ilmu pengetahuan ke konservatisme agama dan kepercayaan tradisional.</a:t>
            </a:r>
          </a:p>
          <a:p>
            <a:pPr marL="734059" lvl="1" indent="-367030" algn="just">
              <a:lnSpc>
                <a:spcPts val="4759"/>
              </a:lnSpc>
              <a:buFont typeface="Arial"/>
              <a:buChar char="•"/>
            </a:pPr>
            <a:endParaRPr lang="en-US" sz="3399" b="1">
              <a:solidFill>
                <a:srgbClr val="745C3E"/>
              </a:solidFill>
              <a:latin typeface="Balsamiq Sans Bold"/>
              <a:ea typeface="Balsamiq Sans Bold"/>
              <a:cs typeface="Balsamiq Sans Bold"/>
              <a:sym typeface="Balsamiq Sans Bold"/>
            </a:endParaRPr>
          </a:p>
          <a:p>
            <a:pPr algn="just">
              <a:lnSpc>
                <a:spcPts val="4759"/>
              </a:lnSpc>
            </a:pPr>
            <a:endParaRPr lang="en-US" sz="3399" b="1">
              <a:solidFill>
                <a:srgbClr val="745C3E"/>
              </a:solidFill>
              <a:latin typeface="Balsamiq Sans Bold"/>
              <a:ea typeface="Balsamiq Sans Bold"/>
              <a:cs typeface="Balsamiq Sans Bold"/>
              <a:sym typeface="Balsamiq Sans Bold"/>
            </a:endParaRPr>
          </a:p>
        </p:txBody>
      </p:sp>
      <p:sp>
        <p:nvSpPr>
          <p:cNvPr id="7" name="Freeform 7"/>
          <p:cNvSpPr/>
          <p:nvPr/>
        </p:nvSpPr>
        <p:spPr>
          <a:xfrm flipH="1">
            <a:off x="-1541581" y="581874"/>
            <a:ext cx="3083162" cy="1053881"/>
          </a:xfrm>
          <a:custGeom>
            <a:avLst/>
            <a:gdLst/>
            <a:ahLst/>
            <a:cxnLst/>
            <a:rect l="l" t="t" r="r" b="b"/>
            <a:pathLst>
              <a:path w="3083162" h="1053881">
                <a:moveTo>
                  <a:pt x="3083162" y="0"/>
                </a:moveTo>
                <a:lnTo>
                  <a:pt x="0" y="0"/>
                </a:lnTo>
                <a:lnTo>
                  <a:pt x="0" y="1053880"/>
                </a:lnTo>
                <a:lnTo>
                  <a:pt x="3083162" y="1053880"/>
                </a:lnTo>
                <a:lnTo>
                  <a:pt x="3083162"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8" name="TextBox 8"/>
          <p:cNvSpPr txBox="1"/>
          <p:nvPr/>
        </p:nvSpPr>
        <p:spPr>
          <a:xfrm>
            <a:off x="1027231" y="756562"/>
            <a:ext cx="9231106" cy="1135991"/>
          </a:xfrm>
          <a:prstGeom prst="rect">
            <a:avLst/>
          </a:prstGeom>
        </p:spPr>
        <p:txBody>
          <a:bodyPr lIns="0" tIns="0" rIns="0" bIns="0" rtlCol="0" anchor="t">
            <a:spAutoFit/>
          </a:bodyPr>
          <a:lstStyle/>
          <a:p>
            <a:pPr algn="l">
              <a:lnSpc>
                <a:spcPts val="7413"/>
              </a:lnSpc>
            </a:pPr>
            <a:r>
              <a:rPr lang="en-US" sz="7413" b="1">
                <a:solidFill>
                  <a:srgbClr val="745C3E"/>
                </a:solidFill>
                <a:latin typeface="ดองเต่า Bold"/>
                <a:ea typeface="ดองเต่า Bold"/>
                <a:cs typeface="ดองเต่า Bold"/>
                <a:sym typeface="ดองเต่า Bold"/>
              </a:rPr>
              <a:t>Kemunduran Islam</a:t>
            </a:r>
          </a:p>
        </p:txBody>
      </p:sp>
      <p:sp>
        <p:nvSpPr>
          <p:cNvPr id="9" name="Freeform 9"/>
          <p:cNvSpPr/>
          <p:nvPr/>
        </p:nvSpPr>
        <p:spPr>
          <a:xfrm>
            <a:off x="9533659" y="1408353"/>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0" name="Freeform 10"/>
          <p:cNvSpPr/>
          <p:nvPr/>
        </p:nvSpPr>
        <p:spPr>
          <a:xfrm>
            <a:off x="512881" y="4749788"/>
            <a:ext cx="1028700" cy="787423"/>
          </a:xfrm>
          <a:custGeom>
            <a:avLst/>
            <a:gdLst/>
            <a:ahLst/>
            <a:cxnLst/>
            <a:rect l="l" t="t" r="r" b="b"/>
            <a:pathLst>
              <a:path w="1028700" h="787423">
                <a:moveTo>
                  <a:pt x="0" y="0"/>
                </a:moveTo>
                <a:lnTo>
                  <a:pt x="1028700" y="0"/>
                </a:lnTo>
                <a:lnTo>
                  <a:pt x="1028700" y="787424"/>
                </a:lnTo>
                <a:lnTo>
                  <a:pt x="0" y="787424"/>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EFB">
                <a:alpha val="100000"/>
              </a:srgbClr>
            </a:gs>
            <a:gs pos="100000">
              <a:srgbClr val="FFF5D4">
                <a:alpha val="100000"/>
              </a:srgbClr>
            </a:gs>
          </a:gsLst>
          <a:lin ang="5400000"/>
        </a:gradFill>
        <a:effectLst/>
      </p:bgPr>
    </p:bg>
    <p:spTree>
      <p:nvGrpSpPr>
        <p:cNvPr id="1" name=""/>
        <p:cNvGrpSpPr/>
        <p:nvPr/>
      </p:nvGrpSpPr>
      <p:grpSpPr>
        <a:xfrm>
          <a:off x="0" y="0"/>
          <a:ext cx="0" cy="0"/>
          <a:chOff x="0" y="0"/>
          <a:chExt cx="0" cy="0"/>
        </a:xfrm>
      </p:grpSpPr>
      <p:sp>
        <p:nvSpPr>
          <p:cNvPr id="2" name="Freeform 2"/>
          <p:cNvSpPr/>
          <p:nvPr/>
        </p:nvSpPr>
        <p:spPr>
          <a:xfrm flipH="1">
            <a:off x="13106752" y="1108814"/>
            <a:ext cx="3083162" cy="1053881"/>
          </a:xfrm>
          <a:custGeom>
            <a:avLst/>
            <a:gdLst/>
            <a:ahLst/>
            <a:cxnLst/>
            <a:rect l="l" t="t" r="r" b="b"/>
            <a:pathLst>
              <a:path w="3083162" h="1053881">
                <a:moveTo>
                  <a:pt x="3083161" y="0"/>
                </a:moveTo>
                <a:lnTo>
                  <a:pt x="0" y="0"/>
                </a:lnTo>
                <a:lnTo>
                  <a:pt x="0" y="1053881"/>
                </a:lnTo>
                <a:lnTo>
                  <a:pt x="3083161" y="1053881"/>
                </a:lnTo>
                <a:lnTo>
                  <a:pt x="3083161"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rot="-10800000" flipH="1">
            <a:off x="-997552" y="8747137"/>
            <a:ext cx="20283103" cy="6011174"/>
          </a:xfrm>
          <a:custGeom>
            <a:avLst/>
            <a:gdLst/>
            <a:ahLst/>
            <a:cxnLst/>
            <a:rect l="l" t="t" r="r" b="b"/>
            <a:pathLst>
              <a:path w="20283103" h="6011174">
                <a:moveTo>
                  <a:pt x="20283104" y="0"/>
                </a:moveTo>
                <a:lnTo>
                  <a:pt x="0" y="0"/>
                </a:lnTo>
                <a:lnTo>
                  <a:pt x="0" y="6011174"/>
                </a:lnTo>
                <a:lnTo>
                  <a:pt x="20283104" y="6011174"/>
                </a:lnTo>
                <a:lnTo>
                  <a:pt x="20283104"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flipH="1">
            <a:off x="5560033" y="2376753"/>
            <a:ext cx="3083162" cy="1053881"/>
          </a:xfrm>
          <a:custGeom>
            <a:avLst/>
            <a:gdLst/>
            <a:ahLst/>
            <a:cxnLst/>
            <a:rect l="l" t="t" r="r" b="b"/>
            <a:pathLst>
              <a:path w="3083162" h="1053881">
                <a:moveTo>
                  <a:pt x="3083162" y="0"/>
                </a:moveTo>
                <a:lnTo>
                  <a:pt x="0" y="0"/>
                </a:lnTo>
                <a:lnTo>
                  <a:pt x="0" y="1053881"/>
                </a:lnTo>
                <a:lnTo>
                  <a:pt x="3083162" y="1053881"/>
                </a:lnTo>
                <a:lnTo>
                  <a:pt x="3083162"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6" name="TextBox 6"/>
          <p:cNvSpPr txBox="1"/>
          <p:nvPr/>
        </p:nvSpPr>
        <p:spPr>
          <a:xfrm>
            <a:off x="971703" y="2096020"/>
            <a:ext cx="16344594" cy="7782019"/>
          </a:xfrm>
          <a:prstGeom prst="rect">
            <a:avLst/>
          </a:prstGeom>
        </p:spPr>
        <p:txBody>
          <a:bodyPr lIns="0" tIns="0" rIns="0" bIns="0" rtlCol="0" anchor="t">
            <a:spAutoFit/>
          </a:bodyPr>
          <a:lstStyle/>
          <a:p>
            <a:pPr algn="just">
              <a:lnSpc>
                <a:spcPts val="4759"/>
              </a:lnSpc>
            </a:pPr>
            <a:r>
              <a:rPr lang="en-US" sz="3399" b="1">
                <a:solidFill>
                  <a:srgbClr val="745C3E"/>
                </a:solidFill>
                <a:latin typeface="Balsamiq Sans Bold"/>
                <a:ea typeface="Balsamiq Sans Bold"/>
                <a:cs typeface="Balsamiq Sans Bold"/>
                <a:sym typeface="Balsamiq Sans Bold"/>
              </a:rPr>
              <a:t>Gerakan Pembaruan:</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Tokoh seperti Jamaluddin Al-Afghani dan Muhammad Abduh menyerukan modernisasi di dunia Islam melalui penguatan pendidikan, reformasi sosial, dan penerimaan teknologi barat.</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Pembentukan organisasi dan gerakan pembaruan di berbagai negara Muslim yang berupaya memperkuat posisi Islam di era modern.</a:t>
            </a:r>
          </a:p>
          <a:p>
            <a:pPr algn="just">
              <a:lnSpc>
                <a:spcPts val="4759"/>
              </a:lnSpc>
            </a:pPr>
            <a:r>
              <a:rPr lang="en-US" sz="3399" b="1">
                <a:solidFill>
                  <a:srgbClr val="745C3E"/>
                </a:solidFill>
                <a:latin typeface="Balsamiq Sans Bold"/>
                <a:ea typeface="Balsamiq Sans Bold"/>
                <a:cs typeface="Balsamiq Sans Bold"/>
                <a:sym typeface="Balsamiq Sans Bold"/>
              </a:rPr>
              <a:t>Dampak Kebangkitan:</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Pembaruan dalam bidang pendidikan Islam, didirikannya sekolah-sekolah modern yang menggabungkan kurikulum agama dengan ilmu pengetahuan umum.</a:t>
            </a:r>
          </a:p>
          <a:p>
            <a:pPr marL="734059" lvl="1" indent="-367030" algn="just">
              <a:lnSpc>
                <a:spcPts val="4759"/>
              </a:lnSpc>
              <a:buFont typeface="Arial"/>
              <a:buChar char="•"/>
            </a:pPr>
            <a:r>
              <a:rPr lang="en-US" sz="3399" b="1">
                <a:solidFill>
                  <a:srgbClr val="745C3E"/>
                </a:solidFill>
                <a:latin typeface="Balsamiq Sans Bold"/>
                <a:ea typeface="Balsamiq Sans Bold"/>
                <a:cs typeface="Balsamiq Sans Bold"/>
                <a:sym typeface="Balsamiq Sans Bold"/>
              </a:rPr>
              <a:t>Pengaruh gerakan kebangkitan terhadap kebangkitan nasionalisme di negara-negara Muslim, yang memperjuangkan kemerdekaan dari penjajah Barat.</a:t>
            </a:r>
          </a:p>
          <a:p>
            <a:pPr algn="just">
              <a:lnSpc>
                <a:spcPts val="4759"/>
              </a:lnSpc>
            </a:pPr>
            <a:endParaRPr lang="en-US" sz="3399" b="1">
              <a:solidFill>
                <a:srgbClr val="745C3E"/>
              </a:solidFill>
              <a:latin typeface="Balsamiq Sans Bold"/>
              <a:ea typeface="Balsamiq Sans Bold"/>
              <a:cs typeface="Balsamiq Sans Bold"/>
              <a:sym typeface="Balsamiq Sans Bold"/>
            </a:endParaRPr>
          </a:p>
        </p:txBody>
      </p:sp>
      <p:sp>
        <p:nvSpPr>
          <p:cNvPr id="7" name="Freeform 7"/>
          <p:cNvSpPr/>
          <p:nvPr/>
        </p:nvSpPr>
        <p:spPr>
          <a:xfrm flipH="1">
            <a:off x="-1541581" y="581874"/>
            <a:ext cx="3083162" cy="1053881"/>
          </a:xfrm>
          <a:custGeom>
            <a:avLst/>
            <a:gdLst/>
            <a:ahLst/>
            <a:cxnLst/>
            <a:rect l="l" t="t" r="r" b="b"/>
            <a:pathLst>
              <a:path w="3083162" h="1053881">
                <a:moveTo>
                  <a:pt x="3083162" y="0"/>
                </a:moveTo>
                <a:lnTo>
                  <a:pt x="0" y="0"/>
                </a:lnTo>
                <a:lnTo>
                  <a:pt x="0" y="1053880"/>
                </a:lnTo>
                <a:lnTo>
                  <a:pt x="3083162" y="1053880"/>
                </a:lnTo>
                <a:lnTo>
                  <a:pt x="3083162"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8" name="TextBox 8"/>
          <p:cNvSpPr txBox="1"/>
          <p:nvPr/>
        </p:nvSpPr>
        <p:spPr>
          <a:xfrm>
            <a:off x="1027231" y="911795"/>
            <a:ext cx="9231106" cy="1135991"/>
          </a:xfrm>
          <a:prstGeom prst="rect">
            <a:avLst/>
          </a:prstGeom>
        </p:spPr>
        <p:txBody>
          <a:bodyPr lIns="0" tIns="0" rIns="0" bIns="0" rtlCol="0" anchor="t">
            <a:spAutoFit/>
          </a:bodyPr>
          <a:lstStyle/>
          <a:p>
            <a:pPr algn="l">
              <a:lnSpc>
                <a:spcPts val="7413"/>
              </a:lnSpc>
            </a:pPr>
            <a:r>
              <a:rPr lang="en-US" sz="7413" b="1">
                <a:solidFill>
                  <a:srgbClr val="745C3E"/>
                </a:solidFill>
                <a:latin typeface="ดองเต่า Bold"/>
                <a:ea typeface="ดองเต่า Bold"/>
                <a:cs typeface="ดองเต่า Bold"/>
                <a:sym typeface="ดองเต่า Bold"/>
              </a:rPr>
              <a:t>Kebangkitan Islam</a:t>
            </a:r>
          </a:p>
        </p:txBody>
      </p:sp>
      <p:sp>
        <p:nvSpPr>
          <p:cNvPr id="9" name="Freeform 9"/>
          <p:cNvSpPr/>
          <p:nvPr/>
        </p:nvSpPr>
        <p:spPr>
          <a:xfrm>
            <a:off x="9533659" y="1408353"/>
            <a:ext cx="1265131" cy="968400"/>
          </a:xfrm>
          <a:custGeom>
            <a:avLst/>
            <a:gdLst/>
            <a:ahLst/>
            <a:cxnLst/>
            <a:rect l="l" t="t" r="r" b="b"/>
            <a:pathLst>
              <a:path w="1265131" h="968400">
                <a:moveTo>
                  <a:pt x="0" y="0"/>
                </a:moveTo>
                <a:lnTo>
                  <a:pt x="1265131" y="0"/>
                </a:lnTo>
                <a:lnTo>
                  <a:pt x="1265131" y="968400"/>
                </a:lnTo>
                <a:lnTo>
                  <a:pt x="0" y="9684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0" name="Freeform 10"/>
          <p:cNvSpPr/>
          <p:nvPr/>
        </p:nvSpPr>
        <p:spPr>
          <a:xfrm>
            <a:off x="512881" y="4749788"/>
            <a:ext cx="1028700" cy="787423"/>
          </a:xfrm>
          <a:custGeom>
            <a:avLst/>
            <a:gdLst/>
            <a:ahLst/>
            <a:cxnLst/>
            <a:rect l="l" t="t" r="r" b="b"/>
            <a:pathLst>
              <a:path w="1028700" h="787423">
                <a:moveTo>
                  <a:pt x="0" y="0"/>
                </a:moveTo>
                <a:lnTo>
                  <a:pt x="1028700" y="0"/>
                </a:lnTo>
                <a:lnTo>
                  <a:pt x="1028700" y="787424"/>
                </a:lnTo>
                <a:lnTo>
                  <a:pt x="0" y="787424"/>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729</Words>
  <Application>Microsoft Office PowerPoint</Application>
  <PresentationFormat>Custom</PresentationFormat>
  <Paragraphs>71</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ดองเต่า</vt:lpstr>
      <vt:lpstr>Balsamiq Sans Bold</vt:lpstr>
      <vt:lpstr>ดองเต่า Bold</vt:lpstr>
      <vt:lpstr>Calibri</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Kontribusi Islam Dalam Pengembangan Peradaban</dc:title>
  <cp:lastModifiedBy>anisah aidid</cp:lastModifiedBy>
  <cp:revision>2</cp:revision>
  <dcterms:created xsi:type="dcterms:W3CDTF">2006-08-16T00:00:00Z</dcterms:created>
  <dcterms:modified xsi:type="dcterms:W3CDTF">2025-12-24T06:18:06Z</dcterms:modified>
  <dc:identifier>DAGUcDEwbrU</dc:identifier>
</cp:coreProperties>
</file>