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66" r:id="rId2"/>
    <p:sldId id="267" r:id="rId3"/>
    <p:sldId id="268" r:id="rId4"/>
    <p:sldId id="269" r:id="rId5"/>
    <p:sldId id="270" r:id="rId6"/>
    <p:sldId id="271" r:id="rId7"/>
    <p:sldId id="272" r:id="rId8"/>
    <p:sldId id="27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6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sah aidid" userId="7fbe7b88a150ef5d" providerId="LiveId" clId="{3B85AB2E-09F7-47F5-AAB4-9FFAFED2F1A5}"/>
    <pc:docChg chg="custSel modSld">
      <pc:chgData name="anisah aidid" userId="7fbe7b88a150ef5d" providerId="LiveId" clId="{3B85AB2E-09F7-47F5-AAB4-9FFAFED2F1A5}" dt="2024-10-17T05:37:48.932" v="5" actId="21"/>
      <pc:docMkLst>
        <pc:docMk/>
      </pc:docMkLst>
      <pc:sldChg chg="delSp mod delAnim">
        <pc:chgData name="anisah aidid" userId="7fbe7b88a150ef5d" providerId="LiveId" clId="{3B85AB2E-09F7-47F5-AAB4-9FFAFED2F1A5}" dt="2024-10-17T05:37:48.932" v="5" actId="21"/>
        <pc:sldMkLst>
          <pc:docMk/>
          <pc:sldMk cId="3079478772" sldId="266"/>
        </pc:sldMkLst>
        <pc:graphicFrameChg chg="del">
          <ac:chgData name="anisah aidid" userId="7fbe7b88a150ef5d" providerId="LiveId" clId="{3B85AB2E-09F7-47F5-AAB4-9FFAFED2F1A5}" dt="2024-10-17T05:37:06.051" v="0" actId="21"/>
          <ac:graphicFrameMkLst>
            <pc:docMk/>
            <pc:sldMk cId="3079478772" sldId="266"/>
            <ac:graphicFrameMk id="7" creationId="{6C8B2E69-B65C-5B85-BAD1-90D6A04E02DF}"/>
          </ac:graphicFrameMkLst>
        </pc:graphicFrameChg>
        <pc:graphicFrameChg chg="del">
          <ac:chgData name="anisah aidid" userId="7fbe7b88a150ef5d" providerId="LiveId" clId="{3B85AB2E-09F7-47F5-AAB4-9FFAFED2F1A5}" dt="2024-10-17T05:37:33.504" v="2" actId="21"/>
          <ac:graphicFrameMkLst>
            <pc:docMk/>
            <pc:sldMk cId="3079478772" sldId="266"/>
            <ac:graphicFrameMk id="10" creationId="{ED226E81-9975-B5D0-8CCB-88CB42F489B0}"/>
          </ac:graphicFrameMkLst>
        </pc:graphicFrameChg>
        <pc:picChg chg="del">
          <ac:chgData name="anisah aidid" userId="7fbe7b88a150ef5d" providerId="LiveId" clId="{3B85AB2E-09F7-47F5-AAB4-9FFAFED2F1A5}" dt="2024-10-17T05:37:43.276" v="4" actId="21"/>
          <ac:picMkLst>
            <pc:docMk/>
            <pc:sldMk cId="3079478772" sldId="266"/>
            <ac:picMk id="3" creationId="{50C989E5-6B33-CB52-7CE0-2D5A36D68E2C}"/>
          </ac:picMkLst>
        </pc:picChg>
        <pc:picChg chg="del">
          <ac:chgData name="anisah aidid" userId="7fbe7b88a150ef5d" providerId="LiveId" clId="{3B85AB2E-09F7-47F5-AAB4-9FFAFED2F1A5}" dt="2024-10-17T05:37:48.932" v="5" actId="21"/>
          <ac:picMkLst>
            <pc:docMk/>
            <pc:sldMk cId="3079478772" sldId="266"/>
            <ac:picMk id="5" creationId="{E49BA825-EBF4-0DA2-F431-011C8BAAE6E8}"/>
          </ac:picMkLst>
        </pc:picChg>
        <pc:picChg chg="del">
          <ac:chgData name="anisah aidid" userId="7fbe7b88a150ef5d" providerId="LiveId" clId="{3B85AB2E-09F7-47F5-AAB4-9FFAFED2F1A5}" dt="2024-10-17T05:37:40.188" v="3" actId="21"/>
          <ac:picMkLst>
            <pc:docMk/>
            <pc:sldMk cId="3079478772" sldId="266"/>
            <ac:picMk id="12" creationId="{97512EA9-92B5-79E1-2336-F6A5157F395C}"/>
          </ac:picMkLst>
        </pc:picChg>
        <pc:picChg chg="del">
          <ac:chgData name="anisah aidid" userId="7fbe7b88a150ef5d" providerId="LiveId" clId="{3B85AB2E-09F7-47F5-AAB4-9FFAFED2F1A5}" dt="2024-10-17T05:37:25.580" v="1" actId="21"/>
          <ac:picMkLst>
            <pc:docMk/>
            <pc:sldMk cId="3079478772" sldId="266"/>
            <ac:picMk id="13" creationId="{78F08D05-941D-B5B8-A122-DA7AFC008CE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4AAD347D-5ACD-4C99-B74B-A9C85AD731AF}"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02071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509A250-FF31-4206-8172-F9D3106AACB1}"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0974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509A250-FF31-4206-8172-F9D3106AACB1}"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0504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509A250-FF31-4206-8172-F9D3106AACB1}"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91559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37673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9796027F-7875-4030-9381-8BD8C4F21935}" type="datetimeFigureOut">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68434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9796027F-7875-4030-9381-8BD8C4F21935}" type="datetimeFigureOut">
              <a:rPr lang="en-US" smtClean="0"/>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3513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4509A250-FF31-4206-8172-F9D3106AACB1}" type="datetimeFigureOut">
              <a:rPr lang="en-US" smtClean="0"/>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8584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5190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24572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2380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11/4/2025</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515101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243"/>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81724" y="2459504"/>
            <a:ext cx="5756474" cy="1938992"/>
          </a:xfrm>
          <a:prstGeom prst="rect">
            <a:avLst/>
          </a:prstGeom>
        </p:spPr>
        <p:txBody>
          <a:bodyPr wrap="square">
            <a:spAutoFit/>
          </a:bodyPr>
          <a:lstStyle/>
          <a:p>
            <a:pPr algn="ctr"/>
            <a:r>
              <a:rPr lang="id-ID" sz="4000" dirty="0">
                <a:solidFill>
                  <a:schemeClr val="bg1"/>
                </a:solidFill>
                <a:latin typeface="Algerian" panose="04020705040A02060702" pitchFamily="82" charset="0"/>
                <a:cs typeface="Aharoni" panose="02010803020104030203" pitchFamily="2" charset="-79"/>
              </a:rPr>
              <a:t>Pancasila sebagai sistem filsafat dan etika politik</a:t>
            </a:r>
            <a:r>
              <a:rPr lang="id-ID" sz="4000" dirty="0">
                <a:latin typeface="Algerian" panose="04020705040A02060702" pitchFamily="82" charset="0"/>
              </a:rPr>
              <a:t>.</a:t>
            </a:r>
          </a:p>
        </p:txBody>
      </p:sp>
      <mc:AlternateContent xmlns:mc="http://schemas.openxmlformats.org/markup-compatibility/2006">
        <mc:Choice xmlns:am3d="http://schemas.microsoft.com/office/drawing/2017/model3d" Requires="am3d">
          <p:graphicFrame>
            <p:nvGraphicFramePr>
              <p:cNvPr id="11" name="3D Model 10" descr="Rose">
                <a:extLst>
                  <a:ext uri="{FF2B5EF4-FFF2-40B4-BE49-F238E27FC236}">
                    <a16:creationId xmlns:a16="http://schemas.microsoft.com/office/drawing/2014/main" id="{85C82167-6CEB-D2B5-43F9-AB657BFB0ACA}"/>
                  </a:ext>
                </a:extLst>
              </p:cNvPr>
              <p:cNvGraphicFramePr>
                <a:graphicFrameLocks noChangeAspect="1"/>
              </p:cNvGraphicFramePr>
              <p:nvPr>
                <p:extLst>
                  <p:ext uri="{D42A27DB-BD31-4B8C-83A1-F6EECF244321}">
                    <p14:modId xmlns:p14="http://schemas.microsoft.com/office/powerpoint/2010/main" val="107539351"/>
                  </p:ext>
                </p:extLst>
              </p:nvPr>
            </p:nvGraphicFramePr>
            <p:xfrm>
              <a:off x="7878098" y="1920896"/>
              <a:ext cx="939337" cy="894249"/>
            </p:xfrm>
            <a:graphic>
              <a:graphicData uri="http://schemas.microsoft.com/office/drawing/2017/model3d">
                <am3d:model3d r:embed="rId3">
                  <am3d:spPr>
                    <a:xfrm>
                      <a:off x="0" y="0"/>
                      <a:ext cx="939337" cy="894249"/>
                    </a:xfrm>
                    <a:prstGeom prst="rect">
                      <a:avLst/>
                    </a:prstGeom>
                  </am3d:spPr>
                  <am3d:camera>
                    <am3d:pos x="0" y="0" z="72762142"/>
                    <am3d:up dx="0" dy="36000000" dz="0"/>
                    <am3d:lookAt x="0" y="0" z="0"/>
                    <am3d:perspective fov="2700000"/>
                  </am3d:camera>
                  <am3d:trans>
                    <am3d:meterPerModelUnit n="1916193" d="1000000"/>
                    <am3d:preTrans dx="-890795" dy="-12565543" dz="-847755"/>
                    <am3d:scale>
                      <am3d:sx n="1000000" d="1000000"/>
                      <am3d:sy n="1000000" d="1000000"/>
                      <am3d:sz n="1000000" d="1000000"/>
                    </am3d:scale>
                    <am3d:rot ax="5273662" ay="1802145" az="5147946"/>
                    <am3d:postTrans dx="0" dy="0" dz="0"/>
                  </am3d:trans>
                  <am3d:raster rName="Office3DRenderer" rVer="16.0.8326">
                    <am3d:blip r:embed="rId4"/>
                  </am3d:raster>
                  <am3d:objViewport viewportSz="131507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3D Model 10" descr="Rose">
                <a:extLst>
                  <a:ext uri="{FF2B5EF4-FFF2-40B4-BE49-F238E27FC236}">
                    <a16:creationId xmlns:a16="http://schemas.microsoft.com/office/drawing/2014/main" id="{85C82167-6CEB-D2B5-43F9-AB657BFB0ACA}"/>
                  </a:ext>
                </a:extLst>
              </p:cNvPr>
              <p:cNvPicPr>
                <a:picLocks noGrp="1" noRot="1" noChangeAspect="1" noMove="1" noResize="1" noEditPoints="1" noAdjustHandles="1" noChangeArrowheads="1" noChangeShapeType="1" noCrop="1"/>
              </p:cNvPicPr>
              <p:nvPr/>
            </p:nvPicPr>
            <p:blipFill>
              <a:blip r:embed="rId4"/>
              <a:stretch>
                <a:fillRect/>
              </a:stretch>
            </p:blipFill>
            <p:spPr>
              <a:xfrm>
                <a:off x="7878098" y="1920896"/>
                <a:ext cx="939337" cy="894249"/>
              </a:xfrm>
              <a:prstGeom prst="rect">
                <a:avLst/>
              </a:prstGeom>
            </p:spPr>
          </p:pic>
        </mc:Fallback>
      </mc:AlternateContent>
    </p:spTree>
    <p:extLst>
      <p:ext uri="{BB962C8B-B14F-4D97-AF65-F5344CB8AC3E}">
        <p14:creationId xmlns:p14="http://schemas.microsoft.com/office/powerpoint/2010/main" val="3079478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79600" y="700732"/>
            <a:ext cx="8039100" cy="461665"/>
          </a:xfrm>
          <a:prstGeom prst="rect">
            <a:avLst/>
          </a:prstGeom>
          <a:noFill/>
        </p:spPr>
        <p:txBody>
          <a:bodyPr wrap="square" rtlCol="0">
            <a:spAutoFit/>
          </a:bodyPr>
          <a:lstStyle/>
          <a:p>
            <a:pPr algn="ctr"/>
            <a:r>
              <a:rPr lang="id-ID" sz="2400" dirty="0">
                <a:latin typeface="Arial Narrow" pitchFamily="34" charset="0"/>
              </a:rPr>
              <a:t>PANCASILA SEBAGAI FILSAFAT</a:t>
            </a:r>
          </a:p>
        </p:txBody>
      </p:sp>
      <p:sp>
        <p:nvSpPr>
          <p:cNvPr id="6" name="TextBox 5"/>
          <p:cNvSpPr txBox="1"/>
          <p:nvPr/>
        </p:nvSpPr>
        <p:spPr>
          <a:xfrm>
            <a:off x="1231900" y="1739900"/>
            <a:ext cx="9906000" cy="4154984"/>
          </a:xfrm>
          <a:prstGeom prst="rect">
            <a:avLst/>
          </a:prstGeom>
          <a:noFill/>
        </p:spPr>
        <p:txBody>
          <a:bodyPr wrap="square" rtlCol="0">
            <a:spAutoFit/>
          </a:bodyPr>
          <a:lstStyle/>
          <a:p>
            <a:r>
              <a:rPr lang="id-ID" sz="2400" dirty="0">
                <a:latin typeface="Arial Narrow" pitchFamily="34" charset="0"/>
              </a:rPr>
              <a:t>Pancasila sebagai filsafat  pancasila dapat didefinisikan  sebagai refleksi kritis dan rasional tentang pancasila sebagai dasar negara dan kenyataan budaya bangsa.</a:t>
            </a:r>
          </a:p>
          <a:p>
            <a:r>
              <a:rPr lang="id-ID" sz="2400" dirty="0">
                <a:latin typeface="Arial Narrow" pitchFamily="34" charset="0"/>
              </a:rPr>
              <a:t>Pengertian filsafat pancasila secara umum adalah hasil berfikir atau pemikiran yang sedalam-dalamnya dari bangsa indonesia yang dianggap, dipercaya dan diyakini sebagai kenyataan, norma-norma dan nilai-nilai yang benar, adil, bijaksana, dan paling sesuai dengan kehidupan dan kepribadian bangsa indonesia. </a:t>
            </a:r>
          </a:p>
          <a:p>
            <a:r>
              <a:rPr lang="id-ID" sz="2400" dirty="0">
                <a:latin typeface="Arial Narrow" pitchFamily="34" charset="0"/>
              </a:rPr>
              <a:t>Secara etimologi, kata falsafah berasal dari bahasa yunani, yaitu: philosophia, philo/philos/ philein yang artinya cinta/ pecinta/ mencintai dan sophia, yang berarti kebijakan / wisdom/ kearifan/ hikmah/ hakikat kebenaran .Berfilsafat berarti berfikir sedalam-dalamnya terhadap sesuatu secara sistematis untuk mencari hakikat sesuatu.</a:t>
            </a:r>
          </a:p>
          <a:p>
            <a:endParaRPr lang="id-ID" sz="2400" dirty="0">
              <a:latin typeface="Arial Narrow" pitchFamily="34" charset="0"/>
            </a:endParaRPr>
          </a:p>
        </p:txBody>
      </p:sp>
    </p:spTree>
    <p:extLst>
      <p:ext uri="{BB962C8B-B14F-4D97-AF65-F5344CB8AC3E}">
        <p14:creationId xmlns:p14="http://schemas.microsoft.com/office/powerpoint/2010/main" val="13654735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75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75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circle(in)">
                                      <p:cBhvr>
                                        <p:cTn id="13" dur="2000"/>
                                        <p:tgtEl>
                                          <p:spTgt spid="6">
                                            <p:txEl>
                                              <p:pRg st="0" end="0"/>
                                            </p:txEl>
                                          </p:spTgt>
                                        </p:tgtEl>
                                      </p:cBhvr>
                                    </p:animEffect>
                                  </p:childTnLst>
                                </p:cTn>
                              </p:par>
                              <p:par>
                                <p:cTn id="14" presetID="6" presetClass="entr" presetSubtype="16" fill="hold" nodeType="withEffect">
                                  <p:stCondLst>
                                    <p:cond delay="75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circle(in)">
                                      <p:cBhvr>
                                        <p:cTn id="16" dur="2000"/>
                                        <p:tgtEl>
                                          <p:spTgt spid="6">
                                            <p:txEl>
                                              <p:pRg st="1" end="1"/>
                                            </p:txEl>
                                          </p:spTgt>
                                        </p:tgtEl>
                                      </p:cBhvr>
                                    </p:animEffect>
                                  </p:childTnLst>
                                </p:cTn>
                              </p:par>
                              <p:par>
                                <p:cTn id="17" presetID="6" presetClass="entr" presetSubtype="16" fill="hold" nodeType="withEffect">
                                  <p:stCondLst>
                                    <p:cond delay="75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circle(in)">
                                      <p:cBhvr>
                                        <p:cTn id="19"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93900" y="482600"/>
            <a:ext cx="4889500" cy="523220"/>
          </a:xfrm>
          <a:prstGeom prst="rect">
            <a:avLst/>
          </a:prstGeom>
          <a:noFill/>
        </p:spPr>
        <p:txBody>
          <a:bodyPr wrap="square" rtlCol="0">
            <a:spAutoFit/>
          </a:bodyPr>
          <a:lstStyle/>
          <a:p>
            <a:r>
              <a:rPr lang="id-ID" sz="2800" dirty="0">
                <a:latin typeface="Arial Narrow" pitchFamily="34" charset="0"/>
              </a:rPr>
              <a:t>SISTEM FILSAFAT</a:t>
            </a:r>
          </a:p>
        </p:txBody>
      </p:sp>
      <p:sp>
        <p:nvSpPr>
          <p:cNvPr id="5" name="TextBox 4"/>
          <p:cNvSpPr txBox="1"/>
          <p:nvPr/>
        </p:nvSpPr>
        <p:spPr>
          <a:xfrm>
            <a:off x="622300" y="1397000"/>
            <a:ext cx="7327900" cy="3416320"/>
          </a:xfrm>
          <a:prstGeom prst="rect">
            <a:avLst/>
          </a:prstGeom>
          <a:noFill/>
        </p:spPr>
        <p:txBody>
          <a:bodyPr wrap="square" rtlCol="0">
            <a:spAutoFit/>
          </a:bodyPr>
          <a:lstStyle/>
          <a:p>
            <a:r>
              <a:rPr lang="id-ID" sz="2400" dirty="0">
                <a:latin typeface="Arial Narrow" pitchFamily="34" charset="0"/>
              </a:rPr>
              <a:t>Pancasila dalam pendekatan filsafat adalah ilmu pengetahuan yang mendalam mengenai pancasila. Filsafat pancasila dapat didefinisikan secara ringkas sebagai refeleksi kritis dan rasional tentang pancasila dalam bangunan bangsa dan negara indonesia (syarbaini; 2003).  </a:t>
            </a:r>
          </a:p>
          <a:p>
            <a:r>
              <a:rPr lang="id-ID" sz="2400" dirty="0">
                <a:latin typeface="Arial Narrow" pitchFamily="34" charset="0"/>
              </a:rPr>
              <a:t>Ada beberapa aliran-aliran filsafat, yaitu :</a:t>
            </a:r>
          </a:p>
          <a:p>
            <a:pPr marL="457200" indent="-457200">
              <a:buFont typeface="+mj-lt"/>
              <a:buAutoNum type="arabicPeriod"/>
            </a:pPr>
            <a:r>
              <a:rPr lang="id-ID" sz="2400" dirty="0">
                <a:latin typeface="Arial Narrow" pitchFamily="34" charset="0"/>
              </a:rPr>
              <a:t>Aliran materialisme. </a:t>
            </a:r>
          </a:p>
          <a:p>
            <a:pPr marL="457200" indent="-457200">
              <a:buFont typeface="+mj-lt"/>
              <a:buAutoNum type="arabicPeriod"/>
            </a:pPr>
            <a:r>
              <a:rPr lang="id-ID" sz="2400" dirty="0">
                <a:latin typeface="Arial Narrow" pitchFamily="34" charset="0"/>
              </a:rPr>
              <a:t>Aliran idealisme. </a:t>
            </a:r>
          </a:p>
          <a:p>
            <a:pPr marL="457200" indent="-457200">
              <a:buFont typeface="+mj-lt"/>
              <a:buAutoNum type="arabicPeriod"/>
            </a:pPr>
            <a:r>
              <a:rPr lang="id-ID" sz="2400" dirty="0">
                <a:latin typeface="Arial Narrow" pitchFamily="34" charset="0"/>
              </a:rPr>
              <a:t>Aliran realisme</a:t>
            </a:r>
          </a:p>
        </p:txBody>
      </p:sp>
    </p:spTree>
    <p:extLst>
      <p:ext uri="{BB962C8B-B14F-4D97-AF65-F5344CB8AC3E}">
        <p14:creationId xmlns:p14="http://schemas.microsoft.com/office/powerpoint/2010/main" val="2467839130"/>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75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80">
                                          <p:stCondLst>
                                            <p:cond delay="0"/>
                                          </p:stCondLst>
                                        </p:cTn>
                                        <p:tgtEl>
                                          <p:spTgt spid="5">
                                            <p:txEl>
                                              <p:pRg st="0" end="0"/>
                                            </p:txEl>
                                          </p:spTgt>
                                        </p:tgtEl>
                                      </p:cBhvr>
                                    </p:animEffect>
                                    <p:anim calcmode="lin" valueType="num">
                                      <p:cBhvr>
                                        <p:cTn id="2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0" end="0"/>
                                            </p:txEl>
                                          </p:spTgt>
                                        </p:tgtEl>
                                      </p:cBhvr>
                                      <p:to x="100000" y="60000"/>
                                    </p:animScale>
                                    <p:animScale>
                                      <p:cBhvr>
                                        <p:cTn id="32" dur="166" decel="50000">
                                          <p:stCondLst>
                                            <p:cond delay="676"/>
                                          </p:stCondLst>
                                        </p:cTn>
                                        <p:tgtEl>
                                          <p:spTgt spid="5">
                                            <p:txEl>
                                              <p:pRg st="0" end="0"/>
                                            </p:txEl>
                                          </p:spTgt>
                                        </p:tgtEl>
                                      </p:cBhvr>
                                      <p:to x="100000" y="100000"/>
                                    </p:animScale>
                                    <p:animScale>
                                      <p:cBhvr>
                                        <p:cTn id="33" dur="26">
                                          <p:stCondLst>
                                            <p:cond delay="1312"/>
                                          </p:stCondLst>
                                        </p:cTn>
                                        <p:tgtEl>
                                          <p:spTgt spid="5">
                                            <p:txEl>
                                              <p:pRg st="0" end="0"/>
                                            </p:txEl>
                                          </p:spTgt>
                                        </p:tgtEl>
                                      </p:cBhvr>
                                      <p:to x="100000" y="80000"/>
                                    </p:animScale>
                                    <p:animScale>
                                      <p:cBhvr>
                                        <p:cTn id="34" dur="166" decel="50000">
                                          <p:stCondLst>
                                            <p:cond delay="1338"/>
                                          </p:stCondLst>
                                        </p:cTn>
                                        <p:tgtEl>
                                          <p:spTgt spid="5">
                                            <p:txEl>
                                              <p:pRg st="0" end="0"/>
                                            </p:txEl>
                                          </p:spTgt>
                                        </p:tgtEl>
                                      </p:cBhvr>
                                      <p:to x="100000" y="100000"/>
                                    </p:animScale>
                                    <p:animScale>
                                      <p:cBhvr>
                                        <p:cTn id="35" dur="26">
                                          <p:stCondLst>
                                            <p:cond delay="1642"/>
                                          </p:stCondLst>
                                        </p:cTn>
                                        <p:tgtEl>
                                          <p:spTgt spid="5">
                                            <p:txEl>
                                              <p:pRg st="0" end="0"/>
                                            </p:txEl>
                                          </p:spTgt>
                                        </p:tgtEl>
                                      </p:cBhvr>
                                      <p:to x="100000" y="90000"/>
                                    </p:animScale>
                                    <p:animScale>
                                      <p:cBhvr>
                                        <p:cTn id="36" dur="166" decel="50000">
                                          <p:stCondLst>
                                            <p:cond delay="1668"/>
                                          </p:stCondLst>
                                        </p:cTn>
                                        <p:tgtEl>
                                          <p:spTgt spid="5">
                                            <p:txEl>
                                              <p:pRg st="0" end="0"/>
                                            </p:txEl>
                                          </p:spTgt>
                                        </p:tgtEl>
                                      </p:cBhvr>
                                      <p:to x="100000" y="100000"/>
                                    </p:animScale>
                                    <p:animScale>
                                      <p:cBhvr>
                                        <p:cTn id="37" dur="26">
                                          <p:stCondLst>
                                            <p:cond delay="1808"/>
                                          </p:stCondLst>
                                        </p:cTn>
                                        <p:tgtEl>
                                          <p:spTgt spid="5">
                                            <p:txEl>
                                              <p:pRg st="0" end="0"/>
                                            </p:txEl>
                                          </p:spTgt>
                                        </p:tgtEl>
                                      </p:cBhvr>
                                      <p:to x="100000" y="95000"/>
                                    </p:animScale>
                                    <p:animScale>
                                      <p:cBhvr>
                                        <p:cTn id="38" dur="166" decel="50000">
                                          <p:stCondLst>
                                            <p:cond delay="1834"/>
                                          </p:stCondLst>
                                        </p:cTn>
                                        <p:tgtEl>
                                          <p:spTgt spid="5">
                                            <p:txEl>
                                              <p:pRg st="0" end="0"/>
                                            </p:txEl>
                                          </p:spTgt>
                                        </p:tgtEl>
                                      </p:cBhvr>
                                      <p:to x="100000" y="100000"/>
                                    </p:animScale>
                                  </p:childTnLst>
                                </p:cTn>
                              </p:par>
                              <p:par>
                                <p:cTn id="39" presetID="26" presetClass="entr" presetSubtype="0" fill="hold" nodeType="withEffect">
                                  <p:stCondLst>
                                    <p:cond delay="75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wipe(down)">
                                      <p:cBhvr>
                                        <p:cTn id="41" dur="580">
                                          <p:stCondLst>
                                            <p:cond delay="0"/>
                                          </p:stCondLst>
                                        </p:cTn>
                                        <p:tgtEl>
                                          <p:spTgt spid="5">
                                            <p:txEl>
                                              <p:pRg st="1" end="1"/>
                                            </p:txEl>
                                          </p:spTgt>
                                        </p:tgtEl>
                                      </p:cBhvr>
                                    </p:animEffect>
                                    <p:anim calcmode="lin" valueType="num">
                                      <p:cBhvr>
                                        <p:cTn id="42"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xEl>
                                              <p:pRg st="1" end="1"/>
                                            </p:txEl>
                                          </p:spTgt>
                                        </p:tgtEl>
                                      </p:cBhvr>
                                      <p:to x="100000" y="60000"/>
                                    </p:animScale>
                                    <p:animScale>
                                      <p:cBhvr>
                                        <p:cTn id="48" dur="166" decel="50000">
                                          <p:stCondLst>
                                            <p:cond delay="676"/>
                                          </p:stCondLst>
                                        </p:cTn>
                                        <p:tgtEl>
                                          <p:spTgt spid="5">
                                            <p:txEl>
                                              <p:pRg st="1" end="1"/>
                                            </p:txEl>
                                          </p:spTgt>
                                        </p:tgtEl>
                                      </p:cBhvr>
                                      <p:to x="100000" y="100000"/>
                                    </p:animScale>
                                    <p:animScale>
                                      <p:cBhvr>
                                        <p:cTn id="49" dur="26">
                                          <p:stCondLst>
                                            <p:cond delay="1312"/>
                                          </p:stCondLst>
                                        </p:cTn>
                                        <p:tgtEl>
                                          <p:spTgt spid="5">
                                            <p:txEl>
                                              <p:pRg st="1" end="1"/>
                                            </p:txEl>
                                          </p:spTgt>
                                        </p:tgtEl>
                                      </p:cBhvr>
                                      <p:to x="100000" y="80000"/>
                                    </p:animScale>
                                    <p:animScale>
                                      <p:cBhvr>
                                        <p:cTn id="50" dur="166" decel="50000">
                                          <p:stCondLst>
                                            <p:cond delay="1338"/>
                                          </p:stCondLst>
                                        </p:cTn>
                                        <p:tgtEl>
                                          <p:spTgt spid="5">
                                            <p:txEl>
                                              <p:pRg st="1" end="1"/>
                                            </p:txEl>
                                          </p:spTgt>
                                        </p:tgtEl>
                                      </p:cBhvr>
                                      <p:to x="100000" y="100000"/>
                                    </p:animScale>
                                    <p:animScale>
                                      <p:cBhvr>
                                        <p:cTn id="51" dur="26">
                                          <p:stCondLst>
                                            <p:cond delay="1642"/>
                                          </p:stCondLst>
                                        </p:cTn>
                                        <p:tgtEl>
                                          <p:spTgt spid="5">
                                            <p:txEl>
                                              <p:pRg st="1" end="1"/>
                                            </p:txEl>
                                          </p:spTgt>
                                        </p:tgtEl>
                                      </p:cBhvr>
                                      <p:to x="100000" y="90000"/>
                                    </p:animScale>
                                    <p:animScale>
                                      <p:cBhvr>
                                        <p:cTn id="52" dur="166" decel="50000">
                                          <p:stCondLst>
                                            <p:cond delay="1668"/>
                                          </p:stCondLst>
                                        </p:cTn>
                                        <p:tgtEl>
                                          <p:spTgt spid="5">
                                            <p:txEl>
                                              <p:pRg st="1" end="1"/>
                                            </p:txEl>
                                          </p:spTgt>
                                        </p:tgtEl>
                                      </p:cBhvr>
                                      <p:to x="100000" y="100000"/>
                                    </p:animScale>
                                    <p:animScale>
                                      <p:cBhvr>
                                        <p:cTn id="53" dur="26">
                                          <p:stCondLst>
                                            <p:cond delay="1808"/>
                                          </p:stCondLst>
                                        </p:cTn>
                                        <p:tgtEl>
                                          <p:spTgt spid="5">
                                            <p:txEl>
                                              <p:pRg st="1" end="1"/>
                                            </p:txEl>
                                          </p:spTgt>
                                        </p:tgtEl>
                                      </p:cBhvr>
                                      <p:to x="100000" y="95000"/>
                                    </p:animScale>
                                    <p:animScale>
                                      <p:cBhvr>
                                        <p:cTn id="54" dur="166" decel="50000">
                                          <p:stCondLst>
                                            <p:cond delay="1834"/>
                                          </p:stCondLst>
                                        </p:cTn>
                                        <p:tgtEl>
                                          <p:spTgt spid="5">
                                            <p:txEl>
                                              <p:pRg st="1" end="1"/>
                                            </p:txEl>
                                          </p:spTgt>
                                        </p:tgtEl>
                                      </p:cBhvr>
                                      <p:to x="100000" y="100000"/>
                                    </p:animScale>
                                  </p:childTnLst>
                                </p:cTn>
                              </p:par>
                              <p:par>
                                <p:cTn id="55" presetID="26" presetClass="entr" presetSubtype="0" fill="hold" nodeType="withEffect">
                                  <p:stCondLst>
                                    <p:cond delay="750"/>
                                  </p:stCondLst>
                                  <p:childTnLst>
                                    <p:set>
                                      <p:cBhvr>
                                        <p:cTn id="56" dur="1" fill="hold">
                                          <p:stCondLst>
                                            <p:cond delay="0"/>
                                          </p:stCondLst>
                                        </p:cTn>
                                        <p:tgtEl>
                                          <p:spTgt spid="5">
                                            <p:txEl>
                                              <p:pRg st="2" end="2"/>
                                            </p:txEl>
                                          </p:spTgt>
                                        </p:tgtEl>
                                        <p:attrNameLst>
                                          <p:attrName>style.visibility</p:attrName>
                                        </p:attrNameLst>
                                      </p:cBhvr>
                                      <p:to>
                                        <p:strVal val="visible"/>
                                      </p:to>
                                    </p:set>
                                    <p:animEffect transition="in" filter="wipe(down)">
                                      <p:cBhvr>
                                        <p:cTn id="57" dur="580">
                                          <p:stCondLst>
                                            <p:cond delay="0"/>
                                          </p:stCondLst>
                                        </p:cTn>
                                        <p:tgtEl>
                                          <p:spTgt spid="5">
                                            <p:txEl>
                                              <p:pRg st="2" end="2"/>
                                            </p:txEl>
                                          </p:spTgt>
                                        </p:tgtEl>
                                      </p:cBhvr>
                                    </p:animEffect>
                                    <p:anim calcmode="lin" valueType="num">
                                      <p:cBhvr>
                                        <p:cTn id="58"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5">
                                            <p:txEl>
                                              <p:pRg st="2" end="2"/>
                                            </p:txEl>
                                          </p:spTgt>
                                        </p:tgtEl>
                                      </p:cBhvr>
                                      <p:to x="100000" y="60000"/>
                                    </p:animScale>
                                    <p:animScale>
                                      <p:cBhvr>
                                        <p:cTn id="64" dur="166" decel="50000">
                                          <p:stCondLst>
                                            <p:cond delay="676"/>
                                          </p:stCondLst>
                                        </p:cTn>
                                        <p:tgtEl>
                                          <p:spTgt spid="5">
                                            <p:txEl>
                                              <p:pRg st="2" end="2"/>
                                            </p:txEl>
                                          </p:spTgt>
                                        </p:tgtEl>
                                      </p:cBhvr>
                                      <p:to x="100000" y="100000"/>
                                    </p:animScale>
                                    <p:animScale>
                                      <p:cBhvr>
                                        <p:cTn id="65" dur="26">
                                          <p:stCondLst>
                                            <p:cond delay="1312"/>
                                          </p:stCondLst>
                                        </p:cTn>
                                        <p:tgtEl>
                                          <p:spTgt spid="5">
                                            <p:txEl>
                                              <p:pRg st="2" end="2"/>
                                            </p:txEl>
                                          </p:spTgt>
                                        </p:tgtEl>
                                      </p:cBhvr>
                                      <p:to x="100000" y="80000"/>
                                    </p:animScale>
                                    <p:animScale>
                                      <p:cBhvr>
                                        <p:cTn id="66" dur="166" decel="50000">
                                          <p:stCondLst>
                                            <p:cond delay="1338"/>
                                          </p:stCondLst>
                                        </p:cTn>
                                        <p:tgtEl>
                                          <p:spTgt spid="5">
                                            <p:txEl>
                                              <p:pRg st="2" end="2"/>
                                            </p:txEl>
                                          </p:spTgt>
                                        </p:tgtEl>
                                      </p:cBhvr>
                                      <p:to x="100000" y="100000"/>
                                    </p:animScale>
                                    <p:animScale>
                                      <p:cBhvr>
                                        <p:cTn id="67" dur="26">
                                          <p:stCondLst>
                                            <p:cond delay="1642"/>
                                          </p:stCondLst>
                                        </p:cTn>
                                        <p:tgtEl>
                                          <p:spTgt spid="5">
                                            <p:txEl>
                                              <p:pRg st="2" end="2"/>
                                            </p:txEl>
                                          </p:spTgt>
                                        </p:tgtEl>
                                      </p:cBhvr>
                                      <p:to x="100000" y="90000"/>
                                    </p:animScale>
                                    <p:animScale>
                                      <p:cBhvr>
                                        <p:cTn id="68" dur="166" decel="50000">
                                          <p:stCondLst>
                                            <p:cond delay="1668"/>
                                          </p:stCondLst>
                                        </p:cTn>
                                        <p:tgtEl>
                                          <p:spTgt spid="5">
                                            <p:txEl>
                                              <p:pRg st="2" end="2"/>
                                            </p:txEl>
                                          </p:spTgt>
                                        </p:tgtEl>
                                      </p:cBhvr>
                                      <p:to x="100000" y="100000"/>
                                    </p:animScale>
                                    <p:animScale>
                                      <p:cBhvr>
                                        <p:cTn id="69" dur="26">
                                          <p:stCondLst>
                                            <p:cond delay="1808"/>
                                          </p:stCondLst>
                                        </p:cTn>
                                        <p:tgtEl>
                                          <p:spTgt spid="5">
                                            <p:txEl>
                                              <p:pRg st="2" end="2"/>
                                            </p:txEl>
                                          </p:spTgt>
                                        </p:tgtEl>
                                      </p:cBhvr>
                                      <p:to x="100000" y="95000"/>
                                    </p:animScale>
                                    <p:animScale>
                                      <p:cBhvr>
                                        <p:cTn id="70" dur="166" decel="50000">
                                          <p:stCondLst>
                                            <p:cond delay="1834"/>
                                          </p:stCondLst>
                                        </p:cTn>
                                        <p:tgtEl>
                                          <p:spTgt spid="5">
                                            <p:txEl>
                                              <p:pRg st="2" end="2"/>
                                            </p:txEl>
                                          </p:spTgt>
                                        </p:tgtEl>
                                      </p:cBhvr>
                                      <p:to x="100000" y="100000"/>
                                    </p:animScale>
                                  </p:childTnLst>
                                </p:cTn>
                              </p:par>
                              <p:par>
                                <p:cTn id="71" presetID="26" presetClass="entr" presetSubtype="0" fill="hold" nodeType="withEffect">
                                  <p:stCondLst>
                                    <p:cond delay="750"/>
                                  </p:stCondLst>
                                  <p:childTnLst>
                                    <p:set>
                                      <p:cBhvr>
                                        <p:cTn id="72" dur="1" fill="hold">
                                          <p:stCondLst>
                                            <p:cond delay="0"/>
                                          </p:stCondLst>
                                        </p:cTn>
                                        <p:tgtEl>
                                          <p:spTgt spid="5">
                                            <p:txEl>
                                              <p:pRg st="3" end="3"/>
                                            </p:txEl>
                                          </p:spTgt>
                                        </p:tgtEl>
                                        <p:attrNameLst>
                                          <p:attrName>style.visibility</p:attrName>
                                        </p:attrNameLst>
                                      </p:cBhvr>
                                      <p:to>
                                        <p:strVal val="visible"/>
                                      </p:to>
                                    </p:set>
                                    <p:animEffect transition="in" filter="wipe(down)">
                                      <p:cBhvr>
                                        <p:cTn id="73" dur="580">
                                          <p:stCondLst>
                                            <p:cond delay="0"/>
                                          </p:stCondLst>
                                        </p:cTn>
                                        <p:tgtEl>
                                          <p:spTgt spid="5">
                                            <p:txEl>
                                              <p:pRg st="3" end="3"/>
                                            </p:txEl>
                                          </p:spTgt>
                                        </p:tgtEl>
                                      </p:cBhvr>
                                    </p:animEffect>
                                    <p:anim calcmode="lin" valueType="num">
                                      <p:cBhvr>
                                        <p:cTn id="74"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5">
                                            <p:txEl>
                                              <p:pRg st="3" end="3"/>
                                            </p:txEl>
                                          </p:spTgt>
                                        </p:tgtEl>
                                      </p:cBhvr>
                                      <p:to x="100000" y="60000"/>
                                    </p:animScale>
                                    <p:animScale>
                                      <p:cBhvr>
                                        <p:cTn id="80" dur="166" decel="50000">
                                          <p:stCondLst>
                                            <p:cond delay="676"/>
                                          </p:stCondLst>
                                        </p:cTn>
                                        <p:tgtEl>
                                          <p:spTgt spid="5">
                                            <p:txEl>
                                              <p:pRg st="3" end="3"/>
                                            </p:txEl>
                                          </p:spTgt>
                                        </p:tgtEl>
                                      </p:cBhvr>
                                      <p:to x="100000" y="100000"/>
                                    </p:animScale>
                                    <p:animScale>
                                      <p:cBhvr>
                                        <p:cTn id="81" dur="26">
                                          <p:stCondLst>
                                            <p:cond delay="1312"/>
                                          </p:stCondLst>
                                        </p:cTn>
                                        <p:tgtEl>
                                          <p:spTgt spid="5">
                                            <p:txEl>
                                              <p:pRg st="3" end="3"/>
                                            </p:txEl>
                                          </p:spTgt>
                                        </p:tgtEl>
                                      </p:cBhvr>
                                      <p:to x="100000" y="80000"/>
                                    </p:animScale>
                                    <p:animScale>
                                      <p:cBhvr>
                                        <p:cTn id="82" dur="166" decel="50000">
                                          <p:stCondLst>
                                            <p:cond delay="1338"/>
                                          </p:stCondLst>
                                        </p:cTn>
                                        <p:tgtEl>
                                          <p:spTgt spid="5">
                                            <p:txEl>
                                              <p:pRg st="3" end="3"/>
                                            </p:txEl>
                                          </p:spTgt>
                                        </p:tgtEl>
                                      </p:cBhvr>
                                      <p:to x="100000" y="100000"/>
                                    </p:animScale>
                                    <p:animScale>
                                      <p:cBhvr>
                                        <p:cTn id="83" dur="26">
                                          <p:stCondLst>
                                            <p:cond delay="1642"/>
                                          </p:stCondLst>
                                        </p:cTn>
                                        <p:tgtEl>
                                          <p:spTgt spid="5">
                                            <p:txEl>
                                              <p:pRg st="3" end="3"/>
                                            </p:txEl>
                                          </p:spTgt>
                                        </p:tgtEl>
                                      </p:cBhvr>
                                      <p:to x="100000" y="90000"/>
                                    </p:animScale>
                                    <p:animScale>
                                      <p:cBhvr>
                                        <p:cTn id="84" dur="166" decel="50000">
                                          <p:stCondLst>
                                            <p:cond delay="1668"/>
                                          </p:stCondLst>
                                        </p:cTn>
                                        <p:tgtEl>
                                          <p:spTgt spid="5">
                                            <p:txEl>
                                              <p:pRg st="3" end="3"/>
                                            </p:txEl>
                                          </p:spTgt>
                                        </p:tgtEl>
                                      </p:cBhvr>
                                      <p:to x="100000" y="100000"/>
                                    </p:animScale>
                                    <p:animScale>
                                      <p:cBhvr>
                                        <p:cTn id="85" dur="26">
                                          <p:stCondLst>
                                            <p:cond delay="1808"/>
                                          </p:stCondLst>
                                        </p:cTn>
                                        <p:tgtEl>
                                          <p:spTgt spid="5">
                                            <p:txEl>
                                              <p:pRg st="3" end="3"/>
                                            </p:txEl>
                                          </p:spTgt>
                                        </p:tgtEl>
                                      </p:cBhvr>
                                      <p:to x="100000" y="95000"/>
                                    </p:animScale>
                                    <p:animScale>
                                      <p:cBhvr>
                                        <p:cTn id="86" dur="166" decel="50000">
                                          <p:stCondLst>
                                            <p:cond delay="1834"/>
                                          </p:stCondLst>
                                        </p:cTn>
                                        <p:tgtEl>
                                          <p:spTgt spid="5">
                                            <p:txEl>
                                              <p:pRg st="3" end="3"/>
                                            </p:txEl>
                                          </p:spTgt>
                                        </p:tgtEl>
                                      </p:cBhvr>
                                      <p:to x="100000" y="100000"/>
                                    </p:animScale>
                                  </p:childTnLst>
                                </p:cTn>
                              </p:par>
                              <p:par>
                                <p:cTn id="87" presetID="26" presetClass="entr" presetSubtype="0" fill="hold" nodeType="withEffect">
                                  <p:stCondLst>
                                    <p:cond delay="750"/>
                                  </p:stCondLst>
                                  <p:childTnLst>
                                    <p:set>
                                      <p:cBhvr>
                                        <p:cTn id="88" dur="1" fill="hold">
                                          <p:stCondLst>
                                            <p:cond delay="0"/>
                                          </p:stCondLst>
                                        </p:cTn>
                                        <p:tgtEl>
                                          <p:spTgt spid="5">
                                            <p:txEl>
                                              <p:pRg st="4" end="4"/>
                                            </p:txEl>
                                          </p:spTgt>
                                        </p:tgtEl>
                                        <p:attrNameLst>
                                          <p:attrName>style.visibility</p:attrName>
                                        </p:attrNameLst>
                                      </p:cBhvr>
                                      <p:to>
                                        <p:strVal val="visible"/>
                                      </p:to>
                                    </p:set>
                                    <p:animEffect transition="in" filter="wipe(down)">
                                      <p:cBhvr>
                                        <p:cTn id="89" dur="580">
                                          <p:stCondLst>
                                            <p:cond delay="0"/>
                                          </p:stCondLst>
                                        </p:cTn>
                                        <p:tgtEl>
                                          <p:spTgt spid="5">
                                            <p:txEl>
                                              <p:pRg st="4" end="4"/>
                                            </p:txEl>
                                          </p:spTgt>
                                        </p:tgtEl>
                                      </p:cBhvr>
                                    </p:animEffect>
                                    <p:anim calcmode="lin" valueType="num">
                                      <p:cBhvr>
                                        <p:cTn id="90"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5">
                                            <p:txEl>
                                              <p:pRg st="4" end="4"/>
                                            </p:txEl>
                                          </p:spTgt>
                                        </p:tgtEl>
                                      </p:cBhvr>
                                      <p:to x="100000" y="60000"/>
                                    </p:animScale>
                                    <p:animScale>
                                      <p:cBhvr>
                                        <p:cTn id="96" dur="166" decel="50000">
                                          <p:stCondLst>
                                            <p:cond delay="676"/>
                                          </p:stCondLst>
                                        </p:cTn>
                                        <p:tgtEl>
                                          <p:spTgt spid="5">
                                            <p:txEl>
                                              <p:pRg st="4" end="4"/>
                                            </p:txEl>
                                          </p:spTgt>
                                        </p:tgtEl>
                                      </p:cBhvr>
                                      <p:to x="100000" y="100000"/>
                                    </p:animScale>
                                    <p:animScale>
                                      <p:cBhvr>
                                        <p:cTn id="97" dur="26">
                                          <p:stCondLst>
                                            <p:cond delay="1312"/>
                                          </p:stCondLst>
                                        </p:cTn>
                                        <p:tgtEl>
                                          <p:spTgt spid="5">
                                            <p:txEl>
                                              <p:pRg st="4" end="4"/>
                                            </p:txEl>
                                          </p:spTgt>
                                        </p:tgtEl>
                                      </p:cBhvr>
                                      <p:to x="100000" y="80000"/>
                                    </p:animScale>
                                    <p:animScale>
                                      <p:cBhvr>
                                        <p:cTn id="98" dur="166" decel="50000">
                                          <p:stCondLst>
                                            <p:cond delay="1338"/>
                                          </p:stCondLst>
                                        </p:cTn>
                                        <p:tgtEl>
                                          <p:spTgt spid="5">
                                            <p:txEl>
                                              <p:pRg st="4" end="4"/>
                                            </p:txEl>
                                          </p:spTgt>
                                        </p:tgtEl>
                                      </p:cBhvr>
                                      <p:to x="100000" y="100000"/>
                                    </p:animScale>
                                    <p:animScale>
                                      <p:cBhvr>
                                        <p:cTn id="99" dur="26">
                                          <p:stCondLst>
                                            <p:cond delay="1642"/>
                                          </p:stCondLst>
                                        </p:cTn>
                                        <p:tgtEl>
                                          <p:spTgt spid="5">
                                            <p:txEl>
                                              <p:pRg st="4" end="4"/>
                                            </p:txEl>
                                          </p:spTgt>
                                        </p:tgtEl>
                                      </p:cBhvr>
                                      <p:to x="100000" y="90000"/>
                                    </p:animScale>
                                    <p:animScale>
                                      <p:cBhvr>
                                        <p:cTn id="100" dur="166" decel="50000">
                                          <p:stCondLst>
                                            <p:cond delay="1668"/>
                                          </p:stCondLst>
                                        </p:cTn>
                                        <p:tgtEl>
                                          <p:spTgt spid="5">
                                            <p:txEl>
                                              <p:pRg st="4" end="4"/>
                                            </p:txEl>
                                          </p:spTgt>
                                        </p:tgtEl>
                                      </p:cBhvr>
                                      <p:to x="100000" y="100000"/>
                                    </p:animScale>
                                    <p:animScale>
                                      <p:cBhvr>
                                        <p:cTn id="101" dur="26">
                                          <p:stCondLst>
                                            <p:cond delay="1808"/>
                                          </p:stCondLst>
                                        </p:cTn>
                                        <p:tgtEl>
                                          <p:spTgt spid="5">
                                            <p:txEl>
                                              <p:pRg st="4" end="4"/>
                                            </p:txEl>
                                          </p:spTgt>
                                        </p:tgtEl>
                                      </p:cBhvr>
                                      <p:to x="100000" y="95000"/>
                                    </p:animScale>
                                    <p:animScale>
                                      <p:cBhvr>
                                        <p:cTn id="102" dur="166" decel="50000">
                                          <p:stCondLst>
                                            <p:cond delay="1834"/>
                                          </p:stCondLst>
                                        </p:cTn>
                                        <p:tgtEl>
                                          <p:spTgt spid="5">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01700" y="431800"/>
            <a:ext cx="8674100" cy="5632311"/>
          </a:xfrm>
          <a:prstGeom prst="rect">
            <a:avLst/>
          </a:prstGeom>
          <a:noFill/>
        </p:spPr>
        <p:txBody>
          <a:bodyPr wrap="square" rtlCol="0">
            <a:spAutoFit/>
          </a:bodyPr>
          <a:lstStyle/>
          <a:p>
            <a:pPr algn="ctr"/>
            <a:r>
              <a:rPr lang="id-ID" sz="2400" dirty="0">
                <a:latin typeface="Arial Narrow" pitchFamily="34" charset="0"/>
              </a:rPr>
              <a:t>Nilai-nilai pancasila berwujud dan bersipat filsafat</a:t>
            </a:r>
          </a:p>
          <a:p>
            <a:pPr algn="ctr"/>
            <a:endParaRPr lang="id-ID" sz="2400" dirty="0">
              <a:latin typeface="Arial Narrow" pitchFamily="34" charset="0"/>
            </a:endParaRPr>
          </a:p>
          <a:p>
            <a:r>
              <a:rPr lang="id-ID" sz="2400" dirty="0">
                <a:latin typeface="Arial Narrow" pitchFamily="34" charset="0"/>
              </a:rPr>
              <a:t> </a:t>
            </a:r>
          </a:p>
          <a:p>
            <a:r>
              <a:rPr lang="id-ID" sz="2400" dirty="0">
                <a:latin typeface="Arial Narrow" pitchFamily="34" charset="0"/>
              </a:rPr>
              <a:t>Pendekatan filsafat pancasila adalah ilmu pengetahuan yang mendalam tentang pancasila. untuk mendapatkan pengertian yang mendalam, kita harus mengetahui sila-sila pancasila tersebut. Adapun hakikat dan pokok-pokok yang terkandung di dalamnya, yaitu: </a:t>
            </a:r>
          </a:p>
          <a:p>
            <a:r>
              <a:rPr lang="id-ID" sz="2400" dirty="0">
                <a:latin typeface="Arial Narrow" pitchFamily="34" charset="0"/>
              </a:rPr>
              <a:t>1. Pancasila sebagai pandangan hidup bangsa </a:t>
            </a:r>
          </a:p>
          <a:p>
            <a:r>
              <a:rPr lang="id-ID" sz="2400" dirty="0">
                <a:latin typeface="Arial Narrow" pitchFamily="34" charset="0"/>
              </a:rPr>
              <a:t>2. Pancasila sebagai dasar negara</a:t>
            </a:r>
          </a:p>
          <a:p>
            <a:r>
              <a:rPr lang="id-ID" sz="2400" dirty="0">
                <a:latin typeface="Arial Narrow" pitchFamily="34" charset="0"/>
              </a:rPr>
              <a:t>3. Filsafat pancasila yang abstrak tercermin dalam pembukaan UUD 1945</a:t>
            </a:r>
          </a:p>
          <a:p>
            <a:r>
              <a:rPr lang="id-ID" sz="2400" dirty="0">
                <a:latin typeface="Arial Narrow" pitchFamily="34" charset="0"/>
              </a:rPr>
              <a:t>4. Pancasila yang dirumuskan dalam pembukaan UUD 1945 merupakan</a:t>
            </a:r>
          </a:p>
          <a:p>
            <a:r>
              <a:rPr lang="id-ID" sz="2400" dirty="0">
                <a:latin typeface="Arial Narrow" pitchFamily="34" charset="0"/>
              </a:rPr>
              <a:t>    suatu kebulatan yang utuh</a:t>
            </a:r>
          </a:p>
          <a:p>
            <a:r>
              <a:rPr lang="id-ID" sz="2400" dirty="0">
                <a:latin typeface="Arial Narrow" pitchFamily="34" charset="0"/>
              </a:rPr>
              <a:t>5. Jiwa pancasila yang abstrak setelah menjadi proklamasi kemerdekaan 17</a:t>
            </a:r>
          </a:p>
          <a:p>
            <a:r>
              <a:rPr lang="id-ID" sz="2400" dirty="0">
                <a:latin typeface="Arial Narrow" pitchFamily="34" charset="0"/>
              </a:rPr>
              <a:t>    Agustus 1945 </a:t>
            </a:r>
          </a:p>
          <a:p>
            <a:r>
              <a:rPr lang="id-ID" sz="2400" dirty="0">
                <a:latin typeface="Arial Narrow" pitchFamily="34" charset="0"/>
              </a:rPr>
              <a:t>6. Berdasarkan penjelasan otentik UUD 1945</a:t>
            </a:r>
          </a:p>
        </p:txBody>
      </p:sp>
    </p:spTree>
    <p:extLst>
      <p:ext uri="{BB962C8B-B14F-4D97-AF65-F5344CB8AC3E}">
        <p14:creationId xmlns:p14="http://schemas.microsoft.com/office/powerpoint/2010/main" val="7692929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75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anim calcmode="lin" valueType="num">
                                      <p:cBhvr>
                                        <p:cTn id="2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75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000"/>
                                        <p:tgtEl>
                                          <p:spTgt spid="4">
                                            <p:txEl>
                                              <p:pRg st="6" end="6"/>
                                            </p:txEl>
                                          </p:spTgt>
                                        </p:tgtEl>
                                      </p:cBhvr>
                                    </p:animEffect>
                                    <p:anim calcmode="lin" valueType="num">
                                      <p:cBhvr>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75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1000"/>
                                        <p:tgtEl>
                                          <p:spTgt spid="4">
                                            <p:txEl>
                                              <p:pRg st="7" end="7"/>
                                            </p:txEl>
                                          </p:spTgt>
                                        </p:tgtEl>
                                      </p:cBhvr>
                                    </p:animEffect>
                                    <p:anim calcmode="lin" valueType="num">
                                      <p:cBhvr>
                                        <p:cTn id="3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75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75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1000"/>
                                        <p:tgtEl>
                                          <p:spTgt spid="4">
                                            <p:txEl>
                                              <p:pRg st="9" end="9"/>
                                            </p:txEl>
                                          </p:spTgt>
                                        </p:tgtEl>
                                      </p:cBhvr>
                                    </p:animEffect>
                                    <p:anim calcmode="lin" valueType="num">
                                      <p:cBhvr>
                                        <p:cTn id="4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75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1000"/>
                                        <p:tgtEl>
                                          <p:spTgt spid="4">
                                            <p:txEl>
                                              <p:pRg st="10" end="10"/>
                                            </p:txEl>
                                          </p:spTgt>
                                        </p:tgtEl>
                                      </p:cBhvr>
                                    </p:animEffect>
                                    <p:anim calcmode="lin" valueType="num">
                                      <p:cBhvr>
                                        <p:cTn id="5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75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fade">
                                      <p:cBhvr>
                                        <p:cTn id="57" dur="1000"/>
                                        <p:tgtEl>
                                          <p:spTgt spid="4">
                                            <p:txEl>
                                              <p:pRg st="11" end="11"/>
                                            </p:txEl>
                                          </p:spTgt>
                                        </p:tgtEl>
                                      </p:cBhvr>
                                    </p:animEffect>
                                    <p:anim calcmode="lin" valueType="num">
                                      <p:cBhvr>
                                        <p:cTn id="58"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17900" y="609600"/>
            <a:ext cx="7251700" cy="5632311"/>
          </a:xfrm>
          <a:prstGeom prst="rect">
            <a:avLst/>
          </a:prstGeom>
          <a:noFill/>
        </p:spPr>
        <p:txBody>
          <a:bodyPr wrap="square" rtlCol="0">
            <a:spAutoFit/>
          </a:bodyPr>
          <a:lstStyle/>
          <a:p>
            <a:pPr algn="ctr"/>
            <a:r>
              <a:rPr lang="id-ID" sz="2400" dirty="0">
                <a:latin typeface="Arial Narrow" pitchFamily="34" charset="0"/>
              </a:rPr>
              <a:t>Cabang-cabang filsafat dan aliran-alirannya.</a:t>
            </a:r>
          </a:p>
          <a:p>
            <a:r>
              <a:rPr lang="id-ID" sz="2400" dirty="0">
                <a:latin typeface="Arial Narrow" pitchFamily="34" charset="0"/>
              </a:rPr>
              <a:t> </a:t>
            </a:r>
          </a:p>
          <a:p>
            <a:r>
              <a:rPr lang="id-ID" sz="2400" dirty="0">
                <a:latin typeface="Arial Narrow" pitchFamily="34" charset="0"/>
              </a:rPr>
              <a:t>Sebagaimana ilmu lainnya filsafat memiliki cabang-cabang yang berkembang sesuai dengan persoalan filsafat yang dikemukakannya. Filsafat timbul karena adanya persoalan-persoalan yang dihadapi manusia. Cabang-cabang filsafat yang tradisional terdiri atas empat yaitu : logika, metafisika, epistemologi, dan etika.</a:t>
            </a:r>
          </a:p>
          <a:p>
            <a:r>
              <a:rPr lang="id-ID" sz="2400" dirty="0">
                <a:latin typeface="Arial Narrow" pitchFamily="34" charset="0"/>
              </a:rPr>
              <a:t>Dalam filsafat pancasila juga disebutkan bahwa ada tiga tingkatan nilai, yaitu nilai dasar, nilai instrumental, dan nilai praktis.</a:t>
            </a:r>
          </a:p>
          <a:p>
            <a:r>
              <a:rPr lang="id-ID" sz="2400" dirty="0">
                <a:latin typeface="Arial Narrow" pitchFamily="34" charset="0"/>
              </a:rPr>
              <a:t> </a:t>
            </a:r>
          </a:p>
          <a:p>
            <a:r>
              <a:rPr lang="id-ID" sz="2400" dirty="0">
                <a:latin typeface="Arial Narrow" pitchFamily="34" charset="0"/>
              </a:rPr>
              <a:t>1. Nilai dasar</a:t>
            </a:r>
          </a:p>
          <a:p>
            <a:r>
              <a:rPr lang="id-ID" sz="2400" dirty="0">
                <a:latin typeface="Arial Narrow" pitchFamily="34" charset="0"/>
              </a:rPr>
              <a:t>2. Nilai instrumental</a:t>
            </a:r>
          </a:p>
          <a:p>
            <a:r>
              <a:rPr lang="id-ID" sz="2400" dirty="0">
                <a:latin typeface="Arial Narrow" pitchFamily="34" charset="0"/>
              </a:rPr>
              <a:t>3. Nilai praktis</a:t>
            </a:r>
          </a:p>
        </p:txBody>
      </p:sp>
    </p:spTree>
    <p:extLst>
      <p:ext uri="{BB962C8B-B14F-4D97-AF65-F5344CB8AC3E}">
        <p14:creationId xmlns:p14="http://schemas.microsoft.com/office/powerpoint/2010/main" val="3409614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50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50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50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par>
                                <p:cTn id="26" presetID="16" presetClass="entr" presetSubtype="21" fill="hold" nodeType="withEffect">
                                  <p:stCondLst>
                                    <p:cond delay="50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arn(inVertical)">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35000" y="320745"/>
            <a:ext cx="6007100" cy="6247864"/>
          </a:xfrm>
          <a:prstGeom prst="rect">
            <a:avLst/>
          </a:prstGeom>
        </p:spPr>
        <p:txBody>
          <a:bodyPr wrap="square">
            <a:spAutoFit/>
          </a:bodyPr>
          <a:lstStyle/>
          <a:p>
            <a:pPr algn="ctr"/>
            <a:r>
              <a:rPr lang="id-ID" sz="2000" dirty="0">
                <a:latin typeface="Arial Narrow" pitchFamily="34" charset="0"/>
              </a:rPr>
              <a:t>Pancasila Sebagai Etika.</a:t>
            </a:r>
          </a:p>
          <a:p>
            <a:r>
              <a:rPr lang="id-ID" sz="2000" dirty="0">
                <a:latin typeface="Arial Narrow" pitchFamily="34" charset="0"/>
              </a:rPr>
              <a:t> </a:t>
            </a:r>
          </a:p>
          <a:p>
            <a:r>
              <a:rPr lang="id-ID" sz="2000" dirty="0">
                <a:latin typeface="Arial Narrow" pitchFamily="34" charset="0"/>
              </a:rPr>
              <a:t>Pengertian etika</a:t>
            </a:r>
          </a:p>
          <a:p>
            <a:pPr marL="342900" indent="-342900">
              <a:buFont typeface="Arial" pitchFamily="34" charset="0"/>
              <a:buChar char="•"/>
            </a:pPr>
            <a:r>
              <a:rPr lang="id-ID" sz="2000" dirty="0">
                <a:latin typeface="Arial Narrow" pitchFamily="34" charset="0"/>
              </a:rPr>
              <a:t>Etika termasuk kelompok filsafat praktis dan dibagi menjadi dua kelompok yaitu etika umum dan etika khusus, etika merupakan suatu pemikiran kritis dan mendasar tentang ajaran-ajaran dan pandangan-pandangan moral.</a:t>
            </a:r>
          </a:p>
          <a:p>
            <a:pPr marL="342900" indent="-342900">
              <a:buFont typeface="Arial" pitchFamily="34" charset="0"/>
              <a:buChar char="•"/>
            </a:pPr>
            <a:r>
              <a:rPr lang="id-ID" sz="2000" dirty="0">
                <a:latin typeface="Arial Narrow" pitchFamily="34" charset="0"/>
              </a:rPr>
              <a:t>Istilah lain dari kata etika secara etimologis, etika berasal dari bahasa yunani, ethos, yang artinya watak kesusilaan atau adat. Istilah ini identik dengan moral yang berasal dari bahasa latin, mos yang jamaknya mores, yang juga berarti adat atau cara hidup. meskipun kata etika dan moral memiliki kesamaan arti, dalam pemakaian sehari-hari, dua kata ini digunakan secara berbeda. Moral atau moralitas digunakan untuk perbuatan yang sedang dinilai, sedangkan etika digunakan untuk mengkaji sistem nilai yang ada. Dalam bahasa arab pandangan kata etika adalah akhlak yang merupakan kata jamak; khuluk yang berarti perangai, tingkah laku atau tabi’at.</a:t>
            </a:r>
          </a:p>
          <a:p>
            <a:endParaRPr lang="id-ID" sz="2000" dirty="0">
              <a:latin typeface="Arial Narrow" pitchFamily="34" charset="0"/>
            </a:endParaRPr>
          </a:p>
        </p:txBody>
      </p:sp>
    </p:spTree>
    <p:extLst>
      <p:ext uri="{BB962C8B-B14F-4D97-AF65-F5344CB8AC3E}">
        <p14:creationId xmlns:p14="http://schemas.microsoft.com/office/powerpoint/2010/main" val="414797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50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par>
                                <p:cTn id="17" presetID="31" presetClass="entr" presetSubtype="0" fill="hold" nodeType="withEffect">
                                  <p:stCondLst>
                                    <p:cond delay="50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par>
                                <p:cTn id="23" presetID="31" presetClass="entr" presetSubtype="0" fill="hold" nodeType="withEffect">
                                  <p:stCondLst>
                                    <p:cond delay="50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3" end="3"/>
                                            </p:txEl>
                                          </p:spTgt>
                                        </p:tgtEl>
                                      </p:cBhvr>
                                    </p:animEffect>
                                  </p:childTnLst>
                                </p:cTn>
                              </p:par>
                              <p:par>
                                <p:cTn id="29" presetID="31" presetClass="entr" presetSubtype="0" fill="hold" nodeType="withEffect">
                                  <p:stCondLst>
                                    <p:cond delay="50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6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20700" y="197346"/>
            <a:ext cx="6096000" cy="5016758"/>
          </a:xfrm>
          <a:prstGeom prst="rect">
            <a:avLst/>
          </a:prstGeom>
        </p:spPr>
        <p:txBody>
          <a:bodyPr>
            <a:spAutoFit/>
          </a:bodyPr>
          <a:lstStyle/>
          <a:p>
            <a:pPr algn="ctr"/>
            <a:r>
              <a:rPr lang="id-ID" sz="2000" dirty="0">
                <a:latin typeface="Arial Narrow" pitchFamily="34" charset="0"/>
              </a:rPr>
              <a:t>Nilai-nilai  Etika pancasila</a:t>
            </a:r>
          </a:p>
          <a:p>
            <a:r>
              <a:rPr lang="id-ID" sz="2000" dirty="0">
                <a:latin typeface="Arial Narrow" pitchFamily="34" charset="0"/>
              </a:rPr>
              <a:t> </a:t>
            </a:r>
          </a:p>
          <a:p>
            <a:r>
              <a:rPr lang="id-ID" sz="2000" dirty="0">
                <a:latin typeface="Arial Narrow" pitchFamily="34" charset="0"/>
              </a:rPr>
              <a:t>Pancasila mempunyai nilai-nilai yang sangat mendasar dalam kehidupan manusia. Diantaranya: </a:t>
            </a:r>
          </a:p>
          <a:p>
            <a:r>
              <a:rPr lang="id-ID" sz="2000" dirty="0">
                <a:latin typeface="Arial Narrow" pitchFamily="34" charset="0"/>
              </a:rPr>
              <a:t>• Nilai yang pertama adalah ketuhanan, Secara hierarkis nilai ini biasa dikatakan sebagai nilai yang tertinggi karena menyangkut nilai yang bersifat mutlak.</a:t>
            </a:r>
          </a:p>
          <a:p>
            <a:r>
              <a:rPr lang="id-ID" sz="2000" dirty="0">
                <a:latin typeface="Arial Narrow" pitchFamily="34" charset="0"/>
              </a:rPr>
              <a:t>• Nilai yang kedua adalah kemanusiaan, Suatu perbuatan dikatakan baik apabila sesuai dengan nila-nilai kemanusiaan. Prinsip pokok dalam nilai kemanusiaan pancasila adalah keadilan dan keadaban.</a:t>
            </a:r>
          </a:p>
          <a:p>
            <a:r>
              <a:rPr lang="id-ID" sz="2000" dirty="0">
                <a:latin typeface="Arial Narrow" pitchFamily="34" charset="0"/>
              </a:rPr>
              <a:t>• Nilai yang ketiga adalah persatuan, Suatu perbuatan dikatakan baik apabila dapat memperkuat persatuan dan kesatuan. Sikap egois dan menang sendiri merupakan perbuatan buruk, demikian pula sikap yang memecah belah persatuan.</a:t>
            </a:r>
          </a:p>
        </p:txBody>
      </p:sp>
      <p:sp>
        <p:nvSpPr>
          <p:cNvPr id="5" name="TextBox 4"/>
          <p:cNvSpPr txBox="1"/>
          <p:nvPr/>
        </p:nvSpPr>
        <p:spPr>
          <a:xfrm>
            <a:off x="7023100" y="1371600"/>
            <a:ext cx="4953000" cy="2585323"/>
          </a:xfrm>
          <a:prstGeom prst="rect">
            <a:avLst/>
          </a:prstGeom>
          <a:noFill/>
        </p:spPr>
        <p:txBody>
          <a:bodyPr wrap="square" rtlCol="0">
            <a:spAutoFit/>
          </a:bodyPr>
          <a:lstStyle/>
          <a:p>
            <a:pPr marL="285750" indent="-285750">
              <a:buFont typeface="Arial" panose="020B0604020202020204" pitchFamily="34" charset="0"/>
              <a:buChar char="•"/>
            </a:pPr>
            <a:r>
              <a:rPr lang="id-ID" dirty="0"/>
              <a:t>Nilai yang keempat adalah kerakyatan, Dalam kaitan dengan kerakyatan ini terkandung nilai lain yang sangat penting, yaitu nilai hikmat atau kebijaksanaan dan permusyawaratan.</a:t>
            </a:r>
          </a:p>
          <a:p>
            <a:r>
              <a:rPr lang="id-ID" dirty="0"/>
              <a:t>• Nilai yang kelima adalah keadilan, Apabila dalam sila kedua disebutkan kata adil, maka kata tersebut lebih dilihat dalam konteks manusia selaku individu. Adapun nilai keadilan pada sila kelima lebih diarahkan pada konteks sosial</a:t>
            </a:r>
          </a:p>
        </p:txBody>
      </p:sp>
    </p:spTree>
    <p:extLst>
      <p:ext uri="{BB962C8B-B14F-4D97-AF65-F5344CB8AC3E}">
        <p14:creationId xmlns:p14="http://schemas.microsoft.com/office/powerpoint/2010/main" val="42805839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25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25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25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5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25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25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25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additive="base">
                                        <p:cTn id="3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250"/>
                                  </p:stCondLst>
                                  <p:childTnLst>
                                    <p:set>
                                      <p:cBhvr>
                                        <p:cTn id="41" dur="1" fill="hold">
                                          <p:stCondLst>
                                            <p:cond delay="0"/>
                                          </p:stCondLst>
                                        </p:cTn>
                                        <p:tgtEl>
                                          <p:spTgt spid="5">
                                            <p:txEl>
                                              <p:pRg st="1" end="1"/>
                                            </p:txEl>
                                          </p:spTgt>
                                        </p:tgtEl>
                                        <p:attrNameLst>
                                          <p:attrName>style.visibility</p:attrName>
                                        </p:attrNameLst>
                                      </p:cBhvr>
                                      <p:to>
                                        <p:strVal val="visible"/>
                                      </p:to>
                                    </p:set>
                                    <p:anim calcmode="lin" valueType="num">
                                      <p:cBhvr additive="base">
                                        <p:cTn id="4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059"/>
            <a:ext cx="12192000" cy="694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47900" y="781040"/>
            <a:ext cx="7620000" cy="4524315"/>
          </a:xfrm>
          <a:prstGeom prst="rect">
            <a:avLst/>
          </a:prstGeom>
        </p:spPr>
        <p:txBody>
          <a:bodyPr wrap="square">
            <a:spAutoFit/>
          </a:bodyPr>
          <a:lstStyle/>
          <a:p>
            <a:pPr algn="ctr"/>
            <a:r>
              <a:rPr lang="id-ID" sz="2400" dirty="0">
                <a:latin typeface="Arial Narrow" pitchFamily="34" charset="0"/>
              </a:rPr>
              <a:t>PRINSIP DASAR ILMU POLITIK</a:t>
            </a:r>
          </a:p>
          <a:p>
            <a:r>
              <a:rPr lang="id-ID" sz="2400" dirty="0">
                <a:latin typeface="Arial Narrow" pitchFamily="34" charset="0"/>
              </a:rPr>
              <a:t> </a:t>
            </a:r>
          </a:p>
          <a:p>
            <a:r>
              <a:rPr lang="id-ID" sz="2400" dirty="0">
                <a:latin typeface="Arial Narrow" pitchFamily="34" charset="0"/>
              </a:rPr>
              <a:t>Pancasila sebagai etika politik maka mempunyai lima prinsip  berikut ini disusun menurut pengelompokan Pancasila, karena Pancasila memiliki logika internal yang sesuai dengan tuntutan-tuntutan dasar etika politik modern.</a:t>
            </a:r>
          </a:p>
          <a:p>
            <a:r>
              <a:rPr lang="id-ID" sz="2400" dirty="0">
                <a:latin typeface="Arial Narrow" pitchFamily="34" charset="0"/>
              </a:rPr>
              <a:t> </a:t>
            </a:r>
          </a:p>
          <a:p>
            <a:r>
              <a:rPr lang="id-ID" sz="2400" dirty="0">
                <a:latin typeface="Arial Narrow" pitchFamily="34" charset="0"/>
              </a:rPr>
              <a:t>• Pluralisme </a:t>
            </a:r>
          </a:p>
          <a:p>
            <a:r>
              <a:rPr lang="id-ID" sz="2400" dirty="0">
                <a:latin typeface="Arial Narrow" pitchFamily="34" charset="0"/>
              </a:rPr>
              <a:t>• Hak Asasi Manusia</a:t>
            </a:r>
          </a:p>
          <a:p>
            <a:r>
              <a:rPr lang="id-ID" sz="2400" dirty="0">
                <a:latin typeface="Arial Narrow" pitchFamily="34" charset="0"/>
              </a:rPr>
              <a:t>• Solidaritas Bangsa </a:t>
            </a:r>
          </a:p>
          <a:p>
            <a:r>
              <a:rPr lang="id-ID" sz="2400" dirty="0">
                <a:latin typeface="Arial Narrow" pitchFamily="34" charset="0"/>
              </a:rPr>
              <a:t>• Demokrasi</a:t>
            </a:r>
          </a:p>
          <a:p>
            <a:r>
              <a:rPr lang="id-ID" sz="2400" dirty="0">
                <a:latin typeface="Arial Narrow" pitchFamily="34" charset="0"/>
              </a:rPr>
              <a:t> </a:t>
            </a:r>
          </a:p>
        </p:txBody>
      </p:sp>
    </p:spTree>
    <p:extLst>
      <p:ext uri="{BB962C8B-B14F-4D97-AF65-F5344CB8AC3E}">
        <p14:creationId xmlns:p14="http://schemas.microsoft.com/office/powerpoint/2010/main" val="762957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TotalTime>
  <Words>729</Words>
  <Application>Microsoft Office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Algerian</vt:lpstr>
      <vt:lpstr>Arial</vt:lpstr>
      <vt:lpstr>Arial Narrow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anisah aidid</cp:lastModifiedBy>
  <cp:revision>18</cp:revision>
  <dcterms:created xsi:type="dcterms:W3CDTF">2019-09-25T14:34:09Z</dcterms:created>
  <dcterms:modified xsi:type="dcterms:W3CDTF">2025-11-04T00:02:36Z</dcterms:modified>
</cp:coreProperties>
</file>